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6ADA99-4A12-410C-B21F-DAFFC7600AA0}" type="datetimeFigureOut">
              <a:rPr lang="es-MX" smtClean="0"/>
              <a:t>13/05/2019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C54EC-41EB-4B17-8F2F-347AEA2370B3}" type="slidenum">
              <a:rPr lang="es-MX" smtClean="0"/>
              <a:t>‹Nº›</a:t>
            </a:fld>
            <a:endParaRPr lang="es-MX"/>
          </a:p>
        </p:txBody>
      </p:sp>
    </p:spTree>
    <p:extLst>
      <p:ext uri="{BB962C8B-B14F-4D97-AF65-F5344CB8AC3E}">
        <p14:creationId xmlns:p14="http://schemas.microsoft.com/office/powerpoint/2010/main" val="45741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_tradnl" sz="1200" kern="1200" dirty="0" smtClean="0">
                <a:solidFill>
                  <a:schemeClr val="tx1"/>
                </a:solidFill>
                <a:effectLst/>
                <a:latin typeface="+mn-lt"/>
                <a:ea typeface="+mn-ea"/>
                <a:cs typeface="+mn-cs"/>
              </a:rPr>
              <a:t>Nuestra concepción de desarrollo sostenible está en correspondencia con el enfoque integrador de desarrollo humano propuesto por las Naciones Unidas, que destaca la necesidad de mejorar la condición humana en sus múltiples dimensiones y pone al ser humano como fin y motor del </a:t>
            </a:r>
            <a:r>
              <a:rPr lang="es-ES_tradnl" sz="1200" b="1" kern="1200" dirty="0" smtClean="0">
                <a:solidFill>
                  <a:schemeClr val="tx1"/>
                </a:solidFill>
                <a:effectLst/>
                <a:latin typeface="+mn-lt"/>
                <a:ea typeface="+mn-ea"/>
                <a:cs typeface="+mn-cs"/>
              </a:rPr>
              <a:t>DESARROLLO SOSTENIBLE</a:t>
            </a:r>
            <a:endParaRPr lang="es-MX" dirty="0"/>
          </a:p>
        </p:txBody>
      </p:sp>
      <p:sp>
        <p:nvSpPr>
          <p:cNvPr id="4" name="3 Marcador de número de diapositiva"/>
          <p:cNvSpPr>
            <a:spLocks noGrp="1"/>
          </p:cNvSpPr>
          <p:nvPr>
            <p:ph type="sldNum" sz="quarter" idx="10"/>
          </p:nvPr>
        </p:nvSpPr>
        <p:spPr/>
        <p:txBody>
          <a:bodyPr/>
          <a:lstStyle/>
          <a:p>
            <a:fld id="{9EFC54EC-41EB-4B17-8F2F-347AEA2370B3}" type="slidenum">
              <a:rPr lang="es-MX" smtClean="0"/>
              <a:t>6</a:t>
            </a:fld>
            <a:endParaRPr lang="es-MX"/>
          </a:p>
        </p:txBody>
      </p:sp>
    </p:spTree>
    <p:extLst>
      <p:ext uri="{BB962C8B-B14F-4D97-AF65-F5344CB8AC3E}">
        <p14:creationId xmlns:p14="http://schemas.microsoft.com/office/powerpoint/2010/main" val="2403449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53458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204444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157749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263066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193845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71153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270463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172507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2144188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128866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84B3EE-2F8D-414F-A491-CA6D89EC2501}" type="datetimeFigureOut">
              <a:rPr lang="es-MX" smtClean="0"/>
              <a:t>13/05/2019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06A3C8D-72C9-4334-B958-8320306B3CBD}" type="slidenum">
              <a:rPr lang="es-MX" smtClean="0"/>
              <a:t>‹Nº›</a:t>
            </a:fld>
            <a:endParaRPr lang="es-MX"/>
          </a:p>
        </p:txBody>
      </p:sp>
    </p:spTree>
    <p:extLst>
      <p:ext uri="{BB962C8B-B14F-4D97-AF65-F5344CB8AC3E}">
        <p14:creationId xmlns:p14="http://schemas.microsoft.com/office/powerpoint/2010/main" val="412523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4B3EE-2F8D-414F-A491-CA6D89EC2501}" type="datetimeFigureOut">
              <a:rPr lang="es-MX" smtClean="0"/>
              <a:t>13/05/2019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A3C8D-72C9-4334-B958-8320306B3CBD}" type="slidenum">
              <a:rPr lang="es-MX" smtClean="0"/>
              <a:t>‹Nº›</a:t>
            </a:fld>
            <a:endParaRPr lang="es-MX"/>
          </a:p>
        </p:txBody>
      </p:sp>
    </p:spTree>
    <p:extLst>
      <p:ext uri="{BB962C8B-B14F-4D97-AF65-F5344CB8AC3E}">
        <p14:creationId xmlns:p14="http://schemas.microsoft.com/office/powerpoint/2010/main" val="609046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Diapositiva_de_Microsoft_PowerPoint1.sldx"/></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980728"/>
            <a:ext cx="7772400" cy="1470025"/>
          </a:xfrm>
        </p:spPr>
        <p:txBody>
          <a:bodyPr>
            <a:normAutofit/>
          </a:bodyPr>
          <a:lstStyle/>
          <a:p>
            <a:r>
              <a:rPr lang="es-ES" b="1" dirty="0" smtClean="0"/>
              <a:t>La </a:t>
            </a:r>
            <a:r>
              <a:rPr lang="es-ES" b="1" dirty="0"/>
              <a:t>Seguridad Nacional de Cuba. </a:t>
            </a:r>
            <a:endParaRPr lang="es-MX" dirty="0"/>
          </a:p>
        </p:txBody>
      </p:sp>
      <p:sp>
        <p:nvSpPr>
          <p:cNvPr id="3" name="2 Subtítulo"/>
          <p:cNvSpPr>
            <a:spLocks noGrp="1"/>
          </p:cNvSpPr>
          <p:nvPr>
            <p:ph type="subTitle" idx="1"/>
          </p:nvPr>
        </p:nvSpPr>
        <p:spPr>
          <a:xfrm>
            <a:off x="755576" y="3068960"/>
            <a:ext cx="7776864" cy="2567136"/>
          </a:xfrm>
        </p:spPr>
        <p:txBody>
          <a:bodyPr>
            <a:noAutofit/>
          </a:bodyPr>
          <a:lstStyle/>
          <a:p>
            <a:r>
              <a:rPr lang="es-ES_tradnl" sz="2000" b="1" dirty="0">
                <a:solidFill>
                  <a:schemeClr val="tx1"/>
                </a:solidFill>
              </a:rPr>
              <a:t>Objetivos:</a:t>
            </a:r>
            <a:endParaRPr lang="es-MX" sz="2000" dirty="0">
              <a:solidFill>
                <a:schemeClr val="tx1"/>
              </a:solidFill>
            </a:endParaRPr>
          </a:p>
          <a:p>
            <a:pPr lvl="0"/>
            <a:r>
              <a:rPr lang="es-ES_tradnl" sz="2000" dirty="0">
                <a:solidFill>
                  <a:schemeClr val="tx1"/>
                </a:solidFill>
              </a:rPr>
              <a:t>Identificar el concepto, los principios y direcciones estratégicas de la Seguridad Nacional Cubana, vinculados al sector de la salud, en los momentos actuales. </a:t>
            </a:r>
            <a:endParaRPr lang="es-MX" sz="2000" dirty="0">
              <a:solidFill>
                <a:schemeClr val="tx1"/>
              </a:solidFill>
            </a:endParaRPr>
          </a:p>
          <a:p>
            <a:pPr lvl="0"/>
            <a:r>
              <a:rPr lang="es-ES_tradnl" sz="2000" dirty="0">
                <a:solidFill>
                  <a:schemeClr val="tx1"/>
                </a:solidFill>
              </a:rPr>
              <a:t>Analizar  las políticas y estrategias del Partido Comunista de Cuba, el Estado y Gobierno  para  alcanzar y preservar los intereses y Objetivos nacionales</a:t>
            </a:r>
            <a:endParaRPr lang="es-MX" sz="2000" dirty="0">
              <a:solidFill>
                <a:schemeClr val="tx1"/>
              </a:solidFill>
            </a:endParaRPr>
          </a:p>
          <a:p>
            <a:endParaRPr lang="es-MX" sz="2000" dirty="0">
              <a:solidFill>
                <a:schemeClr val="tx1"/>
              </a:solidFill>
            </a:endParaRPr>
          </a:p>
        </p:txBody>
      </p:sp>
    </p:spTree>
    <p:extLst>
      <p:ext uri="{BB962C8B-B14F-4D97-AF65-F5344CB8AC3E}">
        <p14:creationId xmlns:p14="http://schemas.microsoft.com/office/powerpoint/2010/main" val="3309350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pPr lvl="0"/>
            <a:r>
              <a:rPr lang="es-ES_tradnl" dirty="0"/>
              <a:t>Políticas y estrategias del Partido Comunista de Cuba, el Estado y Gobierno  para  alcanzar y </a:t>
            </a:r>
            <a:r>
              <a:rPr lang="es-ES_tradnl" dirty="0" smtClean="0"/>
              <a:t>preservar </a:t>
            </a:r>
            <a:r>
              <a:rPr lang="es-ES_tradnl" dirty="0"/>
              <a:t>los Intereses y Objetivos </a:t>
            </a:r>
            <a:r>
              <a:rPr lang="es-ES_tradnl" dirty="0" smtClean="0"/>
              <a:t>nacionales</a:t>
            </a:r>
            <a:endParaRPr lang="es-MX" dirty="0"/>
          </a:p>
        </p:txBody>
      </p:sp>
    </p:spTree>
    <p:extLst>
      <p:ext uri="{BB962C8B-B14F-4D97-AF65-F5344CB8AC3E}">
        <p14:creationId xmlns:p14="http://schemas.microsoft.com/office/powerpoint/2010/main" val="3657709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22714"/>
          </a:xfrm>
        </p:spPr>
        <p:txBody>
          <a:bodyPr>
            <a:noAutofit/>
          </a:bodyPr>
          <a:lstStyle/>
          <a:p>
            <a:r>
              <a:rPr lang="es-ES_tradnl" sz="2800" b="1" dirty="0" smtClean="0"/>
              <a:t>Intereses Nacionales</a:t>
            </a:r>
            <a:r>
              <a:rPr lang="es-ES_tradnl" sz="2800" dirty="0" smtClean="0"/>
              <a:t> </a:t>
            </a:r>
            <a:br>
              <a:rPr lang="es-ES_tradnl" sz="2800" dirty="0" smtClean="0"/>
            </a:br>
            <a:r>
              <a:rPr lang="es-ES_tradnl" sz="2800" dirty="0" smtClean="0"/>
              <a:t>están </a:t>
            </a:r>
            <a:r>
              <a:rPr lang="es-ES_tradnl" sz="2800" dirty="0"/>
              <a:t>vinculados a la supervivencia misma de la nación, por lo que tienen un carácter vital, cuya preservación es un reto en este </a:t>
            </a:r>
            <a:r>
              <a:rPr lang="es-ES_tradnl" sz="2800" dirty="0" smtClean="0"/>
              <a:t>encontrarse en  todos aquellos valores, asuntos, objetos y tareas, que son considerados de importancia prioritaria por la nación, para satisfacer las necesidades del pueblo y del Estado como un todo. </a:t>
            </a:r>
            <a:br>
              <a:rPr lang="es-ES_tradnl" sz="2800" dirty="0" smtClean="0"/>
            </a:br>
            <a:r>
              <a:rPr lang="es-ES_tradnl" sz="2800" dirty="0" smtClean="0"/>
              <a:t>Son la expresión de las aspiraciones de la nación.</a:t>
            </a:r>
            <a:r>
              <a:rPr lang="es-MX" sz="2800" dirty="0" smtClean="0"/>
              <a:t/>
            </a:r>
            <a:br>
              <a:rPr lang="es-MX" sz="2800" dirty="0" smtClean="0"/>
            </a:br>
            <a:r>
              <a:rPr lang="es-ES_tradnl" sz="2800" dirty="0" smtClean="0"/>
              <a:t>mundo </a:t>
            </a:r>
            <a:r>
              <a:rPr lang="es-ES_tradnl" sz="2800" dirty="0"/>
              <a:t>unipolar, globalizado y específicamente en medio del diferendo  EE </a:t>
            </a:r>
            <a:r>
              <a:rPr lang="es-ES_tradnl" sz="2800" dirty="0" smtClean="0"/>
              <a:t>UU-Cuba</a:t>
            </a:r>
            <a:r>
              <a:rPr lang="es-ES_tradnl" sz="2800" dirty="0"/>
              <a:t>. </a:t>
            </a:r>
            <a:r>
              <a:rPr lang="es-ES_tradnl" sz="2800" dirty="0" smtClean="0"/>
              <a:t/>
            </a:r>
            <a:br>
              <a:rPr lang="es-ES_tradnl" sz="2800" dirty="0" smtClean="0"/>
            </a:br>
            <a:r>
              <a:rPr lang="es-ES_tradnl" sz="2800" dirty="0" smtClean="0"/>
              <a:t>Su </a:t>
            </a:r>
            <a:r>
              <a:rPr lang="es-ES_tradnl" sz="2800" dirty="0"/>
              <a:t>contenido  </a:t>
            </a:r>
            <a:r>
              <a:rPr lang="es-ES_tradnl" sz="2800" dirty="0" smtClean="0"/>
              <a:t>puede encontrarse </a:t>
            </a:r>
            <a:r>
              <a:rPr lang="es-ES_tradnl" sz="2800" dirty="0"/>
              <a:t>en  todos aquellos valores, asuntos, objetos y tareas, que son considerados de importancia prioritaria por la nación, para satisfacer las necesidades del pueblo y del Estado como un todo. </a:t>
            </a:r>
            <a:r>
              <a:rPr lang="es-ES_tradnl" sz="2800" dirty="0" smtClean="0"/>
              <a:t/>
            </a:r>
            <a:br>
              <a:rPr lang="es-ES_tradnl" sz="2800" dirty="0" smtClean="0"/>
            </a:br>
            <a:r>
              <a:rPr lang="es-ES_tradnl" sz="2800" dirty="0" smtClean="0"/>
              <a:t>Son </a:t>
            </a:r>
            <a:r>
              <a:rPr lang="es-ES_tradnl" sz="2800" dirty="0"/>
              <a:t>la expresión de las aspiraciones de la nación</a:t>
            </a:r>
            <a:r>
              <a:rPr lang="es-ES_tradnl" sz="3200" dirty="0"/>
              <a:t>.</a:t>
            </a:r>
            <a:endParaRPr lang="es-MX" sz="3200" dirty="0"/>
          </a:p>
        </p:txBody>
      </p:sp>
    </p:spTree>
    <p:extLst>
      <p:ext uri="{BB962C8B-B14F-4D97-AF65-F5344CB8AC3E}">
        <p14:creationId xmlns:p14="http://schemas.microsoft.com/office/powerpoint/2010/main" val="1688878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fontScale="90000"/>
          </a:bodyPr>
          <a:lstStyle/>
          <a:p>
            <a:r>
              <a:rPr lang="es-ES_tradnl" dirty="0"/>
              <a:t>Nuestros intereses nacionales están refrendados en la Constitución de la República y en un ejercicio de síntesis se pueden enunciar de la manera siguiente: </a:t>
            </a:r>
            <a:r>
              <a:rPr lang="es-ES_tradnl" b="1" dirty="0"/>
              <a:t>mantener y fortalecer su unidad, la independencia, soberanía, integridad territorial y autodeterminación de la nación cubana </a:t>
            </a:r>
            <a:r>
              <a:rPr lang="es-ES_tradnl" dirty="0" smtClean="0"/>
              <a:t>es capacidad </a:t>
            </a:r>
            <a:r>
              <a:rPr lang="es-ES_tradnl" dirty="0"/>
              <a:t>de darse un gobierno democrático propio basado en sus tradiciones</a:t>
            </a:r>
            <a:endParaRPr lang="es-MX" dirty="0"/>
          </a:p>
        </p:txBody>
      </p:sp>
    </p:spTree>
    <p:extLst>
      <p:ext uri="{BB962C8B-B14F-4D97-AF65-F5344CB8AC3E}">
        <p14:creationId xmlns:p14="http://schemas.microsoft.com/office/powerpoint/2010/main" val="3782153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94722"/>
          </a:xfrm>
        </p:spPr>
        <p:txBody>
          <a:bodyPr>
            <a:noAutofit/>
          </a:bodyPr>
          <a:lstStyle/>
          <a:p>
            <a:pPr algn="l"/>
            <a:r>
              <a:rPr lang="es-ES_tradnl" sz="3200" dirty="0"/>
              <a:t>También constituyen </a:t>
            </a:r>
            <a:r>
              <a:rPr lang="es-ES_tradnl" sz="3200" dirty="0">
                <a:solidFill>
                  <a:srgbClr val="FF0000"/>
                </a:solidFill>
              </a:rPr>
              <a:t>intereses nacionales </a:t>
            </a:r>
            <a:r>
              <a:rPr lang="es-ES_tradnl" sz="3200" dirty="0"/>
              <a:t>importantes: elevar la calidad de vida de la nación, asegurar el avance educacional, científico técnico y cultural del país; garantizar el empleo, la atención médica y demás servicios necesarios al pueblo; eliminar la corrupción,  el terrorismo contra el país y toda manifestación de tráfico de drogas y seres humanos. </a:t>
            </a:r>
            <a:r>
              <a:rPr lang="es-ES_tradnl" sz="3200" dirty="0" smtClean="0"/>
              <a:t/>
            </a:r>
            <a:br>
              <a:rPr lang="es-ES_tradnl" sz="3200" dirty="0" smtClean="0"/>
            </a:br>
            <a:r>
              <a:rPr lang="es-ES_tradnl" sz="3200" dirty="0" smtClean="0"/>
              <a:t>En </a:t>
            </a:r>
            <a:r>
              <a:rPr lang="es-ES_tradnl" sz="3200" dirty="0"/>
              <a:t>Cuba los intereses nacionales tienen plena correspondencia con las máximas aspiraciones del pueblo, cuestión evidenciada en </a:t>
            </a:r>
            <a:r>
              <a:rPr lang="es-ES_tradnl" sz="3200" dirty="0" smtClean="0"/>
              <a:t>la </a:t>
            </a:r>
            <a:r>
              <a:rPr lang="es-ES_tradnl" sz="3200" dirty="0">
                <a:solidFill>
                  <a:srgbClr val="FF0000"/>
                </a:solidFill>
              </a:rPr>
              <a:t>Constitución de la República</a:t>
            </a:r>
            <a:r>
              <a:rPr lang="es-ES_tradnl" sz="3200" dirty="0" smtClean="0">
                <a:solidFill>
                  <a:srgbClr val="FF0000"/>
                </a:solidFill>
              </a:rPr>
              <a:t>.</a:t>
            </a:r>
            <a:endParaRPr lang="es-MX" sz="3200" dirty="0">
              <a:solidFill>
                <a:srgbClr val="FF0000"/>
              </a:solidFill>
            </a:endParaRPr>
          </a:p>
        </p:txBody>
      </p:sp>
    </p:spTree>
    <p:extLst>
      <p:ext uri="{BB962C8B-B14F-4D97-AF65-F5344CB8AC3E}">
        <p14:creationId xmlns:p14="http://schemas.microsoft.com/office/powerpoint/2010/main" val="1510345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rmAutofit fontScale="90000"/>
          </a:bodyPr>
          <a:lstStyle/>
          <a:p>
            <a:r>
              <a:rPr lang="es-ES_tradnl" b="1" dirty="0" smtClean="0"/>
              <a:t>Objetivos Nacionales </a:t>
            </a:r>
            <a:br>
              <a:rPr lang="es-ES_tradnl" b="1" dirty="0" smtClean="0"/>
            </a:br>
            <a:r>
              <a:rPr lang="es-ES_tradnl" dirty="0" smtClean="0"/>
              <a:t>Del </a:t>
            </a:r>
            <a:r>
              <a:rPr lang="es-ES_tradnl" dirty="0"/>
              <a:t>país constituyen  metas a alcanzar en corto y mediano plazo y trazan las principales direcciones para alcanzar los intereses nacionales en correspondencia con determinada fase de la evolución histórico-cultural de la nación representan la materialización concreta de los intereses nacionales. </a:t>
            </a:r>
            <a:r>
              <a:rPr lang="es-MX" dirty="0"/>
              <a:t/>
            </a:r>
            <a:br>
              <a:rPr lang="es-MX" dirty="0"/>
            </a:br>
            <a:endParaRPr lang="es-MX" dirty="0"/>
          </a:p>
        </p:txBody>
      </p:sp>
    </p:spTree>
    <p:extLst>
      <p:ext uri="{BB962C8B-B14F-4D97-AF65-F5344CB8AC3E}">
        <p14:creationId xmlns:p14="http://schemas.microsoft.com/office/powerpoint/2010/main" val="2951304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3200" b="1" dirty="0" smtClean="0"/>
              <a:t>Identidad </a:t>
            </a:r>
            <a:r>
              <a:rPr lang="es-ES_tradnl" sz="3200" b="1" dirty="0"/>
              <a:t>N</a:t>
            </a:r>
            <a:r>
              <a:rPr lang="es-ES_tradnl" sz="3200" b="1" dirty="0" smtClean="0"/>
              <a:t>acional</a:t>
            </a:r>
            <a:r>
              <a:rPr lang="es-ES_tradnl" sz="3200" dirty="0"/>
              <a:t/>
            </a:r>
            <a:br>
              <a:rPr lang="es-ES_tradnl" sz="3200" dirty="0"/>
            </a:br>
            <a:r>
              <a:rPr lang="es-ES_tradnl" sz="3200" dirty="0" smtClean="0"/>
              <a:t>Es </a:t>
            </a:r>
            <a:r>
              <a:rPr lang="es-ES_tradnl" sz="3200" dirty="0"/>
              <a:t>el auto </a:t>
            </a:r>
            <a:r>
              <a:rPr lang="es-ES_tradnl" sz="3200" dirty="0">
                <a:solidFill>
                  <a:srgbClr val="FF0000"/>
                </a:solidFill>
              </a:rPr>
              <a:t>reconocimiento de los rasgos más representativos </a:t>
            </a:r>
            <a:r>
              <a:rPr lang="es-ES_tradnl" sz="3200" dirty="0"/>
              <a:t>de nuestra cultura, sociedad e ideología que nos identifican como pueblo y nos distinguen dentro de la comunidad de naciones y que se forjaron a lo largo del desarrollo de procesos como e! surgimiento de la nación, la lucha por la independencia, la soberanía y la construcción del socialismo. </a:t>
            </a:r>
            <a:r>
              <a:rPr lang="es-ES_tradnl" sz="3200" dirty="0" smtClean="0"/>
              <a:t/>
            </a:r>
            <a:br>
              <a:rPr lang="es-ES_tradnl" sz="3200" dirty="0" smtClean="0"/>
            </a:br>
            <a:r>
              <a:rPr lang="es-ES_tradnl" sz="3200" dirty="0" smtClean="0"/>
              <a:t>La </a:t>
            </a:r>
            <a:r>
              <a:rPr lang="es-ES_tradnl" sz="3200" dirty="0">
                <a:solidFill>
                  <a:srgbClr val="FF0000"/>
                </a:solidFill>
              </a:rPr>
              <a:t>identidad nacional </a:t>
            </a:r>
            <a:r>
              <a:rPr lang="es-ES_tradnl" sz="3200" dirty="0"/>
              <a:t>de los cubanos se ha enriquecido en las últimas décadas con los más nobles ideales de nuestra Revolución</a:t>
            </a:r>
            <a:endParaRPr lang="es-MX" sz="3200" dirty="0"/>
          </a:p>
        </p:txBody>
      </p:sp>
    </p:spTree>
    <p:extLst>
      <p:ext uri="{BB962C8B-B14F-4D97-AF65-F5344CB8AC3E}">
        <p14:creationId xmlns:p14="http://schemas.microsoft.com/office/powerpoint/2010/main" val="429053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94722"/>
          </a:xfrm>
        </p:spPr>
        <p:txBody>
          <a:bodyPr>
            <a:normAutofit fontScale="90000"/>
          </a:bodyPr>
          <a:lstStyle/>
          <a:p>
            <a:pPr algn="l"/>
            <a:r>
              <a:rPr lang="es-ES_tradnl" b="1" dirty="0"/>
              <a:t>La seguridad nacional se alcanza</a:t>
            </a:r>
            <a:r>
              <a:rPr lang="es-ES_tradnl" dirty="0"/>
              <a:t> como resultado de las acciones que se realizan en el proceso de construcción y defensa de nuestra sociedad socialista en dos grandes direcciones que constituyen los pilares de la sociedad:</a:t>
            </a:r>
            <a:r>
              <a:rPr lang="es-MX" dirty="0"/>
              <a:t/>
            </a:r>
            <a:br>
              <a:rPr lang="es-MX" dirty="0"/>
            </a:br>
            <a:r>
              <a:rPr lang="es-ES_tradnl" dirty="0" smtClean="0"/>
              <a:t>a</a:t>
            </a:r>
            <a:r>
              <a:rPr lang="es-ES_tradnl" dirty="0"/>
              <a:t>)  En interés del desarrollo sostenible.</a:t>
            </a:r>
            <a:r>
              <a:rPr lang="es-MX" dirty="0"/>
              <a:t/>
            </a:r>
            <a:br>
              <a:rPr lang="es-MX" dirty="0"/>
            </a:br>
            <a:r>
              <a:rPr lang="es-ES_tradnl" dirty="0"/>
              <a:t>b)  En  la defensa de la Revolución Cubana ante cada tipo de riesgo, amenaza y agresión. </a:t>
            </a:r>
            <a:endParaRPr lang="es-MX" dirty="0"/>
          </a:p>
        </p:txBody>
      </p:sp>
    </p:spTree>
    <p:extLst>
      <p:ext uri="{BB962C8B-B14F-4D97-AF65-F5344CB8AC3E}">
        <p14:creationId xmlns:p14="http://schemas.microsoft.com/office/powerpoint/2010/main" val="3686027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94722"/>
          </a:xfrm>
        </p:spPr>
        <p:txBody>
          <a:bodyPr>
            <a:normAutofit/>
          </a:bodyPr>
          <a:lstStyle/>
          <a:p>
            <a:r>
              <a:rPr lang="es-ES_tradnl" sz="3600" dirty="0"/>
              <a:t>Mediante la aplicación consecuente de las medidas para lograr el  desarrollo sostenible y la Defensa de la Revolución Cubana  ante cada tipo de </a:t>
            </a:r>
            <a:r>
              <a:rPr lang="es-ES_tradnl" sz="3600" dirty="0">
                <a:solidFill>
                  <a:srgbClr val="FF0000"/>
                </a:solidFill>
              </a:rPr>
              <a:t>riesgo, amenaza y agresión </a:t>
            </a:r>
            <a:r>
              <a:rPr lang="es-ES_tradnl" sz="3600" dirty="0"/>
              <a:t>se garantiza la Seguridad Nacional de Cuba. </a:t>
            </a:r>
            <a:r>
              <a:rPr lang="es-ES_tradnl" sz="3600" dirty="0" smtClean="0"/>
              <a:t/>
            </a:r>
            <a:br>
              <a:rPr lang="es-ES_tradnl" sz="3600" dirty="0" smtClean="0"/>
            </a:br>
            <a:r>
              <a:rPr lang="es-ES_tradnl" sz="3600" dirty="0" smtClean="0"/>
              <a:t>Estos </a:t>
            </a:r>
            <a:r>
              <a:rPr lang="es-ES_tradnl" sz="3600" dirty="0"/>
              <a:t>pilares están íntimamente relacionados, cada uno por si solo no garantiza la seguridad nacional, ya que ambos convergen hacia un mismo fin, </a:t>
            </a:r>
            <a:r>
              <a:rPr lang="es-ES_tradnl" sz="3600" dirty="0">
                <a:solidFill>
                  <a:srgbClr val="FF0000"/>
                </a:solidFill>
              </a:rPr>
              <a:t>alcanzar los objetivos e  intereses nacionales</a:t>
            </a:r>
            <a:endParaRPr lang="es-MX" sz="3600" dirty="0">
              <a:solidFill>
                <a:srgbClr val="FF0000"/>
              </a:solidFill>
            </a:endParaRPr>
          </a:p>
        </p:txBody>
      </p:sp>
    </p:spTree>
    <p:extLst>
      <p:ext uri="{BB962C8B-B14F-4D97-AF65-F5344CB8AC3E}">
        <p14:creationId xmlns:p14="http://schemas.microsoft.com/office/powerpoint/2010/main" val="3298788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856984" cy="6394722"/>
          </a:xfrm>
        </p:spPr>
        <p:txBody>
          <a:bodyPr>
            <a:noAutofit/>
          </a:bodyPr>
          <a:lstStyle/>
          <a:p>
            <a:r>
              <a:rPr lang="es-ES_tradnl" sz="3600" dirty="0"/>
              <a:t>El </a:t>
            </a:r>
            <a:r>
              <a:rPr lang="es-ES_tradnl" sz="3600" dirty="0">
                <a:solidFill>
                  <a:srgbClr val="FF0000"/>
                </a:solidFill>
              </a:rPr>
              <a:t>“desarrollo sostenible” </a:t>
            </a:r>
            <a:r>
              <a:rPr lang="es-ES_tradnl" sz="3600" dirty="0"/>
              <a:t>garantiza el bienestar de la sociedad y  la calidad de vida del pueblo mientras que la </a:t>
            </a:r>
            <a:r>
              <a:rPr lang="es-ES_tradnl" sz="3600" dirty="0">
                <a:solidFill>
                  <a:srgbClr val="FF0000"/>
                </a:solidFill>
              </a:rPr>
              <a:t>“defensa de la Revolución Cubana”</a:t>
            </a:r>
            <a:r>
              <a:rPr lang="es-ES_tradnl" sz="3600" dirty="0"/>
              <a:t> protege de los riesgos, amenazas y agresiones de diferentes tipos que obstaculizan o impiden mantener o alcanzar los intereses y objetivos nacionales. </a:t>
            </a:r>
            <a:r>
              <a:rPr lang="es-ES_tradnl" sz="3600" dirty="0" smtClean="0"/>
              <a:t/>
            </a:r>
            <a:br>
              <a:rPr lang="es-ES_tradnl" sz="3600" dirty="0" smtClean="0"/>
            </a:br>
            <a:r>
              <a:rPr lang="es-ES_tradnl" sz="3600" dirty="0" smtClean="0"/>
              <a:t>Esto </a:t>
            </a:r>
            <a:r>
              <a:rPr lang="es-ES_tradnl" sz="3600" dirty="0"/>
              <a:t>requiere  lograr un  equilibrio entre objetivos,  las vulnerabilidades que es preciso eliminar o atenuar, los recursos y las posibilidades existentes</a:t>
            </a:r>
            <a:r>
              <a:rPr lang="es-ES_tradnl" sz="3600" dirty="0" smtClean="0"/>
              <a:t>.</a:t>
            </a:r>
            <a:endParaRPr lang="es-MX" sz="3600" dirty="0"/>
          </a:p>
        </p:txBody>
      </p:sp>
    </p:spTree>
    <p:extLst>
      <p:ext uri="{BB962C8B-B14F-4D97-AF65-F5344CB8AC3E}">
        <p14:creationId xmlns:p14="http://schemas.microsoft.com/office/powerpoint/2010/main" val="4247107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r>
              <a:rPr lang="es-ES_tradnl" dirty="0"/>
              <a:t>El poderío nacional como garantía de la Seguridad Nacional  y los  potenciales, que lo integran  con énfasis en la importancia del capital humano</a:t>
            </a:r>
            <a:endParaRPr lang="es-MX" dirty="0"/>
          </a:p>
        </p:txBody>
      </p:sp>
    </p:spTree>
    <p:extLst>
      <p:ext uri="{BB962C8B-B14F-4D97-AF65-F5344CB8AC3E}">
        <p14:creationId xmlns:p14="http://schemas.microsoft.com/office/powerpoint/2010/main" val="126935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noAutofit/>
          </a:bodyPr>
          <a:lstStyle/>
          <a:p>
            <a:pPr algn="l"/>
            <a:r>
              <a:rPr lang="es-ES_tradnl" sz="3200" b="1" dirty="0"/>
              <a:t>Sumario:</a:t>
            </a:r>
            <a:r>
              <a:rPr lang="es-MX" sz="3200" dirty="0"/>
              <a:t/>
            </a:r>
            <a:br>
              <a:rPr lang="es-MX" sz="3200" dirty="0"/>
            </a:br>
            <a:r>
              <a:rPr lang="es-MX" sz="3200" dirty="0" smtClean="0"/>
              <a:t>-</a:t>
            </a:r>
            <a:r>
              <a:rPr lang="es-ES" sz="3200" dirty="0" smtClean="0"/>
              <a:t>Principios </a:t>
            </a:r>
            <a:r>
              <a:rPr lang="es-ES" sz="3200" dirty="0"/>
              <a:t>en los que se fundamenta la Seguridad Nacional de Cuba. </a:t>
            </a:r>
            <a:r>
              <a:rPr lang="es-MX" sz="3200" dirty="0"/>
              <a:t/>
            </a:r>
            <a:br>
              <a:rPr lang="es-MX" sz="3200" dirty="0"/>
            </a:br>
            <a:r>
              <a:rPr lang="es-ES" sz="3200" dirty="0" smtClean="0"/>
              <a:t>-El </a:t>
            </a:r>
            <a:r>
              <a:rPr lang="es-ES" sz="3200" dirty="0"/>
              <a:t>concepto de Seguridad Nacional de Cuba  y sus direcciones estratégicas. </a:t>
            </a:r>
            <a:r>
              <a:rPr lang="es-MX" sz="3200" dirty="0"/>
              <a:t/>
            </a:r>
            <a:br>
              <a:rPr lang="es-MX" sz="3200" dirty="0"/>
            </a:br>
            <a:r>
              <a:rPr lang="es-MX" sz="3200" dirty="0" smtClean="0"/>
              <a:t>-</a:t>
            </a:r>
            <a:r>
              <a:rPr lang="es-ES" sz="3200" dirty="0" smtClean="0"/>
              <a:t>Políticas </a:t>
            </a:r>
            <a:r>
              <a:rPr lang="es-ES" sz="3200" dirty="0"/>
              <a:t>y estrategias del Partido Comunista de Cuba, el Estado y Gobierno  para  alcanzar y preservar los intereses y Objetivos nacionales. </a:t>
            </a:r>
            <a:r>
              <a:rPr lang="es-MX" sz="3200" dirty="0"/>
              <a:t/>
            </a:r>
            <a:br>
              <a:rPr lang="es-MX" sz="3200" dirty="0"/>
            </a:br>
            <a:r>
              <a:rPr lang="es-MX" sz="3200" dirty="0" smtClean="0"/>
              <a:t>-</a:t>
            </a:r>
            <a:r>
              <a:rPr lang="es-ES" sz="3200" dirty="0" smtClean="0"/>
              <a:t>El </a:t>
            </a:r>
            <a:r>
              <a:rPr lang="es-ES" sz="3200" dirty="0"/>
              <a:t>poderío nacional como garantía de la Seguridad Nacional  y los  potenciales, que lo integran  con énfasis en la importancia del capital humano. </a:t>
            </a:r>
            <a:endParaRPr lang="es-MX" sz="3200" dirty="0"/>
          </a:p>
        </p:txBody>
      </p:sp>
    </p:spTree>
    <p:extLst>
      <p:ext uri="{BB962C8B-B14F-4D97-AF65-F5344CB8AC3E}">
        <p14:creationId xmlns:p14="http://schemas.microsoft.com/office/powerpoint/2010/main" val="917289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507288" cy="6250706"/>
          </a:xfrm>
        </p:spPr>
        <p:txBody>
          <a:bodyPr>
            <a:normAutofit fontScale="90000"/>
          </a:bodyPr>
          <a:lstStyle/>
          <a:p>
            <a:pPr algn="l"/>
            <a:r>
              <a:rPr lang="es-ES_tradnl" dirty="0"/>
              <a:t>El país adopta acciones en los diferentes potenciales de la nación que conforman su </a:t>
            </a:r>
            <a:r>
              <a:rPr lang="es-ES_tradnl" b="1" dirty="0" smtClean="0"/>
              <a:t>PODERÍO NACIONAL</a:t>
            </a:r>
            <a:r>
              <a:rPr lang="es-ES_tradnl" dirty="0"/>
              <a:t>: </a:t>
            </a:r>
            <a:r>
              <a:rPr lang="es-ES_tradnl" dirty="0" smtClean="0"/>
              <a:t/>
            </a:r>
            <a:br>
              <a:rPr lang="es-ES_tradnl" dirty="0" smtClean="0"/>
            </a:br>
            <a:r>
              <a:rPr lang="es-ES_tradnl" dirty="0" smtClean="0"/>
              <a:t>-político </a:t>
            </a:r>
            <a:r>
              <a:rPr lang="es-ES_tradnl" dirty="0"/>
              <a:t>- </a:t>
            </a:r>
            <a:r>
              <a:rPr lang="es-ES_tradnl" dirty="0" smtClean="0"/>
              <a:t>ideológico </a:t>
            </a:r>
            <a:br>
              <a:rPr lang="es-ES_tradnl" dirty="0" smtClean="0"/>
            </a:br>
            <a:r>
              <a:rPr lang="es-ES_tradnl" dirty="0" smtClean="0"/>
              <a:t>-económico </a:t>
            </a:r>
            <a:r>
              <a:rPr lang="es-ES_tradnl" dirty="0"/>
              <a:t>- </a:t>
            </a:r>
            <a:r>
              <a:rPr lang="es-ES_tradnl" dirty="0" smtClean="0"/>
              <a:t>social  </a:t>
            </a:r>
            <a:br>
              <a:rPr lang="es-ES_tradnl" dirty="0" smtClean="0"/>
            </a:br>
            <a:r>
              <a:rPr lang="es-ES_tradnl" dirty="0" smtClean="0"/>
              <a:t>-científico </a:t>
            </a:r>
            <a:r>
              <a:rPr lang="es-ES_tradnl" dirty="0"/>
              <a:t>- </a:t>
            </a:r>
            <a:r>
              <a:rPr lang="es-ES_tradnl" dirty="0" smtClean="0"/>
              <a:t>tecnológico </a:t>
            </a:r>
            <a:br>
              <a:rPr lang="es-ES_tradnl" dirty="0" smtClean="0"/>
            </a:br>
            <a:r>
              <a:rPr lang="es-ES_tradnl" dirty="0" smtClean="0"/>
              <a:t>-cultural </a:t>
            </a:r>
            <a:br>
              <a:rPr lang="es-ES_tradnl" dirty="0" smtClean="0"/>
            </a:br>
            <a:r>
              <a:rPr lang="es-ES_tradnl" dirty="0" smtClean="0"/>
              <a:t>-diplomático </a:t>
            </a:r>
            <a:br>
              <a:rPr lang="es-ES_tradnl" dirty="0" smtClean="0"/>
            </a:br>
            <a:r>
              <a:rPr lang="es-ES_tradnl" dirty="0" smtClean="0"/>
              <a:t>-militar </a:t>
            </a:r>
            <a:br>
              <a:rPr lang="es-ES_tradnl" dirty="0" smtClean="0"/>
            </a:br>
            <a:r>
              <a:rPr lang="es-ES_tradnl" dirty="0" smtClean="0"/>
              <a:t>-de </a:t>
            </a:r>
            <a:r>
              <a:rPr lang="es-ES_tradnl" dirty="0"/>
              <a:t>seguridad interior</a:t>
            </a:r>
            <a:endParaRPr lang="es-MX" dirty="0"/>
          </a:p>
        </p:txBody>
      </p:sp>
    </p:spTree>
    <p:extLst>
      <p:ext uri="{BB962C8B-B14F-4D97-AF65-F5344CB8AC3E}">
        <p14:creationId xmlns:p14="http://schemas.microsoft.com/office/powerpoint/2010/main" val="695291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568952" cy="6322714"/>
          </a:xfrm>
        </p:spPr>
        <p:txBody>
          <a:bodyPr>
            <a:noAutofit/>
          </a:bodyPr>
          <a:lstStyle/>
          <a:p>
            <a:pPr algn="l"/>
            <a:r>
              <a:rPr lang="es-ES_tradnl" sz="3200" b="1" dirty="0"/>
              <a:t>Potenciales de la </a:t>
            </a:r>
            <a:r>
              <a:rPr lang="es-ES_tradnl" sz="3200" b="1" dirty="0" smtClean="0"/>
              <a:t>nación</a:t>
            </a:r>
            <a:r>
              <a:rPr lang="es-ES_tradnl" sz="3200" dirty="0" smtClean="0"/>
              <a:t/>
            </a:r>
            <a:br>
              <a:rPr lang="es-ES_tradnl" sz="3200" dirty="0" smtClean="0"/>
            </a:br>
            <a:r>
              <a:rPr lang="es-ES_tradnl" sz="3200" dirty="0" smtClean="0"/>
              <a:t>Constituyen </a:t>
            </a:r>
            <a:r>
              <a:rPr lang="es-ES_tradnl" sz="3200" dirty="0"/>
              <a:t>las posibilidades máximas de que dispone el país en todo tipo de recursos los cuales pueden ser transformados en poderío nacional.</a:t>
            </a:r>
            <a:r>
              <a:rPr lang="es-MX" sz="3200" dirty="0"/>
              <a:t/>
            </a:r>
            <a:br>
              <a:rPr lang="es-MX" sz="3200" dirty="0"/>
            </a:br>
            <a:r>
              <a:rPr lang="es-MX" sz="3200" dirty="0" smtClean="0"/>
              <a:t>-</a:t>
            </a:r>
            <a:r>
              <a:rPr lang="es-ES" sz="3200" dirty="0" smtClean="0"/>
              <a:t>Económicos</a:t>
            </a:r>
            <a:r>
              <a:rPr lang="es-MX" sz="3200" dirty="0"/>
              <a:t/>
            </a:r>
            <a:br>
              <a:rPr lang="es-MX" sz="3200" dirty="0"/>
            </a:br>
            <a:r>
              <a:rPr lang="es-MX" sz="3200" dirty="0" smtClean="0"/>
              <a:t>-</a:t>
            </a:r>
            <a:r>
              <a:rPr lang="es-ES" sz="3200" dirty="0" smtClean="0"/>
              <a:t>Financieros</a:t>
            </a:r>
            <a:r>
              <a:rPr lang="es-MX" sz="3200" dirty="0"/>
              <a:t/>
            </a:r>
            <a:br>
              <a:rPr lang="es-MX" sz="3200" dirty="0"/>
            </a:br>
            <a:r>
              <a:rPr lang="es-MX" sz="3200" dirty="0" smtClean="0"/>
              <a:t>-</a:t>
            </a:r>
            <a:r>
              <a:rPr lang="es-ES" sz="3200" dirty="0" smtClean="0"/>
              <a:t>Culturales</a:t>
            </a:r>
            <a:r>
              <a:rPr lang="es-MX" sz="3200" dirty="0"/>
              <a:t/>
            </a:r>
            <a:br>
              <a:rPr lang="es-MX" sz="3200" dirty="0"/>
            </a:br>
            <a:r>
              <a:rPr lang="es-MX" sz="3200" dirty="0" smtClean="0"/>
              <a:t>-</a:t>
            </a:r>
            <a:r>
              <a:rPr lang="es-ES" sz="3200" dirty="0" smtClean="0"/>
              <a:t>Informacionales</a:t>
            </a:r>
            <a:r>
              <a:rPr lang="es-MX" sz="3200" dirty="0"/>
              <a:t/>
            </a:r>
            <a:br>
              <a:rPr lang="es-MX" sz="3200" dirty="0"/>
            </a:br>
            <a:r>
              <a:rPr lang="es-MX" sz="3200" dirty="0" smtClean="0"/>
              <a:t>-</a:t>
            </a:r>
            <a:r>
              <a:rPr lang="es-ES" sz="3200" dirty="0" smtClean="0"/>
              <a:t>Humanos</a:t>
            </a:r>
            <a:r>
              <a:rPr lang="es-MX" sz="3200" dirty="0"/>
              <a:t/>
            </a:r>
            <a:br>
              <a:rPr lang="es-MX" sz="3200" dirty="0"/>
            </a:br>
            <a:r>
              <a:rPr lang="es-MX" sz="3200" dirty="0" smtClean="0"/>
              <a:t>-</a:t>
            </a:r>
            <a:r>
              <a:rPr lang="es-ES" sz="3200" dirty="0" smtClean="0"/>
              <a:t>Científicos-tecnológicos</a:t>
            </a:r>
            <a:r>
              <a:rPr lang="es-MX" sz="3200" dirty="0"/>
              <a:t/>
            </a:r>
            <a:br>
              <a:rPr lang="es-MX" sz="3200" dirty="0"/>
            </a:br>
            <a:r>
              <a:rPr lang="es-MX" sz="3200" dirty="0" smtClean="0"/>
              <a:t>-</a:t>
            </a:r>
            <a:r>
              <a:rPr lang="es-ES" sz="3200" dirty="0" smtClean="0"/>
              <a:t>Militares</a:t>
            </a:r>
            <a:r>
              <a:rPr lang="es-MX" sz="3200" dirty="0"/>
              <a:t/>
            </a:r>
            <a:br>
              <a:rPr lang="es-MX" sz="3200" dirty="0"/>
            </a:br>
            <a:r>
              <a:rPr lang="es-MX" sz="3200" dirty="0" smtClean="0"/>
              <a:t>-</a:t>
            </a:r>
            <a:r>
              <a:rPr lang="es-ES" sz="3200" dirty="0" smtClean="0"/>
              <a:t>De </a:t>
            </a:r>
            <a:r>
              <a:rPr lang="es-ES" sz="3200" dirty="0"/>
              <a:t>relaciones </a:t>
            </a:r>
            <a:r>
              <a:rPr lang="es-ES" sz="3200" dirty="0" smtClean="0"/>
              <a:t>exteriores</a:t>
            </a:r>
            <a:endParaRPr lang="es-MX" sz="3200" dirty="0"/>
          </a:p>
        </p:txBody>
      </p:sp>
    </p:spTree>
    <p:extLst>
      <p:ext uri="{BB962C8B-B14F-4D97-AF65-F5344CB8AC3E}">
        <p14:creationId xmlns:p14="http://schemas.microsoft.com/office/powerpoint/2010/main" val="970361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 name="2 Objeto"/>
          <p:cNvGraphicFramePr>
            <a:graphicFrameLocks noChangeAspect="1"/>
          </p:cNvGraphicFramePr>
          <p:nvPr>
            <p:extLst>
              <p:ext uri="{D42A27DB-BD31-4B8C-83A1-F6EECF244321}">
                <p14:modId xmlns:p14="http://schemas.microsoft.com/office/powerpoint/2010/main" val="3330035879"/>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30" name="Diapositiva" r:id="rId4" imgW="4570532" imgH="3427608" progId="PowerPoint.Slide.12">
                  <p:embed/>
                </p:oleObj>
              </mc:Choice>
              <mc:Fallback>
                <p:oleObj name="Diapositiva" r:id="rId4" imgW="4570532" imgH="3427608" progId="PowerPoint.Slide.1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p:spPr>
                  </p:pic>
                </p:oleObj>
              </mc:Fallback>
            </mc:AlternateContent>
          </a:graphicData>
        </a:graphic>
      </p:graphicFrame>
      <p:sp>
        <p:nvSpPr>
          <p:cNvPr id="4" name="Rectangle 3"/>
          <p:cNvSpPr>
            <a:spLocks noChangeArrowheads="1"/>
          </p:cNvSpPr>
          <p:nvPr/>
        </p:nvSpPr>
        <p:spPr bwMode="auto">
          <a:xfrm>
            <a:off x="0" y="5324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29102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 sz="2800" b="1" dirty="0">
                <a:solidFill>
                  <a:srgbClr val="FF0000"/>
                </a:solidFill>
              </a:rPr>
              <a:t>Capital </a:t>
            </a:r>
            <a:r>
              <a:rPr lang="es-ES" sz="2800" b="1" dirty="0" smtClean="0">
                <a:solidFill>
                  <a:srgbClr val="FF0000"/>
                </a:solidFill>
              </a:rPr>
              <a:t>Humano</a:t>
            </a:r>
            <a:r>
              <a:rPr lang="es-MX" sz="2800" b="1" dirty="0">
                <a:solidFill>
                  <a:srgbClr val="FF0000"/>
                </a:solidFill>
              </a:rPr>
              <a:t/>
            </a:r>
            <a:br>
              <a:rPr lang="es-MX" sz="2800" b="1" dirty="0">
                <a:solidFill>
                  <a:srgbClr val="FF0000"/>
                </a:solidFill>
              </a:rPr>
            </a:br>
            <a:r>
              <a:rPr lang="es-ES_tradnl" sz="2800" dirty="0"/>
              <a:t>“Implica no solo conocimientos, sino también -y muy esencialmente- conciencia, ética, solidaridad, sentimientos verdaderamente humanos, espíritu de sacrificio, heroísmo, y la capacidad de hacer mucho con muy </a:t>
            </a:r>
            <a:r>
              <a:rPr lang="es-ES_tradnl" sz="2800" dirty="0" smtClean="0"/>
              <a:t>poco”</a:t>
            </a:r>
            <a:br>
              <a:rPr lang="es-ES_tradnl" sz="2800" dirty="0" smtClean="0"/>
            </a:br>
            <a:r>
              <a:rPr lang="es-ES_tradnl" sz="2800" dirty="0" smtClean="0"/>
              <a:t>Fidel </a:t>
            </a:r>
            <a:r>
              <a:rPr lang="es-ES_tradnl" sz="2800" dirty="0"/>
              <a:t>Castro (20.8.2005) </a:t>
            </a:r>
            <a:r>
              <a:rPr lang="es-MX" sz="2800" dirty="0"/>
              <a:t/>
            </a:r>
            <a:br>
              <a:rPr lang="es-MX" sz="2800" dirty="0"/>
            </a:br>
            <a:r>
              <a:rPr lang="es-ES_tradnl" sz="2800" dirty="0"/>
              <a:t>“La Revolución va creando importantes riquezas con su capital humano... que es recurso renovable y multiplicable ...y avanza para ser el más importante recurso del país, muy por encima de casi todos los demás juntos”.</a:t>
            </a:r>
            <a:r>
              <a:rPr lang="es-MX" sz="2800" dirty="0"/>
              <a:t/>
            </a:r>
            <a:br>
              <a:rPr lang="es-MX" sz="2800" dirty="0"/>
            </a:br>
            <a:r>
              <a:rPr lang="es-ES_tradnl" sz="2800" dirty="0"/>
              <a:t>Fidel Castro (17.11.2005)  </a:t>
            </a:r>
            <a:endParaRPr lang="es-MX" sz="2800" dirty="0"/>
          </a:p>
        </p:txBody>
      </p:sp>
    </p:spTree>
    <p:extLst>
      <p:ext uri="{BB962C8B-B14F-4D97-AF65-F5344CB8AC3E}">
        <p14:creationId xmlns:p14="http://schemas.microsoft.com/office/powerpoint/2010/main" val="2761465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normAutofit/>
          </a:bodyPr>
          <a:lstStyle/>
          <a:p>
            <a:pPr algn="l"/>
            <a:r>
              <a:rPr lang="es-ES" sz="3100" b="1" dirty="0" smtClean="0"/>
              <a:t>Los </a:t>
            </a:r>
            <a:r>
              <a:rPr lang="es-ES" sz="3100" b="1" dirty="0"/>
              <a:t>estudiantes </a:t>
            </a:r>
            <a:r>
              <a:rPr lang="es-ES" sz="3100" b="1" dirty="0" smtClean="0"/>
              <a:t>deberán prestar atención a:  </a:t>
            </a:r>
            <a:r>
              <a:rPr lang="es-MX" sz="3100" dirty="0"/>
              <a:t/>
            </a:r>
            <a:br>
              <a:rPr lang="es-MX" sz="3100" dirty="0"/>
            </a:br>
            <a:r>
              <a:rPr lang="es-MX" sz="3100" dirty="0" smtClean="0"/>
              <a:t>-</a:t>
            </a:r>
            <a:r>
              <a:rPr lang="es-ES" sz="3100" dirty="0" smtClean="0"/>
              <a:t>Principios </a:t>
            </a:r>
            <a:r>
              <a:rPr lang="es-ES" sz="3100" dirty="0"/>
              <a:t>en los que se fundamenta la Seguridad Nacional de Cuba. </a:t>
            </a:r>
            <a:r>
              <a:rPr lang="es-MX" sz="3100" dirty="0"/>
              <a:t/>
            </a:r>
            <a:br>
              <a:rPr lang="es-MX" sz="3100" dirty="0"/>
            </a:br>
            <a:r>
              <a:rPr lang="es-MX" sz="3100" dirty="0" smtClean="0"/>
              <a:t>-</a:t>
            </a:r>
            <a:r>
              <a:rPr lang="es-ES" sz="3100" dirty="0" smtClean="0"/>
              <a:t>El </a:t>
            </a:r>
            <a:r>
              <a:rPr lang="es-ES" sz="3100" dirty="0"/>
              <a:t>concepto de Seguridad Nacional de Cuba  y sus direcciones estratégicas. </a:t>
            </a:r>
            <a:r>
              <a:rPr lang="es-MX" sz="3100" dirty="0"/>
              <a:t/>
            </a:r>
            <a:br>
              <a:rPr lang="es-MX" sz="3100" dirty="0"/>
            </a:br>
            <a:r>
              <a:rPr lang="es-MX" sz="3100" dirty="0" smtClean="0"/>
              <a:t>-</a:t>
            </a:r>
            <a:r>
              <a:rPr lang="es-ES" sz="3100" dirty="0" smtClean="0"/>
              <a:t>Políticas </a:t>
            </a:r>
            <a:r>
              <a:rPr lang="es-ES" sz="3100" dirty="0"/>
              <a:t>y estrategias del Partido Comunista de Cuba, el Estado y Gobierno  para  alcanzar y preservar los intereses y Objetivos nacionales. </a:t>
            </a:r>
            <a:r>
              <a:rPr lang="es-MX" sz="3100"/>
              <a:t/>
            </a:r>
            <a:br>
              <a:rPr lang="es-MX" sz="3100"/>
            </a:br>
            <a:r>
              <a:rPr lang="es-MX" sz="3100" smtClean="0"/>
              <a:t>-</a:t>
            </a:r>
            <a:r>
              <a:rPr lang="es-ES" sz="3100" smtClean="0"/>
              <a:t>El </a:t>
            </a:r>
            <a:r>
              <a:rPr lang="es-ES" sz="3100" dirty="0"/>
              <a:t>poderío nacional como garantía de la Seguridad Nacional  y los  potenciales, que lo integran  con énfasis en la importancia del capital </a:t>
            </a:r>
            <a:endParaRPr lang="es-MX" dirty="0"/>
          </a:p>
        </p:txBody>
      </p:sp>
    </p:spTree>
    <p:extLst>
      <p:ext uri="{BB962C8B-B14F-4D97-AF65-F5344CB8AC3E}">
        <p14:creationId xmlns:p14="http://schemas.microsoft.com/office/powerpoint/2010/main" val="88467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88640"/>
            <a:ext cx="8784976" cy="6669360"/>
          </a:xfrm>
        </p:spPr>
        <p:txBody>
          <a:bodyPr>
            <a:normAutofit fontScale="90000"/>
          </a:bodyPr>
          <a:lstStyle/>
          <a:p>
            <a:pPr algn="l"/>
            <a:r>
              <a:rPr lang="es-ES_tradnl" sz="2200" b="1" dirty="0"/>
              <a:t>Los principios en que se sustentan  los fundamentos de la Seguridad Nacional de Cuba, se pueden consideran</a:t>
            </a:r>
            <a:r>
              <a:rPr lang="es-ES_tradnl" sz="2200" dirty="0"/>
              <a:t>:</a:t>
            </a:r>
            <a:r>
              <a:rPr lang="es-MX" sz="2200" dirty="0"/>
              <a:t/>
            </a:r>
            <a:br>
              <a:rPr lang="es-MX" sz="2200" dirty="0"/>
            </a:br>
            <a:r>
              <a:rPr lang="es-ES_tradnl" sz="2200" dirty="0"/>
              <a:t>El fortalecimiento de la unidad del pueblo en torno al Partido Comunista de Cuba.</a:t>
            </a:r>
            <a:r>
              <a:rPr lang="es-MX" sz="2200" dirty="0"/>
              <a:t/>
            </a:r>
            <a:br>
              <a:rPr lang="es-MX" sz="2200" dirty="0"/>
            </a:br>
            <a:r>
              <a:rPr lang="es-ES_tradnl" sz="2200" dirty="0"/>
              <a:t>El perfeccionamiento del sistema político, de su legalidad e institucionalidad.</a:t>
            </a:r>
            <a:r>
              <a:rPr lang="es-MX" sz="2200" dirty="0"/>
              <a:t/>
            </a:r>
            <a:br>
              <a:rPr lang="es-MX" sz="2200" dirty="0"/>
            </a:br>
            <a:r>
              <a:rPr lang="es-ES_tradnl" sz="2200" dirty="0"/>
              <a:t>La constante formación y desarrollo del capital humano.</a:t>
            </a:r>
            <a:r>
              <a:rPr lang="es-MX" sz="2200" dirty="0"/>
              <a:t/>
            </a:r>
            <a:br>
              <a:rPr lang="es-MX" sz="2200" dirty="0"/>
            </a:br>
            <a:r>
              <a:rPr lang="es-ES_tradnl" sz="2200" dirty="0"/>
              <a:t>La consolidación de la propiedad social socialista.</a:t>
            </a:r>
            <a:r>
              <a:rPr lang="es-MX" sz="2200" dirty="0"/>
              <a:t/>
            </a:r>
            <a:br>
              <a:rPr lang="es-MX" sz="2200" dirty="0"/>
            </a:br>
            <a:r>
              <a:rPr lang="es-ES_tradnl" sz="2200" dirty="0"/>
              <a:t>Basarnos en los esfuerzos propios y sistemáticos para preservar y ampliar la obra de la Revolución cubana.</a:t>
            </a:r>
            <a:r>
              <a:rPr lang="es-MX" sz="2200" dirty="0"/>
              <a:t/>
            </a:r>
            <a:br>
              <a:rPr lang="es-MX" sz="2200" dirty="0"/>
            </a:br>
            <a:r>
              <a:rPr lang="es-ES_tradnl" sz="2200" dirty="0"/>
              <a:t>Aplicación de un enfoque de sostenibilidad al desarrollo integral del país, así como de adaptabilidad ante el deterioro medioambiental.</a:t>
            </a:r>
            <a:r>
              <a:rPr lang="es-MX" sz="2200" dirty="0"/>
              <a:t/>
            </a:r>
            <a:br>
              <a:rPr lang="es-MX" sz="2200" dirty="0"/>
            </a:br>
            <a:r>
              <a:rPr lang="es-ES_tradnl" sz="2200" dirty="0"/>
              <a:t>La permanente preparación del país para la defensa, </a:t>
            </a:r>
            <a:r>
              <a:rPr lang="es-ES" sz="2200" dirty="0"/>
              <a:t>bajo la concepción estratégica defensiva de Guerra de Todo el Pueblo. </a:t>
            </a:r>
            <a:r>
              <a:rPr lang="es-MX" sz="2200" dirty="0"/>
              <a:t/>
            </a:r>
            <a:br>
              <a:rPr lang="es-MX" sz="2200" dirty="0"/>
            </a:br>
            <a:r>
              <a:rPr lang="es-ES" sz="2200" dirty="0"/>
              <a:t>La permanente vigilancia revolucionaria y el enfrentamiento tanto a las acciones del enemigo dirigidas a subvertir el orden político, económico y social establecido, como a los delitos y conductas antisociales que pueden afectar la estabilidad interna del país. </a:t>
            </a:r>
            <a:r>
              <a:rPr lang="es-MX" sz="2200" dirty="0"/>
              <a:t/>
            </a:r>
            <a:br>
              <a:rPr lang="es-MX" sz="2200" dirty="0"/>
            </a:br>
            <a:r>
              <a:rPr lang="es-ES" sz="2200" dirty="0"/>
              <a:t>La marcada vocación antiimperialista, solidaria, de cooperación e integracionista, que garantice un amplio y variado nivel de relaciones del país con la comunidad internacional. </a:t>
            </a:r>
            <a:r>
              <a:rPr lang="es-MX" sz="2200" dirty="0"/>
              <a:t/>
            </a:r>
            <a:br>
              <a:rPr lang="es-MX" sz="2200" dirty="0"/>
            </a:br>
            <a:r>
              <a:rPr lang="es-ES" sz="2200" dirty="0"/>
              <a:t>La protección oportuna e integral de la población, la infraestructura social y la economía del país, y su recuperación en base a prioridades ante situaciones de desastres y excepcionales.  </a:t>
            </a:r>
            <a:endParaRPr lang="es-MX" dirty="0"/>
          </a:p>
        </p:txBody>
      </p:sp>
    </p:spTree>
    <p:extLst>
      <p:ext uri="{BB962C8B-B14F-4D97-AF65-F5344CB8AC3E}">
        <p14:creationId xmlns:p14="http://schemas.microsoft.com/office/powerpoint/2010/main" val="3509956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2800" b="1" dirty="0">
                <a:solidFill>
                  <a:srgbClr val="FF0000"/>
                </a:solidFill>
              </a:rPr>
              <a:t>La Seguridad Nacional de Cuba </a:t>
            </a:r>
            <a:r>
              <a:rPr lang="es-ES_tradnl" sz="2800" dirty="0" smtClean="0"/>
              <a:t/>
            </a:r>
            <a:br>
              <a:rPr lang="es-ES_tradnl" sz="2800" dirty="0" smtClean="0"/>
            </a:br>
            <a:r>
              <a:rPr lang="es-ES_tradnl" sz="2800" dirty="0" smtClean="0"/>
              <a:t> </a:t>
            </a:r>
            <a:r>
              <a:rPr lang="es-ES_tradnl" sz="2800" b="1" dirty="0"/>
              <a:t>La condición alcanzada por el país como resultado de su poderío nacional, que le permite prever y adoptar acciones para el logro de sus intereses y objetivos nacionales, pese a las agresiones, amenazas y riesgos de carácter interno y externo.</a:t>
            </a:r>
            <a:r>
              <a:rPr lang="es-ES_tradnl" sz="2800" dirty="0"/>
              <a:t> </a:t>
            </a:r>
            <a:r>
              <a:rPr lang="es-ES_tradnl" sz="2800" dirty="0" smtClean="0"/>
              <a:t/>
            </a:r>
            <a:br>
              <a:rPr lang="es-ES_tradnl" sz="2800" dirty="0" smtClean="0"/>
            </a:br>
            <a:r>
              <a:rPr lang="es-ES_tradnl" sz="2800" dirty="0" smtClean="0"/>
              <a:t>Tiene </a:t>
            </a:r>
            <a:r>
              <a:rPr lang="es-ES_tradnl" sz="2800" dirty="0"/>
              <a:t>su fundamento en la </a:t>
            </a:r>
            <a:r>
              <a:rPr lang="es-ES_tradnl" sz="2800" dirty="0">
                <a:solidFill>
                  <a:srgbClr val="FF0000"/>
                </a:solidFill>
              </a:rPr>
              <a:t>Constitución de la República </a:t>
            </a:r>
            <a:r>
              <a:rPr lang="es-ES_tradnl" sz="2800" dirty="0"/>
              <a:t>y es garantizada por el Estado, con la participación del pueblo, bajo la dirección del Partido Comunista, a través del ejercicio de las funciones y atribuciones que les confiere la ley, sobre la base de las acciones que realizan en el ámbito del desarrollo sostenible y la defensa ante cada tipo de agresión</a:t>
            </a:r>
            <a:r>
              <a:rPr lang="es-ES_tradnl" sz="2800" dirty="0" smtClean="0"/>
              <a:t>.</a:t>
            </a:r>
            <a:endParaRPr lang="es-MX" sz="2800" dirty="0"/>
          </a:p>
        </p:txBody>
      </p:sp>
    </p:spTree>
    <p:extLst>
      <p:ext uri="{BB962C8B-B14F-4D97-AF65-F5344CB8AC3E}">
        <p14:creationId xmlns:p14="http://schemas.microsoft.com/office/powerpoint/2010/main" val="158269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3600" dirty="0"/>
              <a:t>La </a:t>
            </a:r>
            <a:r>
              <a:rPr lang="es-ES_tradnl" sz="3600" dirty="0">
                <a:solidFill>
                  <a:srgbClr val="FF0000"/>
                </a:solidFill>
              </a:rPr>
              <a:t>seguridad nacional </a:t>
            </a:r>
            <a:r>
              <a:rPr lang="es-ES_tradnl" sz="3600" dirty="0"/>
              <a:t>no es un conjunto de acciones, sino una condición, es un estado (garantía) que se logra producto de acciones emprendidas en los diferentes potenciales de la nación. </a:t>
            </a:r>
            <a:r>
              <a:rPr lang="es-ES_tradnl" sz="3600" dirty="0" smtClean="0"/>
              <a:t/>
            </a:r>
            <a:br>
              <a:rPr lang="es-ES_tradnl" sz="3600" dirty="0" smtClean="0"/>
            </a:br>
            <a:r>
              <a:rPr lang="es-ES_tradnl" sz="3600" dirty="0" smtClean="0"/>
              <a:t>Se </a:t>
            </a:r>
            <a:r>
              <a:rPr lang="es-ES_tradnl" sz="3600" dirty="0"/>
              <a:t>trata pues de un efecto que resulta complejo y difícil de lograr y se logra cuando el país tiene garantizados sus intereses y objetivos nacionales, producto de las acciones que se han tomado en el ámbito del desarrollo sostenible y en el de la defensa de la Patria y la Revolución</a:t>
            </a:r>
            <a:r>
              <a:rPr lang="es-ES_tradnl" sz="3600" dirty="0" smtClean="0"/>
              <a:t>.</a:t>
            </a:r>
            <a:endParaRPr lang="es-MX" sz="3600" dirty="0"/>
          </a:p>
        </p:txBody>
      </p:sp>
    </p:spTree>
    <p:extLst>
      <p:ext uri="{BB962C8B-B14F-4D97-AF65-F5344CB8AC3E}">
        <p14:creationId xmlns:p14="http://schemas.microsoft.com/office/powerpoint/2010/main" val="3145188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856984" cy="6394722"/>
          </a:xfrm>
        </p:spPr>
        <p:txBody>
          <a:bodyPr>
            <a:normAutofit fontScale="90000"/>
          </a:bodyPr>
          <a:lstStyle/>
          <a:p>
            <a:r>
              <a:rPr lang="es-ES_tradnl" b="1" dirty="0"/>
              <a:t>D</a:t>
            </a:r>
            <a:r>
              <a:rPr lang="es-ES_tradnl" b="1" dirty="0" smtClean="0"/>
              <a:t>esarrollo </a:t>
            </a:r>
            <a:r>
              <a:rPr lang="es-ES_tradnl" b="1" dirty="0"/>
              <a:t>S</a:t>
            </a:r>
            <a:r>
              <a:rPr lang="es-ES_tradnl" b="1" dirty="0" smtClean="0"/>
              <a:t>ostenible</a:t>
            </a:r>
            <a:br>
              <a:rPr lang="es-ES_tradnl" b="1" dirty="0" smtClean="0"/>
            </a:br>
            <a:r>
              <a:rPr lang="es-ES_tradnl" dirty="0" smtClean="0"/>
              <a:t>entendido </a:t>
            </a:r>
            <a:r>
              <a:rPr lang="es-ES_tradnl" dirty="0"/>
              <a:t>este como el desarrollo capaz de permitir la satisfacción de las necesidades del presente sin comprometer la habilidad de las generaciones futuras para satisfacer a su vez sus propias necesidades. </a:t>
            </a:r>
            <a:r>
              <a:rPr lang="es-ES_tradnl" dirty="0" smtClean="0"/>
              <a:t/>
            </a:r>
            <a:br>
              <a:rPr lang="es-ES_tradnl" dirty="0" smtClean="0"/>
            </a:br>
            <a:r>
              <a:rPr lang="es-ES_tradnl" dirty="0" smtClean="0"/>
              <a:t>Es </a:t>
            </a:r>
            <a:r>
              <a:rPr lang="es-ES_tradnl" dirty="0"/>
              <a:t>aquel desarrollo socialmente justo, económicamente viable y ecológicamente equilibrado</a:t>
            </a:r>
            <a:r>
              <a:rPr lang="es-ES_tradnl" dirty="0" smtClean="0"/>
              <a:t>.</a:t>
            </a:r>
            <a:endParaRPr lang="es-MX" dirty="0"/>
          </a:p>
        </p:txBody>
      </p:sp>
    </p:spTree>
    <p:extLst>
      <p:ext uri="{BB962C8B-B14F-4D97-AF65-F5344CB8AC3E}">
        <p14:creationId xmlns:p14="http://schemas.microsoft.com/office/powerpoint/2010/main" val="281755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3600" dirty="0"/>
              <a:t>La </a:t>
            </a:r>
            <a:r>
              <a:rPr lang="es-ES_tradnl" sz="3600" b="1" dirty="0"/>
              <a:t>defensa ante cada tipo de agresión</a:t>
            </a:r>
            <a:r>
              <a:rPr lang="es-ES_tradnl" sz="3600" dirty="0"/>
              <a:t> es una tarea de la sociedad en su conjunto; es el conjunto de acciones que la nación </a:t>
            </a:r>
            <a:r>
              <a:rPr lang="es-ES_tradnl" sz="3600" dirty="0">
                <a:solidFill>
                  <a:srgbClr val="FF0000"/>
                </a:solidFill>
              </a:rPr>
              <a:t>opone a toda amenaza o agresión </a:t>
            </a:r>
            <a:r>
              <a:rPr lang="es-ES_tradnl" sz="3600" dirty="0"/>
              <a:t>que se dirige contra sus </a:t>
            </a:r>
            <a:r>
              <a:rPr lang="es-ES_tradnl" sz="3600" dirty="0">
                <a:solidFill>
                  <a:srgbClr val="FF0000"/>
                </a:solidFill>
              </a:rPr>
              <a:t>intereses y objetivos nacionales. </a:t>
            </a:r>
            <a:r>
              <a:rPr lang="es-ES_tradnl" sz="3600" dirty="0" smtClean="0">
                <a:solidFill>
                  <a:srgbClr val="FF0000"/>
                </a:solidFill>
              </a:rPr>
              <a:t/>
            </a:r>
            <a:br>
              <a:rPr lang="es-ES_tradnl" sz="3600" dirty="0" smtClean="0">
                <a:solidFill>
                  <a:srgbClr val="FF0000"/>
                </a:solidFill>
              </a:rPr>
            </a:br>
            <a:r>
              <a:rPr lang="es-ES_tradnl" sz="3600" dirty="0" smtClean="0"/>
              <a:t>Es </a:t>
            </a:r>
            <a:r>
              <a:rPr lang="es-ES_tradnl" sz="3600" dirty="0"/>
              <a:t>la respuesta de nuestra sociedad agredida y amenazada en cualquiera de sus esferas de actuación: </a:t>
            </a:r>
            <a:r>
              <a:rPr lang="es-ES_tradnl" sz="3600" dirty="0">
                <a:solidFill>
                  <a:srgbClr val="FF0000"/>
                </a:solidFill>
              </a:rPr>
              <a:t>económica, política, social, militar, de orden interior, ideológica, informática y comunicaciones, cultural, medio ambiental, y otras</a:t>
            </a:r>
            <a:endParaRPr lang="es-MX" sz="3600" dirty="0">
              <a:solidFill>
                <a:srgbClr val="FF0000"/>
              </a:solidFill>
            </a:endParaRPr>
          </a:p>
        </p:txBody>
      </p:sp>
    </p:spTree>
    <p:extLst>
      <p:ext uri="{BB962C8B-B14F-4D97-AF65-F5344CB8AC3E}">
        <p14:creationId xmlns:p14="http://schemas.microsoft.com/office/powerpoint/2010/main" val="4149189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r>
              <a:rPr lang="es-ES_tradnl" dirty="0"/>
              <a:t>La enseñanza histórica demuestra que nuestra seguridad nacional no puede depender </a:t>
            </a:r>
            <a:r>
              <a:rPr lang="es-ES_tradnl" b="1" dirty="0"/>
              <a:t>de la buena voluntad de otros, sino, en primer lugar, de la capacidad de lucha del pueblo cubano, para desarrollarse y defenderse</a:t>
            </a:r>
            <a:endParaRPr lang="es-MX" dirty="0"/>
          </a:p>
        </p:txBody>
      </p:sp>
    </p:spTree>
    <p:extLst>
      <p:ext uri="{BB962C8B-B14F-4D97-AF65-F5344CB8AC3E}">
        <p14:creationId xmlns:p14="http://schemas.microsoft.com/office/powerpoint/2010/main" val="1014422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noAutofit/>
          </a:bodyPr>
          <a:lstStyle/>
          <a:p>
            <a:pPr lvl="0"/>
            <a:r>
              <a:rPr lang="es-ES_tradnl" sz="2800" dirty="0"/>
              <a:t>El concepto de </a:t>
            </a:r>
            <a:r>
              <a:rPr lang="es-ES_tradnl" sz="2800" dirty="0">
                <a:solidFill>
                  <a:srgbClr val="FF0000"/>
                </a:solidFill>
              </a:rPr>
              <a:t>Seguridad Nacional </a:t>
            </a:r>
            <a:r>
              <a:rPr lang="es-ES_tradnl" sz="2800" dirty="0"/>
              <a:t>y su dirección estratégica como un sistema integrado por las estructuras que forman el sistema político y social, las acciones e interrelaciones que entre ellas de establecen, así como las políticas y estrategias del Partido Comunista de Cuba, el Estado y Gobierno que se sustentan sobre la base de un conjunto de principio, con el propósito de alcanzar y preservar los intereses y objetivos nacionales. </a:t>
            </a:r>
            <a:r>
              <a:rPr lang="es-MX" sz="2800" dirty="0"/>
              <a:t/>
            </a:r>
            <a:br>
              <a:rPr lang="es-MX" sz="2800" dirty="0"/>
            </a:br>
            <a:r>
              <a:rPr lang="es-ES_tradnl" sz="2800" dirty="0"/>
              <a:t>Los </a:t>
            </a:r>
            <a:r>
              <a:rPr lang="es-ES_tradnl" sz="2800" dirty="0">
                <a:solidFill>
                  <a:srgbClr val="FF0000"/>
                </a:solidFill>
              </a:rPr>
              <a:t>Órganos del Estado y Gobie</a:t>
            </a:r>
            <a:r>
              <a:rPr lang="es-ES_tradnl" sz="2800" dirty="0"/>
              <a:t>rno tienen la obligación de garantizar el esclarecimiento, análisis prevención denuncia y enfrentamiento ante los </a:t>
            </a:r>
            <a:r>
              <a:rPr lang="es-ES_tradnl" sz="2800" dirty="0">
                <a:solidFill>
                  <a:srgbClr val="FF0000"/>
                </a:solidFill>
              </a:rPr>
              <a:t>riesgos, amenazas y agresiones </a:t>
            </a:r>
            <a:r>
              <a:rPr lang="es-ES_tradnl" sz="2800" dirty="0"/>
              <a:t>a la Seguridad Nacional</a:t>
            </a:r>
            <a:endParaRPr lang="es-MX" sz="2800" dirty="0"/>
          </a:p>
        </p:txBody>
      </p:sp>
    </p:spTree>
    <p:extLst>
      <p:ext uri="{BB962C8B-B14F-4D97-AF65-F5344CB8AC3E}">
        <p14:creationId xmlns:p14="http://schemas.microsoft.com/office/powerpoint/2010/main" val="16036553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645</Words>
  <Application>Microsoft Office PowerPoint</Application>
  <PresentationFormat>Presentación en pantalla (4:3)</PresentationFormat>
  <Paragraphs>28</Paragraphs>
  <Slides>24</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26" baseType="lpstr">
      <vt:lpstr>Tema de Office</vt:lpstr>
      <vt:lpstr>Diapositiva</vt:lpstr>
      <vt:lpstr>La Seguridad Nacional de Cuba. </vt:lpstr>
      <vt:lpstr>Sumario: -Principios en los que se fundamenta la Seguridad Nacional de Cuba.  -El concepto de Seguridad Nacional de Cuba  y sus direcciones estratégicas.  -Políticas y estrategias del Partido Comunista de Cuba, el Estado y Gobierno  para  alcanzar y preservar los intereses y Objetivos nacionales.  -El poderío nacional como garantía de la Seguridad Nacional  y los  potenciales, que lo integran  con énfasis en la importancia del capital humano. </vt:lpstr>
      <vt:lpstr>Los principios en que se sustentan  los fundamentos de la Seguridad Nacional de Cuba, se pueden consideran: El fortalecimiento de la unidad del pueblo en torno al Partido Comunista de Cuba. El perfeccionamiento del sistema político, de su legalidad e institucionalidad. La constante formación y desarrollo del capital humano. La consolidación de la propiedad social socialista. Basarnos en los esfuerzos propios y sistemáticos para preservar y ampliar la obra de la Revolución cubana. Aplicación de un enfoque de sostenibilidad al desarrollo integral del país, así como de adaptabilidad ante el deterioro medioambiental. La permanente preparación del país para la defensa, bajo la concepción estratégica defensiva de Guerra de Todo el Pueblo.  La permanente vigilancia revolucionaria y el enfrentamiento tanto a las acciones del enemigo dirigidas a subvertir el orden político, económico y social establecido, como a los delitos y conductas antisociales que pueden afectar la estabilidad interna del país.  La marcada vocación antiimperialista, solidaria, de cooperación e integracionista, que garantice un amplio y variado nivel de relaciones del país con la comunidad internacional.  La protección oportuna e integral de la población, la infraestructura social y la economía del país, y su recuperación en base a prioridades ante situaciones de desastres y excepcionales.  </vt:lpstr>
      <vt:lpstr>La Seguridad Nacional de Cuba   La condición alcanzada por el país como resultado de su poderío nacional, que le permite prever y adoptar acciones para el logro de sus intereses y objetivos nacionales, pese a las agresiones, amenazas y riesgos de carácter interno y externo.  Tiene su fundamento en la Constitución de la República y es garantizada por el Estado, con la participación del pueblo, bajo la dirección del Partido Comunista, a través del ejercicio de las funciones y atribuciones que les confiere la ley, sobre la base de las acciones que realizan en el ámbito del desarrollo sostenible y la defensa ante cada tipo de agresión.</vt:lpstr>
      <vt:lpstr>La seguridad nacional no es un conjunto de acciones, sino una condición, es un estado (garantía) que se logra producto de acciones emprendidas en los diferentes potenciales de la nación.  Se trata pues de un efecto que resulta complejo y difícil de lograr y se logra cuando el país tiene garantizados sus intereses y objetivos nacionales, producto de las acciones que se han tomado en el ámbito del desarrollo sostenible y en el de la defensa de la Patria y la Revolución.</vt:lpstr>
      <vt:lpstr>Desarrollo Sostenible entendido este como el desarrollo capaz de permitir la satisfacción de las necesidades del presente sin comprometer la habilidad de las generaciones futuras para satisfacer a su vez sus propias necesidades.  Es aquel desarrollo socialmente justo, económicamente viable y ecológicamente equilibrado.</vt:lpstr>
      <vt:lpstr>La defensa ante cada tipo de agresión es una tarea de la sociedad en su conjunto; es el conjunto de acciones que la nación opone a toda amenaza o agresión que se dirige contra sus intereses y objetivos nacionales.  Es la respuesta de nuestra sociedad agredida y amenazada en cualquiera de sus esferas de actuación: económica, política, social, militar, de orden interior, ideológica, informática y comunicaciones, cultural, medio ambiental, y otras</vt:lpstr>
      <vt:lpstr>La enseñanza histórica demuestra que nuestra seguridad nacional no puede depender de la buena voluntad de otros, sino, en primer lugar, de la capacidad de lucha del pueblo cubano, para desarrollarse y defenderse</vt:lpstr>
      <vt:lpstr>El concepto de Seguridad Nacional y su dirección estratégica como un sistema integrado por las estructuras que forman el sistema político y social, las acciones e interrelaciones que entre ellas de establecen, así como las políticas y estrategias del Partido Comunista de Cuba, el Estado y Gobierno que se sustentan sobre la base de un conjunto de principio, con el propósito de alcanzar y preservar los intereses y objetivos nacionales.  Los Órganos del Estado y Gobierno tienen la obligación de garantizar el esclarecimiento, análisis prevención denuncia y enfrentamiento ante los riesgos, amenazas y agresiones a la Seguridad Nacional</vt:lpstr>
      <vt:lpstr>Políticas y estrategias del Partido Comunista de Cuba, el Estado y Gobierno  para  alcanzar y preservar los Intereses y Objetivos nacionales</vt:lpstr>
      <vt:lpstr>Intereses Nacionales  están vinculados a la supervivencia misma de la nación, por lo que tienen un carácter vital, cuya preservación es un reto en este encontrarse en  todos aquellos valores, asuntos, objetos y tareas, que son considerados de importancia prioritaria por la nación, para satisfacer las necesidades del pueblo y del Estado como un todo.  Son la expresión de las aspiraciones de la nación. mundo unipolar, globalizado y específicamente en medio del diferendo  EE UU-Cuba.  Su contenido  puede encontrarse en  todos aquellos valores, asuntos, objetos y tareas, que son considerados de importancia prioritaria por la nación, para satisfacer las necesidades del pueblo y del Estado como un todo.  Son la expresión de las aspiraciones de la nación.</vt:lpstr>
      <vt:lpstr>Nuestros intereses nacionales están refrendados en la Constitución de la República y en un ejercicio de síntesis se pueden enunciar de la manera siguiente: mantener y fortalecer su unidad, la independencia, soberanía, integridad territorial y autodeterminación de la nación cubana es capacidad de darse un gobierno democrático propio basado en sus tradiciones</vt:lpstr>
      <vt:lpstr>También constituyen intereses nacionales importantes: elevar la calidad de vida de la nación, asegurar el avance educacional, científico técnico y cultural del país; garantizar el empleo, la atención médica y demás servicios necesarios al pueblo; eliminar la corrupción,  el terrorismo contra el país y toda manifestación de tráfico de drogas y seres humanos.  En Cuba los intereses nacionales tienen plena correspondencia con las máximas aspiraciones del pueblo, cuestión evidenciada en la Constitución de la República.</vt:lpstr>
      <vt:lpstr>Objetivos Nacionales  Del país constituyen  metas a alcanzar en corto y mediano plazo y trazan las principales direcciones para alcanzar los intereses nacionales en correspondencia con determinada fase de la evolución histórico-cultural de la nación representan la materialización concreta de los intereses nacionales.  </vt:lpstr>
      <vt:lpstr>Identidad Nacional Es el auto reconocimiento de los rasgos más representativos de nuestra cultura, sociedad e ideología que nos identifican como pueblo y nos distinguen dentro de la comunidad de naciones y que se forjaron a lo largo del desarrollo de procesos como e! surgimiento de la nación, la lucha por la independencia, la soberanía y la construcción del socialismo.  La identidad nacional de los cubanos se ha enriquecido en las últimas décadas con los más nobles ideales de nuestra Revolución</vt:lpstr>
      <vt:lpstr>La seguridad nacional se alcanza como resultado de las acciones que se realizan en el proceso de construcción y defensa de nuestra sociedad socialista en dos grandes direcciones que constituyen los pilares de la sociedad: a)  En interés del desarrollo sostenible. b)  En  la defensa de la Revolución Cubana ante cada tipo de riesgo, amenaza y agresión. </vt:lpstr>
      <vt:lpstr>Mediante la aplicación consecuente de las medidas para lograr el  desarrollo sostenible y la Defensa de la Revolución Cubana  ante cada tipo de riesgo, amenaza y agresión se garantiza la Seguridad Nacional de Cuba.  Estos pilares están íntimamente relacionados, cada uno por si solo no garantiza la seguridad nacional, ya que ambos convergen hacia un mismo fin, alcanzar los objetivos e  intereses nacionales</vt:lpstr>
      <vt:lpstr>El “desarrollo sostenible” garantiza el bienestar de la sociedad y  la calidad de vida del pueblo mientras que la “defensa de la Revolución Cubana” protege de los riesgos, amenazas y agresiones de diferentes tipos que obstaculizan o impiden mantener o alcanzar los intereses y objetivos nacionales.  Esto requiere  lograr un  equilibrio entre objetivos,  las vulnerabilidades que es preciso eliminar o atenuar, los recursos y las posibilidades existentes.</vt:lpstr>
      <vt:lpstr>El poderío nacional como garantía de la Seguridad Nacional  y los  potenciales, que lo integran  con énfasis en la importancia del capital humano</vt:lpstr>
      <vt:lpstr>El país adopta acciones en los diferentes potenciales de la nación que conforman su PODERÍO NACIONAL:  -político - ideológico  -económico - social   -científico - tecnológico  -cultural  -diplomático  -militar  -de seguridad interior</vt:lpstr>
      <vt:lpstr>Potenciales de la nación Constituyen las posibilidades máximas de que dispone el país en todo tipo de recursos los cuales pueden ser transformados en poderío nacional. -Económicos -Financieros -Culturales -Informacionales -Humanos -Científicos-tecnológicos -Militares -De relaciones exteriores</vt:lpstr>
      <vt:lpstr>Presentación de PowerPoint</vt:lpstr>
      <vt:lpstr>Capital Humano “Implica no solo conocimientos, sino también -y muy esencialmente- conciencia, ética, solidaridad, sentimientos verdaderamente humanos, espíritu de sacrificio, heroísmo, y la capacidad de hacer mucho con muy poco” Fidel Castro (20.8.2005)  “La Revolución va creando importantes riquezas con su capital humano... que es recurso renovable y multiplicable ...y avanza para ser el más importante recurso del país, muy por encima de casi todos los demás juntos”. Fidel Castro (17.11.2005)  </vt:lpstr>
      <vt:lpstr>Los estudiantes deberán prestar atención a:   -Principios en los que se fundamenta la Seguridad Nacional de Cuba.  -El concepto de Seguridad Nacional de Cuba  y sus direcciones estratégicas.  -Políticas y estrategias del Partido Comunista de Cuba, el Estado y Gobierno  para  alcanzar y preservar los intereses y Objetivos nacionales.  -El poderío nacional como garantía de la Seguridad Nacional  y los  potenciales, que lo integran  con énfasis en la importancia del capital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Seguridad Nacional de Cuba. </dc:title>
  <dc:creator>Lázaro Díaz Vidal</dc:creator>
  <cp:lastModifiedBy>Lázaro Díaz Vidal</cp:lastModifiedBy>
  <cp:revision>7</cp:revision>
  <dcterms:created xsi:type="dcterms:W3CDTF">2019-05-09T16:26:16Z</dcterms:created>
  <dcterms:modified xsi:type="dcterms:W3CDTF">2019-05-13T14:31:55Z</dcterms:modified>
</cp:coreProperties>
</file>