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4"/>
  </p:notesMasterIdLst>
  <p:sldIdLst>
    <p:sldId id="264" r:id="rId2"/>
    <p:sldId id="265" r:id="rId3"/>
    <p:sldId id="266" r:id="rId4"/>
    <p:sldId id="346" r:id="rId5"/>
    <p:sldId id="267" r:id="rId6"/>
    <p:sldId id="343" r:id="rId7"/>
    <p:sldId id="350" r:id="rId8"/>
    <p:sldId id="344" r:id="rId9"/>
    <p:sldId id="362" r:id="rId10"/>
    <p:sldId id="342" r:id="rId11"/>
    <p:sldId id="351" r:id="rId12"/>
    <p:sldId id="340" r:id="rId13"/>
    <p:sldId id="366" r:id="rId14"/>
    <p:sldId id="353" r:id="rId15"/>
    <p:sldId id="375" r:id="rId16"/>
    <p:sldId id="418" r:id="rId17"/>
    <p:sldId id="419" r:id="rId18"/>
    <p:sldId id="414" r:id="rId19"/>
    <p:sldId id="382" r:id="rId20"/>
    <p:sldId id="380" r:id="rId21"/>
    <p:sldId id="371" r:id="rId22"/>
    <p:sldId id="372" r:id="rId23"/>
    <p:sldId id="421" r:id="rId24"/>
    <p:sldId id="378" r:id="rId25"/>
    <p:sldId id="377" r:id="rId26"/>
    <p:sldId id="417" r:id="rId27"/>
    <p:sldId id="367" r:id="rId28"/>
    <p:sldId id="368" r:id="rId29"/>
    <p:sldId id="365" r:id="rId30"/>
    <p:sldId id="385" r:id="rId31"/>
    <p:sldId id="429" r:id="rId32"/>
    <p:sldId id="384" r:id="rId33"/>
    <p:sldId id="386" r:id="rId34"/>
    <p:sldId id="387" r:id="rId35"/>
    <p:sldId id="426" r:id="rId36"/>
    <p:sldId id="388" r:id="rId37"/>
    <p:sldId id="427" r:id="rId38"/>
    <p:sldId id="391" r:id="rId39"/>
    <p:sldId id="428" r:id="rId40"/>
    <p:sldId id="392" r:id="rId41"/>
    <p:sldId id="390" r:id="rId42"/>
    <p:sldId id="393" r:id="rId43"/>
    <p:sldId id="394" r:id="rId44"/>
    <p:sldId id="389" r:id="rId45"/>
    <p:sldId id="431" r:id="rId46"/>
    <p:sldId id="395" r:id="rId47"/>
    <p:sldId id="396" r:id="rId48"/>
    <p:sldId id="397" r:id="rId49"/>
    <p:sldId id="399" r:id="rId50"/>
    <p:sldId id="398" r:id="rId51"/>
    <p:sldId id="400" r:id="rId52"/>
    <p:sldId id="401" r:id="rId53"/>
    <p:sldId id="402" r:id="rId54"/>
    <p:sldId id="403" r:id="rId55"/>
    <p:sldId id="410" r:id="rId56"/>
    <p:sldId id="405" r:id="rId57"/>
    <p:sldId id="406" r:id="rId58"/>
    <p:sldId id="407" r:id="rId59"/>
    <p:sldId id="432" r:id="rId60"/>
    <p:sldId id="409" r:id="rId61"/>
    <p:sldId id="413" r:id="rId62"/>
    <p:sldId id="411" r:id="rId6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3FF"/>
    <a:srgbClr val="FF9966"/>
    <a:srgbClr val="FFCC99"/>
    <a:srgbClr val="F1B18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67701" autoAdjust="0"/>
  </p:normalViewPr>
  <p:slideViewPr>
    <p:cSldViewPr snapToGrid="0">
      <p:cViewPr varScale="1">
        <p:scale>
          <a:sx n="54" d="100"/>
          <a:sy n="54" d="100"/>
        </p:scale>
        <p:origin x="12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97D17-2F41-4E11-ACB6-274596A38088}" type="doc">
      <dgm:prSet loTypeId="urn:microsoft.com/office/officeart/2005/8/layout/process1" loCatId="process" qsTypeId="urn:microsoft.com/office/officeart/2005/8/quickstyle/simple1" qsCatId="simple" csTypeId="urn:microsoft.com/office/officeart/2005/8/colors/accent1_2" csCatId="accent1" phldr="1"/>
      <dgm:spPr/>
    </dgm:pt>
    <dgm:pt modelId="{A7A84149-6E9F-434B-8455-296662950EC2}">
      <dgm:prSet phldrT="[Texto]"/>
      <dgm:spPr>
        <a:solidFill>
          <a:schemeClr val="accent6"/>
        </a:solidFill>
      </dgm:spPr>
      <dgm:t>
        <a:bodyPr/>
        <a:lstStyle/>
        <a:p>
          <a:r>
            <a:rPr lang="es-ES" b="1" dirty="0" smtClean="0">
              <a:solidFill>
                <a:schemeClr val="bg1"/>
              </a:solidFill>
            </a:rPr>
            <a:t>Medios refringentes</a:t>
          </a:r>
          <a:endParaRPr lang="es-ES" b="1" dirty="0">
            <a:solidFill>
              <a:schemeClr val="bg1"/>
            </a:solidFill>
          </a:endParaRPr>
        </a:p>
      </dgm:t>
    </dgm:pt>
    <dgm:pt modelId="{A466BFC2-FC43-4DAB-81B0-6285833DD7F2}" type="parTrans" cxnId="{A736BFD1-3C52-4EA6-B0C2-2BFAF5D7899E}">
      <dgm:prSet/>
      <dgm:spPr/>
      <dgm:t>
        <a:bodyPr/>
        <a:lstStyle/>
        <a:p>
          <a:endParaRPr lang="es-ES"/>
        </a:p>
      </dgm:t>
    </dgm:pt>
    <dgm:pt modelId="{30072FA9-DBB1-4178-9175-84A3A809440C}" type="sibTrans" cxnId="{A736BFD1-3C52-4EA6-B0C2-2BFAF5D7899E}">
      <dgm:prSet/>
      <dgm:spPr>
        <a:solidFill>
          <a:schemeClr val="accent6"/>
        </a:solidFill>
      </dgm:spPr>
      <dgm:t>
        <a:bodyPr/>
        <a:lstStyle/>
        <a:p>
          <a:endParaRPr lang="es-ES"/>
        </a:p>
      </dgm:t>
    </dgm:pt>
    <dgm:pt modelId="{A2842F7F-A71B-4D44-8A63-3AA7644062D3}">
      <dgm:prSet phldrT="[Texto]" custT="1"/>
      <dgm:spPr>
        <a:solidFill>
          <a:srgbClr val="FF9966"/>
        </a:solidFill>
      </dgm:spPr>
      <dgm:t>
        <a:bodyPr/>
        <a:lstStyle/>
        <a:p>
          <a:pPr algn="just"/>
          <a:r>
            <a:rPr lang="es-ES" sz="3200" b="1" dirty="0" smtClean="0">
              <a:solidFill>
                <a:schemeClr val="tx1"/>
              </a:solidFill>
            </a:rPr>
            <a:t>Musculatura lisa del iris y el cuerpo ciliar</a:t>
          </a:r>
          <a:endParaRPr lang="es-ES" sz="3200" b="1" dirty="0">
            <a:solidFill>
              <a:schemeClr val="tx1"/>
            </a:solidFill>
          </a:endParaRPr>
        </a:p>
      </dgm:t>
    </dgm:pt>
    <dgm:pt modelId="{80F69D22-82AA-4BC0-89BD-B9EEDFA1A781}" type="parTrans" cxnId="{5AE2416E-905F-4663-B338-02B479F0082F}">
      <dgm:prSet/>
      <dgm:spPr/>
      <dgm:t>
        <a:bodyPr/>
        <a:lstStyle/>
        <a:p>
          <a:endParaRPr lang="es-ES"/>
        </a:p>
      </dgm:t>
    </dgm:pt>
    <dgm:pt modelId="{6AC4B9ED-5F27-4B5D-B0AA-AE5CB9B4C1A9}" type="sibTrans" cxnId="{5AE2416E-905F-4663-B338-02B479F0082F}">
      <dgm:prSet/>
      <dgm:spPr>
        <a:solidFill>
          <a:schemeClr val="accent2">
            <a:lumMod val="75000"/>
          </a:schemeClr>
        </a:solidFill>
      </dgm:spPr>
      <dgm:t>
        <a:bodyPr/>
        <a:lstStyle/>
        <a:p>
          <a:endParaRPr lang="es-ES"/>
        </a:p>
      </dgm:t>
    </dgm:pt>
    <dgm:pt modelId="{AB16E6BD-7AD7-4766-AF01-85CB0C783248}">
      <dgm:prSet phldrT="[Texto]"/>
      <dgm:spPr>
        <a:solidFill>
          <a:schemeClr val="tx2">
            <a:lumMod val="50000"/>
          </a:schemeClr>
        </a:solidFill>
      </dgm:spPr>
      <dgm:t>
        <a:bodyPr/>
        <a:lstStyle/>
        <a:p>
          <a:r>
            <a:rPr lang="es-ES" b="1" dirty="0" smtClean="0">
              <a:solidFill>
                <a:schemeClr val="bg1"/>
              </a:solidFill>
            </a:rPr>
            <a:t>Musculatura estriada</a:t>
          </a:r>
          <a:endParaRPr lang="es-ES" b="1" dirty="0">
            <a:solidFill>
              <a:schemeClr val="bg1"/>
            </a:solidFill>
          </a:endParaRPr>
        </a:p>
      </dgm:t>
    </dgm:pt>
    <dgm:pt modelId="{212BEE74-11CC-4A0D-A86C-2140E78F60CD}" type="parTrans" cxnId="{C1A07227-0ADD-416F-B85F-B20F304D55B5}">
      <dgm:prSet/>
      <dgm:spPr/>
      <dgm:t>
        <a:bodyPr/>
        <a:lstStyle/>
        <a:p>
          <a:endParaRPr lang="es-ES"/>
        </a:p>
      </dgm:t>
    </dgm:pt>
    <dgm:pt modelId="{189A9521-32AB-4552-BF3B-84CA2D0963ED}" type="sibTrans" cxnId="{C1A07227-0ADD-416F-B85F-B20F304D55B5}">
      <dgm:prSet/>
      <dgm:spPr/>
      <dgm:t>
        <a:bodyPr/>
        <a:lstStyle/>
        <a:p>
          <a:endParaRPr lang="es-ES"/>
        </a:p>
      </dgm:t>
    </dgm:pt>
    <dgm:pt modelId="{52DA8A80-B190-4884-8280-96F347924944}" type="pres">
      <dgm:prSet presAssocID="{64397D17-2F41-4E11-ACB6-274596A38088}" presName="Name0" presStyleCnt="0">
        <dgm:presLayoutVars>
          <dgm:dir/>
          <dgm:resizeHandles val="exact"/>
        </dgm:presLayoutVars>
      </dgm:prSet>
      <dgm:spPr/>
    </dgm:pt>
    <dgm:pt modelId="{FA34EE6E-3FEF-40AA-ABE3-344782255734}" type="pres">
      <dgm:prSet presAssocID="{A7A84149-6E9F-434B-8455-296662950EC2}" presName="node" presStyleLbl="node1" presStyleIdx="0" presStyleCnt="3" custScaleX="117628">
        <dgm:presLayoutVars>
          <dgm:bulletEnabled val="1"/>
        </dgm:presLayoutVars>
      </dgm:prSet>
      <dgm:spPr/>
      <dgm:t>
        <a:bodyPr/>
        <a:lstStyle/>
        <a:p>
          <a:endParaRPr lang="es-ES"/>
        </a:p>
      </dgm:t>
    </dgm:pt>
    <dgm:pt modelId="{4986D572-1706-44DB-9A2C-5F23771F42A7}" type="pres">
      <dgm:prSet presAssocID="{30072FA9-DBB1-4178-9175-84A3A809440C}" presName="sibTrans" presStyleLbl="sibTrans2D1" presStyleIdx="0" presStyleCnt="2"/>
      <dgm:spPr/>
      <dgm:t>
        <a:bodyPr/>
        <a:lstStyle/>
        <a:p>
          <a:endParaRPr lang="es-ES"/>
        </a:p>
      </dgm:t>
    </dgm:pt>
    <dgm:pt modelId="{4166F608-CFD4-493F-B0B0-3BAFAA47C166}" type="pres">
      <dgm:prSet presAssocID="{30072FA9-DBB1-4178-9175-84A3A809440C}" presName="connectorText" presStyleLbl="sibTrans2D1" presStyleIdx="0" presStyleCnt="2"/>
      <dgm:spPr/>
      <dgm:t>
        <a:bodyPr/>
        <a:lstStyle/>
        <a:p>
          <a:endParaRPr lang="es-ES"/>
        </a:p>
      </dgm:t>
    </dgm:pt>
    <dgm:pt modelId="{82B1A428-05C2-409A-A9B2-11A3C3DA7043}" type="pres">
      <dgm:prSet presAssocID="{A2842F7F-A71B-4D44-8A63-3AA7644062D3}" presName="node" presStyleLbl="node1" presStyleIdx="1" presStyleCnt="3" custScaleX="117762" custScaleY="90666">
        <dgm:presLayoutVars>
          <dgm:bulletEnabled val="1"/>
        </dgm:presLayoutVars>
      </dgm:prSet>
      <dgm:spPr/>
      <dgm:t>
        <a:bodyPr/>
        <a:lstStyle/>
        <a:p>
          <a:endParaRPr lang="es-ES"/>
        </a:p>
      </dgm:t>
    </dgm:pt>
    <dgm:pt modelId="{528D0784-4D71-41F9-BED6-311E1B87C1CC}" type="pres">
      <dgm:prSet presAssocID="{6AC4B9ED-5F27-4B5D-B0AA-AE5CB9B4C1A9}" presName="sibTrans" presStyleLbl="sibTrans2D1" presStyleIdx="1" presStyleCnt="2"/>
      <dgm:spPr/>
      <dgm:t>
        <a:bodyPr/>
        <a:lstStyle/>
        <a:p>
          <a:endParaRPr lang="es-ES"/>
        </a:p>
      </dgm:t>
    </dgm:pt>
    <dgm:pt modelId="{6E39CE9A-E58F-4F12-A14B-54810BCB9495}" type="pres">
      <dgm:prSet presAssocID="{6AC4B9ED-5F27-4B5D-B0AA-AE5CB9B4C1A9}" presName="connectorText" presStyleLbl="sibTrans2D1" presStyleIdx="1" presStyleCnt="2"/>
      <dgm:spPr/>
      <dgm:t>
        <a:bodyPr/>
        <a:lstStyle/>
        <a:p>
          <a:endParaRPr lang="es-ES"/>
        </a:p>
      </dgm:t>
    </dgm:pt>
    <dgm:pt modelId="{98640402-5091-44A7-9EE3-816AF4F13560}" type="pres">
      <dgm:prSet presAssocID="{AB16E6BD-7AD7-4766-AF01-85CB0C783248}" presName="node" presStyleLbl="node1" presStyleIdx="2" presStyleCnt="3" custScaleY="88113">
        <dgm:presLayoutVars>
          <dgm:bulletEnabled val="1"/>
        </dgm:presLayoutVars>
      </dgm:prSet>
      <dgm:spPr/>
      <dgm:t>
        <a:bodyPr/>
        <a:lstStyle/>
        <a:p>
          <a:endParaRPr lang="es-ES"/>
        </a:p>
      </dgm:t>
    </dgm:pt>
  </dgm:ptLst>
  <dgm:cxnLst>
    <dgm:cxn modelId="{DDB2A159-70B4-4F1B-8A9A-5C504BC36A38}" type="presOf" srcId="{AB16E6BD-7AD7-4766-AF01-85CB0C783248}" destId="{98640402-5091-44A7-9EE3-816AF4F13560}" srcOrd="0" destOrd="0" presId="urn:microsoft.com/office/officeart/2005/8/layout/process1"/>
    <dgm:cxn modelId="{B6D594AA-A3E1-489B-9CFC-A309319372BF}" type="presOf" srcId="{A7A84149-6E9F-434B-8455-296662950EC2}" destId="{FA34EE6E-3FEF-40AA-ABE3-344782255734}" srcOrd="0" destOrd="0" presId="urn:microsoft.com/office/officeart/2005/8/layout/process1"/>
    <dgm:cxn modelId="{93467511-1EFD-4FE4-96B6-62CAED4C97F9}" type="presOf" srcId="{30072FA9-DBB1-4178-9175-84A3A809440C}" destId="{4166F608-CFD4-493F-B0B0-3BAFAA47C166}" srcOrd="1" destOrd="0" presId="urn:microsoft.com/office/officeart/2005/8/layout/process1"/>
    <dgm:cxn modelId="{4DB00062-3849-4427-ADF2-98E9AB71B349}" type="presOf" srcId="{A2842F7F-A71B-4D44-8A63-3AA7644062D3}" destId="{82B1A428-05C2-409A-A9B2-11A3C3DA7043}" srcOrd="0" destOrd="0" presId="urn:microsoft.com/office/officeart/2005/8/layout/process1"/>
    <dgm:cxn modelId="{0477D22B-587D-474B-B81E-E92C3E984534}" type="presOf" srcId="{64397D17-2F41-4E11-ACB6-274596A38088}" destId="{52DA8A80-B190-4884-8280-96F347924944}" srcOrd="0" destOrd="0" presId="urn:microsoft.com/office/officeart/2005/8/layout/process1"/>
    <dgm:cxn modelId="{C1A07227-0ADD-416F-B85F-B20F304D55B5}" srcId="{64397D17-2F41-4E11-ACB6-274596A38088}" destId="{AB16E6BD-7AD7-4766-AF01-85CB0C783248}" srcOrd="2" destOrd="0" parTransId="{212BEE74-11CC-4A0D-A86C-2140E78F60CD}" sibTransId="{189A9521-32AB-4552-BF3B-84CA2D0963ED}"/>
    <dgm:cxn modelId="{8FB7C008-01D4-4398-8A79-14A3B8E2F899}" type="presOf" srcId="{6AC4B9ED-5F27-4B5D-B0AA-AE5CB9B4C1A9}" destId="{528D0784-4D71-41F9-BED6-311E1B87C1CC}" srcOrd="0" destOrd="0" presId="urn:microsoft.com/office/officeart/2005/8/layout/process1"/>
    <dgm:cxn modelId="{B7D9A93F-E069-4F3B-AFC5-6133D60723B8}" type="presOf" srcId="{6AC4B9ED-5F27-4B5D-B0AA-AE5CB9B4C1A9}" destId="{6E39CE9A-E58F-4F12-A14B-54810BCB9495}" srcOrd="1" destOrd="0" presId="urn:microsoft.com/office/officeart/2005/8/layout/process1"/>
    <dgm:cxn modelId="{5AE2416E-905F-4663-B338-02B479F0082F}" srcId="{64397D17-2F41-4E11-ACB6-274596A38088}" destId="{A2842F7F-A71B-4D44-8A63-3AA7644062D3}" srcOrd="1" destOrd="0" parTransId="{80F69D22-82AA-4BC0-89BD-B9EEDFA1A781}" sibTransId="{6AC4B9ED-5F27-4B5D-B0AA-AE5CB9B4C1A9}"/>
    <dgm:cxn modelId="{8A0667CC-33D9-4642-AA09-3D63AC8604F4}" type="presOf" srcId="{30072FA9-DBB1-4178-9175-84A3A809440C}" destId="{4986D572-1706-44DB-9A2C-5F23771F42A7}" srcOrd="0" destOrd="0" presId="urn:microsoft.com/office/officeart/2005/8/layout/process1"/>
    <dgm:cxn modelId="{A736BFD1-3C52-4EA6-B0C2-2BFAF5D7899E}" srcId="{64397D17-2F41-4E11-ACB6-274596A38088}" destId="{A7A84149-6E9F-434B-8455-296662950EC2}" srcOrd="0" destOrd="0" parTransId="{A466BFC2-FC43-4DAB-81B0-6285833DD7F2}" sibTransId="{30072FA9-DBB1-4178-9175-84A3A809440C}"/>
    <dgm:cxn modelId="{FE493E74-059A-4B9D-A4CD-9D1BAFB9D9E2}" type="presParOf" srcId="{52DA8A80-B190-4884-8280-96F347924944}" destId="{FA34EE6E-3FEF-40AA-ABE3-344782255734}" srcOrd="0" destOrd="0" presId="urn:microsoft.com/office/officeart/2005/8/layout/process1"/>
    <dgm:cxn modelId="{B5EFDE12-E75F-4DF6-ACC9-46C84F8C47E1}" type="presParOf" srcId="{52DA8A80-B190-4884-8280-96F347924944}" destId="{4986D572-1706-44DB-9A2C-5F23771F42A7}" srcOrd="1" destOrd="0" presId="urn:microsoft.com/office/officeart/2005/8/layout/process1"/>
    <dgm:cxn modelId="{B65022EA-39D9-47F3-B181-DA8B26F0482E}" type="presParOf" srcId="{4986D572-1706-44DB-9A2C-5F23771F42A7}" destId="{4166F608-CFD4-493F-B0B0-3BAFAA47C166}" srcOrd="0" destOrd="0" presId="urn:microsoft.com/office/officeart/2005/8/layout/process1"/>
    <dgm:cxn modelId="{86154D05-5C38-4948-9D58-553165732662}" type="presParOf" srcId="{52DA8A80-B190-4884-8280-96F347924944}" destId="{82B1A428-05C2-409A-A9B2-11A3C3DA7043}" srcOrd="2" destOrd="0" presId="urn:microsoft.com/office/officeart/2005/8/layout/process1"/>
    <dgm:cxn modelId="{2776E28F-A8F5-4517-B0FF-BA62B0B8AD22}" type="presParOf" srcId="{52DA8A80-B190-4884-8280-96F347924944}" destId="{528D0784-4D71-41F9-BED6-311E1B87C1CC}" srcOrd="3" destOrd="0" presId="urn:microsoft.com/office/officeart/2005/8/layout/process1"/>
    <dgm:cxn modelId="{F9750D00-9FD3-4803-8A8F-655A95B143EA}" type="presParOf" srcId="{528D0784-4D71-41F9-BED6-311E1B87C1CC}" destId="{6E39CE9A-E58F-4F12-A14B-54810BCB9495}" srcOrd="0" destOrd="0" presId="urn:microsoft.com/office/officeart/2005/8/layout/process1"/>
    <dgm:cxn modelId="{7F88FEB9-9D44-4E26-AA52-A4FEB0ED0769}" type="presParOf" srcId="{52DA8A80-B190-4884-8280-96F347924944}" destId="{98640402-5091-44A7-9EE3-816AF4F1356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E7651-4CFC-419B-B113-52414661BC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18FB82D-48B8-44CE-9932-6F7878719DA4}">
      <dgm:prSet phldrT="[Texto]"/>
      <dgm:spPr>
        <a:solidFill>
          <a:srgbClr val="FF9966"/>
        </a:solidFill>
        <a:ln>
          <a:solidFill>
            <a:srgbClr val="FFC000"/>
          </a:solidFill>
        </a:ln>
      </dgm:spPr>
      <dgm:t>
        <a:bodyPr/>
        <a:lstStyle/>
        <a:p>
          <a:pPr algn="just"/>
          <a:r>
            <a:rPr lang="es-ES" b="1" dirty="0" smtClean="0">
              <a:solidFill>
                <a:schemeClr val="tx1"/>
              </a:solidFill>
            </a:rPr>
            <a:t>Estímulo adecuado: </a:t>
          </a:r>
          <a:r>
            <a:rPr lang="es-ES" dirty="0" smtClean="0">
              <a:solidFill>
                <a:schemeClr val="tx1"/>
              </a:solidFill>
            </a:rPr>
            <a:t>ondas electromagnéticas </a:t>
          </a:r>
          <a:r>
            <a:rPr lang="es-ES" b="1" dirty="0" smtClean="0">
              <a:solidFill>
                <a:schemeClr val="tx1"/>
              </a:solidFill>
            </a:rPr>
            <a:t>(LA LUZ)</a:t>
          </a:r>
          <a:endParaRPr lang="es-ES" b="1" dirty="0">
            <a:solidFill>
              <a:schemeClr val="tx1"/>
            </a:solidFill>
          </a:endParaRPr>
        </a:p>
      </dgm:t>
    </dgm:pt>
    <dgm:pt modelId="{454FB0CB-97F4-4A26-8A8C-3681392A734E}" type="parTrans" cxnId="{9A2B6BF3-BDF7-4DD9-8DAF-B5BC277347B5}">
      <dgm:prSet/>
      <dgm:spPr/>
      <dgm:t>
        <a:bodyPr/>
        <a:lstStyle/>
        <a:p>
          <a:endParaRPr lang="es-ES"/>
        </a:p>
      </dgm:t>
    </dgm:pt>
    <dgm:pt modelId="{FB7115DC-B678-4A44-81B5-4CA86968A3DA}" type="sibTrans" cxnId="{9A2B6BF3-BDF7-4DD9-8DAF-B5BC277347B5}">
      <dgm:prSet/>
      <dgm:spPr/>
      <dgm:t>
        <a:bodyPr/>
        <a:lstStyle/>
        <a:p>
          <a:endParaRPr lang="es-ES"/>
        </a:p>
      </dgm:t>
    </dgm:pt>
    <dgm:pt modelId="{51C9F3C9-72B5-48FA-8ACC-D7F39895482F}">
      <dgm:prSet phldrT="[Texto]" phldr="1"/>
      <dgm:spPr/>
      <dgm:t>
        <a:bodyPr/>
        <a:lstStyle/>
        <a:p>
          <a:endParaRPr lang="es-ES"/>
        </a:p>
      </dgm:t>
    </dgm:pt>
    <dgm:pt modelId="{F5C679F0-A7FA-4290-B9A9-805286C474D7}" type="parTrans" cxnId="{466036C3-4502-4459-AD48-02251C6E48C8}">
      <dgm:prSet/>
      <dgm:spPr/>
      <dgm:t>
        <a:bodyPr/>
        <a:lstStyle/>
        <a:p>
          <a:endParaRPr lang="es-ES"/>
        </a:p>
      </dgm:t>
    </dgm:pt>
    <dgm:pt modelId="{6DC5BCBF-7895-4DE7-B97D-4A5B237CF00C}" type="sibTrans" cxnId="{466036C3-4502-4459-AD48-02251C6E48C8}">
      <dgm:prSet/>
      <dgm:spPr/>
      <dgm:t>
        <a:bodyPr/>
        <a:lstStyle/>
        <a:p>
          <a:endParaRPr lang="es-ES"/>
        </a:p>
      </dgm:t>
    </dgm:pt>
    <dgm:pt modelId="{BF423681-9156-4CEA-9BF2-A95D11C8AEE8}">
      <dgm:prSet phldrT="[Texto]"/>
      <dgm:spPr>
        <a:solidFill>
          <a:schemeClr val="accent4">
            <a:lumMod val="40000"/>
            <a:lumOff val="60000"/>
          </a:schemeClr>
        </a:solidFill>
      </dgm:spPr>
      <dgm:t>
        <a:bodyPr/>
        <a:lstStyle/>
        <a:p>
          <a:pPr algn="just"/>
          <a:r>
            <a:rPr lang="es-ES" b="1" dirty="0" smtClean="0">
              <a:solidFill>
                <a:schemeClr val="tx1"/>
              </a:solidFill>
            </a:rPr>
            <a:t>Receptores:</a:t>
          </a:r>
          <a:r>
            <a:rPr lang="es-ES" dirty="0" smtClean="0">
              <a:solidFill>
                <a:schemeClr val="tx1"/>
              </a:solidFill>
            </a:rPr>
            <a:t> CONOS Y BASTONES</a:t>
          </a:r>
          <a:endParaRPr lang="es-ES" dirty="0">
            <a:solidFill>
              <a:schemeClr val="tx1"/>
            </a:solidFill>
          </a:endParaRPr>
        </a:p>
      </dgm:t>
    </dgm:pt>
    <dgm:pt modelId="{4A64DC1B-F884-4DD6-8CB3-2FB3BE7050FD}" type="parTrans" cxnId="{560643C4-70B1-49E6-9B79-2AAC80195044}">
      <dgm:prSet/>
      <dgm:spPr/>
      <dgm:t>
        <a:bodyPr/>
        <a:lstStyle/>
        <a:p>
          <a:endParaRPr lang="es-ES"/>
        </a:p>
      </dgm:t>
    </dgm:pt>
    <dgm:pt modelId="{247C6267-B5D5-4FFD-9133-475137C4B16B}" type="sibTrans" cxnId="{560643C4-70B1-49E6-9B79-2AAC80195044}">
      <dgm:prSet/>
      <dgm:spPr/>
      <dgm:t>
        <a:bodyPr/>
        <a:lstStyle/>
        <a:p>
          <a:endParaRPr lang="es-ES"/>
        </a:p>
      </dgm:t>
    </dgm:pt>
    <dgm:pt modelId="{582A3016-5A5D-43E6-9B8A-4F83269BD3E0}">
      <dgm:prSet phldrT="[Texto]" phldr="1"/>
      <dgm:spPr/>
      <dgm:t>
        <a:bodyPr/>
        <a:lstStyle/>
        <a:p>
          <a:endParaRPr lang="es-ES"/>
        </a:p>
      </dgm:t>
    </dgm:pt>
    <dgm:pt modelId="{653BBFC6-DDF5-4DAF-9912-DBED07C9852E}" type="parTrans" cxnId="{432D44AB-5D46-405C-84ED-315C3B7682E1}">
      <dgm:prSet/>
      <dgm:spPr/>
      <dgm:t>
        <a:bodyPr/>
        <a:lstStyle/>
        <a:p>
          <a:endParaRPr lang="es-ES"/>
        </a:p>
      </dgm:t>
    </dgm:pt>
    <dgm:pt modelId="{2238E3BB-BE81-48F9-A084-90FC3A09D550}" type="sibTrans" cxnId="{432D44AB-5D46-405C-84ED-315C3B7682E1}">
      <dgm:prSet/>
      <dgm:spPr/>
      <dgm:t>
        <a:bodyPr/>
        <a:lstStyle/>
        <a:p>
          <a:endParaRPr lang="es-ES"/>
        </a:p>
      </dgm:t>
    </dgm:pt>
    <dgm:pt modelId="{234824D3-AFD0-44D9-B8A5-D5F72850D413}" type="pres">
      <dgm:prSet presAssocID="{F9BE7651-4CFC-419B-B113-52414661BCAC}" presName="linear" presStyleCnt="0">
        <dgm:presLayoutVars>
          <dgm:animLvl val="lvl"/>
          <dgm:resizeHandles val="exact"/>
        </dgm:presLayoutVars>
      </dgm:prSet>
      <dgm:spPr/>
      <dgm:t>
        <a:bodyPr/>
        <a:lstStyle/>
        <a:p>
          <a:endParaRPr lang="es-ES"/>
        </a:p>
      </dgm:t>
    </dgm:pt>
    <dgm:pt modelId="{3B17BEF0-14D2-45A5-99BD-7652449C9342}" type="pres">
      <dgm:prSet presAssocID="{818FB82D-48B8-44CE-9932-6F7878719DA4}" presName="parentText" presStyleLbl="node1" presStyleIdx="0" presStyleCnt="2" custScaleY="104238">
        <dgm:presLayoutVars>
          <dgm:chMax val="0"/>
          <dgm:bulletEnabled val="1"/>
        </dgm:presLayoutVars>
      </dgm:prSet>
      <dgm:spPr/>
      <dgm:t>
        <a:bodyPr/>
        <a:lstStyle/>
        <a:p>
          <a:endParaRPr lang="es-ES"/>
        </a:p>
      </dgm:t>
    </dgm:pt>
    <dgm:pt modelId="{C07D9B43-E2F3-44A4-9E0D-8CB8B1CC3F70}" type="pres">
      <dgm:prSet presAssocID="{818FB82D-48B8-44CE-9932-6F7878719DA4}" presName="childText" presStyleLbl="revTx" presStyleIdx="0" presStyleCnt="2">
        <dgm:presLayoutVars>
          <dgm:bulletEnabled val="1"/>
        </dgm:presLayoutVars>
      </dgm:prSet>
      <dgm:spPr/>
      <dgm:t>
        <a:bodyPr/>
        <a:lstStyle/>
        <a:p>
          <a:endParaRPr lang="es-ES"/>
        </a:p>
      </dgm:t>
    </dgm:pt>
    <dgm:pt modelId="{F8E865D7-5A3B-4F80-858E-D411E5C1380F}" type="pres">
      <dgm:prSet presAssocID="{BF423681-9156-4CEA-9BF2-A95D11C8AEE8}" presName="parentText" presStyleLbl="node1" presStyleIdx="1" presStyleCnt="2" custScaleY="131073">
        <dgm:presLayoutVars>
          <dgm:chMax val="0"/>
          <dgm:bulletEnabled val="1"/>
        </dgm:presLayoutVars>
      </dgm:prSet>
      <dgm:spPr/>
      <dgm:t>
        <a:bodyPr/>
        <a:lstStyle/>
        <a:p>
          <a:endParaRPr lang="es-ES"/>
        </a:p>
      </dgm:t>
    </dgm:pt>
    <dgm:pt modelId="{3C331AB2-D358-4938-B77B-561C99ED452F}" type="pres">
      <dgm:prSet presAssocID="{BF423681-9156-4CEA-9BF2-A95D11C8AEE8}" presName="childText" presStyleLbl="revTx" presStyleIdx="1" presStyleCnt="2">
        <dgm:presLayoutVars>
          <dgm:bulletEnabled val="1"/>
        </dgm:presLayoutVars>
      </dgm:prSet>
      <dgm:spPr/>
      <dgm:t>
        <a:bodyPr/>
        <a:lstStyle/>
        <a:p>
          <a:endParaRPr lang="es-ES"/>
        </a:p>
      </dgm:t>
    </dgm:pt>
  </dgm:ptLst>
  <dgm:cxnLst>
    <dgm:cxn modelId="{11F895ED-A145-4C6F-90AB-C23505AF0528}" type="presOf" srcId="{F9BE7651-4CFC-419B-B113-52414661BCAC}" destId="{234824D3-AFD0-44D9-B8A5-D5F72850D413}" srcOrd="0" destOrd="0" presId="urn:microsoft.com/office/officeart/2005/8/layout/vList2"/>
    <dgm:cxn modelId="{432D44AB-5D46-405C-84ED-315C3B7682E1}" srcId="{BF423681-9156-4CEA-9BF2-A95D11C8AEE8}" destId="{582A3016-5A5D-43E6-9B8A-4F83269BD3E0}" srcOrd="0" destOrd="0" parTransId="{653BBFC6-DDF5-4DAF-9912-DBED07C9852E}" sibTransId="{2238E3BB-BE81-48F9-A084-90FC3A09D550}"/>
    <dgm:cxn modelId="{9A2B6BF3-BDF7-4DD9-8DAF-B5BC277347B5}" srcId="{F9BE7651-4CFC-419B-B113-52414661BCAC}" destId="{818FB82D-48B8-44CE-9932-6F7878719DA4}" srcOrd="0" destOrd="0" parTransId="{454FB0CB-97F4-4A26-8A8C-3681392A734E}" sibTransId="{FB7115DC-B678-4A44-81B5-4CA86968A3DA}"/>
    <dgm:cxn modelId="{0E6A2907-3B96-4EA5-9DFA-541C5E8B1121}" type="presOf" srcId="{51C9F3C9-72B5-48FA-8ACC-D7F39895482F}" destId="{C07D9B43-E2F3-44A4-9E0D-8CB8B1CC3F70}" srcOrd="0" destOrd="0" presId="urn:microsoft.com/office/officeart/2005/8/layout/vList2"/>
    <dgm:cxn modelId="{84A9FA69-D0FE-49E3-BD07-8EFD03DD7AAF}" type="presOf" srcId="{BF423681-9156-4CEA-9BF2-A95D11C8AEE8}" destId="{F8E865D7-5A3B-4F80-858E-D411E5C1380F}" srcOrd="0" destOrd="0" presId="urn:microsoft.com/office/officeart/2005/8/layout/vList2"/>
    <dgm:cxn modelId="{F775CB06-ED52-44A4-A785-A556FAE0F777}" type="presOf" srcId="{818FB82D-48B8-44CE-9932-6F7878719DA4}" destId="{3B17BEF0-14D2-45A5-99BD-7652449C9342}" srcOrd="0" destOrd="0" presId="urn:microsoft.com/office/officeart/2005/8/layout/vList2"/>
    <dgm:cxn modelId="{466036C3-4502-4459-AD48-02251C6E48C8}" srcId="{818FB82D-48B8-44CE-9932-6F7878719DA4}" destId="{51C9F3C9-72B5-48FA-8ACC-D7F39895482F}" srcOrd="0" destOrd="0" parTransId="{F5C679F0-A7FA-4290-B9A9-805286C474D7}" sibTransId="{6DC5BCBF-7895-4DE7-B97D-4A5B237CF00C}"/>
    <dgm:cxn modelId="{560643C4-70B1-49E6-9B79-2AAC80195044}" srcId="{F9BE7651-4CFC-419B-B113-52414661BCAC}" destId="{BF423681-9156-4CEA-9BF2-A95D11C8AEE8}" srcOrd="1" destOrd="0" parTransId="{4A64DC1B-F884-4DD6-8CB3-2FB3BE7050FD}" sibTransId="{247C6267-B5D5-4FFD-9133-475137C4B16B}"/>
    <dgm:cxn modelId="{DD3EBC48-91E5-4F26-8CF6-C2597CA5D406}" type="presOf" srcId="{582A3016-5A5D-43E6-9B8A-4F83269BD3E0}" destId="{3C331AB2-D358-4938-B77B-561C99ED452F}" srcOrd="0" destOrd="0" presId="urn:microsoft.com/office/officeart/2005/8/layout/vList2"/>
    <dgm:cxn modelId="{9B1E32A9-56DB-4806-8B8D-1A0D4064828F}" type="presParOf" srcId="{234824D3-AFD0-44D9-B8A5-D5F72850D413}" destId="{3B17BEF0-14D2-45A5-99BD-7652449C9342}" srcOrd="0" destOrd="0" presId="urn:microsoft.com/office/officeart/2005/8/layout/vList2"/>
    <dgm:cxn modelId="{2D45FBAB-3330-4B50-8C15-13298444E2EF}" type="presParOf" srcId="{234824D3-AFD0-44D9-B8A5-D5F72850D413}" destId="{C07D9B43-E2F3-44A4-9E0D-8CB8B1CC3F70}" srcOrd="1" destOrd="0" presId="urn:microsoft.com/office/officeart/2005/8/layout/vList2"/>
    <dgm:cxn modelId="{8E661727-831B-4B07-9DFF-564B031C4429}" type="presParOf" srcId="{234824D3-AFD0-44D9-B8A5-D5F72850D413}" destId="{F8E865D7-5A3B-4F80-858E-D411E5C1380F}" srcOrd="2" destOrd="0" presId="urn:microsoft.com/office/officeart/2005/8/layout/vList2"/>
    <dgm:cxn modelId="{19E046DC-52DA-454A-9E25-58F86F0A6BF1}" type="presParOf" srcId="{234824D3-AFD0-44D9-B8A5-D5F72850D413}" destId="{3C331AB2-D358-4938-B77B-561C99ED452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4EE6E-3FEF-40AA-ABE3-344782255734}">
      <dsp:nvSpPr>
        <dsp:cNvPr id="0" name=""/>
        <dsp:cNvSpPr/>
      </dsp:nvSpPr>
      <dsp:spPr>
        <a:xfrm>
          <a:off x="5651" y="1780670"/>
          <a:ext cx="3078127" cy="1857325"/>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b="1" kern="1200" dirty="0" smtClean="0">
              <a:solidFill>
                <a:schemeClr val="bg1"/>
              </a:solidFill>
            </a:rPr>
            <a:t>Medios refringentes</a:t>
          </a:r>
          <a:endParaRPr lang="es-ES" sz="3400" b="1" kern="1200" dirty="0">
            <a:solidFill>
              <a:schemeClr val="bg1"/>
            </a:solidFill>
          </a:endParaRPr>
        </a:p>
      </dsp:txBody>
      <dsp:txXfrm>
        <a:off x="60050" y="1835069"/>
        <a:ext cx="2969329" cy="1748527"/>
      </dsp:txXfrm>
    </dsp:sp>
    <dsp:sp modelId="{4986D572-1706-44DB-9A2C-5F23771F42A7}">
      <dsp:nvSpPr>
        <dsp:cNvPr id="0" name=""/>
        <dsp:cNvSpPr/>
      </dsp:nvSpPr>
      <dsp:spPr>
        <a:xfrm>
          <a:off x="3345461" y="2384846"/>
          <a:ext cx="554768" cy="648974"/>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3345461" y="2514641"/>
        <a:ext cx="388338" cy="389384"/>
      </dsp:txXfrm>
    </dsp:sp>
    <dsp:sp modelId="{82B1A428-05C2-409A-A9B2-11A3C3DA7043}">
      <dsp:nvSpPr>
        <dsp:cNvPr id="0" name=""/>
        <dsp:cNvSpPr/>
      </dsp:nvSpPr>
      <dsp:spPr>
        <a:xfrm>
          <a:off x="4130510" y="1867351"/>
          <a:ext cx="3081633" cy="1683963"/>
        </a:xfrm>
        <a:prstGeom prst="roundRect">
          <a:avLst>
            <a:gd name="adj" fmla="val 10000"/>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S" sz="3200" b="1" kern="1200" dirty="0" smtClean="0">
              <a:solidFill>
                <a:schemeClr val="tx1"/>
              </a:solidFill>
            </a:rPr>
            <a:t>Musculatura lisa del iris y el cuerpo ciliar</a:t>
          </a:r>
          <a:endParaRPr lang="es-ES" sz="3200" b="1" kern="1200" dirty="0">
            <a:solidFill>
              <a:schemeClr val="tx1"/>
            </a:solidFill>
          </a:endParaRPr>
        </a:p>
      </dsp:txBody>
      <dsp:txXfrm>
        <a:off x="4179832" y="1916673"/>
        <a:ext cx="2982989" cy="1585319"/>
      </dsp:txXfrm>
    </dsp:sp>
    <dsp:sp modelId="{528D0784-4D71-41F9-BED6-311E1B87C1CC}">
      <dsp:nvSpPr>
        <dsp:cNvPr id="0" name=""/>
        <dsp:cNvSpPr/>
      </dsp:nvSpPr>
      <dsp:spPr>
        <a:xfrm>
          <a:off x="7473827" y="2384846"/>
          <a:ext cx="554768" cy="64897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7473827" y="2514641"/>
        <a:ext cx="388338" cy="389384"/>
      </dsp:txXfrm>
    </dsp:sp>
    <dsp:sp modelId="{98640402-5091-44A7-9EE3-816AF4F13560}">
      <dsp:nvSpPr>
        <dsp:cNvPr id="0" name=""/>
        <dsp:cNvSpPr/>
      </dsp:nvSpPr>
      <dsp:spPr>
        <a:xfrm>
          <a:off x="8258877" y="1891060"/>
          <a:ext cx="2616831" cy="1636545"/>
        </a:xfrm>
        <a:prstGeom prst="roundRect">
          <a:avLst>
            <a:gd name="adj" fmla="val 10000"/>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b="1" kern="1200" dirty="0" smtClean="0">
              <a:solidFill>
                <a:schemeClr val="bg1"/>
              </a:solidFill>
            </a:rPr>
            <a:t>Musculatura estriada</a:t>
          </a:r>
          <a:endParaRPr lang="es-ES" sz="3400" b="1" kern="1200" dirty="0">
            <a:solidFill>
              <a:schemeClr val="bg1"/>
            </a:solidFill>
          </a:endParaRPr>
        </a:p>
      </dsp:txBody>
      <dsp:txXfrm>
        <a:off x="8306810" y="1938993"/>
        <a:ext cx="2520965" cy="1540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7BEF0-14D2-45A5-99BD-7652449C9342}">
      <dsp:nvSpPr>
        <dsp:cNvPr id="0" name=""/>
        <dsp:cNvSpPr/>
      </dsp:nvSpPr>
      <dsp:spPr>
        <a:xfrm>
          <a:off x="0" y="54506"/>
          <a:ext cx="11062208" cy="1741566"/>
        </a:xfrm>
        <a:prstGeom prst="roundRect">
          <a:avLst/>
        </a:prstGeom>
        <a:solidFill>
          <a:srgbClr val="FF9966"/>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just" defTabSz="1866900">
            <a:lnSpc>
              <a:spcPct val="90000"/>
            </a:lnSpc>
            <a:spcBef>
              <a:spcPct val="0"/>
            </a:spcBef>
            <a:spcAft>
              <a:spcPct val="35000"/>
            </a:spcAft>
          </a:pPr>
          <a:r>
            <a:rPr lang="es-ES" sz="4200" b="1" kern="1200" dirty="0" smtClean="0">
              <a:solidFill>
                <a:schemeClr val="tx1"/>
              </a:solidFill>
            </a:rPr>
            <a:t>Estímulo adecuado: </a:t>
          </a:r>
          <a:r>
            <a:rPr lang="es-ES" sz="4200" kern="1200" dirty="0" smtClean="0">
              <a:solidFill>
                <a:schemeClr val="tx1"/>
              </a:solidFill>
            </a:rPr>
            <a:t>ondas electromagnéticas </a:t>
          </a:r>
          <a:r>
            <a:rPr lang="es-ES" sz="4200" b="1" kern="1200" dirty="0" smtClean="0">
              <a:solidFill>
                <a:schemeClr val="tx1"/>
              </a:solidFill>
            </a:rPr>
            <a:t>(LA LUZ)</a:t>
          </a:r>
          <a:endParaRPr lang="es-ES" sz="4200" b="1" kern="1200" dirty="0">
            <a:solidFill>
              <a:schemeClr val="tx1"/>
            </a:solidFill>
          </a:endParaRPr>
        </a:p>
      </dsp:txBody>
      <dsp:txXfrm>
        <a:off x="85016" y="139522"/>
        <a:ext cx="10892176" cy="1571534"/>
      </dsp:txXfrm>
    </dsp:sp>
    <dsp:sp modelId="{C07D9B43-E2F3-44A4-9E0D-8CB8B1CC3F70}">
      <dsp:nvSpPr>
        <dsp:cNvPr id="0" name=""/>
        <dsp:cNvSpPr/>
      </dsp:nvSpPr>
      <dsp:spPr>
        <a:xfrm>
          <a:off x="0" y="1796073"/>
          <a:ext cx="1106220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25" tIns="53340" rIns="298704" bIns="53340" numCol="1" spcCol="1270" anchor="t" anchorCtr="0">
          <a:noAutofit/>
        </a:bodyPr>
        <a:lstStyle/>
        <a:p>
          <a:pPr marL="285750" lvl="1" indent="-285750" algn="l" defTabSz="1466850">
            <a:lnSpc>
              <a:spcPct val="90000"/>
            </a:lnSpc>
            <a:spcBef>
              <a:spcPct val="0"/>
            </a:spcBef>
            <a:spcAft>
              <a:spcPct val="20000"/>
            </a:spcAft>
            <a:buChar char="••"/>
          </a:pPr>
          <a:endParaRPr lang="es-ES" sz="3300" kern="1200"/>
        </a:p>
      </dsp:txBody>
      <dsp:txXfrm>
        <a:off x="0" y="1796073"/>
        <a:ext cx="11062208" cy="695520"/>
      </dsp:txXfrm>
    </dsp:sp>
    <dsp:sp modelId="{F8E865D7-5A3B-4F80-858E-D411E5C1380F}">
      <dsp:nvSpPr>
        <dsp:cNvPr id="0" name=""/>
        <dsp:cNvSpPr/>
      </dsp:nvSpPr>
      <dsp:spPr>
        <a:xfrm>
          <a:off x="0" y="2491593"/>
          <a:ext cx="11062208" cy="2189915"/>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just" defTabSz="1866900">
            <a:lnSpc>
              <a:spcPct val="90000"/>
            </a:lnSpc>
            <a:spcBef>
              <a:spcPct val="0"/>
            </a:spcBef>
            <a:spcAft>
              <a:spcPct val="35000"/>
            </a:spcAft>
          </a:pPr>
          <a:r>
            <a:rPr lang="es-ES" sz="4200" b="1" kern="1200" dirty="0" smtClean="0">
              <a:solidFill>
                <a:schemeClr val="tx1"/>
              </a:solidFill>
            </a:rPr>
            <a:t>Receptores:</a:t>
          </a:r>
          <a:r>
            <a:rPr lang="es-ES" sz="4200" kern="1200" dirty="0" smtClean="0">
              <a:solidFill>
                <a:schemeClr val="tx1"/>
              </a:solidFill>
            </a:rPr>
            <a:t> CONOS Y BASTONES</a:t>
          </a:r>
          <a:endParaRPr lang="es-ES" sz="4200" kern="1200" dirty="0">
            <a:solidFill>
              <a:schemeClr val="tx1"/>
            </a:solidFill>
          </a:endParaRPr>
        </a:p>
      </dsp:txBody>
      <dsp:txXfrm>
        <a:off x="106903" y="2598496"/>
        <a:ext cx="10848402" cy="1976109"/>
      </dsp:txXfrm>
    </dsp:sp>
    <dsp:sp modelId="{3C331AB2-D358-4938-B77B-561C99ED452F}">
      <dsp:nvSpPr>
        <dsp:cNvPr id="0" name=""/>
        <dsp:cNvSpPr/>
      </dsp:nvSpPr>
      <dsp:spPr>
        <a:xfrm>
          <a:off x="0" y="4681509"/>
          <a:ext cx="1106220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25" tIns="53340" rIns="298704" bIns="53340" numCol="1" spcCol="1270" anchor="t" anchorCtr="0">
          <a:noAutofit/>
        </a:bodyPr>
        <a:lstStyle/>
        <a:p>
          <a:pPr marL="285750" lvl="1" indent="-285750" algn="l" defTabSz="1466850">
            <a:lnSpc>
              <a:spcPct val="90000"/>
            </a:lnSpc>
            <a:spcBef>
              <a:spcPct val="0"/>
            </a:spcBef>
            <a:spcAft>
              <a:spcPct val="20000"/>
            </a:spcAft>
            <a:buChar char="••"/>
          </a:pPr>
          <a:endParaRPr lang="es-ES" sz="3300" kern="1200"/>
        </a:p>
      </dsp:txBody>
      <dsp:txXfrm>
        <a:off x="0" y="4681509"/>
        <a:ext cx="11062208"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8A5AE-1001-4D40-877B-3C8A71F9AEC2}" type="datetimeFigureOut">
              <a:rPr lang="es-ES" smtClean="0"/>
              <a:pPr/>
              <a:t>24/03/2020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64F4A-46FC-41D9-B8AE-B4A07F7863DE}" type="slidenum">
              <a:rPr lang="es-ES" smtClean="0"/>
              <a:pPr/>
              <a:t>‹Nº›</a:t>
            </a:fld>
            <a:endParaRPr lang="es-ES"/>
          </a:p>
        </p:txBody>
      </p:sp>
    </p:spTree>
    <p:extLst>
      <p:ext uri="{BB962C8B-B14F-4D97-AF65-F5344CB8AC3E}">
        <p14:creationId xmlns:p14="http://schemas.microsoft.com/office/powerpoint/2010/main" val="245182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1</a:t>
            </a:fld>
            <a:endParaRPr lang="es-ES" dirty="0"/>
          </a:p>
        </p:txBody>
      </p:sp>
    </p:spTree>
    <p:extLst>
      <p:ext uri="{BB962C8B-B14F-4D97-AF65-F5344CB8AC3E}">
        <p14:creationId xmlns:p14="http://schemas.microsoft.com/office/powerpoint/2010/main" val="278166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smtClean="0"/>
              <a:t>La visión diurna o </a:t>
            </a:r>
            <a:r>
              <a:rPr lang="es-PR" dirty="0" err="1" smtClean="0"/>
              <a:t>fotópica</a:t>
            </a:r>
            <a:r>
              <a:rPr lang="es-PR" dirty="0" smtClean="0"/>
              <a:t> permite que podamos reconocer detalles de los objetos que se encuentran en nuestro campo visual, como colores, tamaño, movimiento;</a:t>
            </a:r>
            <a:r>
              <a:rPr lang="es-PR" baseline="0" dirty="0" smtClean="0"/>
              <a:t> resultan los conos los receptores responsables de la visión </a:t>
            </a:r>
            <a:r>
              <a:rPr lang="es-PR" baseline="0" dirty="0" err="1" smtClean="0"/>
              <a:t>fotópica</a:t>
            </a:r>
            <a:r>
              <a:rPr lang="es-PR" baseline="0" dirty="0" smtClean="0"/>
              <a:t>. Mientras los bastones son los responsables de la visión </a:t>
            </a:r>
            <a:r>
              <a:rPr lang="es-PR" baseline="0" dirty="0" err="1" smtClean="0"/>
              <a:t>escotópica</a:t>
            </a:r>
            <a:r>
              <a:rPr lang="es-PR" baseline="0" dirty="0" smtClean="0"/>
              <a:t>, permitiendo tener una sensación de visión en bulto, sin definir los detalles, colores de los objetos. </a:t>
            </a:r>
            <a:r>
              <a:rPr lang="es-PR" dirty="0" smtClean="0"/>
              <a:t>Los bastones son mucho más sensibles a los fotones u ondas electromagnéticas,</a:t>
            </a:r>
            <a:r>
              <a:rPr lang="es-PR" baseline="0" dirty="0" smtClean="0"/>
              <a:t> es decir, necesitan de una menor intensidad del estímulo para codificar la señal.</a:t>
            </a:r>
            <a:endParaRPr lang="es-PR" dirty="0" smtClean="0"/>
          </a:p>
          <a:p>
            <a:endParaRPr lang="es-ES" dirty="0"/>
          </a:p>
        </p:txBody>
      </p:sp>
      <p:sp>
        <p:nvSpPr>
          <p:cNvPr id="4" name="3 Marcador de número de diapositiva"/>
          <p:cNvSpPr>
            <a:spLocks noGrp="1"/>
          </p:cNvSpPr>
          <p:nvPr>
            <p:ph type="sldNum" sz="quarter" idx="10"/>
          </p:nvPr>
        </p:nvSpPr>
        <p:spPr/>
        <p:txBody>
          <a:bodyPr/>
          <a:lstStyle/>
          <a:p>
            <a:fld id="{F1864F4A-46FC-41D9-B8AE-B4A07F7863DE}"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dirty="0" smtClean="0"/>
              <a:t>La</a:t>
            </a:r>
            <a:r>
              <a:rPr lang="es-PR" baseline="0" dirty="0" smtClean="0"/>
              <a:t> localización espacial d</a:t>
            </a:r>
            <a:r>
              <a:rPr lang="es-PR" dirty="0" smtClean="0"/>
              <a:t>iscrimina</a:t>
            </a:r>
            <a:r>
              <a:rPr lang="es-PR" baseline="0" dirty="0" smtClean="0"/>
              <a:t> profundidad, bordes y contornos, así como movimiento de los objetos. Visión binocular.</a:t>
            </a:r>
          </a:p>
          <a:p>
            <a:pPr algn="just"/>
            <a:r>
              <a:rPr lang="es-PR" sz="1200" kern="1200" dirty="0" smtClean="0">
                <a:solidFill>
                  <a:schemeClr val="tx1"/>
                </a:solidFill>
                <a:latin typeface="+mn-lt"/>
                <a:ea typeface="+mn-ea"/>
                <a:cs typeface="+mn-cs"/>
              </a:rPr>
              <a:t>La habilidad de resolución temporal del ojo se mide por medio de la</a:t>
            </a:r>
          </a:p>
          <a:p>
            <a:pPr algn="just"/>
            <a:r>
              <a:rPr lang="es-PR" sz="1200" b="1" kern="1200" dirty="0" smtClean="0">
                <a:solidFill>
                  <a:schemeClr val="tx1"/>
                </a:solidFill>
                <a:latin typeface="+mn-lt"/>
                <a:ea typeface="+mn-ea"/>
                <a:cs typeface="+mn-cs"/>
              </a:rPr>
              <a:t>frecuencia crítica de fusión (CFF), la cual se refiere a la velocidad</a:t>
            </a:r>
          </a:p>
          <a:p>
            <a:pPr algn="just"/>
            <a:r>
              <a:rPr lang="es-PR" sz="1200" kern="1200" dirty="0" smtClean="0">
                <a:solidFill>
                  <a:schemeClr val="tx1"/>
                </a:solidFill>
                <a:latin typeface="+mn-lt"/>
                <a:ea typeface="+mn-ea"/>
                <a:cs typeface="+mn-cs"/>
              </a:rPr>
              <a:t>máxima a la cual puede repetirse un estímulo intermitente sin percibirse</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como</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continuo.</a:t>
            </a:r>
          </a:p>
          <a:p>
            <a:pPr algn="just"/>
            <a:r>
              <a:rPr lang="es-PR" sz="1200" kern="1200" dirty="0" smtClean="0">
                <a:solidFill>
                  <a:schemeClr val="tx1"/>
                </a:solidFill>
                <a:latin typeface="+mn-lt"/>
                <a:ea typeface="+mn-ea"/>
                <a:cs typeface="+mn-cs"/>
              </a:rPr>
              <a:t>Los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estímulos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con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mayor</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frecuencia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en comparación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con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la frecuencia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crítica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de fusión,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se</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perciben</a:t>
            </a:r>
          </a:p>
          <a:p>
            <a:pPr algn="just"/>
            <a:r>
              <a:rPr lang="es-PR" sz="1200" kern="1200" dirty="0" smtClean="0">
                <a:solidFill>
                  <a:schemeClr val="tx1"/>
                </a:solidFill>
                <a:latin typeface="+mn-lt"/>
                <a:ea typeface="+mn-ea"/>
                <a:cs typeface="+mn-cs"/>
              </a:rPr>
              <a:t>Como</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estímulos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continuos.</a:t>
            </a:r>
          </a:p>
          <a:p>
            <a:pPr algn="just"/>
            <a:r>
              <a:rPr lang="es-PR" sz="1200" kern="1200" dirty="0" smtClean="0">
                <a:solidFill>
                  <a:schemeClr val="tx1"/>
                </a:solidFill>
                <a:latin typeface="+mn-lt"/>
                <a:ea typeface="+mn-ea"/>
                <a:cs typeface="+mn-cs"/>
              </a:rPr>
              <a:t>Las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películas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cinematográficas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se</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mueven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porque</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los cuadros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aparecen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a una frecuencia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mayor</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que</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la frecuencia</a:t>
            </a:r>
          </a:p>
          <a:p>
            <a:pPr algn="just"/>
            <a:r>
              <a:rPr lang="es-PR" sz="1200" kern="1200" dirty="0" smtClean="0">
                <a:solidFill>
                  <a:schemeClr val="tx1"/>
                </a:solidFill>
                <a:latin typeface="+mn-lt"/>
                <a:ea typeface="+mn-ea"/>
                <a:cs typeface="+mn-cs"/>
              </a:rPr>
              <a:t>Crítica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de fusión,</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y la película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parpadea</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cuando</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el proyector</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es más</a:t>
            </a:r>
            <a:r>
              <a:rPr lang="es-PR" sz="1200" kern="1200" baseline="0" dirty="0" smtClean="0">
                <a:solidFill>
                  <a:schemeClr val="tx1"/>
                </a:solidFill>
                <a:latin typeface="+mn-lt"/>
                <a:ea typeface="+mn-ea"/>
                <a:cs typeface="+mn-cs"/>
              </a:rPr>
              <a:t> </a:t>
            </a:r>
            <a:r>
              <a:rPr lang="es-PR" sz="1200" kern="1200" dirty="0" smtClean="0">
                <a:solidFill>
                  <a:schemeClr val="tx1"/>
                </a:solidFill>
                <a:latin typeface="+mn-lt"/>
                <a:ea typeface="+mn-ea"/>
                <a:cs typeface="+mn-cs"/>
              </a:rPr>
              <a:t>lento.</a:t>
            </a:r>
            <a:endParaRPr lang="es-PR"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PR" dirty="0" smtClean="0"/>
          </a:p>
          <a:p>
            <a:pPr algn="just"/>
            <a:endParaRPr lang="es-ES" dirty="0"/>
          </a:p>
        </p:txBody>
      </p:sp>
      <p:sp>
        <p:nvSpPr>
          <p:cNvPr id="4" name="3 Marcador de número de diapositiva"/>
          <p:cNvSpPr>
            <a:spLocks noGrp="1"/>
          </p:cNvSpPr>
          <p:nvPr>
            <p:ph type="sldNum" sz="quarter" idx="10"/>
          </p:nvPr>
        </p:nvSpPr>
        <p:spPr/>
        <p:txBody>
          <a:bodyPr/>
          <a:lstStyle/>
          <a:p>
            <a:fld id="{F1864F4A-46FC-41D9-B8AE-B4A07F7863DE}"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F1864F4A-46FC-41D9-B8AE-B4A07F7863DE}"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b="0" i="0" kern="1200" dirty="0" smtClean="0">
                <a:solidFill>
                  <a:schemeClr val="tx1"/>
                </a:solidFill>
                <a:effectLst/>
                <a:latin typeface="+mn-lt"/>
                <a:ea typeface="+mn-ea"/>
                <a:cs typeface="+mn-cs"/>
              </a:rPr>
              <a:t>La refracción no es más que la desviación del rayo de luz al atravesar medios ópticos con diferente índice de refracción. La refracción, se modificará de acuerdo a dos factores: uno, la diferencia del índice de refracción de ambos medios transparentes (en el caso del ejemplo, el aire y el agua contenido en el vaso) y otro el ángulo de incidencia del rayo de luz en al superficie del medio que va a atravesar. Si lo atraviesa perpendicularmente, no se refracta. Mientras más inclinado de la </a:t>
            </a:r>
            <a:r>
              <a:rPr lang="es-MX" sz="1200" b="0" i="0" kern="1200" dirty="0" err="1" smtClean="0">
                <a:solidFill>
                  <a:schemeClr val="tx1"/>
                </a:solidFill>
                <a:effectLst/>
                <a:latin typeface="+mn-lt"/>
                <a:ea typeface="+mn-ea"/>
                <a:cs typeface="+mn-cs"/>
              </a:rPr>
              <a:t>perpendicular,sufrirá</a:t>
            </a:r>
            <a:r>
              <a:rPr lang="es-MX" sz="1200" b="0" i="0" kern="1200" dirty="0" smtClean="0">
                <a:solidFill>
                  <a:schemeClr val="tx1"/>
                </a:solidFill>
                <a:effectLst/>
                <a:latin typeface="+mn-lt"/>
                <a:ea typeface="+mn-ea"/>
                <a:cs typeface="+mn-cs"/>
              </a:rPr>
              <a:t> más refracción.</a:t>
            </a:r>
          </a:p>
          <a:p>
            <a:pPr algn="just"/>
            <a:r>
              <a:rPr lang="es-MX" dirty="0" smtClean="0"/>
              <a:t/>
            </a:r>
            <a:br>
              <a:rPr lang="es-MX" dirty="0" smtClean="0"/>
            </a:br>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13</a:t>
            </a:fld>
            <a:endParaRPr lang="es-ES"/>
          </a:p>
        </p:txBody>
      </p:sp>
    </p:spTree>
    <p:extLst>
      <p:ext uri="{BB962C8B-B14F-4D97-AF65-F5344CB8AC3E}">
        <p14:creationId xmlns:p14="http://schemas.microsoft.com/office/powerpoint/2010/main" val="120647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1864F4A-46FC-41D9-B8AE-B4A07F7863DE}"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0" i="0" kern="1200" dirty="0" smtClean="0">
                <a:solidFill>
                  <a:schemeClr val="tx1"/>
                </a:solidFill>
                <a:effectLst/>
                <a:latin typeface="+mn-lt"/>
                <a:ea typeface="+mn-ea"/>
                <a:cs typeface="+mn-cs"/>
              </a:rPr>
              <a:t>La relación de valores de estimulación de los</a:t>
            </a:r>
            <a:r>
              <a:rPr lang="es-MX" sz="1200" b="0" i="0" kern="1200" baseline="0" dirty="0" smtClean="0">
                <a:solidFill>
                  <a:schemeClr val="tx1"/>
                </a:solidFill>
                <a:effectLst/>
                <a:latin typeface="+mn-lt"/>
                <a:ea typeface="+mn-ea"/>
                <a:cs typeface="+mn-cs"/>
              </a:rPr>
              <a:t> tres tipos de conos es interpretado por el sistema nervioso como un color determinado. </a:t>
            </a:r>
            <a:r>
              <a:rPr lang="es-MX" sz="1200" b="0" i="0" kern="1200" dirty="0" smtClean="0">
                <a:solidFill>
                  <a:schemeClr val="tx1"/>
                </a:solidFill>
                <a:effectLst/>
                <a:latin typeface="+mn-lt"/>
                <a:ea typeface="+mn-ea"/>
                <a:cs typeface="+mn-cs"/>
              </a:rPr>
              <a:t>Como existen diferentes tipos de pigmentos en los conos, esto permite entender la discriminación del color. Si faltan algunos de los pigmentos de los conos, aparece el daltonismo.</a:t>
            </a:r>
            <a:r>
              <a:rPr lang="es-MX" dirty="0" smtClean="0"/>
              <a:t>  </a:t>
            </a:r>
            <a:endParaRPr lang="es-MX" dirty="0" smtClean="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cs typeface="Arial" charset="0"/>
              </a:rPr>
              <a:t>Gráfico de la absorción de la luz por los tres tipos de conos de la retina humana que permiten la visión de color. En las ordenadas el % de absorción y en las abscisas la longitud de ondas en milimicras. Obsérvese que también se incluye el gráfico de absorción de los bastones que solo dan información sobre tonalidades grises.</a:t>
            </a:r>
            <a:endParaRPr lang="es-ES" dirty="0" smtClean="0"/>
          </a:p>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16</a:t>
            </a:fld>
            <a:endParaRPr lang="es-ES"/>
          </a:p>
        </p:txBody>
      </p:sp>
    </p:spTree>
    <p:extLst>
      <p:ext uri="{BB962C8B-B14F-4D97-AF65-F5344CB8AC3E}">
        <p14:creationId xmlns:p14="http://schemas.microsoft.com/office/powerpoint/2010/main" val="76568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dirty="0" smtClean="0"/>
              <a:t>La deficiencia de vitamina A conduce a la ceguera nocturna. Es indispensable esta</a:t>
            </a:r>
            <a:r>
              <a:rPr lang="es-PR" baseline="0" dirty="0" smtClean="0"/>
              <a:t> vitamina para la síntesis de foto pigmentos a nivel de los bastones.</a:t>
            </a:r>
            <a:endParaRPr lang="es-PR" dirty="0" smtClean="0"/>
          </a:p>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17</a:t>
            </a:fld>
            <a:endParaRPr lang="es-ES"/>
          </a:p>
        </p:txBody>
      </p:sp>
    </p:spTree>
    <p:extLst>
      <p:ext uri="{BB962C8B-B14F-4D97-AF65-F5344CB8AC3E}">
        <p14:creationId xmlns:p14="http://schemas.microsoft.com/office/powerpoint/2010/main" val="212768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D33CE0-6272-428B-A70E-8F379E5C4F60}" type="slidenum">
              <a:rPr lang="es-ES" smtClean="0"/>
              <a:pPr/>
              <a:t>22</a:t>
            </a:fld>
            <a:endParaRPr lang="es-ES" smtClean="0"/>
          </a:p>
        </p:txBody>
      </p:sp>
    </p:spTree>
    <p:extLst>
      <p:ext uri="{BB962C8B-B14F-4D97-AF65-F5344CB8AC3E}">
        <p14:creationId xmlns:p14="http://schemas.microsoft.com/office/powerpoint/2010/main" val="73422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Sonido: </a:t>
            </a:r>
            <a:r>
              <a:rPr lang="en-US" altLang="es-MX" sz="1200" dirty="0" err="1" smtClean="0"/>
              <a:t>Es</a:t>
            </a:r>
            <a:r>
              <a:rPr lang="en-US" altLang="es-MX" sz="1200" dirty="0" smtClean="0"/>
              <a:t> la </a:t>
            </a:r>
            <a:r>
              <a:rPr lang="en-US" altLang="es-MX" sz="1200" dirty="0" err="1" smtClean="0"/>
              <a:t>sensación</a:t>
            </a:r>
            <a:r>
              <a:rPr lang="en-US" altLang="es-MX" sz="1200" dirty="0" smtClean="0"/>
              <a:t> que se produce  </a:t>
            </a:r>
            <a:r>
              <a:rPr lang="en-US" altLang="es-MX" sz="1200" dirty="0" err="1" smtClean="0"/>
              <a:t>cuando</a:t>
            </a:r>
            <a:r>
              <a:rPr lang="en-US" altLang="es-MX" sz="1200" dirty="0" smtClean="0"/>
              <a:t> las </a:t>
            </a:r>
            <a:r>
              <a:rPr lang="en-US" altLang="es-MX" sz="1200" dirty="0" err="1" smtClean="0"/>
              <a:t>vibraciones</a:t>
            </a:r>
            <a:r>
              <a:rPr lang="en-US" altLang="es-MX" sz="1200" dirty="0" smtClean="0"/>
              <a:t> </a:t>
            </a:r>
            <a:r>
              <a:rPr lang="en-US" altLang="es-MX" sz="1200" dirty="0" err="1" smtClean="0"/>
              <a:t>longitudinales</a:t>
            </a:r>
            <a:r>
              <a:rPr lang="en-US" altLang="es-MX" sz="1200" dirty="0" smtClean="0"/>
              <a:t> de las </a:t>
            </a:r>
            <a:r>
              <a:rPr lang="es-ES" altLang="es-MX" sz="1200" dirty="0" smtClean="0"/>
              <a:t>moléculas </a:t>
            </a:r>
            <a:r>
              <a:rPr lang="en-US" altLang="es-MX" sz="1200" dirty="0" smtClean="0"/>
              <a:t>en el </a:t>
            </a:r>
            <a:r>
              <a:rPr lang="en-US" altLang="es-MX" sz="1200" dirty="0" err="1" smtClean="0"/>
              <a:t>ambiente</a:t>
            </a:r>
            <a:r>
              <a:rPr lang="en-US" altLang="es-MX" sz="1200" dirty="0" smtClean="0"/>
              <a:t> </a:t>
            </a:r>
            <a:r>
              <a:rPr lang="en-US" altLang="es-MX" sz="1200" dirty="0" err="1" smtClean="0"/>
              <a:t>externo</a:t>
            </a:r>
            <a:r>
              <a:rPr lang="en-US" altLang="es-MX" sz="1200" dirty="0" smtClean="0"/>
              <a:t> </a:t>
            </a:r>
            <a:r>
              <a:rPr lang="en-US" altLang="es-MX" sz="1200" dirty="0" err="1" smtClean="0"/>
              <a:t>actúan</a:t>
            </a:r>
            <a:r>
              <a:rPr lang="en-US" altLang="es-MX" sz="1200" dirty="0" smtClean="0"/>
              <a:t> </a:t>
            </a:r>
            <a:r>
              <a:rPr lang="en-US" altLang="es-MX" sz="1200" dirty="0" err="1" smtClean="0"/>
              <a:t>sobre</a:t>
            </a:r>
            <a:r>
              <a:rPr lang="en-US" altLang="es-MX" sz="1200" dirty="0" smtClean="0"/>
              <a:t> la </a:t>
            </a:r>
            <a:r>
              <a:rPr lang="en-US" altLang="es-MX" sz="1200" dirty="0" err="1" smtClean="0"/>
              <a:t>membrana</a:t>
            </a:r>
            <a:r>
              <a:rPr lang="en-US" altLang="es-MX" sz="1200" dirty="0" smtClean="0"/>
              <a:t> </a:t>
            </a:r>
            <a:r>
              <a:rPr lang="en-US" altLang="es-MX" sz="1200" dirty="0" err="1" smtClean="0"/>
              <a:t>timpánica</a:t>
            </a:r>
            <a:r>
              <a:rPr lang="en-US" altLang="es-MX" sz="1200" dirty="0" smtClean="0"/>
              <a:t> y </a:t>
            </a:r>
            <a:r>
              <a:rPr lang="en-US" altLang="es-MX" sz="1200" dirty="0" err="1" smtClean="0"/>
              <a:t>luego</a:t>
            </a:r>
            <a:r>
              <a:rPr lang="en-US" altLang="es-MX" sz="1200" dirty="0" smtClean="0"/>
              <a:t> </a:t>
            </a:r>
            <a:r>
              <a:rPr lang="en-US" altLang="es-MX" sz="1200" dirty="0" err="1" smtClean="0"/>
              <a:t>activan</a:t>
            </a:r>
            <a:r>
              <a:rPr lang="en-US" altLang="es-MX" sz="1200" dirty="0" smtClean="0"/>
              <a:t> la </a:t>
            </a:r>
            <a:r>
              <a:rPr lang="en-US" altLang="es-MX" sz="1200" dirty="0" err="1" smtClean="0"/>
              <a:t>vía</a:t>
            </a:r>
            <a:endParaRPr lang="en-US" altLang="es-MX" sz="1200" dirty="0" smtClean="0"/>
          </a:p>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28</a:t>
            </a:fld>
            <a:endParaRPr lang="es-ES"/>
          </a:p>
        </p:txBody>
      </p:sp>
    </p:spTree>
    <p:extLst>
      <p:ext uri="{BB962C8B-B14F-4D97-AF65-F5344CB8AC3E}">
        <p14:creationId xmlns:p14="http://schemas.microsoft.com/office/powerpoint/2010/main" val="166071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29</a:t>
            </a:fld>
            <a:endParaRPr lang="es-ES"/>
          </a:p>
        </p:txBody>
      </p:sp>
    </p:spTree>
    <p:extLst>
      <p:ext uri="{BB962C8B-B14F-4D97-AF65-F5344CB8AC3E}">
        <p14:creationId xmlns:p14="http://schemas.microsoft.com/office/powerpoint/2010/main" val="251027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2</a:t>
            </a:fld>
            <a:endParaRPr lang="es-ES" dirty="0"/>
          </a:p>
        </p:txBody>
      </p:sp>
    </p:spTree>
    <p:extLst>
      <p:ext uri="{BB962C8B-B14F-4D97-AF65-F5344CB8AC3E}">
        <p14:creationId xmlns:p14="http://schemas.microsoft.com/office/powerpoint/2010/main" val="286481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La intensidad </a:t>
            </a:r>
            <a:r>
              <a:rPr lang="es-ES" sz="1200" dirty="0" smtClean="0"/>
              <a:t>s</a:t>
            </a:r>
            <a:r>
              <a:rPr lang="es-ES" altLang="es-MX" sz="1200" dirty="0" smtClean="0"/>
              <a:t>e relaciona con la amplitud de la onda sonora.</a:t>
            </a:r>
            <a:r>
              <a:rPr lang="es-ES" altLang="es-MX" sz="1000" dirty="0" smtClean="0"/>
              <a:t>  </a:t>
            </a:r>
            <a:r>
              <a:rPr lang="es-ES" altLang="es-MX" sz="1200" dirty="0" smtClean="0"/>
              <a:t>A mayor amplitud es mayor la intensidad.</a:t>
            </a:r>
            <a:endParaRPr lang="en-US" altLang="es-MX"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Frecuencia: </a:t>
            </a:r>
            <a:r>
              <a:rPr lang="es-ES" altLang="es-MX" sz="1200" dirty="0" smtClean="0"/>
              <a:t>Determina el tono (número de ondas por unidad de tiempo), a mayor frecuencia mayor es el tono</a:t>
            </a:r>
            <a:endParaRPr lang="es-MX" sz="1200" dirty="0" smtClean="0"/>
          </a:p>
          <a:p>
            <a:endParaRPr lang="es-MX" dirty="0" smtClean="0"/>
          </a:p>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30</a:t>
            </a:fld>
            <a:endParaRPr lang="es-ES"/>
          </a:p>
        </p:txBody>
      </p:sp>
    </p:spTree>
    <p:extLst>
      <p:ext uri="{BB962C8B-B14F-4D97-AF65-F5344CB8AC3E}">
        <p14:creationId xmlns:p14="http://schemas.microsoft.com/office/powerpoint/2010/main" val="117970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32</a:t>
            </a:fld>
            <a:endParaRPr lang="es-ES"/>
          </a:p>
        </p:txBody>
      </p:sp>
    </p:spTree>
    <p:extLst>
      <p:ext uri="{BB962C8B-B14F-4D97-AF65-F5344CB8AC3E}">
        <p14:creationId xmlns:p14="http://schemas.microsoft.com/office/powerpoint/2010/main" val="3999436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latin typeface="Times New Roman" panose="02020603050405020304" pitchFamily="18" charset="0"/>
                <a:cs typeface="Times New Roman" panose="02020603050405020304" pitchFamily="18" charset="0"/>
              </a:rPr>
              <a:t>Características de la vía:</a:t>
            </a:r>
          </a:p>
          <a:p>
            <a:r>
              <a:rPr lang="es-ES" sz="1200" dirty="0" smtClean="0">
                <a:latin typeface="Times New Roman" panose="02020603050405020304" pitchFamily="18" charset="0"/>
                <a:cs typeface="Times New Roman" panose="02020603050405020304" pitchFamily="18" charset="0"/>
              </a:rPr>
              <a:t>1.- </a:t>
            </a:r>
            <a:r>
              <a:rPr lang="es-ES" sz="1200" dirty="0" err="1" smtClean="0">
                <a:latin typeface="Times New Roman" panose="02020603050405020304" pitchFamily="18" charset="0"/>
                <a:cs typeface="Times New Roman" panose="02020603050405020304" pitchFamily="18" charset="0"/>
              </a:rPr>
              <a:t>Multisináptica</a:t>
            </a:r>
            <a:r>
              <a:rPr lang="es-ES" sz="1200" dirty="0" smtClean="0">
                <a:latin typeface="Times New Roman" panose="02020603050405020304" pitchFamily="18" charset="0"/>
                <a:cs typeface="Times New Roman" panose="02020603050405020304" pitchFamily="18" charset="0"/>
              </a:rPr>
              <a:t>.</a:t>
            </a:r>
          </a:p>
          <a:p>
            <a:r>
              <a:rPr lang="es-ES" sz="1200" dirty="0" smtClean="0">
                <a:latin typeface="Times New Roman" panose="02020603050405020304" pitchFamily="18" charset="0"/>
                <a:cs typeface="Times New Roman" panose="02020603050405020304" pitchFamily="18" charset="0"/>
              </a:rPr>
              <a:t>2.- Bilateral, con ligero predominio contralateral.</a:t>
            </a:r>
          </a:p>
          <a:p>
            <a:r>
              <a:rPr lang="es-ES" sz="1200" dirty="0" smtClean="0">
                <a:latin typeface="Times New Roman" panose="02020603050405020304" pitchFamily="18" charset="0"/>
                <a:cs typeface="Times New Roman" panose="02020603050405020304" pitchFamily="18" charset="0"/>
              </a:rPr>
              <a:t>3.- Interrelación izquierda-derecha en varios niveles.</a:t>
            </a:r>
          </a:p>
          <a:p>
            <a:r>
              <a:rPr lang="es-ES" sz="1200" dirty="0" smtClean="0">
                <a:latin typeface="Times New Roman" panose="02020603050405020304" pitchFamily="18" charset="0"/>
                <a:cs typeface="Times New Roman" panose="02020603050405020304" pitchFamily="18" charset="0"/>
              </a:rPr>
              <a:t>4.- Organización </a:t>
            </a:r>
            <a:r>
              <a:rPr lang="es-ES" sz="1200" dirty="0" err="1" smtClean="0">
                <a:latin typeface="Times New Roman" panose="02020603050405020304" pitchFamily="18" charset="0"/>
                <a:cs typeface="Times New Roman" panose="02020603050405020304" pitchFamily="18" charset="0"/>
              </a:rPr>
              <a:t>tonotópica</a:t>
            </a:r>
            <a:r>
              <a:rPr lang="es-ES" sz="1200" dirty="0" smtClean="0"/>
              <a:t>.</a:t>
            </a:r>
          </a:p>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40</a:t>
            </a:fld>
            <a:endParaRPr lang="es-ES"/>
          </a:p>
        </p:txBody>
      </p:sp>
    </p:spTree>
    <p:extLst>
      <p:ext uri="{BB962C8B-B14F-4D97-AF65-F5344CB8AC3E}">
        <p14:creationId xmlns:p14="http://schemas.microsoft.com/office/powerpoint/2010/main" val="285609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45</a:t>
            </a:fld>
            <a:endParaRPr lang="es-ES"/>
          </a:p>
        </p:txBody>
      </p:sp>
    </p:spTree>
    <p:extLst>
      <p:ext uri="{BB962C8B-B14F-4D97-AF65-F5344CB8AC3E}">
        <p14:creationId xmlns:p14="http://schemas.microsoft.com/office/powerpoint/2010/main" val="181660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59</a:t>
            </a:fld>
            <a:endParaRPr lang="es-ES"/>
          </a:p>
        </p:txBody>
      </p:sp>
    </p:spTree>
    <p:extLst>
      <p:ext uri="{BB962C8B-B14F-4D97-AF65-F5344CB8AC3E}">
        <p14:creationId xmlns:p14="http://schemas.microsoft.com/office/powerpoint/2010/main" val="25902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3</a:t>
            </a:fld>
            <a:endParaRPr lang="es-ES" dirty="0"/>
          </a:p>
        </p:txBody>
      </p:sp>
    </p:spTree>
    <p:extLst>
      <p:ext uri="{BB962C8B-B14F-4D97-AF65-F5344CB8AC3E}">
        <p14:creationId xmlns:p14="http://schemas.microsoft.com/office/powerpoint/2010/main" val="225235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oído nos permite intercambiar información y entender de manera clara y concisa lo que los demás nos quieren transmitir. Nuestra experiencia auditiva proviene del desplazamiento de moléculas de aire. Al vibrar, algo hace que las moléculas de aire cambien su posición, choquen unas con otras y se produzcan las ondas sonoras. La discapacidad auditiva dificulta el desarrollo del ser humano</a:t>
            </a:r>
            <a:r>
              <a:rPr lang="es-ES" baseline="0" dirty="0" smtClean="0"/>
              <a:t> ya que entorpece la comunicación social.</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Los sistemas sensoriales(brazo aferente del arco reflejo) facilitan la entrada de información que será codificada y recodificada, es decir, procesada con lo cual se emitirá una respuesta. La alteración o discapacidad sensorial de uno o varios sistemas permitirá el desarrollo de otro sistema. Ejemplo: Alicia Alonso luego de quedar ciega continúo danzando, </a:t>
            </a:r>
            <a:r>
              <a:rPr lang="es-ES" baseline="0" dirty="0" err="1" smtClean="0"/>
              <a:t>Hellen</a:t>
            </a:r>
            <a:r>
              <a:rPr lang="es-ES" baseline="0" dirty="0" smtClean="0"/>
              <a:t> Keller, </a:t>
            </a:r>
            <a:r>
              <a:rPr lang="es-ES" baseline="0" dirty="0" err="1" smtClean="0"/>
              <a:t>sordociega</a:t>
            </a:r>
            <a:r>
              <a:rPr lang="es-ES" baseline="0" dirty="0" smtClean="0"/>
              <a:t> desde los 19 meses de edad, fue una niña altamente dotada, casi un genio a la que la naturaleza le puso una cruel prueba, apagando totalmente 2 áreas claves del sistema sensorial. Se convirtió en una talentosa y exitosa mujer cuya formación significó un avance importante en la educación especial, su enseñanza fue la primera en ser registrada  en forma fiable en múltiples obras escritas y originó muchos métodos educativos especiales nuevos.</a:t>
            </a:r>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B2C6E648-A991-4ADE-9228-19EF0E99ECC4}" type="slidenum">
              <a:rPr lang="es-ES" smtClean="0"/>
              <a:pPr/>
              <a:t>4</a:t>
            </a:fld>
            <a:endParaRPr lang="es-ES"/>
          </a:p>
        </p:txBody>
      </p:sp>
    </p:spTree>
    <p:extLst>
      <p:ext uri="{BB962C8B-B14F-4D97-AF65-F5344CB8AC3E}">
        <p14:creationId xmlns:p14="http://schemas.microsoft.com/office/powerpoint/2010/main" val="429163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5</a:t>
            </a:fld>
            <a:endParaRPr lang="es-ES" dirty="0"/>
          </a:p>
        </p:txBody>
      </p:sp>
    </p:spTree>
    <p:extLst>
      <p:ext uri="{BB962C8B-B14F-4D97-AF65-F5344CB8AC3E}">
        <p14:creationId xmlns:p14="http://schemas.microsoft.com/office/powerpoint/2010/main" val="247462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6</a:t>
            </a:fld>
            <a:endParaRPr lang="es-ES"/>
          </a:p>
        </p:txBody>
      </p:sp>
    </p:spTree>
    <p:extLst>
      <p:ext uri="{BB962C8B-B14F-4D97-AF65-F5344CB8AC3E}">
        <p14:creationId xmlns:p14="http://schemas.microsoft.com/office/powerpoint/2010/main" val="176240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sistema vestibular es un sistema sensorial especial y será estudiado conjuntamente con el sistema motor, por razones didácticas, ya que su función es predominantemente para el control del equilibrio y la postura.</a:t>
            </a:r>
          </a:p>
          <a:p>
            <a:endParaRPr lang="es-ES" dirty="0"/>
          </a:p>
        </p:txBody>
      </p:sp>
      <p:sp>
        <p:nvSpPr>
          <p:cNvPr id="4" name="3 Marcador de número de diapositiva"/>
          <p:cNvSpPr>
            <a:spLocks noGrp="1"/>
          </p:cNvSpPr>
          <p:nvPr>
            <p:ph type="sldNum" sz="quarter" idx="10"/>
          </p:nvPr>
        </p:nvSpPr>
        <p:spPr/>
        <p:txBody>
          <a:bodyPr/>
          <a:lstStyle/>
          <a:p>
            <a:fld id="{F1864F4A-46FC-41D9-B8AE-B4A07F7863DE}"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8</a:t>
            </a:fld>
            <a:endParaRPr lang="es-ES"/>
          </a:p>
        </p:txBody>
      </p:sp>
    </p:spTree>
    <p:extLst>
      <p:ext uri="{BB962C8B-B14F-4D97-AF65-F5344CB8AC3E}">
        <p14:creationId xmlns:p14="http://schemas.microsoft.com/office/powerpoint/2010/main" val="95965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b="1" dirty="0" smtClean="0"/>
              <a:t>El sistema visual permite desde edades tempranas de la vida mantener un intercambio con el medio que nos rodea, permitiendo adaptarnos ante situaciones cambiantes, aprendiendo</a:t>
            </a:r>
            <a:r>
              <a:rPr lang="es-PR" b="1" baseline="0" dirty="0" smtClean="0"/>
              <a:t> y desarrollando habilidades que contribuirán al desarrollo del intelecto humano. </a:t>
            </a:r>
          </a:p>
          <a:p>
            <a:pPr marL="0" marR="0" indent="0" algn="l" defTabSz="914400" rtl="0" eaLnBrk="1" fontAlgn="auto" latinLnBrk="0" hangingPunct="1">
              <a:lnSpc>
                <a:spcPct val="100000"/>
              </a:lnSpc>
              <a:spcBef>
                <a:spcPts val="0"/>
              </a:spcBef>
              <a:spcAft>
                <a:spcPts val="0"/>
              </a:spcAft>
              <a:buClrTx/>
              <a:buSzTx/>
              <a:buFontTx/>
              <a:buNone/>
              <a:tabLst/>
              <a:defRPr/>
            </a:pPr>
            <a:r>
              <a:rPr lang="es-PR" baseline="0" dirty="0" smtClean="0"/>
              <a:t>La OPS y OMS en función de enfrentar la ceguera y las discapacidades establecen numerosas estrategias dentro del plan de acción para cumplir entre el 2014-2019 como son : el examen de visión en los niños de 3-5 años (preescolar que debe ser examinado por un especialista), seguimiento de los escolares a largo plazo bajo el programa de salud escolar, además de identificar las alteraciones que puedan estar presentes desde el nacimiento.</a:t>
            </a:r>
          </a:p>
          <a:p>
            <a:endParaRPr lang="es-MX" dirty="0"/>
          </a:p>
        </p:txBody>
      </p:sp>
      <p:sp>
        <p:nvSpPr>
          <p:cNvPr id="4" name="Marcador de número de diapositiva 3"/>
          <p:cNvSpPr>
            <a:spLocks noGrp="1"/>
          </p:cNvSpPr>
          <p:nvPr>
            <p:ph type="sldNum" sz="quarter" idx="10"/>
          </p:nvPr>
        </p:nvSpPr>
        <p:spPr/>
        <p:txBody>
          <a:bodyPr/>
          <a:lstStyle/>
          <a:p>
            <a:fld id="{F1864F4A-46FC-41D9-B8AE-B4A07F7863DE}" type="slidenum">
              <a:rPr lang="es-ES" smtClean="0"/>
              <a:pPr/>
              <a:t>9</a:t>
            </a:fld>
            <a:endParaRPr lang="es-ES"/>
          </a:p>
        </p:txBody>
      </p:sp>
    </p:spTree>
    <p:extLst>
      <p:ext uri="{BB962C8B-B14F-4D97-AF65-F5344CB8AC3E}">
        <p14:creationId xmlns:p14="http://schemas.microsoft.com/office/powerpoint/2010/main" val="126273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277865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313803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324827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57747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75278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85658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31469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44680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171940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130128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14002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B70280-4932-4103-BF68-8D31F6C7CCC4}" type="datetimeFigureOut">
              <a:rPr lang="es-ES" smtClean="0"/>
              <a:pPr/>
              <a:t>24/03/2020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A524EF1-5719-4CDB-AC22-643A0CF788BD}" type="slidenum">
              <a:rPr lang="es-ES" smtClean="0"/>
              <a:pPr/>
              <a:t>‹Nº›</a:t>
            </a:fld>
            <a:endParaRPr lang="es-ES"/>
          </a:p>
        </p:txBody>
      </p:sp>
    </p:spTree>
    <p:extLst>
      <p:ext uri="{BB962C8B-B14F-4D97-AF65-F5344CB8AC3E}">
        <p14:creationId xmlns:p14="http://schemas.microsoft.com/office/powerpoint/2010/main" val="161382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70280-4932-4103-BF68-8D31F6C7CCC4}" type="datetimeFigureOut">
              <a:rPr lang="es-ES" smtClean="0"/>
              <a:pPr/>
              <a:t>24/03/2020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24EF1-5719-4CDB-AC22-643A0CF788BD}" type="slidenum">
              <a:rPr lang="es-ES" smtClean="0"/>
              <a:pPr/>
              <a:t>‹Nº›</a:t>
            </a:fld>
            <a:endParaRPr lang="es-ES"/>
          </a:p>
        </p:txBody>
      </p:sp>
    </p:spTree>
    <p:extLst>
      <p:ext uri="{BB962C8B-B14F-4D97-AF65-F5344CB8AC3E}">
        <p14:creationId xmlns:p14="http://schemas.microsoft.com/office/powerpoint/2010/main" val="26239859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36728" y="0"/>
            <a:ext cx="11150222" cy="2831544"/>
          </a:xfrm>
          <a:prstGeom prst="rect">
            <a:avLst/>
          </a:prstGeom>
          <a:noFill/>
        </p:spPr>
        <p:txBody>
          <a:bodyPr wrap="square" rtlCol="0">
            <a:spAutoFit/>
          </a:bodyPr>
          <a:lstStyle/>
          <a:p>
            <a:pPr algn="ctr"/>
            <a:r>
              <a:rPr lang="pt-BR" sz="4000" b="1" dirty="0" smtClean="0">
                <a:solidFill>
                  <a:srgbClr val="FF0000"/>
                </a:solidFill>
                <a:latin typeface="Calibri" panose="020F0502020204030204" pitchFamily="34" charset="0"/>
              </a:rPr>
              <a:t>Sistema Nervioso,</a:t>
            </a:r>
            <a:r>
              <a:rPr lang="pt-BR" sz="4000" b="1" dirty="0" smtClean="0">
                <a:latin typeface="Calibri" panose="020F0502020204030204" pitchFamily="34" charset="0"/>
              </a:rPr>
              <a:t> Endocrino y Reproductor</a:t>
            </a:r>
            <a:endParaRPr lang="pt-BR" sz="4000" b="1" dirty="0">
              <a:latin typeface="Calibri" panose="020F0502020204030204" pitchFamily="34" charset="0"/>
            </a:endParaRPr>
          </a:p>
          <a:p>
            <a:endParaRPr lang="es-ES_tradnl" sz="3600" b="1" dirty="0" smtClean="0">
              <a:latin typeface="Calibri" panose="020F0502020204030204" pitchFamily="34" charset="0"/>
            </a:endParaRPr>
          </a:p>
          <a:p>
            <a:r>
              <a:rPr lang="es-ES_tradnl" sz="4000" b="1" dirty="0" smtClean="0">
                <a:latin typeface="Calibri" panose="020F0502020204030204" pitchFamily="34" charset="0"/>
              </a:rPr>
              <a:t>Tema 4: División funcional del Sistema Nervioso</a:t>
            </a:r>
            <a:endParaRPr lang="es-ES_tradnl" sz="4400" b="1" dirty="0" smtClean="0">
              <a:latin typeface="Calibri" panose="020F0502020204030204" pitchFamily="34" charset="0"/>
            </a:endParaRPr>
          </a:p>
          <a:p>
            <a:r>
              <a:rPr lang="es-ES_tradnl" sz="4400" b="1" dirty="0" smtClean="0">
                <a:latin typeface="Calibri" panose="020F0502020204030204" pitchFamily="34" charset="0"/>
              </a:rPr>
              <a:t>Conferencia: </a:t>
            </a:r>
            <a:r>
              <a:rPr lang="pt-BR" sz="4400" b="1" dirty="0" smtClean="0">
                <a:latin typeface="Calibri" panose="020F0502020204030204" pitchFamily="34" charset="0"/>
              </a:rPr>
              <a:t>Sistemas </a:t>
            </a:r>
            <a:r>
              <a:rPr lang="pt-BR" sz="4400" b="1" dirty="0" err="1" smtClean="0">
                <a:latin typeface="Calibri" panose="020F0502020204030204" pitchFamily="34" charset="0"/>
              </a:rPr>
              <a:t>Sensoriales</a:t>
            </a:r>
            <a:r>
              <a:rPr lang="pt-BR" sz="4400" b="1" dirty="0" smtClean="0">
                <a:latin typeface="Calibri" panose="020F0502020204030204" pitchFamily="34" charset="0"/>
              </a:rPr>
              <a:t> </a:t>
            </a:r>
            <a:r>
              <a:rPr lang="pt-BR" sz="4400" b="1" dirty="0" err="1" smtClean="0">
                <a:latin typeface="Calibri" panose="020F0502020204030204" pitchFamily="34" charset="0"/>
              </a:rPr>
              <a:t>Especiales</a:t>
            </a:r>
            <a:endParaRPr lang="es-ES" sz="4400" b="1" dirty="0">
              <a:latin typeface="Calibri" panose="020F0502020204030204" pitchFamily="34" charset="0"/>
            </a:endParaRPr>
          </a:p>
          <a:p>
            <a:endParaRPr lang="es-ES" b="1" dirty="0"/>
          </a:p>
        </p:txBody>
      </p:sp>
      <p:pic>
        <p:nvPicPr>
          <p:cNvPr id="6" name="Imagen 8"/>
          <p:cNvPicPr>
            <a:picLocks noChangeAspect="1"/>
          </p:cNvPicPr>
          <p:nvPr/>
        </p:nvPicPr>
        <p:blipFill rotWithShape="1">
          <a:blip r:embed="rId3" cstate="print">
            <a:extLst>
              <a:ext uri="{28A0092B-C50C-407E-A947-70E740481C1C}">
                <a14:useLocalDpi xmlns:a14="http://schemas.microsoft.com/office/drawing/2010/main" val="0"/>
              </a:ext>
            </a:extLst>
          </a:blip>
          <a:srcRect t="18399" r="36607" b="37360"/>
          <a:stretch/>
        </p:blipFill>
        <p:spPr>
          <a:xfrm>
            <a:off x="193231" y="3025766"/>
            <a:ext cx="2681649" cy="3192482"/>
          </a:xfrm>
          <a:prstGeom prst="rect">
            <a:avLst/>
          </a:prstGeom>
          <a:ln w="57150">
            <a:solidFill>
              <a:schemeClr val="accent2"/>
            </a:solidFill>
          </a:ln>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632" y="3025764"/>
            <a:ext cx="2666106" cy="3229060"/>
          </a:xfrm>
          <a:prstGeom prst="rect">
            <a:avLst/>
          </a:prstGeom>
          <a:ln w="57150">
            <a:solidFill>
              <a:schemeClr val="accent2"/>
            </a:solidFill>
          </a:ln>
        </p:spPr>
      </p:pic>
      <p:pic>
        <p:nvPicPr>
          <p:cNvPr id="8" name="Imagen 9"/>
          <p:cNvPicPr>
            <a:picLocks noChangeAspect="1"/>
          </p:cNvPicPr>
          <p:nvPr/>
        </p:nvPicPr>
        <p:blipFill rotWithShape="1">
          <a:blip r:embed="rId5" cstate="print">
            <a:extLst>
              <a:ext uri="{28A0092B-C50C-407E-A947-70E740481C1C}">
                <a14:useLocalDpi xmlns:a14="http://schemas.microsoft.com/office/drawing/2010/main" val="0"/>
              </a:ext>
            </a:extLst>
          </a:blip>
          <a:srcRect t="17027" b="15464"/>
          <a:stretch/>
        </p:blipFill>
        <p:spPr>
          <a:xfrm>
            <a:off x="6235275" y="3025765"/>
            <a:ext cx="2698230" cy="3229059"/>
          </a:xfrm>
          <a:prstGeom prst="rect">
            <a:avLst/>
          </a:prstGeom>
          <a:ln w="57150">
            <a:solidFill>
              <a:schemeClr val="accent2"/>
            </a:solidFill>
          </a:ln>
        </p:spPr>
      </p:pic>
      <p:pic>
        <p:nvPicPr>
          <p:cNvPr id="9" name="Imagen 4"/>
          <p:cNvPicPr>
            <a:picLocks noChangeAspect="1"/>
          </p:cNvPicPr>
          <p:nvPr/>
        </p:nvPicPr>
        <p:blipFill rotWithShape="1">
          <a:blip r:embed="rId6" cstate="print">
            <a:extLst>
              <a:ext uri="{28A0092B-C50C-407E-A947-70E740481C1C}">
                <a14:useLocalDpi xmlns:a14="http://schemas.microsoft.com/office/drawing/2010/main" val="0"/>
              </a:ext>
            </a:extLst>
          </a:blip>
          <a:srcRect l="34842" r="4507"/>
          <a:stretch/>
        </p:blipFill>
        <p:spPr>
          <a:xfrm>
            <a:off x="9281476" y="3025764"/>
            <a:ext cx="2606617" cy="3229060"/>
          </a:xfrm>
          <a:prstGeom prst="rect">
            <a:avLst/>
          </a:prstGeom>
          <a:ln w="57150">
            <a:solidFill>
              <a:schemeClr val="accent2"/>
            </a:solidFill>
          </a:ln>
        </p:spPr>
      </p:pic>
    </p:spTree>
    <p:extLst>
      <p:ext uri="{BB962C8B-B14F-4D97-AF65-F5344CB8AC3E}">
        <p14:creationId xmlns:p14="http://schemas.microsoft.com/office/powerpoint/2010/main" val="295613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2608" y="95269"/>
            <a:ext cx="11539728" cy="2585323"/>
          </a:xfrm>
          <a:prstGeom prst="rect">
            <a:avLst/>
          </a:prstGeom>
        </p:spPr>
        <p:txBody>
          <a:bodyPr wrap="square">
            <a:spAutoFit/>
          </a:bodyPr>
          <a:lstStyle/>
          <a:p>
            <a:pPr algn="ctr">
              <a:spcBef>
                <a:spcPct val="50000"/>
              </a:spcBef>
            </a:pPr>
            <a:r>
              <a:rPr lang="en-US" altLang="es-ES" sz="3600" b="1" dirty="0" smtClean="0"/>
              <a:t> </a:t>
            </a:r>
            <a:r>
              <a:rPr lang="en-US" altLang="es-ES" sz="3600" b="1" dirty="0" err="1" smtClean="0"/>
              <a:t>Capacidades</a:t>
            </a:r>
            <a:r>
              <a:rPr lang="en-US" altLang="es-ES" sz="3600" b="1" dirty="0" smtClean="0"/>
              <a:t> </a:t>
            </a:r>
            <a:r>
              <a:rPr lang="en-US" altLang="es-ES" sz="3600" b="1" dirty="0" err="1"/>
              <a:t>funcionales</a:t>
            </a:r>
            <a:r>
              <a:rPr lang="en-US" altLang="es-ES" sz="3600" b="1" dirty="0"/>
              <a:t> del </a:t>
            </a:r>
            <a:r>
              <a:rPr lang="en-US" altLang="es-ES" sz="3600" b="1" dirty="0" err="1"/>
              <a:t>sistema</a:t>
            </a:r>
            <a:r>
              <a:rPr lang="en-US" altLang="es-ES" sz="3600" b="1" dirty="0"/>
              <a:t> </a:t>
            </a:r>
            <a:r>
              <a:rPr lang="es-ES" altLang="es-ES" sz="3600" b="1" dirty="0" smtClean="0"/>
              <a:t>visual</a:t>
            </a:r>
            <a:endParaRPr lang="es-ES" altLang="es-ES" sz="3600" b="1" dirty="0"/>
          </a:p>
          <a:p>
            <a:pPr algn="just">
              <a:spcBef>
                <a:spcPct val="50000"/>
              </a:spcBef>
            </a:pPr>
            <a:r>
              <a:rPr lang="es-ES" altLang="es-ES" sz="3600" b="1" dirty="0" smtClean="0"/>
              <a:t>1.Cualidad</a:t>
            </a:r>
            <a:r>
              <a:rPr lang="es-ES" altLang="es-ES" sz="3600" dirty="0"/>
              <a:t>: </a:t>
            </a:r>
            <a:r>
              <a:rPr lang="es-ES" altLang="es-ES" sz="3600" dirty="0" smtClean="0"/>
              <a:t>Capacidad </a:t>
            </a:r>
            <a:r>
              <a:rPr lang="es-ES" altLang="es-ES" sz="3600" dirty="0"/>
              <a:t>de discriminar luces y colores en el espectro de luz visible  </a:t>
            </a:r>
            <a:r>
              <a:rPr lang="es-ES" altLang="es-ES" sz="3600" dirty="0" smtClean="0"/>
              <a:t>a longitudes </a:t>
            </a:r>
            <a:r>
              <a:rPr lang="es-ES" altLang="es-ES" sz="3600" dirty="0"/>
              <a:t>de ondas </a:t>
            </a:r>
            <a:r>
              <a:rPr lang="es-ES" altLang="es-ES" sz="3600" dirty="0" smtClean="0"/>
              <a:t>(400 </a:t>
            </a:r>
            <a:r>
              <a:rPr lang="es-ES" altLang="es-ES" sz="3600" dirty="0"/>
              <a:t>a </a:t>
            </a:r>
            <a:r>
              <a:rPr lang="es-ES" altLang="es-ES" sz="3600" dirty="0" smtClean="0"/>
              <a:t>700nm).</a:t>
            </a:r>
            <a:endParaRPr lang="es-ES" altLang="es-ES" sz="3600" dirty="0"/>
          </a:p>
          <a:p>
            <a:endParaRPr lang="es-ES" altLang="es-ES" sz="3600" dirty="0"/>
          </a:p>
        </p:txBody>
      </p:sp>
      <p:pic>
        <p:nvPicPr>
          <p:cNvPr id="1026" name="Picture 2"/>
          <p:cNvPicPr>
            <a:picLocks noChangeAspect="1" noChangeArrowheads="1"/>
          </p:cNvPicPr>
          <p:nvPr/>
        </p:nvPicPr>
        <p:blipFill>
          <a:blip r:embed="rId3"/>
          <a:srcRect/>
          <a:stretch>
            <a:fillRect/>
          </a:stretch>
        </p:blipFill>
        <p:spPr bwMode="auto">
          <a:xfrm>
            <a:off x="1754886" y="2706625"/>
            <a:ext cx="8572500" cy="1810512"/>
          </a:xfrm>
          <a:prstGeom prst="rect">
            <a:avLst/>
          </a:prstGeom>
          <a:noFill/>
          <a:ln w="9525">
            <a:noFill/>
            <a:miter lim="800000"/>
            <a:headEnd/>
            <a:tailEnd/>
          </a:ln>
          <a:effectLst/>
        </p:spPr>
      </p:pic>
      <p:sp>
        <p:nvSpPr>
          <p:cNvPr id="6" name="CuadroTexto 2"/>
          <p:cNvSpPr txBox="1"/>
          <p:nvPr/>
        </p:nvSpPr>
        <p:spPr>
          <a:xfrm>
            <a:off x="1364061" y="2091657"/>
            <a:ext cx="10340259" cy="646331"/>
          </a:xfrm>
          <a:prstGeom prst="rect">
            <a:avLst/>
          </a:prstGeom>
          <a:noFill/>
        </p:spPr>
        <p:txBody>
          <a:bodyPr wrap="square" rtlCol="0">
            <a:spAutoFit/>
          </a:bodyPr>
          <a:lstStyle/>
          <a:p>
            <a:r>
              <a:rPr lang="es-PR" sz="3600" b="1" dirty="0" smtClean="0"/>
              <a:t>Modalidad sensorial “</a:t>
            </a:r>
            <a:r>
              <a:rPr lang="es-PR" sz="3600" b="1" dirty="0" smtClean="0">
                <a:solidFill>
                  <a:srgbClr val="FF0000"/>
                </a:solidFill>
              </a:rPr>
              <a:t>Sensaciones visuales</a:t>
            </a:r>
            <a:r>
              <a:rPr lang="es-PR" sz="3600" b="1" dirty="0" smtClean="0"/>
              <a:t>”</a:t>
            </a:r>
            <a:endParaRPr lang="es-PR" sz="3600" b="1" dirty="0"/>
          </a:p>
        </p:txBody>
      </p:sp>
      <p:sp>
        <p:nvSpPr>
          <p:cNvPr id="7" name="6 Rectángulo"/>
          <p:cNvSpPr/>
          <p:nvPr/>
        </p:nvSpPr>
        <p:spPr>
          <a:xfrm>
            <a:off x="237744" y="4796135"/>
            <a:ext cx="11704320" cy="1754326"/>
          </a:xfrm>
          <a:prstGeom prst="rect">
            <a:avLst/>
          </a:prstGeom>
        </p:spPr>
        <p:txBody>
          <a:bodyPr wrap="square">
            <a:spAutoFit/>
          </a:bodyPr>
          <a:lstStyle/>
          <a:p>
            <a:pPr algn="just"/>
            <a:r>
              <a:rPr lang="es-ES" sz="3600" b="1" dirty="0" smtClean="0"/>
              <a:t>2.Intensidad: </a:t>
            </a:r>
            <a:r>
              <a:rPr lang="es-ES" sz="3600" dirty="0" smtClean="0"/>
              <a:t>Capacidad de  </a:t>
            </a:r>
            <a:r>
              <a:rPr lang="es-ES" sz="3600" b="1" dirty="0" smtClean="0">
                <a:solidFill>
                  <a:srgbClr val="FF0000"/>
                </a:solidFill>
              </a:rPr>
              <a:t>visión  nocturna o </a:t>
            </a:r>
            <a:r>
              <a:rPr lang="es-ES" sz="3600" b="1" dirty="0" err="1" smtClean="0">
                <a:solidFill>
                  <a:srgbClr val="FF0000"/>
                </a:solidFill>
              </a:rPr>
              <a:t>escotópica</a:t>
            </a:r>
            <a:r>
              <a:rPr lang="es-ES" sz="3600" dirty="0" smtClean="0"/>
              <a:t>  (responsable  los bastones) o </a:t>
            </a:r>
            <a:r>
              <a:rPr lang="es-ES" sz="3600" b="1" dirty="0" smtClean="0">
                <a:solidFill>
                  <a:srgbClr val="FF0000"/>
                </a:solidFill>
              </a:rPr>
              <a:t>visión diurna, de colores o </a:t>
            </a:r>
            <a:r>
              <a:rPr lang="es-ES" sz="3600" b="1" dirty="0" err="1" smtClean="0">
                <a:solidFill>
                  <a:srgbClr val="FF0000"/>
                </a:solidFill>
              </a:rPr>
              <a:t>fotópica</a:t>
            </a:r>
            <a:r>
              <a:rPr lang="es-ES" sz="3600" dirty="0" smtClean="0"/>
              <a:t>, (responsabilidad de los conos)</a:t>
            </a:r>
          </a:p>
        </p:txBody>
      </p:sp>
    </p:spTree>
    <p:extLst>
      <p:ext uri="{BB962C8B-B14F-4D97-AF65-F5344CB8AC3E}">
        <p14:creationId xmlns:p14="http://schemas.microsoft.com/office/powerpoint/2010/main" val="3034557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4320" y="435555"/>
            <a:ext cx="11594592" cy="5078313"/>
          </a:xfrm>
          <a:prstGeom prst="rect">
            <a:avLst/>
          </a:prstGeom>
        </p:spPr>
        <p:txBody>
          <a:bodyPr wrap="square">
            <a:spAutoFit/>
          </a:bodyPr>
          <a:lstStyle/>
          <a:p>
            <a:pPr algn="just"/>
            <a:r>
              <a:rPr lang="es-ES" sz="3600" b="1" dirty="0" smtClean="0"/>
              <a:t>3.Localización  espacial</a:t>
            </a:r>
            <a:r>
              <a:rPr lang="es-ES" sz="3600" dirty="0" smtClean="0"/>
              <a:t>: Capacidad  de agudeza visual, determinando distancia entre los objetos entre sí y con el órgano visual. Visión en tercera dimensión o </a:t>
            </a:r>
            <a:r>
              <a:rPr lang="es-ES" sz="3600" dirty="0" err="1" smtClean="0"/>
              <a:t>esteroscópica</a:t>
            </a:r>
            <a:r>
              <a:rPr lang="es-ES" sz="3600" dirty="0" smtClean="0"/>
              <a:t>.</a:t>
            </a:r>
          </a:p>
          <a:p>
            <a:pPr algn="just"/>
            <a:endParaRPr lang="es-ES" sz="3600" dirty="0" smtClean="0"/>
          </a:p>
          <a:p>
            <a:pPr algn="just"/>
            <a:r>
              <a:rPr lang="es-ES" sz="3600" b="1" dirty="0" smtClean="0"/>
              <a:t>4.Duración</a:t>
            </a:r>
            <a:r>
              <a:rPr lang="es-ES" sz="3600" dirty="0" smtClean="0"/>
              <a:t>:  Posibilidad  de percepción de estímulos separados en el tiempo (luz intermitente o fluctuante) a una frecuencia crítica de fusión en el humano de 24 por segundo, donde los estímulos comienzan a ser percibidos como continuos aunque sean intermitentes.</a:t>
            </a:r>
            <a:endParaRPr lang="es-E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9456" y="345249"/>
            <a:ext cx="11667744" cy="1200329"/>
          </a:xfrm>
          <a:prstGeom prst="rect">
            <a:avLst/>
          </a:prstGeom>
        </p:spPr>
        <p:txBody>
          <a:bodyPr wrap="square">
            <a:spAutoFit/>
          </a:bodyPr>
          <a:lstStyle/>
          <a:p>
            <a:pPr algn="ctr"/>
            <a:r>
              <a:rPr lang="es-ES_tradnl" sz="3600" b="1" dirty="0">
                <a:cs typeface="Arial" pitchFamily="34" charset="0"/>
              </a:rPr>
              <a:t> </a:t>
            </a:r>
            <a:r>
              <a:rPr lang="es-ES_tradnl" sz="3600" b="1" dirty="0" smtClean="0">
                <a:cs typeface="Arial" pitchFamily="34" charset="0"/>
              </a:rPr>
              <a:t> Bases fisiológicas de las sensaciones visuales. </a:t>
            </a:r>
            <a:r>
              <a:rPr lang="es-ES_tradnl" sz="3600" b="1" dirty="0" err="1" smtClean="0">
                <a:cs typeface="Arial" pitchFamily="34" charset="0"/>
              </a:rPr>
              <a:t>Pararreceptor</a:t>
            </a:r>
            <a:r>
              <a:rPr lang="es-ES_tradnl" sz="3600" b="1" dirty="0" smtClean="0">
                <a:cs typeface="Arial" pitchFamily="34" charset="0"/>
              </a:rPr>
              <a:t> visual.</a:t>
            </a:r>
            <a:endParaRPr lang="es-ES" sz="3600" b="1" dirty="0"/>
          </a:p>
        </p:txBody>
      </p:sp>
      <p:graphicFrame>
        <p:nvGraphicFramePr>
          <p:cNvPr id="9" name="8 Diagrama"/>
          <p:cNvGraphicFramePr/>
          <p:nvPr>
            <p:extLst>
              <p:ext uri="{D42A27DB-BD31-4B8C-83A1-F6EECF244321}">
                <p14:modId xmlns:p14="http://schemas.microsoft.com/office/powerpoint/2010/main" val="3735616984"/>
              </p:ext>
            </p:extLst>
          </p:nvPr>
        </p:nvGraphicFramePr>
        <p:xfrm>
          <a:off x="438912" y="126446"/>
          <a:ext cx="108813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3986784" y="3811012"/>
            <a:ext cx="4535424" cy="3046988"/>
          </a:xfrm>
          <a:prstGeom prst="rect">
            <a:avLst/>
          </a:prstGeom>
        </p:spPr>
        <p:txBody>
          <a:bodyPr wrap="square">
            <a:spAutoFit/>
          </a:bodyPr>
          <a:lstStyle/>
          <a:p>
            <a:pPr algn="just"/>
            <a:r>
              <a:rPr lang="es-ES" sz="3200" b="1" dirty="0" smtClean="0"/>
              <a:t>Iris: </a:t>
            </a:r>
            <a:r>
              <a:rPr lang="es-ES" sz="3200" dirty="0" smtClean="0"/>
              <a:t>Regula intensidad de luz que llega a la retina(reflejos pupilares)</a:t>
            </a:r>
          </a:p>
          <a:p>
            <a:pPr algn="just"/>
            <a:r>
              <a:rPr lang="es-ES" sz="3200" b="1" dirty="0" smtClean="0"/>
              <a:t>Cuerpo ciliar: </a:t>
            </a:r>
            <a:r>
              <a:rPr lang="es-ES" sz="3200" dirty="0" smtClean="0"/>
              <a:t>Regula agudeza visual(reflejo de acomodación)</a:t>
            </a:r>
            <a:endParaRPr lang="es-ES" sz="3200" dirty="0"/>
          </a:p>
        </p:txBody>
      </p:sp>
      <p:sp>
        <p:nvSpPr>
          <p:cNvPr id="11" name="10 CuadroTexto"/>
          <p:cNvSpPr txBox="1"/>
          <p:nvPr/>
        </p:nvSpPr>
        <p:spPr>
          <a:xfrm>
            <a:off x="438912" y="3968496"/>
            <a:ext cx="2978701" cy="2339102"/>
          </a:xfrm>
          <a:prstGeom prst="rect">
            <a:avLst/>
          </a:prstGeom>
          <a:noFill/>
        </p:spPr>
        <p:txBody>
          <a:bodyPr wrap="none" rtlCol="0">
            <a:spAutoFit/>
          </a:bodyPr>
          <a:lstStyle/>
          <a:p>
            <a:pPr>
              <a:buFont typeface="Wingdings" pitchFamily="2" charset="2"/>
              <a:buChar char="ü"/>
            </a:pPr>
            <a:r>
              <a:rPr lang="es-ES" sz="3200" b="1" dirty="0" smtClean="0"/>
              <a:t>Córnea</a:t>
            </a:r>
          </a:p>
          <a:p>
            <a:pPr>
              <a:buFont typeface="Wingdings" pitchFamily="2" charset="2"/>
              <a:buChar char="ü"/>
            </a:pPr>
            <a:r>
              <a:rPr lang="es-ES" sz="3200" b="1" dirty="0" smtClean="0"/>
              <a:t>Humor acuoso</a:t>
            </a:r>
          </a:p>
          <a:p>
            <a:pPr>
              <a:buFont typeface="Wingdings" pitchFamily="2" charset="2"/>
              <a:buChar char="ü"/>
            </a:pPr>
            <a:r>
              <a:rPr lang="es-ES" sz="3200" b="1" dirty="0" smtClean="0"/>
              <a:t>Cristalino</a:t>
            </a:r>
          </a:p>
          <a:p>
            <a:pPr>
              <a:buFont typeface="Wingdings" pitchFamily="2" charset="2"/>
              <a:buChar char="ü"/>
            </a:pPr>
            <a:r>
              <a:rPr lang="es-ES" sz="3200" b="1" dirty="0" smtClean="0"/>
              <a:t>Humor vítreo</a:t>
            </a:r>
          </a:p>
          <a:p>
            <a:pPr>
              <a:buFont typeface="Wingdings" pitchFamily="2" charset="2"/>
              <a:buChar char="ü"/>
            </a:pPr>
            <a:endParaRPr lang="es-ES" b="1" dirty="0"/>
          </a:p>
        </p:txBody>
      </p:sp>
      <p:sp>
        <p:nvSpPr>
          <p:cNvPr id="12" name="11 CuadroTexto"/>
          <p:cNvSpPr txBox="1"/>
          <p:nvPr/>
        </p:nvSpPr>
        <p:spPr>
          <a:xfrm>
            <a:off x="9089239" y="3877818"/>
            <a:ext cx="2220480" cy="1569660"/>
          </a:xfrm>
          <a:prstGeom prst="rect">
            <a:avLst/>
          </a:prstGeom>
          <a:noFill/>
        </p:spPr>
        <p:txBody>
          <a:bodyPr wrap="none" rtlCol="0">
            <a:spAutoFit/>
          </a:bodyPr>
          <a:lstStyle/>
          <a:p>
            <a:r>
              <a:rPr lang="es-ES" sz="3200" dirty="0" smtClean="0"/>
              <a:t>Garantiza </a:t>
            </a:r>
          </a:p>
          <a:p>
            <a:r>
              <a:rPr lang="es-ES" sz="3200" dirty="0" smtClean="0"/>
              <a:t>Movimiento</a:t>
            </a:r>
          </a:p>
          <a:p>
            <a:r>
              <a:rPr lang="es-ES" sz="3200" dirty="0" smtClean="0"/>
              <a:t> ocular</a:t>
            </a:r>
            <a:endParaRPr lang="es-E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1394085" y="888557"/>
            <a:ext cx="9180512" cy="3086100"/>
          </a:xfrm>
          <a:prstGeom prst="rect">
            <a:avLst/>
          </a:prstGeom>
          <a:ln w="57150">
            <a:solidFill>
              <a:schemeClr val="accent2"/>
            </a:solidFill>
          </a:ln>
        </p:spPr>
      </p:pic>
      <p:pic>
        <p:nvPicPr>
          <p:cNvPr id="11" name="Imagen 10"/>
          <p:cNvPicPr>
            <a:picLocks noChangeAspect="1"/>
          </p:cNvPicPr>
          <p:nvPr/>
        </p:nvPicPr>
        <p:blipFill>
          <a:blip r:embed="rId4"/>
          <a:stretch>
            <a:fillRect/>
          </a:stretch>
        </p:blipFill>
        <p:spPr>
          <a:xfrm>
            <a:off x="8250565" y="4096609"/>
            <a:ext cx="3297639" cy="2518346"/>
          </a:xfrm>
          <a:prstGeom prst="rect">
            <a:avLst/>
          </a:prstGeom>
          <a:ln w="57150">
            <a:solidFill>
              <a:schemeClr val="accent2"/>
            </a:solidFill>
          </a:ln>
        </p:spPr>
      </p:pic>
      <p:sp>
        <p:nvSpPr>
          <p:cNvPr id="12" name="CuadroTexto 11"/>
          <p:cNvSpPr txBox="1"/>
          <p:nvPr/>
        </p:nvSpPr>
        <p:spPr>
          <a:xfrm>
            <a:off x="2908091" y="181830"/>
            <a:ext cx="8116211" cy="584775"/>
          </a:xfrm>
          <a:prstGeom prst="rect">
            <a:avLst/>
          </a:prstGeom>
          <a:noFill/>
        </p:spPr>
        <p:txBody>
          <a:bodyPr wrap="square" rtlCol="0">
            <a:spAutoFit/>
          </a:bodyPr>
          <a:lstStyle/>
          <a:p>
            <a:r>
              <a:rPr lang="es-MX" sz="3200" b="1" dirty="0" smtClean="0"/>
              <a:t>Funciones de los medios refringentes</a:t>
            </a:r>
            <a:endParaRPr lang="es-MX" sz="3200" b="1" dirty="0"/>
          </a:p>
        </p:txBody>
      </p:sp>
      <p:sp>
        <p:nvSpPr>
          <p:cNvPr id="2" name="CuadroTexto 1"/>
          <p:cNvSpPr txBox="1"/>
          <p:nvPr/>
        </p:nvSpPr>
        <p:spPr>
          <a:xfrm>
            <a:off x="1105042" y="4444651"/>
            <a:ext cx="6026046" cy="2062103"/>
          </a:xfrm>
          <a:prstGeom prst="rect">
            <a:avLst/>
          </a:prstGeom>
          <a:noFill/>
        </p:spPr>
        <p:txBody>
          <a:bodyPr wrap="square" rtlCol="0">
            <a:spAutoFit/>
          </a:bodyPr>
          <a:lstStyle/>
          <a:p>
            <a:pPr algn="just"/>
            <a:r>
              <a:rPr lang="es-MX" sz="3200" dirty="0" smtClean="0"/>
              <a:t>La refracción como proceso físico permite enfocar los rayos de luz en la zona de mayor agudeza visual (fóvea).</a:t>
            </a:r>
            <a:endParaRPr lang="es-MX" sz="3200" dirty="0"/>
          </a:p>
        </p:txBody>
      </p:sp>
    </p:spTree>
    <p:extLst>
      <p:ext uri="{BB962C8B-B14F-4D97-AF65-F5344CB8AC3E}">
        <p14:creationId xmlns:p14="http://schemas.microsoft.com/office/powerpoint/2010/main" val="44860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605536" y="1426464"/>
          <a:ext cx="11062208"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4096512" y="347472"/>
            <a:ext cx="4700016" cy="7498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t>SISTEMA VISUAL</a:t>
            </a:r>
            <a:endParaRPr lang="es-E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9640" t="4376" r="5014"/>
          <a:stretch/>
        </p:blipFill>
        <p:spPr>
          <a:xfrm>
            <a:off x="3048848" y="1034480"/>
            <a:ext cx="6323308" cy="4969937"/>
          </a:xfrm>
          <a:prstGeom prst="rect">
            <a:avLst/>
          </a:prstGeom>
        </p:spPr>
      </p:pic>
      <p:sp>
        <p:nvSpPr>
          <p:cNvPr id="6" name="CuadroTexto 5"/>
          <p:cNvSpPr txBox="1"/>
          <p:nvPr/>
        </p:nvSpPr>
        <p:spPr>
          <a:xfrm>
            <a:off x="2446700" y="449705"/>
            <a:ext cx="6925456" cy="584775"/>
          </a:xfrm>
          <a:prstGeom prst="rect">
            <a:avLst/>
          </a:prstGeom>
          <a:noFill/>
        </p:spPr>
        <p:txBody>
          <a:bodyPr wrap="square" rtlCol="0">
            <a:spAutoFit/>
          </a:bodyPr>
          <a:lstStyle/>
          <a:p>
            <a:pPr algn="ctr"/>
            <a:r>
              <a:rPr lang="es-MX" sz="3200" b="1" dirty="0" smtClean="0"/>
              <a:t>Retina central y periférica</a:t>
            </a:r>
            <a:endParaRPr lang="es-MX" sz="3200" b="1" dirty="0"/>
          </a:p>
        </p:txBody>
      </p:sp>
      <p:sp>
        <p:nvSpPr>
          <p:cNvPr id="7" name="CuadroTexto 6"/>
          <p:cNvSpPr txBox="1"/>
          <p:nvPr/>
        </p:nvSpPr>
        <p:spPr>
          <a:xfrm>
            <a:off x="2221847" y="6004417"/>
            <a:ext cx="6925456" cy="584775"/>
          </a:xfrm>
          <a:prstGeom prst="rect">
            <a:avLst/>
          </a:prstGeom>
          <a:noFill/>
        </p:spPr>
        <p:txBody>
          <a:bodyPr wrap="square" rtlCol="0">
            <a:spAutoFit/>
          </a:bodyPr>
          <a:lstStyle/>
          <a:p>
            <a:pPr algn="ctr"/>
            <a:r>
              <a:rPr lang="es-MX" sz="3200" b="1" dirty="0" smtClean="0"/>
              <a:t>Fondo de ojo</a:t>
            </a:r>
            <a:endParaRPr lang="es-MX" sz="3200" b="1" dirty="0"/>
          </a:p>
        </p:txBody>
      </p:sp>
    </p:spTree>
    <p:extLst>
      <p:ext uri="{BB962C8B-B14F-4D97-AF65-F5344CB8AC3E}">
        <p14:creationId xmlns:p14="http://schemas.microsoft.com/office/powerpoint/2010/main" val="3135774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34715" y="998953"/>
            <a:ext cx="11122701" cy="5102043"/>
          </a:xfrm>
          <a:prstGeom prst="rect">
            <a:avLst/>
          </a:prstGeom>
          <a:ln w="38100">
            <a:solidFill>
              <a:schemeClr val="accent2"/>
            </a:solidFill>
          </a:ln>
        </p:spPr>
      </p:pic>
      <p:sp>
        <p:nvSpPr>
          <p:cNvPr id="3" name="CuadroTexto 2"/>
          <p:cNvSpPr txBox="1"/>
          <p:nvPr/>
        </p:nvSpPr>
        <p:spPr>
          <a:xfrm>
            <a:off x="1873770" y="419725"/>
            <a:ext cx="8784237" cy="584775"/>
          </a:xfrm>
          <a:prstGeom prst="rect">
            <a:avLst/>
          </a:prstGeom>
          <a:noFill/>
        </p:spPr>
        <p:txBody>
          <a:bodyPr wrap="square" rtlCol="0">
            <a:spAutoFit/>
          </a:bodyPr>
          <a:lstStyle/>
          <a:p>
            <a:pPr algn="ctr"/>
            <a:r>
              <a:rPr lang="es-MX" sz="3200" b="1" dirty="0" smtClean="0"/>
              <a:t>Visión en colores</a:t>
            </a:r>
            <a:endParaRPr lang="es-MX" sz="3200" b="1" dirty="0"/>
          </a:p>
        </p:txBody>
      </p:sp>
    </p:spTree>
    <p:extLst>
      <p:ext uri="{BB962C8B-B14F-4D97-AF65-F5344CB8AC3E}">
        <p14:creationId xmlns:p14="http://schemas.microsoft.com/office/powerpoint/2010/main" val="1203924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456179" y="3212273"/>
            <a:ext cx="2537217" cy="3025350"/>
          </a:xfrm>
          <a:prstGeom prst="rect">
            <a:avLst/>
          </a:prstGeom>
          <a:ln w="38100">
            <a:solidFill>
              <a:schemeClr val="accent2"/>
            </a:solidFill>
          </a:ln>
        </p:spPr>
      </p:pic>
      <p:sp>
        <p:nvSpPr>
          <p:cNvPr id="3" name="CuadroTexto 2"/>
          <p:cNvSpPr txBox="1"/>
          <p:nvPr/>
        </p:nvSpPr>
        <p:spPr>
          <a:xfrm>
            <a:off x="1723869" y="794479"/>
            <a:ext cx="9158990" cy="2062103"/>
          </a:xfrm>
          <a:prstGeom prst="rect">
            <a:avLst/>
          </a:prstGeom>
          <a:noFill/>
        </p:spPr>
        <p:txBody>
          <a:bodyPr wrap="square" rtlCol="0">
            <a:spAutoFit/>
          </a:bodyPr>
          <a:lstStyle/>
          <a:p>
            <a:r>
              <a:rPr lang="es-MX" sz="3200" b="1" dirty="0" smtClean="0"/>
              <a:t>¿ Cuál será la importancia de la vitamina A en la fotoquímica de la visión? </a:t>
            </a:r>
          </a:p>
          <a:p>
            <a:endParaRPr lang="es-MX" sz="3200" b="1" dirty="0" smtClean="0"/>
          </a:p>
          <a:p>
            <a:r>
              <a:rPr lang="es-MX" sz="3200" b="1" dirty="0" smtClean="0"/>
              <a:t>Investigue qué alimentos aportan esta vitamina</a:t>
            </a:r>
            <a:endParaRPr lang="es-MX" sz="3200" b="1" dirty="0"/>
          </a:p>
        </p:txBody>
      </p:sp>
    </p:spTree>
    <p:extLst>
      <p:ext uri="{BB962C8B-B14F-4D97-AF65-F5344CB8AC3E}">
        <p14:creationId xmlns:p14="http://schemas.microsoft.com/office/powerpoint/2010/main" val="356905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90976" y="353291"/>
            <a:ext cx="3425938" cy="584775"/>
          </a:xfrm>
          <a:prstGeom prst="rect">
            <a:avLst/>
          </a:prstGeom>
          <a:noFill/>
        </p:spPr>
        <p:txBody>
          <a:bodyPr wrap="none" rtlCol="0">
            <a:spAutoFit/>
          </a:bodyPr>
          <a:lstStyle/>
          <a:p>
            <a:pPr algn="ctr"/>
            <a:r>
              <a:rPr lang="es-MX" sz="3200" b="1" dirty="0" smtClean="0"/>
              <a:t>Recorrido de la luz </a:t>
            </a:r>
            <a:endParaRPr lang="es-MX" sz="3200" b="1" dirty="0"/>
          </a:p>
        </p:txBody>
      </p:sp>
      <p:pic>
        <p:nvPicPr>
          <p:cNvPr id="4" name="Imagen 3"/>
          <p:cNvPicPr>
            <a:picLocks noChangeAspect="1"/>
          </p:cNvPicPr>
          <p:nvPr/>
        </p:nvPicPr>
        <p:blipFill rotWithShape="1">
          <a:blip r:embed="rId2"/>
          <a:srcRect l="8018" t="3003" r="6279" b="3381"/>
          <a:stretch/>
        </p:blipFill>
        <p:spPr>
          <a:xfrm>
            <a:off x="562842" y="1303913"/>
            <a:ext cx="5444837" cy="5091546"/>
          </a:xfrm>
          <a:prstGeom prst="rect">
            <a:avLst/>
          </a:prstGeom>
          <a:ln w="38100">
            <a:solidFill>
              <a:schemeClr val="accent2"/>
            </a:solidFill>
          </a:ln>
        </p:spPr>
      </p:pic>
      <p:sp>
        <p:nvSpPr>
          <p:cNvPr id="5" name="Freeform 3"/>
          <p:cNvSpPr>
            <a:spLocks/>
          </p:cNvSpPr>
          <p:nvPr/>
        </p:nvSpPr>
        <p:spPr bwMode="gray">
          <a:xfrm rot="3646447" flipH="1">
            <a:off x="4836844" y="3613253"/>
            <a:ext cx="1201728" cy="3554218"/>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MX"/>
          </a:p>
        </p:txBody>
      </p:sp>
      <p:pic>
        <p:nvPicPr>
          <p:cNvPr id="6" name="Imagen 5"/>
          <p:cNvPicPr>
            <a:picLocks noChangeAspect="1"/>
          </p:cNvPicPr>
          <p:nvPr/>
        </p:nvPicPr>
        <p:blipFill rotWithShape="1">
          <a:blip r:embed="rId3"/>
          <a:srcRect l="71555" t="11491" r="4812" b="18692"/>
          <a:stretch/>
        </p:blipFill>
        <p:spPr>
          <a:xfrm>
            <a:off x="7165796" y="1278406"/>
            <a:ext cx="1163782" cy="3491347"/>
          </a:xfrm>
          <a:prstGeom prst="rect">
            <a:avLst/>
          </a:prstGeom>
          <a:ln w="38100">
            <a:solidFill>
              <a:schemeClr val="accent2"/>
            </a:solidFill>
          </a:ln>
        </p:spPr>
      </p:pic>
      <p:sp>
        <p:nvSpPr>
          <p:cNvPr id="7" name="CuadroTexto 6"/>
          <p:cNvSpPr txBox="1"/>
          <p:nvPr/>
        </p:nvSpPr>
        <p:spPr>
          <a:xfrm>
            <a:off x="6752208" y="5390362"/>
            <a:ext cx="3537777" cy="523220"/>
          </a:xfrm>
          <a:prstGeom prst="rect">
            <a:avLst/>
          </a:prstGeom>
          <a:noFill/>
        </p:spPr>
        <p:txBody>
          <a:bodyPr wrap="square" rtlCol="0">
            <a:spAutoFit/>
          </a:bodyPr>
          <a:lstStyle/>
          <a:p>
            <a:r>
              <a:rPr lang="es-MX" sz="2800" b="1" dirty="0" smtClean="0"/>
              <a:t>Dirección de la luz</a:t>
            </a:r>
            <a:endParaRPr lang="es-MX" sz="2800" b="1" dirty="0"/>
          </a:p>
        </p:txBody>
      </p:sp>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63" t="7273" r="26955" b="6665"/>
          <a:stretch/>
        </p:blipFill>
        <p:spPr bwMode="auto">
          <a:xfrm>
            <a:off x="8687346" y="1163779"/>
            <a:ext cx="3250456" cy="360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00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6191" t="43037" r="19054" b="15735"/>
          <a:stretch/>
        </p:blipFill>
        <p:spPr>
          <a:xfrm>
            <a:off x="2116827" y="1727442"/>
            <a:ext cx="7681781" cy="3978444"/>
          </a:xfrm>
          <a:prstGeom prst="rect">
            <a:avLst/>
          </a:prstGeom>
          <a:ln w="38100">
            <a:solidFill>
              <a:schemeClr val="accent2"/>
            </a:solidFill>
          </a:ln>
        </p:spPr>
      </p:pic>
      <p:sp>
        <p:nvSpPr>
          <p:cNvPr id="3" name="CuadroTexto 2"/>
          <p:cNvSpPr txBox="1"/>
          <p:nvPr/>
        </p:nvSpPr>
        <p:spPr>
          <a:xfrm>
            <a:off x="1119298" y="727364"/>
            <a:ext cx="10019755" cy="584775"/>
          </a:xfrm>
          <a:prstGeom prst="rect">
            <a:avLst/>
          </a:prstGeom>
          <a:noFill/>
        </p:spPr>
        <p:txBody>
          <a:bodyPr wrap="square" rtlCol="0">
            <a:spAutoFit/>
          </a:bodyPr>
          <a:lstStyle/>
          <a:p>
            <a:pPr algn="just"/>
            <a:r>
              <a:rPr lang="es-MX" sz="3200" b="1" dirty="0" smtClean="0"/>
              <a:t>Campo visual. Correspondencia con los campos retinianos</a:t>
            </a:r>
            <a:endParaRPr lang="es-MX" sz="3200" b="1" dirty="0"/>
          </a:p>
        </p:txBody>
      </p:sp>
    </p:spTree>
    <p:extLst>
      <p:ext uri="{BB962C8B-B14F-4D97-AF65-F5344CB8AC3E}">
        <p14:creationId xmlns:p14="http://schemas.microsoft.com/office/powerpoint/2010/main" val="280069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1246" y="285529"/>
            <a:ext cx="11765280" cy="6863417"/>
          </a:xfrm>
          <a:prstGeom prst="rect">
            <a:avLst/>
          </a:prstGeom>
          <a:noFill/>
        </p:spPr>
        <p:txBody>
          <a:bodyPr wrap="square" rtlCol="0">
            <a:spAutoFit/>
          </a:bodyPr>
          <a:lstStyle/>
          <a:p>
            <a:r>
              <a:rPr lang="es-ES" sz="3600" b="1" dirty="0" smtClean="0">
                <a:latin typeface="Calibri" panose="020F0502020204030204" pitchFamily="34" charset="0"/>
              </a:rPr>
              <a:t>Sumario:</a:t>
            </a:r>
          </a:p>
          <a:p>
            <a:pPr algn="just">
              <a:spcAft>
                <a:spcPts val="1200"/>
              </a:spcAft>
            </a:pPr>
            <a:r>
              <a:rPr lang="es-ES" sz="3200" dirty="0" smtClean="0"/>
              <a:t>1.-Prop</a:t>
            </a:r>
            <a:r>
              <a:rPr lang="es-ES_tradnl" sz="3200" dirty="0" err="1" smtClean="0">
                <a:cs typeface="Arial" panose="020B0604020202020204" pitchFamily="34" charset="0"/>
              </a:rPr>
              <a:t>iedades</a:t>
            </a:r>
            <a:r>
              <a:rPr lang="es-ES_tradnl" sz="3200" dirty="0" smtClean="0">
                <a:cs typeface="Arial" panose="020B0604020202020204" pitchFamily="34" charset="0"/>
              </a:rPr>
              <a:t> funcionales del sistema visual. Bases fisiológicas de las sensaciones visuales. Pararreceptor visual. A</a:t>
            </a:r>
            <a:r>
              <a:rPr lang="es-ES_tradnl" sz="3200" dirty="0" smtClean="0"/>
              <a:t>lteraciones </a:t>
            </a:r>
            <a:r>
              <a:rPr lang="es-ES_tradnl" sz="3200" dirty="0"/>
              <a:t>del sistema </a:t>
            </a:r>
            <a:r>
              <a:rPr lang="es-ES_tradnl" sz="3200" dirty="0" smtClean="0"/>
              <a:t>visual.</a:t>
            </a:r>
          </a:p>
          <a:p>
            <a:pPr algn="just">
              <a:spcAft>
                <a:spcPts val="1200"/>
              </a:spcAft>
            </a:pPr>
            <a:r>
              <a:rPr lang="es-ES_tradnl" sz="3200" dirty="0" smtClean="0"/>
              <a:t> </a:t>
            </a:r>
            <a:r>
              <a:rPr lang="es-ES_tradnl" sz="3200" dirty="0" smtClean="0">
                <a:cs typeface="Arial" panose="020B0604020202020204" pitchFamily="34" charset="0"/>
              </a:rPr>
              <a:t/>
            </a:r>
            <a:br>
              <a:rPr lang="es-ES_tradnl" sz="3200" dirty="0" smtClean="0">
                <a:cs typeface="Arial" panose="020B0604020202020204" pitchFamily="34" charset="0"/>
              </a:rPr>
            </a:br>
            <a:r>
              <a:rPr lang="es-ES_tradnl" sz="3200" dirty="0" smtClean="0">
                <a:cs typeface="Arial" panose="020B0604020202020204" pitchFamily="34" charset="0"/>
              </a:rPr>
              <a:t>2. </a:t>
            </a:r>
            <a:r>
              <a:rPr lang="es-ES" sz="3200" dirty="0" err="1" smtClean="0"/>
              <a:t>Prop</a:t>
            </a:r>
            <a:r>
              <a:rPr lang="es-ES_tradnl" sz="3200" dirty="0" err="1" smtClean="0">
                <a:cs typeface="Arial" panose="020B0604020202020204" pitchFamily="34" charset="0"/>
              </a:rPr>
              <a:t>iedades</a:t>
            </a:r>
            <a:r>
              <a:rPr lang="es-ES_tradnl" sz="3200" dirty="0" smtClean="0">
                <a:cs typeface="Arial" panose="020B0604020202020204" pitchFamily="34" charset="0"/>
              </a:rPr>
              <a:t> funcionales del sistema auditivo. Bases fisiológicas de las sensaciones auditivas. Pararreceptor auditivo. </a:t>
            </a:r>
            <a:r>
              <a:rPr lang="es-ES_tradnl" sz="3200" dirty="0">
                <a:cs typeface="Arial" panose="020B0604020202020204" pitchFamily="34" charset="0"/>
              </a:rPr>
              <a:t>A</a:t>
            </a:r>
            <a:r>
              <a:rPr lang="es-ES_tradnl" sz="3200" dirty="0" smtClean="0"/>
              <a:t>lteraciones del sistema auditivo.</a:t>
            </a:r>
          </a:p>
          <a:p>
            <a:pPr algn="just">
              <a:spcAft>
                <a:spcPts val="1200"/>
              </a:spcAft>
            </a:pPr>
            <a:r>
              <a:rPr lang="es-ES_tradnl" sz="3200" dirty="0" smtClean="0">
                <a:cs typeface="Arial" panose="020B0604020202020204" pitchFamily="34" charset="0"/>
              </a:rPr>
              <a:t> </a:t>
            </a:r>
            <a:br>
              <a:rPr lang="es-ES_tradnl" sz="3200" dirty="0" smtClean="0">
                <a:cs typeface="Arial" panose="020B0604020202020204" pitchFamily="34" charset="0"/>
              </a:rPr>
            </a:br>
            <a:r>
              <a:rPr lang="es-ES_tradnl" sz="3200" dirty="0" smtClean="0">
                <a:cs typeface="Arial" panose="020B0604020202020204" pitchFamily="34" charset="0"/>
              </a:rPr>
              <a:t>3. Capacidades funcionales del sistema del gusto y el olfato. </a:t>
            </a:r>
            <a:br>
              <a:rPr lang="es-ES_tradnl" sz="3200" dirty="0" smtClean="0">
                <a:cs typeface="Arial" panose="020B0604020202020204" pitchFamily="34" charset="0"/>
              </a:rPr>
            </a:br>
            <a:r>
              <a:rPr lang="es-ES_tradnl" sz="3200" dirty="0" smtClean="0">
                <a:cs typeface="Arial" panose="020B0604020202020204" pitchFamily="34" charset="0"/>
              </a:rPr>
              <a:t>Bases fisiológicas de las sensaciones gustativas y olfatorias. </a:t>
            </a:r>
            <a:br>
              <a:rPr lang="es-ES_tradnl" sz="3200" dirty="0" smtClean="0">
                <a:cs typeface="Arial" panose="020B0604020202020204" pitchFamily="34" charset="0"/>
              </a:rPr>
            </a:br>
            <a:r>
              <a:rPr lang="es-ES_tradnl" sz="3200" dirty="0">
                <a:cs typeface="Arial" panose="020B0604020202020204" pitchFamily="34" charset="0"/>
              </a:rPr>
              <a:t>Alteraciones del sistema del gusto y el </a:t>
            </a:r>
            <a:r>
              <a:rPr lang="es-ES_tradnl" sz="3200" dirty="0" smtClean="0">
                <a:cs typeface="Arial" panose="020B0604020202020204" pitchFamily="34" charset="0"/>
              </a:rPr>
              <a:t>olfato.</a:t>
            </a:r>
            <a:r>
              <a:rPr lang="es-ES_tradnl" sz="3200" dirty="0" smtClean="0">
                <a:cs typeface="Times New Roman" panose="02020603050405020304" pitchFamily="18" charset="0"/>
              </a:rPr>
              <a:t/>
            </a:r>
            <a:br>
              <a:rPr lang="es-ES_tradnl" sz="3200" dirty="0" smtClean="0">
                <a:cs typeface="Times New Roman" panose="02020603050405020304" pitchFamily="18" charset="0"/>
              </a:rPr>
            </a:br>
            <a:endParaRPr lang="es-ES" sz="3200" dirty="0"/>
          </a:p>
        </p:txBody>
      </p:sp>
    </p:spTree>
    <p:extLst>
      <p:ext uri="{BB962C8B-B14F-4D97-AF65-F5344CB8AC3E}">
        <p14:creationId xmlns:p14="http://schemas.microsoft.com/office/powerpoint/2010/main" val="1851014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2526" y="256673"/>
            <a:ext cx="9577136" cy="584775"/>
          </a:xfrm>
          <a:prstGeom prst="rect">
            <a:avLst/>
          </a:prstGeom>
          <a:noFill/>
        </p:spPr>
        <p:txBody>
          <a:bodyPr wrap="square" rtlCol="0">
            <a:spAutoFit/>
          </a:bodyPr>
          <a:lstStyle/>
          <a:p>
            <a:pPr algn="ctr"/>
            <a:r>
              <a:rPr lang="es-MX" sz="3200" b="1" dirty="0" smtClean="0"/>
              <a:t>Vía óptica o visual</a:t>
            </a:r>
            <a:endParaRPr lang="es-MX" sz="3200" b="1" dirty="0"/>
          </a:p>
        </p:txBody>
      </p:sp>
      <p:pic>
        <p:nvPicPr>
          <p:cNvPr id="3" name="Imagen 2"/>
          <p:cNvPicPr>
            <a:picLocks noChangeAspect="1"/>
          </p:cNvPicPr>
          <p:nvPr/>
        </p:nvPicPr>
        <p:blipFill rotWithShape="1">
          <a:blip r:embed="rId2"/>
          <a:srcRect l="13944" t="5534" r="23824" b="3664"/>
          <a:stretch/>
        </p:blipFill>
        <p:spPr>
          <a:xfrm>
            <a:off x="0" y="1049996"/>
            <a:ext cx="6090833" cy="5377911"/>
          </a:xfrm>
          <a:prstGeom prst="rect">
            <a:avLst/>
          </a:prstGeom>
        </p:spPr>
      </p:pic>
      <p:sp>
        <p:nvSpPr>
          <p:cNvPr id="6" name="CuadroTexto 5"/>
          <p:cNvSpPr txBox="1"/>
          <p:nvPr/>
        </p:nvSpPr>
        <p:spPr>
          <a:xfrm>
            <a:off x="6363547" y="961002"/>
            <a:ext cx="5892620" cy="5940088"/>
          </a:xfrm>
          <a:prstGeom prst="rect">
            <a:avLst/>
          </a:prstGeom>
          <a:noFill/>
        </p:spPr>
        <p:txBody>
          <a:bodyPr wrap="square" rtlCol="0">
            <a:spAutoFit/>
          </a:bodyPr>
          <a:lstStyle/>
          <a:p>
            <a:pPr>
              <a:spcAft>
                <a:spcPts val="1200"/>
              </a:spcAft>
            </a:pPr>
            <a:r>
              <a:rPr lang="es-MX" sz="3000" b="1" dirty="0" smtClean="0"/>
              <a:t>Receptores</a:t>
            </a:r>
            <a:r>
              <a:rPr lang="es-MX" sz="3000" dirty="0" smtClean="0"/>
              <a:t>: Conos y bastones (retina)</a:t>
            </a:r>
          </a:p>
          <a:p>
            <a:pPr>
              <a:spcAft>
                <a:spcPts val="1200"/>
              </a:spcAft>
            </a:pPr>
            <a:r>
              <a:rPr lang="es-MX" sz="3000" b="1" dirty="0" smtClean="0"/>
              <a:t>1ra Neurona: </a:t>
            </a:r>
            <a:r>
              <a:rPr lang="es-MX" sz="3000" dirty="0" smtClean="0"/>
              <a:t>Células bipolares </a:t>
            </a:r>
            <a:r>
              <a:rPr lang="es-MX" sz="3000" dirty="0"/>
              <a:t>(</a:t>
            </a:r>
            <a:r>
              <a:rPr lang="es-MX" sz="3000" dirty="0" smtClean="0"/>
              <a:t>retina)</a:t>
            </a:r>
          </a:p>
          <a:p>
            <a:pPr>
              <a:spcAft>
                <a:spcPts val="1200"/>
              </a:spcAft>
            </a:pPr>
            <a:r>
              <a:rPr lang="es-MX" sz="3000" b="1" dirty="0" smtClean="0"/>
              <a:t>2da Neurona: </a:t>
            </a:r>
            <a:r>
              <a:rPr lang="es-MX" sz="3000" dirty="0" smtClean="0"/>
              <a:t>Células ganglionares</a:t>
            </a:r>
          </a:p>
          <a:p>
            <a:pPr>
              <a:spcAft>
                <a:spcPts val="1200"/>
              </a:spcAft>
            </a:pPr>
            <a:r>
              <a:rPr lang="es-MX" sz="3000" dirty="0" smtClean="0"/>
              <a:t> (retina)</a:t>
            </a:r>
          </a:p>
          <a:p>
            <a:pPr>
              <a:spcAft>
                <a:spcPts val="1200"/>
              </a:spcAft>
            </a:pPr>
            <a:r>
              <a:rPr lang="es-MX" sz="3000" b="1" dirty="0" smtClean="0"/>
              <a:t>3ra Neurona: </a:t>
            </a:r>
            <a:r>
              <a:rPr lang="es-MX" sz="3000" dirty="0" smtClean="0"/>
              <a:t>Cuerpo geniculado lateral (Tálamo)</a:t>
            </a:r>
          </a:p>
          <a:p>
            <a:pPr>
              <a:spcAft>
                <a:spcPts val="1200"/>
              </a:spcAft>
            </a:pPr>
            <a:r>
              <a:rPr lang="es-MX" sz="3000" b="1" dirty="0" smtClean="0"/>
              <a:t>4ta Neurona: </a:t>
            </a:r>
            <a:r>
              <a:rPr lang="es-MX" sz="3000" dirty="0" smtClean="0"/>
              <a:t>Corteza visual primaria( cisura </a:t>
            </a:r>
            <a:r>
              <a:rPr lang="es-MX" sz="3000" dirty="0" err="1" smtClean="0"/>
              <a:t>calcarina</a:t>
            </a:r>
            <a:r>
              <a:rPr lang="es-MX" sz="3000" dirty="0" smtClean="0"/>
              <a:t> del lóbulo occipital)</a:t>
            </a:r>
            <a:endParaRPr lang="es-MX" sz="3000" dirty="0"/>
          </a:p>
        </p:txBody>
      </p:sp>
    </p:spTree>
    <p:extLst>
      <p:ext uri="{BB962C8B-B14F-4D97-AF65-F5344CB8AC3E}">
        <p14:creationId xmlns:p14="http://schemas.microsoft.com/office/powerpoint/2010/main" val="3867851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1160" y="1197897"/>
            <a:ext cx="11730840" cy="646331"/>
          </a:xfrm>
          <a:prstGeom prst="rect">
            <a:avLst/>
          </a:prstGeom>
          <a:noFill/>
        </p:spPr>
        <p:txBody>
          <a:bodyPr wrap="none" rtlCol="0">
            <a:spAutoFit/>
          </a:bodyPr>
          <a:lstStyle/>
          <a:p>
            <a:r>
              <a:rPr lang="es-ES" sz="3600" b="1" dirty="0" smtClean="0"/>
              <a:t>Reflejos pupilares a la luz </a:t>
            </a:r>
            <a:r>
              <a:rPr lang="es-ES" sz="3600" dirty="0" smtClean="0">
                <a:solidFill>
                  <a:srgbClr val="FF0000"/>
                </a:solidFill>
              </a:rPr>
              <a:t>(modificación del diámetro pupilar)</a:t>
            </a:r>
            <a:endParaRPr lang="es-ES" sz="3600" dirty="0">
              <a:solidFill>
                <a:srgbClr val="FF0000"/>
              </a:solidFill>
            </a:endParaRPr>
          </a:p>
        </p:txBody>
      </p:sp>
      <p:grpSp>
        <p:nvGrpSpPr>
          <p:cNvPr id="3" name="Grupo 2"/>
          <p:cNvGrpSpPr/>
          <p:nvPr/>
        </p:nvGrpSpPr>
        <p:grpSpPr>
          <a:xfrm>
            <a:off x="3178717" y="2153940"/>
            <a:ext cx="8202930" cy="1694004"/>
            <a:chOff x="3344972" y="2075281"/>
            <a:chExt cx="8202930" cy="1694004"/>
          </a:xfrm>
        </p:grpSpPr>
        <p:pic>
          <p:nvPicPr>
            <p:cNvPr id="6" name="Picture 3"/>
            <p:cNvPicPr>
              <a:picLocks noChangeAspect="1" noChangeArrowheads="1"/>
            </p:cNvPicPr>
            <p:nvPr/>
          </p:nvPicPr>
          <p:blipFill>
            <a:blip r:embed="rId2"/>
            <a:srcRect/>
            <a:stretch>
              <a:fillRect/>
            </a:stretch>
          </p:blipFill>
          <p:spPr bwMode="auto">
            <a:xfrm>
              <a:off x="3344972" y="2597710"/>
              <a:ext cx="5200650" cy="1171575"/>
            </a:xfrm>
            <a:prstGeom prst="rect">
              <a:avLst/>
            </a:prstGeom>
            <a:noFill/>
            <a:ln w="38100">
              <a:solidFill>
                <a:schemeClr val="accent2"/>
              </a:solidFill>
              <a:miter lim="800000"/>
              <a:headEnd/>
              <a:tailEnd/>
            </a:ln>
          </p:spPr>
        </p:pic>
        <p:sp>
          <p:nvSpPr>
            <p:cNvPr id="8" name="7 CuadroTexto"/>
            <p:cNvSpPr txBox="1"/>
            <p:nvPr/>
          </p:nvSpPr>
          <p:spPr>
            <a:xfrm>
              <a:off x="8621822" y="2891109"/>
              <a:ext cx="2926080" cy="584775"/>
            </a:xfrm>
            <a:prstGeom prst="rect">
              <a:avLst/>
            </a:prstGeom>
            <a:noFill/>
          </p:spPr>
          <p:txBody>
            <a:bodyPr wrap="square" rtlCol="0">
              <a:spAutoFit/>
            </a:bodyPr>
            <a:lstStyle/>
            <a:p>
              <a:pPr algn="just"/>
              <a:r>
                <a:rPr lang="es-ES" sz="3200" b="1" dirty="0" smtClean="0"/>
                <a:t>MIOSIS</a:t>
              </a:r>
              <a:endParaRPr lang="es-ES" sz="3200" b="1" dirty="0"/>
            </a:p>
          </p:txBody>
        </p:sp>
        <p:sp>
          <p:nvSpPr>
            <p:cNvPr id="9" name="8 CuadroTexto"/>
            <p:cNvSpPr txBox="1"/>
            <p:nvPr/>
          </p:nvSpPr>
          <p:spPr>
            <a:xfrm>
              <a:off x="5036119" y="2075281"/>
              <a:ext cx="1904689" cy="584775"/>
            </a:xfrm>
            <a:prstGeom prst="rect">
              <a:avLst/>
            </a:prstGeom>
            <a:noFill/>
          </p:spPr>
          <p:txBody>
            <a:bodyPr wrap="none" rtlCol="0">
              <a:spAutoFit/>
            </a:bodyPr>
            <a:lstStyle/>
            <a:p>
              <a:r>
                <a:rPr lang="es-ES" sz="3200" dirty="0" smtClean="0"/>
                <a:t>Mucha luz</a:t>
              </a:r>
              <a:endParaRPr lang="es-ES" sz="3200" dirty="0"/>
            </a:p>
          </p:txBody>
        </p:sp>
      </p:grpSp>
      <p:grpSp>
        <p:nvGrpSpPr>
          <p:cNvPr id="4" name="Grupo 3"/>
          <p:cNvGrpSpPr/>
          <p:nvPr/>
        </p:nvGrpSpPr>
        <p:grpSpPr>
          <a:xfrm>
            <a:off x="3140617" y="4400565"/>
            <a:ext cx="8241030" cy="2023050"/>
            <a:chOff x="3140617" y="4400565"/>
            <a:chExt cx="8241030" cy="2023050"/>
          </a:xfrm>
        </p:grpSpPr>
        <p:pic>
          <p:nvPicPr>
            <p:cNvPr id="7" name="Picture 2"/>
            <p:cNvPicPr>
              <a:picLocks noChangeAspect="1" noChangeArrowheads="1"/>
            </p:cNvPicPr>
            <p:nvPr/>
          </p:nvPicPr>
          <p:blipFill>
            <a:blip r:embed="rId3"/>
            <a:srcRect/>
            <a:stretch>
              <a:fillRect/>
            </a:stretch>
          </p:blipFill>
          <p:spPr bwMode="auto">
            <a:xfrm>
              <a:off x="3140617" y="4985340"/>
              <a:ext cx="5276850" cy="1438275"/>
            </a:xfrm>
            <a:prstGeom prst="rect">
              <a:avLst/>
            </a:prstGeom>
            <a:noFill/>
            <a:ln w="38100">
              <a:solidFill>
                <a:schemeClr val="accent2"/>
              </a:solidFill>
              <a:miter lim="800000"/>
              <a:headEnd/>
              <a:tailEnd/>
            </a:ln>
          </p:spPr>
        </p:pic>
        <p:sp>
          <p:nvSpPr>
            <p:cNvPr id="10" name="9 CuadroTexto"/>
            <p:cNvSpPr txBox="1"/>
            <p:nvPr/>
          </p:nvSpPr>
          <p:spPr>
            <a:xfrm>
              <a:off x="5053600" y="4400565"/>
              <a:ext cx="1537216" cy="584775"/>
            </a:xfrm>
            <a:prstGeom prst="rect">
              <a:avLst/>
            </a:prstGeom>
            <a:noFill/>
          </p:spPr>
          <p:txBody>
            <a:bodyPr wrap="none" rtlCol="0">
              <a:spAutoFit/>
            </a:bodyPr>
            <a:lstStyle/>
            <a:p>
              <a:r>
                <a:rPr lang="es-ES" sz="3200" dirty="0" smtClean="0"/>
                <a:t>Poca luz</a:t>
              </a:r>
              <a:endParaRPr lang="es-ES" sz="3200" dirty="0"/>
            </a:p>
          </p:txBody>
        </p:sp>
        <p:sp>
          <p:nvSpPr>
            <p:cNvPr id="11" name="10 CuadroTexto"/>
            <p:cNvSpPr txBox="1"/>
            <p:nvPr/>
          </p:nvSpPr>
          <p:spPr>
            <a:xfrm>
              <a:off x="8455567" y="5412089"/>
              <a:ext cx="2926080" cy="584775"/>
            </a:xfrm>
            <a:prstGeom prst="rect">
              <a:avLst/>
            </a:prstGeom>
            <a:noFill/>
          </p:spPr>
          <p:txBody>
            <a:bodyPr wrap="square" rtlCol="0">
              <a:spAutoFit/>
            </a:bodyPr>
            <a:lstStyle/>
            <a:p>
              <a:pPr algn="just"/>
              <a:r>
                <a:rPr lang="es-ES" sz="3200" b="1" dirty="0" smtClean="0"/>
                <a:t>MIDRIASIS</a:t>
              </a:r>
              <a:endParaRPr lang="es-ES" sz="3200" b="1" dirty="0"/>
            </a:p>
          </p:txBody>
        </p:sp>
      </p:grpSp>
      <p:sp>
        <p:nvSpPr>
          <p:cNvPr id="2" name="CuadroTexto 1"/>
          <p:cNvSpPr txBox="1"/>
          <p:nvPr/>
        </p:nvSpPr>
        <p:spPr>
          <a:xfrm>
            <a:off x="1163782" y="249382"/>
            <a:ext cx="10016836" cy="646331"/>
          </a:xfrm>
          <a:prstGeom prst="rect">
            <a:avLst/>
          </a:prstGeom>
          <a:noFill/>
        </p:spPr>
        <p:txBody>
          <a:bodyPr wrap="square" rtlCol="0">
            <a:spAutoFit/>
          </a:bodyPr>
          <a:lstStyle/>
          <a:p>
            <a:pPr algn="ctr"/>
            <a:r>
              <a:rPr lang="es-MX" sz="3600" b="1" dirty="0" smtClean="0"/>
              <a:t>Control de la entrada aferente en el pararreceptor</a:t>
            </a:r>
            <a:endParaRPr lang="es-MX" sz="3600" b="1" dirty="0"/>
          </a:p>
        </p:txBody>
      </p:sp>
    </p:spTree>
    <p:extLst>
      <p:ext uri="{BB962C8B-B14F-4D97-AF65-F5344CB8AC3E}">
        <p14:creationId xmlns:p14="http://schemas.microsoft.com/office/powerpoint/2010/main" val="2453101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Rectángulo"/>
          <p:cNvSpPr>
            <a:spLocks noChangeArrowheads="1"/>
          </p:cNvSpPr>
          <p:nvPr/>
        </p:nvSpPr>
        <p:spPr bwMode="auto">
          <a:xfrm>
            <a:off x="381001" y="214313"/>
            <a:ext cx="11334751" cy="646112"/>
          </a:xfrm>
          <a:prstGeom prst="rect">
            <a:avLst/>
          </a:prstGeom>
          <a:noFill/>
          <a:ln w="9525">
            <a:noFill/>
            <a:miter lim="800000"/>
            <a:headEnd/>
            <a:tailEnd/>
          </a:ln>
        </p:spPr>
        <p:txBody>
          <a:bodyPr>
            <a:spAutoFit/>
          </a:bodyPr>
          <a:lstStyle/>
          <a:p>
            <a:r>
              <a:rPr lang="es-ES" sz="3600" b="1" dirty="0" smtClean="0">
                <a:solidFill>
                  <a:srgbClr val="FFFF00"/>
                </a:solidFill>
              </a:rPr>
              <a:t>               </a:t>
            </a:r>
            <a:r>
              <a:rPr lang="es-ES" sz="3600" b="1" dirty="0" smtClean="0"/>
              <a:t>Adaptación </a:t>
            </a:r>
            <a:r>
              <a:rPr lang="es-ES" sz="3600" b="1" dirty="0"/>
              <a:t>a la luz y a la oscuridad</a:t>
            </a:r>
            <a:endParaRPr lang="es-ES" sz="3600" dirty="0"/>
          </a:p>
        </p:txBody>
      </p:sp>
      <p:pic>
        <p:nvPicPr>
          <p:cNvPr id="40963" name="Picture 3"/>
          <p:cNvPicPr>
            <a:picLocks noChangeAspect="1" noChangeArrowheads="1"/>
          </p:cNvPicPr>
          <p:nvPr/>
        </p:nvPicPr>
        <p:blipFill>
          <a:blip r:embed="rId3"/>
          <a:srcRect/>
          <a:stretch>
            <a:fillRect/>
          </a:stretch>
        </p:blipFill>
        <p:spPr bwMode="auto">
          <a:xfrm>
            <a:off x="285751" y="2071689"/>
            <a:ext cx="5143500" cy="1571625"/>
          </a:xfrm>
          <a:prstGeom prst="rect">
            <a:avLst/>
          </a:prstGeom>
          <a:noFill/>
          <a:ln w="9525">
            <a:noFill/>
            <a:miter lim="800000"/>
            <a:headEnd/>
            <a:tailEnd/>
          </a:ln>
        </p:spPr>
      </p:pic>
      <p:pic>
        <p:nvPicPr>
          <p:cNvPr id="40964" name="Picture 2"/>
          <p:cNvPicPr>
            <a:picLocks noChangeAspect="1" noChangeArrowheads="1"/>
          </p:cNvPicPr>
          <p:nvPr/>
        </p:nvPicPr>
        <p:blipFill>
          <a:blip r:embed="rId4"/>
          <a:srcRect/>
          <a:stretch>
            <a:fillRect/>
          </a:stretch>
        </p:blipFill>
        <p:spPr bwMode="auto">
          <a:xfrm>
            <a:off x="6286500" y="2071689"/>
            <a:ext cx="5511800" cy="1571625"/>
          </a:xfrm>
          <a:prstGeom prst="rect">
            <a:avLst/>
          </a:prstGeom>
          <a:noFill/>
          <a:ln w="9525">
            <a:noFill/>
            <a:miter lim="800000"/>
            <a:headEnd/>
            <a:tailEnd/>
          </a:ln>
        </p:spPr>
      </p:pic>
      <p:pic>
        <p:nvPicPr>
          <p:cNvPr id="40965" name="Picture 2"/>
          <p:cNvPicPr>
            <a:picLocks noChangeAspect="1" noChangeArrowheads="1"/>
          </p:cNvPicPr>
          <p:nvPr/>
        </p:nvPicPr>
        <p:blipFill>
          <a:blip r:embed="rId5"/>
          <a:srcRect/>
          <a:stretch>
            <a:fillRect/>
          </a:stretch>
        </p:blipFill>
        <p:spPr bwMode="auto">
          <a:xfrm rot="7340115">
            <a:off x="1778530" y="779463"/>
            <a:ext cx="1171575" cy="1676400"/>
          </a:xfrm>
          <a:prstGeom prst="rect">
            <a:avLst/>
          </a:prstGeom>
          <a:noFill/>
          <a:ln w="9525">
            <a:noFill/>
            <a:miter lim="800000"/>
            <a:headEnd/>
            <a:tailEnd/>
          </a:ln>
        </p:spPr>
      </p:pic>
      <p:sp>
        <p:nvSpPr>
          <p:cNvPr id="40966" name="6 CuadroTexto"/>
          <p:cNvSpPr txBox="1">
            <a:spLocks noChangeArrowheads="1"/>
          </p:cNvSpPr>
          <p:nvPr/>
        </p:nvSpPr>
        <p:spPr bwMode="auto">
          <a:xfrm>
            <a:off x="3714751" y="1143001"/>
            <a:ext cx="2095500" cy="708025"/>
          </a:xfrm>
          <a:prstGeom prst="rect">
            <a:avLst/>
          </a:prstGeom>
          <a:noFill/>
          <a:ln w="9525">
            <a:noFill/>
            <a:miter lim="800000"/>
            <a:headEnd/>
            <a:tailEnd/>
          </a:ln>
        </p:spPr>
        <p:txBody>
          <a:bodyPr>
            <a:spAutoFit/>
          </a:bodyPr>
          <a:lstStyle/>
          <a:p>
            <a:r>
              <a:rPr lang="es-ES" sz="4000" dirty="0"/>
              <a:t>Luz</a:t>
            </a:r>
          </a:p>
        </p:txBody>
      </p:sp>
      <p:pic>
        <p:nvPicPr>
          <p:cNvPr id="40967" name="Picture 3"/>
          <p:cNvPicPr>
            <a:picLocks noChangeAspect="1" noChangeArrowheads="1"/>
          </p:cNvPicPr>
          <p:nvPr/>
        </p:nvPicPr>
        <p:blipFill>
          <a:blip r:embed="rId6"/>
          <a:srcRect/>
          <a:stretch>
            <a:fillRect/>
          </a:stretch>
        </p:blipFill>
        <p:spPr bwMode="auto">
          <a:xfrm rot="-9383422">
            <a:off x="10310284" y="819151"/>
            <a:ext cx="1566333" cy="1427163"/>
          </a:xfrm>
          <a:prstGeom prst="rect">
            <a:avLst/>
          </a:prstGeom>
          <a:noFill/>
          <a:ln w="9525">
            <a:noFill/>
            <a:miter lim="800000"/>
            <a:headEnd/>
            <a:tailEnd/>
          </a:ln>
        </p:spPr>
      </p:pic>
      <p:sp>
        <p:nvSpPr>
          <p:cNvPr id="40968" name="8 CuadroTexto"/>
          <p:cNvSpPr txBox="1">
            <a:spLocks noChangeArrowheads="1"/>
          </p:cNvSpPr>
          <p:nvPr/>
        </p:nvSpPr>
        <p:spPr bwMode="auto">
          <a:xfrm>
            <a:off x="6286500" y="1285876"/>
            <a:ext cx="3714751" cy="646113"/>
          </a:xfrm>
          <a:prstGeom prst="rect">
            <a:avLst/>
          </a:prstGeom>
          <a:noFill/>
          <a:ln w="9525">
            <a:noFill/>
            <a:miter lim="800000"/>
            <a:headEnd/>
            <a:tailEnd/>
          </a:ln>
        </p:spPr>
        <p:txBody>
          <a:bodyPr>
            <a:spAutoFit/>
          </a:bodyPr>
          <a:lstStyle/>
          <a:p>
            <a:r>
              <a:rPr lang="es-ES" sz="3600" dirty="0"/>
              <a:t>Oscuridad</a:t>
            </a:r>
          </a:p>
        </p:txBody>
      </p:sp>
      <p:sp>
        <p:nvSpPr>
          <p:cNvPr id="40969" name="10 Rectángulo"/>
          <p:cNvSpPr>
            <a:spLocks noChangeArrowheads="1"/>
          </p:cNvSpPr>
          <p:nvPr/>
        </p:nvSpPr>
        <p:spPr bwMode="auto">
          <a:xfrm>
            <a:off x="285751" y="4143376"/>
            <a:ext cx="6096000" cy="2308225"/>
          </a:xfrm>
          <a:prstGeom prst="rect">
            <a:avLst/>
          </a:prstGeom>
          <a:noFill/>
          <a:ln w="9525">
            <a:noFill/>
            <a:miter lim="800000"/>
            <a:headEnd/>
            <a:tailEnd/>
          </a:ln>
        </p:spPr>
        <p:txBody>
          <a:bodyPr>
            <a:spAutoFit/>
          </a:bodyPr>
          <a:lstStyle/>
          <a:p>
            <a:pPr>
              <a:buFont typeface="Wingdings" pitchFamily="2" charset="2"/>
              <a:buChar char="Ø"/>
            </a:pPr>
            <a:r>
              <a:rPr lang="es-ES" sz="3600" dirty="0"/>
              <a:t> Miosis</a:t>
            </a:r>
          </a:p>
          <a:p>
            <a:pPr>
              <a:buFont typeface="Wingdings" pitchFamily="2" charset="2"/>
              <a:buChar char="Ø"/>
            </a:pPr>
            <a:endParaRPr lang="es-ES" sz="3600" dirty="0"/>
          </a:p>
          <a:p>
            <a:pPr>
              <a:buFont typeface="Wingdings" pitchFamily="2" charset="2"/>
              <a:buChar char="Ø"/>
            </a:pPr>
            <a:r>
              <a:rPr lang="es-ES" sz="3600" dirty="0"/>
              <a:t>Degradación de </a:t>
            </a:r>
            <a:r>
              <a:rPr lang="es-ES" sz="3600" dirty="0" err="1"/>
              <a:t>fotopigmentos</a:t>
            </a:r>
            <a:endParaRPr lang="es-ES" sz="3600" dirty="0"/>
          </a:p>
        </p:txBody>
      </p:sp>
      <p:sp>
        <p:nvSpPr>
          <p:cNvPr id="40970" name="11 Rectángulo"/>
          <p:cNvSpPr>
            <a:spLocks noChangeArrowheads="1"/>
          </p:cNvSpPr>
          <p:nvPr/>
        </p:nvSpPr>
        <p:spPr bwMode="auto">
          <a:xfrm>
            <a:off x="6381751" y="4286251"/>
            <a:ext cx="5524500" cy="1754326"/>
          </a:xfrm>
          <a:prstGeom prst="rect">
            <a:avLst/>
          </a:prstGeom>
          <a:noFill/>
          <a:ln w="9525">
            <a:noFill/>
            <a:miter lim="800000"/>
            <a:headEnd/>
            <a:tailEnd/>
          </a:ln>
        </p:spPr>
        <p:txBody>
          <a:bodyPr>
            <a:spAutoFit/>
          </a:bodyPr>
          <a:lstStyle/>
          <a:p>
            <a:pPr>
              <a:buFont typeface="Wingdings" pitchFamily="2" charset="2"/>
              <a:buChar char="Ø"/>
            </a:pPr>
            <a:r>
              <a:rPr lang="es-ES" sz="3600" dirty="0"/>
              <a:t>Midriasis</a:t>
            </a:r>
          </a:p>
          <a:p>
            <a:pPr>
              <a:buFont typeface="Wingdings" pitchFamily="2" charset="2"/>
              <a:buChar char="Ø"/>
            </a:pPr>
            <a:endParaRPr lang="es-ES" sz="3600" dirty="0"/>
          </a:p>
          <a:p>
            <a:pPr>
              <a:buFont typeface="Wingdings" pitchFamily="2" charset="2"/>
              <a:buChar char="Ø"/>
            </a:pPr>
            <a:r>
              <a:rPr lang="es-ES" sz="3600" dirty="0"/>
              <a:t>Síntesis de </a:t>
            </a:r>
            <a:r>
              <a:rPr lang="es-ES" sz="3600" dirty="0" err="1"/>
              <a:t>fotopigmentos</a:t>
            </a:r>
            <a:endParaRPr lang="es-ES" sz="3600" dirty="0"/>
          </a:p>
        </p:txBody>
      </p:sp>
    </p:spTree>
    <p:extLst>
      <p:ext uri="{BB962C8B-B14F-4D97-AF65-F5344CB8AC3E}">
        <p14:creationId xmlns:p14="http://schemas.microsoft.com/office/powerpoint/2010/main" val="367183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63824" y="310896"/>
            <a:ext cx="6272784" cy="7498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t>ESTUDIO INDEPENDIENTE</a:t>
            </a:r>
            <a:endParaRPr lang="es-ES" sz="3600" b="1" dirty="0"/>
          </a:p>
        </p:txBody>
      </p:sp>
      <p:sp>
        <p:nvSpPr>
          <p:cNvPr id="3" name="2 Llamada ovalada"/>
          <p:cNvSpPr/>
          <p:nvPr/>
        </p:nvSpPr>
        <p:spPr>
          <a:xfrm>
            <a:off x="6272784" y="1225404"/>
            <a:ext cx="4681728" cy="2048256"/>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¿Cómo ocurre la </a:t>
            </a:r>
            <a:r>
              <a:rPr lang="es-ES" sz="3200" b="1" dirty="0" err="1" smtClean="0">
                <a:solidFill>
                  <a:schemeClr val="tx1"/>
                </a:solidFill>
              </a:rPr>
              <a:t>fototransducción</a:t>
            </a:r>
            <a:r>
              <a:rPr lang="es-ES" sz="3200" b="1" dirty="0" smtClean="0">
                <a:solidFill>
                  <a:schemeClr val="tx1"/>
                </a:solidFill>
              </a:rPr>
              <a:t>?</a:t>
            </a:r>
            <a:endParaRPr lang="es-ES" sz="3200" b="1" dirty="0">
              <a:solidFill>
                <a:schemeClr val="tx1"/>
              </a:solidFill>
            </a:endParaRPr>
          </a:p>
        </p:txBody>
      </p:sp>
      <p:sp>
        <p:nvSpPr>
          <p:cNvPr id="5" name="4 Llamada de nube"/>
          <p:cNvSpPr/>
          <p:nvPr/>
        </p:nvSpPr>
        <p:spPr>
          <a:xfrm>
            <a:off x="1353312" y="1975104"/>
            <a:ext cx="4553712" cy="3374136"/>
          </a:xfrm>
          <a:prstGeom prst="cloudCallout">
            <a:avLst/>
          </a:prstGeom>
          <a:solidFill>
            <a:srgbClr val="EFB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2212848" y="2688336"/>
            <a:ext cx="4059936" cy="1569660"/>
          </a:xfrm>
          <a:prstGeom prst="rect">
            <a:avLst/>
          </a:prstGeom>
          <a:noFill/>
        </p:spPr>
        <p:txBody>
          <a:bodyPr wrap="square" rtlCol="0">
            <a:spAutoFit/>
          </a:bodyPr>
          <a:lstStyle/>
          <a:p>
            <a:r>
              <a:rPr lang="es-ES" sz="3200" b="1" dirty="0" smtClean="0"/>
              <a:t>La luz produce degradación del </a:t>
            </a:r>
            <a:r>
              <a:rPr lang="es-ES" sz="3200" b="1" dirty="0" err="1" smtClean="0"/>
              <a:t>fotopigmento</a:t>
            </a:r>
            <a:r>
              <a:rPr lang="es-ES" sz="3200" b="1" dirty="0" smtClean="0"/>
              <a:t>.</a:t>
            </a:r>
            <a:endParaRPr lang="es-ES" sz="3200" b="1" dirty="0"/>
          </a:p>
        </p:txBody>
      </p:sp>
      <p:sp>
        <p:nvSpPr>
          <p:cNvPr id="4" name="Rectángulo 3"/>
          <p:cNvSpPr/>
          <p:nvPr/>
        </p:nvSpPr>
        <p:spPr>
          <a:xfrm>
            <a:off x="5565648" y="4492812"/>
            <a:ext cx="6096000" cy="1569660"/>
          </a:xfrm>
          <a:prstGeom prst="rect">
            <a:avLst/>
          </a:prstGeom>
        </p:spPr>
        <p:txBody>
          <a:bodyPr>
            <a:spAutoFit/>
          </a:bodyPr>
          <a:lstStyle/>
          <a:p>
            <a:r>
              <a:rPr lang="es-MX" sz="3200" b="1" dirty="0"/>
              <a:t>Bibliografía: </a:t>
            </a:r>
          </a:p>
          <a:p>
            <a:r>
              <a:rPr lang="es-ES" sz="3200" dirty="0"/>
              <a:t>Morfofisiología Tomo II </a:t>
            </a:r>
            <a:r>
              <a:rPr lang="es-ES" sz="3200" dirty="0" err="1"/>
              <a:t>Cap</a:t>
            </a:r>
            <a:r>
              <a:rPr lang="es-ES" sz="3200" dirty="0"/>
              <a:t> 15 </a:t>
            </a:r>
            <a:r>
              <a:rPr lang="es-ES" sz="3200" dirty="0" err="1"/>
              <a:t>pág</a:t>
            </a:r>
            <a:r>
              <a:rPr lang="es-ES" sz="3200" dirty="0"/>
              <a:t> </a:t>
            </a:r>
            <a:r>
              <a:rPr lang="es-ES" sz="3200" dirty="0" smtClean="0"/>
              <a:t>102-104 </a:t>
            </a:r>
            <a:endParaRPr lang="es-ES" sz="3200" dirty="0"/>
          </a:p>
        </p:txBody>
      </p:sp>
    </p:spTree>
    <p:extLst>
      <p:ext uri="{BB962C8B-B14F-4D97-AF65-F5344CB8AC3E}">
        <p14:creationId xmlns:p14="http://schemas.microsoft.com/office/powerpoint/2010/main" val="1616520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17095" y="2220097"/>
            <a:ext cx="5021179" cy="2416228"/>
          </a:xfrm>
          <a:prstGeom prst="rect">
            <a:avLst/>
          </a:prstGeom>
          <a:ln w="38100">
            <a:solidFill>
              <a:schemeClr val="accent2"/>
            </a:solidFill>
          </a:ln>
        </p:spPr>
      </p:pic>
      <p:pic>
        <p:nvPicPr>
          <p:cNvPr id="4" name="Imagen 3"/>
          <p:cNvPicPr>
            <a:picLocks noChangeAspect="1"/>
          </p:cNvPicPr>
          <p:nvPr/>
        </p:nvPicPr>
        <p:blipFill>
          <a:blip r:embed="rId3"/>
          <a:stretch>
            <a:fillRect/>
          </a:stretch>
        </p:blipFill>
        <p:spPr>
          <a:xfrm>
            <a:off x="6448926" y="2220097"/>
            <a:ext cx="5385142" cy="2425571"/>
          </a:xfrm>
          <a:prstGeom prst="rect">
            <a:avLst/>
          </a:prstGeom>
          <a:ln w="38100">
            <a:solidFill>
              <a:schemeClr val="accent2"/>
            </a:solidFill>
          </a:ln>
        </p:spPr>
      </p:pic>
      <p:sp>
        <p:nvSpPr>
          <p:cNvPr id="5" name="7 CuadroTexto"/>
          <p:cNvSpPr txBox="1"/>
          <p:nvPr/>
        </p:nvSpPr>
        <p:spPr>
          <a:xfrm>
            <a:off x="1822062" y="672806"/>
            <a:ext cx="8744638" cy="646331"/>
          </a:xfrm>
          <a:prstGeom prst="rect">
            <a:avLst/>
          </a:prstGeom>
          <a:noFill/>
        </p:spPr>
        <p:txBody>
          <a:bodyPr wrap="none" rtlCol="0">
            <a:spAutoFit/>
          </a:bodyPr>
          <a:lstStyle/>
          <a:p>
            <a:r>
              <a:rPr lang="es-ES" sz="3600" b="1" dirty="0" smtClean="0"/>
              <a:t>REFLEJO DE ACOMODACIÓN DEL CRISTALINO</a:t>
            </a:r>
            <a:endParaRPr lang="es-ES" sz="3600" b="1" dirty="0"/>
          </a:p>
        </p:txBody>
      </p:sp>
      <p:cxnSp>
        <p:nvCxnSpPr>
          <p:cNvPr id="7" name="Conector recto de flecha 6"/>
          <p:cNvCxnSpPr/>
          <p:nvPr/>
        </p:nvCxnSpPr>
        <p:spPr>
          <a:xfrm flipH="1">
            <a:off x="1556084" y="3428211"/>
            <a:ext cx="401054"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7636042" y="3564569"/>
            <a:ext cx="280738" cy="1282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7 CuadroTexto"/>
          <p:cNvSpPr txBox="1"/>
          <p:nvPr/>
        </p:nvSpPr>
        <p:spPr>
          <a:xfrm>
            <a:off x="1210333" y="1573766"/>
            <a:ext cx="2948628" cy="646331"/>
          </a:xfrm>
          <a:prstGeom prst="rect">
            <a:avLst/>
          </a:prstGeom>
          <a:noFill/>
        </p:spPr>
        <p:txBody>
          <a:bodyPr wrap="none" rtlCol="0">
            <a:spAutoFit/>
          </a:bodyPr>
          <a:lstStyle/>
          <a:p>
            <a:r>
              <a:rPr lang="es-ES" sz="3600" b="1" dirty="0" smtClean="0"/>
              <a:t>Visión cercana</a:t>
            </a:r>
            <a:endParaRPr lang="es-ES" sz="3600" b="1" dirty="0"/>
          </a:p>
        </p:txBody>
      </p:sp>
      <p:sp>
        <p:nvSpPr>
          <p:cNvPr id="12" name="7 CuadroTexto"/>
          <p:cNvSpPr txBox="1"/>
          <p:nvPr/>
        </p:nvSpPr>
        <p:spPr>
          <a:xfrm>
            <a:off x="7636042" y="1573766"/>
            <a:ext cx="2638864" cy="646331"/>
          </a:xfrm>
          <a:prstGeom prst="rect">
            <a:avLst/>
          </a:prstGeom>
          <a:noFill/>
        </p:spPr>
        <p:txBody>
          <a:bodyPr wrap="none" rtlCol="0">
            <a:spAutoFit/>
          </a:bodyPr>
          <a:lstStyle/>
          <a:p>
            <a:r>
              <a:rPr lang="es-ES" sz="3600" b="1" dirty="0" smtClean="0"/>
              <a:t>Visión lejana</a:t>
            </a:r>
            <a:endParaRPr lang="es-ES" sz="3600" b="1" dirty="0"/>
          </a:p>
        </p:txBody>
      </p:sp>
      <p:sp>
        <p:nvSpPr>
          <p:cNvPr id="13" name="7 CuadroTexto"/>
          <p:cNvSpPr txBox="1"/>
          <p:nvPr/>
        </p:nvSpPr>
        <p:spPr>
          <a:xfrm>
            <a:off x="6448926" y="5019593"/>
            <a:ext cx="5107680" cy="1569660"/>
          </a:xfrm>
          <a:prstGeom prst="rect">
            <a:avLst/>
          </a:prstGeom>
          <a:noFill/>
        </p:spPr>
        <p:txBody>
          <a:bodyPr wrap="none" rtlCol="0">
            <a:spAutoFit/>
          </a:bodyPr>
          <a:lstStyle/>
          <a:p>
            <a:pPr marL="352425" indent="-352425">
              <a:buFont typeface="+mj-lt"/>
              <a:buAutoNum type="arabicPeriod"/>
            </a:pPr>
            <a:r>
              <a:rPr lang="es-ES" sz="3200" dirty="0" smtClean="0"/>
              <a:t>Midriasis</a:t>
            </a:r>
          </a:p>
          <a:p>
            <a:pPr marL="352425" indent="-352425">
              <a:buFont typeface="+mj-lt"/>
              <a:buAutoNum type="arabicPeriod"/>
            </a:pPr>
            <a:r>
              <a:rPr lang="es-ES" sz="3200" dirty="0" smtClean="0"/>
              <a:t>Aplanamiento del cristalino</a:t>
            </a:r>
          </a:p>
          <a:p>
            <a:pPr marL="352425" indent="-352425">
              <a:buFont typeface="+mj-lt"/>
              <a:buAutoNum type="arabicPeriod"/>
            </a:pPr>
            <a:r>
              <a:rPr lang="es-ES" sz="3200" dirty="0" smtClean="0"/>
              <a:t>Divergencia ocular</a:t>
            </a:r>
            <a:endParaRPr lang="es-ES" sz="3200" dirty="0"/>
          </a:p>
        </p:txBody>
      </p:sp>
      <p:sp>
        <p:nvSpPr>
          <p:cNvPr id="14" name="7 CuadroTexto"/>
          <p:cNvSpPr txBox="1"/>
          <p:nvPr/>
        </p:nvSpPr>
        <p:spPr>
          <a:xfrm>
            <a:off x="602131" y="5006616"/>
            <a:ext cx="5524461" cy="1569660"/>
          </a:xfrm>
          <a:prstGeom prst="rect">
            <a:avLst/>
          </a:prstGeom>
          <a:noFill/>
        </p:spPr>
        <p:txBody>
          <a:bodyPr wrap="none" rtlCol="0">
            <a:spAutoFit/>
          </a:bodyPr>
          <a:lstStyle/>
          <a:p>
            <a:pPr marL="352425" indent="-352425">
              <a:buFont typeface="+mj-lt"/>
              <a:buAutoNum type="arabicPeriod"/>
            </a:pPr>
            <a:r>
              <a:rPr lang="es-ES" sz="3200" dirty="0" smtClean="0"/>
              <a:t>Miosis</a:t>
            </a:r>
          </a:p>
          <a:p>
            <a:pPr marL="352425" indent="-352425">
              <a:buFont typeface="+mj-lt"/>
              <a:buAutoNum type="arabicPeriod"/>
            </a:pPr>
            <a:r>
              <a:rPr lang="es-ES" sz="3200" dirty="0" smtClean="0"/>
              <a:t>Abombamiento del cristalino</a:t>
            </a:r>
          </a:p>
          <a:p>
            <a:pPr marL="352425" indent="-352425">
              <a:buFont typeface="+mj-lt"/>
              <a:buAutoNum type="arabicPeriod"/>
            </a:pPr>
            <a:r>
              <a:rPr lang="es-ES" sz="3200" dirty="0" smtClean="0"/>
              <a:t>Convergencia ocular</a:t>
            </a:r>
            <a:endParaRPr lang="es-ES" sz="3200" dirty="0"/>
          </a:p>
        </p:txBody>
      </p:sp>
    </p:spTree>
    <p:extLst>
      <p:ext uri="{BB962C8B-B14F-4D97-AF65-F5344CB8AC3E}">
        <p14:creationId xmlns:p14="http://schemas.microsoft.com/office/powerpoint/2010/main" val="4020335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5119" y="322275"/>
            <a:ext cx="11084774" cy="1077218"/>
          </a:xfrm>
          <a:prstGeom prst="rect">
            <a:avLst/>
          </a:prstGeom>
        </p:spPr>
        <p:txBody>
          <a:bodyPr wrap="square">
            <a:spAutoFit/>
          </a:bodyPr>
          <a:lstStyle/>
          <a:p>
            <a:pPr algn="ctr"/>
            <a:r>
              <a:rPr lang="es-ES" sz="3200" b="1" dirty="0"/>
              <a:t>ALTERACIONES DEL SISTEMA VISUAL </a:t>
            </a:r>
            <a:endParaRPr lang="es-ES" sz="3200" b="1" dirty="0" smtClean="0"/>
          </a:p>
          <a:p>
            <a:pPr algn="ctr"/>
            <a:r>
              <a:rPr lang="es-ES" sz="3200" b="1" dirty="0" smtClean="0"/>
              <a:t>( </a:t>
            </a:r>
            <a:r>
              <a:rPr lang="es-ES" sz="3200" b="1" dirty="0"/>
              <a:t>E</a:t>
            </a:r>
            <a:r>
              <a:rPr lang="es-ES" sz="3200" b="1" dirty="0" smtClean="0"/>
              <a:t>studio Independiente  para clase taller)</a:t>
            </a:r>
            <a:endParaRPr lang="es-MX" sz="3200" dirty="0"/>
          </a:p>
        </p:txBody>
      </p:sp>
      <p:sp>
        <p:nvSpPr>
          <p:cNvPr id="3" name="Rectángulo 2"/>
          <p:cNvSpPr/>
          <p:nvPr/>
        </p:nvSpPr>
        <p:spPr>
          <a:xfrm>
            <a:off x="335119" y="1609277"/>
            <a:ext cx="5370701" cy="3046988"/>
          </a:xfrm>
          <a:prstGeom prst="rect">
            <a:avLst/>
          </a:prstGeom>
        </p:spPr>
        <p:txBody>
          <a:bodyPr wrap="none">
            <a:spAutoFit/>
          </a:bodyPr>
          <a:lstStyle/>
          <a:p>
            <a:r>
              <a:rPr lang="es-ES" sz="3200" b="1" dirty="0"/>
              <a:t>Alteraciones del </a:t>
            </a:r>
            <a:r>
              <a:rPr lang="es-ES" sz="3200" b="1" dirty="0" smtClean="0"/>
              <a:t>pararreceptor</a:t>
            </a:r>
          </a:p>
          <a:p>
            <a:endParaRPr lang="es-ES" sz="3200" b="1" dirty="0" smtClean="0"/>
          </a:p>
          <a:p>
            <a:pPr marL="342900" indent="-342900">
              <a:buAutoNum type="arabicPeriod"/>
            </a:pPr>
            <a:r>
              <a:rPr lang="es-ES" sz="3200" dirty="0" smtClean="0"/>
              <a:t>Defectos de la refracción</a:t>
            </a:r>
          </a:p>
          <a:p>
            <a:pPr marL="342900" indent="-342900">
              <a:buAutoNum type="arabicPeriod"/>
            </a:pPr>
            <a:r>
              <a:rPr lang="es-ES" sz="3200" dirty="0" smtClean="0"/>
              <a:t>Ceguera nocturna</a:t>
            </a:r>
          </a:p>
          <a:p>
            <a:pPr marL="342900" indent="-342900">
              <a:buAutoNum type="arabicPeriod"/>
            </a:pPr>
            <a:r>
              <a:rPr lang="es-ES" sz="3200" dirty="0" smtClean="0"/>
              <a:t>Estrabismo </a:t>
            </a:r>
          </a:p>
          <a:p>
            <a:pPr marL="342900" indent="-342900">
              <a:buAutoNum type="arabicPeriod"/>
            </a:pPr>
            <a:r>
              <a:rPr lang="es-ES" sz="3200" dirty="0" smtClean="0"/>
              <a:t>Cataratas</a:t>
            </a:r>
            <a:endParaRPr lang="es-ES" sz="3200" dirty="0"/>
          </a:p>
        </p:txBody>
      </p:sp>
      <p:sp>
        <p:nvSpPr>
          <p:cNvPr id="4" name="Rectángulo 3"/>
          <p:cNvSpPr/>
          <p:nvPr/>
        </p:nvSpPr>
        <p:spPr>
          <a:xfrm>
            <a:off x="7054312" y="1656693"/>
            <a:ext cx="3806235" cy="584775"/>
          </a:xfrm>
          <a:prstGeom prst="rect">
            <a:avLst/>
          </a:prstGeom>
        </p:spPr>
        <p:txBody>
          <a:bodyPr wrap="none">
            <a:spAutoFit/>
          </a:bodyPr>
          <a:lstStyle/>
          <a:p>
            <a:r>
              <a:rPr lang="es-ES" sz="3200" b="1" dirty="0"/>
              <a:t>Alteraciones de la vía</a:t>
            </a:r>
          </a:p>
        </p:txBody>
      </p:sp>
      <p:pic>
        <p:nvPicPr>
          <p:cNvPr id="5" name="Imagen 4"/>
          <p:cNvPicPr>
            <a:picLocks noChangeAspect="1"/>
          </p:cNvPicPr>
          <p:nvPr/>
        </p:nvPicPr>
        <p:blipFill rotWithShape="1">
          <a:blip r:embed="rId2"/>
          <a:srcRect l="3217" t="6989" r="4067" b="2642"/>
          <a:stretch/>
        </p:blipFill>
        <p:spPr>
          <a:xfrm>
            <a:off x="6494967" y="2172011"/>
            <a:ext cx="4924926" cy="4582079"/>
          </a:xfrm>
          <a:prstGeom prst="rect">
            <a:avLst/>
          </a:prstGeom>
          <a:ln w="38100">
            <a:solidFill>
              <a:schemeClr val="accent2"/>
            </a:solidFill>
          </a:ln>
        </p:spPr>
      </p:pic>
    </p:spTree>
    <p:extLst>
      <p:ext uri="{BB962C8B-B14F-4D97-AF65-F5344CB8AC3E}">
        <p14:creationId xmlns:p14="http://schemas.microsoft.com/office/powerpoint/2010/main" val="2661879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2837" y="394855"/>
            <a:ext cx="10349346" cy="1077218"/>
          </a:xfrm>
          <a:prstGeom prst="rect">
            <a:avLst/>
          </a:prstGeom>
          <a:noFill/>
        </p:spPr>
        <p:txBody>
          <a:bodyPr wrap="square" rtlCol="0">
            <a:spAutoFit/>
          </a:bodyPr>
          <a:lstStyle/>
          <a:p>
            <a:pPr algn="just"/>
            <a:r>
              <a:rPr lang="es-MX" sz="3200" b="1" dirty="0" smtClean="0"/>
              <a:t>Orientaciones para el estudio independiente del Sistema Visual</a:t>
            </a:r>
            <a:endParaRPr lang="es-MX" sz="3200" b="1" dirty="0"/>
          </a:p>
        </p:txBody>
      </p:sp>
      <p:sp>
        <p:nvSpPr>
          <p:cNvPr id="3" name="CuadroTexto 2"/>
          <p:cNvSpPr txBox="1"/>
          <p:nvPr/>
        </p:nvSpPr>
        <p:spPr>
          <a:xfrm>
            <a:off x="1132610" y="1472073"/>
            <a:ext cx="9829800" cy="4031873"/>
          </a:xfrm>
          <a:prstGeom prst="rect">
            <a:avLst/>
          </a:prstGeom>
          <a:noFill/>
        </p:spPr>
        <p:txBody>
          <a:bodyPr wrap="square" rtlCol="0">
            <a:spAutoFit/>
          </a:bodyPr>
          <a:lstStyle/>
          <a:p>
            <a:pPr marL="342900" indent="-342900">
              <a:buAutoNum type="arabicPeriod"/>
            </a:pPr>
            <a:r>
              <a:rPr lang="es-MX" sz="3200" dirty="0" smtClean="0"/>
              <a:t>Capacidades funcionales</a:t>
            </a:r>
          </a:p>
          <a:p>
            <a:pPr marL="342900" indent="-342900">
              <a:buAutoNum type="arabicPeriod"/>
            </a:pPr>
            <a:r>
              <a:rPr lang="es-MX" sz="3200" dirty="0" smtClean="0"/>
              <a:t>Pararreceptor visual. Funciones</a:t>
            </a:r>
          </a:p>
          <a:p>
            <a:pPr marL="342900" indent="-342900">
              <a:buAutoNum type="arabicPeriod"/>
            </a:pPr>
            <a:r>
              <a:rPr lang="es-MX" sz="3200" dirty="0" err="1" smtClean="0"/>
              <a:t>Fotorreceptores</a:t>
            </a:r>
            <a:r>
              <a:rPr lang="es-MX" sz="3200" dirty="0"/>
              <a:t> </a:t>
            </a:r>
            <a:r>
              <a:rPr lang="es-MX" sz="3200" dirty="0" smtClean="0"/>
              <a:t>( conos </a:t>
            </a:r>
            <a:r>
              <a:rPr lang="es-MX" sz="3200" dirty="0"/>
              <a:t>y los </a:t>
            </a:r>
            <a:r>
              <a:rPr lang="es-MX" sz="3200" dirty="0" smtClean="0"/>
              <a:t>bastones). Comparación</a:t>
            </a:r>
          </a:p>
          <a:p>
            <a:pPr marL="342900" indent="-342900">
              <a:buAutoNum type="arabicPeriod"/>
            </a:pPr>
            <a:r>
              <a:rPr lang="es-MX" sz="3200" dirty="0" smtClean="0"/>
              <a:t>Vía visual</a:t>
            </a:r>
          </a:p>
          <a:p>
            <a:pPr marL="342900" indent="-342900">
              <a:buAutoNum type="arabicPeriod"/>
            </a:pPr>
            <a:r>
              <a:rPr lang="es-MX" sz="3200" dirty="0" smtClean="0"/>
              <a:t> Reflejo pupilar a la luz. Arco y acto reflejo</a:t>
            </a:r>
          </a:p>
          <a:p>
            <a:pPr marL="342900" indent="-342900">
              <a:buAutoNum type="arabicPeriod"/>
            </a:pPr>
            <a:r>
              <a:rPr lang="es-MX" sz="3200" dirty="0" smtClean="0"/>
              <a:t> Reflejo de acomodación. Arco y acto reflejo</a:t>
            </a:r>
          </a:p>
          <a:p>
            <a:pPr marL="342900" indent="-342900">
              <a:buAutoNum type="arabicPeriod"/>
            </a:pPr>
            <a:r>
              <a:rPr lang="es-MX" sz="3200" dirty="0" smtClean="0"/>
              <a:t> Alteraciones de los pararreceptores y de la vía </a:t>
            </a:r>
            <a:r>
              <a:rPr lang="es-MX" sz="3200" dirty="0" smtClean="0"/>
              <a:t>visual</a:t>
            </a:r>
          </a:p>
          <a:p>
            <a:pPr marL="342900" indent="-342900">
              <a:buAutoNum type="arabicPeriod"/>
            </a:pPr>
            <a:r>
              <a:rPr lang="es-MX" sz="3200" dirty="0" smtClean="0"/>
              <a:t>Importancia de la vitamina A</a:t>
            </a:r>
            <a:endParaRPr lang="es-MX" sz="3200" dirty="0"/>
          </a:p>
        </p:txBody>
      </p:sp>
      <p:sp>
        <p:nvSpPr>
          <p:cNvPr id="4" name="Rectángulo 3"/>
          <p:cNvSpPr/>
          <p:nvPr/>
        </p:nvSpPr>
        <p:spPr>
          <a:xfrm>
            <a:off x="1132610" y="5503946"/>
            <a:ext cx="10089573" cy="1200329"/>
          </a:xfrm>
          <a:prstGeom prst="rect">
            <a:avLst/>
          </a:prstGeom>
        </p:spPr>
        <p:txBody>
          <a:bodyPr wrap="square">
            <a:spAutoFit/>
          </a:bodyPr>
          <a:lstStyle/>
          <a:p>
            <a:pPr marL="36195" marR="36195" algn="just">
              <a:spcAft>
                <a:spcPts val="0"/>
              </a:spcAft>
            </a:pPr>
            <a:r>
              <a:rPr lang="es-ES" sz="2400" dirty="0">
                <a:ea typeface="Times New Roman" panose="02020603050405020304" pitchFamily="18" charset="0"/>
              </a:rPr>
              <a:t>Bibliografía: </a:t>
            </a:r>
            <a:endParaRPr lang="es-MX" sz="2400" dirty="0">
              <a:ea typeface="Times New Roman" panose="02020603050405020304" pitchFamily="18" charset="0"/>
            </a:endParaRPr>
          </a:p>
          <a:p>
            <a:pPr marL="36195" marR="36195" algn="just">
              <a:spcAft>
                <a:spcPts val="0"/>
              </a:spcAft>
            </a:pPr>
            <a:r>
              <a:rPr lang="es-ES" sz="2400" dirty="0">
                <a:ea typeface="Times New Roman" panose="02020603050405020304" pitchFamily="18" charset="0"/>
              </a:rPr>
              <a:t>Morfofisiología. Tomo II. Capítulo15 pág.83 – 110</a:t>
            </a:r>
            <a:endParaRPr lang="es-MX" sz="2400" dirty="0">
              <a:ea typeface="Times New Roman" panose="02020603050405020304" pitchFamily="18" charset="0"/>
            </a:endParaRPr>
          </a:p>
          <a:p>
            <a:pPr marL="36195" marR="36195" algn="just">
              <a:spcAft>
                <a:spcPts val="0"/>
              </a:spcAft>
            </a:pPr>
            <a:r>
              <a:rPr lang="es-PR" sz="2400" dirty="0" smtClean="0">
                <a:ea typeface="Times New Roman" panose="02020603050405020304" pitchFamily="18" charset="0"/>
              </a:rPr>
              <a:t>Tratado </a:t>
            </a:r>
            <a:r>
              <a:rPr lang="es-PR" sz="2400" dirty="0">
                <a:ea typeface="Times New Roman" panose="02020603050405020304" pitchFamily="18" charset="0"/>
              </a:rPr>
              <a:t>de Fisiología Médica. A </a:t>
            </a:r>
            <a:r>
              <a:rPr lang="es-PR" sz="2400" dirty="0" err="1">
                <a:ea typeface="Times New Roman" panose="02020603050405020304" pitchFamily="18" charset="0"/>
              </a:rPr>
              <a:t>Guyton</a:t>
            </a:r>
            <a:r>
              <a:rPr lang="es-PR" sz="2400" dirty="0">
                <a:ea typeface="Times New Roman" panose="02020603050405020304" pitchFamily="18" charset="0"/>
              </a:rPr>
              <a:t> 9na </a:t>
            </a:r>
            <a:r>
              <a:rPr lang="es-PR" sz="2400" dirty="0" err="1">
                <a:ea typeface="Times New Roman" panose="02020603050405020304" pitchFamily="18" charset="0"/>
              </a:rPr>
              <a:t>ed</a:t>
            </a:r>
            <a:r>
              <a:rPr lang="es-PR" sz="2400" dirty="0">
                <a:ea typeface="Times New Roman" panose="02020603050405020304" pitchFamily="18" charset="0"/>
              </a:rPr>
              <a:t>, </a:t>
            </a:r>
            <a:r>
              <a:rPr lang="es-ES" sz="2400" dirty="0" err="1">
                <a:ea typeface="Times New Roman" panose="02020603050405020304" pitchFamily="18" charset="0"/>
              </a:rPr>
              <a:t>cap</a:t>
            </a:r>
            <a:r>
              <a:rPr lang="es-ES" sz="2400" dirty="0">
                <a:ea typeface="Times New Roman" panose="02020603050405020304" pitchFamily="18" charset="0"/>
              </a:rPr>
              <a:t> 49-51 pág. 677-718</a:t>
            </a:r>
            <a:endParaRPr lang="es-MX" sz="2400" dirty="0">
              <a:ea typeface="Times New Roman" panose="02020603050405020304" pitchFamily="18" charset="0"/>
            </a:endParaRPr>
          </a:p>
        </p:txBody>
      </p:sp>
    </p:spTree>
    <p:extLst>
      <p:ext uri="{BB962C8B-B14F-4D97-AF65-F5344CB8AC3E}">
        <p14:creationId xmlns:p14="http://schemas.microsoft.com/office/powerpoint/2010/main" val="2823384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66085" y="1337259"/>
            <a:ext cx="3967712" cy="1967413"/>
          </a:xfrm>
          <a:prstGeom prst="rect">
            <a:avLst/>
          </a:prstGeom>
          <a:ln w="38100">
            <a:solidFill>
              <a:schemeClr val="accent2"/>
            </a:solidFill>
          </a:ln>
        </p:spPr>
      </p:pic>
      <p:pic>
        <p:nvPicPr>
          <p:cNvPr id="3" name="Imagen 2"/>
          <p:cNvPicPr>
            <a:picLocks noChangeAspect="1"/>
          </p:cNvPicPr>
          <p:nvPr/>
        </p:nvPicPr>
        <p:blipFill rotWithShape="1">
          <a:blip r:embed="rId3"/>
          <a:srcRect l="5790" t="8903" r="10525" b="9750"/>
          <a:stretch/>
        </p:blipFill>
        <p:spPr>
          <a:xfrm>
            <a:off x="6833936" y="1337259"/>
            <a:ext cx="3753853" cy="2002232"/>
          </a:xfrm>
          <a:prstGeom prst="rect">
            <a:avLst/>
          </a:prstGeom>
          <a:ln w="38100">
            <a:solidFill>
              <a:schemeClr val="accent2"/>
            </a:solidFill>
          </a:ln>
        </p:spPr>
      </p:pic>
      <p:sp>
        <p:nvSpPr>
          <p:cNvPr id="6" name="CuadroTexto 5"/>
          <p:cNvSpPr txBox="1"/>
          <p:nvPr/>
        </p:nvSpPr>
        <p:spPr>
          <a:xfrm>
            <a:off x="2668458" y="4241314"/>
            <a:ext cx="6464968" cy="769441"/>
          </a:xfrm>
          <a:prstGeom prst="rect">
            <a:avLst/>
          </a:prstGeom>
          <a:noFill/>
        </p:spPr>
        <p:txBody>
          <a:bodyPr wrap="square" rtlCol="0">
            <a:spAutoFit/>
          </a:bodyPr>
          <a:lstStyle/>
          <a:p>
            <a:pPr algn="ctr"/>
            <a:r>
              <a:rPr lang="es-MX" sz="4400" b="1" dirty="0" smtClean="0"/>
              <a:t>Sistema auditivo</a:t>
            </a:r>
            <a:endParaRPr lang="es-MX" sz="4400" b="1" dirty="0"/>
          </a:p>
        </p:txBody>
      </p:sp>
    </p:spTree>
    <p:extLst>
      <p:ext uri="{BB962C8B-B14F-4D97-AF65-F5344CB8AC3E}">
        <p14:creationId xmlns:p14="http://schemas.microsoft.com/office/powerpoint/2010/main" val="2310181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8356" y="939713"/>
            <a:ext cx="10363201" cy="4031873"/>
          </a:xfrm>
          <a:prstGeom prst="rect">
            <a:avLst/>
          </a:prstGeom>
        </p:spPr>
        <p:txBody>
          <a:bodyPr wrap="square">
            <a:spAutoFit/>
          </a:bodyPr>
          <a:lstStyle/>
          <a:p>
            <a:pPr algn="ctr">
              <a:spcBef>
                <a:spcPct val="50000"/>
              </a:spcBef>
            </a:pPr>
            <a:r>
              <a:rPr lang="en-US" altLang="es-MX" sz="3200" b="1" dirty="0" err="1"/>
              <a:t>Capacidades</a:t>
            </a:r>
            <a:r>
              <a:rPr lang="en-US" altLang="es-MX" sz="3200" b="1" dirty="0"/>
              <a:t> </a:t>
            </a:r>
            <a:r>
              <a:rPr lang="en-US" altLang="es-MX" sz="3200" b="1" dirty="0" err="1"/>
              <a:t>funcionales</a:t>
            </a:r>
            <a:r>
              <a:rPr lang="en-US" altLang="es-MX" sz="3200" b="1" dirty="0"/>
              <a:t> del </a:t>
            </a:r>
            <a:r>
              <a:rPr lang="en-US" altLang="es-MX" sz="3200" b="1" dirty="0" err="1"/>
              <a:t>sistema</a:t>
            </a:r>
            <a:r>
              <a:rPr lang="en-US" altLang="es-MX" sz="3200" b="1" dirty="0"/>
              <a:t> </a:t>
            </a:r>
            <a:r>
              <a:rPr lang="en-US" altLang="es-MX" sz="3200" b="1" dirty="0" err="1"/>
              <a:t>auditivo</a:t>
            </a:r>
            <a:r>
              <a:rPr lang="en-US" altLang="es-MX" sz="3200" b="1" dirty="0"/>
              <a:t>:</a:t>
            </a:r>
          </a:p>
          <a:p>
            <a:pPr algn="just">
              <a:buFontTx/>
              <a:buChar char="•"/>
            </a:pPr>
            <a:endParaRPr lang="es-ES" altLang="es-MX" sz="3200" dirty="0"/>
          </a:p>
          <a:p>
            <a:pPr algn="just"/>
            <a:r>
              <a:rPr lang="es-ES" altLang="es-MX" sz="3200" b="1" dirty="0"/>
              <a:t>Cualidad</a:t>
            </a:r>
            <a:r>
              <a:rPr lang="es-ES" altLang="es-MX" sz="3200" dirty="0"/>
              <a:t>: Los receptores auditivos son telerreceptores que captan ondas sonoras a distancia generándose la percepción del sonido. Los estímulos armónicos se perciben como sonidos y los no armónicos como ruidos. Cuando se combinan frecuencia, armonía, ritmo y cadencia se perciben como sonidos musicales</a:t>
            </a:r>
            <a:r>
              <a:rPr lang="es-ES" altLang="es-MX" sz="3200" dirty="0" smtClean="0"/>
              <a:t>.</a:t>
            </a:r>
            <a:endParaRPr lang="es-ES" altLang="es-MX" sz="3200" dirty="0"/>
          </a:p>
        </p:txBody>
      </p:sp>
    </p:spTree>
    <p:extLst>
      <p:ext uri="{BB962C8B-B14F-4D97-AF65-F5344CB8AC3E}">
        <p14:creationId xmlns:p14="http://schemas.microsoft.com/office/powerpoint/2010/main" val="223883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6064" y="1022548"/>
            <a:ext cx="10906445" cy="2062103"/>
          </a:xfrm>
          <a:prstGeom prst="rect">
            <a:avLst/>
          </a:prstGeom>
        </p:spPr>
        <p:txBody>
          <a:bodyPr wrap="square">
            <a:spAutoFit/>
          </a:bodyPr>
          <a:lstStyle/>
          <a:p>
            <a:pPr algn="just"/>
            <a:r>
              <a:rPr lang="es-ES" altLang="es-MX" sz="3200" b="1" dirty="0"/>
              <a:t>Intensidad</a:t>
            </a:r>
            <a:r>
              <a:rPr lang="es-ES" altLang="es-MX" sz="3200" dirty="0"/>
              <a:t>: Se perciben sonidos que van desde 0 a 140 </a:t>
            </a:r>
            <a:r>
              <a:rPr lang="es-ES" altLang="es-MX" sz="3200" dirty="0" err="1"/>
              <a:t>db</a:t>
            </a:r>
            <a:r>
              <a:rPr lang="es-ES" altLang="es-MX" sz="3200" dirty="0" smtClean="0"/>
              <a:t>.</a:t>
            </a:r>
          </a:p>
          <a:p>
            <a:pPr algn="just"/>
            <a:endParaRPr lang="es-ES" altLang="es-MX" sz="3200" dirty="0"/>
          </a:p>
          <a:p>
            <a:pPr algn="just"/>
            <a:endParaRPr lang="es-ES" altLang="es-MX" sz="3200" dirty="0" smtClean="0"/>
          </a:p>
          <a:p>
            <a:pPr algn="just"/>
            <a:endParaRPr lang="es-ES" altLang="es-MX" sz="3200" dirty="0" smtClean="0"/>
          </a:p>
        </p:txBody>
      </p:sp>
      <p:sp>
        <p:nvSpPr>
          <p:cNvPr id="3" name="Rectángulo 2"/>
          <p:cNvSpPr/>
          <p:nvPr/>
        </p:nvSpPr>
        <p:spPr>
          <a:xfrm>
            <a:off x="669026" y="3084651"/>
            <a:ext cx="10906445" cy="1569660"/>
          </a:xfrm>
          <a:prstGeom prst="rect">
            <a:avLst/>
          </a:prstGeom>
        </p:spPr>
        <p:txBody>
          <a:bodyPr wrap="square">
            <a:spAutoFit/>
          </a:bodyPr>
          <a:lstStyle/>
          <a:p>
            <a:pPr algn="just"/>
            <a:r>
              <a:rPr lang="es-ES" altLang="es-MX" sz="3200" b="1" dirty="0"/>
              <a:t>Curso temporal</a:t>
            </a:r>
            <a:r>
              <a:rPr lang="es-ES" altLang="es-MX" sz="3200" dirty="0"/>
              <a:t>: Capta sonidos que tengan una frecuencia de 20 a 20 000 </a:t>
            </a:r>
            <a:r>
              <a:rPr lang="es-ES" altLang="es-MX" sz="3200" dirty="0" err="1"/>
              <a:t>Herzt</a:t>
            </a:r>
            <a:r>
              <a:rPr lang="es-ES" altLang="es-MX" sz="3200" dirty="0"/>
              <a:t>, percibiéndose tonos desde graves hasta los agudos.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4852" y="0"/>
            <a:ext cx="11767279" cy="8156079"/>
          </a:xfrm>
          <a:prstGeom prst="rect">
            <a:avLst/>
          </a:prstGeom>
          <a:noFill/>
        </p:spPr>
        <p:txBody>
          <a:bodyPr wrap="square" rtlCol="0">
            <a:spAutoFit/>
          </a:bodyPr>
          <a:lstStyle/>
          <a:p>
            <a:pPr algn="just"/>
            <a:r>
              <a:rPr lang="es-ES" sz="3600" b="1" dirty="0" smtClean="0">
                <a:latin typeface="Calibri" panose="020F0502020204030204" pitchFamily="34" charset="0"/>
              </a:rPr>
              <a:t>Bibliografía Básica:</a:t>
            </a:r>
            <a:endParaRPr lang="es-ES" sz="3600" b="1" dirty="0">
              <a:latin typeface="Calibri" panose="020F0502020204030204" pitchFamily="34" charset="0"/>
            </a:endParaRPr>
          </a:p>
          <a:p>
            <a:pPr lvl="0" algn="just"/>
            <a:r>
              <a:rPr lang="es-ES" sz="3200" dirty="0" smtClean="0"/>
              <a:t>1.- Morfofisiología </a:t>
            </a:r>
            <a:r>
              <a:rPr lang="es-ES" sz="3200" dirty="0"/>
              <a:t>Tomo II. </a:t>
            </a:r>
            <a:r>
              <a:rPr lang="es-ES" sz="3200" dirty="0" smtClean="0">
                <a:cs typeface="Times New Roman" panose="02020603050405020304" pitchFamily="18" charset="0"/>
              </a:rPr>
              <a:t>Sección III </a:t>
            </a:r>
            <a:r>
              <a:rPr lang="es-ES" sz="3200" dirty="0" smtClean="0"/>
              <a:t>Capítulo 15  pág.83 – 110; </a:t>
            </a:r>
            <a:r>
              <a:rPr lang="es-ES" sz="3200" dirty="0" err="1" smtClean="0"/>
              <a:t>cap</a:t>
            </a:r>
            <a:r>
              <a:rPr lang="es-ES" sz="3200" dirty="0" smtClean="0"/>
              <a:t> 16 </a:t>
            </a:r>
            <a:r>
              <a:rPr lang="es-ES" sz="3200" dirty="0" err="1" smtClean="0"/>
              <a:t>pág</a:t>
            </a:r>
            <a:r>
              <a:rPr lang="es-ES" sz="3200" dirty="0" smtClean="0"/>
              <a:t> 111-128 y </a:t>
            </a:r>
            <a:r>
              <a:rPr lang="es-ES" sz="3200" dirty="0" err="1" smtClean="0"/>
              <a:t>cap</a:t>
            </a:r>
            <a:r>
              <a:rPr lang="es-ES" sz="3200" dirty="0" smtClean="0"/>
              <a:t> 17 </a:t>
            </a:r>
            <a:r>
              <a:rPr lang="es-ES" sz="3200" dirty="0" err="1" smtClean="0"/>
              <a:t>pág</a:t>
            </a:r>
            <a:r>
              <a:rPr lang="es-ES" sz="3200" dirty="0" smtClean="0"/>
              <a:t> 129-136.</a:t>
            </a:r>
            <a:endParaRPr lang="es-ES" sz="3200" dirty="0"/>
          </a:p>
          <a:p>
            <a:pPr algn="just"/>
            <a:r>
              <a:rPr lang="es-ES" sz="3200" dirty="0"/>
              <a:t> </a:t>
            </a:r>
            <a:endParaRPr lang="es-ES" sz="3200" dirty="0" smtClean="0"/>
          </a:p>
          <a:p>
            <a:pPr algn="just"/>
            <a:r>
              <a:rPr lang="es-ES" sz="3200" b="1" dirty="0" smtClean="0">
                <a:latin typeface="Calibri" panose="020F0502020204030204" pitchFamily="34" charset="0"/>
              </a:rPr>
              <a:t>Bibliografía Complementaria:</a:t>
            </a:r>
            <a:endParaRPr lang="es-ES" sz="3200" dirty="0"/>
          </a:p>
          <a:p>
            <a:pPr lvl="0" algn="just"/>
            <a:r>
              <a:rPr lang="es-ES" sz="3200" dirty="0"/>
              <a:t>1</a:t>
            </a:r>
            <a:r>
              <a:rPr lang="es-ES" sz="3200" dirty="0" smtClean="0"/>
              <a:t>.- </a:t>
            </a:r>
            <a:r>
              <a:rPr lang="es-ES" sz="3200" dirty="0"/>
              <a:t>Tratado de Fisiología Médica. Guyton A . 9na Ed . Tomo </a:t>
            </a:r>
            <a:r>
              <a:rPr lang="es-ES" sz="3200" dirty="0" smtClean="0"/>
              <a:t>II. </a:t>
            </a:r>
            <a:r>
              <a:rPr lang="es-ES" sz="3200" dirty="0"/>
              <a:t>Capítulo </a:t>
            </a:r>
            <a:r>
              <a:rPr lang="es-ES" sz="3200" dirty="0" smtClean="0"/>
              <a:t>49, </a:t>
            </a:r>
            <a:r>
              <a:rPr lang="es-ES" sz="3200" dirty="0"/>
              <a:t>páginas </a:t>
            </a:r>
            <a:r>
              <a:rPr lang="es-ES" sz="3200" dirty="0" smtClean="0"/>
              <a:t>677-689; </a:t>
            </a:r>
            <a:r>
              <a:rPr lang="es-ES" sz="3200" dirty="0" err="1" smtClean="0"/>
              <a:t>Cap</a:t>
            </a:r>
            <a:r>
              <a:rPr lang="es-ES" sz="3200" dirty="0" smtClean="0"/>
              <a:t> 50, </a:t>
            </a:r>
            <a:r>
              <a:rPr lang="es-ES" sz="3200" dirty="0" err="1" smtClean="0"/>
              <a:t>págs</a:t>
            </a:r>
            <a:r>
              <a:rPr lang="es-ES" sz="3200" dirty="0" smtClean="0"/>
              <a:t> 691-705; </a:t>
            </a:r>
            <a:r>
              <a:rPr lang="es-ES" sz="3200" dirty="0" err="1" smtClean="0"/>
              <a:t>Cap</a:t>
            </a:r>
            <a:r>
              <a:rPr lang="es-ES" sz="3200" dirty="0" smtClean="0"/>
              <a:t> 51, </a:t>
            </a:r>
            <a:r>
              <a:rPr lang="es-ES" sz="3200" dirty="0" err="1" smtClean="0"/>
              <a:t>págs</a:t>
            </a:r>
            <a:r>
              <a:rPr lang="es-ES" sz="3200" dirty="0" smtClean="0"/>
              <a:t> 707- 718; </a:t>
            </a:r>
            <a:r>
              <a:rPr lang="es-ES" sz="3200" dirty="0" err="1" smtClean="0"/>
              <a:t>Cap</a:t>
            </a:r>
            <a:r>
              <a:rPr lang="es-ES" sz="3200" dirty="0" smtClean="0"/>
              <a:t> 52 </a:t>
            </a:r>
            <a:r>
              <a:rPr lang="es-ES" sz="3200" dirty="0" err="1" smtClean="0"/>
              <a:t>págs</a:t>
            </a:r>
            <a:r>
              <a:rPr lang="es-ES" sz="3200" dirty="0" smtClean="0"/>
              <a:t> 719-730 y </a:t>
            </a:r>
            <a:r>
              <a:rPr lang="es-ES" sz="3200" dirty="0" err="1" smtClean="0"/>
              <a:t>Cap</a:t>
            </a:r>
            <a:r>
              <a:rPr lang="es-ES" sz="3200" dirty="0" smtClean="0"/>
              <a:t> 53 </a:t>
            </a:r>
            <a:r>
              <a:rPr lang="es-ES" sz="3200" dirty="0" err="1" smtClean="0"/>
              <a:t>págs</a:t>
            </a:r>
            <a:r>
              <a:rPr lang="es-ES" sz="3200" dirty="0" smtClean="0"/>
              <a:t> 733-740.</a:t>
            </a:r>
          </a:p>
          <a:p>
            <a:pPr lvl="0" algn="just"/>
            <a:r>
              <a:rPr lang="es-ES" sz="3200" dirty="0" smtClean="0"/>
              <a:t> </a:t>
            </a:r>
          </a:p>
          <a:p>
            <a:pPr algn="just"/>
            <a:r>
              <a:rPr lang="es-ES" sz="3200" dirty="0" smtClean="0"/>
              <a:t>2.- </a:t>
            </a:r>
            <a:r>
              <a:rPr lang="en-US" sz="3200" dirty="0" err="1" smtClean="0">
                <a:cs typeface="Times New Roman" panose="02020603050405020304" pitchFamily="18" charset="0"/>
              </a:rPr>
              <a:t>Tratado</a:t>
            </a:r>
            <a:r>
              <a:rPr lang="en-US" sz="3200" dirty="0" smtClean="0">
                <a:cs typeface="Times New Roman" panose="02020603050405020304" pitchFamily="18" charset="0"/>
              </a:rPr>
              <a:t> de </a:t>
            </a:r>
            <a:r>
              <a:rPr lang="en-US" sz="3200" dirty="0" err="1" smtClean="0">
                <a:cs typeface="Times New Roman" panose="02020603050405020304" pitchFamily="18" charset="0"/>
              </a:rPr>
              <a:t>Fisiología</a:t>
            </a:r>
            <a:r>
              <a:rPr lang="en-US" sz="3200" dirty="0" smtClean="0">
                <a:cs typeface="Times New Roman" panose="02020603050405020304" pitchFamily="18" charset="0"/>
              </a:rPr>
              <a:t> </a:t>
            </a:r>
            <a:r>
              <a:rPr lang="en-US" sz="3200" dirty="0" err="1" smtClean="0">
                <a:cs typeface="Times New Roman" panose="02020603050405020304" pitchFamily="18" charset="0"/>
              </a:rPr>
              <a:t>Médica</a:t>
            </a:r>
            <a:r>
              <a:rPr lang="en-US" sz="3200" dirty="0" smtClean="0">
                <a:cs typeface="Times New Roman" panose="02020603050405020304" pitchFamily="18" charset="0"/>
              </a:rPr>
              <a:t>. A Guyton 13era </a:t>
            </a:r>
            <a:r>
              <a:rPr lang="en-US" sz="3200" dirty="0" err="1" smtClean="0">
                <a:cs typeface="Times New Roman" panose="02020603050405020304" pitchFamily="18" charset="0"/>
              </a:rPr>
              <a:t>Edición</a:t>
            </a:r>
            <a:r>
              <a:rPr lang="en-US" sz="3200" dirty="0" smtClean="0">
                <a:cs typeface="Times New Roman" panose="02020603050405020304" pitchFamily="18" charset="0"/>
              </a:rPr>
              <a:t>, </a:t>
            </a:r>
            <a:r>
              <a:rPr lang="es-ES" sz="3200" dirty="0" smtClean="0"/>
              <a:t>Capítulos </a:t>
            </a:r>
            <a:r>
              <a:rPr lang="es-ES" sz="3200" dirty="0" smtClean="0">
                <a:cs typeface="Times New Roman" panose="02020603050405020304" pitchFamily="18" charset="0"/>
              </a:rPr>
              <a:t>50,52,53 y 54.(</a:t>
            </a:r>
            <a:r>
              <a:rPr lang="es-ES" sz="3200" b="1" dirty="0" smtClean="0">
                <a:cs typeface="Times New Roman" panose="02020603050405020304" pitchFamily="18" charset="0"/>
              </a:rPr>
              <a:t>Digital</a:t>
            </a:r>
            <a:r>
              <a:rPr lang="es-ES" sz="3200" dirty="0" smtClean="0">
                <a:cs typeface="Times New Roman" panose="02020603050405020304" pitchFamily="18" charset="0"/>
              </a:rPr>
              <a:t>)</a:t>
            </a:r>
          </a:p>
          <a:p>
            <a:pPr algn="just"/>
            <a:endParaRPr lang="es-ES" sz="3200" dirty="0" smtClean="0">
              <a:cs typeface="Times New Roman" panose="02020603050405020304" pitchFamily="18" charset="0"/>
            </a:endParaRPr>
          </a:p>
          <a:p>
            <a:pPr algn="just">
              <a:buFont typeface="Wingdings" pitchFamily="2" charset="2"/>
              <a:buChar char="Ø"/>
            </a:pPr>
            <a:r>
              <a:rPr lang="es-ES" sz="3200" dirty="0" smtClean="0">
                <a:cs typeface="Times New Roman" panose="02020603050405020304" pitchFamily="18" charset="0"/>
              </a:rPr>
              <a:t> </a:t>
            </a:r>
            <a:r>
              <a:rPr lang="es-ES" sz="3200" b="1" dirty="0" smtClean="0">
                <a:cs typeface="Times New Roman" panose="02020603050405020304" pitchFamily="18" charset="0"/>
              </a:rPr>
              <a:t>Material complementario.</a:t>
            </a:r>
          </a:p>
          <a:p>
            <a:pPr lvl="0" algn="just"/>
            <a:endParaRPr lang="es-ES" sz="3200" dirty="0" smtClean="0"/>
          </a:p>
          <a:p>
            <a:pPr lvl="0" algn="just"/>
            <a:endParaRPr lang="es-ES" sz="3600" dirty="0">
              <a:latin typeface="Calibri" panose="020F0502020204030204" pitchFamily="34" charset="0"/>
            </a:endParaRPr>
          </a:p>
          <a:p>
            <a:pPr lvl="0" algn="just"/>
            <a:endParaRPr lang="es-E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2390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817270" y="903872"/>
            <a:ext cx="8112793" cy="3638550"/>
          </a:xfrm>
          <a:prstGeom prst="rect">
            <a:avLst/>
          </a:prstGeom>
          <a:ln w="38100">
            <a:solidFill>
              <a:schemeClr val="accent2"/>
            </a:solidFill>
          </a:ln>
        </p:spPr>
      </p:pic>
      <p:sp>
        <p:nvSpPr>
          <p:cNvPr id="4" name="Rectángulo redondeado 3"/>
          <p:cNvSpPr/>
          <p:nvPr/>
        </p:nvSpPr>
        <p:spPr>
          <a:xfrm>
            <a:off x="1097631" y="5085351"/>
            <a:ext cx="3474369" cy="1010652"/>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Tono grave</a:t>
            </a:r>
          </a:p>
          <a:p>
            <a:pPr algn="ctr"/>
            <a:r>
              <a:rPr lang="es-MX" sz="3200" dirty="0" smtClean="0">
                <a:solidFill>
                  <a:schemeClr val="tx1"/>
                </a:solidFill>
              </a:rPr>
              <a:t>Menor frecuencia</a:t>
            </a:r>
            <a:endParaRPr lang="es-MX" sz="3200" dirty="0">
              <a:solidFill>
                <a:schemeClr val="tx1"/>
              </a:solidFill>
            </a:endParaRPr>
          </a:p>
        </p:txBody>
      </p:sp>
      <p:sp>
        <p:nvSpPr>
          <p:cNvPr id="5" name="Rectángulo redondeado 4"/>
          <p:cNvSpPr/>
          <p:nvPr/>
        </p:nvSpPr>
        <p:spPr>
          <a:xfrm>
            <a:off x="7218946" y="5085349"/>
            <a:ext cx="3192379" cy="1010652"/>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Tono agudo </a:t>
            </a:r>
          </a:p>
          <a:p>
            <a:pPr algn="ctr"/>
            <a:r>
              <a:rPr lang="es-MX" sz="3200" dirty="0" smtClean="0">
                <a:solidFill>
                  <a:schemeClr val="tx1"/>
                </a:solidFill>
              </a:rPr>
              <a:t>Mayor frecuencia</a:t>
            </a:r>
            <a:endParaRPr lang="es-MX" sz="3200" dirty="0">
              <a:solidFill>
                <a:schemeClr val="tx1"/>
              </a:solidFill>
            </a:endParaRPr>
          </a:p>
        </p:txBody>
      </p:sp>
    </p:spTree>
    <p:extLst>
      <p:ext uri="{BB962C8B-B14F-4D97-AF65-F5344CB8AC3E}">
        <p14:creationId xmlns:p14="http://schemas.microsoft.com/office/powerpoint/2010/main" val="3175033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57401" y="249814"/>
            <a:ext cx="8769926" cy="6493539"/>
          </a:xfrm>
          <a:prstGeom prst="rect">
            <a:avLst/>
          </a:prstGeom>
          <a:ln w="38100">
            <a:solidFill>
              <a:schemeClr val="accent2"/>
            </a:solidFill>
          </a:ln>
        </p:spPr>
      </p:pic>
    </p:spTree>
    <p:extLst>
      <p:ext uri="{BB962C8B-B14F-4D97-AF65-F5344CB8AC3E}">
        <p14:creationId xmlns:p14="http://schemas.microsoft.com/office/powerpoint/2010/main" val="1756904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p:cNvSpPr/>
          <p:nvPr/>
        </p:nvSpPr>
        <p:spPr>
          <a:xfrm>
            <a:off x="980116" y="1503176"/>
            <a:ext cx="10443410" cy="2062103"/>
          </a:xfrm>
          <a:prstGeom prst="rect">
            <a:avLst/>
          </a:prstGeom>
        </p:spPr>
        <p:txBody>
          <a:bodyPr wrap="square">
            <a:spAutoFit/>
          </a:bodyPr>
          <a:lstStyle/>
          <a:p>
            <a:pPr algn="just"/>
            <a:r>
              <a:rPr lang="es-ES" altLang="es-MX" sz="3200" b="1" dirty="0"/>
              <a:t>Localización espacial</a:t>
            </a:r>
            <a:r>
              <a:rPr lang="es-ES" altLang="es-MX" sz="3200" dirty="0"/>
              <a:t>: Depende de la rapidez de la llegada de la onda sonora al oído. Discrimina mejor los sonidos que se acercan delante de la persona  de los que viajan  por detrás de la misma. </a:t>
            </a:r>
          </a:p>
        </p:txBody>
      </p:sp>
    </p:spTree>
    <p:extLst>
      <p:ext uri="{BB962C8B-B14F-4D97-AF65-F5344CB8AC3E}">
        <p14:creationId xmlns:p14="http://schemas.microsoft.com/office/powerpoint/2010/main" val="1885748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50105" y="152401"/>
            <a:ext cx="4074695" cy="584775"/>
          </a:xfrm>
          <a:prstGeom prst="rect">
            <a:avLst/>
          </a:prstGeom>
          <a:noFill/>
        </p:spPr>
        <p:txBody>
          <a:bodyPr wrap="square" rtlCol="0">
            <a:spAutoFit/>
          </a:bodyPr>
          <a:lstStyle/>
          <a:p>
            <a:pPr algn="ctr"/>
            <a:r>
              <a:rPr lang="es-MX" sz="3200" b="1" dirty="0" smtClean="0"/>
              <a:t>Pararreceptor auditivo</a:t>
            </a:r>
            <a:endParaRPr lang="es-MX" sz="3200" b="1" dirty="0"/>
          </a:p>
        </p:txBody>
      </p:sp>
      <p:pic>
        <p:nvPicPr>
          <p:cNvPr id="4" name="Imagen 3"/>
          <p:cNvPicPr>
            <a:picLocks noChangeAspect="1"/>
          </p:cNvPicPr>
          <p:nvPr/>
        </p:nvPicPr>
        <p:blipFill>
          <a:blip r:embed="rId2"/>
          <a:stretch>
            <a:fillRect/>
          </a:stretch>
        </p:blipFill>
        <p:spPr>
          <a:xfrm>
            <a:off x="2614864" y="745197"/>
            <a:ext cx="6705974" cy="3618255"/>
          </a:xfrm>
          <a:prstGeom prst="rect">
            <a:avLst/>
          </a:prstGeom>
          <a:ln w="38100">
            <a:solidFill>
              <a:schemeClr val="accent2"/>
            </a:solidFill>
          </a:ln>
        </p:spPr>
      </p:pic>
      <p:sp>
        <p:nvSpPr>
          <p:cNvPr id="5" name="CuadroTexto 4"/>
          <p:cNvSpPr txBox="1"/>
          <p:nvPr/>
        </p:nvSpPr>
        <p:spPr>
          <a:xfrm>
            <a:off x="145129" y="4612106"/>
            <a:ext cx="5742324" cy="1938992"/>
          </a:xfrm>
          <a:prstGeom prst="rect">
            <a:avLst/>
          </a:prstGeom>
          <a:noFill/>
        </p:spPr>
        <p:txBody>
          <a:bodyPr wrap="square" rtlCol="0">
            <a:spAutoFit/>
          </a:bodyPr>
          <a:lstStyle/>
          <a:p>
            <a:pPr algn="ctr"/>
            <a:r>
              <a:rPr lang="es-MX" sz="3000" b="1" dirty="0" smtClean="0"/>
              <a:t>Oído externo</a:t>
            </a:r>
          </a:p>
          <a:p>
            <a:pPr marL="96838" indent="-96838">
              <a:buFont typeface="Arial" panose="020B0604020202020204" pitchFamily="34" charset="0"/>
              <a:buChar char="•"/>
            </a:pPr>
            <a:r>
              <a:rPr lang="es-MX" sz="3000" dirty="0" smtClean="0"/>
              <a:t>Pabellón de la oreja</a:t>
            </a:r>
          </a:p>
          <a:p>
            <a:pPr marL="96838" indent="-96838">
              <a:buFont typeface="Arial" panose="020B0604020202020204" pitchFamily="34" charset="0"/>
              <a:buChar char="•"/>
            </a:pPr>
            <a:r>
              <a:rPr lang="es-MX" sz="3000" dirty="0" smtClean="0"/>
              <a:t>Conducto auditivo externo</a:t>
            </a:r>
          </a:p>
          <a:p>
            <a:pPr marL="96838" indent="-96838">
              <a:buFont typeface="Arial" panose="020B0604020202020204" pitchFamily="34" charset="0"/>
              <a:buChar char="•"/>
            </a:pPr>
            <a:r>
              <a:rPr lang="es-MX" sz="3000" dirty="0" smtClean="0"/>
              <a:t>Membrana timpánica</a:t>
            </a:r>
            <a:endParaRPr lang="es-MX" sz="3000" dirty="0"/>
          </a:p>
        </p:txBody>
      </p:sp>
      <p:sp>
        <p:nvSpPr>
          <p:cNvPr id="6" name="CuadroTexto 5"/>
          <p:cNvSpPr txBox="1"/>
          <p:nvPr/>
        </p:nvSpPr>
        <p:spPr>
          <a:xfrm>
            <a:off x="3721768" y="4620128"/>
            <a:ext cx="5742324" cy="1015663"/>
          </a:xfrm>
          <a:prstGeom prst="rect">
            <a:avLst/>
          </a:prstGeom>
          <a:noFill/>
        </p:spPr>
        <p:txBody>
          <a:bodyPr wrap="square" rtlCol="0">
            <a:spAutoFit/>
          </a:bodyPr>
          <a:lstStyle/>
          <a:p>
            <a:pPr algn="ctr"/>
            <a:r>
              <a:rPr lang="es-MX" sz="3000" b="1" dirty="0" smtClean="0"/>
              <a:t>Oído medio</a:t>
            </a:r>
          </a:p>
          <a:p>
            <a:pPr marL="273050" indent="-273050" algn="ctr">
              <a:buFont typeface="Arial" panose="020B0604020202020204" pitchFamily="34" charset="0"/>
              <a:buChar char="•"/>
            </a:pPr>
            <a:r>
              <a:rPr lang="es-MX" sz="3000" dirty="0" smtClean="0"/>
              <a:t>Cadena de huesecillos</a:t>
            </a:r>
          </a:p>
        </p:txBody>
      </p:sp>
      <p:sp>
        <p:nvSpPr>
          <p:cNvPr id="7" name="CuadroTexto 6"/>
          <p:cNvSpPr txBox="1"/>
          <p:nvPr/>
        </p:nvSpPr>
        <p:spPr>
          <a:xfrm>
            <a:off x="9320838" y="4612106"/>
            <a:ext cx="5742324" cy="1938992"/>
          </a:xfrm>
          <a:prstGeom prst="rect">
            <a:avLst/>
          </a:prstGeom>
          <a:noFill/>
        </p:spPr>
        <p:txBody>
          <a:bodyPr wrap="square" rtlCol="0">
            <a:spAutoFit/>
          </a:bodyPr>
          <a:lstStyle/>
          <a:p>
            <a:pPr algn="just"/>
            <a:r>
              <a:rPr lang="es-MX" sz="3000" b="1" dirty="0" smtClean="0"/>
              <a:t>Oído interno</a:t>
            </a:r>
          </a:p>
          <a:p>
            <a:pPr marL="176213" indent="-176213" algn="just">
              <a:buFont typeface="Arial" panose="020B0604020202020204" pitchFamily="34" charset="0"/>
              <a:buChar char="•"/>
            </a:pPr>
            <a:r>
              <a:rPr lang="es-MX" sz="3000" dirty="0" smtClean="0"/>
              <a:t>Estructuras no </a:t>
            </a:r>
          </a:p>
          <a:p>
            <a:pPr algn="just"/>
            <a:r>
              <a:rPr lang="es-MX" sz="3000" dirty="0" smtClean="0"/>
              <a:t>neurales</a:t>
            </a:r>
          </a:p>
          <a:p>
            <a:pPr algn="r"/>
            <a:endParaRPr lang="es-MX" sz="3000" b="1" dirty="0" smtClean="0"/>
          </a:p>
        </p:txBody>
      </p:sp>
    </p:spTree>
    <p:extLst>
      <p:ext uri="{BB962C8B-B14F-4D97-AF65-F5344CB8AC3E}">
        <p14:creationId xmlns:p14="http://schemas.microsoft.com/office/powerpoint/2010/main" val="3668415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7150" y="792624"/>
            <a:ext cx="10999665" cy="5421139"/>
          </a:xfrm>
          <a:prstGeom prst="rect">
            <a:avLst/>
          </a:prstGeom>
          <a:ln w="38100">
            <a:solidFill>
              <a:schemeClr val="accent2"/>
            </a:solidFill>
          </a:ln>
        </p:spPr>
      </p:pic>
    </p:spTree>
    <p:extLst>
      <p:ext uri="{BB962C8B-B14F-4D97-AF65-F5344CB8AC3E}">
        <p14:creationId xmlns:p14="http://schemas.microsoft.com/office/powerpoint/2010/main" val="1822389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8763" y="498764"/>
            <a:ext cx="11097490" cy="5985163"/>
          </a:xfrm>
          <a:prstGeom prst="rect">
            <a:avLst/>
          </a:prstGeom>
          <a:ln w="38100">
            <a:solidFill>
              <a:schemeClr val="accent2"/>
            </a:solidFill>
          </a:ln>
        </p:spPr>
      </p:pic>
    </p:spTree>
    <p:extLst>
      <p:ext uri="{BB962C8B-B14F-4D97-AF65-F5344CB8AC3E}">
        <p14:creationId xmlns:p14="http://schemas.microsoft.com/office/powerpoint/2010/main" val="3263184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srcRect r="6638" b="30185"/>
          <a:stretch/>
        </p:blipFill>
        <p:spPr bwMode="auto">
          <a:xfrm>
            <a:off x="1267690" y="1267691"/>
            <a:ext cx="9663545" cy="5133109"/>
          </a:xfrm>
          <a:prstGeom prst="rect">
            <a:avLst/>
          </a:prstGeom>
          <a:noFill/>
          <a:ln w="38100">
            <a:solidFill>
              <a:schemeClr val="accent2"/>
            </a:solidFill>
            <a:miter lim="800000"/>
            <a:headEnd/>
            <a:tailEnd/>
          </a:ln>
          <a:effectLst/>
        </p:spPr>
      </p:pic>
      <p:sp>
        <p:nvSpPr>
          <p:cNvPr id="3" name="Rectángulo 2"/>
          <p:cNvSpPr/>
          <p:nvPr/>
        </p:nvSpPr>
        <p:spPr>
          <a:xfrm>
            <a:off x="3053621" y="321734"/>
            <a:ext cx="5570884" cy="646331"/>
          </a:xfrm>
          <a:prstGeom prst="rect">
            <a:avLst/>
          </a:prstGeom>
        </p:spPr>
        <p:txBody>
          <a:bodyPr wrap="none">
            <a:spAutoFit/>
          </a:bodyPr>
          <a:lstStyle/>
          <a:p>
            <a:r>
              <a:rPr lang="es-ES" sz="3600" b="1" dirty="0" smtClean="0">
                <a:ea typeface="SimSun-ExtB" panose="02010609060101010101" pitchFamily="49" charset="-122"/>
                <a:cs typeface="Times New Roman" panose="02020603050405020304" pitchFamily="18" charset="0"/>
              </a:rPr>
              <a:t>Recorrido de la onda sonora</a:t>
            </a:r>
          </a:p>
        </p:txBody>
      </p:sp>
    </p:spTree>
    <p:extLst>
      <p:ext uri="{BB962C8B-B14F-4D97-AF65-F5344CB8AC3E}">
        <p14:creationId xmlns:p14="http://schemas.microsoft.com/office/powerpoint/2010/main" val="2093049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97922" y="1358611"/>
            <a:ext cx="10978143" cy="5062971"/>
          </a:xfrm>
          <a:prstGeom prst="rect">
            <a:avLst/>
          </a:prstGeom>
          <a:ln w="38100">
            <a:solidFill>
              <a:schemeClr val="accent2"/>
            </a:solidFill>
          </a:ln>
        </p:spPr>
      </p:pic>
      <p:sp>
        <p:nvSpPr>
          <p:cNvPr id="4" name="Rectángulo 3"/>
          <p:cNvSpPr/>
          <p:nvPr/>
        </p:nvSpPr>
        <p:spPr>
          <a:xfrm>
            <a:off x="3401551" y="300952"/>
            <a:ext cx="5570884" cy="646331"/>
          </a:xfrm>
          <a:prstGeom prst="rect">
            <a:avLst/>
          </a:prstGeom>
        </p:spPr>
        <p:txBody>
          <a:bodyPr wrap="none">
            <a:spAutoFit/>
          </a:bodyPr>
          <a:lstStyle/>
          <a:p>
            <a:r>
              <a:rPr lang="es-ES" sz="3600" b="1" dirty="0" smtClean="0">
                <a:ea typeface="SimSun-ExtB" panose="02010609060101010101" pitchFamily="49" charset="-122"/>
                <a:cs typeface="Times New Roman" panose="02020603050405020304" pitchFamily="18" charset="0"/>
              </a:rPr>
              <a:t>Recorrido de la onda sonora</a:t>
            </a:r>
          </a:p>
        </p:txBody>
      </p:sp>
    </p:spTree>
    <p:extLst>
      <p:ext uri="{BB962C8B-B14F-4D97-AF65-F5344CB8AC3E}">
        <p14:creationId xmlns:p14="http://schemas.microsoft.com/office/powerpoint/2010/main" val="1108728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0" y="410761"/>
            <a:ext cx="10668000" cy="584775"/>
          </a:xfrm>
          <a:prstGeom prst="rect">
            <a:avLst/>
          </a:prstGeom>
        </p:spPr>
        <p:txBody>
          <a:bodyPr wrap="square">
            <a:spAutoFit/>
          </a:bodyPr>
          <a:lstStyle/>
          <a:p>
            <a:pPr algn="just"/>
            <a:r>
              <a:rPr lang="es-ES" sz="3200" b="1" dirty="0" smtClean="0">
                <a:cs typeface="Times New Roman" panose="02020603050405020304" pitchFamily="18" charset="0"/>
              </a:rPr>
              <a:t>Recorrido de la onda sonora por la  lámina basilar</a:t>
            </a:r>
            <a:endParaRPr lang="es-ES" sz="3200" b="1" dirty="0">
              <a:cs typeface="Times New Roman" panose="02020603050405020304" pitchFamily="18" charset="0"/>
            </a:endParaRPr>
          </a:p>
        </p:txBody>
      </p:sp>
      <p:pic>
        <p:nvPicPr>
          <p:cNvPr id="3" name="Imagen 2"/>
          <p:cNvPicPr>
            <a:picLocks noChangeAspect="1"/>
          </p:cNvPicPr>
          <p:nvPr/>
        </p:nvPicPr>
        <p:blipFill rotWithShape="1">
          <a:blip r:embed="rId2"/>
          <a:srcRect l="2143" t="4259" r="2018" b="10483"/>
          <a:stretch/>
        </p:blipFill>
        <p:spPr>
          <a:xfrm>
            <a:off x="304800" y="1556085"/>
            <a:ext cx="4876799" cy="4395536"/>
          </a:xfrm>
          <a:prstGeom prst="rect">
            <a:avLst/>
          </a:prstGeom>
          <a:ln w="38100">
            <a:solidFill>
              <a:schemeClr val="accent2"/>
            </a:solidFill>
          </a:ln>
        </p:spPr>
      </p:pic>
      <p:pic>
        <p:nvPicPr>
          <p:cNvPr id="4" name="Imagen 3"/>
          <p:cNvPicPr>
            <a:picLocks noChangeAspect="1"/>
          </p:cNvPicPr>
          <p:nvPr/>
        </p:nvPicPr>
        <p:blipFill>
          <a:blip r:embed="rId3"/>
          <a:stretch>
            <a:fillRect/>
          </a:stretch>
        </p:blipFill>
        <p:spPr>
          <a:xfrm>
            <a:off x="5727031" y="1556085"/>
            <a:ext cx="6031831" cy="4395536"/>
          </a:xfrm>
          <a:prstGeom prst="rect">
            <a:avLst/>
          </a:prstGeom>
          <a:ln w="38100">
            <a:solidFill>
              <a:schemeClr val="accent2"/>
            </a:solidFill>
          </a:ln>
        </p:spPr>
      </p:pic>
    </p:spTree>
    <p:extLst>
      <p:ext uri="{BB962C8B-B14F-4D97-AF65-F5344CB8AC3E}">
        <p14:creationId xmlns:p14="http://schemas.microsoft.com/office/powerpoint/2010/main" val="3095378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8788"/>
          <a:stretch/>
        </p:blipFill>
        <p:spPr>
          <a:xfrm>
            <a:off x="1371599" y="872835"/>
            <a:ext cx="9621981" cy="5815083"/>
          </a:xfrm>
          <a:prstGeom prst="rect">
            <a:avLst/>
          </a:prstGeom>
          <a:ln w="38100">
            <a:solidFill>
              <a:schemeClr val="accent2"/>
            </a:solidFill>
          </a:ln>
        </p:spPr>
      </p:pic>
      <p:sp>
        <p:nvSpPr>
          <p:cNvPr id="3" name="CuadroTexto 2"/>
          <p:cNvSpPr txBox="1"/>
          <p:nvPr/>
        </p:nvSpPr>
        <p:spPr>
          <a:xfrm>
            <a:off x="3200398" y="288060"/>
            <a:ext cx="5964382" cy="584775"/>
          </a:xfrm>
          <a:prstGeom prst="rect">
            <a:avLst/>
          </a:prstGeom>
          <a:noFill/>
        </p:spPr>
        <p:txBody>
          <a:bodyPr wrap="square" rtlCol="0">
            <a:spAutoFit/>
          </a:bodyPr>
          <a:lstStyle/>
          <a:p>
            <a:pPr algn="ctr"/>
            <a:r>
              <a:rPr lang="es-MX" sz="3200" b="1" dirty="0" smtClean="0"/>
              <a:t>Estimulación del órgano de Corti</a:t>
            </a:r>
            <a:endParaRPr lang="es-MX" sz="3200" b="1" dirty="0"/>
          </a:p>
        </p:txBody>
      </p:sp>
    </p:spTree>
    <p:extLst>
      <p:ext uri="{BB962C8B-B14F-4D97-AF65-F5344CB8AC3E}">
        <p14:creationId xmlns:p14="http://schemas.microsoft.com/office/powerpoint/2010/main" val="3171740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5088" y="487025"/>
            <a:ext cx="5856651" cy="6370975"/>
          </a:xfrm>
          <a:prstGeom prst="rect">
            <a:avLst/>
          </a:prstGeom>
        </p:spPr>
        <p:txBody>
          <a:bodyPr wrap="square">
            <a:spAutoFit/>
          </a:bodyPr>
          <a:lstStyle/>
          <a:p>
            <a:r>
              <a:rPr lang="es-ES" sz="3200" b="1" dirty="0" smtClean="0"/>
              <a:t>“Entre </a:t>
            </a:r>
            <a:r>
              <a:rPr lang="es-ES" sz="3200" b="1" dirty="0"/>
              <a:t>no ver y no oír sin ninguna duda es mucho peor no oír pues no </a:t>
            </a:r>
            <a:r>
              <a:rPr lang="es-ES" sz="3200" b="1" dirty="0" smtClean="0"/>
              <a:t>verte </a:t>
            </a:r>
            <a:r>
              <a:rPr lang="es-ES" sz="3200" b="1" dirty="0"/>
              <a:t>incomunica con los objetos pero no oír te incomunica con las personas y eso te convierte en un objeto... No puedo hacer todo, pero aun así puedo hacer algo; y justo porque no lo puedo hacer todo, no renunciaré a hacer lo que sí </a:t>
            </a:r>
            <a:r>
              <a:rPr lang="es-ES" sz="3200" b="1" dirty="0" smtClean="0"/>
              <a:t>puedo…” </a:t>
            </a:r>
            <a:endParaRPr lang="es-ES" sz="3200" b="1" dirty="0"/>
          </a:p>
          <a:p>
            <a:pPr algn="r"/>
            <a:r>
              <a:rPr lang="es-ES" sz="2800" b="1" dirty="0"/>
              <a:t>—Helen </a:t>
            </a:r>
            <a:r>
              <a:rPr lang="es-ES" sz="2800" b="1" dirty="0" smtClean="0"/>
              <a:t>Keller</a:t>
            </a:r>
          </a:p>
          <a:p>
            <a:pPr algn="r"/>
            <a:r>
              <a:rPr lang="es-ES" sz="2800" b="1" dirty="0" smtClean="0">
                <a:effectLst/>
              </a:rPr>
              <a:t>(E.U.A.)</a:t>
            </a:r>
            <a:endParaRPr lang="es-ES" sz="2800" b="1" dirty="0">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503" y="1427648"/>
            <a:ext cx="5076564"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4551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6490" r="8183"/>
          <a:stretch/>
        </p:blipFill>
        <p:spPr>
          <a:xfrm>
            <a:off x="3172326" y="584775"/>
            <a:ext cx="5694949" cy="6266159"/>
          </a:xfrm>
          <a:prstGeom prst="rect">
            <a:avLst/>
          </a:prstGeom>
          <a:ln w="38100">
            <a:solidFill>
              <a:schemeClr val="accent2"/>
            </a:solidFill>
          </a:ln>
        </p:spPr>
      </p:pic>
      <p:sp>
        <p:nvSpPr>
          <p:cNvPr id="5" name="CuadroTexto 4"/>
          <p:cNvSpPr txBox="1"/>
          <p:nvPr/>
        </p:nvSpPr>
        <p:spPr>
          <a:xfrm>
            <a:off x="3300662" y="0"/>
            <a:ext cx="4812632" cy="584775"/>
          </a:xfrm>
          <a:prstGeom prst="rect">
            <a:avLst/>
          </a:prstGeom>
          <a:noFill/>
        </p:spPr>
        <p:txBody>
          <a:bodyPr wrap="square" rtlCol="0">
            <a:spAutoFit/>
          </a:bodyPr>
          <a:lstStyle/>
          <a:p>
            <a:pPr algn="ctr"/>
            <a:r>
              <a:rPr lang="es-MX" sz="3200" b="1" dirty="0" smtClean="0"/>
              <a:t>Vía auditiva</a:t>
            </a:r>
            <a:endParaRPr lang="es-MX" sz="3200" b="1" dirty="0"/>
          </a:p>
        </p:txBody>
      </p:sp>
      <p:sp>
        <p:nvSpPr>
          <p:cNvPr id="7" name="CuadroTexto 6"/>
          <p:cNvSpPr txBox="1"/>
          <p:nvPr/>
        </p:nvSpPr>
        <p:spPr>
          <a:xfrm>
            <a:off x="60302" y="5610027"/>
            <a:ext cx="3240360" cy="1077218"/>
          </a:xfrm>
          <a:prstGeom prst="rect">
            <a:avLst/>
          </a:prstGeom>
          <a:noFill/>
        </p:spPr>
        <p:txBody>
          <a:bodyPr wrap="square" rtlCol="0">
            <a:spAutoFit/>
          </a:bodyPr>
          <a:lstStyle/>
          <a:p>
            <a:pPr algn="just"/>
            <a:r>
              <a:rPr lang="es-PR" sz="3200" dirty="0" smtClean="0"/>
              <a:t>1ra </a:t>
            </a:r>
            <a:r>
              <a:rPr lang="es-PR" sz="3200" dirty="0"/>
              <a:t>N</a:t>
            </a:r>
            <a:r>
              <a:rPr lang="es-PR" sz="3200" dirty="0" smtClean="0"/>
              <a:t>eurona:</a:t>
            </a:r>
          </a:p>
          <a:p>
            <a:pPr algn="just"/>
            <a:r>
              <a:rPr lang="es-PR" sz="3200" dirty="0" smtClean="0"/>
              <a:t>Ganglio de Corti</a:t>
            </a:r>
            <a:endParaRPr lang="es-PR" sz="3200" dirty="0"/>
          </a:p>
        </p:txBody>
      </p:sp>
      <p:cxnSp>
        <p:nvCxnSpPr>
          <p:cNvPr id="9" name="Conector recto de flecha 8"/>
          <p:cNvCxnSpPr/>
          <p:nvPr/>
        </p:nvCxnSpPr>
        <p:spPr>
          <a:xfrm flipH="1" flipV="1">
            <a:off x="2037347" y="4990547"/>
            <a:ext cx="1479883" cy="8013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08547" y="4477377"/>
            <a:ext cx="2662989" cy="584775"/>
          </a:xfrm>
          <a:prstGeom prst="rect">
            <a:avLst/>
          </a:prstGeom>
          <a:noFill/>
        </p:spPr>
        <p:txBody>
          <a:bodyPr wrap="square" rtlCol="0">
            <a:spAutoFit/>
          </a:bodyPr>
          <a:lstStyle/>
          <a:p>
            <a:r>
              <a:rPr lang="es-MX" sz="3200" dirty="0" smtClean="0"/>
              <a:t>2da Neurona</a:t>
            </a:r>
            <a:endParaRPr lang="es-MX" sz="3200" dirty="0"/>
          </a:p>
        </p:txBody>
      </p:sp>
      <p:cxnSp>
        <p:nvCxnSpPr>
          <p:cNvPr id="14" name="Conector recto de flecha 13"/>
          <p:cNvCxnSpPr/>
          <p:nvPr/>
        </p:nvCxnSpPr>
        <p:spPr>
          <a:xfrm>
            <a:off x="8418096" y="2655651"/>
            <a:ext cx="1335504" cy="2338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8688808" y="1801869"/>
            <a:ext cx="888329" cy="3124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9759616" y="2386644"/>
            <a:ext cx="2662989" cy="584775"/>
          </a:xfrm>
          <a:prstGeom prst="rect">
            <a:avLst/>
          </a:prstGeom>
          <a:noFill/>
        </p:spPr>
        <p:txBody>
          <a:bodyPr wrap="square" rtlCol="0">
            <a:spAutoFit/>
          </a:bodyPr>
          <a:lstStyle/>
          <a:p>
            <a:r>
              <a:rPr lang="es-MX" sz="3200" dirty="0" smtClean="0"/>
              <a:t>3ra Neurona</a:t>
            </a:r>
            <a:endParaRPr lang="es-MX" sz="3200" dirty="0"/>
          </a:p>
        </p:txBody>
      </p:sp>
      <p:sp>
        <p:nvSpPr>
          <p:cNvPr id="21" name="CuadroTexto 20"/>
          <p:cNvSpPr txBox="1"/>
          <p:nvPr/>
        </p:nvSpPr>
        <p:spPr>
          <a:xfrm>
            <a:off x="9619247" y="1410531"/>
            <a:ext cx="2662989" cy="584775"/>
          </a:xfrm>
          <a:prstGeom prst="rect">
            <a:avLst/>
          </a:prstGeom>
          <a:noFill/>
        </p:spPr>
        <p:txBody>
          <a:bodyPr wrap="square" rtlCol="0">
            <a:spAutoFit/>
          </a:bodyPr>
          <a:lstStyle/>
          <a:p>
            <a:r>
              <a:rPr lang="es-MX" sz="3200" dirty="0" smtClean="0"/>
              <a:t>4ta Neurona</a:t>
            </a:r>
            <a:endParaRPr lang="es-MX" sz="3200" dirty="0"/>
          </a:p>
        </p:txBody>
      </p:sp>
      <p:pic>
        <p:nvPicPr>
          <p:cNvPr id="27" name="Picture 2"/>
          <p:cNvPicPr>
            <a:picLocks noChangeAspect="1" noChangeArrowheads="1"/>
          </p:cNvPicPr>
          <p:nvPr/>
        </p:nvPicPr>
        <p:blipFill rotWithShape="1">
          <a:blip r:embed="rId4"/>
          <a:srcRect l="23385" t="20881" r="19933" b="11921"/>
          <a:stretch/>
        </p:blipFill>
        <p:spPr bwMode="auto">
          <a:xfrm>
            <a:off x="172832" y="169182"/>
            <a:ext cx="2993478" cy="28022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6011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18308" y="581891"/>
            <a:ext cx="10328564" cy="4524315"/>
          </a:xfrm>
          <a:prstGeom prst="rect">
            <a:avLst/>
          </a:prstGeom>
          <a:noFill/>
        </p:spPr>
        <p:txBody>
          <a:bodyPr wrap="square" rtlCol="0">
            <a:spAutoFit/>
          </a:bodyPr>
          <a:lstStyle/>
          <a:p>
            <a:pPr algn="ctr"/>
            <a:r>
              <a:rPr lang="es-MX" sz="3200" b="1" dirty="0" smtClean="0"/>
              <a:t>Alteraciones de la función auditiva</a:t>
            </a:r>
          </a:p>
          <a:p>
            <a:endParaRPr lang="es-MX" sz="3200" b="1" dirty="0" smtClean="0"/>
          </a:p>
          <a:p>
            <a:r>
              <a:rPr lang="es-MX" sz="3200" b="1" dirty="0" smtClean="0"/>
              <a:t>Sorderas o hipoacusias</a:t>
            </a:r>
          </a:p>
          <a:p>
            <a:endParaRPr lang="es-MX" sz="3200" dirty="0"/>
          </a:p>
          <a:p>
            <a:pPr marL="514350" indent="-514350">
              <a:buFont typeface="+mj-lt"/>
              <a:buAutoNum type="arabicPeriod"/>
            </a:pPr>
            <a:r>
              <a:rPr lang="es-MX" sz="3200" dirty="0" smtClean="0"/>
              <a:t>De Conducción</a:t>
            </a:r>
          </a:p>
          <a:p>
            <a:r>
              <a:rPr lang="es-MX" sz="3200" dirty="0" smtClean="0"/>
              <a:t> </a:t>
            </a:r>
          </a:p>
          <a:p>
            <a:endParaRPr lang="es-MX" sz="3200" dirty="0" smtClean="0"/>
          </a:p>
          <a:p>
            <a:endParaRPr lang="es-MX" sz="3200" dirty="0"/>
          </a:p>
          <a:p>
            <a:r>
              <a:rPr lang="es-MX" sz="3200" dirty="0" smtClean="0"/>
              <a:t>2.   Nerviosa</a:t>
            </a:r>
            <a:endParaRPr lang="es-MX" sz="3200" dirty="0"/>
          </a:p>
        </p:txBody>
      </p:sp>
      <p:sp>
        <p:nvSpPr>
          <p:cNvPr id="4" name="Rectángulo 3"/>
          <p:cNvSpPr/>
          <p:nvPr/>
        </p:nvSpPr>
        <p:spPr>
          <a:xfrm>
            <a:off x="4402282" y="3606454"/>
            <a:ext cx="7363691" cy="2554545"/>
          </a:xfrm>
          <a:prstGeom prst="rect">
            <a:avLst/>
          </a:prstGeom>
        </p:spPr>
        <p:txBody>
          <a:bodyPr wrap="square">
            <a:spAutoFit/>
          </a:bodyPr>
          <a:lstStyle/>
          <a:p>
            <a:r>
              <a:rPr lang="es-MX" sz="3200" dirty="0"/>
              <a:t>Unilateral: desde los receptores   hasta los </a:t>
            </a:r>
            <a:r>
              <a:rPr lang="es-MX" sz="3200" dirty="0" smtClean="0"/>
              <a:t>núcleos </a:t>
            </a:r>
            <a:r>
              <a:rPr lang="es-MX" sz="3200" dirty="0"/>
              <a:t>cocleares</a:t>
            </a:r>
          </a:p>
          <a:p>
            <a:r>
              <a:rPr lang="es-MX" sz="3200" dirty="0"/>
              <a:t>                       </a:t>
            </a:r>
          </a:p>
          <a:p>
            <a:r>
              <a:rPr lang="es-MX" sz="3200" dirty="0" smtClean="0"/>
              <a:t> </a:t>
            </a:r>
            <a:r>
              <a:rPr lang="es-MX" sz="3200" dirty="0"/>
              <a:t>Bilateral: desde los núcleos cocleares hasta la corteza</a:t>
            </a:r>
          </a:p>
        </p:txBody>
      </p:sp>
      <p:sp>
        <p:nvSpPr>
          <p:cNvPr id="6" name="Abrir llave 5"/>
          <p:cNvSpPr/>
          <p:nvPr/>
        </p:nvSpPr>
        <p:spPr>
          <a:xfrm>
            <a:off x="3550227" y="3459363"/>
            <a:ext cx="852055" cy="2701636"/>
          </a:xfrm>
          <a:prstGeom prst="leftBrace">
            <a:avLst>
              <a:gd name="adj1" fmla="val 8333"/>
              <a:gd name="adj2" fmla="val 51538"/>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877054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800" y="382181"/>
            <a:ext cx="9821334" cy="5570756"/>
          </a:xfrm>
          <a:prstGeom prst="rect">
            <a:avLst/>
          </a:prstGeom>
        </p:spPr>
        <p:txBody>
          <a:bodyPr wrap="square">
            <a:spAutoFit/>
          </a:bodyPr>
          <a:lstStyle/>
          <a:p>
            <a:pPr algn="ctr"/>
            <a:r>
              <a:rPr lang="es-ES" altLang="es-MX" sz="3600" b="1" dirty="0"/>
              <a:t>Tipos de sorderas o hipoacusias</a:t>
            </a:r>
          </a:p>
          <a:p>
            <a:endParaRPr lang="es-ES" altLang="es-MX" sz="3200" dirty="0"/>
          </a:p>
          <a:p>
            <a:r>
              <a:rPr lang="pt-BR" altLang="es-MX" sz="3200" b="1" dirty="0" err="1"/>
              <a:t>Nerviosa</a:t>
            </a:r>
            <a:r>
              <a:rPr lang="pt-BR" altLang="es-MX" sz="3200" b="1" dirty="0"/>
              <a:t>:</a:t>
            </a:r>
            <a:r>
              <a:rPr lang="pt-BR" altLang="es-MX" sz="3200" dirty="0"/>
              <a:t> </a:t>
            </a:r>
            <a:r>
              <a:rPr lang="pt-BR" altLang="es-MX" sz="3200" dirty="0" err="1"/>
              <a:t>Afectado</a:t>
            </a:r>
            <a:r>
              <a:rPr lang="pt-BR" altLang="es-MX" sz="3200" dirty="0"/>
              <a:t> cóclea o </a:t>
            </a:r>
            <a:r>
              <a:rPr lang="pt-BR" altLang="es-MX" sz="3200" dirty="0" err="1"/>
              <a:t>nervio</a:t>
            </a:r>
            <a:r>
              <a:rPr lang="pt-BR" altLang="es-MX" sz="3200" dirty="0"/>
              <a:t> auditivo y resto de via auditiva por: </a:t>
            </a:r>
          </a:p>
          <a:p>
            <a:endParaRPr lang="es-ES" altLang="es-MX" sz="3200" dirty="0"/>
          </a:p>
          <a:p>
            <a:pPr>
              <a:buFontTx/>
              <a:buAutoNum type="arabicPeriod"/>
            </a:pPr>
            <a:r>
              <a:rPr lang="es-ES" altLang="es-MX" sz="3200" dirty="0"/>
              <a:t>Destrucción o degeneración de las células ciliadas por fármacos</a:t>
            </a:r>
          </a:p>
          <a:p>
            <a:pPr>
              <a:buFontTx/>
              <a:buAutoNum type="arabicPeriod"/>
            </a:pPr>
            <a:r>
              <a:rPr lang="es-ES" altLang="es-MX" sz="3200" dirty="0"/>
              <a:t>Agentes </a:t>
            </a:r>
            <a:r>
              <a:rPr lang="es-ES" altLang="es-MX" sz="3200" dirty="0" err="1"/>
              <a:t>teratogénicos</a:t>
            </a:r>
            <a:r>
              <a:rPr lang="es-ES" altLang="es-MX" sz="3200" dirty="0"/>
              <a:t> que afectan la vía nerviosa central</a:t>
            </a:r>
          </a:p>
          <a:p>
            <a:pPr>
              <a:buFontTx/>
              <a:buAutoNum type="arabicPeriod"/>
            </a:pPr>
            <a:r>
              <a:rPr lang="es-ES" altLang="es-MX" sz="3200" dirty="0"/>
              <a:t>Tumores del SNC</a:t>
            </a:r>
          </a:p>
          <a:p>
            <a:pPr marL="0" lvl="1"/>
            <a:r>
              <a:rPr lang="es-ES" altLang="es-MX" sz="3200" dirty="0"/>
              <a:t>4. Exposición a altas presiones y sonidos intensos</a:t>
            </a:r>
          </a:p>
        </p:txBody>
      </p:sp>
    </p:spTree>
    <p:extLst>
      <p:ext uri="{BB962C8B-B14F-4D97-AF65-F5344CB8AC3E}">
        <p14:creationId xmlns:p14="http://schemas.microsoft.com/office/powerpoint/2010/main" val="1223300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6001" y="1073021"/>
            <a:ext cx="9939866" cy="3539430"/>
          </a:xfrm>
          <a:prstGeom prst="rect">
            <a:avLst/>
          </a:prstGeom>
        </p:spPr>
        <p:txBody>
          <a:bodyPr wrap="square">
            <a:spAutoFit/>
          </a:bodyPr>
          <a:lstStyle/>
          <a:p>
            <a:r>
              <a:rPr lang="es-ES" altLang="es-MX" sz="3200" b="1" dirty="0" smtClean="0"/>
              <a:t>Sordera de conducción</a:t>
            </a:r>
            <a:r>
              <a:rPr lang="es-ES" altLang="es-MX" sz="3200" b="1" i="1" dirty="0"/>
              <a:t>:</a:t>
            </a:r>
          </a:p>
          <a:p>
            <a:pPr>
              <a:buFontTx/>
              <a:buChar char="•"/>
            </a:pPr>
            <a:endParaRPr lang="es-ES" altLang="es-MX" sz="3200" b="1" i="1" dirty="0"/>
          </a:p>
          <a:p>
            <a:pPr lvl="1">
              <a:buFontTx/>
              <a:buAutoNum type="arabicPeriod"/>
            </a:pPr>
            <a:r>
              <a:rPr lang="es-ES" altLang="es-MX" sz="3200" dirty="0"/>
              <a:t>Tapón de </a:t>
            </a:r>
            <a:r>
              <a:rPr lang="es-ES" altLang="es-MX" sz="3200" dirty="0" smtClean="0"/>
              <a:t>cerumen</a:t>
            </a:r>
            <a:endParaRPr lang="es-ES" altLang="es-MX" sz="3200" dirty="0"/>
          </a:p>
          <a:p>
            <a:pPr lvl="1">
              <a:buFontTx/>
              <a:buAutoNum type="arabicPeriod"/>
            </a:pPr>
            <a:r>
              <a:rPr lang="es-ES" altLang="es-MX" sz="3200" dirty="0"/>
              <a:t>Otitis externa</a:t>
            </a:r>
          </a:p>
          <a:p>
            <a:pPr lvl="1">
              <a:buFontTx/>
              <a:buAutoNum type="arabicPeriod"/>
            </a:pPr>
            <a:r>
              <a:rPr lang="es-ES" altLang="es-MX" sz="3200" dirty="0"/>
              <a:t>Cuerpo extraño en conducto auditivo externo</a:t>
            </a:r>
          </a:p>
          <a:p>
            <a:pPr lvl="1">
              <a:buFontTx/>
              <a:buAutoNum type="arabicPeriod"/>
            </a:pPr>
            <a:r>
              <a:rPr lang="es-ES" altLang="es-MX" sz="3200" dirty="0"/>
              <a:t>Lesión de membrana timpánica</a:t>
            </a:r>
          </a:p>
          <a:p>
            <a:pPr lvl="1">
              <a:buFontTx/>
              <a:buAutoNum type="arabicPeriod"/>
            </a:pPr>
            <a:r>
              <a:rPr lang="es-ES" altLang="es-MX" sz="3200" dirty="0"/>
              <a:t>Destrucción de la cadena de huesecillos (otosclerosis)</a:t>
            </a:r>
          </a:p>
        </p:txBody>
      </p:sp>
    </p:spTree>
    <p:extLst>
      <p:ext uri="{BB962C8B-B14F-4D97-AF65-F5344CB8AC3E}">
        <p14:creationId xmlns:p14="http://schemas.microsoft.com/office/powerpoint/2010/main" val="2005339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414" b="3636"/>
          <a:stretch/>
        </p:blipFill>
        <p:spPr bwMode="auto">
          <a:xfrm>
            <a:off x="2150350" y="717384"/>
            <a:ext cx="6758488" cy="4913396"/>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2"/>
          <p:cNvSpPr/>
          <p:nvPr/>
        </p:nvSpPr>
        <p:spPr>
          <a:xfrm>
            <a:off x="2856843" y="132609"/>
            <a:ext cx="5345502" cy="584775"/>
          </a:xfrm>
          <a:prstGeom prst="rect">
            <a:avLst/>
          </a:prstGeom>
        </p:spPr>
        <p:txBody>
          <a:bodyPr wrap="none">
            <a:spAutoFit/>
          </a:bodyPr>
          <a:lstStyle/>
          <a:p>
            <a:pPr algn="ctr"/>
            <a:r>
              <a:rPr lang="es-ES" sz="3200" b="1" dirty="0">
                <a:cs typeface="Times New Roman" panose="02020603050405020304" pitchFamily="18" charset="0"/>
              </a:rPr>
              <a:t>Control neural de la Aferencia </a:t>
            </a:r>
            <a:endParaRPr lang="es-MX" sz="3200" dirty="0"/>
          </a:p>
        </p:txBody>
      </p:sp>
      <p:sp>
        <p:nvSpPr>
          <p:cNvPr id="4" name="CuadroTexto 3"/>
          <p:cNvSpPr txBox="1"/>
          <p:nvPr/>
        </p:nvSpPr>
        <p:spPr>
          <a:xfrm>
            <a:off x="9021146" y="1327423"/>
            <a:ext cx="3034133" cy="1846659"/>
          </a:xfrm>
          <a:prstGeom prst="rect">
            <a:avLst/>
          </a:prstGeom>
          <a:noFill/>
        </p:spPr>
        <p:txBody>
          <a:bodyPr wrap="square" rtlCol="0">
            <a:spAutoFit/>
          </a:bodyPr>
          <a:lstStyle/>
          <a:p>
            <a:pPr algn="just"/>
            <a:r>
              <a:rPr lang="es-MX" sz="3200" dirty="0" smtClean="0"/>
              <a:t>Investigue en qué consisten estos procesos</a:t>
            </a:r>
          </a:p>
          <a:p>
            <a:endParaRPr lang="es-MX" dirty="0"/>
          </a:p>
        </p:txBody>
      </p:sp>
      <p:sp>
        <p:nvSpPr>
          <p:cNvPr id="5" name="Rectángulo 4"/>
          <p:cNvSpPr/>
          <p:nvPr/>
        </p:nvSpPr>
        <p:spPr>
          <a:xfrm>
            <a:off x="909262" y="5630780"/>
            <a:ext cx="10616017" cy="1077218"/>
          </a:xfrm>
          <a:prstGeom prst="rect">
            <a:avLst/>
          </a:prstGeom>
        </p:spPr>
        <p:txBody>
          <a:bodyPr wrap="square">
            <a:spAutoFit/>
          </a:bodyPr>
          <a:lstStyle/>
          <a:p>
            <a:r>
              <a:rPr lang="es-MX" sz="3200" b="1" dirty="0"/>
              <a:t>Bibliografía:  </a:t>
            </a:r>
            <a:r>
              <a:rPr lang="es-ES" sz="3200" dirty="0" smtClean="0"/>
              <a:t>Tratado </a:t>
            </a:r>
            <a:r>
              <a:rPr lang="es-ES" sz="3200" dirty="0"/>
              <a:t>de Fisiología Médica. </a:t>
            </a:r>
            <a:r>
              <a:rPr lang="es-ES" sz="3200" dirty="0" err="1"/>
              <a:t>Guyton</a:t>
            </a:r>
            <a:r>
              <a:rPr lang="es-ES" sz="3200" dirty="0"/>
              <a:t> A . 9na Ed . Tomo II </a:t>
            </a:r>
            <a:r>
              <a:rPr lang="es-MX" sz="3200" dirty="0" err="1" smtClean="0"/>
              <a:t>cap</a:t>
            </a:r>
            <a:r>
              <a:rPr lang="es-MX" sz="3200" dirty="0" smtClean="0"/>
              <a:t> 52 </a:t>
            </a:r>
            <a:r>
              <a:rPr lang="es-MX" sz="3200" dirty="0" err="1" smtClean="0"/>
              <a:t>páp</a:t>
            </a:r>
            <a:r>
              <a:rPr lang="es-MX" sz="3200" dirty="0" smtClean="0"/>
              <a:t> 719-720</a:t>
            </a:r>
            <a:endParaRPr lang="es-MX" sz="3200" dirty="0"/>
          </a:p>
        </p:txBody>
      </p:sp>
    </p:spTree>
    <p:extLst>
      <p:ext uri="{BB962C8B-B14F-4D97-AF65-F5344CB8AC3E}">
        <p14:creationId xmlns:p14="http://schemas.microsoft.com/office/powerpoint/2010/main" val="4292461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2837" y="394855"/>
            <a:ext cx="10349346" cy="1077218"/>
          </a:xfrm>
          <a:prstGeom prst="rect">
            <a:avLst/>
          </a:prstGeom>
          <a:noFill/>
        </p:spPr>
        <p:txBody>
          <a:bodyPr wrap="square" rtlCol="0">
            <a:spAutoFit/>
          </a:bodyPr>
          <a:lstStyle/>
          <a:p>
            <a:pPr algn="just"/>
            <a:r>
              <a:rPr lang="es-MX" sz="3200" b="1" dirty="0" smtClean="0"/>
              <a:t>Orientaciones para el estudio independiente del Sistema Auditivo</a:t>
            </a:r>
            <a:endParaRPr lang="es-MX" sz="3200" b="1" dirty="0"/>
          </a:p>
        </p:txBody>
      </p:sp>
      <p:sp>
        <p:nvSpPr>
          <p:cNvPr id="3" name="CuadroTexto 2"/>
          <p:cNvSpPr txBox="1"/>
          <p:nvPr/>
        </p:nvSpPr>
        <p:spPr>
          <a:xfrm>
            <a:off x="1132610" y="2078181"/>
            <a:ext cx="9829800" cy="2554545"/>
          </a:xfrm>
          <a:prstGeom prst="rect">
            <a:avLst/>
          </a:prstGeom>
          <a:noFill/>
        </p:spPr>
        <p:txBody>
          <a:bodyPr wrap="square" rtlCol="0">
            <a:spAutoFit/>
          </a:bodyPr>
          <a:lstStyle/>
          <a:p>
            <a:pPr marL="342900" indent="-342900">
              <a:buAutoNum type="arabicPeriod"/>
            </a:pPr>
            <a:r>
              <a:rPr lang="es-MX" sz="3200" dirty="0" smtClean="0"/>
              <a:t>Capacidades funcionales.</a:t>
            </a:r>
          </a:p>
          <a:p>
            <a:pPr marL="342900" indent="-342900">
              <a:buAutoNum type="arabicPeriod"/>
            </a:pPr>
            <a:r>
              <a:rPr lang="es-MX" sz="3200" dirty="0" smtClean="0"/>
              <a:t>Pararreceptor y receptor auditivo.</a:t>
            </a:r>
          </a:p>
          <a:p>
            <a:pPr marL="342900" indent="-342900" algn="just">
              <a:buAutoNum type="arabicPeriod"/>
            </a:pPr>
            <a:r>
              <a:rPr lang="es-MX" sz="3200" dirty="0" smtClean="0"/>
              <a:t>Recorrido de la onda sonora hasta la corteza auditiva.</a:t>
            </a:r>
          </a:p>
          <a:p>
            <a:pPr marL="342900" indent="-342900">
              <a:buAutoNum type="arabicPeriod"/>
            </a:pPr>
            <a:r>
              <a:rPr lang="es-MX" sz="3200" dirty="0" smtClean="0"/>
              <a:t>Reflejo de atenuación y ajuste de impedancia.</a:t>
            </a:r>
          </a:p>
          <a:p>
            <a:pPr marL="342900" indent="-342900">
              <a:buAutoNum type="arabicPeriod"/>
            </a:pPr>
            <a:r>
              <a:rPr lang="es-MX" sz="3200" dirty="0" smtClean="0"/>
              <a:t>Sorderas e hipoacusias. Clasificación. Origen. Causas</a:t>
            </a:r>
            <a:endParaRPr lang="es-MX" sz="3200" dirty="0"/>
          </a:p>
        </p:txBody>
      </p:sp>
      <p:sp>
        <p:nvSpPr>
          <p:cNvPr id="4" name="Rectángulo 3"/>
          <p:cNvSpPr/>
          <p:nvPr/>
        </p:nvSpPr>
        <p:spPr>
          <a:xfrm>
            <a:off x="1010161" y="4919596"/>
            <a:ext cx="10736661" cy="1200329"/>
          </a:xfrm>
          <a:prstGeom prst="rect">
            <a:avLst/>
          </a:prstGeom>
        </p:spPr>
        <p:txBody>
          <a:bodyPr wrap="square">
            <a:spAutoFit/>
          </a:bodyPr>
          <a:lstStyle/>
          <a:p>
            <a:pPr marL="36195" marR="36195" algn="just">
              <a:spcAft>
                <a:spcPts val="0"/>
              </a:spcAft>
            </a:pPr>
            <a:r>
              <a:rPr lang="es-ES" sz="2400" dirty="0">
                <a:ea typeface="Times New Roman" panose="02020603050405020304" pitchFamily="18" charset="0"/>
              </a:rPr>
              <a:t>Bibliografía: </a:t>
            </a:r>
            <a:endParaRPr lang="es-MX" sz="2400" dirty="0">
              <a:ea typeface="Times New Roman" panose="02020603050405020304" pitchFamily="18" charset="0"/>
            </a:endParaRPr>
          </a:p>
          <a:p>
            <a:pPr marL="36195" marR="36195" algn="just">
              <a:spcAft>
                <a:spcPts val="0"/>
              </a:spcAft>
            </a:pPr>
            <a:r>
              <a:rPr lang="es-ES" sz="2400" dirty="0">
                <a:ea typeface="Times New Roman" panose="02020603050405020304" pitchFamily="18" charset="0"/>
              </a:rPr>
              <a:t>Morfofisiología. Tomo II. </a:t>
            </a:r>
            <a:r>
              <a:rPr lang="es-ES" sz="2400" dirty="0" smtClean="0">
                <a:ea typeface="Times New Roman" panose="02020603050405020304" pitchFamily="18" charset="0"/>
              </a:rPr>
              <a:t>Capítulo16 pág.111-128</a:t>
            </a:r>
            <a:endParaRPr lang="es-MX" sz="2400" dirty="0">
              <a:ea typeface="Times New Roman" panose="02020603050405020304" pitchFamily="18" charset="0"/>
            </a:endParaRPr>
          </a:p>
          <a:p>
            <a:pPr marL="36195" marR="36195" algn="just">
              <a:spcAft>
                <a:spcPts val="0"/>
              </a:spcAft>
            </a:pPr>
            <a:r>
              <a:rPr lang="es-PR" sz="2400" dirty="0" smtClean="0">
                <a:ea typeface="Times New Roman" panose="02020603050405020304" pitchFamily="18" charset="0"/>
              </a:rPr>
              <a:t>Tratado </a:t>
            </a:r>
            <a:r>
              <a:rPr lang="es-PR" sz="2400" dirty="0">
                <a:ea typeface="Times New Roman" panose="02020603050405020304" pitchFamily="18" charset="0"/>
              </a:rPr>
              <a:t>de Fisiología Médica. A </a:t>
            </a:r>
            <a:r>
              <a:rPr lang="es-PR" sz="2400" dirty="0" err="1">
                <a:ea typeface="Times New Roman" panose="02020603050405020304" pitchFamily="18" charset="0"/>
              </a:rPr>
              <a:t>Guyton</a:t>
            </a:r>
            <a:r>
              <a:rPr lang="es-PR" sz="2400" dirty="0">
                <a:ea typeface="Times New Roman" panose="02020603050405020304" pitchFamily="18" charset="0"/>
              </a:rPr>
              <a:t> 9na </a:t>
            </a:r>
            <a:r>
              <a:rPr lang="es-PR" sz="2400" dirty="0" err="1">
                <a:ea typeface="Times New Roman" panose="02020603050405020304" pitchFamily="18" charset="0"/>
              </a:rPr>
              <a:t>ed</a:t>
            </a:r>
            <a:r>
              <a:rPr lang="es-PR" sz="2400" dirty="0">
                <a:ea typeface="Times New Roman" panose="02020603050405020304" pitchFamily="18" charset="0"/>
              </a:rPr>
              <a:t>, </a:t>
            </a:r>
            <a:r>
              <a:rPr lang="es-ES" sz="2400" dirty="0" err="1">
                <a:ea typeface="Times New Roman" panose="02020603050405020304" pitchFamily="18" charset="0"/>
              </a:rPr>
              <a:t>cap</a:t>
            </a:r>
            <a:r>
              <a:rPr lang="es-ES" sz="2400" dirty="0">
                <a:ea typeface="Times New Roman" panose="02020603050405020304" pitchFamily="18" charset="0"/>
              </a:rPr>
              <a:t> </a:t>
            </a:r>
            <a:r>
              <a:rPr lang="es-ES" sz="2400" dirty="0" smtClean="0">
                <a:ea typeface="Times New Roman" panose="02020603050405020304" pitchFamily="18" charset="0"/>
              </a:rPr>
              <a:t>52 </a:t>
            </a:r>
            <a:r>
              <a:rPr lang="es-ES" sz="2400" dirty="0">
                <a:ea typeface="Times New Roman" panose="02020603050405020304" pitchFamily="18" charset="0"/>
              </a:rPr>
              <a:t>pág. </a:t>
            </a:r>
            <a:r>
              <a:rPr lang="es-ES" sz="2400" dirty="0" smtClean="0">
                <a:ea typeface="Times New Roman" panose="02020603050405020304" pitchFamily="18" charset="0"/>
              </a:rPr>
              <a:t>719-730</a:t>
            </a:r>
            <a:endParaRPr lang="es-MX" sz="2400" dirty="0">
              <a:ea typeface="Times New Roman" panose="02020603050405020304" pitchFamily="18" charset="0"/>
            </a:endParaRPr>
          </a:p>
        </p:txBody>
      </p:sp>
    </p:spTree>
    <p:extLst>
      <p:ext uri="{BB962C8B-B14F-4D97-AF65-F5344CB8AC3E}">
        <p14:creationId xmlns:p14="http://schemas.microsoft.com/office/powerpoint/2010/main" val="2898334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28A0092B-C50C-407E-A947-70E740481C1C}">
                <a14:useLocalDpi xmlns:a14="http://schemas.microsoft.com/office/drawing/2010/main" val="0"/>
              </a:ext>
            </a:extLst>
          </a:blip>
          <a:srcRect t="7001" b="7042"/>
          <a:stretch>
            <a:fillRect/>
          </a:stretch>
        </p:blipFill>
        <p:spPr bwMode="auto">
          <a:xfrm>
            <a:off x="897370" y="1979228"/>
            <a:ext cx="4549775" cy="35036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8725" y="1958446"/>
            <a:ext cx="4975225" cy="35036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93695" y="729733"/>
            <a:ext cx="6788974" cy="646331"/>
          </a:xfrm>
          <a:prstGeom prst="rect">
            <a:avLst/>
          </a:prstGeom>
        </p:spPr>
        <p:txBody>
          <a:bodyPr wrap="none">
            <a:spAutoFit/>
          </a:bodyPr>
          <a:lstStyle/>
          <a:p>
            <a:pPr algn="ctr"/>
            <a:r>
              <a:rPr lang="es-ES_tradnl" sz="3600" b="1" dirty="0" smtClean="0">
                <a:cs typeface="Arial" panose="020B0604020202020204" pitchFamily="34" charset="0"/>
              </a:rPr>
              <a:t>Sensaciones </a:t>
            </a:r>
            <a:r>
              <a:rPr lang="es-ES_tradnl" sz="3600" b="1" dirty="0">
                <a:cs typeface="Arial" panose="020B0604020202020204" pitchFamily="34" charset="0"/>
              </a:rPr>
              <a:t>gustativas y olfatorias</a:t>
            </a:r>
            <a:endParaRPr lang="es-MX" sz="3600" b="1" dirty="0"/>
          </a:p>
        </p:txBody>
      </p:sp>
    </p:spTree>
    <p:extLst>
      <p:ext uri="{BB962C8B-B14F-4D97-AF65-F5344CB8AC3E}">
        <p14:creationId xmlns:p14="http://schemas.microsoft.com/office/powerpoint/2010/main" val="1777802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88989" y="688975"/>
            <a:ext cx="10984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MX" sz="3200" b="1" dirty="0" smtClean="0">
                <a:latin typeface="+mn-lt"/>
              </a:rPr>
              <a:t>Características </a:t>
            </a:r>
            <a:r>
              <a:rPr lang="en-US" altLang="es-MX" sz="3200" b="1" dirty="0">
                <a:latin typeface="+mn-lt"/>
              </a:rPr>
              <a:t>morfofuncionales del gusto y el </a:t>
            </a:r>
            <a:r>
              <a:rPr lang="en-US" altLang="es-MX" sz="3200" b="1" dirty="0" err="1">
                <a:latin typeface="+mn-lt"/>
              </a:rPr>
              <a:t>olfato</a:t>
            </a:r>
            <a:r>
              <a:rPr lang="en-US" altLang="es-MX" sz="3200" b="1" dirty="0">
                <a:latin typeface="+mn-lt"/>
              </a:rPr>
              <a:t>:</a:t>
            </a:r>
            <a:endParaRPr lang="es-ES" altLang="es-MX" sz="3200" b="1" dirty="0">
              <a:latin typeface="+mn-lt"/>
            </a:endParaRPr>
          </a:p>
        </p:txBody>
      </p:sp>
      <p:sp>
        <p:nvSpPr>
          <p:cNvPr id="3" name="Rectangle 6"/>
          <p:cNvSpPr>
            <a:spLocks noChangeArrowheads="1"/>
          </p:cNvSpPr>
          <p:nvPr/>
        </p:nvSpPr>
        <p:spPr bwMode="auto">
          <a:xfrm>
            <a:off x="602722" y="1560013"/>
            <a:ext cx="1103047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MX" sz="3200" dirty="0">
              <a:latin typeface="+mn-lt"/>
            </a:endParaRPr>
          </a:p>
          <a:p>
            <a:pPr eaLnBrk="1" hangingPunct="1">
              <a:buFontTx/>
              <a:buChar char="•"/>
            </a:pPr>
            <a:r>
              <a:rPr lang="es-ES" altLang="es-MX" sz="3200" dirty="0">
                <a:latin typeface="+mn-lt"/>
              </a:rPr>
              <a:t>Nos permite distinguir diferentes tipos de alimentos, incluso aquellos que son dañinos.</a:t>
            </a:r>
          </a:p>
          <a:p>
            <a:pPr eaLnBrk="1" hangingPunct="1">
              <a:buFontTx/>
              <a:buChar char="•"/>
            </a:pPr>
            <a:endParaRPr lang="es-ES" altLang="es-MX" sz="3200" dirty="0">
              <a:latin typeface="+mn-lt"/>
            </a:endParaRPr>
          </a:p>
          <a:p>
            <a:pPr eaLnBrk="1" hangingPunct="1">
              <a:buFontTx/>
              <a:buChar char="•"/>
            </a:pPr>
            <a:r>
              <a:rPr lang="es-ES" altLang="es-MX" sz="3200" dirty="0">
                <a:latin typeface="+mn-lt"/>
              </a:rPr>
              <a:t>Permiten a muchos animales reconocer la proximidad de otros.</a:t>
            </a:r>
          </a:p>
          <a:p>
            <a:pPr eaLnBrk="1" hangingPunct="1"/>
            <a:endParaRPr lang="es-ES" altLang="es-MX" sz="3200" dirty="0">
              <a:latin typeface="+mn-lt"/>
            </a:endParaRPr>
          </a:p>
          <a:p>
            <a:pPr eaLnBrk="1" hangingPunct="1">
              <a:buFontTx/>
              <a:buChar char="•"/>
            </a:pPr>
            <a:r>
              <a:rPr lang="es-ES" altLang="es-MX" sz="3200" dirty="0">
                <a:latin typeface="+mn-lt"/>
              </a:rPr>
              <a:t>Están relacionados con funciones emocionales y conductuales primitivas de nuestro sistema nervioso</a:t>
            </a:r>
          </a:p>
          <a:p>
            <a:pPr>
              <a:buFontTx/>
              <a:buChar char="•"/>
            </a:pPr>
            <a:endParaRPr lang="es-ES" altLang="es-MX" sz="3200" dirty="0">
              <a:latin typeface="+mn-lt"/>
            </a:endParaRPr>
          </a:p>
        </p:txBody>
      </p:sp>
    </p:spTree>
    <p:extLst>
      <p:ext uri="{BB962C8B-B14F-4D97-AF65-F5344CB8AC3E}">
        <p14:creationId xmlns:p14="http://schemas.microsoft.com/office/powerpoint/2010/main" val="1889416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1392" y="907534"/>
            <a:ext cx="8125751" cy="584775"/>
          </a:xfrm>
          <a:prstGeom prst="rect">
            <a:avLst/>
          </a:prstGeom>
        </p:spPr>
        <p:txBody>
          <a:bodyPr wrap="none">
            <a:spAutoFit/>
          </a:bodyPr>
          <a:lstStyle/>
          <a:p>
            <a:pPr algn="ctr"/>
            <a:r>
              <a:rPr lang="es-ES" sz="3200" b="1" dirty="0">
                <a:cs typeface="Times New Roman" panose="02020603050405020304" pitchFamily="18" charset="0"/>
              </a:rPr>
              <a:t>Capacidades funcionales del sistema gustativo </a:t>
            </a:r>
          </a:p>
        </p:txBody>
      </p:sp>
      <p:sp>
        <p:nvSpPr>
          <p:cNvPr id="3" name="Rectángulo 2"/>
          <p:cNvSpPr/>
          <p:nvPr/>
        </p:nvSpPr>
        <p:spPr>
          <a:xfrm>
            <a:off x="1388533" y="2219235"/>
            <a:ext cx="9228666" cy="3539430"/>
          </a:xfrm>
          <a:prstGeom prst="rect">
            <a:avLst/>
          </a:prstGeom>
        </p:spPr>
        <p:txBody>
          <a:bodyPr wrap="square">
            <a:spAutoFit/>
          </a:bodyPr>
          <a:lstStyle/>
          <a:p>
            <a:r>
              <a:rPr lang="es-ES" sz="3200" dirty="0">
                <a:cs typeface="Times New Roman" panose="02020603050405020304" pitchFamily="18" charset="0"/>
              </a:rPr>
              <a:t>Modalidad sensorial: Sensaciones sápidas primarias</a:t>
            </a:r>
            <a:r>
              <a:rPr lang="es-ES" sz="3200" dirty="0" smtClean="0">
                <a:cs typeface="Times New Roman" panose="02020603050405020304" pitchFamily="18" charset="0"/>
              </a:rPr>
              <a:t>.</a:t>
            </a:r>
          </a:p>
          <a:p>
            <a:endParaRPr lang="es-ES" sz="3200" dirty="0">
              <a:cs typeface="Times New Roman" panose="02020603050405020304" pitchFamily="18" charset="0"/>
            </a:endParaRPr>
          </a:p>
          <a:p>
            <a:r>
              <a:rPr lang="es-ES" sz="3200" dirty="0">
                <a:cs typeface="Times New Roman" panose="02020603050405020304" pitchFamily="18" charset="0"/>
              </a:rPr>
              <a:t>Detección de intensidades: Relativa</a:t>
            </a:r>
            <a:r>
              <a:rPr lang="es-ES" sz="3200" dirty="0" smtClean="0">
                <a:cs typeface="Times New Roman" panose="02020603050405020304" pitchFamily="18" charset="0"/>
              </a:rPr>
              <a:t>.</a:t>
            </a:r>
          </a:p>
          <a:p>
            <a:endParaRPr lang="es-ES" sz="3200" dirty="0">
              <a:cs typeface="Times New Roman" panose="02020603050405020304" pitchFamily="18" charset="0"/>
            </a:endParaRPr>
          </a:p>
          <a:p>
            <a:r>
              <a:rPr lang="es-ES" sz="3200" dirty="0">
                <a:cs typeface="Times New Roman" panose="02020603050405020304" pitchFamily="18" charset="0"/>
              </a:rPr>
              <a:t>Discriminación espacial y temporal: Poca</a:t>
            </a:r>
            <a:r>
              <a:rPr lang="es-ES" sz="3200" dirty="0" smtClean="0">
                <a:cs typeface="Times New Roman" panose="02020603050405020304" pitchFamily="18" charset="0"/>
              </a:rPr>
              <a:t>.</a:t>
            </a:r>
          </a:p>
          <a:p>
            <a:endParaRPr lang="es-ES" sz="3200" dirty="0">
              <a:cs typeface="Times New Roman" panose="02020603050405020304" pitchFamily="18" charset="0"/>
            </a:endParaRPr>
          </a:p>
          <a:p>
            <a:r>
              <a:rPr lang="es-ES" sz="3200" dirty="0">
                <a:cs typeface="Times New Roman" panose="02020603050405020304" pitchFamily="18" charset="0"/>
              </a:rPr>
              <a:t>Índole afectiva: Agradable, desagradable.</a:t>
            </a:r>
          </a:p>
        </p:txBody>
      </p:sp>
    </p:spTree>
    <p:extLst>
      <p:ext uri="{BB962C8B-B14F-4D97-AF65-F5344CB8AC3E}">
        <p14:creationId xmlns:p14="http://schemas.microsoft.com/office/powerpoint/2010/main" val="14357669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04" t="3341" r="12640" b="15089"/>
          <a:stretch/>
        </p:blipFill>
        <p:spPr>
          <a:xfrm>
            <a:off x="546484" y="1236133"/>
            <a:ext cx="5604934" cy="5204580"/>
          </a:xfrm>
          <a:prstGeom prst="rect">
            <a:avLst/>
          </a:prstGeom>
          <a:ln w="38100">
            <a:solidFill>
              <a:schemeClr val="accent2"/>
            </a:solidFill>
          </a:ln>
        </p:spPr>
      </p:pic>
      <p:sp>
        <p:nvSpPr>
          <p:cNvPr id="3" name="CuadroTexto 2"/>
          <p:cNvSpPr txBox="1"/>
          <p:nvPr/>
        </p:nvSpPr>
        <p:spPr>
          <a:xfrm>
            <a:off x="2285999" y="463714"/>
            <a:ext cx="7264401" cy="584775"/>
          </a:xfrm>
          <a:prstGeom prst="rect">
            <a:avLst/>
          </a:prstGeom>
          <a:noFill/>
        </p:spPr>
        <p:txBody>
          <a:bodyPr wrap="square" rtlCol="0">
            <a:spAutoFit/>
          </a:bodyPr>
          <a:lstStyle/>
          <a:p>
            <a:pPr algn="just"/>
            <a:r>
              <a:rPr lang="es-MX" sz="3200" b="1" dirty="0" smtClean="0"/>
              <a:t>Organización de las papilas gustativas</a:t>
            </a:r>
            <a:endParaRPr lang="es-MX" sz="3200" b="1" dirty="0"/>
          </a:p>
        </p:txBody>
      </p:sp>
      <p:sp>
        <p:nvSpPr>
          <p:cNvPr id="4" name="Rectángulo 3"/>
          <p:cNvSpPr/>
          <p:nvPr/>
        </p:nvSpPr>
        <p:spPr>
          <a:xfrm>
            <a:off x="6828751" y="4220481"/>
            <a:ext cx="5363249" cy="2554545"/>
          </a:xfrm>
          <a:prstGeom prst="rect">
            <a:avLst/>
          </a:prstGeom>
        </p:spPr>
        <p:txBody>
          <a:bodyPr wrap="square">
            <a:spAutoFit/>
          </a:bodyPr>
          <a:lstStyle/>
          <a:p>
            <a:pPr algn="just"/>
            <a:r>
              <a:rPr lang="es-ES" sz="3200" b="1" dirty="0">
                <a:cs typeface="Times New Roman" panose="02020603050405020304" pitchFamily="18" charset="0"/>
              </a:rPr>
              <a:t>Sabor </a:t>
            </a:r>
            <a:r>
              <a:rPr lang="es-ES" sz="3200" b="1" dirty="0" err="1">
                <a:cs typeface="Times New Roman" panose="02020603050405020304" pitchFamily="18" charset="0"/>
              </a:rPr>
              <a:t>umami</a:t>
            </a:r>
            <a:r>
              <a:rPr lang="es-ES" sz="3200" dirty="0">
                <a:cs typeface="Times New Roman" panose="02020603050405020304" pitchFamily="18" charset="0"/>
              </a:rPr>
              <a:t>: Sensación gustativa agradable diferente desde el punto de vista cualitativo de los sabores primarios.</a:t>
            </a:r>
          </a:p>
        </p:txBody>
      </p:sp>
      <p:graphicFrame>
        <p:nvGraphicFramePr>
          <p:cNvPr id="5" name="Tabla 4"/>
          <p:cNvGraphicFramePr>
            <a:graphicFrameLocks noGrp="1"/>
          </p:cNvGraphicFramePr>
          <p:nvPr>
            <p:extLst>
              <p:ext uri="{D42A27DB-BD31-4B8C-83A1-F6EECF244321}">
                <p14:modId xmlns:p14="http://schemas.microsoft.com/office/powerpoint/2010/main" val="1567438360"/>
              </p:ext>
            </p:extLst>
          </p:nvPr>
        </p:nvGraphicFramePr>
        <p:xfrm>
          <a:off x="7338201" y="1236133"/>
          <a:ext cx="4176466" cy="2796704"/>
        </p:xfrm>
        <a:graphic>
          <a:graphicData uri="http://schemas.openxmlformats.org/drawingml/2006/table">
            <a:tbl>
              <a:tblPr firstRow="1" firstCol="1" bandRow="1">
                <a:tableStyleId>{5C22544A-7EE6-4342-B048-85BDC9FD1C3A}</a:tableStyleId>
              </a:tblPr>
              <a:tblGrid>
                <a:gridCol w="2088233">
                  <a:extLst>
                    <a:ext uri="{9D8B030D-6E8A-4147-A177-3AD203B41FA5}">
                      <a16:colId xmlns:a16="http://schemas.microsoft.com/office/drawing/2014/main" val="2731755599"/>
                    </a:ext>
                  </a:extLst>
                </a:gridCol>
                <a:gridCol w="2088233">
                  <a:extLst>
                    <a:ext uri="{9D8B030D-6E8A-4147-A177-3AD203B41FA5}">
                      <a16:colId xmlns:a16="http://schemas.microsoft.com/office/drawing/2014/main" val="1918524615"/>
                    </a:ext>
                  </a:extLst>
                </a:gridCol>
              </a:tblGrid>
              <a:tr h="488596">
                <a:tc>
                  <a:txBody>
                    <a:bodyPr/>
                    <a:lstStyle/>
                    <a:p>
                      <a:pPr>
                        <a:lnSpc>
                          <a:spcPct val="107000"/>
                        </a:lnSpc>
                        <a:spcAft>
                          <a:spcPts val="0"/>
                        </a:spcAft>
                      </a:pPr>
                      <a:r>
                        <a:rPr lang="es-ES" sz="2000" dirty="0">
                          <a:effectLst/>
                          <a:latin typeface="Times New Roman" panose="02020603050405020304" pitchFamily="18" charset="0"/>
                          <a:cs typeface="Times New Roman" panose="02020603050405020304" pitchFamily="18" charset="0"/>
                        </a:rPr>
                        <a:t>     </a:t>
                      </a:r>
                      <a:r>
                        <a:rPr lang="es-ES" sz="2000" dirty="0" smtClean="0">
                          <a:effectLst/>
                          <a:latin typeface="Times New Roman" panose="02020603050405020304" pitchFamily="18" charset="0"/>
                          <a:cs typeface="Times New Roman" panose="02020603050405020304" pitchFamily="18" charset="0"/>
                        </a:rPr>
                        <a:t>      Umbral</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100" dirty="0">
                          <a:effectLst/>
                        </a:rPr>
                        <a:t> </a:t>
                      </a:r>
                      <a:r>
                        <a:rPr lang="es-ES" sz="2000" dirty="0" smtClean="0">
                          <a:effectLst/>
                          <a:latin typeface="Times New Roman" panose="02020603050405020304" pitchFamily="18" charset="0"/>
                          <a:cs typeface="Times New Roman" panose="02020603050405020304" pitchFamily="18" charset="0"/>
                        </a:rPr>
                        <a:t>del sabor</a:t>
                      </a:r>
                      <a:endParaRPr lang="es-E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179197"/>
                  </a:ext>
                </a:extLst>
              </a:tr>
              <a:tr h="458236">
                <a:tc>
                  <a:txBody>
                    <a:bodyPr/>
                    <a:lstStyle/>
                    <a:p>
                      <a:pPr>
                        <a:lnSpc>
                          <a:spcPct val="107000"/>
                        </a:lnSpc>
                        <a:spcAft>
                          <a:spcPts val="0"/>
                        </a:spcAft>
                      </a:pPr>
                      <a:r>
                        <a:rPr lang="es-ES" sz="2000" dirty="0">
                          <a:effectLst/>
                          <a:latin typeface="Times New Roman" panose="02020603050405020304" pitchFamily="18" charset="0"/>
                          <a:cs typeface="Times New Roman" panose="02020603050405020304" pitchFamily="18" charset="0"/>
                        </a:rPr>
                        <a:t>Sabor dulce</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 </a:t>
                      </a:r>
                      <a:r>
                        <a:rPr lang="es-ES" sz="1600" dirty="0" smtClean="0">
                          <a:effectLst/>
                          <a:latin typeface="Times New Roman" panose="02020603050405020304" pitchFamily="18" charset="0"/>
                          <a:cs typeface="Times New Roman" panose="02020603050405020304" pitchFamily="18" charset="0"/>
                        </a:rPr>
                        <a:t>Sacarosa (0,01M)</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856376"/>
                  </a:ext>
                </a:extLst>
              </a:tr>
              <a:tr h="458236">
                <a:tc>
                  <a:txBody>
                    <a:bodyPr/>
                    <a:lstStyle/>
                    <a:p>
                      <a:pPr>
                        <a:lnSpc>
                          <a:spcPct val="107000"/>
                        </a:lnSpc>
                        <a:spcAft>
                          <a:spcPts val="0"/>
                        </a:spcAft>
                      </a:pPr>
                      <a:r>
                        <a:rPr lang="es-ES" sz="2000" dirty="0">
                          <a:effectLst/>
                          <a:latin typeface="Times New Roman" panose="02020603050405020304" pitchFamily="18" charset="0"/>
                          <a:cs typeface="Times New Roman" panose="02020603050405020304" pitchFamily="18" charset="0"/>
                        </a:rPr>
                        <a:t>Sabor amargo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 </a:t>
                      </a:r>
                      <a:r>
                        <a:rPr lang="es-ES" sz="1600" dirty="0" smtClean="0">
                          <a:effectLst/>
                          <a:latin typeface="Times New Roman" panose="02020603050405020304" pitchFamily="18" charset="0"/>
                          <a:cs typeface="Times New Roman" panose="02020603050405020304" pitchFamily="18" charset="0"/>
                        </a:rPr>
                        <a:t>Quinina(0,000008M)</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5027985"/>
                  </a:ext>
                </a:extLst>
              </a:tr>
              <a:tr h="458236">
                <a:tc>
                  <a:txBody>
                    <a:bodyPr/>
                    <a:lstStyle/>
                    <a:p>
                      <a:pPr>
                        <a:lnSpc>
                          <a:spcPct val="107000"/>
                        </a:lnSpc>
                        <a:spcAft>
                          <a:spcPts val="0"/>
                        </a:spcAft>
                      </a:pPr>
                      <a:r>
                        <a:rPr lang="es-ES" sz="2000" dirty="0">
                          <a:effectLst/>
                          <a:latin typeface="Times New Roman" panose="02020603050405020304" pitchFamily="18" charset="0"/>
                          <a:cs typeface="Times New Roman" panose="02020603050405020304" pitchFamily="18" charset="0"/>
                        </a:rPr>
                        <a:t>Sabor ácido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 </a:t>
                      </a:r>
                      <a:r>
                        <a:rPr lang="es-ES" sz="1600" dirty="0" smtClean="0">
                          <a:effectLst/>
                          <a:latin typeface="Times New Roman" panose="02020603050405020304" pitchFamily="18" charset="0"/>
                          <a:cs typeface="Times New Roman" panose="02020603050405020304" pitchFamily="18" charset="0"/>
                        </a:rPr>
                        <a:t>HCL(0,0009N)</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5961387"/>
                  </a:ext>
                </a:extLst>
              </a:tr>
              <a:tr h="458236">
                <a:tc>
                  <a:txBody>
                    <a:bodyPr/>
                    <a:lstStyle/>
                    <a:p>
                      <a:pPr>
                        <a:lnSpc>
                          <a:spcPct val="107000"/>
                        </a:lnSpc>
                        <a:spcAft>
                          <a:spcPts val="0"/>
                        </a:spcAft>
                      </a:pPr>
                      <a:r>
                        <a:rPr lang="es-ES" sz="2000" dirty="0">
                          <a:effectLst/>
                          <a:latin typeface="Times New Roman" panose="02020603050405020304" pitchFamily="18" charset="0"/>
                          <a:cs typeface="Times New Roman" panose="02020603050405020304" pitchFamily="18" charset="0"/>
                        </a:rPr>
                        <a:t>Sabor salado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 </a:t>
                      </a:r>
                      <a:r>
                        <a:rPr lang="es-ES" sz="1600" dirty="0" err="1" smtClean="0">
                          <a:effectLst/>
                          <a:latin typeface="Times New Roman" panose="02020603050405020304" pitchFamily="18" charset="0"/>
                          <a:cs typeface="Times New Roman" panose="02020603050405020304" pitchFamily="18" charset="0"/>
                        </a:rPr>
                        <a:t>NaCL</a:t>
                      </a:r>
                      <a:r>
                        <a:rPr lang="es-ES" sz="1600" dirty="0" smtClean="0">
                          <a:effectLst/>
                          <a:latin typeface="Times New Roman" panose="02020603050405020304" pitchFamily="18" charset="0"/>
                          <a:cs typeface="Times New Roman" panose="02020603050405020304" pitchFamily="18" charset="0"/>
                        </a:rPr>
                        <a:t>(0,01N)</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6665461"/>
                  </a:ext>
                </a:extLst>
              </a:tr>
              <a:tr h="458236">
                <a:tc>
                  <a:txBody>
                    <a:bodyPr/>
                    <a:lstStyle/>
                    <a:p>
                      <a:pPr>
                        <a:lnSpc>
                          <a:spcPct val="107000"/>
                        </a:lnSpc>
                        <a:spcAft>
                          <a:spcPts val="0"/>
                        </a:spcAft>
                      </a:pPr>
                      <a:r>
                        <a:rPr lang="es-ES" sz="2000" dirty="0">
                          <a:effectLst/>
                          <a:latin typeface="Times New Roman" panose="02020603050405020304" pitchFamily="18" charset="0"/>
                          <a:cs typeface="Times New Roman" panose="02020603050405020304" pitchFamily="18" charset="0"/>
                        </a:rPr>
                        <a:t>Sabor umami</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100" dirty="0">
                          <a:effectLst/>
                        </a:rPr>
                        <a:t> </a:t>
                      </a:r>
                      <a:r>
                        <a:rPr lang="es-ES" sz="1100" dirty="0" smtClean="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3000900"/>
                  </a:ext>
                </a:extLst>
              </a:tr>
            </a:tbl>
          </a:graphicData>
        </a:graphic>
      </p:graphicFrame>
    </p:spTree>
    <p:extLst>
      <p:ext uri="{BB962C8B-B14F-4D97-AF65-F5344CB8AC3E}">
        <p14:creationId xmlns:p14="http://schemas.microsoft.com/office/powerpoint/2010/main" val="192118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823" y="481643"/>
            <a:ext cx="11542426" cy="6740307"/>
          </a:xfrm>
          <a:prstGeom prst="rect">
            <a:avLst/>
          </a:prstGeom>
          <a:noFill/>
        </p:spPr>
        <p:txBody>
          <a:bodyPr wrap="square" rtlCol="0">
            <a:spAutoFit/>
          </a:bodyPr>
          <a:lstStyle/>
          <a:p>
            <a:pPr algn="ctr"/>
            <a:r>
              <a:rPr lang="es-ES" sz="3600" b="1" dirty="0"/>
              <a:t>Objetivo</a:t>
            </a:r>
            <a:r>
              <a:rPr lang="es-ES" sz="3600" b="1" dirty="0" smtClean="0"/>
              <a:t>:</a:t>
            </a:r>
          </a:p>
          <a:p>
            <a:pPr algn="ctr"/>
            <a:endParaRPr lang="es-ES" sz="3600" b="1" dirty="0" smtClean="0"/>
          </a:p>
          <a:p>
            <a:pPr algn="just"/>
            <a:r>
              <a:rPr lang="es-ES" sz="3600" dirty="0" smtClean="0"/>
              <a:t>Analizar  las características </a:t>
            </a:r>
            <a:r>
              <a:rPr lang="es-ES" sz="3600" dirty="0" err="1" smtClean="0"/>
              <a:t>morfofuncionales</a:t>
            </a:r>
            <a:r>
              <a:rPr lang="es-ES" sz="3600" dirty="0" smtClean="0"/>
              <a:t> esenciales de los sistemas especiales (visual, auditivo , gustativo y olfatorio) en el humano sano, teniendo en cuenta las estructuras </a:t>
            </a:r>
            <a:r>
              <a:rPr lang="es-ES" sz="3600" dirty="0" err="1" smtClean="0"/>
              <a:t>pararreceptoras</a:t>
            </a:r>
            <a:r>
              <a:rPr lang="es-ES" sz="3600" dirty="0" smtClean="0"/>
              <a:t>  y el resto de los componentes de los sistemas, que justifican sus capacidades funcionales; resaltando su importancia biomédica y la relación con los valores de humanismo y responsabilidad en el accionar como futuros médicos. </a:t>
            </a:r>
          </a:p>
          <a:p>
            <a:pPr algn="just"/>
            <a:endParaRPr lang="es-ES" sz="3600" dirty="0" smtClean="0"/>
          </a:p>
          <a:p>
            <a:pPr algn="just"/>
            <a:r>
              <a:rPr lang="es-ES" sz="3600" dirty="0" smtClean="0"/>
              <a:t> </a:t>
            </a:r>
            <a:endParaRPr lang="es-ES" sz="3600" dirty="0"/>
          </a:p>
        </p:txBody>
      </p:sp>
    </p:spTree>
    <p:extLst>
      <p:ext uri="{BB962C8B-B14F-4D97-AF65-F5344CB8AC3E}">
        <p14:creationId xmlns:p14="http://schemas.microsoft.com/office/powerpoint/2010/main" val="560793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srcRect l="2011" t="9707" r="6868" b="6295"/>
          <a:stretch/>
        </p:blipFill>
        <p:spPr bwMode="auto">
          <a:xfrm>
            <a:off x="1758586" y="965199"/>
            <a:ext cx="8568952" cy="5697653"/>
          </a:xfrm>
          <a:prstGeom prst="roundRect">
            <a:avLst>
              <a:gd name="adj" fmla="val 16667"/>
            </a:avLst>
          </a:prstGeom>
          <a:ln w="38100">
            <a:solidFill>
              <a:schemeClr val="accent2"/>
            </a:solid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p:cNvSpPr txBox="1"/>
          <p:nvPr/>
        </p:nvSpPr>
        <p:spPr>
          <a:xfrm>
            <a:off x="2590800" y="380424"/>
            <a:ext cx="7958667" cy="584775"/>
          </a:xfrm>
          <a:prstGeom prst="rect">
            <a:avLst/>
          </a:prstGeom>
          <a:noFill/>
        </p:spPr>
        <p:txBody>
          <a:bodyPr wrap="square" rtlCol="0">
            <a:spAutoFit/>
          </a:bodyPr>
          <a:lstStyle/>
          <a:p>
            <a:r>
              <a:rPr lang="es-MX" sz="3200" b="1" dirty="0" smtClean="0"/>
              <a:t>Receptor: </a:t>
            </a:r>
            <a:r>
              <a:rPr lang="es-MX" sz="3200" dirty="0" smtClean="0"/>
              <a:t>botones o corpúsculos gustativos </a:t>
            </a:r>
            <a:endParaRPr lang="es-MX" sz="3200" dirty="0"/>
          </a:p>
        </p:txBody>
      </p:sp>
    </p:spTree>
    <p:extLst>
      <p:ext uri="{BB962C8B-B14F-4D97-AF65-F5344CB8AC3E}">
        <p14:creationId xmlns:p14="http://schemas.microsoft.com/office/powerpoint/2010/main" val="1371241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96446" y="1558395"/>
            <a:ext cx="9324975" cy="5095875"/>
          </a:xfrm>
          <a:prstGeom prst="rect">
            <a:avLst/>
          </a:prstGeom>
          <a:ln w="38100">
            <a:solidFill>
              <a:schemeClr val="accent2"/>
            </a:solidFill>
          </a:ln>
        </p:spPr>
      </p:pic>
      <p:sp>
        <p:nvSpPr>
          <p:cNvPr id="4" name="CuadroTexto 3"/>
          <p:cNvSpPr txBox="1"/>
          <p:nvPr/>
        </p:nvSpPr>
        <p:spPr>
          <a:xfrm>
            <a:off x="1060979" y="304800"/>
            <a:ext cx="10436753" cy="1077218"/>
          </a:xfrm>
          <a:prstGeom prst="rect">
            <a:avLst/>
          </a:prstGeom>
          <a:noFill/>
        </p:spPr>
        <p:txBody>
          <a:bodyPr wrap="square" rtlCol="0">
            <a:spAutoFit/>
          </a:bodyPr>
          <a:lstStyle/>
          <a:p>
            <a:pPr algn="ctr"/>
            <a:r>
              <a:rPr lang="es-MX" sz="3200" b="1" dirty="0" smtClean="0"/>
              <a:t>Vía del gusto </a:t>
            </a:r>
            <a:r>
              <a:rPr lang="es-MX" sz="3200" dirty="0" smtClean="0"/>
              <a:t>(Estudio Independiente)</a:t>
            </a:r>
          </a:p>
          <a:p>
            <a:r>
              <a:rPr lang="es-MX" sz="3200" b="1" dirty="0" smtClean="0"/>
              <a:t>Bibliografía: </a:t>
            </a:r>
            <a:r>
              <a:rPr lang="es-MX" sz="3200" dirty="0" smtClean="0"/>
              <a:t>Morfofisiología Tomo II </a:t>
            </a:r>
            <a:r>
              <a:rPr lang="es-MX" sz="3200" dirty="0" err="1" smtClean="0"/>
              <a:t>cáp</a:t>
            </a:r>
            <a:r>
              <a:rPr lang="es-MX" sz="3200" dirty="0" smtClean="0"/>
              <a:t>. 17 pág. 132</a:t>
            </a:r>
            <a:endParaRPr lang="es-MX" sz="3200" dirty="0"/>
          </a:p>
        </p:txBody>
      </p:sp>
    </p:spTree>
    <p:extLst>
      <p:ext uri="{BB962C8B-B14F-4D97-AF65-F5344CB8AC3E}">
        <p14:creationId xmlns:p14="http://schemas.microsoft.com/office/powerpoint/2010/main" val="3685001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9068" y="321735"/>
            <a:ext cx="9381066" cy="6001643"/>
          </a:xfrm>
          <a:prstGeom prst="rect">
            <a:avLst/>
          </a:prstGeom>
          <a:noFill/>
        </p:spPr>
        <p:txBody>
          <a:bodyPr wrap="square" rtlCol="0">
            <a:spAutoFit/>
          </a:bodyPr>
          <a:lstStyle/>
          <a:p>
            <a:pPr algn="ctr"/>
            <a:r>
              <a:rPr lang="es-MX" sz="3200" b="1" dirty="0" smtClean="0"/>
              <a:t>Alteraciones del gusto</a:t>
            </a:r>
          </a:p>
          <a:p>
            <a:r>
              <a:rPr lang="es-MX" sz="3200" dirty="0" smtClean="0"/>
              <a:t>1. Trastornos del transporte o pérdida de los receptores</a:t>
            </a:r>
          </a:p>
          <a:p>
            <a:endParaRPr lang="es-MX" sz="3200" dirty="0"/>
          </a:p>
          <a:p>
            <a:r>
              <a:rPr lang="es-MX" sz="3200" dirty="0" err="1" smtClean="0"/>
              <a:t>Ageusia</a:t>
            </a:r>
            <a:r>
              <a:rPr lang="es-MX" sz="3200" dirty="0" smtClean="0"/>
              <a:t>: Pérdida del gusto</a:t>
            </a:r>
          </a:p>
          <a:p>
            <a:endParaRPr lang="es-MX" sz="3200" dirty="0" smtClean="0"/>
          </a:p>
          <a:p>
            <a:r>
              <a:rPr lang="es-MX" sz="3200" dirty="0" err="1" smtClean="0"/>
              <a:t>Hipogeusia</a:t>
            </a:r>
            <a:r>
              <a:rPr lang="es-MX" sz="3200" dirty="0" smtClean="0"/>
              <a:t>: Disminución de la sensibilidad a los sabores</a:t>
            </a:r>
          </a:p>
          <a:p>
            <a:endParaRPr lang="es-MX" sz="3200" dirty="0" smtClean="0"/>
          </a:p>
          <a:p>
            <a:r>
              <a:rPr lang="es-MX" sz="3200" dirty="0" err="1" smtClean="0"/>
              <a:t>Disgeusia</a:t>
            </a:r>
            <a:r>
              <a:rPr lang="es-MX" sz="3200" dirty="0" smtClean="0"/>
              <a:t>: Distorsión del sabor</a:t>
            </a:r>
          </a:p>
          <a:p>
            <a:endParaRPr lang="es-MX" sz="3200" dirty="0"/>
          </a:p>
          <a:p>
            <a:r>
              <a:rPr lang="es-MX" sz="3200" dirty="0" smtClean="0"/>
              <a:t>2. Trastornos neurales: por alteraciones del VII, IX o vías centrales. </a:t>
            </a:r>
            <a:endParaRPr lang="es-MX" sz="3200" dirty="0"/>
          </a:p>
        </p:txBody>
      </p:sp>
    </p:spTree>
    <p:extLst>
      <p:ext uri="{BB962C8B-B14F-4D97-AF65-F5344CB8AC3E}">
        <p14:creationId xmlns:p14="http://schemas.microsoft.com/office/powerpoint/2010/main" val="12063810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52562" y="252412"/>
            <a:ext cx="9286875" cy="6353175"/>
          </a:xfrm>
          <a:prstGeom prst="rect">
            <a:avLst/>
          </a:prstGeom>
        </p:spPr>
      </p:pic>
    </p:spTree>
    <p:extLst>
      <p:ext uri="{BB962C8B-B14F-4D97-AF65-F5344CB8AC3E}">
        <p14:creationId xmlns:p14="http://schemas.microsoft.com/office/powerpoint/2010/main" val="1726555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8754" y="331800"/>
            <a:ext cx="11166704" cy="584775"/>
          </a:xfrm>
          <a:prstGeom prst="rect">
            <a:avLst/>
          </a:prstGeom>
        </p:spPr>
        <p:txBody>
          <a:bodyPr wrap="square">
            <a:spAutoFit/>
          </a:bodyPr>
          <a:lstStyle/>
          <a:p>
            <a:pPr algn="ctr"/>
            <a:r>
              <a:rPr lang="es-ES" sz="3200" b="1" dirty="0">
                <a:cs typeface="Times New Roman" panose="02020603050405020304" pitchFamily="18" charset="0"/>
              </a:rPr>
              <a:t>Capacidades funcionales del sistema olfatorio</a:t>
            </a:r>
          </a:p>
        </p:txBody>
      </p:sp>
      <p:sp>
        <p:nvSpPr>
          <p:cNvPr id="3" name="Rectángulo 2"/>
          <p:cNvSpPr/>
          <p:nvPr/>
        </p:nvSpPr>
        <p:spPr>
          <a:xfrm>
            <a:off x="1383796" y="1124393"/>
            <a:ext cx="9656619" cy="5509200"/>
          </a:xfrm>
          <a:prstGeom prst="rect">
            <a:avLst/>
          </a:prstGeom>
        </p:spPr>
        <p:txBody>
          <a:bodyPr wrap="square">
            <a:spAutoFit/>
          </a:bodyPr>
          <a:lstStyle/>
          <a:p>
            <a:pPr algn="just"/>
            <a:r>
              <a:rPr lang="es-ES" sz="3200" dirty="0">
                <a:cs typeface="Times New Roman" panose="02020603050405020304" pitchFamily="18" charset="0"/>
              </a:rPr>
              <a:t>1.Modalidad sensorial: </a:t>
            </a:r>
            <a:r>
              <a:rPr lang="es-ES" sz="3200" dirty="0" smtClean="0">
                <a:cs typeface="Times New Roman" panose="02020603050405020304" pitchFamily="18" charset="0"/>
              </a:rPr>
              <a:t>Detecta entre </a:t>
            </a:r>
            <a:r>
              <a:rPr lang="es-ES" sz="3200" dirty="0">
                <a:cs typeface="Times New Roman" panose="02020603050405020304" pitchFamily="18" charset="0"/>
              </a:rPr>
              <a:t>10 </a:t>
            </a:r>
            <a:r>
              <a:rPr lang="es-ES" sz="3200" dirty="0" smtClean="0">
                <a:cs typeface="Times New Roman" panose="02020603050405020304" pitchFamily="18" charset="0"/>
              </a:rPr>
              <a:t>000 a 400 000 </a:t>
            </a:r>
            <a:r>
              <a:rPr lang="es-ES" sz="3200" dirty="0">
                <a:cs typeface="Times New Roman" panose="02020603050405020304" pitchFamily="18" charset="0"/>
              </a:rPr>
              <a:t>olores </a:t>
            </a:r>
            <a:r>
              <a:rPr lang="es-ES" sz="3200" dirty="0" smtClean="0">
                <a:cs typeface="Times New Roman" panose="02020603050405020304" pitchFamily="18" charset="0"/>
              </a:rPr>
              <a:t>diferentes, sustancias volátiles, con umbral muy bajo.</a:t>
            </a:r>
          </a:p>
          <a:p>
            <a:pPr algn="just"/>
            <a:endParaRPr lang="es-ES" sz="3200" dirty="0">
              <a:cs typeface="Times New Roman" panose="02020603050405020304" pitchFamily="18" charset="0"/>
            </a:endParaRPr>
          </a:p>
          <a:p>
            <a:pPr algn="just"/>
            <a:r>
              <a:rPr lang="es-ES" sz="3200" dirty="0">
                <a:cs typeface="Times New Roman" panose="02020603050405020304" pitchFamily="18" charset="0"/>
              </a:rPr>
              <a:t>2.Detección de rango de </a:t>
            </a:r>
            <a:r>
              <a:rPr lang="es-ES" sz="3200" dirty="0" smtClean="0">
                <a:cs typeface="Times New Roman" panose="02020603050405020304" pitchFamily="18" charset="0"/>
              </a:rPr>
              <a:t>intensidades: poca </a:t>
            </a:r>
          </a:p>
          <a:p>
            <a:pPr algn="just"/>
            <a:endParaRPr lang="es-ES" sz="3200" dirty="0">
              <a:cs typeface="Times New Roman" panose="02020603050405020304" pitchFamily="18" charset="0"/>
            </a:endParaRPr>
          </a:p>
          <a:p>
            <a:pPr algn="just"/>
            <a:r>
              <a:rPr lang="es-ES" sz="3200" dirty="0">
                <a:cs typeface="Times New Roman" panose="02020603050405020304" pitchFamily="18" charset="0"/>
              </a:rPr>
              <a:t>3. Detección del curso </a:t>
            </a:r>
            <a:r>
              <a:rPr lang="es-ES" sz="3200" dirty="0" smtClean="0">
                <a:cs typeface="Times New Roman" panose="02020603050405020304" pitchFamily="18" charset="0"/>
              </a:rPr>
              <a:t>temporal: poca</a:t>
            </a:r>
          </a:p>
          <a:p>
            <a:pPr algn="just"/>
            <a:endParaRPr lang="es-ES" sz="3200" dirty="0">
              <a:cs typeface="Times New Roman" panose="02020603050405020304" pitchFamily="18" charset="0"/>
            </a:endParaRPr>
          </a:p>
          <a:p>
            <a:pPr algn="just"/>
            <a:r>
              <a:rPr lang="es-ES" sz="3200" dirty="0">
                <a:cs typeface="Times New Roman" panose="02020603050405020304" pitchFamily="18" charset="0"/>
              </a:rPr>
              <a:t>4. Discriminación </a:t>
            </a:r>
            <a:r>
              <a:rPr lang="es-ES" sz="3200" dirty="0" smtClean="0">
                <a:cs typeface="Times New Roman" panose="02020603050405020304" pitchFamily="18" charset="0"/>
              </a:rPr>
              <a:t>espacial: </a:t>
            </a:r>
            <a:r>
              <a:rPr lang="es-ES" sz="3200" dirty="0">
                <a:cs typeface="Times New Roman" panose="02020603050405020304" pitchFamily="18" charset="0"/>
              </a:rPr>
              <a:t>c</a:t>
            </a:r>
            <a:r>
              <a:rPr lang="es-ES" sz="3200" dirty="0" smtClean="0">
                <a:cs typeface="Times New Roman" panose="02020603050405020304" pitchFamily="18" charset="0"/>
              </a:rPr>
              <a:t>ierta posibilidad de localización de la fuente odorífera.</a:t>
            </a:r>
            <a:endParaRPr lang="es-ES" sz="3200" dirty="0">
              <a:cs typeface="Times New Roman" panose="02020603050405020304" pitchFamily="18" charset="0"/>
            </a:endParaRPr>
          </a:p>
          <a:p>
            <a:pPr algn="just"/>
            <a:endParaRPr lang="es-ES" sz="3200" dirty="0">
              <a:cs typeface="Times New Roman" panose="02020603050405020304" pitchFamily="18" charset="0"/>
            </a:endParaRPr>
          </a:p>
        </p:txBody>
      </p:sp>
    </p:spTree>
    <p:extLst>
      <p:ext uri="{BB962C8B-B14F-4D97-AF65-F5344CB8AC3E}">
        <p14:creationId xmlns:p14="http://schemas.microsoft.com/office/powerpoint/2010/main" val="2779080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8637" y="602673"/>
            <a:ext cx="8666018" cy="6093976"/>
          </a:xfrm>
          <a:prstGeom prst="rect">
            <a:avLst/>
          </a:prstGeom>
          <a:noFill/>
        </p:spPr>
        <p:txBody>
          <a:bodyPr wrap="square" rtlCol="0">
            <a:spAutoFit/>
          </a:bodyPr>
          <a:lstStyle/>
          <a:p>
            <a:pPr algn="ctr"/>
            <a:r>
              <a:rPr lang="es-MX" sz="3200" b="1" dirty="0" smtClean="0"/>
              <a:t>Posibles sensaciones olfatorias primarias</a:t>
            </a:r>
          </a:p>
          <a:p>
            <a:pPr algn="ctr"/>
            <a:endParaRPr lang="es-MX" sz="3200" b="1" dirty="0" smtClean="0"/>
          </a:p>
          <a:p>
            <a:pPr marL="342900" indent="-342900" algn="just">
              <a:spcAft>
                <a:spcPts val="1200"/>
              </a:spcAft>
              <a:buAutoNum type="arabicPeriod"/>
            </a:pPr>
            <a:r>
              <a:rPr lang="es-MX" sz="3200" dirty="0" smtClean="0"/>
              <a:t>Alcanforados</a:t>
            </a:r>
          </a:p>
          <a:p>
            <a:pPr algn="just">
              <a:spcAft>
                <a:spcPts val="1200"/>
              </a:spcAft>
            </a:pPr>
            <a:r>
              <a:rPr lang="es-MX" sz="3200" dirty="0"/>
              <a:t> </a:t>
            </a:r>
            <a:r>
              <a:rPr lang="es-MX" sz="3200" dirty="0" smtClean="0"/>
              <a:t>   2. Almizclados</a:t>
            </a:r>
          </a:p>
          <a:p>
            <a:pPr algn="just">
              <a:spcAft>
                <a:spcPts val="1200"/>
              </a:spcAft>
            </a:pPr>
            <a:r>
              <a:rPr lang="es-MX" sz="3200" dirty="0"/>
              <a:t> </a:t>
            </a:r>
            <a:r>
              <a:rPr lang="es-MX" sz="3200" dirty="0" smtClean="0"/>
              <a:t>        3. Florales</a:t>
            </a:r>
          </a:p>
          <a:p>
            <a:pPr algn="just">
              <a:spcAft>
                <a:spcPts val="1200"/>
              </a:spcAft>
            </a:pPr>
            <a:r>
              <a:rPr lang="es-MX" sz="3200" dirty="0"/>
              <a:t> </a:t>
            </a:r>
            <a:r>
              <a:rPr lang="es-MX" sz="3200" dirty="0" smtClean="0"/>
              <a:t>             4. Mentolados</a:t>
            </a:r>
          </a:p>
          <a:p>
            <a:pPr algn="just">
              <a:spcAft>
                <a:spcPts val="1200"/>
              </a:spcAft>
            </a:pPr>
            <a:r>
              <a:rPr lang="es-MX" sz="3200" dirty="0" smtClean="0"/>
              <a:t>                   5.Etéreos</a:t>
            </a:r>
            <a:endParaRPr lang="es-MX" sz="3200" dirty="0"/>
          </a:p>
          <a:p>
            <a:pPr algn="just">
              <a:spcAft>
                <a:spcPts val="1200"/>
              </a:spcAft>
            </a:pPr>
            <a:r>
              <a:rPr lang="es-MX" sz="3200" dirty="0" smtClean="0"/>
              <a:t>                       6. Picantes</a:t>
            </a:r>
          </a:p>
          <a:p>
            <a:pPr algn="just">
              <a:spcAft>
                <a:spcPts val="1200"/>
              </a:spcAft>
            </a:pPr>
            <a:r>
              <a:rPr lang="es-MX" sz="3200" dirty="0" smtClean="0"/>
              <a:t>                            7. Pútridos</a:t>
            </a:r>
          </a:p>
          <a:p>
            <a:pPr algn="just"/>
            <a:endParaRPr lang="es-MX" sz="3200" dirty="0"/>
          </a:p>
        </p:txBody>
      </p:sp>
    </p:spTree>
    <p:extLst>
      <p:ext uri="{BB962C8B-B14F-4D97-AF65-F5344CB8AC3E}">
        <p14:creationId xmlns:p14="http://schemas.microsoft.com/office/powerpoint/2010/main" val="1505907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37615" y="1473199"/>
            <a:ext cx="9020236" cy="5164667"/>
          </a:xfrm>
          <a:prstGeom prst="rect">
            <a:avLst/>
          </a:prstGeom>
          <a:ln w="38100">
            <a:solidFill>
              <a:schemeClr val="accent2"/>
            </a:solidFill>
          </a:ln>
        </p:spPr>
      </p:pic>
      <p:sp>
        <p:nvSpPr>
          <p:cNvPr id="3" name="CuadroTexto 2"/>
          <p:cNvSpPr txBox="1"/>
          <p:nvPr/>
        </p:nvSpPr>
        <p:spPr>
          <a:xfrm>
            <a:off x="1907745" y="395981"/>
            <a:ext cx="8929588" cy="1077218"/>
          </a:xfrm>
          <a:prstGeom prst="rect">
            <a:avLst/>
          </a:prstGeom>
          <a:noFill/>
        </p:spPr>
        <p:txBody>
          <a:bodyPr wrap="square" rtlCol="0">
            <a:spAutoFit/>
          </a:bodyPr>
          <a:lstStyle/>
          <a:p>
            <a:r>
              <a:rPr lang="es-ES" sz="3200" b="1" dirty="0" smtClean="0"/>
              <a:t>Receptor</a:t>
            </a:r>
            <a:r>
              <a:rPr lang="es-ES" sz="3200" dirty="0" smtClean="0"/>
              <a:t>: mucosa olfatoria situadas en la parte </a:t>
            </a:r>
          </a:p>
          <a:p>
            <a:r>
              <a:rPr lang="es-ES" sz="3200" dirty="0" smtClean="0"/>
              <a:t>superior de cada fosa nasal</a:t>
            </a:r>
            <a:endParaRPr lang="es-ES" sz="3200" dirty="0"/>
          </a:p>
        </p:txBody>
      </p:sp>
    </p:spTree>
    <p:extLst>
      <p:ext uri="{BB962C8B-B14F-4D97-AF65-F5344CB8AC3E}">
        <p14:creationId xmlns:p14="http://schemas.microsoft.com/office/powerpoint/2010/main" val="2996378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9999" y="328767"/>
            <a:ext cx="9516534" cy="1077218"/>
          </a:xfrm>
          <a:prstGeom prst="rect">
            <a:avLst/>
          </a:prstGeom>
        </p:spPr>
        <p:txBody>
          <a:bodyPr wrap="square">
            <a:spAutoFit/>
          </a:bodyPr>
          <a:lstStyle/>
          <a:p>
            <a:pPr algn="ctr"/>
            <a:r>
              <a:rPr lang="es-MX" sz="3200" b="1" dirty="0"/>
              <a:t>Vía del </a:t>
            </a:r>
            <a:r>
              <a:rPr lang="es-MX" sz="3200" b="1" dirty="0" smtClean="0"/>
              <a:t>olfato </a:t>
            </a:r>
            <a:r>
              <a:rPr lang="es-MX" sz="3200" dirty="0"/>
              <a:t>(Estudio Independiente)</a:t>
            </a:r>
          </a:p>
          <a:p>
            <a:r>
              <a:rPr lang="es-MX" sz="3200" b="1" dirty="0"/>
              <a:t>Bibliografía: </a:t>
            </a:r>
            <a:r>
              <a:rPr lang="es-MX" sz="3200" dirty="0"/>
              <a:t>Morfofisiología Tomo II </a:t>
            </a:r>
            <a:r>
              <a:rPr lang="es-MX" sz="3200" dirty="0" err="1"/>
              <a:t>cáp</a:t>
            </a:r>
            <a:r>
              <a:rPr lang="es-MX" sz="3200" dirty="0"/>
              <a:t>. 17 pág. </a:t>
            </a:r>
            <a:r>
              <a:rPr lang="es-MX" sz="3200" dirty="0" smtClean="0"/>
              <a:t>136</a:t>
            </a:r>
            <a:endParaRPr lang="es-MX" sz="3200" dirty="0"/>
          </a:p>
        </p:txBody>
      </p:sp>
      <p:pic>
        <p:nvPicPr>
          <p:cNvPr id="5" name="Imagen 4"/>
          <p:cNvPicPr>
            <a:picLocks noChangeAspect="1"/>
          </p:cNvPicPr>
          <p:nvPr/>
        </p:nvPicPr>
        <p:blipFill>
          <a:blip r:embed="rId2"/>
          <a:stretch>
            <a:fillRect/>
          </a:stretch>
        </p:blipFill>
        <p:spPr>
          <a:xfrm>
            <a:off x="2193252" y="1405985"/>
            <a:ext cx="7670028" cy="5057161"/>
          </a:xfrm>
          <a:prstGeom prst="rect">
            <a:avLst/>
          </a:prstGeom>
        </p:spPr>
      </p:pic>
    </p:spTree>
    <p:extLst>
      <p:ext uri="{BB962C8B-B14F-4D97-AF65-F5344CB8AC3E}">
        <p14:creationId xmlns:p14="http://schemas.microsoft.com/office/powerpoint/2010/main" val="436648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1599" y="3421502"/>
            <a:ext cx="8520545" cy="2062103"/>
          </a:xfrm>
          <a:prstGeom prst="rect">
            <a:avLst/>
          </a:prstGeom>
        </p:spPr>
        <p:txBody>
          <a:bodyPr wrap="square">
            <a:spAutoFit/>
          </a:bodyPr>
          <a:lstStyle/>
          <a:p>
            <a:pPr marL="514350" indent="-514350">
              <a:buFont typeface="+mj-lt"/>
              <a:buAutoNum type="arabicPeriod"/>
            </a:pPr>
            <a:r>
              <a:rPr lang="es-ES" sz="3200" dirty="0" smtClean="0">
                <a:cs typeface="Times New Roman" panose="02020603050405020304" pitchFamily="18" charset="0"/>
              </a:rPr>
              <a:t>Anosmia: pérdida del olfato</a:t>
            </a:r>
            <a:endParaRPr lang="es-ES" sz="3200" dirty="0">
              <a:cs typeface="Times New Roman" panose="02020603050405020304" pitchFamily="18" charset="0"/>
            </a:endParaRPr>
          </a:p>
          <a:p>
            <a:pPr marL="514350" indent="-514350">
              <a:buFont typeface="+mj-lt"/>
              <a:buAutoNum type="arabicPeriod"/>
            </a:pPr>
            <a:r>
              <a:rPr lang="es-ES" sz="3200" dirty="0" err="1" smtClean="0">
                <a:cs typeface="Times New Roman" panose="02020603050405020304" pitchFamily="18" charset="0"/>
              </a:rPr>
              <a:t>Hiposmia</a:t>
            </a:r>
            <a:r>
              <a:rPr lang="es-ES" sz="3200" dirty="0" smtClean="0">
                <a:cs typeface="Times New Roman" panose="02020603050405020304" pitchFamily="18" charset="0"/>
              </a:rPr>
              <a:t>: disminución del olfato</a:t>
            </a:r>
            <a:endParaRPr lang="es-ES" sz="3200" dirty="0">
              <a:cs typeface="Times New Roman" panose="02020603050405020304" pitchFamily="18" charset="0"/>
            </a:endParaRPr>
          </a:p>
          <a:p>
            <a:pPr marL="514350" indent="-514350">
              <a:buFont typeface="+mj-lt"/>
              <a:buAutoNum type="arabicPeriod"/>
            </a:pPr>
            <a:r>
              <a:rPr lang="es-ES" sz="3200" dirty="0" err="1" smtClean="0">
                <a:cs typeface="Times New Roman" panose="02020603050405020304" pitchFamily="18" charset="0"/>
              </a:rPr>
              <a:t>Hiperosmia</a:t>
            </a:r>
            <a:r>
              <a:rPr lang="es-ES" sz="3200" dirty="0" smtClean="0">
                <a:cs typeface="Times New Roman" panose="02020603050405020304" pitchFamily="18" charset="0"/>
              </a:rPr>
              <a:t>: incremento de la </a:t>
            </a:r>
            <a:r>
              <a:rPr lang="es-ES" sz="3200" dirty="0" err="1" smtClean="0">
                <a:cs typeface="Times New Roman" panose="02020603050405020304" pitchFamily="18" charset="0"/>
              </a:rPr>
              <a:t>olfación</a:t>
            </a:r>
            <a:endParaRPr lang="es-ES" sz="3200" dirty="0">
              <a:cs typeface="Times New Roman" panose="02020603050405020304" pitchFamily="18" charset="0"/>
            </a:endParaRPr>
          </a:p>
          <a:p>
            <a:pPr marL="514350" indent="-514350">
              <a:buFont typeface="+mj-lt"/>
              <a:buAutoNum type="arabicPeriod"/>
            </a:pPr>
            <a:r>
              <a:rPr lang="es-ES" sz="3200" dirty="0" err="1" smtClean="0">
                <a:cs typeface="Times New Roman" panose="02020603050405020304" pitchFamily="18" charset="0"/>
              </a:rPr>
              <a:t>Parosmias</a:t>
            </a:r>
            <a:r>
              <a:rPr lang="es-ES" sz="3200" dirty="0" smtClean="0">
                <a:cs typeface="Times New Roman" panose="02020603050405020304" pitchFamily="18" charset="0"/>
              </a:rPr>
              <a:t>: distorsión del olfato</a:t>
            </a:r>
            <a:endParaRPr lang="es-ES" sz="3200" dirty="0">
              <a:cs typeface="Times New Roman" panose="02020603050405020304" pitchFamily="18" charset="0"/>
            </a:endParaRPr>
          </a:p>
        </p:txBody>
      </p:sp>
      <p:sp>
        <p:nvSpPr>
          <p:cNvPr id="4" name="Rectángulo 3"/>
          <p:cNvSpPr/>
          <p:nvPr/>
        </p:nvSpPr>
        <p:spPr>
          <a:xfrm>
            <a:off x="1371600" y="568278"/>
            <a:ext cx="9245600" cy="3046988"/>
          </a:xfrm>
          <a:prstGeom prst="rect">
            <a:avLst/>
          </a:prstGeom>
        </p:spPr>
        <p:txBody>
          <a:bodyPr wrap="square">
            <a:spAutoFit/>
          </a:bodyPr>
          <a:lstStyle/>
          <a:p>
            <a:pPr algn="ctr"/>
            <a:r>
              <a:rPr lang="es-ES" sz="3200" b="1" dirty="0">
                <a:cs typeface="Times New Roman" panose="02020603050405020304" pitchFamily="18" charset="0"/>
              </a:rPr>
              <a:t>Alteraciones del </a:t>
            </a:r>
            <a:r>
              <a:rPr lang="es-ES" sz="3200" b="1" dirty="0" smtClean="0">
                <a:cs typeface="Times New Roman" panose="02020603050405020304" pitchFamily="18" charset="0"/>
              </a:rPr>
              <a:t>sistema olfatorio</a:t>
            </a:r>
          </a:p>
          <a:p>
            <a:pPr algn="ctr"/>
            <a:endParaRPr lang="es-ES" sz="3200" b="1" dirty="0">
              <a:cs typeface="Times New Roman" panose="02020603050405020304" pitchFamily="18" charset="0"/>
            </a:endParaRPr>
          </a:p>
          <a:p>
            <a:pPr algn="just"/>
            <a:r>
              <a:rPr lang="es-ES" sz="3200" dirty="0" smtClean="0">
                <a:cs typeface="Times New Roman" panose="02020603050405020304" pitchFamily="18" charset="0"/>
              </a:rPr>
              <a:t>Las afectaciones que las provocan pueden ser por pérdida </a:t>
            </a:r>
            <a:r>
              <a:rPr lang="es-ES" sz="3200" dirty="0">
                <a:cs typeface="Times New Roman" panose="02020603050405020304" pitchFamily="18" charset="0"/>
              </a:rPr>
              <a:t>de </a:t>
            </a:r>
            <a:r>
              <a:rPr lang="es-ES" sz="3200" dirty="0" smtClean="0">
                <a:cs typeface="Times New Roman" panose="02020603050405020304" pitchFamily="18" charset="0"/>
              </a:rPr>
              <a:t>transporte, pérdida sensorial o pérdida </a:t>
            </a:r>
            <a:r>
              <a:rPr lang="es-ES" sz="3200" dirty="0">
                <a:cs typeface="Times New Roman" panose="02020603050405020304" pitchFamily="18" charset="0"/>
              </a:rPr>
              <a:t>nerviosa</a:t>
            </a:r>
          </a:p>
          <a:p>
            <a:pPr algn="ctr"/>
            <a:endParaRPr lang="es-ES" sz="3200" b="1" dirty="0">
              <a:cs typeface="Times New Roman" panose="02020603050405020304" pitchFamily="18" charset="0"/>
            </a:endParaRPr>
          </a:p>
        </p:txBody>
      </p:sp>
    </p:spTree>
    <p:extLst>
      <p:ext uri="{BB962C8B-B14F-4D97-AF65-F5344CB8AC3E}">
        <p14:creationId xmlns:p14="http://schemas.microsoft.com/office/powerpoint/2010/main" val="158905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2837" y="748146"/>
            <a:ext cx="10349346" cy="1077218"/>
          </a:xfrm>
          <a:prstGeom prst="rect">
            <a:avLst/>
          </a:prstGeom>
          <a:noFill/>
        </p:spPr>
        <p:txBody>
          <a:bodyPr wrap="square" rtlCol="0">
            <a:spAutoFit/>
          </a:bodyPr>
          <a:lstStyle/>
          <a:p>
            <a:pPr algn="just"/>
            <a:r>
              <a:rPr lang="es-MX" sz="3200" b="1" dirty="0" smtClean="0"/>
              <a:t>Orientaciones para el estudio independiente de los sistemas sensoriales químicos.</a:t>
            </a:r>
            <a:endParaRPr lang="es-MX" sz="3200" b="1" dirty="0"/>
          </a:p>
        </p:txBody>
      </p:sp>
      <p:sp>
        <p:nvSpPr>
          <p:cNvPr id="3" name="CuadroTexto 2"/>
          <p:cNvSpPr txBox="1"/>
          <p:nvPr/>
        </p:nvSpPr>
        <p:spPr>
          <a:xfrm>
            <a:off x="1132610" y="2556162"/>
            <a:ext cx="9829800" cy="1569660"/>
          </a:xfrm>
          <a:prstGeom prst="rect">
            <a:avLst/>
          </a:prstGeom>
          <a:noFill/>
        </p:spPr>
        <p:txBody>
          <a:bodyPr wrap="square" rtlCol="0">
            <a:spAutoFit/>
          </a:bodyPr>
          <a:lstStyle/>
          <a:p>
            <a:pPr marL="342900" indent="-342900">
              <a:buAutoNum type="arabicPeriod"/>
            </a:pPr>
            <a:r>
              <a:rPr lang="es-MX" sz="3200" dirty="0" smtClean="0"/>
              <a:t>Capacidades funcionales</a:t>
            </a:r>
          </a:p>
          <a:p>
            <a:pPr marL="342900" indent="-342900">
              <a:buAutoNum type="arabicPeriod"/>
            </a:pPr>
            <a:r>
              <a:rPr lang="es-MX" sz="3200" dirty="0" smtClean="0"/>
              <a:t>Receptores</a:t>
            </a:r>
          </a:p>
          <a:p>
            <a:pPr marL="342900" indent="-342900">
              <a:buAutoNum type="arabicPeriod"/>
            </a:pPr>
            <a:r>
              <a:rPr lang="es-MX" sz="3200" dirty="0" smtClean="0"/>
              <a:t>Alteraciones</a:t>
            </a:r>
          </a:p>
        </p:txBody>
      </p:sp>
      <p:sp>
        <p:nvSpPr>
          <p:cNvPr id="4" name="Rectángulo 3"/>
          <p:cNvSpPr/>
          <p:nvPr/>
        </p:nvSpPr>
        <p:spPr>
          <a:xfrm>
            <a:off x="1132610" y="4876417"/>
            <a:ext cx="10089573" cy="1200329"/>
          </a:xfrm>
          <a:prstGeom prst="rect">
            <a:avLst/>
          </a:prstGeom>
        </p:spPr>
        <p:txBody>
          <a:bodyPr wrap="square">
            <a:spAutoFit/>
          </a:bodyPr>
          <a:lstStyle/>
          <a:p>
            <a:pPr marL="36195" marR="36195" algn="just">
              <a:spcAft>
                <a:spcPts val="0"/>
              </a:spcAft>
            </a:pPr>
            <a:r>
              <a:rPr lang="es-ES" sz="2400" dirty="0">
                <a:ea typeface="Times New Roman" panose="02020603050405020304" pitchFamily="18" charset="0"/>
              </a:rPr>
              <a:t>Bibliografía: </a:t>
            </a:r>
            <a:endParaRPr lang="es-MX" sz="2400" dirty="0">
              <a:ea typeface="Times New Roman" panose="02020603050405020304" pitchFamily="18" charset="0"/>
            </a:endParaRPr>
          </a:p>
          <a:p>
            <a:pPr marL="36195" marR="36195" algn="just">
              <a:spcAft>
                <a:spcPts val="0"/>
              </a:spcAft>
            </a:pPr>
            <a:r>
              <a:rPr lang="es-ES" sz="2400" dirty="0">
                <a:ea typeface="Times New Roman" panose="02020603050405020304" pitchFamily="18" charset="0"/>
              </a:rPr>
              <a:t>Morfofisiología. Tomo II. </a:t>
            </a:r>
            <a:r>
              <a:rPr lang="es-ES" sz="2400" dirty="0" smtClean="0">
                <a:ea typeface="Times New Roman" panose="02020603050405020304" pitchFamily="18" charset="0"/>
              </a:rPr>
              <a:t>Capítulo 17 pág.129-136</a:t>
            </a:r>
            <a:endParaRPr lang="es-MX" sz="2400" dirty="0">
              <a:ea typeface="Times New Roman" panose="02020603050405020304" pitchFamily="18" charset="0"/>
            </a:endParaRPr>
          </a:p>
          <a:p>
            <a:pPr marL="36195" marR="36195" algn="just">
              <a:spcAft>
                <a:spcPts val="0"/>
              </a:spcAft>
            </a:pPr>
            <a:r>
              <a:rPr lang="es-PR" sz="2400" dirty="0" smtClean="0">
                <a:ea typeface="Times New Roman" panose="02020603050405020304" pitchFamily="18" charset="0"/>
              </a:rPr>
              <a:t>Tratado </a:t>
            </a:r>
            <a:r>
              <a:rPr lang="es-PR" sz="2400" dirty="0">
                <a:ea typeface="Times New Roman" panose="02020603050405020304" pitchFamily="18" charset="0"/>
              </a:rPr>
              <a:t>de Fisiología Médica. A </a:t>
            </a:r>
            <a:r>
              <a:rPr lang="es-PR" sz="2400" dirty="0" err="1">
                <a:ea typeface="Times New Roman" panose="02020603050405020304" pitchFamily="18" charset="0"/>
              </a:rPr>
              <a:t>Guyton</a:t>
            </a:r>
            <a:r>
              <a:rPr lang="es-PR" sz="2400" dirty="0">
                <a:ea typeface="Times New Roman" panose="02020603050405020304" pitchFamily="18" charset="0"/>
              </a:rPr>
              <a:t> 9na </a:t>
            </a:r>
            <a:r>
              <a:rPr lang="es-PR" sz="2400" dirty="0" err="1">
                <a:ea typeface="Times New Roman" panose="02020603050405020304" pitchFamily="18" charset="0"/>
              </a:rPr>
              <a:t>ed</a:t>
            </a:r>
            <a:r>
              <a:rPr lang="es-PR" sz="2400" dirty="0">
                <a:ea typeface="Times New Roman" panose="02020603050405020304" pitchFamily="18" charset="0"/>
              </a:rPr>
              <a:t>, </a:t>
            </a:r>
            <a:r>
              <a:rPr lang="es-ES" sz="2400" dirty="0" err="1">
                <a:ea typeface="Times New Roman" panose="02020603050405020304" pitchFamily="18" charset="0"/>
              </a:rPr>
              <a:t>cap</a:t>
            </a:r>
            <a:r>
              <a:rPr lang="es-ES" sz="2400" dirty="0">
                <a:ea typeface="Times New Roman" panose="02020603050405020304" pitchFamily="18" charset="0"/>
              </a:rPr>
              <a:t> </a:t>
            </a:r>
            <a:r>
              <a:rPr lang="es-ES" sz="2400" dirty="0" smtClean="0">
                <a:ea typeface="Times New Roman" panose="02020603050405020304" pitchFamily="18" charset="0"/>
              </a:rPr>
              <a:t>53 </a:t>
            </a:r>
            <a:r>
              <a:rPr lang="es-ES" sz="2400" dirty="0">
                <a:ea typeface="Times New Roman" panose="02020603050405020304" pitchFamily="18" charset="0"/>
              </a:rPr>
              <a:t>pág. </a:t>
            </a:r>
            <a:r>
              <a:rPr lang="es-ES" sz="2400" dirty="0" smtClean="0">
                <a:ea typeface="Times New Roman" panose="02020603050405020304" pitchFamily="18" charset="0"/>
              </a:rPr>
              <a:t>733-740</a:t>
            </a:r>
            <a:endParaRPr lang="es-MX" sz="2400" dirty="0">
              <a:ea typeface="Times New Roman" panose="02020603050405020304" pitchFamily="18" charset="0"/>
            </a:endParaRPr>
          </a:p>
        </p:txBody>
      </p:sp>
    </p:spTree>
    <p:extLst>
      <p:ext uri="{BB962C8B-B14F-4D97-AF65-F5344CB8AC3E}">
        <p14:creationId xmlns:p14="http://schemas.microsoft.com/office/powerpoint/2010/main" val="365036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325509"/>
            <a:ext cx="11653743" cy="1569660"/>
          </a:xfrm>
          <a:prstGeom prst="rect">
            <a:avLst/>
          </a:prstGeom>
          <a:noFill/>
        </p:spPr>
        <p:txBody>
          <a:bodyPr wrap="square" rtlCol="0">
            <a:spAutoFit/>
          </a:bodyPr>
          <a:lstStyle/>
          <a:p>
            <a:pPr algn="ctr"/>
            <a:r>
              <a:rPr lang="es-ES" dirty="0"/>
              <a:t> </a:t>
            </a:r>
            <a:r>
              <a:rPr lang="es-ES" sz="3200" b="1" dirty="0" smtClean="0">
                <a:latin typeface="Calibri" panose="020F0502020204030204" pitchFamily="34" charset="0"/>
              </a:rPr>
              <a:t>Características de los Sistemas Sensoriales Especiales             </a:t>
            </a:r>
          </a:p>
          <a:p>
            <a:endParaRPr lang="es-ES" sz="3200" b="1" dirty="0" smtClean="0">
              <a:latin typeface="Calibri" panose="020F0502020204030204" pitchFamily="34" charset="0"/>
            </a:endParaRPr>
          </a:p>
          <a:p>
            <a:endParaRPr lang="es-ES" sz="3200" dirty="0"/>
          </a:p>
        </p:txBody>
      </p:sp>
      <p:sp>
        <p:nvSpPr>
          <p:cNvPr id="9" name="CuadroTexto 8"/>
          <p:cNvSpPr txBox="1"/>
          <p:nvPr/>
        </p:nvSpPr>
        <p:spPr>
          <a:xfrm>
            <a:off x="573741" y="1741281"/>
            <a:ext cx="11237552" cy="3816429"/>
          </a:xfrm>
          <a:prstGeom prst="rect">
            <a:avLst/>
          </a:prstGeom>
          <a:noFill/>
        </p:spPr>
        <p:txBody>
          <a:bodyPr wrap="square" rtlCol="0">
            <a:spAutoFit/>
          </a:bodyPr>
          <a:lstStyle/>
          <a:p>
            <a:pPr marL="457200" indent="-457200" algn="just">
              <a:spcAft>
                <a:spcPts val="2000"/>
              </a:spcAft>
              <a:buFont typeface="+mj-lt"/>
              <a:buAutoNum type="arabicPeriod"/>
            </a:pPr>
            <a:r>
              <a:rPr lang="es-ES" sz="3200" dirty="0" smtClean="0">
                <a:latin typeface="Calibri" panose="020F0502020204030204" pitchFamily="34" charset="0"/>
              </a:rPr>
              <a:t>Sus receptores están localizados en lugares específicos de la cabeza, asociados a los órganos de los sentidos.</a:t>
            </a:r>
          </a:p>
          <a:p>
            <a:pPr marL="457200" indent="-457200" algn="just">
              <a:spcAft>
                <a:spcPts val="2000"/>
              </a:spcAft>
              <a:buFont typeface="+mj-lt"/>
              <a:buAutoNum type="arabicPeriod"/>
            </a:pPr>
            <a:r>
              <a:rPr lang="es-ES" sz="3200" dirty="0" smtClean="0">
                <a:latin typeface="Calibri" panose="020F0502020204030204" pitchFamily="34" charset="0"/>
              </a:rPr>
              <a:t>Sus receptores son secundarios, excepto para la  </a:t>
            </a:r>
            <a:r>
              <a:rPr lang="es-ES" sz="3200" dirty="0" err="1" smtClean="0">
                <a:latin typeface="Calibri" panose="020F0502020204030204" pitchFamily="34" charset="0"/>
              </a:rPr>
              <a:t>olfación</a:t>
            </a:r>
            <a:r>
              <a:rPr lang="es-ES" sz="3200" dirty="0" smtClean="0">
                <a:latin typeface="Calibri" panose="020F0502020204030204" pitchFamily="34" charset="0"/>
              </a:rPr>
              <a:t>.</a:t>
            </a:r>
          </a:p>
          <a:p>
            <a:pPr marL="457200" indent="-457200" algn="just">
              <a:spcAft>
                <a:spcPts val="2000"/>
              </a:spcAft>
              <a:buFont typeface="+mj-lt"/>
              <a:buAutoNum type="arabicPeriod"/>
            </a:pPr>
            <a:r>
              <a:rPr lang="es-ES" sz="3200" dirty="0" smtClean="0">
                <a:latin typeface="Calibri" panose="020F0502020204030204" pitchFamily="34" charset="0"/>
              </a:rPr>
              <a:t>Están asociados  a estructuras no neurales que ayudan al receptor a procesar la información  </a:t>
            </a:r>
            <a:r>
              <a:rPr lang="es-ES" sz="3200" b="1" dirty="0" smtClean="0">
                <a:latin typeface="Calibri" panose="020F0502020204030204" pitchFamily="34" charset="0"/>
              </a:rPr>
              <a:t>(</a:t>
            </a:r>
            <a:r>
              <a:rPr lang="es-ES" sz="3200" b="1" dirty="0" err="1" smtClean="0">
                <a:latin typeface="Calibri" panose="020F0502020204030204" pitchFamily="34" charset="0"/>
              </a:rPr>
              <a:t>pararreceptor</a:t>
            </a:r>
            <a:r>
              <a:rPr lang="es-ES" sz="3200" b="1" dirty="0" smtClean="0">
                <a:latin typeface="Calibri" panose="020F0502020204030204" pitchFamily="34" charset="0"/>
              </a:rPr>
              <a:t>).</a:t>
            </a:r>
          </a:p>
          <a:p>
            <a:pPr algn="just">
              <a:spcAft>
                <a:spcPts val="2000"/>
              </a:spcAft>
            </a:pPr>
            <a:r>
              <a:rPr lang="es-ES" sz="3200" dirty="0" smtClean="0">
                <a:latin typeface="Calibri" panose="020F0502020204030204" pitchFamily="34" charset="0"/>
              </a:rPr>
              <a:t>4. Estos sistemas procesan    solo   una       modalidad  sensorial.</a:t>
            </a:r>
            <a:endParaRPr lang="es-ES" sz="3200" dirty="0">
              <a:latin typeface="Calibri" panose="020F0502020204030204" pitchFamily="34" charset="0"/>
            </a:endParaRPr>
          </a:p>
        </p:txBody>
      </p:sp>
    </p:spTree>
    <p:extLst>
      <p:ext uri="{BB962C8B-B14F-4D97-AF65-F5344CB8AC3E}">
        <p14:creationId xmlns:p14="http://schemas.microsoft.com/office/powerpoint/2010/main" val="270881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34837" y="292386"/>
            <a:ext cx="7917873" cy="584775"/>
          </a:xfrm>
          <a:prstGeom prst="rect">
            <a:avLst/>
          </a:prstGeom>
          <a:noFill/>
        </p:spPr>
        <p:txBody>
          <a:bodyPr wrap="square" rtlCol="0">
            <a:spAutoFit/>
          </a:bodyPr>
          <a:lstStyle/>
          <a:p>
            <a:pPr algn="ctr"/>
            <a:r>
              <a:rPr lang="es-MX" sz="3200" b="1" dirty="0" smtClean="0"/>
              <a:t>Conclusiones</a:t>
            </a:r>
            <a:endParaRPr lang="es-MX" sz="3200" b="1" dirty="0"/>
          </a:p>
        </p:txBody>
      </p:sp>
      <p:sp>
        <p:nvSpPr>
          <p:cNvPr id="3" name="Rectángulo 2"/>
          <p:cNvSpPr/>
          <p:nvPr/>
        </p:nvSpPr>
        <p:spPr>
          <a:xfrm>
            <a:off x="852054" y="3524471"/>
            <a:ext cx="10474035" cy="1569660"/>
          </a:xfrm>
          <a:prstGeom prst="rect">
            <a:avLst/>
          </a:prstGeom>
        </p:spPr>
        <p:txBody>
          <a:bodyPr wrap="square">
            <a:spAutoFit/>
          </a:bodyPr>
          <a:lstStyle/>
          <a:p>
            <a:pPr marL="457200" indent="-457200" algn="just">
              <a:buFont typeface="Wingdings" panose="05000000000000000000" pitchFamily="2" charset="2"/>
              <a:buChar char="ü"/>
            </a:pPr>
            <a:r>
              <a:rPr lang="es-ES" sz="3200" dirty="0" smtClean="0"/>
              <a:t>El sistema visual es uno de los sistemas sensoriales  especiales que mejor discrimina las capacidades funcionales</a:t>
            </a:r>
            <a:r>
              <a:rPr lang="es-ES" sz="3200" dirty="0"/>
              <a:t>.</a:t>
            </a:r>
          </a:p>
        </p:txBody>
      </p:sp>
      <p:sp>
        <p:nvSpPr>
          <p:cNvPr id="5" name="Rectángulo 4"/>
          <p:cNvSpPr/>
          <p:nvPr/>
        </p:nvSpPr>
        <p:spPr>
          <a:xfrm>
            <a:off x="852055" y="1418298"/>
            <a:ext cx="10474035" cy="1569660"/>
          </a:xfrm>
          <a:prstGeom prst="rect">
            <a:avLst/>
          </a:prstGeom>
        </p:spPr>
        <p:txBody>
          <a:bodyPr wrap="square">
            <a:spAutoFit/>
          </a:bodyPr>
          <a:lstStyle/>
          <a:p>
            <a:pPr marL="457200" indent="-457200" algn="just">
              <a:buFont typeface="Wingdings" panose="05000000000000000000" pitchFamily="2" charset="2"/>
              <a:buChar char="ü"/>
            </a:pPr>
            <a:r>
              <a:rPr lang="es-ES" altLang="es-MX" sz="3200" dirty="0"/>
              <a:t>Los receptores especiales presentan células sensoriales y elementos asociados que ayudan a procesar la </a:t>
            </a:r>
            <a:r>
              <a:rPr lang="es-ES" altLang="es-MX" sz="3200" dirty="0" smtClean="0"/>
              <a:t>información </a:t>
            </a:r>
            <a:r>
              <a:rPr lang="es-ES" altLang="es-MX" sz="3200" b="1" dirty="0" smtClean="0"/>
              <a:t>(pararreceptores)</a:t>
            </a:r>
            <a:endParaRPr lang="es-ES" altLang="es-MX" sz="3200" b="1" dirty="0"/>
          </a:p>
        </p:txBody>
      </p:sp>
    </p:spTree>
    <p:extLst>
      <p:ext uri="{BB962C8B-B14F-4D97-AF65-F5344CB8AC3E}">
        <p14:creationId xmlns:p14="http://schemas.microsoft.com/office/powerpoint/2010/main" val="2194669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78873" y="828390"/>
            <a:ext cx="10952018" cy="53614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es-ES" sz="3200" dirty="0" smtClean="0"/>
              <a:t>Las ondas electromagnéticas son refractadas por los medios refringentes, y con la contribución de la musculatura intrínseca y extrínseca del ojo inciden en la zona de mayor agudeza visual de la retina, donde la imagen se enfoca invertida, y es transmitida por las fibras nerviosas del II par craneal al área cortical de la visión donde se interpreta correctamente la imagen.</a:t>
            </a:r>
          </a:p>
          <a:p>
            <a:pPr algn="just">
              <a:buFont typeface="Wingdings" panose="05000000000000000000" pitchFamily="2" charset="2"/>
              <a:buChar char="ü"/>
            </a:pPr>
            <a:endParaRPr lang="es-ES" sz="3200" dirty="0" smtClean="0"/>
          </a:p>
          <a:p>
            <a:pPr algn="just">
              <a:buFont typeface="Wingdings" panose="05000000000000000000" pitchFamily="2" charset="2"/>
              <a:buChar char="ü"/>
            </a:pPr>
            <a:r>
              <a:rPr lang="es-ES" sz="3200" dirty="0" smtClean="0"/>
              <a:t>Las alteraciones del sistema visual pueden ocurrir en los pararreceptores, la retina o en la vía visual.</a:t>
            </a:r>
          </a:p>
          <a:p>
            <a:pPr>
              <a:buFont typeface="Wingdings" panose="05000000000000000000" pitchFamily="2" charset="2"/>
              <a:buChar char="ü"/>
            </a:pPr>
            <a:endParaRPr lang="es-ES" sz="3200" dirty="0" smtClean="0"/>
          </a:p>
          <a:p>
            <a:pPr>
              <a:buFont typeface="Wingdings" panose="05000000000000000000" pitchFamily="2" charset="2"/>
              <a:buChar char="ü"/>
            </a:pPr>
            <a:endParaRPr lang="es-ES" sz="3200" dirty="0" smtClean="0"/>
          </a:p>
          <a:p>
            <a:pPr>
              <a:buFont typeface="Wingdings" panose="05000000000000000000" pitchFamily="2" charset="2"/>
              <a:buChar char="ü"/>
            </a:pPr>
            <a:endParaRPr lang="es-ES" sz="3200" dirty="0" smtClean="0"/>
          </a:p>
          <a:p>
            <a:pPr marL="0" indent="0">
              <a:buFont typeface="Arial" panose="020B0604020202020204" pitchFamily="34" charset="0"/>
              <a:buNone/>
            </a:pPr>
            <a:r>
              <a:rPr lang="es-ES" sz="3200" dirty="0" smtClean="0"/>
              <a:t>                                        </a:t>
            </a:r>
          </a:p>
          <a:p>
            <a:endParaRPr lang="es-ES" sz="3200" dirty="0" smtClean="0"/>
          </a:p>
          <a:p>
            <a:endParaRPr lang="es-ES" sz="3200" dirty="0" smtClean="0"/>
          </a:p>
          <a:p>
            <a:endParaRPr lang="es-ES" sz="3200" dirty="0" smtClean="0"/>
          </a:p>
          <a:p>
            <a:endParaRPr lang="es-ES" sz="3200" dirty="0" smtClean="0"/>
          </a:p>
          <a:p>
            <a:endParaRPr lang="es-ES" sz="3200" dirty="0" smtClean="0"/>
          </a:p>
          <a:p>
            <a:endParaRPr lang="es-ES" sz="3200" dirty="0" smtClean="0"/>
          </a:p>
          <a:p>
            <a:pPr marL="0" indent="0">
              <a:buFont typeface="Arial" panose="020B0604020202020204" pitchFamily="34" charset="0"/>
              <a:buNone/>
            </a:pPr>
            <a:endParaRPr lang="es-ES" sz="3200" dirty="0"/>
          </a:p>
        </p:txBody>
      </p:sp>
    </p:spTree>
    <p:extLst>
      <p:ext uri="{BB962C8B-B14F-4D97-AF65-F5344CB8AC3E}">
        <p14:creationId xmlns:p14="http://schemas.microsoft.com/office/powerpoint/2010/main" val="3316542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3344" y="986504"/>
            <a:ext cx="11381511" cy="5016758"/>
          </a:xfrm>
          <a:prstGeom prst="rect">
            <a:avLst/>
          </a:prstGeom>
        </p:spPr>
        <p:txBody>
          <a:bodyPr wrap="square">
            <a:spAutoFit/>
          </a:bodyPr>
          <a:lstStyle/>
          <a:p>
            <a:pPr marL="342900" indent="-342900" algn="just">
              <a:buFont typeface="Wingdings" panose="05000000000000000000" pitchFamily="2" charset="2"/>
              <a:buChar char="ü"/>
            </a:pPr>
            <a:r>
              <a:rPr lang="es-ES" sz="3200" dirty="0">
                <a:cs typeface="Times New Roman" panose="02020603050405020304" pitchFamily="18" charset="0"/>
              </a:rPr>
              <a:t>Al llegar la onda sonora al oído interno el desplazamiento de la endolinfa contribuye al estímulo de las células ciliadas del órgano de Corti,  y se produce un potencial receptor  que origina un potencial de acción en la fibra nerviosa del VIII par craneal que luego es transmitido al área cortical de la audición.</a:t>
            </a:r>
          </a:p>
          <a:p>
            <a:pPr marL="342900" indent="-342900" algn="just">
              <a:buFont typeface="Wingdings" panose="05000000000000000000" pitchFamily="2" charset="2"/>
              <a:buChar char="ü"/>
            </a:pPr>
            <a:endParaRPr lang="es-ES" sz="3200" dirty="0">
              <a:cs typeface="Times New Roman" panose="02020603050405020304" pitchFamily="18" charset="0"/>
            </a:endParaRPr>
          </a:p>
          <a:p>
            <a:pPr marL="342900" indent="-342900" algn="just">
              <a:buFont typeface="Wingdings" panose="05000000000000000000" pitchFamily="2" charset="2"/>
              <a:buChar char="ü"/>
            </a:pPr>
            <a:r>
              <a:rPr lang="es-ES" sz="3200" dirty="0">
                <a:cs typeface="Times New Roman" panose="02020603050405020304" pitchFamily="18" charset="0"/>
              </a:rPr>
              <a:t>Las sensaciones gustativas y olfatorias de índole afectiva  son recogidas por los quimiorreceptores y transmitidos por los nervios facial, glosofaríngeo , vago y el olfatorio hasta las áreas corticales del gusto y olfato.</a:t>
            </a:r>
          </a:p>
        </p:txBody>
      </p:sp>
    </p:spTree>
    <p:extLst>
      <p:ext uri="{BB962C8B-B14F-4D97-AF65-F5344CB8AC3E}">
        <p14:creationId xmlns:p14="http://schemas.microsoft.com/office/powerpoint/2010/main" val="2987075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650749" y="2496973"/>
            <a:ext cx="3524249" cy="1754326"/>
          </a:xfrm>
          <a:prstGeom prst="rect">
            <a:avLst/>
          </a:prstGeom>
          <a:noFill/>
          <a:ln w="9525">
            <a:noFill/>
            <a:miter lim="800000"/>
            <a:headEnd/>
            <a:tailEnd/>
          </a:ln>
        </p:spPr>
        <p:txBody>
          <a:bodyPr>
            <a:spAutoFit/>
          </a:bodyPr>
          <a:lstStyle/>
          <a:p>
            <a:r>
              <a:rPr lang="es-ES" sz="3600" b="1" dirty="0" smtClean="0"/>
              <a:t>Sistemas Sensoriales</a:t>
            </a:r>
          </a:p>
          <a:p>
            <a:r>
              <a:rPr lang="es-ES" sz="3600" b="1" dirty="0" smtClean="0"/>
              <a:t>Especiales</a:t>
            </a:r>
            <a:endParaRPr lang="es-ES" sz="3600" b="1" dirty="0"/>
          </a:p>
        </p:txBody>
      </p:sp>
      <p:sp>
        <p:nvSpPr>
          <p:cNvPr id="10244" name="3 CuadroTexto"/>
          <p:cNvSpPr txBox="1">
            <a:spLocks noChangeArrowheads="1"/>
          </p:cNvSpPr>
          <p:nvPr/>
        </p:nvSpPr>
        <p:spPr bwMode="auto">
          <a:xfrm>
            <a:off x="4381500" y="785814"/>
            <a:ext cx="4857751" cy="5078313"/>
          </a:xfrm>
          <a:prstGeom prst="rect">
            <a:avLst/>
          </a:prstGeom>
          <a:noFill/>
          <a:ln w="9525">
            <a:noFill/>
            <a:miter lim="800000"/>
            <a:headEnd/>
            <a:tailEnd/>
          </a:ln>
        </p:spPr>
        <p:txBody>
          <a:bodyPr>
            <a:spAutoFit/>
          </a:bodyPr>
          <a:lstStyle/>
          <a:p>
            <a:r>
              <a:rPr lang="es-ES" sz="3600" b="1" dirty="0">
                <a:solidFill>
                  <a:srgbClr val="FF0000"/>
                </a:solidFill>
              </a:rPr>
              <a:t>Sistema Visual</a:t>
            </a:r>
          </a:p>
          <a:p>
            <a:endParaRPr lang="es-ES" sz="3600" b="1" dirty="0">
              <a:solidFill>
                <a:srgbClr val="FF0000"/>
              </a:solidFill>
            </a:endParaRPr>
          </a:p>
          <a:p>
            <a:r>
              <a:rPr lang="es-ES" sz="3600" b="1" dirty="0">
                <a:solidFill>
                  <a:srgbClr val="FF0000"/>
                </a:solidFill>
              </a:rPr>
              <a:t>Sistema Auditivo</a:t>
            </a:r>
          </a:p>
          <a:p>
            <a:endParaRPr lang="es-ES" sz="3600" b="1" dirty="0">
              <a:solidFill>
                <a:srgbClr val="FF0000"/>
              </a:solidFill>
            </a:endParaRPr>
          </a:p>
          <a:p>
            <a:r>
              <a:rPr lang="es-ES" sz="3600" b="1" dirty="0">
                <a:solidFill>
                  <a:srgbClr val="FF0000"/>
                </a:solidFill>
              </a:rPr>
              <a:t>Sistema Gustativo</a:t>
            </a:r>
          </a:p>
          <a:p>
            <a:endParaRPr lang="es-ES" sz="3600" b="1" dirty="0">
              <a:solidFill>
                <a:srgbClr val="FF0000"/>
              </a:solidFill>
            </a:endParaRPr>
          </a:p>
          <a:p>
            <a:r>
              <a:rPr lang="es-ES" sz="3600" b="1" dirty="0">
                <a:solidFill>
                  <a:srgbClr val="FF0000"/>
                </a:solidFill>
              </a:rPr>
              <a:t>Sistema Olfatorio</a:t>
            </a:r>
          </a:p>
          <a:p>
            <a:endParaRPr lang="es-ES" sz="3600" b="1" dirty="0"/>
          </a:p>
          <a:p>
            <a:r>
              <a:rPr lang="es-ES" sz="3600" b="1" dirty="0"/>
              <a:t>Sistema </a:t>
            </a:r>
            <a:r>
              <a:rPr lang="es-ES" sz="3600" b="1" dirty="0" err="1"/>
              <a:t>Vestibular</a:t>
            </a:r>
            <a:endParaRPr lang="es-ES" sz="3600" b="1" dirty="0"/>
          </a:p>
        </p:txBody>
      </p:sp>
      <p:sp>
        <p:nvSpPr>
          <p:cNvPr id="5" name="4 Abrir llave"/>
          <p:cNvSpPr/>
          <p:nvPr/>
        </p:nvSpPr>
        <p:spPr>
          <a:xfrm>
            <a:off x="3346704" y="1042416"/>
            <a:ext cx="621792" cy="466344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91671" y="519953"/>
            <a:ext cx="10524564" cy="6186309"/>
          </a:xfrm>
          <a:prstGeom prst="rect">
            <a:avLst/>
          </a:prstGeom>
          <a:noFill/>
        </p:spPr>
        <p:txBody>
          <a:bodyPr wrap="square" rtlCol="0">
            <a:spAutoFit/>
          </a:bodyPr>
          <a:lstStyle/>
          <a:p>
            <a:pPr algn="ctr"/>
            <a:r>
              <a:rPr lang="es-ES" sz="3600" b="1" dirty="0">
                <a:latin typeface="Calibri" panose="020F0502020204030204" pitchFamily="34" charset="0"/>
                <a:ea typeface="Times New Roman" panose="02020603050405020304" pitchFamily="18" charset="0"/>
                <a:cs typeface="Arial" panose="020B0604020202020204" pitchFamily="34" charset="0"/>
              </a:rPr>
              <a:t>Capacidades funcionales de los Sistemas </a:t>
            </a:r>
            <a:r>
              <a:rPr lang="es-ES" sz="3600" b="1" dirty="0" smtClean="0">
                <a:latin typeface="Calibri" panose="020F0502020204030204" pitchFamily="34" charset="0"/>
                <a:ea typeface="Times New Roman" panose="02020603050405020304" pitchFamily="18" charset="0"/>
                <a:cs typeface="Arial" panose="020B0604020202020204" pitchFamily="34" charset="0"/>
              </a:rPr>
              <a:t>Sensoriales</a:t>
            </a:r>
            <a:endParaRPr lang="es-ES" sz="3600" b="1" dirty="0">
              <a:latin typeface="Calibri" panose="020F0502020204030204" pitchFamily="34" charset="0"/>
              <a:ea typeface="Times New Roman" panose="02020603050405020304" pitchFamily="18" charset="0"/>
              <a:cs typeface="Arial" panose="020B0604020202020204" pitchFamily="34" charset="0"/>
            </a:endParaRPr>
          </a:p>
          <a:p>
            <a:pPr algn="just"/>
            <a:endParaRPr lang="es-ES" sz="3600" b="1" dirty="0" smtClean="0">
              <a:latin typeface="Calibri" panose="020F0502020204030204" pitchFamily="34" charset="0"/>
              <a:ea typeface="Times New Roman" panose="02020603050405020304" pitchFamily="18" charset="0"/>
              <a:cs typeface="Arial" panose="020B0604020202020204" pitchFamily="34" charset="0"/>
            </a:endParaRPr>
          </a:p>
          <a:p>
            <a:pPr algn="just">
              <a:spcBef>
                <a:spcPct val="0"/>
              </a:spcBef>
            </a:pPr>
            <a:r>
              <a:rPr lang="es-ES" sz="3600" dirty="0" smtClean="0">
                <a:latin typeface="Calibri" panose="020F0502020204030204" pitchFamily="34" charset="0"/>
              </a:rPr>
              <a:t>1.- Cualidad del estímulo</a:t>
            </a:r>
          </a:p>
          <a:p>
            <a:pPr algn="just">
              <a:spcBef>
                <a:spcPct val="0"/>
              </a:spcBef>
            </a:pPr>
            <a:endParaRPr lang="es-ES" sz="3600" dirty="0" smtClean="0">
              <a:latin typeface="Calibri" panose="020F0502020204030204" pitchFamily="34" charset="0"/>
            </a:endParaRPr>
          </a:p>
          <a:p>
            <a:pPr algn="just">
              <a:spcBef>
                <a:spcPct val="0"/>
              </a:spcBef>
            </a:pPr>
            <a:r>
              <a:rPr lang="es-ES" sz="3600" dirty="0" smtClean="0">
                <a:latin typeface="Calibri" panose="020F0502020204030204" pitchFamily="34" charset="0"/>
              </a:rPr>
              <a:t>2.- Intensidad</a:t>
            </a:r>
          </a:p>
          <a:p>
            <a:pPr algn="just">
              <a:spcBef>
                <a:spcPct val="0"/>
              </a:spcBef>
            </a:pPr>
            <a:endParaRPr lang="es-ES" sz="3600" dirty="0" smtClean="0">
              <a:latin typeface="Calibri" panose="020F0502020204030204" pitchFamily="34" charset="0"/>
            </a:endParaRPr>
          </a:p>
          <a:p>
            <a:pPr algn="just">
              <a:spcBef>
                <a:spcPct val="0"/>
              </a:spcBef>
            </a:pPr>
            <a:r>
              <a:rPr lang="es-ES" sz="3600" dirty="0" smtClean="0">
                <a:latin typeface="Calibri" panose="020F0502020204030204" pitchFamily="34" charset="0"/>
              </a:rPr>
              <a:t>3.- Localización espacial</a:t>
            </a:r>
          </a:p>
          <a:p>
            <a:pPr algn="just">
              <a:spcBef>
                <a:spcPct val="0"/>
              </a:spcBef>
            </a:pPr>
            <a:endParaRPr lang="es-ES" sz="3600" dirty="0" smtClean="0">
              <a:latin typeface="Calibri" panose="020F0502020204030204" pitchFamily="34" charset="0"/>
            </a:endParaRPr>
          </a:p>
          <a:p>
            <a:pPr algn="just">
              <a:spcBef>
                <a:spcPct val="0"/>
              </a:spcBef>
            </a:pPr>
            <a:r>
              <a:rPr lang="es-ES" sz="3600" dirty="0" smtClean="0">
                <a:latin typeface="Calibri" panose="020F0502020204030204" pitchFamily="34" charset="0"/>
              </a:rPr>
              <a:t>4.- Duración o curso temporal</a:t>
            </a:r>
          </a:p>
          <a:p>
            <a:pPr algn="just"/>
            <a:endParaRPr lang="es-ES" sz="3600" dirty="0" smtClean="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endParaRPr lang="es-E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9796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960" y="1122346"/>
            <a:ext cx="6163056" cy="547962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2 CuadroTexto"/>
          <p:cNvSpPr txBox="1"/>
          <p:nvPr/>
        </p:nvSpPr>
        <p:spPr>
          <a:xfrm>
            <a:off x="4457898" y="230262"/>
            <a:ext cx="3465179" cy="646331"/>
          </a:xfrm>
          <a:prstGeom prst="rect">
            <a:avLst/>
          </a:prstGeom>
          <a:noFill/>
        </p:spPr>
        <p:txBody>
          <a:bodyPr wrap="none" rtlCol="0">
            <a:spAutoFit/>
          </a:bodyPr>
          <a:lstStyle/>
          <a:p>
            <a:pPr algn="ctr"/>
            <a:r>
              <a:rPr lang="es-ES" sz="3600" b="1" dirty="0"/>
              <a:t> </a:t>
            </a:r>
            <a:r>
              <a:rPr lang="es-ES" sz="3600" b="1" dirty="0" smtClean="0"/>
              <a:t>SISTEMA VISUAL</a:t>
            </a:r>
            <a:endParaRPr lang="es-ES"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3943</TotalTime>
  <Words>2795</Words>
  <Application>Microsoft Office PowerPoint</Application>
  <PresentationFormat>Panorámica</PresentationFormat>
  <Paragraphs>363</Paragraphs>
  <Slides>62</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62</vt:i4>
      </vt:variant>
    </vt:vector>
  </HeadingPairs>
  <TitlesOfParts>
    <vt:vector size="69" baseType="lpstr">
      <vt:lpstr>SimSun-ExtB</vt: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 Elizabeth</dc:creator>
  <cp:lastModifiedBy>Elizabeth</cp:lastModifiedBy>
  <cp:revision>353</cp:revision>
  <dcterms:created xsi:type="dcterms:W3CDTF">2017-03-20T20:18:37Z</dcterms:created>
  <dcterms:modified xsi:type="dcterms:W3CDTF">2020-03-24T14:36:33Z</dcterms:modified>
</cp:coreProperties>
</file>