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66" r:id="rId3"/>
    <p:sldId id="310" r:id="rId4"/>
    <p:sldId id="312" r:id="rId5"/>
    <p:sldId id="311" r:id="rId6"/>
    <p:sldId id="313" r:id="rId7"/>
    <p:sldId id="314" r:id="rId8"/>
    <p:sldId id="315" r:id="rId9"/>
    <p:sldId id="316" r:id="rId10"/>
    <p:sldId id="327" r:id="rId11"/>
    <p:sldId id="328" r:id="rId12"/>
    <p:sldId id="329" r:id="rId13"/>
    <p:sldId id="330" r:id="rId14"/>
    <p:sldId id="331" r:id="rId15"/>
    <p:sldId id="332" r:id="rId16"/>
    <p:sldId id="333" r:id="rId17"/>
    <p:sldId id="334" r:id="rId18"/>
    <p:sldId id="335" r:id="rId19"/>
    <p:sldId id="336" r:id="rId20"/>
    <p:sldId id="345" r:id="rId21"/>
    <p:sldId id="337" r:id="rId22"/>
    <p:sldId id="338" r:id="rId23"/>
    <p:sldId id="339" r:id="rId24"/>
    <p:sldId id="340" r:id="rId25"/>
    <p:sldId id="341" r:id="rId26"/>
    <p:sldId id="342" r:id="rId27"/>
    <p:sldId id="343" r:id="rId28"/>
    <p:sldId id="344" r:id="rId29"/>
    <p:sldId id="346" r:id="rId30"/>
    <p:sldId id="347" r:id="rId3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53" autoAdjust="0"/>
    <p:restoredTop sz="94660"/>
  </p:normalViewPr>
  <p:slideViewPr>
    <p:cSldViewPr>
      <p:cViewPr>
        <p:scale>
          <a:sx n="32" d="100"/>
          <a:sy n="32" d="100"/>
        </p:scale>
        <p:origin x="-1362" y="-15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C7506E-58DE-4028-8B6D-3934D443DAE1}" type="datetimeFigureOut">
              <a:rPr lang="es-ES" smtClean="0"/>
              <a:pPr/>
              <a:t>08/09/2022</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891F9E-4842-406A-8F0B-E2552846CEA6}"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solidFill>
                <a:schemeClr val="tx1"/>
              </a:solidFill>
            </a:endParaRPr>
          </a:p>
        </p:txBody>
      </p:sp>
      <p:sp>
        <p:nvSpPr>
          <p:cNvPr id="4" name="3 Marcador de número de diapositiva"/>
          <p:cNvSpPr>
            <a:spLocks noGrp="1"/>
          </p:cNvSpPr>
          <p:nvPr>
            <p:ph type="sldNum" sz="quarter" idx="10"/>
          </p:nvPr>
        </p:nvSpPr>
        <p:spPr/>
        <p:txBody>
          <a:bodyPr/>
          <a:lstStyle/>
          <a:p>
            <a:fld id="{D7891F9E-4842-406A-8F0B-E2552846CEA6}" type="slidenum">
              <a:rPr lang="es-ES" smtClean="0"/>
              <a:pPr/>
              <a:t>2</a:t>
            </a:fld>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solidFill>
                <a:schemeClr val="tx1"/>
              </a:solidFill>
            </a:endParaRPr>
          </a:p>
        </p:txBody>
      </p:sp>
      <p:sp>
        <p:nvSpPr>
          <p:cNvPr id="4" name="3 Marcador de número de diapositiva"/>
          <p:cNvSpPr>
            <a:spLocks noGrp="1"/>
          </p:cNvSpPr>
          <p:nvPr>
            <p:ph type="sldNum" sz="quarter" idx="10"/>
          </p:nvPr>
        </p:nvSpPr>
        <p:spPr/>
        <p:txBody>
          <a:bodyPr/>
          <a:lstStyle/>
          <a:p>
            <a:fld id="{D7891F9E-4842-406A-8F0B-E2552846CEA6}" type="slidenum">
              <a:rPr lang="es-ES" smtClean="0"/>
              <a:pPr/>
              <a:t>11</a:t>
            </a:fld>
            <a:endParaRPr lang="es-E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solidFill>
                <a:schemeClr val="tx1"/>
              </a:solidFill>
            </a:endParaRPr>
          </a:p>
        </p:txBody>
      </p:sp>
      <p:sp>
        <p:nvSpPr>
          <p:cNvPr id="4" name="3 Marcador de número de diapositiva"/>
          <p:cNvSpPr>
            <a:spLocks noGrp="1"/>
          </p:cNvSpPr>
          <p:nvPr>
            <p:ph type="sldNum" sz="quarter" idx="10"/>
          </p:nvPr>
        </p:nvSpPr>
        <p:spPr/>
        <p:txBody>
          <a:bodyPr/>
          <a:lstStyle/>
          <a:p>
            <a:fld id="{D7891F9E-4842-406A-8F0B-E2552846CEA6}" type="slidenum">
              <a:rPr lang="es-ES" smtClean="0"/>
              <a:pPr/>
              <a:t>12</a:t>
            </a:fld>
            <a:endParaRPr lang="es-E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solidFill>
                <a:schemeClr val="tx1"/>
              </a:solidFill>
            </a:endParaRPr>
          </a:p>
        </p:txBody>
      </p:sp>
      <p:sp>
        <p:nvSpPr>
          <p:cNvPr id="4" name="3 Marcador de número de diapositiva"/>
          <p:cNvSpPr>
            <a:spLocks noGrp="1"/>
          </p:cNvSpPr>
          <p:nvPr>
            <p:ph type="sldNum" sz="quarter" idx="10"/>
          </p:nvPr>
        </p:nvSpPr>
        <p:spPr/>
        <p:txBody>
          <a:bodyPr/>
          <a:lstStyle/>
          <a:p>
            <a:fld id="{D7891F9E-4842-406A-8F0B-E2552846CEA6}" type="slidenum">
              <a:rPr lang="es-ES" smtClean="0"/>
              <a:pPr/>
              <a:t>13</a:t>
            </a:fld>
            <a:endParaRPr lang="es-E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solidFill>
                <a:schemeClr val="tx1"/>
              </a:solidFill>
            </a:endParaRPr>
          </a:p>
        </p:txBody>
      </p:sp>
      <p:sp>
        <p:nvSpPr>
          <p:cNvPr id="4" name="3 Marcador de número de diapositiva"/>
          <p:cNvSpPr>
            <a:spLocks noGrp="1"/>
          </p:cNvSpPr>
          <p:nvPr>
            <p:ph type="sldNum" sz="quarter" idx="10"/>
          </p:nvPr>
        </p:nvSpPr>
        <p:spPr/>
        <p:txBody>
          <a:bodyPr/>
          <a:lstStyle/>
          <a:p>
            <a:fld id="{D7891F9E-4842-406A-8F0B-E2552846CEA6}" type="slidenum">
              <a:rPr lang="es-ES" smtClean="0"/>
              <a:pPr/>
              <a:t>14</a:t>
            </a:fld>
            <a:endParaRPr lang="es-E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solidFill>
                <a:schemeClr val="tx1"/>
              </a:solidFill>
            </a:endParaRPr>
          </a:p>
        </p:txBody>
      </p:sp>
      <p:sp>
        <p:nvSpPr>
          <p:cNvPr id="4" name="3 Marcador de número de diapositiva"/>
          <p:cNvSpPr>
            <a:spLocks noGrp="1"/>
          </p:cNvSpPr>
          <p:nvPr>
            <p:ph type="sldNum" sz="quarter" idx="10"/>
          </p:nvPr>
        </p:nvSpPr>
        <p:spPr/>
        <p:txBody>
          <a:bodyPr/>
          <a:lstStyle/>
          <a:p>
            <a:fld id="{D7891F9E-4842-406A-8F0B-E2552846CEA6}" type="slidenum">
              <a:rPr lang="es-ES" smtClean="0"/>
              <a:pPr/>
              <a:t>15</a:t>
            </a:fld>
            <a:endParaRPr lang="es-E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solidFill>
                <a:schemeClr val="tx1"/>
              </a:solidFill>
            </a:endParaRPr>
          </a:p>
        </p:txBody>
      </p:sp>
      <p:sp>
        <p:nvSpPr>
          <p:cNvPr id="4" name="3 Marcador de número de diapositiva"/>
          <p:cNvSpPr>
            <a:spLocks noGrp="1"/>
          </p:cNvSpPr>
          <p:nvPr>
            <p:ph type="sldNum" sz="quarter" idx="10"/>
          </p:nvPr>
        </p:nvSpPr>
        <p:spPr/>
        <p:txBody>
          <a:bodyPr/>
          <a:lstStyle/>
          <a:p>
            <a:fld id="{D7891F9E-4842-406A-8F0B-E2552846CEA6}" type="slidenum">
              <a:rPr lang="es-ES" smtClean="0"/>
              <a:pPr/>
              <a:t>16</a:t>
            </a:fld>
            <a:endParaRPr lang="es-E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solidFill>
                <a:schemeClr val="tx1"/>
              </a:solidFill>
            </a:endParaRPr>
          </a:p>
        </p:txBody>
      </p:sp>
      <p:sp>
        <p:nvSpPr>
          <p:cNvPr id="4" name="3 Marcador de número de diapositiva"/>
          <p:cNvSpPr>
            <a:spLocks noGrp="1"/>
          </p:cNvSpPr>
          <p:nvPr>
            <p:ph type="sldNum" sz="quarter" idx="10"/>
          </p:nvPr>
        </p:nvSpPr>
        <p:spPr/>
        <p:txBody>
          <a:bodyPr/>
          <a:lstStyle/>
          <a:p>
            <a:fld id="{D7891F9E-4842-406A-8F0B-E2552846CEA6}" type="slidenum">
              <a:rPr lang="es-ES" smtClean="0"/>
              <a:pPr/>
              <a:t>17</a:t>
            </a:fld>
            <a:endParaRPr lang="es-E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solidFill>
                <a:schemeClr val="tx1"/>
              </a:solidFill>
            </a:endParaRPr>
          </a:p>
        </p:txBody>
      </p:sp>
      <p:sp>
        <p:nvSpPr>
          <p:cNvPr id="4" name="3 Marcador de número de diapositiva"/>
          <p:cNvSpPr>
            <a:spLocks noGrp="1"/>
          </p:cNvSpPr>
          <p:nvPr>
            <p:ph type="sldNum" sz="quarter" idx="10"/>
          </p:nvPr>
        </p:nvSpPr>
        <p:spPr/>
        <p:txBody>
          <a:bodyPr/>
          <a:lstStyle/>
          <a:p>
            <a:fld id="{D7891F9E-4842-406A-8F0B-E2552846CEA6}" type="slidenum">
              <a:rPr lang="es-ES" smtClean="0"/>
              <a:pPr/>
              <a:t>18</a:t>
            </a:fld>
            <a:endParaRPr lang="es-E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solidFill>
                <a:schemeClr val="tx1"/>
              </a:solidFill>
            </a:endParaRPr>
          </a:p>
        </p:txBody>
      </p:sp>
      <p:sp>
        <p:nvSpPr>
          <p:cNvPr id="4" name="3 Marcador de número de diapositiva"/>
          <p:cNvSpPr>
            <a:spLocks noGrp="1"/>
          </p:cNvSpPr>
          <p:nvPr>
            <p:ph type="sldNum" sz="quarter" idx="10"/>
          </p:nvPr>
        </p:nvSpPr>
        <p:spPr/>
        <p:txBody>
          <a:bodyPr/>
          <a:lstStyle/>
          <a:p>
            <a:fld id="{D7891F9E-4842-406A-8F0B-E2552846CEA6}" type="slidenum">
              <a:rPr lang="es-ES" smtClean="0"/>
              <a:pPr/>
              <a:t>19</a:t>
            </a:fld>
            <a:endParaRPr lang="es-E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solidFill>
                <a:schemeClr val="tx1"/>
              </a:solidFill>
            </a:endParaRPr>
          </a:p>
        </p:txBody>
      </p:sp>
      <p:sp>
        <p:nvSpPr>
          <p:cNvPr id="4" name="3 Marcador de número de diapositiva"/>
          <p:cNvSpPr>
            <a:spLocks noGrp="1"/>
          </p:cNvSpPr>
          <p:nvPr>
            <p:ph type="sldNum" sz="quarter" idx="10"/>
          </p:nvPr>
        </p:nvSpPr>
        <p:spPr/>
        <p:txBody>
          <a:bodyPr/>
          <a:lstStyle/>
          <a:p>
            <a:fld id="{D7891F9E-4842-406A-8F0B-E2552846CEA6}" type="slidenum">
              <a:rPr lang="es-ES" smtClean="0"/>
              <a:pPr/>
              <a:t>20</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solidFill>
                <a:schemeClr val="tx1"/>
              </a:solidFill>
            </a:endParaRPr>
          </a:p>
        </p:txBody>
      </p:sp>
      <p:sp>
        <p:nvSpPr>
          <p:cNvPr id="4" name="3 Marcador de número de diapositiva"/>
          <p:cNvSpPr>
            <a:spLocks noGrp="1"/>
          </p:cNvSpPr>
          <p:nvPr>
            <p:ph type="sldNum" sz="quarter" idx="10"/>
          </p:nvPr>
        </p:nvSpPr>
        <p:spPr/>
        <p:txBody>
          <a:bodyPr/>
          <a:lstStyle/>
          <a:p>
            <a:fld id="{D7891F9E-4842-406A-8F0B-E2552846CEA6}" type="slidenum">
              <a:rPr lang="es-ES" smtClean="0"/>
              <a:pPr/>
              <a:t>3</a:t>
            </a:fld>
            <a:endParaRPr lang="es-E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solidFill>
                <a:schemeClr val="tx1"/>
              </a:solidFill>
            </a:endParaRPr>
          </a:p>
        </p:txBody>
      </p:sp>
      <p:sp>
        <p:nvSpPr>
          <p:cNvPr id="4" name="3 Marcador de número de diapositiva"/>
          <p:cNvSpPr>
            <a:spLocks noGrp="1"/>
          </p:cNvSpPr>
          <p:nvPr>
            <p:ph type="sldNum" sz="quarter" idx="10"/>
          </p:nvPr>
        </p:nvSpPr>
        <p:spPr/>
        <p:txBody>
          <a:bodyPr/>
          <a:lstStyle/>
          <a:p>
            <a:fld id="{D7891F9E-4842-406A-8F0B-E2552846CEA6}" type="slidenum">
              <a:rPr lang="es-ES" smtClean="0"/>
              <a:pPr/>
              <a:t>21</a:t>
            </a:fld>
            <a:endParaRPr lang="es-E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solidFill>
                <a:schemeClr val="tx1"/>
              </a:solidFill>
            </a:endParaRPr>
          </a:p>
        </p:txBody>
      </p:sp>
      <p:sp>
        <p:nvSpPr>
          <p:cNvPr id="4" name="3 Marcador de número de diapositiva"/>
          <p:cNvSpPr>
            <a:spLocks noGrp="1"/>
          </p:cNvSpPr>
          <p:nvPr>
            <p:ph type="sldNum" sz="quarter" idx="10"/>
          </p:nvPr>
        </p:nvSpPr>
        <p:spPr/>
        <p:txBody>
          <a:bodyPr/>
          <a:lstStyle/>
          <a:p>
            <a:fld id="{D7891F9E-4842-406A-8F0B-E2552846CEA6}" type="slidenum">
              <a:rPr lang="es-ES" smtClean="0"/>
              <a:pPr/>
              <a:t>22</a:t>
            </a:fld>
            <a:endParaRPr lang="es-E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solidFill>
                <a:schemeClr val="tx1"/>
              </a:solidFill>
            </a:endParaRPr>
          </a:p>
        </p:txBody>
      </p:sp>
      <p:sp>
        <p:nvSpPr>
          <p:cNvPr id="4" name="3 Marcador de número de diapositiva"/>
          <p:cNvSpPr>
            <a:spLocks noGrp="1"/>
          </p:cNvSpPr>
          <p:nvPr>
            <p:ph type="sldNum" sz="quarter" idx="10"/>
          </p:nvPr>
        </p:nvSpPr>
        <p:spPr/>
        <p:txBody>
          <a:bodyPr/>
          <a:lstStyle/>
          <a:p>
            <a:fld id="{D7891F9E-4842-406A-8F0B-E2552846CEA6}" type="slidenum">
              <a:rPr lang="es-ES" smtClean="0"/>
              <a:pPr/>
              <a:t>23</a:t>
            </a:fld>
            <a:endParaRPr lang="es-E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solidFill>
                <a:schemeClr val="tx1"/>
              </a:solidFill>
            </a:endParaRPr>
          </a:p>
        </p:txBody>
      </p:sp>
      <p:sp>
        <p:nvSpPr>
          <p:cNvPr id="4" name="3 Marcador de número de diapositiva"/>
          <p:cNvSpPr>
            <a:spLocks noGrp="1"/>
          </p:cNvSpPr>
          <p:nvPr>
            <p:ph type="sldNum" sz="quarter" idx="10"/>
          </p:nvPr>
        </p:nvSpPr>
        <p:spPr/>
        <p:txBody>
          <a:bodyPr/>
          <a:lstStyle/>
          <a:p>
            <a:fld id="{D7891F9E-4842-406A-8F0B-E2552846CEA6}" type="slidenum">
              <a:rPr lang="es-ES" smtClean="0"/>
              <a:pPr/>
              <a:t>24</a:t>
            </a:fld>
            <a:endParaRPr lang="es-E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solidFill>
                <a:schemeClr val="tx1"/>
              </a:solidFill>
            </a:endParaRPr>
          </a:p>
        </p:txBody>
      </p:sp>
      <p:sp>
        <p:nvSpPr>
          <p:cNvPr id="4" name="3 Marcador de número de diapositiva"/>
          <p:cNvSpPr>
            <a:spLocks noGrp="1"/>
          </p:cNvSpPr>
          <p:nvPr>
            <p:ph type="sldNum" sz="quarter" idx="10"/>
          </p:nvPr>
        </p:nvSpPr>
        <p:spPr/>
        <p:txBody>
          <a:bodyPr/>
          <a:lstStyle/>
          <a:p>
            <a:fld id="{D7891F9E-4842-406A-8F0B-E2552846CEA6}" type="slidenum">
              <a:rPr lang="es-ES" smtClean="0"/>
              <a:pPr/>
              <a:t>25</a:t>
            </a:fld>
            <a:endParaRPr lang="es-E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solidFill>
                <a:schemeClr val="tx1"/>
              </a:solidFill>
            </a:endParaRPr>
          </a:p>
        </p:txBody>
      </p:sp>
      <p:sp>
        <p:nvSpPr>
          <p:cNvPr id="4" name="3 Marcador de número de diapositiva"/>
          <p:cNvSpPr>
            <a:spLocks noGrp="1"/>
          </p:cNvSpPr>
          <p:nvPr>
            <p:ph type="sldNum" sz="quarter" idx="10"/>
          </p:nvPr>
        </p:nvSpPr>
        <p:spPr/>
        <p:txBody>
          <a:bodyPr/>
          <a:lstStyle/>
          <a:p>
            <a:fld id="{D7891F9E-4842-406A-8F0B-E2552846CEA6}" type="slidenum">
              <a:rPr lang="es-ES" smtClean="0"/>
              <a:pPr/>
              <a:t>26</a:t>
            </a:fld>
            <a:endParaRPr lang="es-E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solidFill>
                <a:schemeClr val="tx1"/>
              </a:solidFill>
            </a:endParaRPr>
          </a:p>
        </p:txBody>
      </p:sp>
      <p:sp>
        <p:nvSpPr>
          <p:cNvPr id="4" name="3 Marcador de número de diapositiva"/>
          <p:cNvSpPr>
            <a:spLocks noGrp="1"/>
          </p:cNvSpPr>
          <p:nvPr>
            <p:ph type="sldNum" sz="quarter" idx="10"/>
          </p:nvPr>
        </p:nvSpPr>
        <p:spPr/>
        <p:txBody>
          <a:bodyPr/>
          <a:lstStyle/>
          <a:p>
            <a:fld id="{D7891F9E-4842-406A-8F0B-E2552846CEA6}" type="slidenum">
              <a:rPr lang="es-ES" smtClean="0"/>
              <a:pPr/>
              <a:t>27</a:t>
            </a:fld>
            <a:endParaRPr lang="es-E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solidFill>
                <a:schemeClr val="tx1"/>
              </a:solidFill>
            </a:endParaRPr>
          </a:p>
        </p:txBody>
      </p:sp>
      <p:sp>
        <p:nvSpPr>
          <p:cNvPr id="4" name="3 Marcador de número de diapositiva"/>
          <p:cNvSpPr>
            <a:spLocks noGrp="1"/>
          </p:cNvSpPr>
          <p:nvPr>
            <p:ph type="sldNum" sz="quarter" idx="10"/>
          </p:nvPr>
        </p:nvSpPr>
        <p:spPr/>
        <p:txBody>
          <a:bodyPr/>
          <a:lstStyle/>
          <a:p>
            <a:fld id="{D7891F9E-4842-406A-8F0B-E2552846CEA6}" type="slidenum">
              <a:rPr lang="es-ES" smtClean="0"/>
              <a:pPr/>
              <a:t>28</a:t>
            </a:fld>
            <a:endParaRPr lang="es-E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solidFill>
                <a:schemeClr val="tx1"/>
              </a:solidFill>
            </a:endParaRPr>
          </a:p>
        </p:txBody>
      </p:sp>
      <p:sp>
        <p:nvSpPr>
          <p:cNvPr id="4" name="3 Marcador de número de diapositiva"/>
          <p:cNvSpPr>
            <a:spLocks noGrp="1"/>
          </p:cNvSpPr>
          <p:nvPr>
            <p:ph type="sldNum" sz="quarter" idx="10"/>
          </p:nvPr>
        </p:nvSpPr>
        <p:spPr/>
        <p:txBody>
          <a:bodyPr/>
          <a:lstStyle/>
          <a:p>
            <a:fld id="{D7891F9E-4842-406A-8F0B-E2552846CEA6}" type="slidenum">
              <a:rPr lang="es-ES" smtClean="0"/>
              <a:pPr/>
              <a:t>29</a:t>
            </a:fld>
            <a:endParaRPr lang="es-E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solidFill>
                <a:schemeClr val="tx1"/>
              </a:solidFill>
            </a:endParaRPr>
          </a:p>
        </p:txBody>
      </p:sp>
      <p:sp>
        <p:nvSpPr>
          <p:cNvPr id="4" name="3 Marcador de número de diapositiva"/>
          <p:cNvSpPr>
            <a:spLocks noGrp="1"/>
          </p:cNvSpPr>
          <p:nvPr>
            <p:ph type="sldNum" sz="quarter" idx="10"/>
          </p:nvPr>
        </p:nvSpPr>
        <p:spPr/>
        <p:txBody>
          <a:bodyPr/>
          <a:lstStyle/>
          <a:p>
            <a:fld id="{D7891F9E-4842-406A-8F0B-E2552846CEA6}" type="slidenum">
              <a:rPr lang="es-ES" smtClean="0"/>
              <a:pPr/>
              <a:t>30</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solidFill>
                <a:schemeClr val="tx1"/>
              </a:solidFill>
            </a:endParaRPr>
          </a:p>
        </p:txBody>
      </p:sp>
      <p:sp>
        <p:nvSpPr>
          <p:cNvPr id="4" name="3 Marcador de número de diapositiva"/>
          <p:cNvSpPr>
            <a:spLocks noGrp="1"/>
          </p:cNvSpPr>
          <p:nvPr>
            <p:ph type="sldNum" sz="quarter" idx="10"/>
          </p:nvPr>
        </p:nvSpPr>
        <p:spPr/>
        <p:txBody>
          <a:bodyPr/>
          <a:lstStyle/>
          <a:p>
            <a:fld id="{D7891F9E-4842-406A-8F0B-E2552846CEA6}" type="slidenum">
              <a:rPr lang="es-ES" smtClean="0"/>
              <a:pPr/>
              <a:t>4</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solidFill>
                <a:schemeClr val="tx1"/>
              </a:solidFill>
            </a:endParaRPr>
          </a:p>
        </p:txBody>
      </p:sp>
      <p:sp>
        <p:nvSpPr>
          <p:cNvPr id="4" name="3 Marcador de número de diapositiva"/>
          <p:cNvSpPr>
            <a:spLocks noGrp="1"/>
          </p:cNvSpPr>
          <p:nvPr>
            <p:ph type="sldNum" sz="quarter" idx="10"/>
          </p:nvPr>
        </p:nvSpPr>
        <p:spPr/>
        <p:txBody>
          <a:bodyPr/>
          <a:lstStyle/>
          <a:p>
            <a:fld id="{D7891F9E-4842-406A-8F0B-E2552846CEA6}" type="slidenum">
              <a:rPr lang="es-ES" smtClean="0"/>
              <a:pPr/>
              <a:t>5</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solidFill>
                <a:schemeClr val="tx1"/>
              </a:solidFill>
            </a:endParaRPr>
          </a:p>
        </p:txBody>
      </p:sp>
      <p:sp>
        <p:nvSpPr>
          <p:cNvPr id="4" name="3 Marcador de número de diapositiva"/>
          <p:cNvSpPr>
            <a:spLocks noGrp="1"/>
          </p:cNvSpPr>
          <p:nvPr>
            <p:ph type="sldNum" sz="quarter" idx="10"/>
          </p:nvPr>
        </p:nvSpPr>
        <p:spPr/>
        <p:txBody>
          <a:bodyPr/>
          <a:lstStyle/>
          <a:p>
            <a:fld id="{D7891F9E-4842-406A-8F0B-E2552846CEA6}" type="slidenum">
              <a:rPr lang="es-ES" smtClean="0"/>
              <a:pPr/>
              <a:t>6</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solidFill>
                <a:schemeClr val="tx1"/>
              </a:solidFill>
            </a:endParaRPr>
          </a:p>
        </p:txBody>
      </p:sp>
      <p:sp>
        <p:nvSpPr>
          <p:cNvPr id="4" name="3 Marcador de número de diapositiva"/>
          <p:cNvSpPr>
            <a:spLocks noGrp="1"/>
          </p:cNvSpPr>
          <p:nvPr>
            <p:ph type="sldNum" sz="quarter" idx="10"/>
          </p:nvPr>
        </p:nvSpPr>
        <p:spPr/>
        <p:txBody>
          <a:bodyPr/>
          <a:lstStyle/>
          <a:p>
            <a:fld id="{D7891F9E-4842-406A-8F0B-E2552846CEA6}" type="slidenum">
              <a:rPr lang="es-ES" smtClean="0"/>
              <a:pPr/>
              <a:t>7</a:t>
            </a:fld>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solidFill>
                <a:schemeClr val="tx1"/>
              </a:solidFill>
            </a:endParaRPr>
          </a:p>
        </p:txBody>
      </p:sp>
      <p:sp>
        <p:nvSpPr>
          <p:cNvPr id="4" name="3 Marcador de número de diapositiva"/>
          <p:cNvSpPr>
            <a:spLocks noGrp="1"/>
          </p:cNvSpPr>
          <p:nvPr>
            <p:ph type="sldNum" sz="quarter" idx="10"/>
          </p:nvPr>
        </p:nvSpPr>
        <p:spPr/>
        <p:txBody>
          <a:bodyPr/>
          <a:lstStyle/>
          <a:p>
            <a:fld id="{D7891F9E-4842-406A-8F0B-E2552846CEA6}" type="slidenum">
              <a:rPr lang="es-ES" smtClean="0"/>
              <a:pPr/>
              <a:t>8</a:t>
            </a:fld>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solidFill>
                <a:schemeClr val="tx1"/>
              </a:solidFill>
            </a:endParaRPr>
          </a:p>
        </p:txBody>
      </p:sp>
      <p:sp>
        <p:nvSpPr>
          <p:cNvPr id="4" name="3 Marcador de número de diapositiva"/>
          <p:cNvSpPr>
            <a:spLocks noGrp="1"/>
          </p:cNvSpPr>
          <p:nvPr>
            <p:ph type="sldNum" sz="quarter" idx="10"/>
          </p:nvPr>
        </p:nvSpPr>
        <p:spPr/>
        <p:txBody>
          <a:bodyPr/>
          <a:lstStyle/>
          <a:p>
            <a:fld id="{D7891F9E-4842-406A-8F0B-E2552846CEA6}" type="slidenum">
              <a:rPr lang="es-ES" smtClean="0"/>
              <a:pPr/>
              <a:t>9</a:t>
            </a:fld>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solidFill>
                <a:schemeClr val="tx1"/>
              </a:solidFill>
            </a:endParaRPr>
          </a:p>
        </p:txBody>
      </p:sp>
      <p:sp>
        <p:nvSpPr>
          <p:cNvPr id="4" name="3 Marcador de número de diapositiva"/>
          <p:cNvSpPr>
            <a:spLocks noGrp="1"/>
          </p:cNvSpPr>
          <p:nvPr>
            <p:ph type="sldNum" sz="quarter" idx="10"/>
          </p:nvPr>
        </p:nvSpPr>
        <p:spPr/>
        <p:txBody>
          <a:bodyPr/>
          <a:lstStyle/>
          <a:p>
            <a:fld id="{D7891F9E-4842-406A-8F0B-E2552846CEA6}" type="slidenum">
              <a:rPr lang="es-ES" smtClean="0"/>
              <a:pPr/>
              <a:t>10</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1063421C-DD49-47A7-9E0A-CD54DC6F5238}" type="datetimeFigureOut">
              <a:rPr lang="es-ES" smtClean="0"/>
              <a:pPr/>
              <a:t>08/09/2022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20FEEA6-AD07-4B57-B789-EE40868F22AF}"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063421C-DD49-47A7-9E0A-CD54DC6F5238}" type="datetimeFigureOut">
              <a:rPr lang="es-ES" smtClean="0"/>
              <a:pPr/>
              <a:t>08/09/2022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20FEEA6-AD07-4B57-B789-EE40868F22AF}"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063421C-DD49-47A7-9E0A-CD54DC6F5238}" type="datetimeFigureOut">
              <a:rPr lang="es-ES" smtClean="0"/>
              <a:pPr/>
              <a:t>08/09/2022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20FEEA6-AD07-4B57-B789-EE40868F22AF}"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063421C-DD49-47A7-9E0A-CD54DC6F5238}" type="datetimeFigureOut">
              <a:rPr lang="es-ES" smtClean="0"/>
              <a:pPr/>
              <a:t>08/09/2022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20FEEA6-AD07-4B57-B789-EE40868F22AF}"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063421C-DD49-47A7-9E0A-CD54DC6F5238}" type="datetimeFigureOut">
              <a:rPr lang="es-ES" smtClean="0"/>
              <a:pPr/>
              <a:t>08/09/2022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20FEEA6-AD07-4B57-B789-EE40868F22AF}"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1063421C-DD49-47A7-9E0A-CD54DC6F5238}" type="datetimeFigureOut">
              <a:rPr lang="es-ES" smtClean="0"/>
              <a:pPr/>
              <a:t>08/09/2022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20FEEA6-AD07-4B57-B789-EE40868F22AF}"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1063421C-DD49-47A7-9E0A-CD54DC6F5238}" type="datetimeFigureOut">
              <a:rPr lang="es-ES" smtClean="0"/>
              <a:pPr/>
              <a:t>08/09/2022</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E20FEEA6-AD07-4B57-B789-EE40868F22AF}"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1063421C-DD49-47A7-9E0A-CD54DC6F5238}" type="datetimeFigureOut">
              <a:rPr lang="es-ES" smtClean="0"/>
              <a:pPr/>
              <a:t>08/09/2022</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E20FEEA6-AD07-4B57-B789-EE40868F22AF}"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063421C-DD49-47A7-9E0A-CD54DC6F5238}" type="datetimeFigureOut">
              <a:rPr lang="es-ES" smtClean="0"/>
              <a:pPr/>
              <a:t>08/09/2022</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E20FEEA6-AD07-4B57-B789-EE40868F22AF}"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063421C-DD49-47A7-9E0A-CD54DC6F5238}" type="datetimeFigureOut">
              <a:rPr lang="es-ES" smtClean="0"/>
              <a:pPr/>
              <a:t>08/09/2022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20FEEA6-AD07-4B57-B789-EE40868F22AF}"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063421C-DD49-47A7-9E0A-CD54DC6F5238}" type="datetimeFigureOut">
              <a:rPr lang="es-ES" smtClean="0"/>
              <a:pPr/>
              <a:t>08/09/2022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20FEEA6-AD07-4B57-B789-EE40868F22AF}"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63421C-DD49-47A7-9E0A-CD54DC6F5238}" type="datetimeFigureOut">
              <a:rPr lang="es-ES" smtClean="0"/>
              <a:pPr/>
              <a:t>08/09/2022</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0FEEA6-AD07-4B57-B789-EE40868F22AF}"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371600" y="4386266"/>
            <a:ext cx="6400800" cy="1257312"/>
          </a:xfrm>
        </p:spPr>
        <p:txBody>
          <a:bodyPr/>
          <a:lstStyle/>
          <a:p>
            <a:r>
              <a:rPr lang="es-ES" dirty="0" smtClean="0">
                <a:solidFill>
                  <a:schemeClr val="tx1"/>
                </a:solidFill>
              </a:rPr>
              <a:t>Dr. C. Doris </a:t>
            </a:r>
            <a:r>
              <a:rPr lang="es-ES" dirty="0" err="1" smtClean="0">
                <a:solidFill>
                  <a:schemeClr val="tx1"/>
                </a:solidFill>
              </a:rPr>
              <a:t>Yisell</a:t>
            </a:r>
            <a:r>
              <a:rPr lang="es-ES" dirty="0" smtClean="0">
                <a:solidFill>
                  <a:schemeClr val="tx1"/>
                </a:solidFill>
              </a:rPr>
              <a:t> Rubio Olivares</a:t>
            </a:r>
          </a:p>
          <a:p>
            <a:r>
              <a:rPr lang="es-ES" dirty="0" smtClean="0">
                <a:solidFill>
                  <a:schemeClr val="tx1"/>
                </a:solidFill>
              </a:rPr>
              <a:t>FCM: Calixto García</a:t>
            </a:r>
            <a:endParaRPr lang="es-ES" dirty="0">
              <a:solidFill>
                <a:schemeClr val="tx1"/>
              </a:solidFill>
            </a:endParaRPr>
          </a:p>
        </p:txBody>
      </p:sp>
      <p:sp>
        <p:nvSpPr>
          <p:cNvPr id="4" name="1 Título"/>
          <p:cNvSpPr txBox="1">
            <a:spLocks/>
          </p:cNvSpPr>
          <p:nvPr/>
        </p:nvSpPr>
        <p:spPr>
          <a:xfrm>
            <a:off x="428628" y="1214422"/>
            <a:ext cx="8143900" cy="2714644"/>
          </a:xfrm>
          <a:prstGeom prst="rect">
            <a:avLst/>
          </a:prstGeom>
          <a:solidFill>
            <a:schemeClr val="accent1">
              <a:lumMod val="20000"/>
              <a:lumOff val="80000"/>
            </a:schemeClr>
          </a:solidFill>
          <a:ln w="25400">
            <a:solidFill>
              <a:schemeClr val="tx2"/>
            </a:solidFill>
          </a:ln>
        </p:spPr>
        <p:txBody>
          <a:bodyPr vert="horz" lIns="91440" tIns="45720" rIns="91440" bIns="45720" rtlCol="0" anchor="ctr">
            <a:noAutofit/>
          </a:bodyPr>
          <a:lstStyle/>
          <a:p>
            <a:pPr lvl="0" algn="ctr">
              <a:spcBef>
                <a:spcPct val="0"/>
              </a:spcBef>
            </a:pPr>
            <a:r>
              <a:rPr lang="es-ES" sz="3600" b="1" dirty="0" smtClean="0">
                <a:latin typeface="Arial" pitchFamily="34" charset="0"/>
                <a:cs typeface="Arial" pitchFamily="34" charset="0"/>
              </a:rPr>
              <a:t>TEMA VI</a:t>
            </a:r>
            <a:br>
              <a:rPr lang="es-ES" sz="3600" b="1" dirty="0" smtClean="0">
                <a:latin typeface="Arial" pitchFamily="34" charset="0"/>
                <a:cs typeface="Arial" pitchFamily="34" charset="0"/>
              </a:rPr>
            </a:br>
            <a:r>
              <a:rPr lang="es-ES" sz="3600" b="1" dirty="0" smtClean="0">
                <a:latin typeface="Arial" pitchFamily="34" charset="0"/>
                <a:cs typeface="Arial" pitchFamily="34" charset="0"/>
              </a:rPr>
              <a:t>HIGIENE Y EPIDEMIOLOGÍA EN SITUACIONES EXCEPCIONALES </a:t>
            </a:r>
          </a:p>
          <a:p>
            <a:pPr lvl="0" algn="ctr">
              <a:spcBef>
                <a:spcPct val="0"/>
              </a:spcBef>
            </a:pPr>
            <a:r>
              <a:rPr lang="es-ES" sz="3600" b="1" dirty="0" smtClean="0">
                <a:latin typeface="Arial" pitchFamily="34" charset="0"/>
                <a:cs typeface="Arial" pitchFamily="34" charset="0"/>
              </a:rPr>
              <a:t>Y DE DESASTRES</a:t>
            </a:r>
            <a:endParaRPr kumimoji="0" lang="es-ES" sz="3600" b="1"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57158" y="357166"/>
            <a:ext cx="8572528" cy="6215106"/>
          </a:xfrm>
        </p:spPr>
        <p:txBody>
          <a:bodyPr>
            <a:noAutofit/>
          </a:bodyPr>
          <a:lstStyle/>
          <a:p>
            <a:pPr marL="457200" indent="-457200" algn="just"/>
            <a:r>
              <a:rPr lang="es-ES" sz="2400" b="1" dirty="0">
                <a:solidFill>
                  <a:schemeClr val="tx1"/>
                </a:solidFill>
                <a:latin typeface="Arial" pitchFamily="34" charset="0"/>
                <a:cs typeface="Arial" pitchFamily="34" charset="0"/>
              </a:rPr>
              <a:t>CMF que se Activan en la ZD. Misiones que cumplen</a:t>
            </a:r>
            <a:r>
              <a:rPr lang="es-ES" sz="2400" b="1" dirty="0" smtClean="0">
                <a:solidFill>
                  <a:schemeClr val="tx1"/>
                </a:solidFill>
                <a:latin typeface="Arial" pitchFamily="34" charset="0"/>
                <a:cs typeface="Arial" pitchFamily="34" charset="0"/>
              </a:rPr>
              <a:t>.</a:t>
            </a:r>
          </a:p>
          <a:p>
            <a:pPr marL="457200" indent="-457200" algn="just"/>
            <a:endParaRPr lang="es-ES" sz="1100" dirty="0">
              <a:solidFill>
                <a:schemeClr val="tx1"/>
              </a:solidFill>
              <a:latin typeface="Arial" pitchFamily="34" charset="0"/>
              <a:cs typeface="Arial" pitchFamily="34" charset="0"/>
            </a:endParaRPr>
          </a:p>
          <a:p>
            <a:pPr marL="95250" algn="just"/>
            <a:r>
              <a:rPr lang="es-ES" sz="2400" u="sng" dirty="0">
                <a:solidFill>
                  <a:schemeClr val="tx1"/>
                </a:solidFill>
                <a:latin typeface="Arial" pitchFamily="34" charset="0"/>
                <a:cs typeface="Arial" pitchFamily="34" charset="0"/>
              </a:rPr>
              <a:t>Deben tener un área de responsabilidad con los criterios de que atiendan un número entre 600 a 1000 personas y en un área de 600 a 1000 m a su alrededor</a:t>
            </a:r>
            <a:endParaRPr lang="es-ES" sz="2400" dirty="0">
              <a:solidFill>
                <a:schemeClr val="tx1"/>
              </a:solidFill>
              <a:latin typeface="Arial" pitchFamily="34" charset="0"/>
              <a:cs typeface="Arial" pitchFamily="34" charset="0"/>
            </a:endParaRPr>
          </a:p>
          <a:p>
            <a:pPr marL="457200" lvl="0" indent="-457200" algn="just">
              <a:buFont typeface="+mj-lt"/>
              <a:buAutoNum type="arabicPeriod"/>
            </a:pPr>
            <a:r>
              <a:rPr lang="es-ES" sz="2400" dirty="0">
                <a:solidFill>
                  <a:schemeClr val="tx1"/>
                </a:solidFill>
                <a:latin typeface="Arial" pitchFamily="34" charset="0"/>
                <a:cs typeface="Arial" pitchFamily="34" charset="0"/>
              </a:rPr>
              <a:t>Organizar la búsqueda recolección y evacuación de heridos y enfermos hasta el CMF</a:t>
            </a:r>
          </a:p>
          <a:p>
            <a:pPr marL="457200" lvl="0" indent="-457200" algn="just">
              <a:buFont typeface="+mj-lt"/>
              <a:buAutoNum type="arabicPeriod"/>
            </a:pPr>
            <a:r>
              <a:rPr lang="es-ES" sz="2400" dirty="0">
                <a:solidFill>
                  <a:schemeClr val="tx1"/>
                </a:solidFill>
                <a:latin typeface="Arial" pitchFamily="34" charset="0"/>
                <a:cs typeface="Arial" pitchFamily="34" charset="0"/>
              </a:rPr>
              <a:t>Recepcionar, registrar, reconocer y clasificar a los heridos y enfermos.</a:t>
            </a:r>
          </a:p>
          <a:p>
            <a:pPr marL="457200" lvl="0" indent="-457200" algn="just">
              <a:buFont typeface="+mj-lt"/>
              <a:buAutoNum type="arabicPeriod"/>
            </a:pPr>
            <a:r>
              <a:rPr lang="es-ES" sz="2400" dirty="0">
                <a:solidFill>
                  <a:schemeClr val="tx1"/>
                </a:solidFill>
                <a:latin typeface="Arial" pitchFamily="34" charset="0"/>
                <a:cs typeface="Arial" pitchFamily="34" charset="0"/>
              </a:rPr>
              <a:t>Revisar la asistencia primaria que hayan recibido y brindar la asistencia primaria y la primera asistencia médica.</a:t>
            </a:r>
          </a:p>
          <a:p>
            <a:pPr marL="457200" lvl="0" indent="-457200" algn="just">
              <a:buFont typeface="+mj-lt"/>
              <a:buAutoNum type="arabicPeriod"/>
            </a:pPr>
            <a:r>
              <a:rPr lang="es-ES" sz="2400" dirty="0">
                <a:solidFill>
                  <a:schemeClr val="tx1"/>
                </a:solidFill>
                <a:latin typeface="Arial" pitchFamily="34" charset="0"/>
                <a:cs typeface="Arial" pitchFamily="34" charset="0"/>
              </a:rPr>
              <a:t>Preparar a los heridos y enfermos que así lo requieran para su evacuación hacia unidades o instituciones superiores</a:t>
            </a:r>
          </a:p>
          <a:p>
            <a:pPr marL="457200" lvl="0" indent="-457200" algn="just">
              <a:buFont typeface="+mj-lt"/>
              <a:buAutoNum type="arabicPeriod"/>
            </a:pPr>
            <a:r>
              <a:rPr lang="es-ES" sz="2400" dirty="0">
                <a:solidFill>
                  <a:schemeClr val="tx1"/>
                </a:solidFill>
                <a:latin typeface="Arial" pitchFamily="34" charset="0"/>
                <a:cs typeface="Arial" pitchFamily="34" charset="0"/>
              </a:rPr>
              <a:t>Hospitalizar temporalmente a los heridos y enfermos leves y convalecientes en casas de vecinos</a:t>
            </a:r>
            <a:r>
              <a:rPr lang="es-ES" sz="2400" dirty="0" smtClean="0">
                <a:solidFill>
                  <a:schemeClr val="tx1"/>
                </a:solidFill>
                <a:latin typeface="Arial" pitchFamily="34" charset="0"/>
                <a:cs typeface="Arial" pitchFamily="34" charset="0"/>
              </a:rPr>
              <a:t>.</a:t>
            </a:r>
            <a:endParaRPr lang="es-ES" sz="2400" dirty="0">
              <a:solidFill>
                <a:schemeClr val="tx1"/>
              </a:solidFill>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57158" y="357166"/>
            <a:ext cx="8572528" cy="6215106"/>
          </a:xfrm>
        </p:spPr>
        <p:txBody>
          <a:bodyPr>
            <a:noAutofit/>
          </a:bodyPr>
          <a:lstStyle/>
          <a:p>
            <a:pPr marL="457200" indent="-457200" algn="just"/>
            <a:r>
              <a:rPr lang="es-ES" sz="2400" b="1" dirty="0">
                <a:solidFill>
                  <a:schemeClr val="tx1"/>
                </a:solidFill>
                <a:latin typeface="Arial" pitchFamily="34" charset="0"/>
                <a:cs typeface="Arial" pitchFamily="34" charset="0"/>
              </a:rPr>
              <a:t>CMF que se Activan en la ZD. Misiones que cumplen</a:t>
            </a:r>
            <a:r>
              <a:rPr lang="es-ES" sz="2400" b="1" dirty="0" smtClean="0">
                <a:solidFill>
                  <a:schemeClr val="tx1"/>
                </a:solidFill>
                <a:latin typeface="Arial" pitchFamily="34" charset="0"/>
                <a:cs typeface="Arial" pitchFamily="34" charset="0"/>
              </a:rPr>
              <a:t>.</a:t>
            </a:r>
          </a:p>
          <a:p>
            <a:pPr marL="457200" indent="-457200" algn="just"/>
            <a:endParaRPr lang="es-ES" sz="1100" dirty="0">
              <a:solidFill>
                <a:schemeClr val="tx1"/>
              </a:solidFill>
              <a:latin typeface="Arial" pitchFamily="34" charset="0"/>
              <a:cs typeface="Arial" pitchFamily="34" charset="0"/>
            </a:endParaRPr>
          </a:p>
          <a:p>
            <a:pPr marL="457200" lvl="0" indent="-457200" algn="just">
              <a:buFont typeface="+mj-lt"/>
              <a:buAutoNum type="arabicPeriod" startAt="6"/>
            </a:pPr>
            <a:r>
              <a:rPr lang="es-ES" sz="2400" dirty="0" smtClean="0">
                <a:solidFill>
                  <a:schemeClr val="tx1"/>
                </a:solidFill>
                <a:latin typeface="Arial" pitchFamily="34" charset="0"/>
                <a:cs typeface="Arial" pitchFamily="34" charset="0"/>
              </a:rPr>
              <a:t>Aislar </a:t>
            </a:r>
            <a:r>
              <a:rPr lang="es-ES" sz="2400" dirty="0">
                <a:solidFill>
                  <a:schemeClr val="tx1"/>
                </a:solidFill>
                <a:latin typeface="Arial" pitchFamily="34" charset="0"/>
                <a:cs typeface="Arial" pitchFamily="34" charset="0"/>
              </a:rPr>
              <a:t>y brindar atención a los enfermos infecciosos.</a:t>
            </a:r>
          </a:p>
          <a:p>
            <a:pPr marL="457200" lvl="0" indent="-457200" algn="just">
              <a:buFont typeface="+mj-lt"/>
              <a:buAutoNum type="arabicPeriod" startAt="6"/>
            </a:pPr>
            <a:r>
              <a:rPr lang="es-ES" sz="2400" dirty="0">
                <a:solidFill>
                  <a:schemeClr val="tx1"/>
                </a:solidFill>
                <a:latin typeface="Arial" pitchFamily="34" charset="0"/>
                <a:cs typeface="Arial" pitchFamily="34" charset="0"/>
              </a:rPr>
              <a:t>Llevar a cabo la descontaminación parcial de los afectados por sustancias tóxicas.</a:t>
            </a:r>
          </a:p>
          <a:p>
            <a:pPr marL="457200" lvl="0" indent="-457200" algn="just">
              <a:buFont typeface="+mj-lt"/>
              <a:buAutoNum type="arabicPeriod" startAt="6"/>
            </a:pPr>
            <a:r>
              <a:rPr lang="es-ES" sz="2400" dirty="0">
                <a:solidFill>
                  <a:schemeClr val="tx1"/>
                </a:solidFill>
                <a:latin typeface="Arial" pitchFamily="34" charset="0"/>
                <a:cs typeface="Arial" pitchFamily="34" charset="0"/>
              </a:rPr>
              <a:t>Controlar el cumplimiento de las medidas Higiénico-</a:t>
            </a:r>
            <a:r>
              <a:rPr lang="es-ES" sz="2400" dirty="0" err="1">
                <a:solidFill>
                  <a:schemeClr val="tx1"/>
                </a:solidFill>
                <a:latin typeface="Arial" pitchFamily="34" charset="0"/>
                <a:cs typeface="Arial" pitchFamily="34" charset="0"/>
              </a:rPr>
              <a:t>antiepidémicas</a:t>
            </a:r>
            <a:r>
              <a:rPr lang="es-ES" sz="2400" dirty="0">
                <a:solidFill>
                  <a:schemeClr val="tx1"/>
                </a:solidFill>
                <a:latin typeface="Arial" pitchFamily="34" charset="0"/>
                <a:cs typeface="Arial" pitchFamily="34" charset="0"/>
              </a:rPr>
              <a:t>.</a:t>
            </a:r>
          </a:p>
          <a:p>
            <a:pPr marL="457200" lvl="0" indent="-457200" algn="just">
              <a:buFont typeface="+mj-lt"/>
              <a:buAutoNum type="arabicPeriod" startAt="6"/>
            </a:pPr>
            <a:r>
              <a:rPr lang="es-ES" sz="2400" dirty="0">
                <a:solidFill>
                  <a:schemeClr val="tx1"/>
                </a:solidFill>
                <a:latin typeface="Arial" pitchFamily="34" charset="0"/>
                <a:cs typeface="Arial" pitchFamily="34" charset="0"/>
              </a:rPr>
              <a:t>Preparar al personal sanitario y a todo el personal que asegura.</a:t>
            </a:r>
          </a:p>
          <a:p>
            <a:pPr marL="457200" lvl="0" indent="-457200" algn="just">
              <a:buFont typeface="+mj-lt"/>
              <a:buAutoNum type="arabicPeriod" startAt="6"/>
            </a:pPr>
            <a:r>
              <a:rPr lang="es-ES" sz="2400" dirty="0">
                <a:solidFill>
                  <a:schemeClr val="tx1"/>
                </a:solidFill>
                <a:latin typeface="Arial" pitchFamily="34" charset="0"/>
                <a:cs typeface="Arial" pitchFamily="34" charset="0"/>
              </a:rPr>
              <a:t>Realizar la exploración m</a:t>
            </a:r>
            <a:r>
              <a:rPr lang="en-US" sz="2400" dirty="0">
                <a:solidFill>
                  <a:schemeClr val="tx1"/>
                </a:solidFill>
                <a:latin typeface="Arial" pitchFamily="34" charset="0"/>
                <a:cs typeface="Arial" pitchFamily="34" charset="0"/>
              </a:rPr>
              <a:t>é</a:t>
            </a:r>
            <a:r>
              <a:rPr lang="es-ES" sz="2400" dirty="0" err="1">
                <a:solidFill>
                  <a:schemeClr val="tx1"/>
                </a:solidFill>
                <a:latin typeface="Arial" pitchFamily="34" charset="0"/>
                <a:cs typeface="Arial" pitchFamily="34" charset="0"/>
              </a:rPr>
              <a:t>dica</a:t>
            </a:r>
            <a:r>
              <a:rPr lang="es-ES" sz="2400" dirty="0">
                <a:solidFill>
                  <a:schemeClr val="tx1"/>
                </a:solidFill>
                <a:latin typeface="Arial" pitchFamily="34" charset="0"/>
                <a:cs typeface="Arial" pitchFamily="34" charset="0"/>
              </a:rPr>
              <a:t> en su área de responsabilidad. </a:t>
            </a:r>
          </a:p>
          <a:p>
            <a:pPr marL="457200" lvl="0" indent="-457200" algn="just">
              <a:buFont typeface="+mj-lt"/>
              <a:buAutoNum type="arabicPeriod" startAt="6"/>
            </a:pPr>
            <a:r>
              <a:rPr lang="es-ES" sz="2400" dirty="0">
                <a:solidFill>
                  <a:schemeClr val="tx1"/>
                </a:solidFill>
                <a:latin typeface="Arial" pitchFamily="34" charset="0"/>
                <a:cs typeface="Arial" pitchFamily="34" charset="0"/>
              </a:rPr>
              <a:t>Coordinar la protección defensa y seguridad del consultorio con las unidades de la MTT y/o producción y defensa que actúan en la zona.</a:t>
            </a:r>
          </a:p>
          <a:p>
            <a:pPr marL="457200" lvl="0" indent="-457200" algn="just">
              <a:buFont typeface="+mj-lt"/>
              <a:buAutoNum type="arabicPeriod" startAt="6"/>
            </a:pPr>
            <a:r>
              <a:rPr lang="es-ES" sz="2400" dirty="0">
                <a:solidFill>
                  <a:schemeClr val="tx1"/>
                </a:solidFill>
                <a:latin typeface="Arial" pitchFamily="34" charset="0"/>
                <a:cs typeface="Arial" pitchFamily="34" charset="0"/>
              </a:rPr>
              <a:t>Dirigir y abastecer los puntos de recolección de heridos</a:t>
            </a:r>
            <a:r>
              <a:rPr lang="es-ES" sz="2400" dirty="0" smtClean="0">
                <a:solidFill>
                  <a:schemeClr val="tx1"/>
                </a:solidFill>
                <a:latin typeface="Arial" pitchFamily="34" charset="0"/>
                <a:cs typeface="Arial" pitchFamily="34" charset="0"/>
              </a:rPr>
              <a:t>.</a:t>
            </a:r>
            <a:endParaRPr lang="es-ES" sz="2400" dirty="0">
              <a:solidFill>
                <a:schemeClr val="tx1"/>
              </a:solidFill>
              <a:latin typeface="Arial" pitchFamily="34" charset="0"/>
              <a:cs typeface="Arial" pitchFamily="34" charset="0"/>
            </a:endParaRPr>
          </a:p>
          <a:p>
            <a:pPr marL="457200" indent="-457200" algn="just">
              <a:buFont typeface="+mj-lt"/>
              <a:buAutoNum type="arabicPeriod" startAt="6"/>
            </a:pPr>
            <a:endParaRPr lang="es-ES" sz="2400" dirty="0">
              <a:solidFill>
                <a:schemeClr val="tx1"/>
              </a:solidFill>
              <a:latin typeface="Arial" pitchFamily="34" charset="0"/>
              <a:cs typeface="Arial" pitchFamily="34" charset="0"/>
            </a:endParaRPr>
          </a:p>
          <a:p>
            <a:pPr marL="457200" indent="-457200" algn="just">
              <a:buFont typeface="+mj-lt"/>
              <a:buAutoNum type="arabicPeriod" startAt="6"/>
            </a:pPr>
            <a:endParaRPr lang="es-ES" sz="2400" dirty="0">
              <a:solidFill>
                <a:schemeClr val="tx1"/>
              </a:solidFill>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57158" y="357166"/>
            <a:ext cx="8572528" cy="6215106"/>
          </a:xfrm>
        </p:spPr>
        <p:txBody>
          <a:bodyPr>
            <a:noAutofit/>
          </a:bodyPr>
          <a:lstStyle/>
          <a:p>
            <a:pPr algn="just"/>
            <a:r>
              <a:rPr lang="es-ES" sz="2400" b="1" dirty="0">
                <a:solidFill>
                  <a:schemeClr val="tx1"/>
                </a:solidFill>
                <a:latin typeface="Arial" pitchFamily="34" charset="0"/>
                <a:cs typeface="Arial" pitchFamily="34" charset="0"/>
              </a:rPr>
              <a:t>CMF que aseguran albergados. Misiones que cumplen.</a:t>
            </a:r>
            <a:endParaRPr lang="es-ES" sz="2400" dirty="0">
              <a:solidFill>
                <a:schemeClr val="tx1"/>
              </a:solidFill>
              <a:latin typeface="Arial" pitchFamily="34" charset="0"/>
              <a:cs typeface="Arial" pitchFamily="34" charset="0"/>
            </a:endParaRPr>
          </a:p>
          <a:p>
            <a:pPr algn="just"/>
            <a:r>
              <a:rPr lang="es-ES" sz="2400" dirty="0">
                <a:solidFill>
                  <a:schemeClr val="tx1"/>
                </a:solidFill>
                <a:latin typeface="Arial" pitchFamily="34" charset="0"/>
                <a:cs typeface="Arial" pitchFamily="34" charset="0"/>
              </a:rPr>
              <a:t>Aseguran desde el punto de vista médico a albergados hasta que termine la contingencia y puedan volver a sus hogares.</a:t>
            </a:r>
          </a:p>
          <a:p>
            <a:pPr algn="just"/>
            <a:r>
              <a:rPr lang="es-ES" sz="2400" dirty="0">
                <a:solidFill>
                  <a:schemeClr val="tx1"/>
                </a:solidFill>
                <a:latin typeface="Arial" pitchFamily="34" charset="0"/>
                <a:cs typeface="Arial" pitchFamily="34" charset="0"/>
              </a:rPr>
              <a:t> </a:t>
            </a:r>
          </a:p>
          <a:p>
            <a:pPr algn="just"/>
            <a:r>
              <a:rPr lang="es-ES" sz="2400" b="1" dirty="0">
                <a:solidFill>
                  <a:schemeClr val="tx1"/>
                </a:solidFill>
                <a:latin typeface="Arial" pitchFamily="34" charset="0"/>
                <a:cs typeface="Arial" pitchFamily="34" charset="0"/>
              </a:rPr>
              <a:t>CMF que aseguran evacuados. Misiones que cumplen.</a:t>
            </a:r>
            <a:endParaRPr lang="es-ES" sz="2400" dirty="0">
              <a:solidFill>
                <a:schemeClr val="tx1"/>
              </a:solidFill>
              <a:latin typeface="Arial" pitchFamily="34" charset="0"/>
              <a:cs typeface="Arial" pitchFamily="34" charset="0"/>
            </a:endParaRPr>
          </a:p>
          <a:p>
            <a:pPr marL="457200" lvl="0" indent="-457200" algn="just">
              <a:buFont typeface="+mj-lt"/>
              <a:buAutoNum type="arabicPeriod"/>
            </a:pPr>
            <a:r>
              <a:rPr lang="es-ES" sz="2400" dirty="0">
                <a:solidFill>
                  <a:schemeClr val="tx1"/>
                </a:solidFill>
                <a:latin typeface="Arial" pitchFamily="34" charset="0"/>
                <a:cs typeface="Arial" pitchFamily="34" charset="0"/>
              </a:rPr>
              <a:t>Aseguran a la población que se evacua de la zona, están vinculados a los contingentes de evacuados desde condiciones normales.</a:t>
            </a:r>
          </a:p>
          <a:p>
            <a:pPr marL="457200" lvl="0" indent="-457200" algn="just">
              <a:buFont typeface="+mj-lt"/>
              <a:buAutoNum type="arabicPeriod"/>
            </a:pPr>
            <a:r>
              <a:rPr lang="es-ES" sz="2400" dirty="0">
                <a:solidFill>
                  <a:schemeClr val="tx1"/>
                </a:solidFill>
                <a:latin typeface="Arial" pitchFamily="34" charset="0"/>
                <a:cs typeface="Arial" pitchFamily="34" charset="0"/>
              </a:rPr>
              <a:t>Brindan asistencia primaria a heridos y enfermos que se produzcan durante la evacuación, en paradas cortas, y los que así lo requieran serán evacuados hacia unidades m</a:t>
            </a:r>
            <a:r>
              <a:rPr lang="en-US" sz="2400" dirty="0" err="1" smtClean="0">
                <a:solidFill>
                  <a:schemeClr val="tx1"/>
                </a:solidFill>
                <a:latin typeface="Arial" pitchFamily="34" charset="0"/>
                <a:cs typeface="Arial" pitchFamily="34" charset="0"/>
              </a:rPr>
              <a:t>édicas</a:t>
            </a:r>
            <a:r>
              <a:rPr lang="es-ES" sz="2400" dirty="0" smtClean="0">
                <a:solidFill>
                  <a:schemeClr val="tx1"/>
                </a:solidFill>
                <a:latin typeface="Arial" pitchFamily="34" charset="0"/>
                <a:cs typeface="Arial" pitchFamily="34" charset="0"/>
              </a:rPr>
              <a:t> </a:t>
            </a:r>
            <a:r>
              <a:rPr lang="es-ES" sz="2400" dirty="0">
                <a:solidFill>
                  <a:schemeClr val="tx1"/>
                </a:solidFill>
                <a:latin typeface="Arial" pitchFamily="34" charset="0"/>
                <a:cs typeface="Arial" pitchFamily="34" charset="0"/>
              </a:rPr>
              <a:t>cercanas al itinerario que siguen previa coordinación con estas.</a:t>
            </a:r>
          </a:p>
          <a:p>
            <a:pPr marL="457200" lvl="0" indent="-457200" algn="just">
              <a:buFont typeface="+mj-lt"/>
              <a:buAutoNum type="arabicPeriod"/>
            </a:pPr>
            <a:r>
              <a:rPr lang="es-ES" sz="2400" dirty="0">
                <a:solidFill>
                  <a:schemeClr val="tx1"/>
                </a:solidFill>
                <a:latin typeface="Arial" pitchFamily="34" charset="0"/>
                <a:cs typeface="Arial" pitchFamily="34" charset="0"/>
              </a:rPr>
              <a:t>Al llegar al lugar de destino se subordinan a los servicios de salud de la zona y cumplirán las misiones que le sean asignadas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57158" y="357166"/>
            <a:ext cx="8572528" cy="6215106"/>
          </a:xfrm>
        </p:spPr>
        <p:txBody>
          <a:bodyPr>
            <a:noAutofit/>
          </a:bodyPr>
          <a:lstStyle/>
          <a:p>
            <a:pPr algn="just"/>
            <a:r>
              <a:rPr lang="es-ES" sz="2400" b="1" dirty="0">
                <a:solidFill>
                  <a:schemeClr val="tx1"/>
                </a:solidFill>
                <a:latin typeface="Arial" pitchFamily="34" charset="0"/>
                <a:cs typeface="Arial" pitchFamily="34" charset="0"/>
              </a:rPr>
              <a:t>CMF de reserva. Misiones que cumplen.</a:t>
            </a:r>
            <a:endParaRPr lang="es-ES" sz="2400" dirty="0">
              <a:solidFill>
                <a:schemeClr val="tx1"/>
              </a:solidFill>
              <a:latin typeface="Arial" pitchFamily="34" charset="0"/>
              <a:cs typeface="Arial" pitchFamily="34" charset="0"/>
            </a:endParaRPr>
          </a:p>
          <a:p>
            <a:pPr marL="457200" lvl="0" indent="-457200" algn="just">
              <a:buFont typeface="+mj-lt"/>
              <a:buAutoNum type="arabicPeriod"/>
            </a:pPr>
            <a:r>
              <a:rPr lang="es-ES" sz="2400" dirty="0">
                <a:solidFill>
                  <a:schemeClr val="tx1"/>
                </a:solidFill>
                <a:latin typeface="Arial" pitchFamily="34" charset="0"/>
                <a:cs typeface="Arial" pitchFamily="34" charset="0"/>
              </a:rPr>
              <a:t>Son CMF dotados del personal y todos los medios necesarios.</a:t>
            </a:r>
          </a:p>
          <a:p>
            <a:pPr marL="457200" lvl="0" indent="-457200" algn="just">
              <a:buFont typeface="+mj-lt"/>
              <a:buAutoNum type="arabicPeriod"/>
            </a:pPr>
            <a:r>
              <a:rPr lang="es-ES" sz="2400" dirty="0">
                <a:solidFill>
                  <a:schemeClr val="tx1"/>
                </a:solidFill>
                <a:latin typeface="Arial" pitchFamily="34" charset="0"/>
                <a:cs typeface="Arial" pitchFamily="34" charset="0"/>
              </a:rPr>
              <a:t>Se mantienen de reserva para ser empleados cuando la situación lo requiera.</a:t>
            </a:r>
          </a:p>
          <a:p>
            <a:pPr marL="457200" lvl="0" indent="-457200" algn="just">
              <a:buFont typeface="+mj-lt"/>
              <a:buAutoNum type="arabicPeriod"/>
            </a:pPr>
            <a:r>
              <a:rPr lang="es-ES" sz="2400" dirty="0">
                <a:solidFill>
                  <a:schemeClr val="tx1"/>
                </a:solidFill>
                <a:latin typeface="Arial" pitchFamily="34" charset="0"/>
                <a:cs typeface="Arial" pitchFamily="34" charset="0"/>
              </a:rPr>
              <a:t>Pasan a las designaciones antes referidas.</a:t>
            </a:r>
          </a:p>
          <a:p>
            <a:pPr algn="just"/>
            <a:r>
              <a:rPr lang="es-ES" sz="2400" b="1" dirty="0">
                <a:solidFill>
                  <a:schemeClr val="tx1"/>
                </a:solidFill>
                <a:latin typeface="Arial" pitchFamily="34" charset="0"/>
                <a:cs typeface="Arial" pitchFamily="34" charset="0"/>
              </a:rPr>
              <a:t> </a:t>
            </a:r>
            <a:endParaRPr lang="es-ES" sz="2400" dirty="0">
              <a:solidFill>
                <a:schemeClr val="tx1"/>
              </a:solidFill>
              <a:latin typeface="Arial" pitchFamily="34" charset="0"/>
              <a:cs typeface="Arial" pitchFamily="34" charset="0"/>
            </a:endParaRPr>
          </a:p>
          <a:p>
            <a:pPr algn="just"/>
            <a:r>
              <a:rPr lang="es-ES" sz="2400" b="1" dirty="0">
                <a:solidFill>
                  <a:schemeClr val="tx1"/>
                </a:solidFill>
                <a:latin typeface="Arial" pitchFamily="34" charset="0"/>
                <a:cs typeface="Arial" pitchFamily="34" charset="0"/>
              </a:rPr>
              <a:t>Despliegue y funcionamiento del Consultorio del Médico de la Familia.</a:t>
            </a:r>
            <a:endParaRPr lang="es-ES" sz="2400" dirty="0">
              <a:solidFill>
                <a:schemeClr val="tx1"/>
              </a:solidFill>
              <a:latin typeface="Arial" pitchFamily="34" charset="0"/>
              <a:cs typeface="Arial" pitchFamily="34" charset="0"/>
            </a:endParaRPr>
          </a:p>
          <a:p>
            <a:pPr algn="just"/>
            <a:r>
              <a:rPr lang="es-ES" sz="2400" u="sng" dirty="0">
                <a:solidFill>
                  <a:schemeClr val="tx1"/>
                </a:solidFill>
                <a:latin typeface="Arial" pitchFamily="34" charset="0"/>
                <a:cs typeface="Arial" pitchFamily="34" charset="0"/>
              </a:rPr>
              <a:t>Condiciones que obligan al CMF a modificar su estructura y funcionamiento para enfrentar situaciones de contingencias: </a:t>
            </a:r>
            <a:endParaRPr lang="es-ES" sz="2400" dirty="0">
              <a:solidFill>
                <a:schemeClr val="tx1"/>
              </a:solidFill>
              <a:latin typeface="Arial" pitchFamily="34" charset="0"/>
              <a:cs typeface="Arial" pitchFamily="34" charset="0"/>
            </a:endParaRPr>
          </a:p>
          <a:p>
            <a:pPr marL="457200" lvl="0" indent="-457200" algn="just">
              <a:buFont typeface="+mj-lt"/>
              <a:buAutoNum type="arabicPeriod"/>
            </a:pPr>
            <a:r>
              <a:rPr lang="es-ES" sz="2400" dirty="0">
                <a:solidFill>
                  <a:schemeClr val="tx1"/>
                </a:solidFill>
                <a:latin typeface="Arial" pitchFamily="34" charset="0"/>
                <a:cs typeface="Arial" pitchFamily="34" charset="0"/>
              </a:rPr>
              <a:t>Carácter masivo de las bajas sanitarias.</a:t>
            </a:r>
          </a:p>
          <a:p>
            <a:pPr marL="457200" lvl="0" indent="-457200" algn="just">
              <a:buFont typeface="+mj-lt"/>
              <a:buAutoNum type="arabicPeriod"/>
            </a:pPr>
            <a:r>
              <a:rPr lang="es-ES" sz="2400" dirty="0">
                <a:solidFill>
                  <a:schemeClr val="tx1"/>
                </a:solidFill>
                <a:latin typeface="Arial" pitchFamily="34" charset="0"/>
                <a:cs typeface="Arial" pitchFamily="34" charset="0"/>
              </a:rPr>
              <a:t>Aparición de enfermedades infecto-contagiosas.</a:t>
            </a:r>
          </a:p>
          <a:p>
            <a:pPr marL="457200" lvl="0" indent="-457200" algn="just">
              <a:buFont typeface="+mj-lt"/>
              <a:buAutoNum type="arabicPeriod"/>
            </a:pPr>
            <a:r>
              <a:rPr lang="es-ES" sz="2400" dirty="0">
                <a:solidFill>
                  <a:schemeClr val="tx1"/>
                </a:solidFill>
                <a:latin typeface="Arial" pitchFamily="34" charset="0"/>
                <a:cs typeface="Arial" pitchFamily="34" charset="0"/>
              </a:rPr>
              <a:t>Posible destrucción de las fuerzas y medios médicos.</a:t>
            </a:r>
          </a:p>
          <a:p>
            <a:pPr marL="457200" lvl="0" indent="-457200" algn="just">
              <a:buFont typeface="+mj-lt"/>
              <a:buAutoNum type="arabicPeriod"/>
            </a:pPr>
            <a:r>
              <a:rPr lang="es-ES" sz="2400" dirty="0">
                <a:solidFill>
                  <a:schemeClr val="tx1"/>
                </a:solidFill>
                <a:latin typeface="Arial" pitchFamily="34" charset="0"/>
                <a:cs typeface="Arial" pitchFamily="34" charset="0"/>
              </a:rPr>
              <a:t>Carácter territorial del aseguramiento médico. </a:t>
            </a:r>
          </a:p>
          <a:p>
            <a:pPr algn="just"/>
            <a:r>
              <a:rPr lang="es-ES" sz="2400" dirty="0">
                <a:solidFill>
                  <a:schemeClr val="tx1"/>
                </a:solidFill>
                <a:latin typeface="Arial" pitchFamily="34" charset="0"/>
                <a:cs typeface="Arial" pitchFamily="34" charset="0"/>
              </a:rPr>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57158" y="357166"/>
            <a:ext cx="8572528" cy="6215106"/>
          </a:xfrm>
        </p:spPr>
        <p:txBody>
          <a:bodyPr>
            <a:noAutofit/>
          </a:bodyPr>
          <a:lstStyle/>
          <a:p>
            <a:pPr algn="just"/>
            <a:r>
              <a:rPr lang="es-ES" sz="2400" b="1" dirty="0">
                <a:solidFill>
                  <a:schemeClr val="tx1"/>
                </a:solidFill>
                <a:latin typeface="Arial" pitchFamily="34" charset="0"/>
                <a:cs typeface="Arial" pitchFamily="34" charset="0"/>
              </a:rPr>
              <a:t>1.- Carácter masivo de las bajas sanitarias</a:t>
            </a:r>
            <a:r>
              <a:rPr lang="es-ES" sz="2400" b="1" dirty="0" smtClean="0">
                <a:solidFill>
                  <a:schemeClr val="tx1"/>
                </a:solidFill>
                <a:latin typeface="Arial" pitchFamily="34" charset="0"/>
                <a:cs typeface="Arial" pitchFamily="34" charset="0"/>
              </a:rPr>
              <a:t>.</a:t>
            </a:r>
          </a:p>
          <a:p>
            <a:pPr algn="just"/>
            <a:endParaRPr lang="es-ES" sz="2400" dirty="0">
              <a:solidFill>
                <a:schemeClr val="tx1"/>
              </a:solidFill>
              <a:latin typeface="Arial" pitchFamily="34" charset="0"/>
              <a:cs typeface="Arial" pitchFamily="34" charset="0"/>
            </a:endParaRPr>
          </a:p>
          <a:p>
            <a:pPr algn="just"/>
            <a:r>
              <a:rPr lang="es-ES" sz="2400" dirty="0">
                <a:solidFill>
                  <a:schemeClr val="tx1"/>
                </a:solidFill>
                <a:latin typeface="Arial" pitchFamily="34" charset="0"/>
                <a:cs typeface="Arial" pitchFamily="34" charset="0"/>
              </a:rPr>
              <a:t>a) Incremento del personal médico y paramédico.</a:t>
            </a:r>
          </a:p>
          <a:p>
            <a:pPr algn="just"/>
            <a:r>
              <a:rPr lang="es-ES" sz="2400" dirty="0">
                <a:solidFill>
                  <a:schemeClr val="tx1"/>
                </a:solidFill>
                <a:latin typeface="Arial" pitchFamily="34" charset="0"/>
                <a:cs typeface="Arial" pitchFamily="34" charset="0"/>
              </a:rPr>
              <a:t>b) Adaptación y ampliación de los locales para atención.</a:t>
            </a:r>
          </a:p>
          <a:p>
            <a:pPr algn="just"/>
            <a:r>
              <a:rPr lang="es-ES" sz="2400" dirty="0">
                <a:solidFill>
                  <a:schemeClr val="tx1"/>
                </a:solidFill>
                <a:latin typeface="Arial" pitchFamily="34" charset="0"/>
                <a:cs typeface="Arial" pitchFamily="34" charset="0"/>
              </a:rPr>
              <a:t>c) Creación de medios materiales de reserva solo para ser empleados con estos fines.</a:t>
            </a:r>
          </a:p>
          <a:p>
            <a:pPr algn="just"/>
            <a:r>
              <a:rPr lang="es-ES" sz="2400" dirty="0">
                <a:solidFill>
                  <a:schemeClr val="tx1"/>
                </a:solidFill>
                <a:latin typeface="Arial" pitchFamily="34" charset="0"/>
                <a:cs typeface="Arial" pitchFamily="34" charset="0"/>
              </a:rPr>
              <a:t>d) Disposición de áreas que incrementen la capacidad de hospitalización.</a:t>
            </a:r>
          </a:p>
          <a:p>
            <a:pPr algn="just"/>
            <a:r>
              <a:rPr lang="es-ES" sz="2400" dirty="0">
                <a:solidFill>
                  <a:schemeClr val="tx1"/>
                </a:solidFill>
                <a:latin typeface="Arial" pitchFamily="34" charset="0"/>
                <a:cs typeface="Arial" pitchFamily="34" charset="0"/>
              </a:rPr>
              <a:t>e) Planificación y organización de la recepción de heridos para su atención.</a:t>
            </a:r>
          </a:p>
          <a:p>
            <a:pPr algn="just"/>
            <a:r>
              <a:rPr lang="es-ES" sz="2400" dirty="0">
                <a:solidFill>
                  <a:schemeClr val="tx1"/>
                </a:solidFill>
                <a:latin typeface="Arial" pitchFamily="34" charset="0"/>
                <a:cs typeface="Arial" pitchFamily="34" charset="0"/>
              </a:rPr>
              <a:t>g) Garantizar las vías que permitan una rápida y oportuna evacuación.</a:t>
            </a:r>
          </a:p>
          <a:p>
            <a:pPr algn="just"/>
            <a:r>
              <a:rPr lang="es-ES" sz="2400" b="1" dirty="0">
                <a:solidFill>
                  <a:schemeClr val="tx1"/>
                </a:solidFill>
                <a:latin typeface="Arial" pitchFamily="34" charset="0"/>
                <a:cs typeface="Arial" pitchFamily="34" charset="0"/>
              </a:rPr>
              <a:t> </a:t>
            </a:r>
            <a:endParaRPr lang="es-ES" sz="2400" dirty="0">
              <a:solidFill>
                <a:schemeClr val="tx1"/>
              </a:solidFill>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57158" y="357166"/>
            <a:ext cx="8572528" cy="6215106"/>
          </a:xfrm>
        </p:spPr>
        <p:txBody>
          <a:bodyPr>
            <a:noAutofit/>
          </a:bodyPr>
          <a:lstStyle/>
          <a:p>
            <a:pPr algn="just"/>
            <a:r>
              <a:rPr lang="es-ES" sz="2400" b="1" dirty="0">
                <a:solidFill>
                  <a:schemeClr val="tx1"/>
                </a:solidFill>
                <a:latin typeface="Arial" pitchFamily="34" charset="0"/>
                <a:cs typeface="Arial" pitchFamily="34" charset="0"/>
              </a:rPr>
              <a:t>2.- Aparición de enfermedades </a:t>
            </a:r>
            <a:r>
              <a:rPr lang="es-ES" sz="2400" b="1" dirty="0" smtClean="0">
                <a:solidFill>
                  <a:schemeClr val="tx1"/>
                </a:solidFill>
                <a:latin typeface="Arial" pitchFamily="34" charset="0"/>
                <a:cs typeface="Arial" pitchFamily="34" charset="0"/>
              </a:rPr>
              <a:t>infecto-contagiosas</a:t>
            </a:r>
          </a:p>
          <a:p>
            <a:pPr algn="just"/>
            <a:endParaRPr lang="es-ES" sz="2400" dirty="0">
              <a:solidFill>
                <a:schemeClr val="tx1"/>
              </a:solidFill>
              <a:latin typeface="Arial" pitchFamily="34" charset="0"/>
              <a:cs typeface="Arial" pitchFamily="34" charset="0"/>
            </a:endParaRPr>
          </a:p>
          <a:p>
            <a:pPr algn="just"/>
            <a:r>
              <a:rPr lang="es-ES" sz="2400" dirty="0">
                <a:solidFill>
                  <a:schemeClr val="tx1"/>
                </a:solidFill>
                <a:latin typeface="Arial" pitchFamily="34" charset="0"/>
                <a:cs typeface="Arial" pitchFamily="34" charset="0"/>
              </a:rPr>
              <a:t>a) Creación de áreas para la atención de enfermos infecciosos.</a:t>
            </a:r>
          </a:p>
          <a:p>
            <a:pPr algn="just"/>
            <a:r>
              <a:rPr lang="es-ES" sz="2400" dirty="0">
                <a:solidFill>
                  <a:schemeClr val="tx1"/>
                </a:solidFill>
                <a:latin typeface="Arial" pitchFamily="34" charset="0"/>
                <a:cs typeface="Arial" pitchFamily="34" charset="0"/>
              </a:rPr>
              <a:t>b) Aseguramiento con los medios necesarios para el estudio y desinfección de enfermos.</a:t>
            </a:r>
          </a:p>
          <a:p>
            <a:pPr algn="just"/>
            <a:r>
              <a:rPr lang="es-ES" sz="2400" dirty="0">
                <a:solidFill>
                  <a:schemeClr val="tx1"/>
                </a:solidFill>
                <a:latin typeface="Arial" pitchFamily="34" charset="0"/>
                <a:cs typeface="Arial" pitchFamily="34" charset="0"/>
              </a:rPr>
              <a:t>c) Acondicionamiento necesario de estas áreas para permitir la permanencia prolongada de los que no puedan evacuarse.</a:t>
            </a:r>
          </a:p>
          <a:p>
            <a:pPr algn="just"/>
            <a:r>
              <a:rPr lang="es-ES" sz="2400" dirty="0">
                <a:solidFill>
                  <a:schemeClr val="tx1"/>
                </a:solidFill>
                <a:latin typeface="Arial" pitchFamily="34" charset="0"/>
                <a:cs typeface="Arial" pitchFamily="34" charset="0"/>
              </a:rPr>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57158" y="357166"/>
            <a:ext cx="8572528" cy="6215106"/>
          </a:xfrm>
        </p:spPr>
        <p:txBody>
          <a:bodyPr>
            <a:noAutofit/>
          </a:bodyPr>
          <a:lstStyle/>
          <a:p>
            <a:pPr algn="just"/>
            <a:r>
              <a:rPr lang="es-ES" sz="2400" b="1" dirty="0" smtClean="0">
                <a:solidFill>
                  <a:schemeClr val="tx1"/>
                </a:solidFill>
                <a:latin typeface="Arial" pitchFamily="34" charset="0"/>
                <a:cs typeface="Arial" pitchFamily="34" charset="0"/>
              </a:rPr>
              <a:t>3</a:t>
            </a:r>
            <a:r>
              <a:rPr lang="es-ES" sz="2400" b="1" dirty="0">
                <a:solidFill>
                  <a:schemeClr val="tx1"/>
                </a:solidFill>
                <a:latin typeface="Arial" pitchFamily="34" charset="0"/>
                <a:cs typeface="Arial" pitchFamily="34" charset="0"/>
              </a:rPr>
              <a:t>.- Posible destrucción de las fuerzas y medios </a:t>
            </a:r>
            <a:r>
              <a:rPr lang="es-ES" sz="2400" b="1" dirty="0" smtClean="0">
                <a:solidFill>
                  <a:schemeClr val="tx1"/>
                </a:solidFill>
                <a:latin typeface="Arial" pitchFamily="34" charset="0"/>
                <a:cs typeface="Arial" pitchFamily="34" charset="0"/>
              </a:rPr>
              <a:t>médicos</a:t>
            </a:r>
          </a:p>
          <a:p>
            <a:pPr algn="just"/>
            <a:endParaRPr lang="es-ES" sz="2400" dirty="0">
              <a:solidFill>
                <a:schemeClr val="tx1"/>
              </a:solidFill>
              <a:latin typeface="Arial" pitchFamily="34" charset="0"/>
              <a:cs typeface="Arial" pitchFamily="34" charset="0"/>
            </a:endParaRPr>
          </a:p>
          <a:p>
            <a:pPr algn="just"/>
            <a:r>
              <a:rPr lang="es-ES" sz="2400" dirty="0">
                <a:solidFill>
                  <a:schemeClr val="tx1"/>
                </a:solidFill>
                <a:latin typeface="Arial" pitchFamily="34" charset="0"/>
                <a:cs typeface="Arial" pitchFamily="34" charset="0"/>
              </a:rPr>
              <a:t>a) Ubicación de los CMF en refugios soterrados o con un alto nivel de enmascaramiento.</a:t>
            </a:r>
          </a:p>
          <a:p>
            <a:pPr algn="just"/>
            <a:r>
              <a:rPr lang="es-ES" sz="2400" dirty="0">
                <a:solidFill>
                  <a:schemeClr val="tx1"/>
                </a:solidFill>
                <a:latin typeface="Arial" pitchFamily="34" charset="0"/>
                <a:cs typeface="Arial" pitchFamily="34" charset="0"/>
              </a:rPr>
              <a:t>b) Provisión de áreas de reserva para su posible reubicación.</a:t>
            </a:r>
          </a:p>
          <a:p>
            <a:pPr algn="just"/>
            <a:r>
              <a:rPr lang="es-ES" sz="2400" dirty="0">
                <a:solidFill>
                  <a:schemeClr val="tx1"/>
                </a:solidFill>
                <a:latin typeface="Arial" pitchFamily="34" charset="0"/>
                <a:cs typeface="Arial" pitchFamily="34" charset="0"/>
              </a:rPr>
              <a:t>c) Distribución  y desconcentración de los medios materiales que aseguren su vitalidad.</a:t>
            </a:r>
          </a:p>
          <a:p>
            <a:pPr algn="just"/>
            <a:r>
              <a:rPr lang="es-ES" sz="2400" dirty="0">
                <a:solidFill>
                  <a:schemeClr val="tx1"/>
                </a:solidFill>
                <a:latin typeface="Arial" pitchFamily="34" charset="0"/>
                <a:cs typeface="Arial" pitchFamily="34" charset="0"/>
              </a:rPr>
              <a:t>d) Disposición de los CMF en áreas protegidas y con un alto nivel de seguridad.</a:t>
            </a:r>
          </a:p>
          <a:p>
            <a:pPr algn="just"/>
            <a:r>
              <a:rPr lang="es-ES" sz="2400" dirty="0">
                <a:solidFill>
                  <a:schemeClr val="tx1"/>
                </a:solidFill>
                <a:latin typeface="Arial" pitchFamily="34" charset="0"/>
                <a:cs typeface="Arial" pitchFamily="34" charset="0"/>
              </a:rPr>
              <a:t>e) Movilidad de las instalaciones dentro de la ubicación.</a:t>
            </a:r>
          </a:p>
          <a:p>
            <a:pPr algn="just"/>
            <a:r>
              <a:rPr lang="es-ES" sz="2400" dirty="0">
                <a:solidFill>
                  <a:schemeClr val="tx1"/>
                </a:solidFill>
                <a:latin typeface="Arial" pitchFamily="34" charset="0"/>
                <a:cs typeface="Arial" pitchFamily="34" charset="0"/>
              </a:rPr>
              <a:t>f) Colocación de puntos de observación y aviso.</a:t>
            </a:r>
          </a:p>
          <a:p>
            <a:pPr algn="just"/>
            <a:r>
              <a:rPr lang="es-ES" sz="2400" dirty="0">
                <a:solidFill>
                  <a:schemeClr val="tx1"/>
                </a:solidFill>
                <a:latin typeface="Arial" pitchFamily="34" charset="0"/>
                <a:cs typeface="Arial" pitchFamily="34" charset="0"/>
              </a:rPr>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57158" y="357166"/>
            <a:ext cx="8572528" cy="6215106"/>
          </a:xfrm>
        </p:spPr>
        <p:txBody>
          <a:bodyPr>
            <a:noAutofit/>
          </a:bodyPr>
          <a:lstStyle/>
          <a:p>
            <a:pPr algn="just"/>
            <a:r>
              <a:rPr lang="es-ES" sz="2400" b="1" dirty="0" smtClean="0">
                <a:solidFill>
                  <a:schemeClr val="tx1"/>
                </a:solidFill>
                <a:latin typeface="Arial" pitchFamily="34" charset="0"/>
                <a:cs typeface="Arial" pitchFamily="34" charset="0"/>
              </a:rPr>
              <a:t>4.- Carácter territorial del aseguramiento médico.</a:t>
            </a:r>
          </a:p>
          <a:p>
            <a:pPr algn="just"/>
            <a:endParaRPr lang="es-ES" sz="2400" dirty="0" smtClean="0">
              <a:solidFill>
                <a:schemeClr val="tx1"/>
              </a:solidFill>
              <a:latin typeface="Arial" pitchFamily="34" charset="0"/>
              <a:cs typeface="Arial" pitchFamily="34" charset="0"/>
            </a:endParaRPr>
          </a:p>
          <a:p>
            <a:pPr algn="just"/>
            <a:r>
              <a:rPr lang="es-ES" sz="2400" dirty="0" smtClean="0">
                <a:solidFill>
                  <a:schemeClr val="tx1"/>
                </a:solidFill>
                <a:latin typeface="Arial" pitchFamily="34" charset="0"/>
                <a:cs typeface="Arial" pitchFamily="34" charset="0"/>
              </a:rPr>
              <a:t>a) Dotación del CMF con los medios necesarios para brindar el mayor nivel de asistencia m</a:t>
            </a:r>
            <a:r>
              <a:rPr lang="en-US" sz="2400" dirty="0" smtClean="0">
                <a:solidFill>
                  <a:schemeClr val="tx1"/>
                </a:solidFill>
                <a:latin typeface="Arial" pitchFamily="34" charset="0"/>
                <a:cs typeface="Arial" pitchFamily="34" charset="0"/>
              </a:rPr>
              <a:t>é</a:t>
            </a:r>
            <a:r>
              <a:rPr lang="es-ES" sz="2400" dirty="0" err="1" smtClean="0">
                <a:solidFill>
                  <a:schemeClr val="tx1"/>
                </a:solidFill>
                <a:latin typeface="Arial" pitchFamily="34" charset="0"/>
                <a:cs typeface="Arial" pitchFamily="34" charset="0"/>
              </a:rPr>
              <a:t>dica</a:t>
            </a:r>
            <a:r>
              <a:rPr lang="es-ES" sz="2400" dirty="0" smtClean="0">
                <a:solidFill>
                  <a:schemeClr val="tx1"/>
                </a:solidFill>
                <a:latin typeface="Arial" pitchFamily="34" charset="0"/>
                <a:cs typeface="Arial" pitchFamily="34" charset="0"/>
              </a:rPr>
              <a:t> posible.</a:t>
            </a:r>
          </a:p>
          <a:p>
            <a:pPr algn="just"/>
            <a:r>
              <a:rPr lang="es-ES" sz="2400" dirty="0" smtClean="0">
                <a:solidFill>
                  <a:schemeClr val="tx1"/>
                </a:solidFill>
                <a:latin typeface="Arial" pitchFamily="34" charset="0"/>
                <a:cs typeface="Arial" pitchFamily="34" charset="0"/>
              </a:rPr>
              <a:t>b) Cooperación con todos los servicios de aseguramiento logístico que garanticen el trabajo independiente.</a:t>
            </a:r>
          </a:p>
          <a:p>
            <a:pPr algn="just"/>
            <a:r>
              <a:rPr lang="es-ES" sz="2400" dirty="0" smtClean="0">
                <a:solidFill>
                  <a:schemeClr val="tx1"/>
                </a:solidFill>
                <a:latin typeface="Arial" pitchFamily="34" charset="0"/>
                <a:cs typeface="Arial" pitchFamily="34" charset="0"/>
              </a:rPr>
              <a:t>c) Refuerzos con fuerzas y medios de todos los recursos de la zona y los que pueda aportar la población.</a:t>
            </a:r>
          </a:p>
          <a:p>
            <a:pPr algn="just"/>
            <a:r>
              <a:rPr lang="es-ES" sz="2400" dirty="0" smtClean="0">
                <a:solidFill>
                  <a:schemeClr val="tx1"/>
                </a:solidFill>
                <a:latin typeface="Arial" pitchFamily="34" charset="0"/>
                <a:cs typeface="Arial" pitchFamily="34" charset="0"/>
              </a:rPr>
              <a:t>d) Disponibilidad de la población para la atención cuidado y hospitalización de heridos y enfermos.</a:t>
            </a:r>
          </a:p>
          <a:p>
            <a:pPr algn="just"/>
            <a:r>
              <a:rPr lang="es-ES" sz="2400" b="1" dirty="0" smtClean="0">
                <a:solidFill>
                  <a:schemeClr val="tx1"/>
                </a:solidFill>
                <a:latin typeface="Arial" pitchFamily="34" charset="0"/>
                <a:cs typeface="Arial" pitchFamily="34" charset="0"/>
              </a:rPr>
              <a:t> </a:t>
            </a:r>
            <a:endParaRPr lang="es-ES" sz="2400" dirty="0">
              <a:solidFill>
                <a:schemeClr val="tx1"/>
              </a:solidFill>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57158" y="357166"/>
            <a:ext cx="8572528" cy="6215106"/>
          </a:xfrm>
        </p:spPr>
        <p:txBody>
          <a:bodyPr>
            <a:noAutofit/>
          </a:bodyPr>
          <a:lstStyle/>
          <a:p>
            <a:pPr algn="just"/>
            <a:r>
              <a:rPr lang="es-ES" sz="2400" b="1" dirty="0">
                <a:solidFill>
                  <a:schemeClr val="tx1"/>
                </a:solidFill>
                <a:latin typeface="Arial" pitchFamily="34" charset="0"/>
                <a:cs typeface="Arial" pitchFamily="34" charset="0"/>
              </a:rPr>
              <a:t>La estructura y composición del CMF activado, Fuerzas y medios de que dispone:</a:t>
            </a:r>
            <a:endParaRPr lang="es-ES" sz="2400" dirty="0">
              <a:solidFill>
                <a:schemeClr val="tx1"/>
              </a:solidFill>
              <a:latin typeface="Arial" pitchFamily="34" charset="0"/>
              <a:cs typeface="Arial" pitchFamily="34" charset="0"/>
            </a:endParaRPr>
          </a:p>
          <a:p>
            <a:pPr marL="457200" lvl="0" indent="-457200" algn="just">
              <a:buFont typeface="+mj-lt"/>
              <a:buAutoNum type="arabicPeriod"/>
            </a:pPr>
            <a:r>
              <a:rPr lang="pt-BR" sz="2400" dirty="0">
                <a:solidFill>
                  <a:schemeClr val="tx1"/>
                </a:solidFill>
                <a:latin typeface="Arial" pitchFamily="34" charset="0"/>
                <a:cs typeface="Arial" pitchFamily="34" charset="0"/>
              </a:rPr>
              <a:t>1 Médico</a:t>
            </a:r>
            <a:endParaRPr lang="es-ES" sz="2400" dirty="0">
              <a:solidFill>
                <a:schemeClr val="tx1"/>
              </a:solidFill>
              <a:latin typeface="Arial" pitchFamily="34" charset="0"/>
              <a:cs typeface="Arial" pitchFamily="34" charset="0"/>
            </a:endParaRPr>
          </a:p>
          <a:p>
            <a:pPr marL="457200" lvl="0" indent="-457200" algn="just">
              <a:buFont typeface="+mj-lt"/>
              <a:buAutoNum type="arabicPeriod"/>
            </a:pPr>
            <a:r>
              <a:rPr lang="pt-BR" sz="2400" dirty="0">
                <a:solidFill>
                  <a:schemeClr val="tx1"/>
                </a:solidFill>
                <a:latin typeface="Arial" pitchFamily="34" charset="0"/>
                <a:cs typeface="Arial" pitchFamily="34" charset="0"/>
              </a:rPr>
              <a:t>1 </a:t>
            </a:r>
            <a:r>
              <a:rPr lang="pt-BR" sz="2400" dirty="0" err="1">
                <a:solidFill>
                  <a:schemeClr val="tx1"/>
                </a:solidFill>
                <a:latin typeface="Arial" pitchFamily="34" charset="0"/>
                <a:cs typeface="Arial" pitchFamily="34" charset="0"/>
              </a:rPr>
              <a:t>Enfermero</a:t>
            </a:r>
            <a:r>
              <a:rPr lang="pt-BR" sz="2400" dirty="0">
                <a:solidFill>
                  <a:schemeClr val="tx1"/>
                </a:solidFill>
                <a:latin typeface="Arial" pitchFamily="34" charset="0"/>
                <a:cs typeface="Arial" pitchFamily="34" charset="0"/>
              </a:rPr>
              <a:t> </a:t>
            </a:r>
            <a:endParaRPr lang="es-ES" sz="2400" dirty="0">
              <a:solidFill>
                <a:schemeClr val="tx1"/>
              </a:solidFill>
              <a:latin typeface="Arial" pitchFamily="34" charset="0"/>
              <a:cs typeface="Arial" pitchFamily="34" charset="0"/>
            </a:endParaRPr>
          </a:p>
          <a:p>
            <a:pPr marL="457200" lvl="0" indent="-457200" algn="just">
              <a:buFont typeface="+mj-lt"/>
              <a:buAutoNum type="arabicPeriod"/>
            </a:pPr>
            <a:r>
              <a:rPr lang="pt-BR" sz="2400" dirty="0">
                <a:solidFill>
                  <a:schemeClr val="tx1"/>
                </a:solidFill>
                <a:latin typeface="Arial" pitchFamily="34" charset="0"/>
                <a:cs typeface="Arial" pitchFamily="34" charset="0"/>
              </a:rPr>
              <a:t>o mas </a:t>
            </a:r>
            <a:r>
              <a:rPr lang="pt-BR" sz="2400" dirty="0" err="1">
                <a:solidFill>
                  <a:schemeClr val="tx1"/>
                </a:solidFill>
                <a:latin typeface="Arial" pitchFamily="34" charset="0"/>
                <a:cs typeface="Arial" pitchFamily="34" charset="0"/>
              </a:rPr>
              <a:t>brigadistas</a:t>
            </a:r>
            <a:r>
              <a:rPr lang="pt-BR" sz="2400" dirty="0">
                <a:solidFill>
                  <a:schemeClr val="tx1"/>
                </a:solidFill>
                <a:latin typeface="Arial" pitchFamily="34" charset="0"/>
                <a:cs typeface="Arial" pitchFamily="34" charset="0"/>
              </a:rPr>
              <a:t> </a:t>
            </a:r>
            <a:r>
              <a:rPr lang="pt-BR" sz="2400" dirty="0" err="1">
                <a:solidFill>
                  <a:schemeClr val="tx1"/>
                </a:solidFill>
                <a:latin typeface="Arial" pitchFamily="34" charset="0"/>
                <a:cs typeface="Arial" pitchFamily="34" charset="0"/>
              </a:rPr>
              <a:t>sanitarios</a:t>
            </a:r>
            <a:r>
              <a:rPr lang="pt-BR" sz="2400" dirty="0">
                <a:solidFill>
                  <a:schemeClr val="tx1"/>
                </a:solidFill>
                <a:latin typeface="Arial" pitchFamily="34" charset="0"/>
                <a:cs typeface="Arial" pitchFamily="34" charset="0"/>
              </a:rPr>
              <a:t>.</a:t>
            </a:r>
            <a:endParaRPr lang="es-ES" sz="2400" dirty="0">
              <a:solidFill>
                <a:schemeClr val="tx1"/>
              </a:solidFill>
              <a:latin typeface="Arial" pitchFamily="34" charset="0"/>
              <a:cs typeface="Arial" pitchFamily="34" charset="0"/>
            </a:endParaRPr>
          </a:p>
          <a:p>
            <a:pPr marL="457200" indent="-457200" algn="just"/>
            <a:endParaRPr lang="es-ES" sz="2400" dirty="0">
              <a:solidFill>
                <a:schemeClr val="tx1"/>
              </a:solidFill>
              <a:latin typeface="Arial" pitchFamily="34" charset="0"/>
              <a:cs typeface="Arial" pitchFamily="34" charset="0"/>
            </a:endParaRPr>
          </a:p>
          <a:p>
            <a:pPr algn="just"/>
            <a:r>
              <a:rPr lang="es-ES" sz="2400" b="1" dirty="0">
                <a:solidFill>
                  <a:schemeClr val="tx1"/>
                </a:solidFill>
                <a:latin typeface="Arial" pitchFamily="34" charset="0"/>
                <a:cs typeface="Arial" pitchFamily="34" charset="0"/>
              </a:rPr>
              <a:t>Flujo de los heridos y enfermos por las diferentes áreas:</a:t>
            </a:r>
            <a:endParaRPr lang="es-ES" sz="2400" dirty="0">
              <a:solidFill>
                <a:schemeClr val="tx1"/>
              </a:solidFill>
              <a:latin typeface="Arial" pitchFamily="34" charset="0"/>
              <a:cs typeface="Arial" pitchFamily="34" charset="0"/>
            </a:endParaRPr>
          </a:p>
          <a:p>
            <a:pPr algn="just"/>
            <a:r>
              <a:rPr lang="es-ES" sz="2400" dirty="0">
                <a:solidFill>
                  <a:schemeClr val="tx1"/>
                </a:solidFill>
                <a:latin typeface="Arial" pitchFamily="34" charset="0"/>
                <a:cs typeface="Arial" pitchFamily="34" charset="0"/>
              </a:rPr>
              <a:t> </a:t>
            </a:r>
            <a:r>
              <a:rPr lang="es-ES" sz="2400" dirty="0" smtClean="0">
                <a:solidFill>
                  <a:schemeClr val="tx1"/>
                </a:solidFill>
                <a:latin typeface="Arial" pitchFamily="34" charset="0"/>
                <a:cs typeface="Arial" pitchFamily="34" charset="0"/>
              </a:rPr>
              <a:t>1. Punto </a:t>
            </a:r>
            <a:r>
              <a:rPr lang="es-ES" sz="2400" dirty="0">
                <a:solidFill>
                  <a:schemeClr val="tx1"/>
                </a:solidFill>
                <a:latin typeface="Arial" pitchFamily="34" charset="0"/>
                <a:cs typeface="Arial" pitchFamily="34" charset="0"/>
              </a:rPr>
              <a:t>de distribución</a:t>
            </a:r>
            <a:r>
              <a:rPr lang="es-ES" sz="2400" dirty="0" smtClean="0">
                <a:solidFill>
                  <a:schemeClr val="tx1"/>
                </a:solidFill>
                <a:latin typeface="Arial" pitchFamily="34" charset="0"/>
                <a:cs typeface="Arial" pitchFamily="34" charset="0"/>
              </a:rPr>
              <a:t>.</a:t>
            </a:r>
          </a:p>
          <a:p>
            <a:pPr algn="just"/>
            <a:r>
              <a:rPr lang="es-ES" sz="2400" dirty="0" smtClean="0">
                <a:solidFill>
                  <a:schemeClr val="tx1"/>
                </a:solidFill>
                <a:latin typeface="Arial" pitchFamily="34" charset="0"/>
                <a:cs typeface="Arial" pitchFamily="34" charset="0"/>
              </a:rPr>
              <a:t>2. Sección Recepción Clasificación. </a:t>
            </a:r>
          </a:p>
          <a:p>
            <a:pPr algn="just"/>
            <a:r>
              <a:rPr lang="es-ES" sz="2400" dirty="0" smtClean="0">
                <a:solidFill>
                  <a:schemeClr val="tx1"/>
                </a:solidFill>
                <a:latin typeface="Arial" pitchFamily="34" charset="0"/>
                <a:cs typeface="Arial" pitchFamily="34" charset="0"/>
              </a:rPr>
              <a:t>3. Sección de curaciones.</a:t>
            </a:r>
          </a:p>
          <a:p>
            <a:pPr algn="just"/>
            <a:r>
              <a:rPr lang="es-ES" sz="2400" dirty="0" smtClean="0">
                <a:solidFill>
                  <a:schemeClr val="tx1"/>
                </a:solidFill>
                <a:latin typeface="Arial" pitchFamily="34" charset="0"/>
                <a:cs typeface="Arial" pitchFamily="34" charset="0"/>
              </a:rPr>
              <a:t>4. Sección de evacuación.</a:t>
            </a:r>
          </a:p>
          <a:p>
            <a:pPr algn="just"/>
            <a:r>
              <a:rPr lang="es-ES" sz="2400" dirty="0" smtClean="0">
                <a:solidFill>
                  <a:schemeClr val="tx1"/>
                </a:solidFill>
                <a:latin typeface="Arial" pitchFamily="34" charset="0"/>
                <a:cs typeface="Arial" pitchFamily="34" charset="0"/>
              </a:rPr>
              <a:t>5. Sección de aislamiento.</a:t>
            </a:r>
          </a:p>
          <a:p>
            <a:pPr algn="just"/>
            <a:r>
              <a:rPr lang="es-ES" sz="2400" dirty="0" smtClean="0">
                <a:solidFill>
                  <a:schemeClr val="tx1"/>
                </a:solidFill>
                <a:latin typeface="Arial" pitchFamily="34" charset="0"/>
                <a:cs typeface="Arial" pitchFamily="34" charset="0"/>
              </a:rPr>
              <a:t>6. Área de tratamiento sanitario especial parcial.</a:t>
            </a:r>
          </a:p>
          <a:p>
            <a:pPr algn="just"/>
            <a:r>
              <a:rPr lang="es-ES" sz="2400" dirty="0" smtClean="0">
                <a:solidFill>
                  <a:schemeClr val="tx1"/>
                </a:solidFill>
                <a:latin typeface="Arial" pitchFamily="34" charset="0"/>
                <a:cs typeface="Arial" pitchFamily="34" charset="0"/>
              </a:rPr>
              <a:t>7. Hospitalización.</a:t>
            </a:r>
          </a:p>
          <a:p>
            <a:pPr algn="just"/>
            <a:endParaRPr lang="es-ES" sz="2400" dirty="0" smtClean="0">
              <a:solidFill>
                <a:schemeClr val="tx1"/>
              </a:solidFill>
              <a:latin typeface="Arial" pitchFamily="34" charset="0"/>
              <a:cs typeface="Arial" pitchFamily="34" charset="0"/>
            </a:endParaRPr>
          </a:p>
          <a:p>
            <a:pPr algn="just"/>
            <a:endParaRPr lang="es-ES" sz="2400" dirty="0" smtClean="0">
              <a:solidFill>
                <a:schemeClr val="tx1"/>
              </a:solidFill>
              <a:latin typeface="Arial" pitchFamily="34" charset="0"/>
              <a:cs typeface="Arial" pitchFamily="34" charset="0"/>
            </a:endParaRPr>
          </a:p>
          <a:p>
            <a:pPr algn="just"/>
            <a:endParaRPr lang="es-ES" sz="2400" dirty="0" smtClean="0">
              <a:solidFill>
                <a:schemeClr val="tx1"/>
              </a:solidFill>
              <a:latin typeface="Arial" pitchFamily="34" charset="0"/>
              <a:cs typeface="Arial" pitchFamily="34" charset="0"/>
            </a:endParaRPr>
          </a:p>
          <a:p>
            <a:pPr algn="just"/>
            <a:endParaRPr lang="es-ES" sz="2400" dirty="0" smtClean="0">
              <a:solidFill>
                <a:schemeClr val="tx1"/>
              </a:solidFill>
              <a:latin typeface="Arial" pitchFamily="34" charset="0"/>
              <a:cs typeface="Arial" pitchFamily="34" charset="0"/>
            </a:endParaRPr>
          </a:p>
          <a:p>
            <a:pPr algn="just"/>
            <a:endParaRPr lang="es-ES" sz="2400" dirty="0">
              <a:solidFill>
                <a:schemeClr val="tx1"/>
              </a:solidFill>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57158" y="357166"/>
            <a:ext cx="8572528" cy="6215106"/>
          </a:xfrm>
        </p:spPr>
        <p:txBody>
          <a:bodyPr>
            <a:noAutofit/>
          </a:bodyPr>
          <a:lstStyle/>
          <a:p>
            <a:pPr algn="just"/>
            <a:r>
              <a:rPr lang="es-ES" sz="2400" b="1" dirty="0">
                <a:solidFill>
                  <a:schemeClr val="tx1"/>
                </a:solidFill>
                <a:latin typeface="Arial" pitchFamily="34" charset="0"/>
                <a:cs typeface="Arial" pitchFamily="34" charset="0"/>
              </a:rPr>
              <a:t>Punto de distribución</a:t>
            </a:r>
            <a:r>
              <a:rPr lang="es-ES" sz="2400" b="1" dirty="0" smtClean="0">
                <a:solidFill>
                  <a:schemeClr val="tx1"/>
                </a:solidFill>
                <a:latin typeface="Arial" pitchFamily="34" charset="0"/>
                <a:cs typeface="Arial" pitchFamily="34" charset="0"/>
              </a:rPr>
              <a:t>.</a:t>
            </a:r>
          </a:p>
          <a:p>
            <a:pPr algn="just"/>
            <a:endParaRPr lang="es-ES" sz="2400" dirty="0">
              <a:solidFill>
                <a:schemeClr val="tx1"/>
              </a:solidFill>
              <a:latin typeface="Arial" pitchFamily="34" charset="0"/>
              <a:cs typeface="Arial" pitchFamily="34" charset="0"/>
            </a:endParaRPr>
          </a:p>
          <a:p>
            <a:pPr lvl="0" algn="just"/>
            <a:r>
              <a:rPr lang="es-ES" sz="2400" dirty="0">
                <a:solidFill>
                  <a:schemeClr val="tx1"/>
                </a:solidFill>
                <a:latin typeface="Arial" pitchFamily="34" charset="0"/>
                <a:cs typeface="Arial" pitchFamily="34" charset="0"/>
              </a:rPr>
              <a:t>A corta distancia de las secciones principales, con medios de señalización diurnos y nocturnos, atendido por brigadista sanitario, o ciudadano, o en caso extremo por un herido leve. </a:t>
            </a:r>
          </a:p>
          <a:p>
            <a:pPr lvl="0" algn="just"/>
            <a:endParaRPr lang="es-ES" sz="2400" dirty="0" smtClean="0">
              <a:solidFill>
                <a:schemeClr val="tx1"/>
              </a:solidFill>
              <a:latin typeface="Arial" pitchFamily="34" charset="0"/>
              <a:cs typeface="Arial" pitchFamily="34" charset="0"/>
            </a:endParaRPr>
          </a:p>
          <a:p>
            <a:pPr lvl="0" algn="just"/>
            <a:r>
              <a:rPr lang="es-ES" sz="2400" dirty="0" smtClean="0">
                <a:solidFill>
                  <a:schemeClr val="tx1"/>
                </a:solidFill>
                <a:latin typeface="Arial" pitchFamily="34" charset="0"/>
                <a:cs typeface="Arial" pitchFamily="34" charset="0"/>
              </a:rPr>
              <a:t>Se </a:t>
            </a:r>
            <a:r>
              <a:rPr lang="es-ES" sz="2400" dirty="0">
                <a:solidFill>
                  <a:schemeClr val="tx1"/>
                </a:solidFill>
                <a:latin typeface="Arial" pitchFamily="34" charset="0"/>
                <a:cs typeface="Arial" pitchFamily="34" charset="0"/>
              </a:rPr>
              <a:t>realiza clasificación rudimentaria de las Bajas Sanitarias (BS) para distribuirlas por las diferentes áreas o secciones del CMF.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1928794" y="1500174"/>
            <a:ext cx="5786478" cy="3143272"/>
          </a:xfrm>
          <a:prstGeom prst="rect">
            <a:avLst/>
          </a:prstGeom>
          <a:solidFill>
            <a:schemeClr val="accent1">
              <a:lumMod val="20000"/>
              <a:lumOff val="80000"/>
            </a:schemeClr>
          </a:solidFill>
          <a:ln w="25400">
            <a:solidFill>
              <a:schemeClr val="tx2"/>
            </a:solidFill>
          </a:ln>
        </p:spPr>
        <p:txBody>
          <a:bodyPr vert="horz" lIns="91440" tIns="45720" rIns="91440" bIns="45720" rtlCol="0" anchor="ctr">
            <a:noAutofit/>
          </a:bodyPr>
          <a:lstStyle/>
          <a:p>
            <a:pPr lvl="0" algn="ctr">
              <a:spcBef>
                <a:spcPct val="0"/>
              </a:spcBef>
            </a:pPr>
            <a:r>
              <a:rPr lang="es-ES" sz="3600" b="1" dirty="0" smtClean="0">
                <a:solidFill>
                  <a:schemeClr val="tx1"/>
                </a:solidFill>
                <a:latin typeface="Arial" pitchFamily="34" charset="0"/>
                <a:cs typeface="Arial" pitchFamily="34" charset="0"/>
              </a:rPr>
              <a:t>ZONAS DE DEFENSA</a:t>
            </a:r>
            <a:endParaRPr kumimoji="0" lang="es-ES" sz="3200" b="1"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57158" y="357166"/>
            <a:ext cx="8572528" cy="6215106"/>
          </a:xfrm>
        </p:spPr>
        <p:txBody>
          <a:bodyPr>
            <a:noAutofit/>
          </a:bodyPr>
          <a:lstStyle/>
          <a:p>
            <a:pPr algn="just"/>
            <a:r>
              <a:rPr lang="es-ES" sz="2400" b="1" dirty="0">
                <a:solidFill>
                  <a:schemeClr val="tx1"/>
                </a:solidFill>
                <a:latin typeface="Arial" pitchFamily="34" charset="0"/>
                <a:cs typeface="Arial" pitchFamily="34" charset="0"/>
              </a:rPr>
              <a:t>Punto de distribución.</a:t>
            </a:r>
            <a:endParaRPr lang="es-ES" sz="2400" dirty="0">
              <a:solidFill>
                <a:schemeClr val="tx1"/>
              </a:solidFill>
              <a:latin typeface="Arial" pitchFamily="34" charset="0"/>
              <a:cs typeface="Arial" pitchFamily="34" charset="0"/>
            </a:endParaRPr>
          </a:p>
          <a:p>
            <a:pPr lvl="0" algn="just"/>
            <a:endParaRPr lang="es-ES" sz="2400" b="1" i="1" dirty="0" smtClean="0">
              <a:solidFill>
                <a:schemeClr val="tx1"/>
              </a:solidFill>
              <a:latin typeface="Arial" pitchFamily="34" charset="0"/>
              <a:cs typeface="Arial" pitchFamily="34" charset="0"/>
            </a:endParaRPr>
          </a:p>
          <a:p>
            <a:pPr lvl="0" algn="just"/>
            <a:r>
              <a:rPr lang="es-ES" sz="2400" b="1" i="1" dirty="0" smtClean="0">
                <a:solidFill>
                  <a:schemeClr val="tx1"/>
                </a:solidFill>
                <a:latin typeface="Arial" pitchFamily="34" charset="0"/>
                <a:cs typeface="Arial" pitchFamily="34" charset="0"/>
              </a:rPr>
              <a:t>Por </a:t>
            </a:r>
            <a:r>
              <a:rPr lang="es-ES" sz="2400" b="1" i="1" dirty="0">
                <a:solidFill>
                  <a:schemeClr val="tx1"/>
                </a:solidFill>
                <a:latin typeface="Arial" pitchFamily="34" charset="0"/>
                <a:cs typeface="Arial" pitchFamily="34" charset="0"/>
              </a:rPr>
              <a:t>ejemplo:</a:t>
            </a:r>
            <a:r>
              <a:rPr lang="es-ES" sz="2400" dirty="0">
                <a:solidFill>
                  <a:schemeClr val="tx1"/>
                </a:solidFill>
                <a:latin typeface="Arial" pitchFamily="34" charset="0"/>
                <a:cs typeface="Arial" pitchFamily="34" charset="0"/>
              </a:rPr>
              <a:t> </a:t>
            </a:r>
          </a:p>
          <a:p>
            <a:pPr algn="just"/>
            <a:r>
              <a:rPr lang="es-ES" sz="2400" dirty="0">
                <a:solidFill>
                  <a:schemeClr val="tx1"/>
                </a:solidFill>
                <a:latin typeface="Arial" pitchFamily="34" charset="0"/>
                <a:cs typeface="Arial" pitchFamily="34" charset="0"/>
              </a:rPr>
              <a:t>1-Heridos graves son enviados a la sección HG de Recepción Clasificación.</a:t>
            </a:r>
          </a:p>
          <a:p>
            <a:pPr algn="just"/>
            <a:r>
              <a:rPr lang="es-ES" sz="2400" dirty="0">
                <a:solidFill>
                  <a:schemeClr val="tx1"/>
                </a:solidFill>
                <a:latin typeface="Arial" pitchFamily="34" charset="0"/>
                <a:cs typeface="Arial" pitchFamily="34" charset="0"/>
              </a:rPr>
              <a:t>2-Heridos leves son enviados a la sección HL de Recepción Clasificación.</a:t>
            </a:r>
          </a:p>
          <a:p>
            <a:pPr algn="just"/>
            <a:r>
              <a:rPr lang="es-ES" sz="2400" dirty="0">
                <a:solidFill>
                  <a:schemeClr val="tx1"/>
                </a:solidFill>
                <a:latin typeface="Arial" pitchFamily="34" charset="0"/>
                <a:cs typeface="Arial" pitchFamily="34" charset="0"/>
              </a:rPr>
              <a:t>3-Infecciosos o con Fiebre que son enviados a la sección de aislamiento.</a:t>
            </a:r>
          </a:p>
          <a:p>
            <a:pPr algn="just"/>
            <a:r>
              <a:rPr lang="es-ES" sz="2400" dirty="0">
                <a:solidFill>
                  <a:schemeClr val="tx1"/>
                </a:solidFill>
                <a:latin typeface="Arial" pitchFamily="34" charset="0"/>
                <a:cs typeface="Arial" pitchFamily="34" charset="0"/>
              </a:rPr>
              <a:t>4-Contaminados que son enviados al Área de Tratamiento Sanitario Especial Parcial (TSEP).</a:t>
            </a:r>
          </a:p>
          <a:p>
            <a:pPr algn="just"/>
            <a:r>
              <a:rPr lang="es-ES" sz="2400" dirty="0">
                <a:solidFill>
                  <a:schemeClr val="tx1"/>
                </a:solidFill>
                <a:latin typeface="Arial" pitchFamily="34" charset="0"/>
                <a:cs typeface="Arial" pitchFamily="34" charset="0"/>
              </a:rPr>
              <a:t>5-Convalecientes que son enviados a la sección de Recepción Clasificación.</a:t>
            </a:r>
          </a:p>
          <a:p>
            <a:pPr algn="just"/>
            <a:endParaRPr lang="es-ES" sz="2400" dirty="0">
              <a:solidFill>
                <a:schemeClr val="tx1"/>
              </a:solidFill>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57158" y="357166"/>
            <a:ext cx="8572528" cy="6215106"/>
          </a:xfrm>
        </p:spPr>
        <p:txBody>
          <a:bodyPr>
            <a:noAutofit/>
          </a:bodyPr>
          <a:lstStyle/>
          <a:p>
            <a:pPr algn="just"/>
            <a:r>
              <a:rPr lang="es-ES" sz="2400" b="1" dirty="0">
                <a:solidFill>
                  <a:schemeClr val="tx1"/>
                </a:solidFill>
                <a:latin typeface="Arial" pitchFamily="34" charset="0"/>
                <a:cs typeface="Arial" pitchFamily="34" charset="0"/>
              </a:rPr>
              <a:t>Sección Recepción Clasificación. </a:t>
            </a:r>
            <a:endParaRPr lang="es-ES" sz="2400" dirty="0">
              <a:solidFill>
                <a:schemeClr val="tx1"/>
              </a:solidFill>
              <a:latin typeface="Arial" pitchFamily="34" charset="0"/>
              <a:cs typeface="Arial" pitchFamily="34" charset="0"/>
            </a:endParaRPr>
          </a:p>
          <a:p>
            <a:pPr lvl="0" algn="just"/>
            <a:endParaRPr lang="es-ES" sz="1200" dirty="0" smtClean="0">
              <a:solidFill>
                <a:schemeClr val="tx1"/>
              </a:solidFill>
              <a:latin typeface="Arial" pitchFamily="34" charset="0"/>
              <a:cs typeface="Arial" pitchFamily="34" charset="0"/>
            </a:endParaRPr>
          </a:p>
          <a:p>
            <a:pPr lvl="0" algn="just"/>
            <a:r>
              <a:rPr lang="es-ES" sz="2400" dirty="0" smtClean="0">
                <a:solidFill>
                  <a:schemeClr val="tx1"/>
                </a:solidFill>
                <a:latin typeface="Arial" pitchFamily="34" charset="0"/>
                <a:cs typeface="Arial" pitchFamily="34" charset="0"/>
              </a:rPr>
              <a:t>Lugar </a:t>
            </a:r>
            <a:r>
              <a:rPr lang="es-ES" sz="2400" dirty="0">
                <a:solidFill>
                  <a:schemeClr val="tx1"/>
                </a:solidFill>
                <a:latin typeface="Arial" pitchFamily="34" charset="0"/>
                <a:cs typeface="Arial" pitchFamily="34" charset="0"/>
              </a:rPr>
              <a:t>amplio que puede ser al aire libre, o ampliando todo el espacio disponible para dividirlo en 2 partes: Una con camillas si es posible sobre burros, y otra con bancos para distribuir heridos graves y leves respectivamente.</a:t>
            </a:r>
          </a:p>
          <a:p>
            <a:pPr lvl="0" algn="just"/>
            <a:endParaRPr lang="es-ES" sz="1200" dirty="0" smtClean="0">
              <a:solidFill>
                <a:schemeClr val="tx1"/>
              </a:solidFill>
              <a:latin typeface="Arial" pitchFamily="34" charset="0"/>
              <a:cs typeface="Arial" pitchFamily="34" charset="0"/>
            </a:endParaRPr>
          </a:p>
          <a:p>
            <a:pPr lvl="0" algn="just"/>
            <a:r>
              <a:rPr lang="es-ES" sz="2400" dirty="0" smtClean="0">
                <a:solidFill>
                  <a:schemeClr val="tx1"/>
                </a:solidFill>
                <a:latin typeface="Arial" pitchFamily="34" charset="0"/>
                <a:cs typeface="Arial" pitchFamily="34" charset="0"/>
              </a:rPr>
              <a:t>Crear </a:t>
            </a:r>
            <a:r>
              <a:rPr lang="es-ES" sz="2400" dirty="0">
                <a:solidFill>
                  <a:schemeClr val="tx1"/>
                </a:solidFill>
                <a:latin typeface="Arial" pitchFamily="34" charset="0"/>
                <a:cs typeface="Arial" pitchFamily="34" charset="0"/>
              </a:rPr>
              <a:t>un </a:t>
            </a:r>
            <a:r>
              <a:rPr lang="es-ES" sz="2400" i="1" u="sng" dirty="0">
                <a:solidFill>
                  <a:schemeClr val="tx1"/>
                </a:solidFill>
                <a:latin typeface="Arial" pitchFamily="34" charset="0"/>
                <a:cs typeface="Arial" pitchFamily="34" charset="0"/>
              </a:rPr>
              <a:t>fondo de intercambio de camillas</a:t>
            </a:r>
            <a:r>
              <a:rPr lang="es-ES" sz="2400" dirty="0">
                <a:solidFill>
                  <a:schemeClr val="tx1"/>
                </a:solidFill>
                <a:latin typeface="Arial" pitchFamily="34" charset="0"/>
                <a:cs typeface="Arial" pitchFamily="34" charset="0"/>
              </a:rPr>
              <a:t> para evitar la manipulación de heridos, dejándolos sobre las que han llegado y reintegrando las camillas del fondo al sistema de evacuación</a:t>
            </a:r>
            <a:r>
              <a:rPr lang="es-ES" sz="2400" dirty="0" smtClean="0">
                <a:solidFill>
                  <a:schemeClr val="tx1"/>
                </a:solidFill>
                <a:latin typeface="Arial" pitchFamily="34" charset="0"/>
                <a:cs typeface="Arial" pitchFamily="34" charset="0"/>
              </a:rPr>
              <a:t>.</a:t>
            </a:r>
          </a:p>
          <a:p>
            <a:pPr lvl="0" algn="just"/>
            <a:endParaRPr lang="es-ES" sz="1200" dirty="0">
              <a:solidFill>
                <a:schemeClr val="tx1"/>
              </a:solidFill>
              <a:latin typeface="Arial" pitchFamily="34" charset="0"/>
              <a:cs typeface="Arial" pitchFamily="34" charset="0"/>
            </a:endParaRPr>
          </a:p>
          <a:p>
            <a:pPr lvl="0" algn="just"/>
            <a:r>
              <a:rPr lang="es-ES" sz="2400" dirty="0">
                <a:solidFill>
                  <a:schemeClr val="tx1"/>
                </a:solidFill>
                <a:latin typeface="Arial" pitchFamily="34" charset="0"/>
                <a:cs typeface="Arial" pitchFamily="34" charset="0"/>
              </a:rPr>
              <a:t>Debe estar el médico cada vez que lleguen los heridos y si no es posible el enfermero ayudado por brigadistas sanitarios, y otro personal (anotador y camillero) para lograr un trabajo eficaz y rápido en la recepción reconocimiento, clasificación, registro, prestación de asistencia y preparación para evacuar a los que lo requieran</a:t>
            </a:r>
            <a:r>
              <a:rPr lang="es-ES" sz="2400" dirty="0" smtClean="0">
                <a:solidFill>
                  <a:schemeClr val="tx1"/>
                </a:solidFill>
                <a:latin typeface="Arial" pitchFamily="34" charset="0"/>
                <a:cs typeface="Arial" pitchFamily="34" charset="0"/>
              </a:rPr>
              <a:t>.</a:t>
            </a:r>
            <a:endParaRPr lang="es-ES" sz="2400" dirty="0">
              <a:solidFill>
                <a:schemeClr val="tx1"/>
              </a:solidFill>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57158" y="357166"/>
            <a:ext cx="8572528" cy="6215106"/>
          </a:xfrm>
        </p:spPr>
        <p:txBody>
          <a:bodyPr>
            <a:noAutofit/>
          </a:bodyPr>
          <a:lstStyle/>
          <a:p>
            <a:pPr algn="just"/>
            <a:r>
              <a:rPr lang="es-ES" sz="2400" b="1" dirty="0">
                <a:solidFill>
                  <a:schemeClr val="tx1"/>
                </a:solidFill>
                <a:latin typeface="Arial" pitchFamily="34" charset="0"/>
                <a:cs typeface="Arial" pitchFamily="34" charset="0"/>
              </a:rPr>
              <a:t>Sección Recepción Clasificación. </a:t>
            </a:r>
            <a:endParaRPr lang="es-ES" sz="2400" b="1" dirty="0" smtClean="0">
              <a:solidFill>
                <a:schemeClr val="tx1"/>
              </a:solidFill>
              <a:latin typeface="Arial" pitchFamily="34" charset="0"/>
              <a:cs typeface="Arial" pitchFamily="34" charset="0"/>
            </a:endParaRPr>
          </a:p>
          <a:p>
            <a:pPr lvl="0" algn="just"/>
            <a:r>
              <a:rPr lang="es-ES" sz="2400" dirty="0" smtClean="0">
                <a:solidFill>
                  <a:schemeClr val="tx1"/>
                </a:solidFill>
                <a:latin typeface="Arial" pitchFamily="34" charset="0"/>
                <a:cs typeface="Arial" pitchFamily="34" charset="0"/>
              </a:rPr>
              <a:t>Después </a:t>
            </a:r>
            <a:r>
              <a:rPr lang="es-ES" sz="2400" dirty="0">
                <a:solidFill>
                  <a:schemeClr val="tx1"/>
                </a:solidFill>
                <a:latin typeface="Arial" pitchFamily="34" charset="0"/>
                <a:cs typeface="Arial" pitchFamily="34" charset="0"/>
              </a:rPr>
              <a:t>de ser atendidos los heridos podrán</a:t>
            </a:r>
            <a:r>
              <a:rPr lang="es-ES" sz="2400" dirty="0" smtClean="0">
                <a:solidFill>
                  <a:schemeClr val="tx1"/>
                </a:solidFill>
                <a:latin typeface="Arial" pitchFamily="34" charset="0"/>
                <a:cs typeface="Arial" pitchFamily="34" charset="0"/>
              </a:rPr>
              <a:t>:</a:t>
            </a:r>
          </a:p>
          <a:p>
            <a:pPr lvl="0" algn="just"/>
            <a:endParaRPr lang="es-ES" sz="1200" dirty="0">
              <a:solidFill>
                <a:schemeClr val="tx1"/>
              </a:solidFill>
              <a:latin typeface="Arial" pitchFamily="34" charset="0"/>
              <a:cs typeface="Arial" pitchFamily="34" charset="0"/>
            </a:endParaRPr>
          </a:p>
          <a:p>
            <a:pPr marL="457200" lvl="0" indent="-457200" algn="just">
              <a:buFont typeface="+mj-lt"/>
              <a:buAutoNum type="arabicPeriod"/>
            </a:pPr>
            <a:r>
              <a:rPr lang="es-ES" sz="2400" dirty="0">
                <a:solidFill>
                  <a:schemeClr val="tx1"/>
                </a:solidFill>
                <a:latin typeface="Arial" pitchFamily="34" charset="0"/>
                <a:cs typeface="Arial" pitchFamily="34" charset="0"/>
              </a:rPr>
              <a:t>Regresar a sus hogares o incorporarse a sus tareas con tratamiento ambulatorio</a:t>
            </a:r>
            <a:r>
              <a:rPr lang="es-ES" sz="2400" dirty="0" smtClean="0">
                <a:solidFill>
                  <a:schemeClr val="tx1"/>
                </a:solidFill>
                <a:latin typeface="Arial" pitchFamily="34" charset="0"/>
                <a:cs typeface="Arial" pitchFamily="34" charset="0"/>
              </a:rPr>
              <a:t>.</a:t>
            </a:r>
          </a:p>
          <a:p>
            <a:pPr marL="228600" lvl="0" indent="-228600" algn="just">
              <a:buFont typeface="+mj-lt"/>
              <a:buAutoNum type="arabicPeriod"/>
            </a:pPr>
            <a:endParaRPr lang="es-ES" sz="1200" dirty="0">
              <a:solidFill>
                <a:schemeClr val="tx1"/>
              </a:solidFill>
              <a:latin typeface="Arial" pitchFamily="34" charset="0"/>
              <a:cs typeface="Arial" pitchFamily="34" charset="0"/>
            </a:endParaRPr>
          </a:p>
          <a:p>
            <a:pPr marL="457200" lvl="0" indent="-457200" algn="just">
              <a:buFont typeface="+mj-lt"/>
              <a:buAutoNum type="arabicPeriod"/>
            </a:pPr>
            <a:r>
              <a:rPr lang="es-ES" sz="2400" dirty="0">
                <a:solidFill>
                  <a:schemeClr val="tx1"/>
                </a:solidFill>
                <a:latin typeface="Arial" pitchFamily="34" charset="0"/>
                <a:cs typeface="Arial" pitchFamily="34" charset="0"/>
              </a:rPr>
              <a:t>Serán enviados a hospitalización si son leves o convalecientes</a:t>
            </a:r>
            <a:r>
              <a:rPr lang="es-ES" sz="2400" dirty="0" smtClean="0">
                <a:solidFill>
                  <a:schemeClr val="tx1"/>
                </a:solidFill>
                <a:latin typeface="Arial" pitchFamily="34" charset="0"/>
                <a:cs typeface="Arial" pitchFamily="34" charset="0"/>
              </a:rPr>
              <a:t>.</a:t>
            </a:r>
          </a:p>
          <a:p>
            <a:pPr marL="228600" lvl="0" indent="-228600" algn="just">
              <a:buFont typeface="+mj-lt"/>
              <a:buAutoNum type="arabicPeriod"/>
            </a:pPr>
            <a:endParaRPr lang="es-ES" sz="1200" dirty="0">
              <a:solidFill>
                <a:schemeClr val="tx1"/>
              </a:solidFill>
              <a:latin typeface="Arial" pitchFamily="34" charset="0"/>
              <a:cs typeface="Arial" pitchFamily="34" charset="0"/>
            </a:endParaRPr>
          </a:p>
          <a:p>
            <a:pPr marL="457200" lvl="0" indent="-457200" algn="just">
              <a:buFont typeface="+mj-lt"/>
              <a:buAutoNum type="arabicPeriod"/>
            </a:pPr>
            <a:r>
              <a:rPr lang="es-ES" sz="2400" dirty="0">
                <a:solidFill>
                  <a:schemeClr val="tx1"/>
                </a:solidFill>
                <a:latin typeface="Arial" pitchFamily="34" charset="0"/>
                <a:cs typeface="Arial" pitchFamily="34" charset="0"/>
              </a:rPr>
              <a:t>Pasar a la sección de curaciones</a:t>
            </a:r>
            <a:r>
              <a:rPr lang="es-ES" sz="2400" dirty="0" smtClean="0">
                <a:solidFill>
                  <a:schemeClr val="tx1"/>
                </a:solidFill>
                <a:latin typeface="Arial" pitchFamily="34" charset="0"/>
                <a:cs typeface="Arial" pitchFamily="34" charset="0"/>
              </a:rPr>
              <a:t>.</a:t>
            </a:r>
          </a:p>
          <a:p>
            <a:pPr marL="228600" lvl="0" indent="-228600" algn="just">
              <a:buFont typeface="+mj-lt"/>
              <a:buAutoNum type="arabicPeriod"/>
            </a:pPr>
            <a:endParaRPr lang="es-ES" sz="1200" dirty="0">
              <a:solidFill>
                <a:schemeClr val="tx1"/>
              </a:solidFill>
              <a:latin typeface="Arial" pitchFamily="34" charset="0"/>
              <a:cs typeface="Arial" pitchFamily="34" charset="0"/>
            </a:endParaRPr>
          </a:p>
          <a:p>
            <a:pPr marL="457200" lvl="0" indent="-457200" algn="just">
              <a:buFont typeface="+mj-lt"/>
              <a:buAutoNum type="arabicPeriod"/>
            </a:pPr>
            <a:r>
              <a:rPr lang="es-ES" sz="2400" dirty="0">
                <a:solidFill>
                  <a:schemeClr val="tx1"/>
                </a:solidFill>
                <a:latin typeface="Arial" pitchFamily="34" charset="0"/>
                <a:cs typeface="Arial" pitchFamily="34" charset="0"/>
              </a:rPr>
              <a:t>Ser preparados y enviados a evacuación si requieren asistencia superior</a:t>
            </a:r>
            <a:r>
              <a:rPr lang="es-ES" sz="2400" dirty="0" smtClean="0">
                <a:solidFill>
                  <a:schemeClr val="tx1"/>
                </a:solidFill>
                <a:latin typeface="Arial" pitchFamily="34" charset="0"/>
                <a:cs typeface="Arial" pitchFamily="34" charset="0"/>
              </a:rPr>
              <a:t>.</a:t>
            </a:r>
          </a:p>
          <a:p>
            <a:pPr marL="228600" lvl="0" indent="-228600" algn="just">
              <a:buFont typeface="+mj-lt"/>
              <a:buAutoNum type="arabicPeriod"/>
            </a:pPr>
            <a:endParaRPr lang="es-ES" sz="1200" dirty="0">
              <a:solidFill>
                <a:schemeClr val="tx1"/>
              </a:solidFill>
              <a:latin typeface="Arial" pitchFamily="34" charset="0"/>
              <a:cs typeface="Arial" pitchFamily="34" charset="0"/>
            </a:endParaRPr>
          </a:p>
          <a:p>
            <a:pPr marL="457200" lvl="0" indent="-457200" algn="just">
              <a:buFont typeface="+mj-lt"/>
              <a:buAutoNum type="arabicPeriod"/>
            </a:pPr>
            <a:r>
              <a:rPr lang="es-ES" sz="2400" dirty="0">
                <a:solidFill>
                  <a:schemeClr val="tx1"/>
                </a:solidFill>
                <a:latin typeface="Arial" pitchFamily="34" charset="0"/>
                <a:cs typeface="Arial" pitchFamily="34" charset="0"/>
              </a:rPr>
              <a:t>La </a:t>
            </a:r>
            <a:r>
              <a:rPr lang="es-ES" sz="2400" i="1" u="sng" dirty="0">
                <a:solidFill>
                  <a:schemeClr val="tx1"/>
                </a:solidFill>
                <a:latin typeface="Arial" pitchFamily="34" charset="0"/>
                <a:cs typeface="Arial" pitchFamily="34" charset="0"/>
              </a:rPr>
              <a:t>clasificación se hará por índices vitales</a:t>
            </a:r>
            <a:r>
              <a:rPr lang="es-ES" sz="2400" dirty="0">
                <a:solidFill>
                  <a:schemeClr val="tx1"/>
                </a:solidFill>
                <a:latin typeface="Arial" pitchFamily="34" charset="0"/>
                <a:cs typeface="Arial" pitchFamily="34" charset="0"/>
              </a:rPr>
              <a:t> y deben colocarse tarjetas de clasificación a los heridos por: Compromiso respiratorio, Hemorragia externa, Shock, Retención urinaria aguda.</a:t>
            </a:r>
          </a:p>
          <a:p>
            <a:pPr algn="just"/>
            <a:r>
              <a:rPr lang="es-ES" sz="2400" b="1" dirty="0">
                <a:solidFill>
                  <a:schemeClr val="tx1"/>
                </a:solidFill>
                <a:latin typeface="Arial" pitchFamily="34" charset="0"/>
                <a:cs typeface="Arial" pitchFamily="34" charset="0"/>
              </a:rPr>
              <a:t> </a:t>
            </a:r>
            <a:endParaRPr lang="es-ES" sz="2400" dirty="0">
              <a:solidFill>
                <a:schemeClr val="tx1"/>
              </a:solidFill>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57158" y="357166"/>
            <a:ext cx="8572528" cy="6215106"/>
          </a:xfrm>
        </p:spPr>
        <p:txBody>
          <a:bodyPr>
            <a:noAutofit/>
          </a:bodyPr>
          <a:lstStyle/>
          <a:p>
            <a:pPr algn="just"/>
            <a:r>
              <a:rPr lang="es-ES" sz="2400" b="1" dirty="0" smtClean="0">
                <a:solidFill>
                  <a:schemeClr val="tx1"/>
                </a:solidFill>
                <a:latin typeface="Arial" pitchFamily="34" charset="0"/>
                <a:cs typeface="Arial" pitchFamily="34" charset="0"/>
              </a:rPr>
              <a:t>Sección </a:t>
            </a:r>
            <a:r>
              <a:rPr lang="es-ES" sz="2400" b="1" dirty="0">
                <a:solidFill>
                  <a:schemeClr val="tx1"/>
                </a:solidFill>
                <a:latin typeface="Arial" pitchFamily="34" charset="0"/>
                <a:cs typeface="Arial" pitchFamily="34" charset="0"/>
              </a:rPr>
              <a:t>de curaciones</a:t>
            </a:r>
            <a:r>
              <a:rPr lang="es-ES" sz="2400" b="1" dirty="0" smtClean="0">
                <a:solidFill>
                  <a:schemeClr val="tx1"/>
                </a:solidFill>
                <a:latin typeface="Arial" pitchFamily="34" charset="0"/>
                <a:cs typeface="Arial" pitchFamily="34" charset="0"/>
              </a:rPr>
              <a:t>.</a:t>
            </a:r>
          </a:p>
          <a:p>
            <a:pPr algn="just"/>
            <a:endParaRPr lang="es-ES" sz="1200" dirty="0">
              <a:solidFill>
                <a:schemeClr val="tx1"/>
              </a:solidFill>
              <a:latin typeface="Arial" pitchFamily="34" charset="0"/>
              <a:cs typeface="Arial" pitchFamily="34" charset="0"/>
            </a:endParaRPr>
          </a:p>
          <a:p>
            <a:pPr lvl="0" algn="just"/>
            <a:r>
              <a:rPr lang="es-ES" sz="2400" dirty="0">
                <a:solidFill>
                  <a:schemeClr val="tx1"/>
                </a:solidFill>
                <a:latin typeface="Arial" pitchFamily="34" charset="0"/>
                <a:cs typeface="Arial" pitchFamily="34" charset="0"/>
              </a:rPr>
              <a:t>Se ubica en lugar que tenga los requisitos mínimos indispensables de asepsia para la realización de  procedimientos que así lo requieran</a:t>
            </a:r>
            <a:r>
              <a:rPr lang="es-ES" sz="2400" dirty="0" smtClean="0">
                <a:solidFill>
                  <a:schemeClr val="tx1"/>
                </a:solidFill>
                <a:latin typeface="Arial" pitchFamily="34" charset="0"/>
                <a:cs typeface="Arial" pitchFamily="34" charset="0"/>
              </a:rPr>
              <a:t>.</a:t>
            </a:r>
          </a:p>
          <a:p>
            <a:pPr lvl="0" algn="just"/>
            <a:endParaRPr lang="es-ES" sz="1200" dirty="0">
              <a:solidFill>
                <a:schemeClr val="tx1"/>
              </a:solidFill>
              <a:latin typeface="Arial" pitchFamily="34" charset="0"/>
              <a:cs typeface="Arial" pitchFamily="34" charset="0"/>
            </a:endParaRPr>
          </a:p>
          <a:p>
            <a:pPr lvl="0" algn="just"/>
            <a:r>
              <a:rPr lang="es-ES" sz="2400" dirty="0">
                <a:solidFill>
                  <a:schemeClr val="tx1"/>
                </a:solidFill>
                <a:latin typeface="Arial" pitchFamily="34" charset="0"/>
                <a:cs typeface="Arial" pitchFamily="34" charset="0"/>
              </a:rPr>
              <a:t>Allí trabajar</a:t>
            </a:r>
            <a:r>
              <a:rPr lang="en-US" sz="2400" dirty="0">
                <a:solidFill>
                  <a:schemeClr val="tx1"/>
                </a:solidFill>
                <a:latin typeface="Arial" pitchFamily="34" charset="0"/>
                <a:cs typeface="Arial" pitchFamily="34" charset="0"/>
              </a:rPr>
              <a:t>á</a:t>
            </a:r>
            <a:r>
              <a:rPr lang="es-ES" sz="2400" dirty="0">
                <a:solidFill>
                  <a:schemeClr val="tx1"/>
                </a:solidFill>
                <a:latin typeface="Arial" pitchFamily="34" charset="0"/>
                <a:cs typeface="Arial" pitchFamily="34" charset="0"/>
              </a:rPr>
              <a:t> el m</a:t>
            </a:r>
            <a:r>
              <a:rPr lang="en-US" sz="2400" dirty="0">
                <a:solidFill>
                  <a:schemeClr val="tx1"/>
                </a:solidFill>
                <a:latin typeface="Arial" pitchFamily="34" charset="0"/>
                <a:cs typeface="Arial" pitchFamily="34" charset="0"/>
              </a:rPr>
              <a:t>é</a:t>
            </a:r>
            <a:r>
              <a:rPr lang="es-ES" sz="2400" dirty="0" err="1">
                <a:solidFill>
                  <a:schemeClr val="tx1"/>
                </a:solidFill>
                <a:latin typeface="Arial" pitchFamily="34" charset="0"/>
                <a:cs typeface="Arial" pitchFamily="34" charset="0"/>
              </a:rPr>
              <a:t>dico</a:t>
            </a:r>
            <a:r>
              <a:rPr lang="es-ES" sz="2400" dirty="0">
                <a:solidFill>
                  <a:schemeClr val="tx1"/>
                </a:solidFill>
                <a:latin typeface="Arial" pitchFamily="34" charset="0"/>
                <a:cs typeface="Arial" pitchFamily="34" charset="0"/>
              </a:rPr>
              <a:t> ayudado por el enfermero o un brigadista sanitario muy bien preparado. Esta sección constituye el centro del volumen de trabajo y asistencia médica</a:t>
            </a:r>
            <a:r>
              <a:rPr lang="es-ES" sz="2400" dirty="0" smtClean="0">
                <a:solidFill>
                  <a:schemeClr val="tx1"/>
                </a:solidFill>
                <a:latin typeface="Arial" pitchFamily="34" charset="0"/>
                <a:cs typeface="Arial" pitchFamily="34" charset="0"/>
              </a:rPr>
              <a:t>.</a:t>
            </a:r>
          </a:p>
          <a:p>
            <a:pPr lvl="0" algn="just"/>
            <a:endParaRPr lang="es-ES" sz="1200" dirty="0">
              <a:solidFill>
                <a:schemeClr val="tx1"/>
              </a:solidFill>
              <a:latin typeface="Arial" pitchFamily="34" charset="0"/>
              <a:cs typeface="Arial" pitchFamily="34" charset="0"/>
            </a:endParaRPr>
          </a:p>
          <a:p>
            <a:pPr lvl="0" algn="just"/>
            <a:r>
              <a:rPr lang="es-ES" sz="2400" dirty="0">
                <a:solidFill>
                  <a:schemeClr val="tx1"/>
                </a:solidFill>
                <a:latin typeface="Arial" pitchFamily="34" charset="0"/>
                <a:cs typeface="Arial" pitchFamily="34" charset="0"/>
              </a:rPr>
              <a:t>Después de atendidos los heridos se preparan para la evacuación y se envían a la sección correspondiente.</a:t>
            </a:r>
          </a:p>
          <a:p>
            <a:pPr algn="just"/>
            <a:r>
              <a:rPr lang="es-ES" sz="2400" b="1" dirty="0">
                <a:solidFill>
                  <a:schemeClr val="tx1"/>
                </a:solidFill>
                <a:latin typeface="Arial" pitchFamily="34" charset="0"/>
                <a:cs typeface="Arial" pitchFamily="34" charset="0"/>
              </a:rPr>
              <a:t> </a:t>
            </a:r>
            <a:endParaRPr lang="es-ES" sz="2400" dirty="0">
              <a:solidFill>
                <a:schemeClr val="tx1"/>
              </a:solidFill>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57158" y="357166"/>
            <a:ext cx="8572528" cy="6215106"/>
          </a:xfrm>
        </p:spPr>
        <p:txBody>
          <a:bodyPr>
            <a:noAutofit/>
          </a:bodyPr>
          <a:lstStyle/>
          <a:p>
            <a:pPr algn="just"/>
            <a:r>
              <a:rPr lang="es-ES" sz="2400" b="1" dirty="0" smtClean="0">
                <a:solidFill>
                  <a:schemeClr val="tx1"/>
                </a:solidFill>
                <a:latin typeface="Arial" pitchFamily="34" charset="0"/>
                <a:cs typeface="Arial" pitchFamily="34" charset="0"/>
              </a:rPr>
              <a:t>Sección de evacuación.</a:t>
            </a:r>
          </a:p>
          <a:p>
            <a:pPr algn="just"/>
            <a:endParaRPr lang="es-ES" sz="1200" dirty="0" smtClean="0">
              <a:solidFill>
                <a:schemeClr val="tx1"/>
              </a:solidFill>
              <a:latin typeface="Arial" pitchFamily="34" charset="0"/>
              <a:cs typeface="Arial" pitchFamily="34" charset="0"/>
            </a:endParaRPr>
          </a:p>
          <a:p>
            <a:pPr lvl="0" algn="just"/>
            <a:r>
              <a:rPr lang="es-ES" sz="2400" dirty="0" smtClean="0">
                <a:solidFill>
                  <a:schemeClr val="tx1"/>
                </a:solidFill>
                <a:latin typeface="Arial" pitchFamily="34" charset="0"/>
                <a:cs typeface="Arial" pitchFamily="34" charset="0"/>
              </a:rPr>
              <a:t>Debe ubicarse próxima a las secciones de recepción clasificación y curaciones y en lugar que reúna condiciones para el alojamiento temporal de los heridos hasta que puedan ser evacuados, teniendo en cuenta no interrumpir el flujo normal de los heridos que llegan y que así se pueda maniobrar fácilmente con el transporte y las camillas. </a:t>
            </a:r>
          </a:p>
          <a:p>
            <a:pPr lvl="0" algn="just"/>
            <a:endParaRPr lang="es-ES" sz="1200" dirty="0" smtClean="0">
              <a:solidFill>
                <a:schemeClr val="tx1"/>
              </a:solidFill>
              <a:latin typeface="Arial" pitchFamily="34" charset="0"/>
              <a:cs typeface="Arial" pitchFamily="34" charset="0"/>
            </a:endParaRPr>
          </a:p>
          <a:p>
            <a:pPr lvl="0" algn="just"/>
            <a:r>
              <a:rPr lang="es-ES" sz="2400" dirty="0" smtClean="0">
                <a:solidFill>
                  <a:schemeClr val="tx1"/>
                </a:solidFill>
                <a:latin typeface="Arial" pitchFamily="34" charset="0"/>
                <a:cs typeface="Arial" pitchFamily="34" charset="0"/>
              </a:rPr>
              <a:t>Aquí se debe ubicar un brigadista sanitario que aplicara las indicaciones m</a:t>
            </a:r>
            <a:r>
              <a:rPr lang="en-US" sz="2400" dirty="0" smtClean="0">
                <a:solidFill>
                  <a:schemeClr val="tx1"/>
                </a:solidFill>
                <a:latin typeface="Arial" pitchFamily="34" charset="0"/>
                <a:cs typeface="Arial" pitchFamily="34" charset="0"/>
              </a:rPr>
              <a:t>é</a:t>
            </a:r>
            <a:r>
              <a:rPr lang="es-ES" sz="2400" dirty="0" err="1" smtClean="0">
                <a:solidFill>
                  <a:schemeClr val="tx1"/>
                </a:solidFill>
                <a:latin typeface="Arial" pitchFamily="34" charset="0"/>
                <a:cs typeface="Arial" pitchFamily="34" charset="0"/>
              </a:rPr>
              <a:t>dicas</a:t>
            </a:r>
            <a:r>
              <a:rPr lang="es-ES" sz="2400" dirty="0" smtClean="0">
                <a:solidFill>
                  <a:schemeClr val="tx1"/>
                </a:solidFill>
                <a:latin typeface="Arial" pitchFamily="34" charset="0"/>
                <a:cs typeface="Arial" pitchFamily="34" charset="0"/>
              </a:rPr>
              <a:t>, cuidar</a:t>
            </a:r>
            <a:r>
              <a:rPr lang="en-US" sz="2400" dirty="0" smtClean="0">
                <a:solidFill>
                  <a:schemeClr val="tx1"/>
                </a:solidFill>
                <a:latin typeface="Arial" pitchFamily="34" charset="0"/>
                <a:cs typeface="Arial" pitchFamily="34" charset="0"/>
              </a:rPr>
              <a:t>á</a:t>
            </a:r>
            <a:r>
              <a:rPr lang="es-ES" sz="2400" dirty="0" smtClean="0">
                <a:solidFill>
                  <a:schemeClr val="tx1"/>
                </a:solidFill>
                <a:latin typeface="Arial" pitchFamily="34" charset="0"/>
                <a:cs typeface="Arial" pitchFamily="34" charset="0"/>
              </a:rPr>
              <a:t> y alimentar</a:t>
            </a:r>
            <a:r>
              <a:rPr lang="en-US" sz="2400" dirty="0" smtClean="0">
                <a:solidFill>
                  <a:schemeClr val="tx1"/>
                </a:solidFill>
                <a:latin typeface="Arial" pitchFamily="34" charset="0"/>
                <a:cs typeface="Arial" pitchFamily="34" charset="0"/>
              </a:rPr>
              <a:t>á</a:t>
            </a:r>
            <a:r>
              <a:rPr lang="es-ES" sz="2400" dirty="0" smtClean="0">
                <a:solidFill>
                  <a:schemeClr val="tx1"/>
                </a:solidFill>
                <a:latin typeface="Arial" pitchFamily="34" charset="0"/>
                <a:cs typeface="Arial" pitchFamily="34" charset="0"/>
              </a:rPr>
              <a:t> a los heridos, revisar</a:t>
            </a:r>
            <a:r>
              <a:rPr lang="en-US" sz="2400" dirty="0" smtClean="0">
                <a:solidFill>
                  <a:schemeClr val="tx1"/>
                </a:solidFill>
                <a:latin typeface="Arial" pitchFamily="34" charset="0"/>
                <a:cs typeface="Arial" pitchFamily="34" charset="0"/>
              </a:rPr>
              <a:t>á</a:t>
            </a:r>
            <a:r>
              <a:rPr lang="es-ES" sz="2400" dirty="0" smtClean="0">
                <a:solidFill>
                  <a:schemeClr val="tx1"/>
                </a:solidFill>
                <a:latin typeface="Arial" pitchFamily="34" charset="0"/>
                <a:cs typeface="Arial" pitchFamily="34" charset="0"/>
              </a:rPr>
              <a:t> sistemáticamente los elementos de soporte para la evacuación y se mantendrá observando los heridos avisando al m</a:t>
            </a:r>
            <a:r>
              <a:rPr lang="en-US" sz="2400" dirty="0" smtClean="0">
                <a:solidFill>
                  <a:schemeClr val="tx1"/>
                </a:solidFill>
                <a:latin typeface="Arial" pitchFamily="34" charset="0"/>
                <a:cs typeface="Arial" pitchFamily="34" charset="0"/>
              </a:rPr>
              <a:t>é</a:t>
            </a:r>
            <a:r>
              <a:rPr lang="es-ES" sz="2400" dirty="0" err="1" smtClean="0">
                <a:solidFill>
                  <a:schemeClr val="tx1"/>
                </a:solidFill>
                <a:latin typeface="Arial" pitchFamily="34" charset="0"/>
                <a:cs typeface="Arial" pitchFamily="34" charset="0"/>
              </a:rPr>
              <a:t>dico</a:t>
            </a:r>
            <a:r>
              <a:rPr lang="es-ES" sz="2400" dirty="0" smtClean="0">
                <a:solidFill>
                  <a:schemeClr val="tx1"/>
                </a:solidFill>
                <a:latin typeface="Arial" pitchFamily="34" charset="0"/>
                <a:cs typeface="Arial" pitchFamily="34" charset="0"/>
              </a:rPr>
              <a:t> ante cualquier complicación.</a:t>
            </a:r>
          </a:p>
          <a:p>
            <a:pPr lvl="0" algn="just"/>
            <a:endParaRPr lang="es-ES" sz="1200" dirty="0" smtClean="0">
              <a:solidFill>
                <a:schemeClr val="tx1"/>
              </a:solidFill>
              <a:latin typeface="Arial" pitchFamily="34" charset="0"/>
              <a:cs typeface="Arial" pitchFamily="34" charset="0"/>
            </a:endParaRPr>
          </a:p>
          <a:p>
            <a:pPr lvl="0" algn="just"/>
            <a:r>
              <a:rPr lang="es-ES" sz="2400" dirty="0" smtClean="0">
                <a:solidFill>
                  <a:schemeClr val="tx1"/>
                </a:solidFill>
                <a:latin typeface="Arial" pitchFamily="34" charset="0"/>
                <a:cs typeface="Arial" pitchFamily="34" charset="0"/>
              </a:rPr>
              <a:t>Los heridos que lleguen a esta sección deben tener reflejado el orden de prioridad para la evacuación: Primera, Segunda, o Tercera.</a:t>
            </a:r>
          </a:p>
          <a:p>
            <a:pPr algn="just"/>
            <a:r>
              <a:rPr lang="es-ES" sz="2400" b="1" dirty="0" smtClean="0">
                <a:solidFill>
                  <a:schemeClr val="tx1"/>
                </a:solidFill>
                <a:latin typeface="Arial" pitchFamily="34" charset="0"/>
                <a:cs typeface="Arial" pitchFamily="34" charset="0"/>
              </a:rPr>
              <a:t> </a:t>
            </a:r>
            <a:endParaRPr lang="es-ES" sz="2400" dirty="0" smtClean="0">
              <a:solidFill>
                <a:schemeClr val="tx1"/>
              </a:solidFill>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57158" y="357166"/>
            <a:ext cx="8572528" cy="6215106"/>
          </a:xfrm>
        </p:spPr>
        <p:txBody>
          <a:bodyPr>
            <a:noAutofit/>
          </a:bodyPr>
          <a:lstStyle/>
          <a:p>
            <a:pPr algn="just"/>
            <a:r>
              <a:rPr lang="es-ES" sz="2400" b="1" dirty="0" smtClean="0">
                <a:solidFill>
                  <a:schemeClr val="tx1"/>
                </a:solidFill>
                <a:latin typeface="Arial" pitchFamily="34" charset="0"/>
                <a:cs typeface="Arial" pitchFamily="34" charset="0"/>
              </a:rPr>
              <a:t>Sección de aislamiento.</a:t>
            </a:r>
          </a:p>
          <a:p>
            <a:pPr algn="just"/>
            <a:endParaRPr lang="es-ES" sz="1200" dirty="0" smtClean="0">
              <a:solidFill>
                <a:schemeClr val="tx1"/>
              </a:solidFill>
              <a:latin typeface="Arial" pitchFamily="34" charset="0"/>
              <a:cs typeface="Arial" pitchFamily="34" charset="0"/>
            </a:endParaRPr>
          </a:p>
          <a:p>
            <a:pPr marL="457200" lvl="0" indent="-457200" algn="just">
              <a:buFont typeface="+mj-lt"/>
              <a:buAutoNum type="arabicPeriod"/>
            </a:pPr>
            <a:r>
              <a:rPr lang="es-ES" sz="2400" dirty="0" smtClean="0">
                <a:solidFill>
                  <a:schemeClr val="tx1"/>
                </a:solidFill>
                <a:latin typeface="Arial" pitchFamily="34" charset="0"/>
                <a:cs typeface="Arial" pitchFamily="34" charset="0"/>
              </a:rPr>
              <a:t>Se despliega lo más alejada posible del resto de las secciones es recomendable que en una zona de defensa esta sección se encuentre ubicada en una sola instalación, Utilizadas por varios CMF y destinándose uno de ellos para su atención.</a:t>
            </a:r>
          </a:p>
          <a:p>
            <a:pPr marL="228600" lvl="0" indent="-228600" algn="just">
              <a:buFont typeface="+mj-lt"/>
              <a:buAutoNum type="arabicPeriod"/>
            </a:pPr>
            <a:endParaRPr lang="es-ES" sz="1200" dirty="0" smtClean="0">
              <a:solidFill>
                <a:schemeClr val="tx1"/>
              </a:solidFill>
              <a:latin typeface="Arial" pitchFamily="34" charset="0"/>
              <a:cs typeface="Arial" pitchFamily="34" charset="0"/>
            </a:endParaRPr>
          </a:p>
          <a:p>
            <a:pPr marL="457200" lvl="0" indent="-457200" algn="just">
              <a:buFont typeface="+mj-lt"/>
              <a:buAutoNum type="arabicPeriod"/>
            </a:pPr>
            <a:r>
              <a:rPr lang="es-ES" sz="2400" dirty="0" smtClean="0">
                <a:solidFill>
                  <a:schemeClr val="tx1"/>
                </a:solidFill>
                <a:latin typeface="Arial" pitchFamily="34" charset="0"/>
                <a:cs typeface="Arial" pitchFamily="34" charset="0"/>
              </a:rPr>
              <a:t>En ella debe atenderse la observación estricta del cumplimiento de las indicaciones, cuidados, alimentación, y alojamiento que puede ser prolongado y en caso de requerir asistencia superior es aconsejable que sean asistidos in situ por unidades móviles especializadas destinadas al efecto ya que los enfermos infecciosos no deben ser evacuados a otras unidades médicas.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57158" y="357166"/>
            <a:ext cx="8572528" cy="6215106"/>
          </a:xfrm>
        </p:spPr>
        <p:txBody>
          <a:bodyPr>
            <a:noAutofit/>
          </a:bodyPr>
          <a:lstStyle/>
          <a:p>
            <a:pPr algn="just"/>
            <a:r>
              <a:rPr lang="es-ES" sz="2400" b="1" dirty="0" smtClean="0">
                <a:solidFill>
                  <a:schemeClr val="tx1"/>
                </a:solidFill>
                <a:latin typeface="Arial" pitchFamily="34" charset="0"/>
                <a:cs typeface="Arial" pitchFamily="34" charset="0"/>
              </a:rPr>
              <a:t>Sección de aislamiento.</a:t>
            </a:r>
          </a:p>
          <a:p>
            <a:pPr algn="just"/>
            <a:endParaRPr lang="es-ES" sz="1200" dirty="0" smtClean="0">
              <a:solidFill>
                <a:schemeClr val="tx1"/>
              </a:solidFill>
              <a:latin typeface="Arial" pitchFamily="34" charset="0"/>
              <a:cs typeface="Arial" pitchFamily="34" charset="0"/>
            </a:endParaRPr>
          </a:p>
          <a:p>
            <a:pPr marL="457200" lvl="0" indent="-457200" algn="just">
              <a:buFont typeface="+mj-lt"/>
              <a:buAutoNum type="arabicPeriod"/>
            </a:pPr>
            <a:r>
              <a:rPr lang="es-ES" sz="2400" dirty="0" smtClean="0">
                <a:solidFill>
                  <a:schemeClr val="tx1"/>
                </a:solidFill>
                <a:latin typeface="Arial" pitchFamily="34" charset="0"/>
                <a:cs typeface="Arial" pitchFamily="34" charset="0"/>
              </a:rPr>
              <a:t>Es indispensable mantener un régimen especial de control de foco infeccioso y tomar todas las medidas Higiénico </a:t>
            </a:r>
            <a:r>
              <a:rPr lang="es-ES" sz="2400" dirty="0" err="1" smtClean="0">
                <a:solidFill>
                  <a:schemeClr val="tx1"/>
                </a:solidFill>
                <a:latin typeface="Arial" pitchFamily="34" charset="0"/>
                <a:cs typeface="Arial" pitchFamily="34" charset="0"/>
              </a:rPr>
              <a:t>antiepidémicas</a:t>
            </a:r>
            <a:r>
              <a:rPr lang="es-ES" sz="2400" dirty="0" smtClean="0">
                <a:solidFill>
                  <a:schemeClr val="tx1"/>
                </a:solidFill>
                <a:latin typeface="Arial" pitchFamily="34" charset="0"/>
                <a:cs typeface="Arial" pitchFamily="34" charset="0"/>
              </a:rPr>
              <a:t> establecidas para estos casos.</a:t>
            </a:r>
          </a:p>
          <a:p>
            <a:pPr marL="457200" lvl="0" indent="-457200" algn="just">
              <a:buFont typeface="+mj-lt"/>
              <a:buAutoNum type="arabicPeriod"/>
            </a:pPr>
            <a:endParaRPr lang="es-ES" sz="1200" dirty="0" smtClean="0">
              <a:solidFill>
                <a:schemeClr val="tx1"/>
              </a:solidFill>
              <a:latin typeface="Arial" pitchFamily="34" charset="0"/>
              <a:cs typeface="Arial" pitchFamily="34" charset="0"/>
            </a:endParaRPr>
          </a:p>
          <a:p>
            <a:pPr marL="457200" lvl="0" indent="-457200" algn="just">
              <a:buFont typeface="+mj-lt"/>
              <a:buAutoNum type="arabicPeriod"/>
            </a:pPr>
            <a:r>
              <a:rPr lang="es-ES" sz="2400" dirty="0" smtClean="0">
                <a:solidFill>
                  <a:schemeClr val="tx1"/>
                </a:solidFill>
                <a:latin typeface="Arial" pitchFamily="34" charset="0"/>
                <a:cs typeface="Arial" pitchFamily="34" charset="0"/>
              </a:rPr>
              <a:t>Allí trabajar</a:t>
            </a:r>
            <a:r>
              <a:rPr lang="en-US" sz="2400" dirty="0" smtClean="0">
                <a:solidFill>
                  <a:schemeClr val="tx1"/>
                </a:solidFill>
                <a:latin typeface="Arial" pitchFamily="34" charset="0"/>
                <a:cs typeface="Arial" pitchFamily="34" charset="0"/>
              </a:rPr>
              <a:t>á</a:t>
            </a:r>
            <a:r>
              <a:rPr lang="es-ES" sz="2400" dirty="0" smtClean="0">
                <a:solidFill>
                  <a:schemeClr val="tx1"/>
                </a:solidFill>
                <a:latin typeface="Arial" pitchFamily="34" charset="0"/>
                <a:cs typeface="Arial" pitchFamily="34" charset="0"/>
              </a:rPr>
              <a:t> el m</a:t>
            </a:r>
            <a:r>
              <a:rPr lang="en-US" sz="2400" dirty="0" smtClean="0">
                <a:solidFill>
                  <a:schemeClr val="tx1"/>
                </a:solidFill>
                <a:latin typeface="Arial" pitchFamily="34" charset="0"/>
                <a:cs typeface="Arial" pitchFamily="34" charset="0"/>
              </a:rPr>
              <a:t>é</a:t>
            </a:r>
            <a:r>
              <a:rPr lang="es-ES" sz="2400" dirty="0" err="1" smtClean="0">
                <a:solidFill>
                  <a:schemeClr val="tx1"/>
                </a:solidFill>
                <a:latin typeface="Arial" pitchFamily="34" charset="0"/>
                <a:cs typeface="Arial" pitchFamily="34" charset="0"/>
              </a:rPr>
              <a:t>dico</a:t>
            </a:r>
            <a:r>
              <a:rPr lang="es-ES" sz="2400" dirty="0" smtClean="0">
                <a:solidFill>
                  <a:schemeClr val="tx1"/>
                </a:solidFill>
                <a:latin typeface="Arial" pitchFamily="34" charset="0"/>
                <a:cs typeface="Arial" pitchFamily="34" charset="0"/>
              </a:rPr>
              <a:t> ayudado por el enfermero o un brigadista sanitario muy bien preparado. Esta sección constituye en centro del volumen de trabajo y asistencia médica.</a:t>
            </a:r>
          </a:p>
          <a:p>
            <a:pPr marL="457200" lvl="0" indent="-457200" algn="just">
              <a:buFont typeface="+mj-lt"/>
              <a:buAutoNum type="arabicPeriod"/>
            </a:pPr>
            <a:endParaRPr lang="es-ES" sz="1200" dirty="0" smtClean="0">
              <a:solidFill>
                <a:schemeClr val="tx1"/>
              </a:solidFill>
              <a:latin typeface="Arial" pitchFamily="34" charset="0"/>
              <a:cs typeface="Arial" pitchFamily="34" charset="0"/>
            </a:endParaRPr>
          </a:p>
          <a:p>
            <a:pPr marL="457200" lvl="0" indent="-457200" algn="just">
              <a:buFont typeface="+mj-lt"/>
              <a:buAutoNum type="arabicPeriod"/>
            </a:pPr>
            <a:r>
              <a:rPr lang="es-ES" sz="2400" dirty="0" smtClean="0">
                <a:solidFill>
                  <a:schemeClr val="tx1"/>
                </a:solidFill>
                <a:latin typeface="Arial" pitchFamily="34" charset="0"/>
                <a:cs typeface="Arial" pitchFamily="34" charset="0"/>
              </a:rPr>
              <a:t>Después de atendidos los heridos se preparan para la evacuación y se envían a la sección correspondiente</a:t>
            </a:r>
          </a:p>
          <a:p>
            <a:pPr marL="457200" indent="-457200" algn="just"/>
            <a:endParaRPr lang="es-ES" sz="2400" dirty="0" smtClean="0">
              <a:solidFill>
                <a:schemeClr val="tx1"/>
              </a:solidFill>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57158" y="357166"/>
            <a:ext cx="8572528" cy="6215106"/>
          </a:xfrm>
        </p:spPr>
        <p:txBody>
          <a:bodyPr>
            <a:noAutofit/>
          </a:bodyPr>
          <a:lstStyle/>
          <a:p>
            <a:pPr algn="just"/>
            <a:r>
              <a:rPr lang="es-ES" sz="2400" b="1" dirty="0" smtClean="0">
                <a:solidFill>
                  <a:schemeClr val="tx1"/>
                </a:solidFill>
                <a:latin typeface="Arial" pitchFamily="34" charset="0"/>
                <a:cs typeface="Arial" pitchFamily="34" charset="0"/>
              </a:rPr>
              <a:t>Área de tratamiento sanitario especial parcial.</a:t>
            </a:r>
          </a:p>
          <a:p>
            <a:pPr algn="just"/>
            <a:endParaRPr lang="es-ES" sz="1200" dirty="0" smtClean="0">
              <a:solidFill>
                <a:schemeClr val="tx1"/>
              </a:solidFill>
              <a:latin typeface="Arial" pitchFamily="34" charset="0"/>
              <a:cs typeface="Arial" pitchFamily="34" charset="0"/>
            </a:endParaRPr>
          </a:p>
          <a:p>
            <a:pPr marL="457200" lvl="0" indent="-457200" algn="just">
              <a:buFont typeface="+mj-lt"/>
              <a:buAutoNum type="arabicPeriod"/>
            </a:pPr>
            <a:r>
              <a:rPr lang="es-ES" sz="2400" dirty="0" smtClean="0">
                <a:solidFill>
                  <a:schemeClr val="tx1"/>
                </a:solidFill>
                <a:latin typeface="Arial" pitchFamily="34" charset="0"/>
                <a:cs typeface="Arial" pitchFamily="34" charset="0"/>
              </a:rPr>
              <a:t>Se ubica también alejada del CMF.</a:t>
            </a:r>
          </a:p>
          <a:p>
            <a:pPr marL="457200" lvl="0" indent="-457200" algn="just">
              <a:buFont typeface="+mj-lt"/>
              <a:buAutoNum type="arabicPeriod"/>
            </a:pPr>
            <a:endParaRPr lang="es-ES" sz="1200" dirty="0" smtClean="0">
              <a:solidFill>
                <a:schemeClr val="tx1"/>
              </a:solidFill>
              <a:latin typeface="Arial" pitchFamily="34" charset="0"/>
              <a:cs typeface="Arial" pitchFamily="34" charset="0"/>
            </a:endParaRPr>
          </a:p>
          <a:p>
            <a:pPr marL="457200" lvl="0" indent="-457200" algn="just">
              <a:buFont typeface="+mj-lt"/>
              <a:buAutoNum type="arabicPeriod"/>
            </a:pPr>
            <a:r>
              <a:rPr lang="es-ES" sz="2400" dirty="0" smtClean="0">
                <a:solidFill>
                  <a:schemeClr val="tx1"/>
                </a:solidFill>
                <a:latin typeface="Arial" pitchFamily="34" charset="0"/>
                <a:cs typeface="Arial" pitchFamily="34" charset="0"/>
              </a:rPr>
              <a:t>Puede asegurar a varios en la zona.</a:t>
            </a:r>
          </a:p>
          <a:p>
            <a:pPr marL="457200" lvl="0" indent="-457200" algn="just">
              <a:buFont typeface="+mj-lt"/>
              <a:buAutoNum type="arabicPeriod"/>
            </a:pPr>
            <a:endParaRPr lang="es-ES" sz="1200" dirty="0" smtClean="0">
              <a:solidFill>
                <a:schemeClr val="tx1"/>
              </a:solidFill>
              <a:latin typeface="Arial" pitchFamily="34" charset="0"/>
              <a:cs typeface="Arial" pitchFamily="34" charset="0"/>
            </a:endParaRPr>
          </a:p>
          <a:p>
            <a:pPr marL="457200" lvl="0" indent="-457200" algn="just">
              <a:buFont typeface="+mj-lt"/>
              <a:buAutoNum type="arabicPeriod"/>
            </a:pPr>
            <a:r>
              <a:rPr lang="es-ES" sz="2400" dirty="0" smtClean="0">
                <a:solidFill>
                  <a:schemeClr val="tx1"/>
                </a:solidFill>
                <a:latin typeface="Arial" pitchFamily="34" charset="0"/>
                <a:cs typeface="Arial" pitchFamily="34" charset="0"/>
              </a:rPr>
              <a:t>Se puede acondicionar a cielo abierto o bajo techo, pero teniendo en cuenta la dirección del viento hacia lugares despoblados.</a:t>
            </a:r>
          </a:p>
          <a:p>
            <a:pPr marL="457200" lvl="0" indent="-457200" algn="just">
              <a:buFont typeface="+mj-lt"/>
              <a:buAutoNum type="arabicPeriod"/>
            </a:pPr>
            <a:endParaRPr lang="es-ES" sz="1200" dirty="0" smtClean="0">
              <a:solidFill>
                <a:schemeClr val="tx1"/>
              </a:solidFill>
              <a:latin typeface="Arial" pitchFamily="34" charset="0"/>
              <a:cs typeface="Arial" pitchFamily="34" charset="0"/>
            </a:endParaRPr>
          </a:p>
          <a:p>
            <a:pPr marL="457200" lvl="0" indent="-457200" algn="just">
              <a:buFont typeface="+mj-lt"/>
              <a:buAutoNum type="arabicPeriod"/>
            </a:pPr>
            <a:r>
              <a:rPr lang="es-ES" sz="2400" dirty="0" smtClean="0">
                <a:solidFill>
                  <a:schemeClr val="tx1"/>
                </a:solidFill>
                <a:latin typeface="Arial" pitchFamily="34" charset="0"/>
                <a:cs typeface="Arial" pitchFamily="34" charset="0"/>
              </a:rPr>
              <a:t>Aquí puede trabajar desde un Brigadista hasta una escuadra sanitaria que hará descontaminación parcial del cuerpo, el vestuario, y la técnica, empleando agua u otros medios de descontaminación de que se disponga, aquí se cumplirán todas las normas de protección m</a:t>
            </a:r>
            <a:r>
              <a:rPr lang="en-US" sz="2400" dirty="0" err="1" smtClean="0">
                <a:solidFill>
                  <a:schemeClr val="tx1"/>
                </a:solidFill>
                <a:latin typeface="Arial" pitchFamily="34" charset="0"/>
                <a:cs typeface="Arial" pitchFamily="34" charset="0"/>
              </a:rPr>
              <a:t>édica</a:t>
            </a:r>
            <a:r>
              <a:rPr lang="es-ES" sz="2400" dirty="0" smtClean="0">
                <a:solidFill>
                  <a:schemeClr val="tx1"/>
                </a:solidFill>
                <a:latin typeface="Arial" pitchFamily="34" charset="0"/>
                <a:cs typeface="Arial" pitchFamily="34" charset="0"/>
              </a:rPr>
              <a:t> como el uso de caretas antigás, trajes especiales, etc. </a:t>
            </a:r>
          </a:p>
          <a:p>
            <a:pPr algn="just"/>
            <a:r>
              <a:rPr lang="es-ES" sz="2400" b="1" dirty="0" smtClean="0">
                <a:solidFill>
                  <a:schemeClr val="tx1"/>
                </a:solidFill>
                <a:latin typeface="Arial" pitchFamily="34" charset="0"/>
                <a:cs typeface="Arial" pitchFamily="34" charset="0"/>
              </a:rPr>
              <a:t> </a:t>
            </a:r>
            <a:endParaRPr lang="es-ES" sz="2400" dirty="0" smtClean="0">
              <a:solidFill>
                <a:schemeClr val="tx1"/>
              </a:solidFill>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57158" y="357166"/>
            <a:ext cx="8572528" cy="6215106"/>
          </a:xfrm>
        </p:spPr>
        <p:txBody>
          <a:bodyPr>
            <a:noAutofit/>
          </a:bodyPr>
          <a:lstStyle/>
          <a:p>
            <a:pPr algn="just"/>
            <a:r>
              <a:rPr lang="es-ES" sz="2400" b="1" dirty="0" smtClean="0">
                <a:solidFill>
                  <a:schemeClr val="tx1"/>
                </a:solidFill>
                <a:latin typeface="Arial" pitchFamily="34" charset="0"/>
                <a:cs typeface="Arial" pitchFamily="34" charset="0"/>
              </a:rPr>
              <a:t>Hospitalización.</a:t>
            </a:r>
          </a:p>
          <a:p>
            <a:pPr algn="just"/>
            <a:endParaRPr lang="es-ES" sz="1200" dirty="0" smtClean="0">
              <a:solidFill>
                <a:schemeClr val="tx1"/>
              </a:solidFill>
              <a:latin typeface="Arial" pitchFamily="34" charset="0"/>
              <a:cs typeface="Arial" pitchFamily="34" charset="0"/>
            </a:endParaRPr>
          </a:p>
          <a:p>
            <a:pPr marL="457200" lvl="0" indent="-457200" algn="just">
              <a:buFont typeface="+mj-lt"/>
              <a:buAutoNum type="arabicPeriod"/>
            </a:pPr>
            <a:r>
              <a:rPr lang="es-ES" sz="2400" dirty="0" smtClean="0">
                <a:solidFill>
                  <a:schemeClr val="tx1"/>
                </a:solidFill>
                <a:latin typeface="Arial" pitchFamily="34" charset="0"/>
                <a:cs typeface="Arial" pitchFamily="34" charset="0"/>
              </a:rPr>
              <a:t>No constituye una sección o área limitada sino que los propios ciudadanos crean las condiciones necesarias en sus viviendas para el cuidado y la atención de los heridos y enfermos leves, o a aquellos que han sido dados de alta en instituciones m</a:t>
            </a:r>
            <a:r>
              <a:rPr lang="en-US" sz="2400" dirty="0" smtClean="0">
                <a:solidFill>
                  <a:schemeClr val="tx1"/>
                </a:solidFill>
                <a:latin typeface="Arial" pitchFamily="34" charset="0"/>
                <a:cs typeface="Arial" pitchFamily="34" charset="0"/>
              </a:rPr>
              <a:t>é</a:t>
            </a:r>
            <a:r>
              <a:rPr lang="es-ES" sz="2400" dirty="0" err="1" smtClean="0">
                <a:solidFill>
                  <a:schemeClr val="tx1"/>
                </a:solidFill>
                <a:latin typeface="Arial" pitchFamily="34" charset="0"/>
                <a:cs typeface="Arial" pitchFamily="34" charset="0"/>
              </a:rPr>
              <a:t>dicas</a:t>
            </a:r>
            <a:r>
              <a:rPr lang="es-ES" sz="2400" dirty="0" smtClean="0">
                <a:solidFill>
                  <a:schemeClr val="tx1"/>
                </a:solidFill>
                <a:latin typeface="Arial" pitchFamily="34" charset="0"/>
                <a:cs typeface="Arial" pitchFamily="34" charset="0"/>
              </a:rPr>
              <a:t> superiores, pero que aun son convalecientes.</a:t>
            </a:r>
          </a:p>
          <a:p>
            <a:pPr marL="457200" lvl="0" indent="-457200" algn="just">
              <a:buFont typeface="+mj-lt"/>
              <a:buAutoNum type="arabicPeriod"/>
            </a:pPr>
            <a:endParaRPr lang="es-ES" sz="1200" dirty="0" smtClean="0">
              <a:solidFill>
                <a:schemeClr val="tx1"/>
              </a:solidFill>
              <a:latin typeface="Arial" pitchFamily="34" charset="0"/>
              <a:cs typeface="Arial" pitchFamily="34" charset="0"/>
            </a:endParaRPr>
          </a:p>
          <a:p>
            <a:pPr marL="457200" lvl="0" indent="-457200" algn="just">
              <a:buFont typeface="+mj-lt"/>
              <a:buAutoNum type="arabicPeriod"/>
            </a:pPr>
            <a:r>
              <a:rPr lang="es-ES" sz="2400" dirty="0" smtClean="0">
                <a:solidFill>
                  <a:schemeClr val="tx1"/>
                </a:solidFill>
                <a:latin typeface="Arial" pitchFamily="34" charset="0"/>
                <a:cs typeface="Arial" pitchFamily="34" charset="0"/>
              </a:rPr>
              <a:t>Esto se logra mediante un compromiso formal, estableciendo la responsabilidad de los ciudadanos con los heridos y enfermos que tienen bajo su custodia y cuidado, de esta forma el CMF debe crear capacidades para 20 camas o más.</a:t>
            </a:r>
          </a:p>
          <a:p>
            <a:pPr marL="457200" lvl="0" indent="-457200" algn="just"/>
            <a:endParaRPr lang="es-ES" sz="2400" dirty="0">
              <a:solidFill>
                <a:schemeClr val="tx1"/>
              </a:solidFill>
              <a:latin typeface="Arial" pitchFamily="34" charset="0"/>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57158" y="357166"/>
            <a:ext cx="8572528" cy="6215106"/>
          </a:xfrm>
        </p:spPr>
        <p:txBody>
          <a:bodyPr>
            <a:noAutofit/>
          </a:bodyPr>
          <a:lstStyle/>
          <a:p>
            <a:pPr algn="just"/>
            <a:r>
              <a:rPr lang="es-ES" sz="2400" b="1" dirty="0" smtClean="0">
                <a:solidFill>
                  <a:schemeClr val="tx1"/>
                </a:solidFill>
                <a:latin typeface="Arial" pitchFamily="34" charset="0"/>
                <a:cs typeface="Arial" pitchFamily="34" charset="0"/>
              </a:rPr>
              <a:t>Hospitalización.</a:t>
            </a:r>
          </a:p>
          <a:p>
            <a:pPr algn="just"/>
            <a:endParaRPr lang="es-ES" sz="1200" dirty="0" smtClean="0">
              <a:solidFill>
                <a:schemeClr val="tx1"/>
              </a:solidFill>
              <a:latin typeface="Arial" pitchFamily="34" charset="0"/>
              <a:cs typeface="Arial" pitchFamily="34" charset="0"/>
            </a:endParaRPr>
          </a:p>
          <a:p>
            <a:pPr marL="457200" lvl="0" indent="-457200" algn="just">
              <a:buFont typeface="+mj-lt"/>
              <a:buAutoNum type="arabicPeriod" startAt="3"/>
            </a:pPr>
            <a:r>
              <a:rPr lang="es-ES" sz="2400" dirty="0" smtClean="0">
                <a:solidFill>
                  <a:schemeClr val="tx1"/>
                </a:solidFill>
                <a:latin typeface="Arial" pitchFamily="34" charset="0"/>
                <a:cs typeface="Arial" pitchFamily="34" charset="0"/>
              </a:rPr>
              <a:t>Otras áreas pueden ser creadas para facilitar el trabajo en el CMF; Esto depende de la situación de contingencia específica que se presente y de la iniciativa y creatividad del personal médico, paramédico y de los ciudadanos de la zona.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57158" y="357166"/>
            <a:ext cx="8572528" cy="3500462"/>
          </a:xfrm>
        </p:spPr>
        <p:txBody>
          <a:bodyPr>
            <a:noAutofit/>
          </a:bodyPr>
          <a:lstStyle/>
          <a:p>
            <a:pPr algn="just" defTabSz="538163"/>
            <a:r>
              <a:rPr lang="es-ES" sz="2800" b="1" dirty="0" smtClean="0">
                <a:solidFill>
                  <a:schemeClr val="tx1"/>
                </a:solidFill>
                <a:latin typeface="Arial" charset="0"/>
              </a:rPr>
              <a:t>La Zona de Defensa tiene la responsabilidad de garantizar los dos primeros niveles de asistencia médico sanitaria:</a:t>
            </a:r>
          </a:p>
          <a:p>
            <a:pPr algn="just" defTabSz="538163"/>
            <a:endParaRPr lang="es-ES" sz="2800" b="1" dirty="0">
              <a:solidFill>
                <a:schemeClr val="tx1"/>
              </a:solidFill>
              <a:latin typeface="Arial" charset="0"/>
              <a:cs typeface="Arial" pitchFamily="34" charset="0"/>
            </a:endParaRPr>
          </a:p>
          <a:p>
            <a:pPr algn="l">
              <a:buFont typeface="Arial" pitchFamily="34" charset="0"/>
              <a:buChar char="•"/>
              <a:defRPr/>
            </a:pPr>
            <a:r>
              <a:rPr lang="es-ES" sz="2400" dirty="0">
                <a:solidFill>
                  <a:schemeClr val="tx1"/>
                </a:solidFill>
                <a:latin typeface="Arial" pitchFamily="34" charset="0"/>
                <a:cs typeface="Arial" pitchFamily="34" charset="0"/>
              </a:rPr>
              <a:t>asistencia primaria </a:t>
            </a:r>
          </a:p>
          <a:p>
            <a:pPr algn="l">
              <a:buFont typeface="Arial" pitchFamily="34" charset="0"/>
              <a:buChar char="•"/>
              <a:defRPr/>
            </a:pPr>
            <a:endParaRPr lang="es-ES" sz="2400" dirty="0">
              <a:solidFill>
                <a:schemeClr val="tx1"/>
              </a:solidFill>
              <a:latin typeface="Arial" pitchFamily="34" charset="0"/>
              <a:cs typeface="Arial" pitchFamily="34" charset="0"/>
            </a:endParaRPr>
          </a:p>
          <a:p>
            <a:pPr algn="l">
              <a:buFont typeface="Arial" pitchFamily="34" charset="0"/>
              <a:buChar char="•"/>
              <a:defRPr/>
            </a:pPr>
            <a:r>
              <a:rPr lang="es-ES" sz="2400" dirty="0">
                <a:solidFill>
                  <a:schemeClr val="tx1"/>
                </a:solidFill>
                <a:latin typeface="Arial" pitchFamily="34" charset="0"/>
                <a:cs typeface="Arial" pitchFamily="34" charset="0"/>
              </a:rPr>
              <a:t>primera asistencia médica. </a:t>
            </a:r>
            <a:endParaRPr lang="es-ES" sz="2800" dirty="0">
              <a:solidFill>
                <a:schemeClr val="tx1"/>
              </a:solidFill>
              <a:latin typeface="Arial" pitchFamily="34" charset="0"/>
              <a:cs typeface="Arial" pitchFamily="34" charset="0"/>
            </a:endParaRPr>
          </a:p>
          <a:p>
            <a:pPr algn="just" defTabSz="538163"/>
            <a:endParaRPr lang="es-ES" sz="2800" b="1" dirty="0">
              <a:solidFill>
                <a:schemeClr val="tx1"/>
              </a:solidFill>
              <a:latin typeface="Arial" pitchFamily="34" charset="0"/>
              <a:cs typeface="Arial"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57158" y="357166"/>
            <a:ext cx="8572528" cy="6215106"/>
          </a:xfrm>
        </p:spPr>
        <p:txBody>
          <a:bodyPr>
            <a:noAutofit/>
          </a:bodyPr>
          <a:lstStyle/>
          <a:p>
            <a:r>
              <a:rPr lang="es-ES" sz="2400" b="1" dirty="0">
                <a:solidFill>
                  <a:schemeClr val="tx1"/>
                </a:solidFill>
                <a:latin typeface="Arial" pitchFamily="34" charset="0"/>
                <a:cs typeface="Arial" pitchFamily="34" charset="0"/>
              </a:rPr>
              <a:t>Despliegue del CMF en situaciones de contingencia</a:t>
            </a:r>
            <a:endParaRPr lang="es-ES" sz="2400" dirty="0">
              <a:solidFill>
                <a:schemeClr val="tx1"/>
              </a:solidFill>
              <a:latin typeface="Arial" pitchFamily="34" charset="0"/>
              <a:cs typeface="Arial" pitchFamily="34" charset="0"/>
            </a:endParaRPr>
          </a:p>
        </p:txBody>
      </p:sp>
      <p:grpSp>
        <p:nvGrpSpPr>
          <p:cNvPr id="4" name="Group 3"/>
          <p:cNvGrpSpPr>
            <a:grpSpLocks/>
          </p:cNvGrpSpPr>
          <p:nvPr/>
        </p:nvGrpSpPr>
        <p:grpSpPr bwMode="auto">
          <a:xfrm>
            <a:off x="395289" y="1340643"/>
            <a:ext cx="8353426" cy="4176713"/>
            <a:chOff x="340" y="754"/>
            <a:chExt cx="5262" cy="2631"/>
          </a:xfrm>
        </p:grpSpPr>
        <p:sp>
          <p:nvSpPr>
            <p:cNvPr id="17" name="Rectangle 4"/>
            <p:cNvSpPr>
              <a:spLocks noChangeArrowheads="1"/>
            </p:cNvSpPr>
            <p:nvPr/>
          </p:nvSpPr>
          <p:spPr bwMode="auto">
            <a:xfrm>
              <a:off x="385" y="754"/>
              <a:ext cx="1134" cy="998"/>
            </a:xfrm>
            <a:prstGeom prst="rect">
              <a:avLst/>
            </a:prstGeom>
            <a:solidFill>
              <a:schemeClr val="accent1"/>
            </a:solidFill>
            <a:ln w="9525">
              <a:solidFill>
                <a:schemeClr val="tx1"/>
              </a:solidFill>
              <a:miter lim="800000"/>
              <a:headEnd/>
              <a:tailEnd/>
            </a:ln>
          </p:spPr>
          <p:txBody>
            <a:bodyPr wrap="none" anchor="ctr"/>
            <a:lstStyle>
              <a:defPPr>
                <a:defRPr lang="es-ES"/>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eaLnBrk="1" hangingPunct="1"/>
              <a:endParaRPr lang="es-ES_tradnl"/>
            </a:p>
          </p:txBody>
        </p:sp>
        <p:sp>
          <p:nvSpPr>
            <p:cNvPr id="18" name="Rectangle 5"/>
            <p:cNvSpPr>
              <a:spLocks noChangeArrowheads="1"/>
            </p:cNvSpPr>
            <p:nvPr/>
          </p:nvSpPr>
          <p:spPr bwMode="auto">
            <a:xfrm>
              <a:off x="2109" y="799"/>
              <a:ext cx="1769" cy="953"/>
            </a:xfrm>
            <a:prstGeom prst="rect">
              <a:avLst/>
            </a:prstGeom>
            <a:solidFill>
              <a:schemeClr val="accent1"/>
            </a:solidFill>
            <a:ln w="9525">
              <a:solidFill>
                <a:schemeClr val="tx1"/>
              </a:solidFill>
              <a:miter lim="800000"/>
              <a:headEnd/>
              <a:tailEnd/>
            </a:ln>
          </p:spPr>
          <p:txBody>
            <a:bodyPr wrap="none" anchor="ctr"/>
            <a:lstStyle>
              <a:defPPr>
                <a:defRPr lang="es-ES"/>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eaLnBrk="1" hangingPunct="1"/>
              <a:endParaRPr lang="es-ES_tradnl"/>
            </a:p>
          </p:txBody>
        </p:sp>
        <p:sp>
          <p:nvSpPr>
            <p:cNvPr id="19" name="Rectangle 6"/>
            <p:cNvSpPr>
              <a:spLocks noChangeArrowheads="1"/>
            </p:cNvSpPr>
            <p:nvPr/>
          </p:nvSpPr>
          <p:spPr bwMode="auto">
            <a:xfrm>
              <a:off x="4422" y="845"/>
              <a:ext cx="1180" cy="907"/>
            </a:xfrm>
            <a:prstGeom prst="rect">
              <a:avLst/>
            </a:prstGeom>
            <a:solidFill>
              <a:schemeClr val="accent1"/>
            </a:solidFill>
            <a:ln w="9525">
              <a:solidFill>
                <a:schemeClr val="tx1"/>
              </a:solidFill>
              <a:miter lim="800000"/>
              <a:headEnd/>
              <a:tailEnd/>
            </a:ln>
          </p:spPr>
          <p:txBody>
            <a:bodyPr wrap="none" anchor="ctr"/>
            <a:lstStyle>
              <a:defPPr>
                <a:defRPr lang="es-ES"/>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eaLnBrk="1" hangingPunct="1"/>
              <a:endParaRPr lang="es-ES_tradnl"/>
            </a:p>
          </p:txBody>
        </p:sp>
        <p:sp>
          <p:nvSpPr>
            <p:cNvPr id="20" name="Rectangle 7"/>
            <p:cNvSpPr>
              <a:spLocks noChangeArrowheads="1"/>
            </p:cNvSpPr>
            <p:nvPr/>
          </p:nvSpPr>
          <p:spPr bwMode="auto">
            <a:xfrm>
              <a:off x="340" y="2387"/>
              <a:ext cx="1134" cy="998"/>
            </a:xfrm>
            <a:prstGeom prst="rect">
              <a:avLst/>
            </a:prstGeom>
            <a:solidFill>
              <a:schemeClr val="accent1"/>
            </a:solidFill>
            <a:ln w="9525">
              <a:solidFill>
                <a:schemeClr val="tx1"/>
              </a:solidFill>
              <a:miter lim="800000"/>
              <a:headEnd/>
              <a:tailEnd/>
            </a:ln>
          </p:spPr>
          <p:txBody>
            <a:bodyPr wrap="none" anchor="ctr"/>
            <a:lstStyle>
              <a:defPPr>
                <a:defRPr lang="es-ES"/>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eaLnBrk="1" hangingPunct="1"/>
              <a:endParaRPr lang="es-ES_tradnl"/>
            </a:p>
          </p:txBody>
        </p:sp>
        <p:sp>
          <p:nvSpPr>
            <p:cNvPr id="21" name="Rectangle 8"/>
            <p:cNvSpPr>
              <a:spLocks noChangeArrowheads="1"/>
            </p:cNvSpPr>
            <p:nvPr/>
          </p:nvSpPr>
          <p:spPr bwMode="auto">
            <a:xfrm>
              <a:off x="2109" y="2432"/>
              <a:ext cx="1769" cy="953"/>
            </a:xfrm>
            <a:prstGeom prst="rect">
              <a:avLst/>
            </a:prstGeom>
            <a:solidFill>
              <a:schemeClr val="accent1"/>
            </a:solidFill>
            <a:ln w="9525">
              <a:solidFill>
                <a:schemeClr val="tx1"/>
              </a:solidFill>
              <a:miter lim="800000"/>
              <a:headEnd/>
              <a:tailEnd/>
            </a:ln>
          </p:spPr>
          <p:txBody>
            <a:bodyPr wrap="none" anchor="ctr"/>
            <a:lstStyle>
              <a:defPPr>
                <a:defRPr lang="es-ES"/>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eaLnBrk="1" hangingPunct="1"/>
              <a:endParaRPr lang="es-ES_tradnl"/>
            </a:p>
          </p:txBody>
        </p:sp>
        <p:sp>
          <p:nvSpPr>
            <p:cNvPr id="22" name="Rectangle 9"/>
            <p:cNvSpPr>
              <a:spLocks noChangeArrowheads="1"/>
            </p:cNvSpPr>
            <p:nvPr/>
          </p:nvSpPr>
          <p:spPr bwMode="auto">
            <a:xfrm>
              <a:off x="4422" y="2432"/>
              <a:ext cx="1180" cy="907"/>
            </a:xfrm>
            <a:prstGeom prst="rect">
              <a:avLst/>
            </a:prstGeom>
            <a:solidFill>
              <a:schemeClr val="accent1"/>
            </a:solidFill>
            <a:ln w="9525">
              <a:solidFill>
                <a:schemeClr val="tx1"/>
              </a:solidFill>
              <a:miter lim="800000"/>
              <a:headEnd/>
              <a:tailEnd/>
            </a:ln>
          </p:spPr>
          <p:txBody>
            <a:bodyPr wrap="none" anchor="ctr"/>
            <a:lstStyle>
              <a:defPPr>
                <a:defRPr lang="es-ES"/>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eaLnBrk="1" hangingPunct="1"/>
              <a:endParaRPr lang="es-ES_tradnl"/>
            </a:p>
          </p:txBody>
        </p:sp>
        <p:sp>
          <p:nvSpPr>
            <p:cNvPr id="23" name="AutoShape 10"/>
            <p:cNvSpPr>
              <a:spLocks noChangeArrowheads="1"/>
            </p:cNvSpPr>
            <p:nvPr/>
          </p:nvSpPr>
          <p:spPr bwMode="auto">
            <a:xfrm>
              <a:off x="2472" y="1071"/>
              <a:ext cx="657" cy="657"/>
            </a:xfrm>
            <a:prstGeom prst="actionButtonHome">
              <a:avLst/>
            </a:prstGeom>
            <a:solidFill>
              <a:schemeClr val="accent1"/>
            </a:solidFill>
            <a:ln w="9525">
              <a:noFill/>
              <a:miter lim="800000"/>
              <a:headEnd/>
              <a:tailEnd/>
            </a:ln>
          </p:spPr>
          <p:txBody>
            <a:bodyPr wrap="none" anchor="ctr"/>
            <a:lstStyle>
              <a:defPPr>
                <a:defRPr lang="es-ES"/>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ctr" eaLnBrk="1" hangingPunct="1"/>
              <a:endParaRPr lang="es-ES_tradnl" sz="1400"/>
            </a:p>
          </p:txBody>
        </p:sp>
      </p:grpSp>
      <p:sp>
        <p:nvSpPr>
          <p:cNvPr id="5" name="Rectangle 11"/>
          <p:cNvSpPr>
            <a:spLocks noChangeArrowheads="1"/>
          </p:cNvSpPr>
          <p:nvPr/>
        </p:nvSpPr>
        <p:spPr bwMode="auto">
          <a:xfrm>
            <a:off x="1979613" y="2996406"/>
            <a:ext cx="1152525" cy="863600"/>
          </a:xfrm>
          <a:prstGeom prst="rect">
            <a:avLst/>
          </a:prstGeom>
          <a:solidFill>
            <a:srgbClr val="CCFF99"/>
          </a:solidFill>
          <a:ln w="9525">
            <a:solidFill>
              <a:schemeClr val="tx1"/>
            </a:solidFill>
            <a:miter lim="800000"/>
            <a:headEnd/>
            <a:tailEnd/>
          </a:ln>
        </p:spPr>
        <p:txBody>
          <a:bodyPr wrap="none" anchor="ctr"/>
          <a:lstStyle>
            <a:defPPr>
              <a:defRPr lang="es-ES"/>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ctr" eaLnBrk="1" hangingPunct="1"/>
            <a:r>
              <a:rPr lang="es-ES" sz="1400"/>
              <a:t>Punto </a:t>
            </a:r>
          </a:p>
          <a:p>
            <a:pPr algn="ctr" eaLnBrk="1" hangingPunct="1"/>
            <a:r>
              <a:rPr lang="es-ES" sz="1400"/>
              <a:t>De</a:t>
            </a:r>
          </a:p>
          <a:p>
            <a:pPr algn="ctr" eaLnBrk="1" hangingPunct="1"/>
            <a:r>
              <a:rPr lang="es-ES" sz="1400"/>
              <a:t>Distribución</a:t>
            </a:r>
          </a:p>
        </p:txBody>
      </p:sp>
      <p:sp>
        <p:nvSpPr>
          <p:cNvPr id="6" name="Rectangle 12"/>
          <p:cNvSpPr>
            <a:spLocks noChangeArrowheads="1"/>
          </p:cNvSpPr>
          <p:nvPr/>
        </p:nvSpPr>
        <p:spPr bwMode="auto">
          <a:xfrm>
            <a:off x="3348038" y="3067843"/>
            <a:ext cx="2592388" cy="792163"/>
          </a:xfrm>
          <a:prstGeom prst="rect">
            <a:avLst/>
          </a:prstGeom>
          <a:solidFill>
            <a:srgbClr val="99FFCC"/>
          </a:solidFill>
          <a:ln w="9525">
            <a:solidFill>
              <a:schemeClr val="tx1"/>
            </a:solidFill>
            <a:miter lim="800000"/>
            <a:headEnd/>
            <a:tailEnd/>
          </a:ln>
        </p:spPr>
        <p:txBody>
          <a:bodyPr wrap="none" anchor="ctr"/>
          <a:lstStyle>
            <a:defPPr>
              <a:defRPr lang="es-ES"/>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ctr" eaLnBrk="1" hangingPunct="1"/>
            <a:r>
              <a:rPr lang="es-ES"/>
              <a:t>Recepción Clasificación</a:t>
            </a:r>
          </a:p>
        </p:txBody>
      </p:sp>
      <p:sp>
        <p:nvSpPr>
          <p:cNvPr id="7" name="Text Box 13"/>
          <p:cNvSpPr txBox="1">
            <a:spLocks noChangeArrowheads="1"/>
          </p:cNvSpPr>
          <p:nvPr/>
        </p:nvSpPr>
        <p:spPr bwMode="auto">
          <a:xfrm>
            <a:off x="3635376" y="1556543"/>
            <a:ext cx="1206500" cy="274638"/>
          </a:xfrm>
          <a:prstGeom prst="rect">
            <a:avLst/>
          </a:prstGeom>
          <a:solidFill>
            <a:srgbClr val="FFCCCC"/>
          </a:solidFill>
          <a:ln w="9525">
            <a:noFill/>
            <a:miter lim="800000"/>
            <a:headEnd/>
            <a:tailEnd/>
          </a:ln>
        </p:spPr>
        <p:txBody>
          <a:bodyPr wrap="none">
            <a:spAutoFit/>
          </a:bodyPr>
          <a:lstStyle>
            <a:defPPr>
              <a:defRPr lang="es-ES"/>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eaLnBrk="1" hangingPunct="1"/>
            <a:r>
              <a:rPr lang="es-ES" sz="1200" b="1"/>
              <a:t>CURACIONES</a:t>
            </a:r>
          </a:p>
        </p:txBody>
      </p:sp>
      <p:sp>
        <p:nvSpPr>
          <p:cNvPr id="8" name="Rectangle 14"/>
          <p:cNvSpPr>
            <a:spLocks noChangeArrowheads="1"/>
          </p:cNvSpPr>
          <p:nvPr/>
        </p:nvSpPr>
        <p:spPr bwMode="auto">
          <a:xfrm>
            <a:off x="4859338" y="1843881"/>
            <a:ext cx="1150938" cy="1008062"/>
          </a:xfrm>
          <a:prstGeom prst="rect">
            <a:avLst/>
          </a:prstGeom>
          <a:solidFill>
            <a:srgbClr val="FFFFCC"/>
          </a:solidFill>
          <a:ln w="9525">
            <a:solidFill>
              <a:schemeClr val="tx1"/>
            </a:solidFill>
            <a:miter lim="800000"/>
            <a:headEnd/>
            <a:tailEnd/>
          </a:ln>
        </p:spPr>
        <p:txBody>
          <a:bodyPr wrap="none" anchor="ctr"/>
          <a:lstStyle>
            <a:defPPr>
              <a:defRPr lang="es-ES"/>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ctr" eaLnBrk="1" hangingPunct="1"/>
            <a:endParaRPr lang="es-ES" sz="1400"/>
          </a:p>
          <a:p>
            <a:pPr algn="ctr" eaLnBrk="1" hangingPunct="1"/>
            <a:r>
              <a:rPr lang="es-ES" sz="1400"/>
              <a:t>Evacuación</a:t>
            </a:r>
          </a:p>
          <a:p>
            <a:pPr algn="ctr" eaLnBrk="1" hangingPunct="1"/>
            <a:endParaRPr lang="es-ES" sz="1400"/>
          </a:p>
        </p:txBody>
      </p:sp>
      <p:sp>
        <p:nvSpPr>
          <p:cNvPr id="9" name="Rectangle 15"/>
          <p:cNvSpPr>
            <a:spLocks noChangeArrowheads="1"/>
          </p:cNvSpPr>
          <p:nvPr/>
        </p:nvSpPr>
        <p:spPr bwMode="auto">
          <a:xfrm>
            <a:off x="1258888" y="4652168"/>
            <a:ext cx="935038" cy="865188"/>
          </a:xfrm>
          <a:prstGeom prst="rect">
            <a:avLst/>
          </a:prstGeom>
          <a:solidFill>
            <a:srgbClr val="FFFF00"/>
          </a:solidFill>
          <a:ln w="9525">
            <a:solidFill>
              <a:schemeClr val="tx1"/>
            </a:solidFill>
            <a:miter lim="800000"/>
            <a:headEnd/>
            <a:tailEnd/>
          </a:ln>
        </p:spPr>
        <p:txBody>
          <a:bodyPr wrap="none" anchor="ctr"/>
          <a:lstStyle>
            <a:defPPr>
              <a:defRPr lang="es-ES"/>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ctr" eaLnBrk="1" hangingPunct="1"/>
            <a:r>
              <a:rPr lang="es-ES" sz="1400"/>
              <a:t>Aislamiento</a:t>
            </a:r>
          </a:p>
        </p:txBody>
      </p:sp>
      <p:sp>
        <p:nvSpPr>
          <p:cNvPr id="10" name="Rectangle 16"/>
          <p:cNvSpPr>
            <a:spLocks noChangeArrowheads="1"/>
          </p:cNvSpPr>
          <p:nvPr/>
        </p:nvSpPr>
        <p:spPr bwMode="auto">
          <a:xfrm>
            <a:off x="6875463" y="4652168"/>
            <a:ext cx="1008063" cy="792163"/>
          </a:xfrm>
          <a:prstGeom prst="rect">
            <a:avLst/>
          </a:prstGeom>
          <a:solidFill>
            <a:srgbClr val="FF9966"/>
          </a:solidFill>
          <a:ln w="9525">
            <a:solidFill>
              <a:schemeClr val="tx1"/>
            </a:solidFill>
            <a:miter lim="800000"/>
            <a:headEnd/>
            <a:tailEnd/>
          </a:ln>
        </p:spPr>
        <p:txBody>
          <a:bodyPr wrap="none" anchor="ctr"/>
          <a:lstStyle>
            <a:defPPr>
              <a:defRPr lang="es-ES"/>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ctr" eaLnBrk="1" hangingPunct="1"/>
            <a:r>
              <a:rPr lang="es-ES" sz="1400"/>
              <a:t>Tto especial</a:t>
            </a:r>
          </a:p>
          <a:p>
            <a:pPr algn="ctr" eaLnBrk="1" hangingPunct="1"/>
            <a:r>
              <a:rPr lang="es-ES" sz="1400"/>
              <a:t> Parcial</a:t>
            </a:r>
          </a:p>
        </p:txBody>
      </p:sp>
      <p:grpSp>
        <p:nvGrpSpPr>
          <p:cNvPr id="11" name="Group 17"/>
          <p:cNvGrpSpPr>
            <a:grpSpLocks/>
          </p:cNvGrpSpPr>
          <p:nvPr/>
        </p:nvGrpSpPr>
        <p:grpSpPr bwMode="auto">
          <a:xfrm>
            <a:off x="3203572" y="4004468"/>
            <a:ext cx="2808284" cy="431800"/>
            <a:chOff x="2109" y="2432"/>
            <a:chExt cx="1769" cy="272"/>
          </a:xfrm>
        </p:grpSpPr>
        <p:sp>
          <p:nvSpPr>
            <p:cNvPr id="12" name="Rectangle 18"/>
            <p:cNvSpPr>
              <a:spLocks noChangeArrowheads="1"/>
            </p:cNvSpPr>
            <p:nvPr/>
          </p:nvSpPr>
          <p:spPr bwMode="auto">
            <a:xfrm>
              <a:off x="2109" y="2432"/>
              <a:ext cx="317" cy="272"/>
            </a:xfrm>
            <a:prstGeom prst="rect">
              <a:avLst/>
            </a:prstGeom>
            <a:solidFill>
              <a:schemeClr val="accent1"/>
            </a:solidFill>
            <a:ln w="9525">
              <a:solidFill>
                <a:schemeClr val="tx1"/>
              </a:solidFill>
              <a:miter lim="800000"/>
              <a:headEnd/>
              <a:tailEnd/>
            </a:ln>
          </p:spPr>
          <p:txBody>
            <a:bodyPr wrap="none" anchor="ctr"/>
            <a:lstStyle>
              <a:defPPr>
                <a:defRPr lang="es-ES"/>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ctr" eaLnBrk="1" hangingPunct="1"/>
              <a:r>
                <a:rPr lang="es-ES"/>
                <a:t>H</a:t>
              </a:r>
            </a:p>
          </p:txBody>
        </p:sp>
        <p:sp>
          <p:nvSpPr>
            <p:cNvPr id="13" name="Rectangle 19"/>
            <p:cNvSpPr>
              <a:spLocks noChangeArrowheads="1"/>
            </p:cNvSpPr>
            <p:nvPr/>
          </p:nvSpPr>
          <p:spPr bwMode="auto">
            <a:xfrm>
              <a:off x="2426" y="2432"/>
              <a:ext cx="317" cy="272"/>
            </a:xfrm>
            <a:prstGeom prst="rect">
              <a:avLst/>
            </a:prstGeom>
            <a:solidFill>
              <a:schemeClr val="accent1"/>
            </a:solidFill>
            <a:ln w="9525">
              <a:solidFill>
                <a:schemeClr val="tx1"/>
              </a:solidFill>
              <a:miter lim="800000"/>
              <a:headEnd/>
              <a:tailEnd/>
            </a:ln>
          </p:spPr>
          <p:txBody>
            <a:bodyPr wrap="none" anchor="ctr"/>
            <a:lstStyle>
              <a:defPPr>
                <a:defRPr lang="es-ES"/>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ctr" eaLnBrk="1" hangingPunct="1"/>
              <a:r>
                <a:rPr lang="es-ES"/>
                <a:t>H</a:t>
              </a:r>
            </a:p>
          </p:txBody>
        </p:sp>
        <p:sp>
          <p:nvSpPr>
            <p:cNvPr id="14" name="Rectangle 20"/>
            <p:cNvSpPr>
              <a:spLocks noChangeArrowheads="1"/>
            </p:cNvSpPr>
            <p:nvPr/>
          </p:nvSpPr>
          <p:spPr bwMode="auto">
            <a:xfrm>
              <a:off x="2744" y="2432"/>
              <a:ext cx="317" cy="272"/>
            </a:xfrm>
            <a:prstGeom prst="rect">
              <a:avLst/>
            </a:prstGeom>
            <a:solidFill>
              <a:schemeClr val="accent1"/>
            </a:solidFill>
            <a:ln w="9525">
              <a:solidFill>
                <a:schemeClr val="tx1"/>
              </a:solidFill>
              <a:miter lim="800000"/>
              <a:headEnd/>
              <a:tailEnd/>
            </a:ln>
          </p:spPr>
          <p:txBody>
            <a:bodyPr wrap="none" anchor="ctr"/>
            <a:lstStyle>
              <a:defPPr>
                <a:defRPr lang="es-ES"/>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ctr" eaLnBrk="1" hangingPunct="1"/>
              <a:r>
                <a:rPr lang="es-ES"/>
                <a:t>H</a:t>
              </a:r>
            </a:p>
          </p:txBody>
        </p:sp>
        <p:sp>
          <p:nvSpPr>
            <p:cNvPr id="15" name="Rectangle 21"/>
            <p:cNvSpPr>
              <a:spLocks noChangeArrowheads="1"/>
            </p:cNvSpPr>
            <p:nvPr/>
          </p:nvSpPr>
          <p:spPr bwMode="auto">
            <a:xfrm>
              <a:off x="3061" y="2432"/>
              <a:ext cx="317" cy="272"/>
            </a:xfrm>
            <a:prstGeom prst="rect">
              <a:avLst/>
            </a:prstGeom>
            <a:solidFill>
              <a:schemeClr val="accent1"/>
            </a:solidFill>
            <a:ln w="9525">
              <a:solidFill>
                <a:schemeClr val="tx1"/>
              </a:solidFill>
              <a:miter lim="800000"/>
              <a:headEnd/>
              <a:tailEnd/>
            </a:ln>
          </p:spPr>
          <p:txBody>
            <a:bodyPr wrap="none" anchor="ctr"/>
            <a:lstStyle>
              <a:defPPr>
                <a:defRPr lang="es-ES"/>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ctr" eaLnBrk="1" hangingPunct="1"/>
              <a:r>
                <a:rPr lang="es-ES"/>
                <a:t>H</a:t>
              </a:r>
            </a:p>
          </p:txBody>
        </p:sp>
        <p:sp>
          <p:nvSpPr>
            <p:cNvPr id="16" name="Rectangle 22"/>
            <p:cNvSpPr>
              <a:spLocks noChangeArrowheads="1"/>
            </p:cNvSpPr>
            <p:nvPr/>
          </p:nvSpPr>
          <p:spPr bwMode="auto">
            <a:xfrm>
              <a:off x="3379" y="2432"/>
              <a:ext cx="499" cy="272"/>
            </a:xfrm>
            <a:prstGeom prst="rect">
              <a:avLst/>
            </a:prstGeom>
            <a:solidFill>
              <a:schemeClr val="accent1"/>
            </a:solidFill>
            <a:ln w="9525">
              <a:solidFill>
                <a:schemeClr val="tx1"/>
              </a:solidFill>
              <a:miter lim="800000"/>
              <a:headEnd/>
              <a:tailEnd/>
            </a:ln>
          </p:spPr>
          <p:txBody>
            <a:bodyPr wrap="none" anchor="ctr"/>
            <a:lstStyle>
              <a:defPPr>
                <a:defRPr lang="es-ES"/>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ctr" eaLnBrk="1" hangingPunct="1"/>
              <a:r>
                <a:rPr lang="es-ES"/>
                <a:t>H</a:t>
              </a: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57158" y="357166"/>
            <a:ext cx="8572528" cy="5786478"/>
          </a:xfrm>
        </p:spPr>
        <p:txBody>
          <a:bodyPr>
            <a:noAutofit/>
          </a:bodyPr>
          <a:lstStyle/>
          <a:p>
            <a:pPr algn="just" defTabSz="538163"/>
            <a:r>
              <a:rPr lang="es-ES" sz="2800" b="1" dirty="0" smtClean="0">
                <a:solidFill>
                  <a:schemeClr val="tx1"/>
                </a:solidFill>
                <a:latin typeface="Arial" charset="0"/>
              </a:rPr>
              <a:t>C.E # 1: Estructura de los servicios de salud en la zona de defensa.</a:t>
            </a:r>
          </a:p>
          <a:p>
            <a:pPr algn="just" defTabSz="538163"/>
            <a:endParaRPr lang="es-ES" sz="2800" b="1" dirty="0" smtClean="0">
              <a:solidFill>
                <a:schemeClr val="tx1"/>
              </a:solidFill>
              <a:latin typeface="Arial" charset="0"/>
            </a:endParaRPr>
          </a:p>
          <a:p>
            <a:pPr marL="533400" indent="-533400" algn="just">
              <a:defRPr/>
            </a:pPr>
            <a:r>
              <a:rPr lang="es-ES" sz="2400" dirty="0" smtClean="0">
                <a:solidFill>
                  <a:schemeClr val="tx1"/>
                </a:solidFill>
                <a:latin typeface="Arial" pitchFamily="34" charset="0"/>
                <a:cs typeface="Arial" pitchFamily="34" charset="0"/>
              </a:rPr>
              <a:t>1.- Responsable del Frente de Salud.</a:t>
            </a:r>
          </a:p>
          <a:p>
            <a:pPr marL="533400" indent="-533400" algn="just">
              <a:defRPr/>
            </a:pPr>
            <a:r>
              <a:rPr lang="es-ES" sz="2400" dirty="0" smtClean="0">
                <a:solidFill>
                  <a:schemeClr val="tx1"/>
                </a:solidFill>
                <a:latin typeface="Arial" pitchFamily="34" charset="0"/>
                <a:cs typeface="Arial" pitchFamily="34" charset="0"/>
              </a:rPr>
              <a:t>2.- Brigadas sanitarias:</a:t>
            </a:r>
          </a:p>
          <a:p>
            <a:pPr marL="533400" indent="-533400" algn="just">
              <a:defRPr/>
            </a:pPr>
            <a:r>
              <a:rPr lang="es-ES" sz="2400" dirty="0" smtClean="0">
                <a:solidFill>
                  <a:schemeClr val="tx1"/>
                </a:solidFill>
                <a:latin typeface="Arial" pitchFamily="34" charset="0"/>
                <a:cs typeface="Arial" pitchFamily="34" charset="0"/>
              </a:rPr>
              <a:t>a) Brigadistas sanitarios( Focos de destrucción).</a:t>
            </a:r>
          </a:p>
          <a:p>
            <a:pPr marL="533400" indent="-533400" algn="just">
              <a:defRPr/>
            </a:pPr>
            <a:r>
              <a:rPr lang="es-ES" sz="2400" dirty="0" smtClean="0">
                <a:solidFill>
                  <a:schemeClr val="tx1"/>
                </a:solidFill>
                <a:latin typeface="Arial" pitchFamily="34" charset="0"/>
                <a:cs typeface="Arial" pitchFamily="34" charset="0"/>
              </a:rPr>
              <a:t>b) Enfermeros:(Nidos de Heridos, Puestos de Asistencia Sanitaria y Puestos de Enfermería).</a:t>
            </a:r>
          </a:p>
          <a:p>
            <a:pPr marL="533400" indent="-533400" algn="just">
              <a:defRPr/>
            </a:pPr>
            <a:r>
              <a:rPr lang="es-ES" sz="2400" dirty="0" smtClean="0">
                <a:solidFill>
                  <a:schemeClr val="tx1"/>
                </a:solidFill>
                <a:latin typeface="Arial" pitchFamily="34" charset="0"/>
                <a:cs typeface="Arial" pitchFamily="34" charset="0"/>
              </a:rPr>
              <a:t>3.- CMF.</a:t>
            </a:r>
          </a:p>
          <a:p>
            <a:pPr marL="533400" indent="-533400" algn="just">
              <a:defRPr/>
            </a:pPr>
            <a:r>
              <a:rPr lang="es-ES" sz="2400" dirty="0" smtClean="0">
                <a:solidFill>
                  <a:schemeClr val="tx1"/>
                </a:solidFill>
                <a:latin typeface="Arial" pitchFamily="34" charset="0"/>
                <a:cs typeface="Arial" pitchFamily="34" charset="0"/>
              </a:rPr>
              <a:t>4.- Fuerzas, medios y unidades médicas de las FAR, MTT y MININT.</a:t>
            </a:r>
          </a:p>
          <a:p>
            <a:pPr algn="just"/>
            <a:r>
              <a:rPr lang="es-ES" sz="2400" dirty="0">
                <a:solidFill>
                  <a:schemeClr val="tx1"/>
                </a:solidFill>
                <a:latin typeface="Arial" pitchFamily="34" charset="0"/>
                <a:cs typeface="Arial" pitchFamily="34" charset="0"/>
              </a:rPr>
              <a:t>5.- Escuadra Higiénico Epidemiológica.</a:t>
            </a:r>
          </a:p>
          <a:p>
            <a:pPr algn="just"/>
            <a:r>
              <a:rPr lang="es-ES" sz="2400" dirty="0">
                <a:solidFill>
                  <a:schemeClr val="tx1"/>
                </a:solidFill>
                <a:latin typeface="Arial" pitchFamily="34" charset="0"/>
                <a:cs typeface="Arial" pitchFamily="34" charset="0"/>
              </a:rPr>
              <a:t>6.- Farmacias, dispensarios</a:t>
            </a:r>
            <a:r>
              <a:rPr lang="es-ES" sz="2400" dirty="0" smtClean="0">
                <a:solidFill>
                  <a:schemeClr val="tx1"/>
                </a:solidFill>
                <a:latin typeface="Arial" pitchFamily="34" charset="0"/>
                <a:cs typeface="Arial" pitchFamily="34" charset="0"/>
              </a:rPr>
              <a:t>.</a:t>
            </a:r>
            <a:endParaRPr lang="es-ES" sz="2400" dirty="0">
              <a:solidFill>
                <a:schemeClr val="tx1"/>
              </a:solidFill>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57158" y="357166"/>
            <a:ext cx="8572528" cy="7215238"/>
          </a:xfrm>
        </p:spPr>
        <p:txBody>
          <a:bodyPr>
            <a:noAutofit/>
          </a:bodyPr>
          <a:lstStyle/>
          <a:p>
            <a:pPr algn="just" defTabSz="538163"/>
            <a:r>
              <a:rPr lang="es-ES" sz="2800" b="1" dirty="0" smtClean="0">
                <a:solidFill>
                  <a:schemeClr val="tx1"/>
                </a:solidFill>
                <a:latin typeface="Arial" charset="0"/>
              </a:rPr>
              <a:t>C.E # 1: Estructura de los servicios de salud en la zona de defensa.</a:t>
            </a:r>
          </a:p>
          <a:p>
            <a:pPr algn="just" defTabSz="538163"/>
            <a:endParaRPr lang="es-ES" sz="2800" b="1" dirty="0" smtClean="0">
              <a:solidFill>
                <a:schemeClr val="tx1"/>
              </a:solidFill>
              <a:latin typeface="Arial" charset="0"/>
            </a:endParaRPr>
          </a:p>
          <a:p>
            <a:pPr algn="just"/>
            <a:r>
              <a:rPr lang="es-ES" sz="2400" dirty="0" smtClean="0">
                <a:solidFill>
                  <a:schemeClr val="tx1"/>
                </a:solidFill>
                <a:latin typeface="Arial" pitchFamily="34" charset="0"/>
                <a:cs typeface="Arial" pitchFamily="34" charset="0"/>
              </a:rPr>
              <a:t>7</a:t>
            </a:r>
            <a:r>
              <a:rPr lang="es-ES" sz="2400" dirty="0">
                <a:solidFill>
                  <a:schemeClr val="tx1"/>
                </a:solidFill>
                <a:latin typeface="Arial" pitchFamily="34" charset="0"/>
                <a:cs typeface="Arial" pitchFamily="34" charset="0"/>
              </a:rPr>
              <a:t>.- Recursos que aportan organismos, entidades y la población.</a:t>
            </a:r>
          </a:p>
          <a:p>
            <a:pPr algn="just"/>
            <a:r>
              <a:rPr lang="es-ES" sz="2400" dirty="0">
                <a:solidFill>
                  <a:schemeClr val="tx1"/>
                </a:solidFill>
                <a:latin typeface="Arial" pitchFamily="34" charset="0"/>
                <a:cs typeface="Arial" pitchFamily="34" charset="0"/>
              </a:rPr>
              <a:t>.-Unidades e instituciones médicas subordinadas a los servicios de salud del C. D. Municipal y/o Provincial (Policlínicos y Hospitales) empleados en la Z.D. pero </a:t>
            </a:r>
          </a:p>
          <a:p>
            <a:pPr algn="just"/>
            <a:r>
              <a:rPr lang="es-ES" sz="2400" i="1" u="sng" dirty="0">
                <a:solidFill>
                  <a:schemeClr val="tx1"/>
                </a:solidFill>
                <a:latin typeface="Arial" pitchFamily="34" charset="0"/>
                <a:cs typeface="Arial" pitchFamily="34" charset="0"/>
              </a:rPr>
              <a:t>NO forman parte de su estructura de salud.</a:t>
            </a:r>
            <a:r>
              <a:rPr lang="es-ES" sz="2400" dirty="0">
                <a:solidFill>
                  <a:schemeClr val="tx1"/>
                </a:solidFill>
                <a:latin typeface="Arial" pitchFamily="34" charset="0"/>
                <a:cs typeface="Arial" pitchFamily="34" charset="0"/>
              </a:rPr>
              <a:t> </a:t>
            </a:r>
          </a:p>
          <a:p>
            <a:pPr marL="533400" indent="-533400" algn="just">
              <a:defRPr/>
            </a:pPr>
            <a:endParaRPr lang="es-ES" sz="2400" dirty="0" smtClean="0">
              <a:solidFill>
                <a:schemeClr val="tx1"/>
              </a:solidFill>
              <a:latin typeface="Arial" pitchFamily="34" charset="0"/>
              <a:cs typeface="Arial" pitchFamily="34" charset="0"/>
            </a:endParaRPr>
          </a:p>
          <a:p>
            <a:pPr algn="just" defTabSz="538163"/>
            <a:endParaRPr lang="es-ES" sz="2400" dirty="0">
              <a:solidFill>
                <a:schemeClr val="tx1"/>
              </a:solidFill>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57158" y="357166"/>
            <a:ext cx="8572528" cy="4429156"/>
          </a:xfrm>
        </p:spPr>
        <p:txBody>
          <a:bodyPr>
            <a:noAutofit/>
          </a:bodyPr>
          <a:lstStyle/>
          <a:p>
            <a:pPr algn="just" defTabSz="538163"/>
            <a:r>
              <a:rPr lang="es-ES" sz="2800" b="1" dirty="0" smtClean="0">
                <a:solidFill>
                  <a:schemeClr val="tx1"/>
                </a:solidFill>
                <a:latin typeface="Arial" charset="0"/>
              </a:rPr>
              <a:t>C.E. #2 Designaciones del C.M.F en situaciones de contingencia. Misiones de cada uno de ellos.</a:t>
            </a:r>
          </a:p>
          <a:p>
            <a:pPr algn="just" defTabSz="538163"/>
            <a:endParaRPr lang="es-ES" sz="2800" b="1" dirty="0" smtClean="0">
              <a:solidFill>
                <a:schemeClr val="tx1"/>
              </a:solidFill>
              <a:latin typeface="Arial" charset="0"/>
            </a:endParaRPr>
          </a:p>
          <a:p>
            <a:pPr algn="just"/>
            <a:r>
              <a:rPr lang="es-ES" sz="2400" dirty="0">
                <a:solidFill>
                  <a:schemeClr val="tx1"/>
                </a:solidFill>
                <a:latin typeface="Arial" pitchFamily="34" charset="0"/>
                <a:cs typeface="Arial" pitchFamily="34" charset="0"/>
              </a:rPr>
              <a:t>1.- Consultorios que se activan.</a:t>
            </a:r>
          </a:p>
          <a:p>
            <a:pPr algn="just"/>
            <a:r>
              <a:rPr lang="es-ES" sz="2400" dirty="0">
                <a:solidFill>
                  <a:schemeClr val="tx1"/>
                </a:solidFill>
                <a:latin typeface="Arial" pitchFamily="34" charset="0"/>
                <a:cs typeface="Arial" pitchFamily="34" charset="0"/>
              </a:rPr>
              <a:t>2.- Consultorios que aseguran evacuados.</a:t>
            </a:r>
          </a:p>
          <a:p>
            <a:pPr algn="just"/>
            <a:r>
              <a:rPr lang="es-ES" sz="2400" dirty="0">
                <a:solidFill>
                  <a:schemeClr val="tx1"/>
                </a:solidFill>
                <a:latin typeface="Arial" pitchFamily="34" charset="0"/>
                <a:cs typeface="Arial" pitchFamily="34" charset="0"/>
              </a:rPr>
              <a:t>3.- Consultorios que aseguran albergados.</a:t>
            </a:r>
          </a:p>
          <a:p>
            <a:pPr algn="just"/>
            <a:r>
              <a:rPr lang="es-ES" sz="2400" dirty="0">
                <a:solidFill>
                  <a:schemeClr val="tx1"/>
                </a:solidFill>
                <a:latin typeface="Arial" pitchFamily="34" charset="0"/>
                <a:cs typeface="Arial" pitchFamily="34" charset="0"/>
              </a:rPr>
              <a:t>4. Consultorios de reserva.</a:t>
            </a:r>
          </a:p>
          <a:p>
            <a:pPr algn="just" defTabSz="538163"/>
            <a:endParaRPr lang="es-ES" sz="2400" b="1" dirty="0">
              <a:solidFill>
                <a:schemeClr val="tx1"/>
              </a:solidFill>
              <a:latin typeface="Arial" pitchFamily="34" charset="0"/>
              <a:cs typeface="Arial" pitchFamily="34" charset="0"/>
            </a:endParaRPr>
          </a:p>
          <a:p>
            <a:pPr algn="just" defTabSz="538163"/>
            <a:endParaRPr lang="es-ES" sz="2400" b="1" dirty="0">
              <a:solidFill>
                <a:schemeClr val="tx1"/>
              </a:solidFill>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57158" y="357166"/>
            <a:ext cx="8572528" cy="6500834"/>
          </a:xfrm>
        </p:spPr>
        <p:txBody>
          <a:bodyPr>
            <a:noAutofit/>
          </a:bodyPr>
          <a:lstStyle/>
          <a:p>
            <a:pPr lvl="0"/>
            <a:r>
              <a:rPr lang="es-ES" sz="2800" b="1" dirty="0">
                <a:solidFill>
                  <a:schemeClr val="tx1"/>
                </a:solidFill>
                <a:latin typeface="Arial" pitchFamily="34" charset="0"/>
                <a:cs typeface="Arial" pitchFamily="34" charset="0"/>
              </a:rPr>
              <a:t>Misiones de los Responsable del Frente de Salud. según la designación  del C.M.F. </a:t>
            </a:r>
          </a:p>
          <a:p>
            <a:pPr algn="just" defTabSz="538163"/>
            <a:endParaRPr lang="es-ES" sz="1600" b="1" dirty="0" smtClean="0">
              <a:solidFill>
                <a:schemeClr val="tx1"/>
              </a:solidFill>
              <a:latin typeface="Arial" charset="0"/>
            </a:endParaRPr>
          </a:p>
          <a:p>
            <a:pPr algn="just"/>
            <a:r>
              <a:rPr lang="es-ES" sz="2400" dirty="0">
                <a:solidFill>
                  <a:schemeClr val="tx1"/>
                </a:solidFill>
                <a:latin typeface="Arial" pitchFamily="34" charset="0"/>
                <a:cs typeface="Arial" pitchFamily="34" charset="0"/>
              </a:rPr>
              <a:t>1- Organizar las medidas para garantizar el tratamiento y evacuación de los heridos y enfermos que se produzcan.</a:t>
            </a:r>
          </a:p>
          <a:p>
            <a:pPr algn="just"/>
            <a:r>
              <a:rPr lang="es-ES" sz="2400" dirty="0">
                <a:solidFill>
                  <a:schemeClr val="tx1"/>
                </a:solidFill>
                <a:latin typeface="Arial" pitchFamily="34" charset="0"/>
                <a:cs typeface="Arial" pitchFamily="34" charset="0"/>
              </a:rPr>
              <a:t>2- Garantizar el aseguramiento Higiénico epidemiológico de la zona y el control del cumplimiento de las medidas Higiénico- </a:t>
            </a:r>
            <a:r>
              <a:rPr lang="es-ES" sz="2400" dirty="0" err="1">
                <a:solidFill>
                  <a:schemeClr val="tx1"/>
                </a:solidFill>
                <a:latin typeface="Arial" pitchFamily="34" charset="0"/>
                <a:cs typeface="Arial" pitchFamily="34" charset="0"/>
              </a:rPr>
              <a:t>antiepidémicas</a:t>
            </a:r>
            <a:r>
              <a:rPr lang="es-ES" sz="2400" dirty="0">
                <a:solidFill>
                  <a:schemeClr val="tx1"/>
                </a:solidFill>
                <a:latin typeface="Arial" pitchFamily="34" charset="0"/>
                <a:cs typeface="Arial" pitchFamily="34" charset="0"/>
              </a:rPr>
              <a:t>.</a:t>
            </a:r>
          </a:p>
          <a:p>
            <a:pPr algn="just"/>
            <a:r>
              <a:rPr lang="es-ES" sz="2400" dirty="0">
                <a:solidFill>
                  <a:schemeClr val="tx1"/>
                </a:solidFill>
                <a:latin typeface="Arial" pitchFamily="34" charset="0"/>
                <a:cs typeface="Arial" pitchFamily="34" charset="0"/>
              </a:rPr>
              <a:t>3- Controlar el cumplimiento de las medidas de protección m</a:t>
            </a:r>
            <a:r>
              <a:rPr lang="en-US" sz="2400" dirty="0">
                <a:solidFill>
                  <a:schemeClr val="tx1"/>
                </a:solidFill>
                <a:latin typeface="Arial" pitchFamily="34" charset="0"/>
                <a:cs typeface="Arial" pitchFamily="34" charset="0"/>
              </a:rPr>
              <a:t>é</a:t>
            </a:r>
            <a:r>
              <a:rPr lang="es-ES" sz="2400" dirty="0" err="1">
                <a:solidFill>
                  <a:schemeClr val="tx1"/>
                </a:solidFill>
                <a:latin typeface="Arial" pitchFamily="34" charset="0"/>
                <a:cs typeface="Arial" pitchFamily="34" charset="0"/>
              </a:rPr>
              <a:t>dica</a:t>
            </a:r>
            <a:r>
              <a:rPr lang="es-ES" sz="2400" dirty="0">
                <a:solidFill>
                  <a:schemeClr val="tx1"/>
                </a:solidFill>
                <a:latin typeface="Arial" pitchFamily="34" charset="0"/>
                <a:cs typeface="Arial" pitchFamily="34" charset="0"/>
              </a:rPr>
              <a:t> contra la contaminación radioactiva y química contra el uso de las Armas de exterminio masivo (AEM).</a:t>
            </a:r>
          </a:p>
          <a:p>
            <a:pPr algn="just"/>
            <a:r>
              <a:rPr lang="es-ES" sz="2400" dirty="0">
                <a:solidFill>
                  <a:schemeClr val="tx1"/>
                </a:solidFill>
                <a:latin typeface="Arial" pitchFamily="34" charset="0"/>
                <a:cs typeface="Arial" pitchFamily="34" charset="0"/>
              </a:rPr>
              <a:t>4- Organizar y garantizar el abastecimiento médico necesario, así como la reposición y el reabastecimiento durante esta situación.</a:t>
            </a:r>
          </a:p>
          <a:p>
            <a:pPr algn="just"/>
            <a:r>
              <a:rPr lang="es-ES" sz="2400" dirty="0">
                <a:solidFill>
                  <a:schemeClr val="tx1"/>
                </a:solidFill>
                <a:latin typeface="Arial" pitchFamily="34" charset="0"/>
                <a:cs typeface="Arial" pitchFamily="34" charset="0"/>
              </a:rPr>
              <a:t>5- Establecer el mando y las comunicaciones en cada nivel correspondiente</a:t>
            </a:r>
            <a:r>
              <a:rPr lang="es-ES" sz="2400" dirty="0" smtClean="0">
                <a:solidFill>
                  <a:schemeClr val="tx1"/>
                </a:solidFill>
                <a:latin typeface="Arial" pitchFamily="34" charset="0"/>
                <a:cs typeface="Arial" pitchFamily="34" charset="0"/>
              </a:rPr>
              <a:t>.</a:t>
            </a:r>
            <a:endParaRPr lang="es-ES" sz="2400" dirty="0">
              <a:solidFill>
                <a:schemeClr val="tx1"/>
              </a:solidFill>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57158" y="357166"/>
            <a:ext cx="8572528" cy="6500834"/>
          </a:xfrm>
        </p:spPr>
        <p:txBody>
          <a:bodyPr>
            <a:noAutofit/>
          </a:bodyPr>
          <a:lstStyle/>
          <a:p>
            <a:pPr lvl="0"/>
            <a:r>
              <a:rPr lang="es-ES" sz="2800" b="1" dirty="0">
                <a:solidFill>
                  <a:schemeClr val="tx1"/>
                </a:solidFill>
                <a:latin typeface="Arial" pitchFamily="34" charset="0"/>
                <a:cs typeface="Arial" pitchFamily="34" charset="0"/>
              </a:rPr>
              <a:t>Misiones de los Responsable del Frente de Salud. según la designación  del C.M.F. </a:t>
            </a:r>
          </a:p>
          <a:p>
            <a:pPr algn="just" defTabSz="538163"/>
            <a:endParaRPr lang="es-ES" sz="1600" b="1" dirty="0" smtClean="0">
              <a:solidFill>
                <a:schemeClr val="tx1"/>
              </a:solidFill>
              <a:latin typeface="Arial" charset="0"/>
            </a:endParaRPr>
          </a:p>
          <a:p>
            <a:pPr algn="just"/>
            <a:r>
              <a:rPr lang="es-ES" sz="2400" dirty="0" smtClean="0">
                <a:solidFill>
                  <a:schemeClr val="tx1"/>
                </a:solidFill>
                <a:latin typeface="Arial" pitchFamily="34" charset="0"/>
                <a:cs typeface="Arial" pitchFamily="34" charset="0"/>
              </a:rPr>
              <a:t>6- </a:t>
            </a:r>
            <a:r>
              <a:rPr lang="es-ES" sz="2400" dirty="0">
                <a:solidFill>
                  <a:schemeClr val="tx1"/>
                </a:solidFill>
                <a:latin typeface="Arial" pitchFamily="34" charset="0"/>
                <a:cs typeface="Arial" pitchFamily="34" charset="0"/>
              </a:rPr>
              <a:t>Mantener el registro estadístico y la información oportuna a todos los niveles.</a:t>
            </a:r>
          </a:p>
          <a:p>
            <a:pPr algn="just"/>
            <a:r>
              <a:rPr lang="es-ES" sz="2400" dirty="0">
                <a:solidFill>
                  <a:schemeClr val="tx1"/>
                </a:solidFill>
                <a:latin typeface="Arial" pitchFamily="34" charset="0"/>
                <a:cs typeface="Arial" pitchFamily="34" charset="0"/>
              </a:rPr>
              <a:t>7- Desarrollar la coordinación y cooperación entre todos los servicios de salud que actúen en el territorio o en los territorios vecinos y otros servicios de aseguramiento logístico.</a:t>
            </a:r>
          </a:p>
          <a:p>
            <a:pPr algn="just"/>
            <a:r>
              <a:rPr lang="es-ES" sz="2400" dirty="0">
                <a:solidFill>
                  <a:schemeClr val="tx1"/>
                </a:solidFill>
                <a:latin typeface="Arial" pitchFamily="34" charset="0"/>
                <a:cs typeface="Arial" pitchFamily="34" charset="0"/>
              </a:rPr>
              <a:t>8- Llevar a cabo la exploración médica ininterrumpida.</a:t>
            </a:r>
          </a:p>
          <a:p>
            <a:pPr algn="just"/>
            <a:r>
              <a:rPr lang="es-ES" sz="2400" dirty="0">
                <a:solidFill>
                  <a:schemeClr val="tx1"/>
                </a:solidFill>
                <a:latin typeface="Arial" pitchFamily="34" charset="0"/>
                <a:cs typeface="Arial" pitchFamily="34" charset="0"/>
              </a:rPr>
              <a:t>9-Lograr una elevada preparación especial del personal médico y paramédico y desarrollar la preparación general en toda la población. </a:t>
            </a:r>
          </a:p>
          <a:p>
            <a:pPr algn="just"/>
            <a:r>
              <a:rPr lang="es-ES" sz="2400" dirty="0">
                <a:solidFill>
                  <a:schemeClr val="tx1"/>
                </a:solidFill>
                <a:latin typeface="Arial" pitchFamily="34" charset="0"/>
                <a:cs typeface="Arial" pitchFamily="34" charset="0"/>
              </a:rPr>
              <a:t>10- Extremar el ahorro de todos los medios y recursos médicos, desarrollando el empleo de los métodos de medicina verde, acupuntura y otros.</a:t>
            </a:r>
          </a:p>
          <a:p>
            <a:pPr algn="just"/>
            <a:r>
              <a:rPr lang="es-ES" sz="2400" dirty="0">
                <a:solidFill>
                  <a:schemeClr val="tx1"/>
                </a:solidFill>
                <a:latin typeface="Arial" pitchFamily="34" charset="0"/>
                <a:cs typeface="Arial" pitchFamily="34" charset="0"/>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57158" y="357166"/>
            <a:ext cx="8572528" cy="6500834"/>
          </a:xfrm>
        </p:spPr>
        <p:txBody>
          <a:bodyPr>
            <a:noAutofit/>
          </a:bodyPr>
          <a:lstStyle/>
          <a:p>
            <a:pPr lvl="0"/>
            <a:r>
              <a:rPr lang="es-ES" sz="2800" b="1" dirty="0">
                <a:solidFill>
                  <a:schemeClr val="tx1"/>
                </a:solidFill>
                <a:latin typeface="Arial" pitchFamily="34" charset="0"/>
                <a:cs typeface="Arial" pitchFamily="34" charset="0"/>
              </a:rPr>
              <a:t>Escuadra Higiénica Epidemiológica: </a:t>
            </a:r>
            <a:endParaRPr lang="es-ES" sz="2800" b="1" dirty="0" smtClean="0">
              <a:solidFill>
                <a:schemeClr val="tx1"/>
              </a:solidFill>
              <a:latin typeface="Arial" pitchFamily="34" charset="0"/>
              <a:cs typeface="Arial" pitchFamily="34" charset="0"/>
            </a:endParaRPr>
          </a:p>
          <a:p>
            <a:pPr algn="just"/>
            <a:endParaRPr lang="es-ES" sz="2400" b="1" dirty="0" smtClean="0">
              <a:solidFill>
                <a:schemeClr val="tx1"/>
              </a:solidFill>
              <a:latin typeface="Arial" pitchFamily="34" charset="0"/>
              <a:cs typeface="Arial" pitchFamily="34" charset="0"/>
            </a:endParaRPr>
          </a:p>
          <a:p>
            <a:pPr algn="just"/>
            <a:r>
              <a:rPr lang="es-ES" sz="2400" b="1" dirty="0" smtClean="0">
                <a:solidFill>
                  <a:schemeClr val="tx1"/>
                </a:solidFill>
                <a:latin typeface="Arial" pitchFamily="34" charset="0"/>
                <a:cs typeface="Arial" pitchFamily="34" charset="0"/>
              </a:rPr>
              <a:t>Conformada </a:t>
            </a:r>
            <a:r>
              <a:rPr lang="es-ES" sz="2400" b="1" dirty="0">
                <a:solidFill>
                  <a:schemeClr val="tx1"/>
                </a:solidFill>
                <a:latin typeface="Arial" pitchFamily="34" charset="0"/>
                <a:cs typeface="Arial" pitchFamily="34" charset="0"/>
              </a:rPr>
              <a:t>por 1 Médico de la familia y personal técnico auxiliar.</a:t>
            </a:r>
            <a:endParaRPr lang="es-ES" sz="2400" dirty="0">
              <a:solidFill>
                <a:schemeClr val="tx1"/>
              </a:solidFill>
              <a:latin typeface="Arial" pitchFamily="34" charset="0"/>
              <a:cs typeface="Arial" pitchFamily="34" charset="0"/>
            </a:endParaRPr>
          </a:p>
          <a:p>
            <a:pPr algn="just"/>
            <a:r>
              <a:rPr lang="es-ES" sz="2400" dirty="0">
                <a:solidFill>
                  <a:schemeClr val="tx1"/>
                </a:solidFill>
                <a:latin typeface="Arial" pitchFamily="34" charset="0"/>
                <a:cs typeface="Arial" pitchFamily="34" charset="0"/>
              </a:rPr>
              <a:t>1-Organizar y realizar la exploración Higiénica y Epidemiológica.</a:t>
            </a:r>
          </a:p>
          <a:p>
            <a:pPr algn="just"/>
            <a:r>
              <a:rPr lang="es-ES" sz="2400" dirty="0">
                <a:solidFill>
                  <a:schemeClr val="tx1"/>
                </a:solidFill>
                <a:latin typeface="Arial" pitchFamily="34" charset="0"/>
                <a:cs typeface="Arial" pitchFamily="34" charset="0"/>
              </a:rPr>
              <a:t>2-Aislamiento de Enfermos Infecciosos.</a:t>
            </a:r>
          </a:p>
          <a:p>
            <a:pPr algn="just"/>
            <a:r>
              <a:rPr lang="es-ES" sz="2400" dirty="0">
                <a:solidFill>
                  <a:schemeClr val="tx1"/>
                </a:solidFill>
                <a:latin typeface="Arial" pitchFamily="34" charset="0"/>
                <a:cs typeface="Arial" pitchFamily="34" charset="0"/>
              </a:rPr>
              <a:t>3- Encuestas de Contactos.</a:t>
            </a:r>
          </a:p>
          <a:p>
            <a:pPr algn="just"/>
            <a:r>
              <a:rPr lang="es-ES" sz="2400" dirty="0">
                <a:solidFill>
                  <a:schemeClr val="tx1"/>
                </a:solidFill>
                <a:latin typeface="Arial" pitchFamily="34" charset="0"/>
                <a:cs typeface="Arial" pitchFamily="34" charset="0"/>
              </a:rPr>
              <a:t>4- Notificación inmediata.</a:t>
            </a:r>
          </a:p>
          <a:p>
            <a:pPr algn="just"/>
            <a:r>
              <a:rPr lang="es-ES" sz="2400" dirty="0">
                <a:solidFill>
                  <a:schemeClr val="tx1"/>
                </a:solidFill>
                <a:latin typeface="Arial" pitchFamily="34" charset="0"/>
                <a:cs typeface="Arial" pitchFamily="34" charset="0"/>
              </a:rPr>
              <a:t>5- Toma y Remisión de Muestras.</a:t>
            </a:r>
          </a:p>
          <a:p>
            <a:pPr algn="just"/>
            <a:r>
              <a:rPr lang="es-ES" sz="2400" dirty="0">
                <a:solidFill>
                  <a:schemeClr val="tx1"/>
                </a:solidFill>
                <a:latin typeface="Arial" pitchFamily="34" charset="0"/>
                <a:cs typeface="Arial" pitchFamily="34" charset="0"/>
              </a:rPr>
              <a:t>6- Medidas primarias de control epidemiológico.</a:t>
            </a:r>
          </a:p>
          <a:p>
            <a:pPr algn="just"/>
            <a:r>
              <a:rPr lang="es-ES" sz="2400" dirty="0">
                <a:solidFill>
                  <a:schemeClr val="tx1"/>
                </a:solidFill>
                <a:latin typeface="Arial" pitchFamily="34" charset="0"/>
                <a:cs typeface="Arial" pitchFamily="34" charset="0"/>
              </a:rPr>
              <a:t>7-Acciones de luchas </a:t>
            </a:r>
            <a:r>
              <a:rPr lang="es-ES" sz="2400" dirty="0" err="1">
                <a:solidFill>
                  <a:schemeClr val="tx1"/>
                </a:solidFill>
                <a:latin typeface="Arial" pitchFamily="34" charset="0"/>
                <a:cs typeface="Arial" pitchFamily="34" charset="0"/>
              </a:rPr>
              <a:t>antivectoriales</a:t>
            </a:r>
            <a:r>
              <a:rPr lang="es-ES" sz="2400" dirty="0">
                <a:solidFill>
                  <a:schemeClr val="tx1"/>
                </a:solidFill>
                <a:latin typeface="Arial" pitchFamily="34" charset="0"/>
                <a:cs typeface="Arial" pitchFamily="34" charset="0"/>
              </a:rPr>
              <a:t> (Limitadas).</a:t>
            </a:r>
          </a:p>
          <a:p>
            <a:pPr algn="just"/>
            <a:r>
              <a:rPr lang="es-ES" sz="2400" dirty="0">
                <a:solidFill>
                  <a:schemeClr val="tx1"/>
                </a:solidFill>
                <a:latin typeface="Arial" pitchFamily="34" charset="0"/>
                <a:cs typeface="Arial" pitchFamily="34" charset="0"/>
              </a:rPr>
              <a:t>8-Acciones de inspecciones sanitarias populares.</a:t>
            </a:r>
          </a:p>
          <a:p>
            <a:pPr algn="just"/>
            <a:r>
              <a:rPr lang="es-ES" sz="2400" dirty="0">
                <a:solidFill>
                  <a:schemeClr val="tx1"/>
                </a:solidFill>
                <a:latin typeface="Arial" pitchFamily="34" charset="0"/>
                <a:cs typeface="Arial" pitchFamily="34" charset="0"/>
              </a:rPr>
              <a:t>9-Divulgación y educación sanitaria, etc.</a:t>
            </a:r>
          </a:p>
          <a:p>
            <a:r>
              <a:rPr lang="es-ES" sz="2400" dirty="0"/>
              <a:t> </a:t>
            </a:r>
          </a:p>
          <a:p>
            <a:pPr algn="just"/>
            <a:endParaRPr lang="es-ES" sz="2400" dirty="0">
              <a:solidFill>
                <a:schemeClr val="tx1"/>
              </a:solidFill>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567</TotalTime>
  <Words>2213</Words>
  <Application>Microsoft Office PowerPoint</Application>
  <PresentationFormat>Presentación en pantalla (4:3)</PresentationFormat>
  <Paragraphs>266</Paragraphs>
  <Slides>30</Slides>
  <Notes>29</Notes>
  <HiddenSlides>0</HiddenSlides>
  <MMClips>0</MMClips>
  <ScaleCrop>false</ScaleCrop>
  <HeadingPairs>
    <vt:vector size="4" baseType="variant">
      <vt:variant>
        <vt:lpstr>Tema</vt:lpstr>
      </vt:variant>
      <vt:variant>
        <vt:i4>1</vt:i4>
      </vt:variant>
      <vt:variant>
        <vt:lpstr>Títulos de diapositiva</vt:lpstr>
      </vt:variant>
      <vt:variant>
        <vt:i4>30</vt:i4>
      </vt:variant>
    </vt:vector>
  </HeadingPairs>
  <TitlesOfParts>
    <vt:vector size="31"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DORIS</dc:creator>
  <cp:lastModifiedBy>DORIS</cp:lastModifiedBy>
  <cp:revision>25</cp:revision>
  <dcterms:created xsi:type="dcterms:W3CDTF">2022-09-04T19:00:31Z</dcterms:created>
  <dcterms:modified xsi:type="dcterms:W3CDTF">2022-09-08T18:40:16Z</dcterms:modified>
</cp:coreProperties>
</file>