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68" r:id="rId3"/>
    <p:sldId id="276" r:id="rId4"/>
    <p:sldId id="277" r:id="rId5"/>
    <p:sldId id="293" r:id="rId6"/>
    <p:sldId id="278" r:id="rId7"/>
    <p:sldId id="279" r:id="rId8"/>
    <p:sldId id="294" r:id="rId9"/>
    <p:sldId id="280" r:id="rId10"/>
    <p:sldId id="295" r:id="rId11"/>
    <p:sldId id="281" r:id="rId12"/>
    <p:sldId id="282" r:id="rId13"/>
    <p:sldId id="283" r:id="rId14"/>
    <p:sldId id="286" r:id="rId15"/>
    <p:sldId id="287" r:id="rId16"/>
    <p:sldId id="288" r:id="rId17"/>
    <p:sldId id="289" r:id="rId18"/>
    <p:sldId id="257" r:id="rId19"/>
    <p:sldId id="275" r:id="rId20"/>
    <p:sldId id="274" r:id="rId21"/>
    <p:sldId id="273" r:id="rId22"/>
    <p:sldId id="272" r:id="rId23"/>
    <p:sldId id="270" r:id="rId24"/>
    <p:sldId id="269" r:id="rId25"/>
    <p:sldId id="267" r:id="rId26"/>
    <p:sldId id="266" r:id="rId27"/>
    <p:sldId id="265" r:id="rId28"/>
    <p:sldId id="264" r:id="rId29"/>
    <p:sldId id="271" r:id="rId30"/>
    <p:sldId id="263" r:id="rId31"/>
    <p:sldId id="262" r:id="rId32"/>
    <p:sldId id="261" r:id="rId33"/>
    <p:sldId id="260" r:id="rId34"/>
    <p:sldId id="259" r:id="rId35"/>
    <p:sldId id="258"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2ABE36F-435A-414D-94BA-81F9DC550317}" type="datetimeFigureOut">
              <a:rPr lang="es-ES" smtClean="0"/>
              <a:pPr/>
              <a:t>08/04/2020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7E7EE9-1C0B-4332-88C0-34A6E7C9049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ABE36F-435A-414D-94BA-81F9DC550317}" type="datetimeFigureOut">
              <a:rPr lang="es-ES" smtClean="0"/>
              <a:pPr/>
              <a:t>08/04/2020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7E7EE9-1C0B-4332-88C0-34A6E7C9049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ABE36F-435A-414D-94BA-81F9DC550317}" type="datetimeFigureOut">
              <a:rPr lang="es-ES" smtClean="0"/>
              <a:pPr/>
              <a:t>08/04/2020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7E7EE9-1C0B-4332-88C0-34A6E7C9049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ABE36F-435A-414D-94BA-81F9DC550317}" type="datetimeFigureOut">
              <a:rPr lang="es-ES" smtClean="0"/>
              <a:pPr/>
              <a:t>08/04/2020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7E7EE9-1C0B-4332-88C0-34A6E7C9049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2ABE36F-435A-414D-94BA-81F9DC550317}" type="datetimeFigureOut">
              <a:rPr lang="es-ES" smtClean="0"/>
              <a:pPr/>
              <a:t>08/04/2020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7E7EE9-1C0B-4332-88C0-34A6E7C9049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2ABE36F-435A-414D-94BA-81F9DC550317}" type="datetimeFigureOut">
              <a:rPr lang="es-ES" smtClean="0"/>
              <a:pPr/>
              <a:t>08/04/2020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7E7EE9-1C0B-4332-88C0-34A6E7C9049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2ABE36F-435A-414D-94BA-81F9DC550317}" type="datetimeFigureOut">
              <a:rPr lang="es-ES" smtClean="0"/>
              <a:pPr/>
              <a:t>08/04/2020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57E7EE9-1C0B-4332-88C0-34A6E7C9049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2ABE36F-435A-414D-94BA-81F9DC550317}" type="datetimeFigureOut">
              <a:rPr lang="es-ES" smtClean="0"/>
              <a:pPr/>
              <a:t>08/04/2020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57E7EE9-1C0B-4332-88C0-34A6E7C9049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ABE36F-435A-414D-94BA-81F9DC550317}" type="datetimeFigureOut">
              <a:rPr lang="es-ES" smtClean="0"/>
              <a:pPr/>
              <a:t>08/04/2020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57E7EE9-1C0B-4332-88C0-34A6E7C9049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ABE36F-435A-414D-94BA-81F9DC550317}" type="datetimeFigureOut">
              <a:rPr lang="es-ES" smtClean="0"/>
              <a:pPr/>
              <a:t>08/04/2020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7E7EE9-1C0B-4332-88C0-34A6E7C9049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ABE36F-435A-414D-94BA-81F9DC550317}" type="datetimeFigureOut">
              <a:rPr lang="es-ES" smtClean="0"/>
              <a:pPr/>
              <a:t>08/04/2020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7E7EE9-1C0B-4332-88C0-34A6E7C9049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alpha val="58000"/>
              </a:srgbClr>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BE36F-435A-414D-94BA-81F9DC550317}" type="datetimeFigureOut">
              <a:rPr lang="es-ES" smtClean="0"/>
              <a:pPr/>
              <a:t>08/04/2020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E7EE9-1C0B-4332-88C0-34A6E7C9049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642910" y="500042"/>
            <a:ext cx="7786742" cy="307183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solidFill>
                  <a:schemeClr val="bg1"/>
                </a:solidFill>
                <a:latin typeface="Arial" pitchFamily="34" charset="0"/>
                <a:cs typeface="Arial" pitchFamily="34" charset="0"/>
              </a:rPr>
              <a:t>ONICOLOGIA</a:t>
            </a:r>
            <a:endParaRPr lang="es-ES" sz="6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428604"/>
            <a:ext cx="8215370" cy="3970318"/>
          </a:xfrm>
          <a:prstGeom prst="rect">
            <a:avLst/>
          </a:prstGeom>
        </p:spPr>
        <p:txBody>
          <a:bodyPr wrap="square">
            <a:spAutoFit/>
          </a:bodyPr>
          <a:lstStyle/>
          <a:p>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 iniciará el corte por la uña del 5to dedo del pie izquierdo o derecho en dependencia de la mano con que se trabaje, siguiendo en orden consecutivo hasta el otro pie. </a:t>
            </a:r>
            <a:r>
              <a:rPr kumimoji="0" lang="es-E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Realizar parapeto </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 el dedo Índice de la mano contraria al alicate</a:t>
            </a:r>
            <a:r>
              <a:rPr kumimoji="0" lang="es-E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Se explora</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nuevamente para dejar lo más limpia posible la zona donde se realizó el corte, haciendo énfasis en las esquinas de los surcos y muros </a:t>
            </a:r>
            <a:r>
              <a:rPr kumimoji="0" lang="es-ES"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periungueales</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lang="es-E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14282" y="357166"/>
            <a:ext cx="850112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Desinfección final</a:t>
            </a:r>
            <a:r>
              <a:rPr kumimoji="0" lang="es-E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 realiza con un antiséptico (</a:t>
            </a:r>
            <a:r>
              <a:rPr kumimoji="0" lang="es-ES" sz="3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cetablon</a:t>
            </a:r>
            <a:r>
              <a:rPr kumimoji="0" lang="es-E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3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hibitane</a:t>
            </a:r>
            <a:r>
              <a:rPr kumimoji="0" lang="es-E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3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povidona</a:t>
            </a:r>
            <a:r>
              <a:rPr kumimoji="0" lang="es-E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alcohol al 70%, Tiomersal) en forma de embrocación para proteger de microorganismos de la zona tratada, evitando así infecciones y complicaciones para el paciente.</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14290"/>
            <a:ext cx="9144000" cy="6001643"/>
          </a:xfrm>
          <a:prstGeom prst="rect">
            <a:avLst/>
          </a:prstGeom>
        </p:spPr>
        <p:txBody>
          <a:bodyPr wrap="square">
            <a:spAutoFit/>
          </a:bodyPr>
          <a:lstStyle/>
          <a:p>
            <a:r>
              <a:rPr lang="es-ES" sz="3200" b="1" dirty="0" err="1">
                <a:latin typeface="Arial" pitchFamily="34" charset="0"/>
                <a:cs typeface="Arial" pitchFamily="34" charset="0"/>
              </a:rPr>
              <a:t>Anoníquia</a:t>
            </a:r>
            <a:r>
              <a:rPr lang="es-ES" sz="3200" b="1" dirty="0">
                <a:latin typeface="Arial" pitchFamily="34" charset="0"/>
                <a:cs typeface="Arial" pitchFamily="34" charset="0"/>
              </a:rPr>
              <a:t>: </a:t>
            </a:r>
            <a:r>
              <a:rPr lang="es-ES" sz="3200" dirty="0">
                <a:latin typeface="Arial" pitchFamily="34" charset="0"/>
                <a:cs typeface="Arial" pitchFamily="34" charset="0"/>
              </a:rPr>
              <a:t>Ausencia congénita parcial o completa de una o más uñas. De carácter </a:t>
            </a:r>
            <a:r>
              <a:rPr lang="es-ES" sz="3200" dirty="0" smtClean="0">
                <a:latin typeface="Arial" pitchFamily="34" charset="0"/>
                <a:cs typeface="Arial" pitchFamily="34" charset="0"/>
              </a:rPr>
              <a:t>hereditario recesivo </a:t>
            </a:r>
            <a:r>
              <a:rPr lang="es-ES" sz="3200" dirty="0">
                <a:latin typeface="Arial" pitchFamily="34" charset="0"/>
                <a:cs typeface="Arial" pitchFamily="34" charset="0"/>
              </a:rPr>
              <a:t>o dominante. Muy frecuente en los pulgares, índice y del medio. Se han descrito </a:t>
            </a:r>
            <a:r>
              <a:rPr lang="es-ES" sz="3200" dirty="0" smtClean="0">
                <a:latin typeface="Arial" pitchFamily="34" charset="0"/>
                <a:cs typeface="Arial" pitchFamily="34" charset="0"/>
              </a:rPr>
              <a:t>tres formas </a:t>
            </a:r>
            <a:r>
              <a:rPr lang="es-ES" sz="3200" dirty="0">
                <a:latin typeface="Arial" pitchFamily="34" charset="0"/>
                <a:cs typeface="Arial" pitchFamily="34" charset="0"/>
              </a:rPr>
              <a:t>básicas:</a:t>
            </a:r>
          </a:p>
          <a:p>
            <a:r>
              <a:rPr lang="es-ES" sz="3200" dirty="0" smtClean="0">
                <a:latin typeface="Arial" pitchFamily="34" charset="0"/>
                <a:cs typeface="Arial" pitchFamily="34" charset="0"/>
              </a:rPr>
              <a:t> </a:t>
            </a:r>
            <a:r>
              <a:rPr lang="es-ES" sz="3200" dirty="0" err="1">
                <a:latin typeface="Arial" pitchFamily="34" charset="0"/>
                <a:cs typeface="Arial" pitchFamily="34" charset="0"/>
              </a:rPr>
              <a:t>Aplástica</a:t>
            </a:r>
            <a:r>
              <a:rPr lang="es-ES" sz="3200" dirty="0">
                <a:latin typeface="Arial" pitchFamily="34" charset="0"/>
                <a:cs typeface="Arial" pitchFamily="34" charset="0"/>
              </a:rPr>
              <a:t>: Perdida total desde el estado embrionario.</a:t>
            </a:r>
          </a:p>
          <a:p>
            <a:r>
              <a:rPr lang="es-ES" sz="3200" dirty="0" smtClean="0">
                <a:latin typeface="Arial" pitchFamily="34" charset="0"/>
                <a:cs typeface="Arial" pitchFamily="34" charset="0"/>
              </a:rPr>
              <a:t>Atrófica</a:t>
            </a:r>
            <a:r>
              <a:rPr lang="es-ES" sz="3200" dirty="0">
                <a:latin typeface="Arial" pitchFamily="34" charset="0"/>
                <a:cs typeface="Arial" pitchFamily="34" charset="0"/>
              </a:rPr>
              <a:t>: Aparece una delgada placa de córnea rojo azulada con una depresión en su</a:t>
            </a:r>
          </a:p>
          <a:p>
            <a:r>
              <a:rPr lang="es-ES" sz="3200" dirty="0">
                <a:latin typeface="Arial" pitchFamily="34" charset="0"/>
                <a:cs typeface="Arial" pitchFamily="34" charset="0"/>
              </a:rPr>
              <a:t>centro.</a:t>
            </a:r>
          </a:p>
          <a:p>
            <a:r>
              <a:rPr lang="es-ES" sz="3200" dirty="0" smtClean="0">
                <a:latin typeface="Arial" pitchFamily="34" charset="0"/>
                <a:cs typeface="Arial" pitchFamily="34" charset="0"/>
              </a:rPr>
              <a:t> </a:t>
            </a:r>
            <a:r>
              <a:rPr lang="es-ES" sz="3200" dirty="0">
                <a:latin typeface="Arial" pitchFamily="34" charset="0"/>
                <a:cs typeface="Arial" pitchFamily="34" charset="0"/>
              </a:rPr>
              <a:t>Hiperqueratósica: La uña es sustituida por una capa de hiperqueratosis o </a:t>
            </a:r>
            <a:r>
              <a:rPr lang="es-ES" sz="3200" dirty="0" err="1">
                <a:latin typeface="Arial" pitchFamily="34" charset="0"/>
                <a:cs typeface="Arial" pitchFamily="34" charset="0"/>
              </a:rPr>
              <a:t>hiperacantosis</a:t>
            </a:r>
            <a:endParaRPr lang="es-E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642918"/>
            <a:ext cx="8358246" cy="4524315"/>
          </a:xfrm>
          <a:prstGeom prst="rect">
            <a:avLst/>
          </a:prstGeom>
        </p:spPr>
        <p:txBody>
          <a:bodyPr wrap="square">
            <a:spAutoFit/>
          </a:bodyPr>
          <a:lstStyle/>
          <a:p>
            <a:r>
              <a:rPr lang="es-ES" sz="3200" b="1" dirty="0" err="1">
                <a:latin typeface="Arial" pitchFamily="34" charset="0"/>
                <a:cs typeface="Arial" pitchFamily="34" charset="0"/>
              </a:rPr>
              <a:t>Onicoatrofia</a:t>
            </a:r>
            <a:r>
              <a:rPr lang="es-ES" sz="3200" b="1" dirty="0">
                <a:latin typeface="Arial" pitchFamily="34" charset="0"/>
                <a:cs typeface="Arial" pitchFamily="34" charset="0"/>
              </a:rPr>
              <a:t>: </a:t>
            </a:r>
            <a:r>
              <a:rPr lang="es-ES" sz="3200" dirty="0">
                <a:latin typeface="Arial" pitchFamily="34" charset="0"/>
                <a:cs typeface="Arial" pitchFamily="34" charset="0"/>
              </a:rPr>
              <a:t>Disminución en la forma, tamaño o grosor de la lámina. Desarrollo deficiente </a:t>
            </a:r>
            <a:r>
              <a:rPr lang="es-ES" sz="3200" dirty="0" smtClean="0">
                <a:latin typeface="Arial" pitchFamily="34" charset="0"/>
                <a:cs typeface="Arial" pitchFamily="34" charset="0"/>
              </a:rPr>
              <a:t>de las </a:t>
            </a:r>
            <a:r>
              <a:rPr lang="es-ES" sz="3200" dirty="0">
                <a:latin typeface="Arial" pitchFamily="34" charset="0"/>
                <a:cs typeface="Arial" pitchFamily="34" charset="0"/>
              </a:rPr>
              <a:t>uñas congénito o adquirido, consecuente con enfermedades y traumatismos</a:t>
            </a:r>
            <a:r>
              <a:rPr lang="es-ES" sz="3200" dirty="0" smtClean="0">
                <a:latin typeface="Arial" pitchFamily="34" charset="0"/>
                <a:cs typeface="Arial" pitchFamily="34" charset="0"/>
              </a:rPr>
              <a:t>.</a:t>
            </a:r>
          </a:p>
          <a:p>
            <a:endParaRPr lang="es-ES" sz="3200" dirty="0">
              <a:latin typeface="Arial" pitchFamily="34" charset="0"/>
              <a:cs typeface="Arial" pitchFamily="34" charset="0"/>
            </a:endParaRPr>
          </a:p>
          <a:p>
            <a:r>
              <a:rPr lang="es-ES" sz="3200" dirty="0" smtClean="0">
                <a:latin typeface="Arial" pitchFamily="34" charset="0"/>
                <a:cs typeface="Arial" pitchFamily="34" charset="0"/>
              </a:rPr>
              <a:t> </a:t>
            </a:r>
            <a:r>
              <a:rPr lang="es-ES" sz="3200" b="1" dirty="0" err="1">
                <a:latin typeface="Arial" pitchFamily="34" charset="0"/>
                <a:cs typeface="Arial" pitchFamily="34" charset="0"/>
              </a:rPr>
              <a:t>Onicodistrofia</a:t>
            </a:r>
            <a:r>
              <a:rPr lang="es-ES" sz="3200" b="1" dirty="0">
                <a:latin typeface="Arial" pitchFamily="34" charset="0"/>
                <a:cs typeface="Arial" pitchFamily="34" charset="0"/>
              </a:rPr>
              <a:t>: </a:t>
            </a:r>
            <a:r>
              <a:rPr lang="es-ES" sz="3200" dirty="0">
                <a:latin typeface="Arial" pitchFamily="34" charset="0"/>
                <a:cs typeface="Arial" pitchFamily="34" charset="0"/>
              </a:rPr>
              <a:t>Es la destrucción total de la uña, el estadio final de muchas alteraciones de </a:t>
            </a:r>
            <a:r>
              <a:rPr lang="es-ES" sz="3200" dirty="0" smtClean="0">
                <a:latin typeface="Arial" pitchFamily="34" charset="0"/>
                <a:cs typeface="Arial" pitchFamily="34" charset="0"/>
              </a:rPr>
              <a:t>la uña</a:t>
            </a:r>
            <a:r>
              <a:rPr lang="es-ES" sz="3200" dirty="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14290"/>
            <a:ext cx="8929718" cy="2246769"/>
          </a:xfrm>
          <a:prstGeom prst="rect">
            <a:avLst/>
          </a:prstGeom>
        </p:spPr>
        <p:txBody>
          <a:bodyPr wrap="square">
            <a:spAutoFit/>
          </a:bodyPr>
          <a:lstStyle/>
          <a:p>
            <a:r>
              <a:rPr lang="es-ES" sz="2800" b="1" dirty="0">
                <a:latin typeface="Arial" pitchFamily="34" charset="0"/>
                <a:cs typeface="Arial" pitchFamily="34" charset="0"/>
              </a:rPr>
              <a:t>Melanoma subungueal: Tumor cutáneo de alto grado de malignidad. Puede elevar y destruir</a:t>
            </a:r>
          </a:p>
          <a:p>
            <a:r>
              <a:rPr lang="es-ES" sz="2800" dirty="0">
                <a:latin typeface="Arial" pitchFamily="34" charset="0"/>
                <a:cs typeface="Arial" pitchFamily="34" charset="0"/>
              </a:rPr>
              <a:t>la placa ungueal, su desarrollo es lento y aparece en forma de mancha negruzca en cualquier</a:t>
            </a:r>
          </a:p>
          <a:p>
            <a:r>
              <a:rPr lang="es-ES" sz="2800" dirty="0">
                <a:latin typeface="Arial" pitchFamily="34" charset="0"/>
                <a:cs typeface="Arial" pitchFamily="34" charset="0"/>
              </a:rPr>
              <a:t>zona del lecho de la uñas.</a:t>
            </a:r>
          </a:p>
        </p:txBody>
      </p:sp>
      <p:sp>
        <p:nvSpPr>
          <p:cNvPr id="3" name="2 Rectángulo"/>
          <p:cNvSpPr/>
          <p:nvPr/>
        </p:nvSpPr>
        <p:spPr>
          <a:xfrm>
            <a:off x="0" y="2857496"/>
            <a:ext cx="8929718" cy="2677656"/>
          </a:xfrm>
          <a:prstGeom prst="rect">
            <a:avLst/>
          </a:prstGeom>
        </p:spPr>
        <p:txBody>
          <a:bodyPr wrap="square">
            <a:spAutoFit/>
          </a:bodyPr>
          <a:lstStyle/>
          <a:p>
            <a:r>
              <a:rPr lang="es-ES" sz="2800" b="1" dirty="0">
                <a:latin typeface="Arial" pitchFamily="34" charset="0"/>
                <a:cs typeface="Arial" pitchFamily="34" charset="0"/>
              </a:rPr>
              <a:t>Nevos: Son alteraciones circunscriptas de la piel, En forma de manchas o tumores, causados</a:t>
            </a:r>
          </a:p>
          <a:p>
            <a:r>
              <a:rPr lang="es-ES" sz="2800" dirty="0">
                <a:latin typeface="Arial" pitchFamily="34" charset="0"/>
                <a:cs typeface="Arial" pitchFamily="34" charset="0"/>
              </a:rPr>
              <a:t>por la proliferación de células </a:t>
            </a:r>
            <a:r>
              <a:rPr lang="es-ES" sz="2800" dirty="0" err="1">
                <a:latin typeface="Arial" pitchFamily="34" charset="0"/>
                <a:cs typeface="Arial" pitchFamily="34" charset="0"/>
              </a:rPr>
              <a:t>melanocíticas</a:t>
            </a:r>
            <a:r>
              <a:rPr lang="es-ES" sz="2800" dirty="0">
                <a:latin typeface="Arial" pitchFamily="34" charset="0"/>
                <a:cs typeface="Arial" pitchFamily="34" charset="0"/>
              </a:rPr>
              <a:t> (de los vasos, tejido conjuntivo o epitelial), de</a:t>
            </a:r>
          </a:p>
          <a:p>
            <a:r>
              <a:rPr lang="es-ES" sz="2800" dirty="0">
                <a:latin typeface="Arial" pitchFamily="34" charset="0"/>
                <a:cs typeface="Arial" pitchFamily="34" charset="0"/>
              </a:rPr>
              <a:t>origen embrionario y evolutivo, congénitos o de aparición tardía(Melanoma)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0"/>
            <a:ext cx="8786874" cy="2677656"/>
          </a:xfrm>
          <a:prstGeom prst="rect">
            <a:avLst/>
          </a:prstGeom>
        </p:spPr>
        <p:txBody>
          <a:bodyPr wrap="square">
            <a:spAutoFit/>
          </a:bodyPr>
          <a:lstStyle/>
          <a:p>
            <a:r>
              <a:rPr lang="es-ES" sz="2400" b="1" dirty="0">
                <a:latin typeface="Arial" pitchFamily="34" charset="0"/>
                <a:cs typeface="Arial" pitchFamily="34" charset="0"/>
              </a:rPr>
              <a:t>La coloración de las uñas y su significado.</a:t>
            </a:r>
          </a:p>
          <a:p>
            <a:r>
              <a:rPr lang="es-ES" sz="2400" dirty="0">
                <a:latin typeface="Arial" pitchFamily="34" charset="0"/>
                <a:cs typeface="Arial" pitchFamily="34" charset="0"/>
              </a:rPr>
              <a:t>Las uñas son un elemento importantísimo dentro del examen físico del pie, pues nos indica </a:t>
            </a:r>
            <a:r>
              <a:rPr lang="es-ES" sz="2400" dirty="0" smtClean="0">
                <a:latin typeface="Arial" pitchFamily="34" charset="0"/>
                <a:cs typeface="Arial" pitchFamily="34" charset="0"/>
              </a:rPr>
              <a:t>acerca de </a:t>
            </a:r>
            <a:r>
              <a:rPr lang="es-ES" sz="2400" dirty="0">
                <a:latin typeface="Arial" pitchFamily="34" charset="0"/>
                <a:cs typeface="Arial" pitchFamily="34" charset="0"/>
              </a:rPr>
              <a:t>procesos morbosos de la economía o del mismo órgano. El podólogo debe tener presente </a:t>
            </a:r>
            <a:r>
              <a:rPr lang="es-ES" sz="2400" dirty="0" smtClean="0">
                <a:latin typeface="Arial" pitchFamily="34" charset="0"/>
                <a:cs typeface="Arial" pitchFamily="34" charset="0"/>
              </a:rPr>
              <a:t>las características </a:t>
            </a:r>
            <a:r>
              <a:rPr lang="es-ES" sz="2400" dirty="0" err="1">
                <a:latin typeface="Arial" pitchFamily="34" charset="0"/>
                <a:cs typeface="Arial" pitchFamily="34" charset="0"/>
              </a:rPr>
              <a:t>anatomofuncionales</a:t>
            </a:r>
            <a:r>
              <a:rPr lang="es-ES" sz="2400" dirty="0">
                <a:latin typeface="Arial" pitchFamily="34" charset="0"/>
                <a:cs typeface="Arial" pitchFamily="34" charset="0"/>
              </a:rPr>
              <a:t> de la uña para poder advertir cualquier cambio anormal </a:t>
            </a:r>
            <a:r>
              <a:rPr lang="es-ES" sz="2400" dirty="0" smtClean="0">
                <a:latin typeface="Arial" pitchFamily="34" charset="0"/>
                <a:cs typeface="Arial" pitchFamily="34" charset="0"/>
              </a:rPr>
              <a:t>en ella</a:t>
            </a:r>
            <a:r>
              <a:rPr lang="es-ES" sz="2400" dirty="0">
                <a:latin typeface="Arial" pitchFamily="34" charset="0"/>
                <a:cs typeface="Arial" pitchFamily="34" charset="0"/>
              </a:rPr>
              <a:t>. Para eso debe observar cambios en su </a:t>
            </a:r>
            <a:r>
              <a:rPr lang="es-ES" sz="2400" b="1" dirty="0">
                <a:latin typeface="Arial" pitchFamily="34" charset="0"/>
                <a:cs typeface="Arial" pitchFamily="34" charset="0"/>
              </a:rPr>
              <a:t>coloración, grosor, textura y brillo.</a:t>
            </a:r>
            <a:endParaRPr lang="es-ES" sz="2400" dirty="0">
              <a:latin typeface="Arial" pitchFamily="34" charset="0"/>
              <a:cs typeface="Arial" pitchFamily="34" charset="0"/>
            </a:endParaRPr>
          </a:p>
        </p:txBody>
      </p:sp>
      <p:sp>
        <p:nvSpPr>
          <p:cNvPr id="3" name="2 Rectángulo"/>
          <p:cNvSpPr/>
          <p:nvPr/>
        </p:nvSpPr>
        <p:spPr>
          <a:xfrm>
            <a:off x="0" y="3000372"/>
            <a:ext cx="8715436" cy="3477875"/>
          </a:xfrm>
          <a:prstGeom prst="rect">
            <a:avLst/>
          </a:prstGeom>
        </p:spPr>
        <p:txBody>
          <a:bodyPr wrap="square">
            <a:spAutoFit/>
          </a:bodyPr>
          <a:lstStyle/>
          <a:p>
            <a:r>
              <a:rPr lang="es-ES" sz="2000" dirty="0" err="1">
                <a:latin typeface="Arial" pitchFamily="34" charset="0"/>
                <a:cs typeface="Arial" pitchFamily="34" charset="0"/>
              </a:rPr>
              <a:t>Audivert</a:t>
            </a:r>
            <a:r>
              <a:rPr lang="es-ES" sz="2000" dirty="0">
                <a:latin typeface="Arial" pitchFamily="34" charset="0"/>
                <a:cs typeface="Arial" pitchFamily="34" charset="0"/>
              </a:rPr>
              <a:t> decía en 1934 que: Evidentemente las uñas son de “</a:t>
            </a:r>
            <a:r>
              <a:rPr lang="es-ES" sz="2000" b="1" dirty="0">
                <a:latin typeface="Arial" pitchFamily="34" charset="0"/>
                <a:cs typeface="Arial" pitchFamily="34" charset="0"/>
              </a:rPr>
              <a:t>color rosado”... ¨y es una </a:t>
            </a:r>
            <a:r>
              <a:rPr lang="es-ES" sz="2000" b="1" dirty="0" smtClean="0">
                <a:latin typeface="Arial" pitchFamily="34" charset="0"/>
                <a:cs typeface="Arial" pitchFamily="34" charset="0"/>
              </a:rPr>
              <a:t>gran </a:t>
            </a:r>
            <a:r>
              <a:rPr lang="es-ES" sz="2000" dirty="0" smtClean="0">
                <a:latin typeface="Arial" pitchFamily="34" charset="0"/>
                <a:cs typeface="Arial" pitchFamily="34" charset="0"/>
              </a:rPr>
              <a:t>verdad</a:t>
            </a:r>
            <a:r>
              <a:rPr lang="es-ES" sz="2000" dirty="0">
                <a:latin typeface="Arial" pitchFamily="34" charset="0"/>
                <a:cs typeface="Arial" pitchFamily="34" charset="0"/>
              </a:rPr>
              <a:t>, ya que este color está dado por los capilares de la zona que irrigan el lecho ungueal. </a:t>
            </a:r>
            <a:r>
              <a:rPr lang="es-ES" sz="2000" dirty="0" smtClean="0">
                <a:latin typeface="Arial" pitchFamily="34" charset="0"/>
                <a:cs typeface="Arial" pitchFamily="34" charset="0"/>
              </a:rPr>
              <a:t>Y para </a:t>
            </a:r>
            <a:r>
              <a:rPr lang="es-ES" sz="2000" dirty="0">
                <a:latin typeface="Arial" pitchFamily="34" charset="0"/>
                <a:cs typeface="Arial" pitchFamily="34" charset="0"/>
              </a:rPr>
              <a:t>ser más específico diríamos que la uña es </a:t>
            </a:r>
            <a:r>
              <a:rPr lang="es-ES" sz="2000" b="1" i="1" dirty="0">
                <a:latin typeface="Arial" pitchFamily="34" charset="0"/>
                <a:cs typeface="Arial" pitchFamily="34" charset="0"/>
              </a:rPr>
              <a:t>Translúcida, Transparente, porque su </a:t>
            </a:r>
            <a:r>
              <a:rPr lang="es-ES" sz="2000" b="1" i="1" dirty="0" smtClean="0">
                <a:latin typeface="Arial" pitchFamily="34" charset="0"/>
                <a:cs typeface="Arial" pitchFamily="34" charset="0"/>
              </a:rPr>
              <a:t>color </a:t>
            </a:r>
            <a:r>
              <a:rPr lang="es-ES" sz="2000" dirty="0" smtClean="0">
                <a:latin typeface="Arial" pitchFamily="34" charset="0"/>
                <a:cs typeface="Arial" pitchFamily="34" charset="0"/>
              </a:rPr>
              <a:t>oscila </a:t>
            </a:r>
            <a:r>
              <a:rPr lang="es-ES" sz="2000" dirty="0">
                <a:latin typeface="Arial" pitchFamily="34" charset="0"/>
                <a:cs typeface="Arial" pitchFamily="34" charset="0"/>
              </a:rPr>
              <a:t>entre la gama del rosado, ya que tiene diferentes matices según la zona de la </a:t>
            </a:r>
            <a:r>
              <a:rPr lang="es-ES" sz="2000" dirty="0" smtClean="0">
                <a:latin typeface="Arial" pitchFamily="34" charset="0"/>
                <a:cs typeface="Arial" pitchFamily="34" charset="0"/>
              </a:rPr>
              <a:t>placa ungueal</a:t>
            </a:r>
            <a:r>
              <a:rPr lang="es-ES" sz="2000" dirty="0">
                <a:latin typeface="Arial" pitchFamily="34" charset="0"/>
                <a:cs typeface="Arial" pitchFamily="34" charset="0"/>
              </a:rPr>
              <a:t>. Por ejemplo: en una uña normal la zona de la Lúnula es de color Perlado. La </a:t>
            </a:r>
            <a:r>
              <a:rPr lang="es-ES" sz="2000" dirty="0" smtClean="0">
                <a:latin typeface="Arial" pitchFamily="34" charset="0"/>
                <a:cs typeface="Arial" pitchFamily="34" charset="0"/>
              </a:rPr>
              <a:t>zona prendida </a:t>
            </a:r>
            <a:r>
              <a:rPr lang="es-ES" sz="2000" dirty="0">
                <a:latin typeface="Arial" pitchFamily="34" charset="0"/>
                <a:cs typeface="Arial" pitchFamily="34" charset="0"/>
              </a:rPr>
              <a:t>al Lecho Ungueal es Transparente con matices de rosado a rosa pálido y el </a:t>
            </a:r>
            <a:r>
              <a:rPr lang="es-ES" sz="2000" dirty="0" smtClean="0">
                <a:latin typeface="Arial" pitchFamily="34" charset="0"/>
                <a:cs typeface="Arial" pitchFamily="34" charset="0"/>
              </a:rPr>
              <a:t>Extremo Libre </a:t>
            </a:r>
            <a:r>
              <a:rPr lang="es-ES" sz="2000" dirty="0">
                <a:latin typeface="Arial" pitchFamily="34" charset="0"/>
                <a:cs typeface="Arial" pitchFamily="34" charset="0"/>
              </a:rPr>
              <a:t>es de color Blanco o Gris perlado. El Color es un indicador valiosísimo dentro del </a:t>
            </a:r>
            <a:r>
              <a:rPr lang="es-ES" sz="2000" dirty="0" smtClean="0">
                <a:latin typeface="Arial" pitchFamily="34" charset="0"/>
                <a:cs typeface="Arial" pitchFamily="34" charset="0"/>
              </a:rPr>
              <a:t>examen físico </a:t>
            </a:r>
            <a:r>
              <a:rPr lang="es-ES" sz="2000" dirty="0">
                <a:latin typeface="Arial" pitchFamily="34" charset="0"/>
                <a:cs typeface="Arial" pitchFamily="34" charset="0"/>
              </a:rPr>
              <a:t>por lo que a continuación mencionaremos los ejemplos más frecuentes: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0"/>
            <a:ext cx="8643998" cy="5078313"/>
          </a:xfrm>
          <a:prstGeom prst="rect">
            <a:avLst/>
          </a:prstGeom>
        </p:spPr>
        <p:txBody>
          <a:bodyPr wrap="square">
            <a:spAutoFit/>
          </a:bodyPr>
          <a:lstStyle/>
          <a:p>
            <a:r>
              <a:rPr lang="es-ES" b="1" dirty="0" smtClean="0"/>
              <a:t>       </a:t>
            </a:r>
            <a:r>
              <a:rPr lang="es-ES" b="1" dirty="0" smtClean="0">
                <a:latin typeface="Arial" pitchFamily="34" charset="0"/>
                <a:cs typeface="Arial" pitchFamily="34" charset="0"/>
              </a:rPr>
              <a:t>Uñas </a:t>
            </a:r>
            <a:r>
              <a:rPr lang="es-ES" b="1" dirty="0">
                <a:latin typeface="Arial" pitchFamily="34" charset="0"/>
                <a:cs typeface="Arial" pitchFamily="34" charset="0"/>
              </a:rPr>
              <a:t>de color brillante: Indican hipotiroidismo, indicio de una </a:t>
            </a:r>
            <a:r>
              <a:rPr lang="es-ES" b="1" dirty="0" smtClean="0">
                <a:latin typeface="Arial" pitchFamily="34" charset="0"/>
                <a:cs typeface="Arial" pitchFamily="34" charset="0"/>
              </a:rPr>
              <a:t> </a:t>
            </a:r>
          </a:p>
          <a:p>
            <a:r>
              <a:rPr lang="es-ES" b="1" dirty="0">
                <a:latin typeface="Arial" pitchFamily="34" charset="0"/>
                <a:cs typeface="Arial" pitchFamily="34" charset="0"/>
              </a:rPr>
              <a:t> </a:t>
            </a:r>
            <a:r>
              <a:rPr lang="es-ES" b="1" dirty="0" smtClean="0">
                <a:latin typeface="Arial" pitchFamily="34" charset="0"/>
                <a:cs typeface="Arial" pitchFamily="34" charset="0"/>
              </a:rPr>
              <a:t>     sensibilidad </a:t>
            </a:r>
            <a:r>
              <a:rPr lang="es-ES" b="1" dirty="0">
                <a:latin typeface="Arial" pitchFamily="34" charset="0"/>
                <a:cs typeface="Arial" pitchFamily="34" charset="0"/>
              </a:rPr>
              <a:t>fina y  </a:t>
            </a:r>
            <a:r>
              <a:rPr lang="es-ES" b="1" dirty="0" smtClean="0">
                <a:latin typeface="Arial" pitchFamily="34" charset="0"/>
                <a:cs typeface="Arial" pitchFamily="34" charset="0"/>
              </a:rPr>
              <a:t>delicada   y </a:t>
            </a:r>
            <a:r>
              <a:rPr lang="es-ES" dirty="0" smtClean="0">
                <a:latin typeface="Arial" pitchFamily="34" charset="0"/>
                <a:cs typeface="Arial" pitchFamily="34" charset="0"/>
              </a:rPr>
              <a:t>cierta </a:t>
            </a:r>
            <a:r>
              <a:rPr lang="es-ES" dirty="0">
                <a:latin typeface="Arial" pitchFamily="34" charset="0"/>
                <a:cs typeface="Arial" pitchFamily="34" charset="0"/>
              </a:rPr>
              <a:t>inestabilidad emocional.</a:t>
            </a:r>
          </a:p>
          <a:p>
            <a:r>
              <a:rPr lang="es-ES" dirty="0">
                <a:latin typeface="Arial" pitchFamily="34" charset="0"/>
                <a:cs typeface="Arial" pitchFamily="34" charset="0"/>
              </a:rPr>
              <a:t>􀂃 </a:t>
            </a:r>
            <a:r>
              <a:rPr lang="es-ES" b="1" dirty="0">
                <a:latin typeface="Arial" pitchFamily="34" charset="0"/>
                <a:cs typeface="Arial" pitchFamily="34" charset="0"/>
              </a:rPr>
              <a:t>Uñas pálidas: Anemia, despreocupación y afectación linfática.</a:t>
            </a:r>
          </a:p>
          <a:p>
            <a:r>
              <a:rPr lang="es-ES" dirty="0">
                <a:latin typeface="Arial" pitchFamily="34" charset="0"/>
                <a:cs typeface="Arial" pitchFamily="34" charset="0"/>
              </a:rPr>
              <a:t>􀂃 </a:t>
            </a:r>
            <a:r>
              <a:rPr lang="es-ES" b="1" dirty="0">
                <a:latin typeface="Arial" pitchFamily="34" charset="0"/>
                <a:cs typeface="Arial" pitchFamily="34" charset="0"/>
              </a:rPr>
              <a:t>Uñas blancas: Los mismos indicios que las pálidas pero con mayor </a:t>
            </a:r>
            <a:endParaRPr lang="es-ES" b="1" dirty="0" smtClean="0">
              <a:latin typeface="Arial" pitchFamily="34" charset="0"/>
              <a:cs typeface="Arial" pitchFamily="34" charset="0"/>
            </a:endParaRPr>
          </a:p>
          <a:p>
            <a:r>
              <a:rPr lang="es-ES" b="1" dirty="0">
                <a:latin typeface="Arial" pitchFamily="34" charset="0"/>
                <a:cs typeface="Arial" pitchFamily="34" charset="0"/>
              </a:rPr>
              <a:t> </a:t>
            </a:r>
            <a:r>
              <a:rPr lang="es-ES" b="1" dirty="0" smtClean="0">
                <a:latin typeface="Arial" pitchFamily="34" charset="0"/>
                <a:cs typeface="Arial" pitchFamily="34" charset="0"/>
              </a:rPr>
              <a:t>       intensidad</a:t>
            </a:r>
            <a:endParaRPr lang="es-ES" b="1" dirty="0">
              <a:latin typeface="Arial" pitchFamily="34" charset="0"/>
              <a:cs typeface="Arial" pitchFamily="34" charset="0"/>
            </a:endParaRPr>
          </a:p>
          <a:p>
            <a:r>
              <a:rPr lang="es-ES" dirty="0">
                <a:latin typeface="Arial" pitchFamily="34" charset="0"/>
                <a:cs typeface="Arial" pitchFamily="34" charset="0"/>
              </a:rPr>
              <a:t>􀂃 </a:t>
            </a:r>
            <a:r>
              <a:rPr lang="es-ES" b="1" dirty="0">
                <a:latin typeface="Arial" pitchFamily="34" charset="0"/>
                <a:cs typeface="Arial" pitchFamily="34" charset="0"/>
              </a:rPr>
              <a:t>Uñas mata o pálidas: Indican Hipotiroidismo.</a:t>
            </a:r>
          </a:p>
          <a:p>
            <a:r>
              <a:rPr lang="es-ES" dirty="0">
                <a:latin typeface="Arial" pitchFamily="34" charset="0"/>
                <a:cs typeface="Arial" pitchFamily="34" charset="0"/>
              </a:rPr>
              <a:t>􀂃 </a:t>
            </a:r>
            <a:r>
              <a:rPr lang="es-ES" b="1" dirty="0">
                <a:latin typeface="Arial" pitchFamily="34" charset="0"/>
                <a:cs typeface="Arial" pitchFamily="34" charset="0"/>
              </a:rPr>
              <a:t>Uñas oscuras: Trastornos cardíacos y congestión activa.</a:t>
            </a:r>
          </a:p>
          <a:p>
            <a:r>
              <a:rPr lang="es-ES" dirty="0">
                <a:latin typeface="Arial" pitchFamily="34" charset="0"/>
                <a:cs typeface="Arial" pitchFamily="34" charset="0"/>
              </a:rPr>
              <a:t>􀂃 </a:t>
            </a:r>
            <a:r>
              <a:rPr lang="es-ES" b="1" dirty="0">
                <a:latin typeface="Arial" pitchFamily="34" charset="0"/>
                <a:cs typeface="Arial" pitchFamily="34" charset="0"/>
              </a:rPr>
              <a:t>Uñas azul cianótico: Éxtasis venoso, si la coloración limita la uña puede </a:t>
            </a:r>
            <a:endParaRPr lang="es-ES" b="1" dirty="0" smtClean="0">
              <a:latin typeface="Arial" pitchFamily="34" charset="0"/>
              <a:cs typeface="Arial" pitchFamily="34" charset="0"/>
            </a:endParaRPr>
          </a:p>
          <a:p>
            <a:r>
              <a:rPr lang="es-ES" b="1" dirty="0">
                <a:latin typeface="Arial" pitchFamily="34" charset="0"/>
                <a:cs typeface="Arial" pitchFamily="34" charset="0"/>
              </a:rPr>
              <a:t> </a:t>
            </a:r>
            <a:r>
              <a:rPr lang="es-ES" b="1" dirty="0" smtClean="0">
                <a:latin typeface="Arial" pitchFamily="34" charset="0"/>
                <a:cs typeface="Arial" pitchFamily="34" charset="0"/>
              </a:rPr>
              <a:t>      pensarse </a:t>
            </a:r>
            <a:r>
              <a:rPr lang="es-ES" b="1" dirty="0">
                <a:latin typeface="Arial" pitchFamily="34" charset="0"/>
                <a:cs typeface="Arial" pitchFamily="34" charset="0"/>
              </a:rPr>
              <a:t>en </a:t>
            </a:r>
            <a:r>
              <a:rPr lang="es-ES" b="1" dirty="0" smtClean="0">
                <a:latin typeface="Arial" pitchFamily="34" charset="0"/>
                <a:cs typeface="Arial" pitchFamily="34" charset="0"/>
              </a:rPr>
              <a:t>  una </a:t>
            </a:r>
            <a:r>
              <a:rPr lang="es-ES" dirty="0" smtClean="0">
                <a:latin typeface="Arial" pitchFamily="34" charset="0"/>
                <a:cs typeface="Arial" pitchFamily="34" charset="0"/>
              </a:rPr>
              <a:t>debilidad </a:t>
            </a:r>
            <a:r>
              <a:rPr lang="es-ES" dirty="0">
                <a:latin typeface="Arial" pitchFamily="34" charset="0"/>
                <a:cs typeface="Arial" pitchFamily="34" charset="0"/>
              </a:rPr>
              <a:t>cardíaco constitucional.</a:t>
            </a:r>
          </a:p>
          <a:p>
            <a:r>
              <a:rPr lang="es-ES" dirty="0">
                <a:latin typeface="Arial" pitchFamily="34" charset="0"/>
                <a:cs typeface="Arial" pitchFamily="34" charset="0"/>
              </a:rPr>
              <a:t>􀂃 </a:t>
            </a:r>
            <a:r>
              <a:rPr lang="es-ES" b="1" dirty="0">
                <a:latin typeface="Arial" pitchFamily="34" charset="0"/>
                <a:cs typeface="Arial" pitchFamily="34" charset="0"/>
              </a:rPr>
              <a:t>Uñas violáceas, Pizarro o negruzcas: Indican cirrosis, congestión pasiva, </a:t>
            </a:r>
            <a:endParaRPr lang="es-ES" b="1" dirty="0" smtClean="0">
              <a:latin typeface="Arial" pitchFamily="34" charset="0"/>
              <a:cs typeface="Arial" pitchFamily="34" charset="0"/>
            </a:endParaRPr>
          </a:p>
          <a:p>
            <a:r>
              <a:rPr lang="es-ES" b="1" dirty="0">
                <a:latin typeface="Arial" pitchFamily="34" charset="0"/>
                <a:cs typeface="Arial" pitchFamily="34" charset="0"/>
              </a:rPr>
              <a:t> </a:t>
            </a:r>
            <a:r>
              <a:rPr lang="es-ES" b="1" dirty="0" smtClean="0">
                <a:latin typeface="Arial" pitchFamily="34" charset="0"/>
                <a:cs typeface="Arial" pitchFamily="34" charset="0"/>
              </a:rPr>
              <a:t>      congestión </a:t>
            </a:r>
            <a:r>
              <a:rPr lang="es-ES" b="1" dirty="0">
                <a:latin typeface="Arial" pitchFamily="34" charset="0"/>
                <a:cs typeface="Arial" pitchFamily="34" charset="0"/>
              </a:rPr>
              <a:t>de </a:t>
            </a:r>
            <a:r>
              <a:rPr lang="es-ES" b="1" dirty="0" smtClean="0">
                <a:latin typeface="Arial" pitchFamily="34" charset="0"/>
                <a:cs typeface="Arial" pitchFamily="34" charset="0"/>
              </a:rPr>
              <a:t>   las </a:t>
            </a:r>
            <a:r>
              <a:rPr lang="es-ES" dirty="0" smtClean="0">
                <a:latin typeface="Arial" pitchFamily="34" charset="0"/>
                <a:cs typeface="Arial" pitchFamily="34" charset="0"/>
              </a:rPr>
              <a:t>bases </a:t>
            </a:r>
            <a:r>
              <a:rPr lang="es-ES" dirty="0">
                <a:latin typeface="Arial" pitchFamily="34" charset="0"/>
                <a:cs typeface="Arial" pitchFamily="34" charset="0"/>
              </a:rPr>
              <a:t>pulmonares, afecciones de los pulmones o de los </a:t>
            </a:r>
            <a:endParaRPr lang="es-ES" dirty="0" smtClean="0">
              <a:latin typeface="Arial" pitchFamily="34" charset="0"/>
              <a:cs typeface="Arial" pitchFamily="34" charset="0"/>
            </a:endParaRPr>
          </a:p>
          <a:p>
            <a:r>
              <a:rPr lang="es-ES" dirty="0">
                <a:latin typeface="Arial" pitchFamily="34" charset="0"/>
                <a:cs typeface="Arial" pitchFamily="34" charset="0"/>
              </a:rPr>
              <a:t> </a:t>
            </a:r>
            <a:r>
              <a:rPr lang="es-ES" dirty="0" smtClean="0">
                <a:latin typeface="Arial" pitchFamily="34" charset="0"/>
                <a:cs typeface="Arial" pitchFamily="34" charset="0"/>
              </a:rPr>
              <a:t>     bronquios</a:t>
            </a:r>
            <a:r>
              <a:rPr lang="es-ES" dirty="0">
                <a:latin typeface="Arial" pitchFamily="34" charset="0"/>
                <a:cs typeface="Arial" pitchFamily="34" charset="0"/>
              </a:rPr>
              <a:t>.</a:t>
            </a:r>
          </a:p>
          <a:p>
            <a:r>
              <a:rPr lang="es-ES" dirty="0">
                <a:latin typeface="Arial" pitchFamily="34" charset="0"/>
                <a:cs typeface="Arial" pitchFamily="34" charset="0"/>
              </a:rPr>
              <a:t>􀂃 </a:t>
            </a:r>
            <a:r>
              <a:rPr lang="es-ES" b="1" dirty="0">
                <a:latin typeface="Arial" pitchFamily="34" charset="0"/>
                <a:cs typeface="Arial" pitchFamily="34" charset="0"/>
              </a:rPr>
              <a:t>Uñas amarillas: Ictericia franca o larvada, SIDA y insuficiencia hepática.</a:t>
            </a:r>
          </a:p>
          <a:p>
            <a:r>
              <a:rPr lang="es-ES" dirty="0">
                <a:latin typeface="Arial" pitchFamily="34" charset="0"/>
                <a:cs typeface="Arial" pitchFamily="34" charset="0"/>
              </a:rPr>
              <a:t>􀂃 </a:t>
            </a:r>
            <a:r>
              <a:rPr lang="es-ES" b="1" dirty="0">
                <a:latin typeface="Arial" pitchFamily="34" charset="0"/>
                <a:cs typeface="Arial" pitchFamily="34" charset="0"/>
              </a:rPr>
              <a:t>Uñas mitad-mitad o en doble franja: Alteración ungueal asociada a </a:t>
            </a:r>
            <a:endParaRPr lang="es-ES" b="1" dirty="0" smtClean="0">
              <a:latin typeface="Arial" pitchFamily="34" charset="0"/>
              <a:cs typeface="Arial" pitchFamily="34" charset="0"/>
            </a:endParaRPr>
          </a:p>
          <a:p>
            <a:r>
              <a:rPr lang="es-ES" b="1" dirty="0">
                <a:latin typeface="Arial" pitchFamily="34" charset="0"/>
                <a:cs typeface="Arial" pitchFamily="34" charset="0"/>
              </a:rPr>
              <a:t> </a:t>
            </a:r>
            <a:r>
              <a:rPr lang="es-ES" b="1" dirty="0" smtClean="0">
                <a:latin typeface="Arial" pitchFamily="34" charset="0"/>
                <a:cs typeface="Arial" pitchFamily="34" charset="0"/>
              </a:rPr>
              <a:t>     patología </a:t>
            </a:r>
            <a:r>
              <a:rPr lang="es-ES" b="1" dirty="0">
                <a:latin typeface="Arial" pitchFamily="34" charset="0"/>
                <a:cs typeface="Arial" pitchFamily="34" charset="0"/>
              </a:rPr>
              <a:t>renal </a:t>
            </a:r>
            <a:endParaRPr lang="es-ES" b="1" dirty="0" smtClean="0">
              <a:latin typeface="Arial" pitchFamily="34" charset="0"/>
              <a:cs typeface="Arial" pitchFamily="34" charset="0"/>
            </a:endParaRPr>
          </a:p>
          <a:p>
            <a:r>
              <a:rPr lang="es-ES" b="1" dirty="0">
                <a:latin typeface="Arial" pitchFamily="34" charset="0"/>
                <a:cs typeface="Arial" pitchFamily="34" charset="0"/>
              </a:rPr>
              <a:t> </a:t>
            </a:r>
            <a:r>
              <a:rPr lang="es-ES" b="1" dirty="0" smtClean="0">
                <a:latin typeface="Arial" pitchFamily="34" charset="0"/>
                <a:cs typeface="Arial" pitchFamily="34" charset="0"/>
              </a:rPr>
              <a:t>    donde la </a:t>
            </a:r>
            <a:r>
              <a:rPr lang="es-ES" dirty="0" smtClean="0">
                <a:latin typeface="Arial" pitchFamily="34" charset="0"/>
                <a:cs typeface="Arial" pitchFamily="34" charset="0"/>
              </a:rPr>
              <a:t>uña </a:t>
            </a:r>
            <a:r>
              <a:rPr lang="es-ES" dirty="0">
                <a:latin typeface="Arial" pitchFamily="34" charset="0"/>
                <a:cs typeface="Arial" pitchFamily="34" charset="0"/>
              </a:rPr>
              <a:t>en el lecho es de color blanco hacia la zona proximal y la otra </a:t>
            </a:r>
            <a:endParaRPr lang="es-ES" dirty="0" smtClean="0">
              <a:latin typeface="Arial" pitchFamily="34" charset="0"/>
              <a:cs typeface="Arial" pitchFamily="34" charset="0"/>
            </a:endParaRPr>
          </a:p>
          <a:p>
            <a:r>
              <a:rPr lang="es-ES" dirty="0">
                <a:latin typeface="Arial" pitchFamily="34" charset="0"/>
                <a:cs typeface="Arial" pitchFamily="34" charset="0"/>
              </a:rPr>
              <a:t> </a:t>
            </a:r>
            <a:r>
              <a:rPr lang="es-ES" dirty="0" smtClean="0">
                <a:latin typeface="Arial" pitchFamily="34" charset="0"/>
                <a:cs typeface="Arial" pitchFamily="34" charset="0"/>
              </a:rPr>
              <a:t>    mitad es    roja</a:t>
            </a:r>
            <a:r>
              <a:rPr lang="es-ES" dirty="0">
                <a:latin typeface="Arial" pitchFamily="34" charset="0"/>
                <a:cs typeface="Arial" pitchFamily="34" charset="0"/>
              </a:rPr>
              <a:t>, rosada </a:t>
            </a:r>
            <a:r>
              <a:rPr lang="es-ES" dirty="0" smtClean="0">
                <a:latin typeface="Arial" pitchFamily="34" charset="0"/>
                <a:cs typeface="Arial" pitchFamily="34" charset="0"/>
              </a:rPr>
              <a:t>o marrón</a:t>
            </a:r>
            <a:r>
              <a:rPr lang="es-ES" dirty="0">
                <a:latin typeface="Arial" pitchFamily="34" charset="0"/>
                <a:cs typeface="Arial" pitchFamily="34" charset="0"/>
              </a:rPr>
              <a:t>, con una clara línea de demarcación entre </a:t>
            </a:r>
            <a:endParaRPr lang="es-ES" dirty="0" smtClean="0">
              <a:latin typeface="Arial" pitchFamily="34" charset="0"/>
              <a:cs typeface="Arial" pitchFamily="34" charset="0"/>
            </a:endParaRPr>
          </a:p>
          <a:p>
            <a:r>
              <a:rPr lang="es-ES" dirty="0">
                <a:latin typeface="Arial" pitchFamily="34" charset="0"/>
                <a:cs typeface="Arial" pitchFamily="34" charset="0"/>
              </a:rPr>
              <a:t> </a:t>
            </a:r>
            <a:r>
              <a:rPr lang="es-ES" dirty="0" smtClean="0">
                <a:latin typeface="Arial" pitchFamily="34" charset="0"/>
                <a:cs typeface="Arial" pitchFamily="34" charset="0"/>
              </a:rPr>
              <a:t>    ambas</a:t>
            </a:r>
            <a:r>
              <a:rPr lang="es-ES" dirty="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Imagen"/>
          <p:cNvPicPr>
            <a:picLocks noChangeAspect="1" noChangeArrowheads="1"/>
          </p:cNvPicPr>
          <p:nvPr/>
        </p:nvPicPr>
        <p:blipFill>
          <a:blip r:embed="rId2"/>
          <a:srcRect/>
          <a:stretch>
            <a:fillRect/>
          </a:stretch>
        </p:blipFill>
        <p:spPr bwMode="auto">
          <a:xfrm>
            <a:off x="0" y="285728"/>
            <a:ext cx="9144000" cy="657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C:\WINDOWS\Escritorio\VALERO\a1\Image4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1 Título"/>
          <p:cNvSpPr txBox="1">
            <a:spLocks/>
          </p:cNvSpPr>
          <p:nvPr/>
        </p:nvSpPr>
        <p:spPr bwMode="auto">
          <a:xfrm>
            <a:off x="0" y="5857875"/>
            <a:ext cx="3357563" cy="785813"/>
          </a:xfrm>
          <a:prstGeom prst="rect">
            <a:avLst/>
          </a:prstGeom>
          <a:noFill/>
          <a:ln w="9525">
            <a:noFill/>
            <a:miter lim="800000"/>
            <a:headEnd/>
            <a:tailEnd/>
          </a:ln>
        </p:spPr>
        <p:txBody>
          <a:bodyPr lIns="0" rIns="0" bIns="0" anchor="b"/>
          <a:lstStyle/>
          <a:p>
            <a:pPr eaLnBrk="0" hangingPunct="0">
              <a:defRPr/>
            </a:pPr>
            <a:r>
              <a:rPr lang="es-ES_tradnl" sz="4800" b="1" dirty="0">
                <a:solidFill>
                  <a:srgbClr val="FFFF00"/>
                </a:solidFill>
                <a:latin typeface="+mj-lt"/>
                <a:ea typeface="+mj-ea"/>
                <a:cs typeface="+mj-cs"/>
              </a:rPr>
              <a:t>MELANOMA</a:t>
            </a:r>
            <a:endParaRPr lang="es-ES" sz="5000" dirty="0">
              <a:solidFill>
                <a:srgbClr val="FFFF00"/>
              </a:solidFill>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42844" y="214290"/>
            <a:ext cx="8858312" cy="235745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es-ES" sz="28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Onicología</a:t>
            </a:r>
            <a:r>
              <a:rPr kumimoji="0" lang="es-ES"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endParaRPr kumimoji="0" lang="es-ES" sz="2800" b="0" i="0" u="none" strike="noStrike" cap="none" normalizeH="0" baseline="0" dirty="0" smtClean="0">
              <a:ln>
                <a:noFill/>
              </a:ln>
              <a:solidFill>
                <a:schemeClr val="bg1"/>
              </a:solidFill>
              <a:effectLst/>
              <a:latin typeface="Arial" pitchFamily="34" charset="0"/>
              <a:cs typeface="Arial" pitchFamily="34" charset="0"/>
            </a:endParaRPr>
          </a:p>
          <a:p>
            <a:pPr lvl="0" eaLnBrk="0" fontAlgn="base" hangingPunct="0">
              <a:spcBef>
                <a:spcPct val="0"/>
              </a:spcBef>
              <a:spcAft>
                <a:spcPct val="0"/>
              </a:spcAft>
            </a:pPr>
            <a:r>
              <a:rPr kumimoji="0" lang="es-ES" sz="2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Las uñas son consideradas apéndices de la piel al igual que los dedos, y juegan un papel importantísimo dentro del desarrollo del hombre por las funciones que esta cumple.</a:t>
            </a:r>
            <a:endParaRPr kumimoji="0" lang="es-E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4 Rectángulo redondeado"/>
          <p:cNvSpPr/>
          <p:nvPr/>
        </p:nvSpPr>
        <p:spPr>
          <a:xfrm>
            <a:off x="214282" y="3071810"/>
            <a:ext cx="8429684" cy="3286148"/>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kumimoji="0" lang="es-ES"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Onicopatías </a:t>
            </a:r>
            <a:r>
              <a:rPr kumimoji="0" lang="es-E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u </a:t>
            </a:r>
            <a:r>
              <a:rPr kumimoji="0" lang="es-ES"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Onicosis: </a:t>
            </a:r>
            <a:r>
              <a:rPr kumimoji="0" lang="es-E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Se les denomina a las enfermedades de las uñas en general y existen diferentes criterios de clasificación para su agrupación. Ahora aquí solamente mencionaremos las más frecuentes incluyendo también las más comunes del complejo ungueal.</a:t>
            </a:r>
            <a:endParaRPr kumimoji="0" lang="es-E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C:\WINDOWS\Escritorio\VALERO\b3\Image0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1 Título"/>
          <p:cNvSpPr txBox="1">
            <a:spLocks/>
          </p:cNvSpPr>
          <p:nvPr/>
        </p:nvSpPr>
        <p:spPr bwMode="auto">
          <a:xfrm>
            <a:off x="0" y="928688"/>
            <a:ext cx="9144000" cy="785812"/>
          </a:xfrm>
          <a:prstGeom prst="rect">
            <a:avLst/>
          </a:prstGeom>
          <a:noFill/>
          <a:ln w="9525">
            <a:noFill/>
            <a:miter lim="800000"/>
            <a:headEnd/>
            <a:tailEnd/>
          </a:ln>
        </p:spPr>
        <p:txBody>
          <a:bodyPr lIns="0" rIns="0" bIns="0" anchor="b"/>
          <a:lstStyle/>
          <a:p>
            <a:pPr eaLnBrk="0" hangingPunct="0">
              <a:defRPr/>
            </a:pPr>
            <a:r>
              <a:rPr lang="es-ES_tradnl" sz="4800" b="1" dirty="0">
                <a:latin typeface="+mj-lt"/>
                <a:ea typeface="+mj-ea"/>
                <a:cs typeface="+mj-cs"/>
              </a:rPr>
              <a:t>HEMATOMA  SUBUNGUEAL</a:t>
            </a:r>
            <a:endParaRPr lang="es-ES" sz="5000" dirty="0">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WINDOWS\Escritorio\VALERO\b3\Image1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1 Título"/>
          <p:cNvSpPr txBox="1">
            <a:spLocks/>
          </p:cNvSpPr>
          <p:nvPr/>
        </p:nvSpPr>
        <p:spPr bwMode="auto">
          <a:xfrm>
            <a:off x="0" y="5857875"/>
            <a:ext cx="5500688" cy="785813"/>
          </a:xfrm>
          <a:prstGeom prst="rect">
            <a:avLst/>
          </a:prstGeom>
          <a:noFill/>
          <a:ln w="9525">
            <a:noFill/>
            <a:miter lim="800000"/>
            <a:headEnd/>
            <a:tailEnd/>
          </a:ln>
        </p:spPr>
        <p:txBody>
          <a:bodyPr lIns="0" rIns="0" bIns="0" anchor="b"/>
          <a:lstStyle/>
          <a:p>
            <a:pPr eaLnBrk="0" hangingPunct="0">
              <a:defRPr/>
            </a:pPr>
            <a:r>
              <a:rPr lang="es-ES_tradnl" sz="4800" b="1" dirty="0">
                <a:solidFill>
                  <a:srgbClr val="C00000"/>
                </a:solidFill>
                <a:latin typeface="+mj-lt"/>
                <a:ea typeface="+mj-ea"/>
                <a:cs typeface="+mj-cs"/>
              </a:rPr>
              <a:t>ONICOLISIS</a:t>
            </a:r>
            <a:endParaRPr lang="es-ES" sz="5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DSCF014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1 Título"/>
          <p:cNvSpPr txBox="1">
            <a:spLocks/>
          </p:cNvSpPr>
          <p:nvPr/>
        </p:nvSpPr>
        <p:spPr bwMode="auto">
          <a:xfrm>
            <a:off x="0" y="5857875"/>
            <a:ext cx="6143625" cy="785813"/>
          </a:xfrm>
          <a:prstGeom prst="rect">
            <a:avLst/>
          </a:prstGeom>
          <a:noFill/>
          <a:ln w="9525">
            <a:noFill/>
            <a:miter lim="800000"/>
            <a:headEnd/>
            <a:tailEnd/>
          </a:ln>
        </p:spPr>
        <p:txBody>
          <a:bodyPr lIns="0" rIns="0" bIns="0" anchor="b"/>
          <a:lstStyle/>
          <a:p>
            <a:pPr eaLnBrk="0" hangingPunct="0">
              <a:defRPr/>
            </a:pPr>
            <a:r>
              <a:rPr lang="es-ES_tradnl" sz="4800" b="1" dirty="0">
                <a:solidFill>
                  <a:srgbClr val="C00000"/>
                </a:solidFill>
                <a:latin typeface="+mj-lt"/>
                <a:ea typeface="+mj-ea"/>
                <a:cs typeface="+mj-cs"/>
              </a:rPr>
              <a:t>ONICOCRIPTOSIS</a:t>
            </a:r>
            <a:endParaRPr lang="es-ES" sz="5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7" descr="DSC00558"/>
          <p:cNvPicPr>
            <a:picLocks noChangeAspect="1" noChangeArrowheads="1"/>
          </p:cNvPicPr>
          <p:nvPr/>
        </p:nvPicPr>
        <p:blipFill>
          <a:blip r:embed="rId2"/>
          <a:srcRect l="19768" r="14244"/>
          <a:stretch>
            <a:fillRect/>
          </a:stretch>
        </p:blipFill>
        <p:spPr bwMode="auto">
          <a:xfrm>
            <a:off x="0" y="0"/>
            <a:ext cx="9144000" cy="6858000"/>
          </a:xfrm>
          <a:prstGeom prst="rect">
            <a:avLst/>
          </a:prstGeom>
          <a:noFill/>
          <a:ln w="9525">
            <a:noFill/>
            <a:miter lim="800000"/>
            <a:headEnd/>
            <a:tailEnd/>
          </a:ln>
        </p:spPr>
      </p:pic>
      <p:sp>
        <p:nvSpPr>
          <p:cNvPr id="5" name="1 Título"/>
          <p:cNvSpPr txBox="1">
            <a:spLocks/>
          </p:cNvSpPr>
          <p:nvPr/>
        </p:nvSpPr>
        <p:spPr bwMode="auto">
          <a:xfrm>
            <a:off x="0" y="5786438"/>
            <a:ext cx="5286375" cy="785812"/>
          </a:xfrm>
          <a:prstGeom prst="rect">
            <a:avLst/>
          </a:prstGeom>
          <a:noFill/>
          <a:ln w="9525">
            <a:noFill/>
            <a:miter lim="800000"/>
            <a:headEnd/>
            <a:tailEnd/>
          </a:ln>
        </p:spPr>
        <p:txBody>
          <a:bodyPr lIns="0" rIns="0" bIns="0" anchor="b"/>
          <a:lstStyle/>
          <a:p>
            <a:pPr eaLnBrk="0" hangingPunct="0">
              <a:defRPr/>
            </a:pPr>
            <a:r>
              <a:rPr lang="es-ES_tradnl" sz="4800" b="1" dirty="0">
                <a:solidFill>
                  <a:srgbClr val="C00000"/>
                </a:solidFill>
                <a:latin typeface="+mj-lt"/>
                <a:ea typeface="+mj-ea"/>
                <a:cs typeface="+mj-cs"/>
              </a:rPr>
              <a:t>ONICOVIROSIS</a:t>
            </a:r>
            <a:endParaRPr lang="es-ES" sz="5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WINDOWS\Escritorio\VALERO\b3\Image08.jpg"/>
          <p:cNvPicPr>
            <a:picLocks noGrp="1" noChangeAspect="1" noChangeArrowheads="1"/>
          </p:cNvPicPr>
          <p:nvPr>
            <p:ph idx="1"/>
          </p:nvPr>
        </p:nvPicPr>
        <p:blipFill>
          <a:blip r:embed="rId2"/>
          <a:srcRect/>
          <a:stretch>
            <a:fillRect/>
          </a:stretch>
        </p:blipFill>
        <p:spPr>
          <a:xfrm>
            <a:off x="0" y="58738"/>
            <a:ext cx="9144000" cy="6799262"/>
          </a:xfrm>
          <a:noFill/>
        </p:spPr>
      </p:pic>
      <p:sp>
        <p:nvSpPr>
          <p:cNvPr id="6" name="1 Título"/>
          <p:cNvSpPr txBox="1">
            <a:spLocks/>
          </p:cNvSpPr>
          <p:nvPr/>
        </p:nvSpPr>
        <p:spPr bwMode="auto">
          <a:xfrm>
            <a:off x="0" y="5857875"/>
            <a:ext cx="7358063" cy="785813"/>
          </a:xfrm>
          <a:prstGeom prst="rect">
            <a:avLst/>
          </a:prstGeom>
          <a:noFill/>
          <a:ln w="9525">
            <a:noFill/>
            <a:miter lim="800000"/>
            <a:headEnd/>
            <a:tailEnd/>
          </a:ln>
        </p:spPr>
        <p:txBody>
          <a:bodyPr lIns="0" rIns="0" bIns="0" anchor="b"/>
          <a:lstStyle/>
          <a:p>
            <a:pPr eaLnBrk="0" hangingPunct="0">
              <a:defRPr/>
            </a:pPr>
            <a:r>
              <a:rPr lang="es-ES_tradnl" sz="4800" b="1" dirty="0">
                <a:solidFill>
                  <a:srgbClr val="C00000"/>
                </a:solidFill>
                <a:latin typeface="+mj-lt"/>
                <a:ea typeface="+mj-ea"/>
                <a:cs typeface="+mj-cs"/>
              </a:rPr>
              <a:t>ONICOBACTERIOSIS</a:t>
            </a:r>
            <a:endParaRPr lang="es-ES" sz="5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MIRIAN44"/>
          <p:cNvPicPr>
            <a:picLocks noChangeAspect="1" noChangeArrowheads="1"/>
          </p:cNvPicPr>
          <p:nvPr/>
        </p:nvPicPr>
        <p:blipFill>
          <a:blip r:embed="rId2"/>
          <a:srcRect/>
          <a:stretch>
            <a:fillRect/>
          </a:stretch>
        </p:blipFill>
        <p:spPr bwMode="auto">
          <a:xfrm>
            <a:off x="611188" y="908050"/>
            <a:ext cx="7993062" cy="54737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MIRIAN43"/>
          <p:cNvPicPr>
            <a:picLocks noChangeAspect="1" noChangeArrowheads="1"/>
          </p:cNvPicPr>
          <p:nvPr/>
        </p:nvPicPr>
        <p:blipFill>
          <a:blip r:embed="rId2"/>
          <a:srcRect/>
          <a:stretch>
            <a:fillRect/>
          </a:stretch>
        </p:blipFill>
        <p:spPr bwMode="auto">
          <a:xfrm>
            <a:off x="755650" y="981075"/>
            <a:ext cx="7561263" cy="547211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MIRIAN42"/>
          <p:cNvPicPr>
            <a:picLocks noChangeAspect="1" noChangeArrowheads="1"/>
          </p:cNvPicPr>
          <p:nvPr/>
        </p:nvPicPr>
        <p:blipFill>
          <a:blip r:embed="rId2"/>
          <a:srcRect/>
          <a:stretch>
            <a:fillRect/>
          </a:stretch>
        </p:blipFill>
        <p:spPr bwMode="auto">
          <a:xfrm>
            <a:off x="1116013" y="404813"/>
            <a:ext cx="7200900" cy="619283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MIRIAN42"/>
          <p:cNvPicPr>
            <a:picLocks noChangeAspect="1" noChangeArrowheads="1"/>
          </p:cNvPicPr>
          <p:nvPr/>
        </p:nvPicPr>
        <p:blipFill>
          <a:blip r:embed="rId2"/>
          <a:srcRect/>
          <a:stretch>
            <a:fillRect/>
          </a:stretch>
        </p:blipFill>
        <p:spPr bwMode="auto">
          <a:xfrm>
            <a:off x="1116013" y="404813"/>
            <a:ext cx="7200900" cy="619283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o11"/>
          <p:cNvPicPr>
            <a:picLocks noChangeAspect="1" noChangeArrowheads="1"/>
          </p:cNvPicPr>
          <p:nvPr/>
        </p:nvPicPr>
        <p:blipFill>
          <a:blip r:embed="rId2"/>
          <a:srcRect/>
          <a:stretch>
            <a:fillRect/>
          </a:stretch>
        </p:blipFill>
        <p:spPr bwMode="auto">
          <a:xfrm>
            <a:off x="0" y="0"/>
            <a:ext cx="9144000" cy="6870700"/>
          </a:xfrm>
          <a:prstGeom prst="rect">
            <a:avLst/>
          </a:prstGeom>
          <a:noFill/>
          <a:ln w="9525">
            <a:noFill/>
            <a:miter lim="800000"/>
            <a:headEnd/>
            <a:tailEnd/>
          </a:ln>
        </p:spPr>
      </p:pic>
      <p:sp>
        <p:nvSpPr>
          <p:cNvPr id="5" name="1 Título"/>
          <p:cNvSpPr txBox="1">
            <a:spLocks/>
          </p:cNvSpPr>
          <p:nvPr/>
        </p:nvSpPr>
        <p:spPr bwMode="auto">
          <a:xfrm>
            <a:off x="0" y="5857875"/>
            <a:ext cx="4572000" cy="785813"/>
          </a:xfrm>
          <a:prstGeom prst="rect">
            <a:avLst/>
          </a:prstGeom>
          <a:noFill/>
          <a:ln w="9525">
            <a:noFill/>
            <a:miter lim="800000"/>
            <a:headEnd/>
            <a:tailEnd/>
          </a:ln>
        </p:spPr>
        <p:txBody>
          <a:bodyPr lIns="0" rIns="0" bIns="0" anchor="b"/>
          <a:lstStyle/>
          <a:p>
            <a:pPr eaLnBrk="0" hangingPunct="0">
              <a:defRPr/>
            </a:pPr>
            <a:r>
              <a:rPr lang="es-ES_tradnl" sz="4800" b="1" dirty="0">
                <a:solidFill>
                  <a:srgbClr val="C00000"/>
                </a:solidFill>
                <a:latin typeface="+mj-lt"/>
                <a:ea typeface="+mj-ea"/>
                <a:cs typeface="+mj-cs"/>
              </a:rPr>
              <a:t>ONICOGRIFOSIS</a:t>
            </a:r>
            <a:endParaRPr lang="es-ES" sz="5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57158" y="0"/>
            <a:ext cx="8572560" cy="185736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es-ES" sz="4400" b="0" i="0" strike="noStrike" cap="none" normalizeH="0" baseline="0" dirty="0" smtClean="0">
                <a:ln>
                  <a:noFill/>
                </a:ln>
                <a:solidFill>
                  <a:schemeClr val="bg1"/>
                </a:solidFill>
                <a:effectLst/>
                <a:latin typeface="Arial" pitchFamily="34" charset="0"/>
                <a:ea typeface="Calibri" pitchFamily="34" charset="0"/>
                <a:cs typeface="Arial" pitchFamily="34" charset="0"/>
              </a:rPr>
              <a:t>Onicopatías y afecciones más frecuentes del complejo ungueal</a:t>
            </a:r>
            <a:endParaRPr kumimoji="0" lang="es-ES" sz="4400" b="0" i="0" strike="noStrike" cap="none" normalizeH="0" baseline="0" dirty="0" smtClean="0">
              <a:ln>
                <a:noFill/>
              </a:ln>
              <a:solidFill>
                <a:schemeClr val="bg1"/>
              </a:solidFill>
              <a:effectLst/>
              <a:latin typeface="Arial" pitchFamily="34" charset="0"/>
              <a:cs typeface="Arial" pitchFamily="34" charset="0"/>
            </a:endParaRPr>
          </a:p>
        </p:txBody>
      </p:sp>
      <p:sp>
        <p:nvSpPr>
          <p:cNvPr id="11" name="10 Rectángulo redondeado"/>
          <p:cNvSpPr/>
          <p:nvPr/>
        </p:nvSpPr>
        <p:spPr>
          <a:xfrm>
            <a:off x="642910" y="2643182"/>
            <a:ext cx="7715304" cy="342902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kumimoji="0" lang="es-ES" sz="6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Onicogrifosis</a:t>
            </a:r>
            <a:endParaRPr kumimoji="0" lang="es-ES" sz="6000"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11 Rectángulo redondeado"/>
          <p:cNvSpPr/>
          <p:nvPr/>
        </p:nvSpPr>
        <p:spPr>
          <a:xfrm>
            <a:off x="571472" y="2643182"/>
            <a:ext cx="7858180" cy="342902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kumimoji="0" lang="es-ES" sz="60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Onicomalácia</a:t>
            </a:r>
            <a:endParaRPr kumimoji="0" lang="es-ES" sz="6000" b="0" i="0" u="none" strike="noStrike" cap="none" normalizeH="0" baseline="0" dirty="0" smtClean="0">
              <a:ln>
                <a:noFill/>
              </a:ln>
              <a:solidFill>
                <a:schemeClr val="bg1"/>
              </a:solidFill>
              <a:effectLst/>
              <a:latin typeface="Arial" pitchFamily="34" charset="0"/>
              <a:cs typeface="Arial" pitchFamily="34" charset="0"/>
            </a:endParaRPr>
          </a:p>
        </p:txBody>
      </p:sp>
      <p:sp>
        <p:nvSpPr>
          <p:cNvPr id="13" name="12 Rectángulo redondeado"/>
          <p:cNvSpPr/>
          <p:nvPr/>
        </p:nvSpPr>
        <p:spPr>
          <a:xfrm>
            <a:off x="571472" y="2643182"/>
            <a:ext cx="7858180" cy="3357586"/>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kumimoji="0" lang="es-ES" sz="6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Onicomicosis</a:t>
            </a:r>
            <a:endParaRPr kumimoji="0" lang="es-ES" sz="6000" b="0" i="0" u="none" strike="noStrike" cap="none" normalizeH="0" baseline="0" dirty="0" smtClean="0">
              <a:ln>
                <a:noFill/>
              </a:ln>
              <a:solidFill>
                <a:schemeClr val="bg1"/>
              </a:solidFill>
              <a:effectLst/>
              <a:latin typeface="Arial" pitchFamily="34" charset="0"/>
              <a:cs typeface="Arial" pitchFamily="34" charset="0"/>
            </a:endParaRPr>
          </a:p>
        </p:txBody>
      </p:sp>
      <p:sp>
        <p:nvSpPr>
          <p:cNvPr id="14" name="13 Rectángulo redondeado"/>
          <p:cNvSpPr/>
          <p:nvPr/>
        </p:nvSpPr>
        <p:spPr>
          <a:xfrm>
            <a:off x="642910" y="2571744"/>
            <a:ext cx="7786742" cy="350046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kumimoji="0" lang="es-ES" sz="6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Onicocriptosis</a:t>
            </a:r>
            <a:endParaRPr kumimoji="0" lang="es-ES" sz="6000" b="0" i="0" u="none" strike="noStrike" cap="none" normalizeH="0" baseline="0" dirty="0" smtClean="0">
              <a:ln>
                <a:noFill/>
              </a:ln>
              <a:solidFill>
                <a:schemeClr val="bg1"/>
              </a:solidFill>
              <a:effectLst/>
              <a:latin typeface="Arial" pitchFamily="34" charset="0"/>
              <a:cs typeface="Arial" pitchFamily="34" charset="0"/>
            </a:endParaRPr>
          </a:p>
        </p:txBody>
      </p:sp>
      <p:sp>
        <p:nvSpPr>
          <p:cNvPr id="15" name="14 Rectángulo redondeado"/>
          <p:cNvSpPr/>
          <p:nvPr/>
        </p:nvSpPr>
        <p:spPr>
          <a:xfrm>
            <a:off x="642910" y="2571744"/>
            <a:ext cx="7786742" cy="350046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kumimoji="0" lang="es-ES" sz="54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Onicobacteriosis</a:t>
            </a:r>
            <a:endParaRPr kumimoji="0" lang="es-ES" sz="5400" b="0" i="0" u="none" strike="noStrike" cap="none" normalizeH="0" baseline="0" dirty="0" smtClean="0">
              <a:ln>
                <a:noFill/>
              </a:ln>
              <a:solidFill>
                <a:schemeClr val="bg1"/>
              </a:solidFill>
              <a:effectLst/>
              <a:latin typeface="Arial" pitchFamily="34" charset="0"/>
              <a:cs typeface="Arial" pitchFamily="34" charset="0"/>
            </a:endParaRPr>
          </a:p>
        </p:txBody>
      </p:sp>
      <p:sp>
        <p:nvSpPr>
          <p:cNvPr id="16" name="15 Rectángulo redondeado"/>
          <p:cNvSpPr/>
          <p:nvPr/>
        </p:nvSpPr>
        <p:spPr>
          <a:xfrm>
            <a:off x="571472" y="2571744"/>
            <a:ext cx="7858180" cy="350046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kumimoji="0" lang="es-ES" sz="6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Onicovirosis.</a:t>
            </a:r>
            <a:endParaRPr kumimoji="0" lang="es-ES" sz="6000" b="0" i="0" u="none" strike="noStrike" cap="none" normalizeH="0" baseline="0" dirty="0" smtClean="0">
              <a:ln>
                <a:noFill/>
              </a:ln>
              <a:solidFill>
                <a:schemeClr val="bg1"/>
              </a:solidFill>
              <a:effectLst/>
              <a:latin typeface="Arial" pitchFamily="34" charset="0"/>
              <a:cs typeface="Arial" pitchFamily="34" charset="0"/>
            </a:endParaRPr>
          </a:p>
        </p:txBody>
      </p:sp>
      <p:sp>
        <p:nvSpPr>
          <p:cNvPr id="17" name="16 Rectángulo redondeado"/>
          <p:cNvSpPr/>
          <p:nvPr/>
        </p:nvSpPr>
        <p:spPr>
          <a:xfrm>
            <a:off x="571472" y="2500306"/>
            <a:ext cx="7858180" cy="3571900"/>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kumimoji="0" lang="es-ES" sz="66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Onicomadesis</a:t>
            </a:r>
            <a:endParaRPr kumimoji="0" lang="es-ES" sz="6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MIRIAN41"/>
          <p:cNvPicPr>
            <a:picLocks noChangeAspect="1" noChangeArrowheads="1"/>
          </p:cNvPicPr>
          <p:nvPr/>
        </p:nvPicPr>
        <p:blipFill>
          <a:blip r:embed="rId2"/>
          <a:srcRect/>
          <a:stretch>
            <a:fillRect/>
          </a:stretch>
        </p:blipFill>
        <p:spPr bwMode="auto">
          <a:xfrm>
            <a:off x="755650" y="620713"/>
            <a:ext cx="7920038" cy="597693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IRIAN"/>
          <p:cNvPicPr>
            <a:picLocks noChangeAspect="1" noChangeArrowheads="1"/>
          </p:cNvPicPr>
          <p:nvPr/>
        </p:nvPicPr>
        <p:blipFill>
          <a:blip r:embed="rId2"/>
          <a:srcRect/>
          <a:stretch>
            <a:fillRect/>
          </a:stretch>
        </p:blipFill>
        <p:spPr bwMode="auto">
          <a:xfrm>
            <a:off x="2133600" y="1752600"/>
            <a:ext cx="1803400" cy="4495800"/>
          </a:xfrm>
          <a:prstGeom prst="rect">
            <a:avLst/>
          </a:prstGeom>
          <a:noFill/>
        </p:spPr>
      </p:pic>
      <p:pic>
        <p:nvPicPr>
          <p:cNvPr id="25603" name="Picture 3" descr="MIRIAN1"/>
          <p:cNvPicPr>
            <a:picLocks noChangeAspect="1" noChangeArrowheads="1"/>
          </p:cNvPicPr>
          <p:nvPr/>
        </p:nvPicPr>
        <p:blipFill>
          <a:blip r:embed="rId3"/>
          <a:srcRect/>
          <a:stretch>
            <a:fillRect/>
          </a:stretch>
        </p:blipFill>
        <p:spPr bwMode="auto">
          <a:xfrm>
            <a:off x="4343400" y="2438400"/>
            <a:ext cx="2752725" cy="3722688"/>
          </a:xfrm>
          <a:prstGeom prst="rect">
            <a:avLst/>
          </a:prstGeom>
          <a:noFill/>
        </p:spPr>
      </p:pic>
      <p:sp>
        <p:nvSpPr>
          <p:cNvPr id="25605" name="Rectangle 5"/>
          <p:cNvSpPr>
            <a:spLocks noChangeArrowheads="1"/>
          </p:cNvSpPr>
          <p:nvPr/>
        </p:nvSpPr>
        <p:spPr bwMode="auto">
          <a:xfrm>
            <a:off x="533400" y="304800"/>
            <a:ext cx="7772400" cy="1143000"/>
          </a:xfrm>
          <a:prstGeom prst="rect">
            <a:avLst/>
          </a:prstGeom>
          <a:noFill/>
          <a:ln w="9525">
            <a:noFill/>
            <a:miter lim="800000"/>
            <a:headEnd/>
            <a:tailEnd/>
          </a:ln>
          <a:effectLst/>
        </p:spPr>
        <p:txBody>
          <a:bodyPr lIns="92075" tIns="46038" rIns="92075" bIns="46038" anchor="ctr"/>
          <a:lstStyle/>
          <a:p>
            <a:pPr algn="ctr"/>
            <a:endParaRPr lang="es-ES" sz="3200">
              <a:solidFill>
                <a:schemeClr val="hlink"/>
              </a:solidFill>
              <a:effectLst>
                <a:outerShdw blurRad="38100" dist="38100" dir="2700000" algn="tl">
                  <a:srgbClr val="000000"/>
                </a:outerShdw>
              </a:effectLst>
              <a:latin typeface="Arial" charset="0"/>
            </a:endParaRPr>
          </a:p>
        </p:txBody>
      </p:sp>
      <p:sp>
        <p:nvSpPr>
          <p:cNvPr id="25606" name="Rectangle 6"/>
          <p:cNvSpPr>
            <a:spLocks noChangeArrowheads="1"/>
          </p:cNvSpPr>
          <p:nvPr/>
        </p:nvSpPr>
        <p:spPr bwMode="auto">
          <a:xfrm>
            <a:off x="533400" y="228600"/>
            <a:ext cx="7772400" cy="1143000"/>
          </a:xfrm>
          <a:prstGeom prst="rect">
            <a:avLst/>
          </a:prstGeom>
          <a:solidFill>
            <a:schemeClr val="tx1"/>
          </a:solidFill>
          <a:ln w="9525">
            <a:noFill/>
            <a:miter lim="800000"/>
            <a:headEnd/>
            <a:tailEnd/>
          </a:ln>
          <a:effectLst/>
        </p:spPr>
        <p:txBody>
          <a:bodyPr lIns="92075" tIns="46038" rIns="92075" bIns="46038" anchor="ctr"/>
          <a:lstStyle/>
          <a:p>
            <a:pPr algn="ctr"/>
            <a:r>
              <a:rPr lang="es-MX" sz="4000" dirty="0" err="1">
                <a:solidFill>
                  <a:schemeClr val="bg1"/>
                </a:solidFill>
                <a:effectLst>
                  <a:outerShdw blurRad="38100" dist="38100" dir="2700000" algn="tl">
                    <a:srgbClr val="C0C0C0"/>
                  </a:outerShdw>
                </a:effectLst>
                <a:latin typeface="Arial" charset="0"/>
              </a:rPr>
              <a:t>Penlac</a:t>
            </a:r>
            <a:r>
              <a:rPr lang="es-MX" sz="4000" dirty="0">
                <a:solidFill>
                  <a:schemeClr val="bg1"/>
                </a:solidFill>
                <a:effectLst>
                  <a:outerShdw blurRad="38100" dist="38100" dir="2700000" algn="tl">
                    <a:srgbClr val="C0C0C0"/>
                  </a:outerShdw>
                </a:effectLst>
                <a:latin typeface="Arial" charset="0"/>
              </a:rPr>
              <a:t> (onicomicosis)</a:t>
            </a:r>
            <a:endParaRPr lang="es-ES" sz="4000" dirty="0">
              <a:solidFill>
                <a:schemeClr val="bg1"/>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25605"/>
                                        </p:tgtEl>
                                        <p:attrNameLst>
                                          <p:attrName>style.visibility</p:attrName>
                                        </p:attrNameLst>
                                      </p:cBhvr>
                                      <p:to>
                                        <p:strVal val="visible"/>
                                      </p:to>
                                    </p:set>
                                    <p:animEffect transition="in" filter="blinds(horizontal)">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 calcmode="lin" valueType="num">
                                      <p:cBhvr additive="base">
                                        <p:cTn id="12" dur="500" fill="hold"/>
                                        <p:tgtEl>
                                          <p:spTgt spid="25606"/>
                                        </p:tgtEl>
                                        <p:attrNameLst>
                                          <p:attrName>ppt_x</p:attrName>
                                        </p:attrNameLst>
                                      </p:cBhvr>
                                      <p:tavLst>
                                        <p:tav tm="0">
                                          <p:val>
                                            <p:strVal val="0-#ppt_w/2"/>
                                          </p:val>
                                        </p:tav>
                                        <p:tav tm="100000">
                                          <p:val>
                                            <p:strVal val="#ppt_x"/>
                                          </p:val>
                                        </p:tav>
                                      </p:tavLst>
                                    </p:anim>
                                    <p:anim calcmode="lin" valueType="num">
                                      <p:cBhvr additive="base">
                                        <p:cTn id="13"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5602"/>
                                        </p:tgtEl>
                                        <p:attrNameLst>
                                          <p:attrName>style.visibility</p:attrName>
                                        </p:attrNameLst>
                                      </p:cBhvr>
                                      <p:to>
                                        <p:strVal val="visible"/>
                                      </p:to>
                                    </p:set>
                                    <p:animEffect transition="in" filter="blinds(horizontal)">
                                      <p:cBhvr>
                                        <p:cTn id="18" dur="500"/>
                                        <p:tgtEl>
                                          <p:spTgt spid="2560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5603"/>
                                        </p:tgtEl>
                                        <p:attrNameLst>
                                          <p:attrName>style.visibility</p:attrName>
                                        </p:attrNameLst>
                                      </p:cBhvr>
                                      <p:to>
                                        <p:strVal val="visible"/>
                                      </p:to>
                                    </p:set>
                                    <p:animEffect transition="in" filter="blinds(horizontal)">
                                      <p:cBhvr>
                                        <p:cTn id="23"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utoUpdateAnimBg="0"/>
      <p:bldP spid="2560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Documents and Settings\JM\Mis documentos\Mis imágenes\OBESIDAD\101_1141.jpg"/>
          <p:cNvPicPr>
            <a:picLocks noChangeAspect="1" noChangeArrowheads="1"/>
          </p:cNvPicPr>
          <p:nvPr/>
        </p:nvPicPr>
        <p:blipFill>
          <a:blip r:embed="rId2"/>
          <a:srcRect/>
          <a:stretch>
            <a:fillRect/>
          </a:stretch>
        </p:blipFill>
        <p:spPr bwMode="auto">
          <a:xfrm>
            <a:off x="436563" y="358775"/>
            <a:ext cx="8269287" cy="613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Documents and Settings\JM\Mis documentos\Mis imágenes\OBESIDAD\101_1140.jpg"/>
          <p:cNvPicPr>
            <a:picLocks noChangeAspect="1" noChangeArrowheads="1"/>
          </p:cNvPicPr>
          <p:nvPr/>
        </p:nvPicPr>
        <p:blipFill>
          <a:blip r:embed="rId2"/>
          <a:srcRect/>
          <a:stretch>
            <a:fillRect/>
          </a:stretch>
        </p:blipFill>
        <p:spPr bwMode="auto">
          <a:xfrm>
            <a:off x="436563" y="358775"/>
            <a:ext cx="8269287" cy="613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Documents and Settings\JM\Mis documentos\Mis imágenes\OBESIDAD\101_1135.jpg"/>
          <p:cNvPicPr>
            <a:picLocks noChangeAspect="1" noChangeArrowheads="1"/>
          </p:cNvPicPr>
          <p:nvPr/>
        </p:nvPicPr>
        <p:blipFill>
          <a:blip r:embed="rId2"/>
          <a:srcRect/>
          <a:stretch>
            <a:fillRect/>
          </a:stretch>
        </p:blipFill>
        <p:spPr bwMode="auto">
          <a:xfrm>
            <a:off x="436563" y="358775"/>
            <a:ext cx="8269287" cy="613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Documents and Settings\JM\Mis documentos\Mis imágenes\OBESIDAD\101_1134.jpg"/>
          <p:cNvPicPr>
            <a:picLocks noChangeAspect="1" noChangeArrowheads="1"/>
          </p:cNvPicPr>
          <p:nvPr/>
        </p:nvPicPr>
        <p:blipFill>
          <a:blip r:embed="rId2"/>
          <a:srcRect/>
          <a:stretch>
            <a:fillRect/>
          </a:stretch>
        </p:blipFill>
        <p:spPr bwMode="auto">
          <a:xfrm>
            <a:off x="436563" y="358775"/>
            <a:ext cx="8269287" cy="613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4580453"/>
            <a:ext cx="864399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Rectángulo redondeado"/>
          <p:cNvSpPr/>
          <p:nvPr/>
        </p:nvSpPr>
        <p:spPr>
          <a:xfrm>
            <a:off x="285720" y="142852"/>
            <a:ext cx="8215370" cy="64294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kumimoji="0" lang="es-ES"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TÉCNICA DEL CORTE ANATÓMICO DE LAS UÑAS</a:t>
            </a:r>
          </a:p>
        </p:txBody>
      </p:sp>
      <p:sp>
        <p:nvSpPr>
          <p:cNvPr id="4" name="3 Rectángulo redondeado"/>
          <p:cNvSpPr/>
          <p:nvPr/>
        </p:nvSpPr>
        <p:spPr>
          <a:xfrm>
            <a:off x="214282" y="1357298"/>
            <a:ext cx="8501122" cy="5143536"/>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kumimoji="0" lang="es-E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El corte de las uñas debe ser una tarea enseñada de antemano por el especialista podólogo, por la importancia que reviste este cuando no se hace correctamente, en la instalación de numerosas lesiones de la placa ungueal o del sistema ungueal. El primer corte de uñas al recién nacido debe ser realizado por el podólogo, pues desde ese momento se deben asentar las pautas para cada caso en particular. Este proceder debe enseñarse a los padres para que lo continúen en lo adelante y mantengan las uñas de su hijo fuera de cualquier posibilidad de traumatismo, ya que la lámina es muy blanda y está íntimamente ligada al desarrollo del dedo.</a:t>
            </a:r>
            <a:endParaRPr kumimoji="0" lang="es-ES" sz="2000" b="0"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r>
              <a:rPr kumimoji="0" lang="es-E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Por desconocimiento y tradición, tal vez, la uña se recorta todavía en la actualidad de forma recta o cuadrada en la mayoría de los casos. Lo que no coincidía a veces con la anatomía de estas, provocando lesiones en el complejo ungueal como el famoso y molesto </a:t>
            </a:r>
            <a:r>
              <a:rPr kumimoji="0" lang="es-ES" sz="2000" b="1" i="0" u="none" strike="noStrike" cap="none" normalizeH="0" baseline="0" dirty="0" smtClean="0">
                <a:ln>
                  <a:noFill/>
                </a:ln>
                <a:solidFill>
                  <a:schemeClr val="bg1"/>
                </a:solidFill>
                <a:effectLst/>
                <a:latin typeface="Arial" pitchFamily="34" charset="0"/>
                <a:ea typeface="Calibri" pitchFamily="34" charset="0"/>
                <a:cs typeface="Arial" pitchFamily="34" charset="0"/>
              </a:rPr>
              <a:t>uñero </a:t>
            </a:r>
            <a:r>
              <a:rPr kumimoji="0" lang="es-E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u </a:t>
            </a:r>
            <a:r>
              <a:rPr kumimoji="0" lang="es-ES" sz="2000" b="1" i="0" u="none" strike="noStrike" cap="none" normalizeH="0" baseline="0" dirty="0" smtClean="0">
                <a:ln>
                  <a:noFill/>
                </a:ln>
                <a:solidFill>
                  <a:schemeClr val="bg1"/>
                </a:solidFill>
                <a:effectLst/>
                <a:latin typeface="Arial" pitchFamily="34" charset="0"/>
                <a:ea typeface="Calibri" pitchFamily="34" charset="0"/>
                <a:cs typeface="Arial" pitchFamily="34" charset="0"/>
              </a:rPr>
              <a:t>onicocriptosis</a:t>
            </a:r>
            <a:r>
              <a:rPr kumimoji="0" lang="es-E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endParaRPr kumimoji="0" lang="es-E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4 Rectángulo redondeado"/>
          <p:cNvSpPr/>
          <p:nvPr/>
        </p:nvSpPr>
        <p:spPr>
          <a:xfrm>
            <a:off x="214282" y="1357298"/>
            <a:ext cx="8501122" cy="521497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kumimoji="0" lang="es-E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La uña tiene la forma aproximada del dedo donde se encuentra, por lo que su forma dependerá de este.</a:t>
            </a:r>
            <a:endParaRPr kumimoji="0" lang="es-ES" sz="2000" b="0"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r>
              <a:rPr kumimoji="0" lang="es-E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El corte de la uña </a:t>
            </a:r>
            <a:r>
              <a:rPr kumimoji="0" lang="es-ES" sz="2000" b="1" i="0" u="none" strike="noStrike" cap="none" normalizeH="0" baseline="0" dirty="0" smtClean="0">
                <a:ln>
                  <a:noFill/>
                </a:ln>
                <a:solidFill>
                  <a:schemeClr val="bg1"/>
                </a:solidFill>
                <a:effectLst/>
                <a:latin typeface="Arial" pitchFamily="34" charset="0"/>
                <a:ea typeface="Calibri" pitchFamily="34" charset="0"/>
                <a:cs typeface="Arial" pitchFamily="34" charset="0"/>
              </a:rPr>
              <a:t>será anatómico</a:t>
            </a:r>
            <a:r>
              <a:rPr kumimoji="0" lang="es-E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según la forma del dedo y la valoración del especialista podólogo. Teniendo presente cortarla 1 mm después de la línea amarilla o de Renault, para evitar  lastimar el hiponiquio y provocar </a:t>
            </a:r>
            <a:r>
              <a:rPr kumimoji="0" lang="es-ES" sz="20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sangramientos</a:t>
            </a:r>
            <a:r>
              <a:rPr kumimoji="0" lang="es-E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Realizando una pequeña muesca en las esquinas de la placa para eliminar la punta en su borde periungueal libre, responsable este de los </a:t>
            </a:r>
            <a:r>
              <a:rPr kumimoji="0" lang="es-ES" sz="20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incrustamientos</a:t>
            </a:r>
            <a:r>
              <a:rPr kumimoji="0" lang="es-E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desgarres y daños de los surcos y muros </a:t>
            </a:r>
            <a:r>
              <a:rPr kumimoji="0" lang="es-ES" sz="20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periungueales</a:t>
            </a:r>
            <a:r>
              <a:rPr kumimoji="0" lang="es-E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endParaRPr kumimoji="0" lang="es-ES" sz="2000" b="0"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r>
              <a:rPr kumimoji="0" lang="es-E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Cuando están muy largas o sea, cuando su extremo libre sobrepasa los 3 mm o más, también pueden favorecer los traumatismos y son reservorios de humedad, suciedad y microorganismos, siendo propensas a las infecciones por hongos.</a:t>
            </a:r>
            <a:endParaRPr kumimoji="0" lang="es-ES"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14282" y="857232"/>
            <a:ext cx="8572560" cy="4572032"/>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es-ES" sz="4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Instrumental.</a:t>
            </a:r>
            <a:endParaRPr kumimoji="0" lang="es-ES" sz="4400" b="0" i="0" u="none" strike="noStrike" cap="none" normalizeH="0" baseline="0" dirty="0" smtClean="0">
              <a:ln>
                <a:noFill/>
              </a:ln>
              <a:solidFill>
                <a:schemeClr val="bg1"/>
              </a:solidFill>
              <a:effectLst/>
              <a:latin typeface="Arial" pitchFamily="34" charset="0"/>
              <a:cs typeface="Arial" pitchFamily="34" charset="0"/>
            </a:endParaRPr>
          </a:p>
          <a:p>
            <a:pPr lvl="0" eaLnBrk="0" fontAlgn="base" hangingPunct="0">
              <a:spcBef>
                <a:spcPct val="0"/>
              </a:spcBef>
              <a:spcAft>
                <a:spcPct val="0"/>
              </a:spcAft>
            </a:pPr>
            <a:r>
              <a:rPr kumimoji="0" lang="es-ES" sz="4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 Alicate cortaúñas.</a:t>
            </a:r>
            <a:endParaRPr kumimoji="0" lang="es-ES" sz="4400" b="0" i="0" u="none" strike="noStrike" cap="none" normalizeH="0" baseline="0" dirty="0" smtClean="0">
              <a:ln>
                <a:noFill/>
              </a:ln>
              <a:solidFill>
                <a:schemeClr val="bg1"/>
              </a:solidFill>
              <a:effectLst/>
              <a:latin typeface="Arial" pitchFamily="34" charset="0"/>
              <a:cs typeface="Arial" pitchFamily="34" charset="0"/>
            </a:endParaRPr>
          </a:p>
          <a:p>
            <a:pPr lvl="0" eaLnBrk="0" fontAlgn="base" hangingPunct="0">
              <a:spcBef>
                <a:spcPct val="0"/>
              </a:spcBef>
              <a:spcAft>
                <a:spcPct val="0"/>
              </a:spcAft>
            </a:pPr>
            <a:r>
              <a:rPr kumimoji="0" lang="es-ES" sz="4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 Explorador</a:t>
            </a:r>
            <a:endParaRPr kumimoji="0" lang="es-ES" sz="4400" b="0" i="0" u="none" strike="noStrike" cap="none" normalizeH="0" baseline="0" dirty="0" smtClean="0">
              <a:ln>
                <a:noFill/>
              </a:ln>
              <a:solidFill>
                <a:schemeClr val="bg1"/>
              </a:solidFill>
              <a:effectLst/>
              <a:latin typeface="Arial" pitchFamily="34" charset="0"/>
              <a:cs typeface="Arial" pitchFamily="34" charset="0"/>
            </a:endParaRPr>
          </a:p>
          <a:p>
            <a:pPr lvl="0" eaLnBrk="0" fontAlgn="base" hangingPunct="0">
              <a:spcBef>
                <a:spcPct val="0"/>
              </a:spcBef>
              <a:spcAft>
                <a:spcPct val="0"/>
              </a:spcAft>
            </a:pPr>
            <a:r>
              <a:rPr kumimoji="0" lang="es-ES" sz="4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 Mango No. 3 con las hojas 10 </a:t>
            </a:r>
            <a:r>
              <a:rPr kumimoji="0" lang="es-ES" sz="4400" b="0" i="0" u="none" strike="noStrike" cap="none" normalizeH="0" dirty="0" smtClean="0">
                <a:ln>
                  <a:noFill/>
                </a:ln>
                <a:solidFill>
                  <a:schemeClr val="bg1"/>
                </a:solidFill>
                <a:effectLst/>
                <a:latin typeface="Arial" pitchFamily="34" charset="0"/>
                <a:ea typeface="Calibri" pitchFamily="34" charset="0"/>
                <a:cs typeface="Arial" pitchFamily="34" charset="0"/>
              </a:rPr>
              <a:t>     </a:t>
            </a:r>
          </a:p>
          <a:p>
            <a:pPr lvl="0" eaLnBrk="0" fontAlgn="base" hangingPunct="0">
              <a:spcBef>
                <a:spcPct val="0"/>
              </a:spcBef>
              <a:spcAft>
                <a:spcPct val="0"/>
              </a:spcAft>
            </a:pPr>
            <a:r>
              <a:rPr lang="es-ES" sz="4400" dirty="0">
                <a:solidFill>
                  <a:schemeClr val="bg1"/>
                </a:solidFill>
                <a:latin typeface="Arial" pitchFamily="34" charset="0"/>
                <a:ea typeface="Calibri" pitchFamily="34" charset="0"/>
                <a:cs typeface="Arial" pitchFamily="34" charset="0"/>
              </a:rPr>
              <a:t> </a:t>
            </a:r>
            <a:r>
              <a:rPr lang="es-ES" sz="4400" dirty="0" smtClean="0">
                <a:solidFill>
                  <a:schemeClr val="bg1"/>
                </a:solidFill>
                <a:latin typeface="Arial" pitchFamily="34" charset="0"/>
                <a:ea typeface="Calibri" pitchFamily="34" charset="0"/>
                <a:cs typeface="Arial" pitchFamily="34" charset="0"/>
              </a:rPr>
              <a:t>  </a:t>
            </a:r>
            <a:r>
              <a:rPr kumimoji="0" lang="es-ES" sz="4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15.</a:t>
            </a:r>
            <a:endParaRPr kumimoji="0" lang="es-ES" sz="4400" b="0" i="0" u="none" strike="noStrike" cap="none" normalizeH="0" baseline="0" dirty="0" smtClean="0">
              <a:ln>
                <a:noFill/>
              </a:ln>
              <a:solidFill>
                <a:schemeClr val="bg1"/>
              </a:solidFill>
              <a:effectLst/>
              <a:latin typeface="Arial" pitchFamily="34" charset="0"/>
              <a:cs typeface="Arial" pitchFamily="34" charset="0"/>
            </a:endParaRPr>
          </a:p>
          <a:p>
            <a:pPr lvl="0" eaLnBrk="0" fontAlgn="base" hangingPunct="0">
              <a:spcBef>
                <a:spcPct val="0"/>
              </a:spcBef>
              <a:spcAft>
                <a:spcPct val="0"/>
              </a:spcAft>
            </a:pPr>
            <a:r>
              <a:rPr kumimoji="0" lang="es-ES" sz="4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 Pinza mosquito</a:t>
            </a:r>
            <a:endParaRPr kumimoji="0" lang="es-ES" sz="4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21429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7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Posición Técnico-paciente-equipos.</a:t>
            </a:r>
            <a:endParaRPr kumimoji="0" lang="es-ES" sz="2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Estará relacionada con la ergonomía del paciente y del podólogo, ya que de ella depende el resultado satisfactorio de las técnicas de tratamiento y el cuidado de la salud postural de ambos.</a:t>
            </a:r>
            <a:endParaRPr kumimoji="0" lang="es-ES" sz="2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7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Esta puede ser sentado o acostado para el paciente o parado y sentado para el podólogo. </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Según donde estén ubicadas las lesiones. Para las lesiones de los dedos se coloca el sillón de manera tal </a:t>
            </a:r>
            <a:r>
              <a:rPr kumimoji="0" lang="es-ES" sz="27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que su pielera quede a la altura de la cintura del podólogo o por debajo de esta,</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los </a:t>
            </a:r>
            <a:r>
              <a:rPr kumimoji="0" lang="es-ES" sz="2700" b="1" i="0" u="none" strike="noStrike" cap="none" normalizeH="0" baseline="0" dirty="0" smtClean="0">
                <a:ln>
                  <a:noFill/>
                </a:ln>
                <a:solidFill>
                  <a:schemeClr val="tx1"/>
                </a:solidFill>
                <a:effectLst/>
                <a:latin typeface="Arial" pitchFamily="34" charset="0"/>
                <a:ea typeface="Calibri" pitchFamily="34" charset="0"/>
                <a:cs typeface="Arial" pitchFamily="34" charset="0"/>
              </a:rPr>
              <a:t>brazos deben quedar en ángulo recto</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con el tronco o torso </a:t>
            </a:r>
            <a:r>
              <a:rPr kumimoji="0" lang="es-ES" sz="27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inclinado hacia delante </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 manera que la columna quede recta y la lámpara situada en al lado contrario de la mano con que trabaja el podólogo, para una mejor visibilidad e iluminación del campo operatorio.</a:t>
            </a:r>
            <a:endParaRPr kumimoji="0" lang="es-ES" sz="27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14282" y="285728"/>
            <a:ext cx="8501122"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Pasos de la técnica.</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Lavado de las manos del técnico</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 Colocación de los guantes</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 Verificación de la esterilidad del instrumental</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 Selección del instrumental</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5. Desinfección inicial: Se realiza con un antiséptico (Solución </a:t>
            </a:r>
            <a:r>
              <a:rPr kumimoji="0" lang="es-ES"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fenolada</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 2%, </a:t>
            </a:r>
            <a:r>
              <a:rPr kumimoji="0" lang="es-ES"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cetablon</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hibitane</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acuoso, alcohol Yodado , alcohol al 70%) en forma de embrocación para eliminar los microorganismos de la zona a tratar, evitando así infecciones y complicaciones para el paciente.</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6. Reblandecimiento con una solución </a:t>
            </a:r>
            <a:r>
              <a:rPr kumimoji="0" lang="es-ES"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fenolada</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 2-3 % durante 3-4 Min.</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17693"/>
            <a:ext cx="8929718" cy="6740307"/>
          </a:xfrm>
          <a:prstGeom prst="rect">
            <a:avLst/>
          </a:prstGeom>
        </p:spPr>
        <p:txBody>
          <a:bodyPr wrap="square">
            <a:spAutoFit/>
          </a:bodyPr>
          <a:lstStyle/>
          <a:p>
            <a:pPr lvl="0" algn="just" fontAlgn="base">
              <a:spcBef>
                <a:spcPct val="0"/>
              </a:spcBef>
              <a:spcAft>
                <a:spcPct val="0"/>
              </a:spcAft>
            </a:pP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7. </a:t>
            </a:r>
            <a:r>
              <a:rPr kumimoji="0" lang="es-ES" sz="27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Técnica quiropodológica</a:t>
            </a:r>
          </a:p>
          <a:p>
            <a:pPr lvl="0" algn="just" fontAlgn="base">
              <a:spcBef>
                <a:spcPct val="0"/>
              </a:spcBef>
              <a:spcAft>
                <a:spcPct val="0"/>
              </a:spcAft>
            </a:pPr>
            <a:endParaRPr kumimoji="0" lang="es-ES" sz="27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27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 Exploración </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 realizará con el explorador y en su defecto con la </a:t>
            </a:r>
            <a:r>
              <a:rPr kumimoji="0" lang="es-ES" sz="27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cureta</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 la sonda acanalada se eliminara todo residuo </a:t>
            </a:r>
            <a:r>
              <a:rPr kumimoji="0" lang="es-ES" sz="27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hiperqueratósico</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 la zona del </a:t>
            </a:r>
            <a:r>
              <a:rPr kumimoji="0" lang="es-ES" sz="27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perioniquio</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eponiquio, surcos </a:t>
            </a:r>
            <a:r>
              <a:rPr kumimoji="0" lang="es-ES" sz="27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periungueales</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 hiponiquio; delimitando bien la línea amarilla, por donde se cortará la lamina. </a:t>
            </a:r>
            <a:r>
              <a:rPr kumimoji="0" lang="es-ES" sz="2700" b="0" i="1" u="none" strike="noStrike" cap="none" normalizeH="0" baseline="0" dirty="0" smtClean="0">
                <a:ln>
                  <a:noFill/>
                </a:ln>
                <a:solidFill>
                  <a:schemeClr val="tx1"/>
                </a:solidFill>
                <a:effectLst/>
                <a:latin typeface="Arial" pitchFamily="34" charset="0"/>
                <a:ea typeface="Calibri" pitchFamily="34" charset="0"/>
                <a:cs typeface="Arial" pitchFamily="34" charset="0"/>
              </a:rPr>
              <a:t>Este proceso se realizará cuantas veces sea necesario hasta que quede bien</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2700" b="0" i="1" u="none" strike="noStrike" cap="none" normalizeH="0" baseline="0" dirty="0" smtClean="0">
                <a:ln>
                  <a:noFill/>
                </a:ln>
                <a:solidFill>
                  <a:schemeClr val="tx1"/>
                </a:solidFill>
                <a:effectLst/>
                <a:latin typeface="Arial" pitchFamily="34" charset="0"/>
                <a:ea typeface="Calibri" pitchFamily="34" charset="0"/>
                <a:cs typeface="Arial" pitchFamily="34" charset="0"/>
              </a:rPr>
              <a:t>delimitado el campo operatorio</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El instrumental debe manipularse con precisión y precaución de no dañar, ni ocasionar molestias; siempre utilizando durante las maniobras un </a:t>
            </a:r>
            <a:r>
              <a:rPr kumimoji="0" lang="es-ES" sz="27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Punto de</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27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apoyo </a:t>
            </a:r>
            <a:r>
              <a:rPr kumimoji="0" lang="es-ES" sz="2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para evitar cualquier herida se el paciente se mueve, además de dar precisión en el desarrollo de la técnica. Los movimientos se efectuarán de proximal a distal.</a:t>
            </a:r>
            <a:endParaRPr kumimoji="0" lang="es-ES" sz="27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14282" y="0"/>
            <a:ext cx="850112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Corte anatómico del borde libre de la uña </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delimitado por la línea amarilla, se realizará siguiendo aproximadamente la forma del dedo y cortando con la punta del alicate cortaúñas curvo o recto, Teniendo presente cortarla 1 mm después de la línea amarilla o de Renault, para evitar lastimar el hiponiquio y provocar </a:t>
            </a:r>
            <a:r>
              <a:rPr kumimoji="0" lang="es-ES"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sangramientos</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seguidamente eliminamos las esquinas de forma roma o de </a:t>
            </a:r>
            <a:r>
              <a:rPr kumimoji="0" lang="es-ES"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sky</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con el mango No. 3 con las hojas 10 o 15 realizando una pequeña muesca en las esquinas de la placa para eliminar la punta en su borde periungueal libre, responsable este de los </a:t>
            </a:r>
            <a:r>
              <a:rPr kumimoji="0" lang="es-ES"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incrustamientos</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desgarres y daños de los surcos y muros </a:t>
            </a:r>
            <a:r>
              <a:rPr kumimoji="0" lang="es-ES"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periungueales</a:t>
            </a:r>
            <a:r>
              <a:rPr kumimoji="0" lang="es-E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1663</Words>
  <Application>Microsoft Office PowerPoint</Application>
  <PresentationFormat>Presentación en pantalla (4:3)</PresentationFormat>
  <Paragraphs>83</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Miriam</dc:creator>
  <cp:lastModifiedBy>estudiante</cp:lastModifiedBy>
  <cp:revision>31</cp:revision>
  <dcterms:created xsi:type="dcterms:W3CDTF">2018-03-05T03:18:14Z</dcterms:created>
  <dcterms:modified xsi:type="dcterms:W3CDTF">2020-04-08T14:38:00Z</dcterms:modified>
</cp:coreProperties>
</file>