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8" r:id="rId38"/>
    <p:sldId id="292" r:id="rId39"/>
    <p:sldId id="293" r:id="rId40"/>
    <p:sldId id="297" r:id="rId41"/>
    <p:sldId id="294" r:id="rId42"/>
    <p:sldId id="295" r:id="rId43"/>
    <p:sldId id="296" r:id="rId4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15" autoAdjust="0"/>
    <p:restoredTop sz="94660"/>
  </p:normalViewPr>
  <p:slideViewPr>
    <p:cSldViewPr>
      <p:cViewPr varScale="1">
        <p:scale>
          <a:sx n="86" d="100"/>
          <a:sy n="86" d="100"/>
        </p:scale>
        <p:origin x="-1488"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C6FA9A-F75E-459D-830B-91290D3E602F}" type="datetimeFigureOut">
              <a:rPr lang="es-ES" smtClean="0"/>
              <a:pPr/>
              <a:t>01/01/2002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3F31DE-1120-40F3-9A48-0FD100E5B946}" type="slidenum">
              <a:rPr lang="es-ES" smtClean="0"/>
              <a:pPr/>
              <a:t>‹Nº›</a:t>
            </a:fld>
            <a:endParaRPr lang="es-ES"/>
          </a:p>
        </p:txBody>
      </p:sp>
    </p:spTree>
    <p:extLst>
      <p:ext uri="{BB962C8B-B14F-4D97-AF65-F5344CB8AC3E}">
        <p14:creationId xmlns:p14="http://schemas.microsoft.com/office/powerpoint/2010/main" xmlns="" val="3678140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913F31DE-1120-40F3-9A48-0FD100E5B946}" type="slidenum">
              <a:rPr lang="es-ES" smtClean="0"/>
              <a:pPr/>
              <a:t>2</a:t>
            </a:fld>
            <a:endParaRPr lang="es-ES"/>
          </a:p>
        </p:txBody>
      </p:sp>
    </p:spTree>
    <p:extLst>
      <p:ext uri="{BB962C8B-B14F-4D97-AF65-F5344CB8AC3E}">
        <p14:creationId xmlns:p14="http://schemas.microsoft.com/office/powerpoint/2010/main" xmlns="" val="858587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7F513673-1577-481B-821D-9FEE3AFBD088}" type="datetimeFigureOut">
              <a:rPr lang="es-ES" smtClean="0"/>
              <a:pPr/>
              <a:t>01/01/2002</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8C03C375-B5EE-4A14-9478-D2CD06AE74CD}"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F513673-1577-481B-821D-9FEE3AFBD088}" type="datetimeFigureOut">
              <a:rPr lang="es-ES" smtClean="0"/>
              <a:pPr/>
              <a:t>01/01/2002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C03C375-B5EE-4A14-9478-D2CD06AE74CD}"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F513673-1577-481B-821D-9FEE3AFBD088}" type="datetimeFigureOut">
              <a:rPr lang="es-ES" smtClean="0"/>
              <a:pPr/>
              <a:t>01/01/2002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C03C375-B5EE-4A14-9478-D2CD06AE74CD}"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7F513673-1577-481B-821D-9FEE3AFBD088}" type="datetimeFigureOut">
              <a:rPr lang="es-ES" smtClean="0"/>
              <a:pPr/>
              <a:t>01/01/2002</a:t>
            </a:fld>
            <a:endParaRPr lang="es-ES"/>
          </a:p>
        </p:txBody>
      </p:sp>
      <p:sp>
        <p:nvSpPr>
          <p:cNvPr id="9" name="8 Marcador de número de diapositiva"/>
          <p:cNvSpPr>
            <a:spLocks noGrp="1"/>
          </p:cNvSpPr>
          <p:nvPr>
            <p:ph type="sldNum" sz="quarter" idx="15"/>
          </p:nvPr>
        </p:nvSpPr>
        <p:spPr/>
        <p:txBody>
          <a:bodyPr rtlCol="0"/>
          <a:lstStyle/>
          <a:p>
            <a:fld id="{8C03C375-B5EE-4A14-9478-D2CD06AE74CD}" type="slidenum">
              <a:rPr lang="es-ES" smtClean="0"/>
              <a:pPr/>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7F513673-1577-481B-821D-9FEE3AFBD088}" type="datetimeFigureOut">
              <a:rPr lang="es-ES" smtClean="0"/>
              <a:pPr/>
              <a:t>01/01/2002</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8C03C375-B5EE-4A14-9478-D2CD06AE74CD}"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7F513673-1577-481B-821D-9FEE3AFBD088}" type="datetimeFigureOut">
              <a:rPr lang="es-ES" smtClean="0"/>
              <a:pPr/>
              <a:t>01/01/2002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C03C375-B5EE-4A14-9478-D2CD06AE74CD}" type="slidenum">
              <a:rPr lang="es-ES" smtClean="0"/>
              <a:pPr/>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7F513673-1577-481B-821D-9FEE3AFBD088}" type="datetimeFigureOut">
              <a:rPr lang="es-ES" smtClean="0"/>
              <a:pPr/>
              <a:t>01/01/2002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C03C375-B5EE-4A14-9478-D2CD06AE74CD}" type="slidenum">
              <a:rPr lang="es-ES" smtClean="0"/>
              <a:pPr/>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7F513673-1577-481B-821D-9FEE3AFBD088}" type="datetimeFigureOut">
              <a:rPr lang="es-ES" smtClean="0"/>
              <a:pPr/>
              <a:t>01/01/2002</a:t>
            </a:fld>
            <a:endParaRPr lang="es-ES"/>
          </a:p>
        </p:txBody>
      </p:sp>
      <p:sp>
        <p:nvSpPr>
          <p:cNvPr id="7" name="6 Marcador de número de diapositiva"/>
          <p:cNvSpPr>
            <a:spLocks noGrp="1"/>
          </p:cNvSpPr>
          <p:nvPr>
            <p:ph type="sldNum" sz="quarter" idx="11"/>
          </p:nvPr>
        </p:nvSpPr>
        <p:spPr/>
        <p:txBody>
          <a:bodyPr rtlCol="0"/>
          <a:lstStyle/>
          <a:p>
            <a:fld id="{8C03C375-B5EE-4A14-9478-D2CD06AE74CD}" type="slidenum">
              <a:rPr lang="es-ES" smtClean="0"/>
              <a:pPr/>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F513673-1577-481B-821D-9FEE3AFBD088}" type="datetimeFigureOut">
              <a:rPr lang="es-ES" smtClean="0"/>
              <a:pPr/>
              <a:t>01/01/2002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C03C375-B5EE-4A14-9478-D2CD06AE74CD}"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7F513673-1577-481B-821D-9FEE3AFBD088}" type="datetimeFigureOut">
              <a:rPr lang="es-ES" smtClean="0"/>
              <a:pPr/>
              <a:t>01/01/2002</a:t>
            </a:fld>
            <a:endParaRPr lang="es-ES"/>
          </a:p>
        </p:txBody>
      </p:sp>
      <p:sp>
        <p:nvSpPr>
          <p:cNvPr id="22" name="21 Marcador de número de diapositiva"/>
          <p:cNvSpPr>
            <a:spLocks noGrp="1"/>
          </p:cNvSpPr>
          <p:nvPr>
            <p:ph type="sldNum" sz="quarter" idx="15"/>
          </p:nvPr>
        </p:nvSpPr>
        <p:spPr/>
        <p:txBody>
          <a:bodyPr rtlCol="0"/>
          <a:lstStyle/>
          <a:p>
            <a:fld id="{8C03C375-B5EE-4A14-9478-D2CD06AE74CD}" type="slidenum">
              <a:rPr lang="es-ES" smtClean="0"/>
              <a:pPr/>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7F513673-1577-481B-821D-9FEE3AFBD088}" type="datetimeFigureOut">
              <a:rPr lang="es-ES" smtClean="0"/>
              <a:pPr/>
              <a:t>01/01/2002</a:t>
            </a:fld>
            <a:endParaRPr lang="es-ES"/>
          </a:p>
        </p:txBody>
      </p:sp>
      <p:sp>
        <p:nvSpPr>
          <p:cNvPr id="18" name="17 Marcador de número de diapositiva"/>
          <p:cNvSpPr>
            <a:spLocks noGrp="1"/>
          </p:cNvSpPr>
          <p:nvPr>
            <p:ph type="sldNum" sz="quarter" idx="11"/>
          </p:nvPr>
        </p:nvSpPr>
        <p:spPr/>
        <p:txBody>
          <a:bodyPr rtlCol="0"/>
          <a:lstStyle/>
          <a:p>
            <a:fld id="{8C03C375-B5EE-4A14-9478-D2CD06AE74CD}" type="slidenum">
              <a:rPr lang="es-ES" smtClean="0"/>
              <a:pPr/>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F513673-1577-481B-821D-9FEE3AFBD088}" type="datetimeFigureOut">
              <a:rPr lang="es-ES" smtClean="0"/>
              <a:pPr/>
              <a:t>01/01/2002</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C03C375-B5EE-4A14-9478-D2CD06AE74CD}"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620688"/>
            <a:ext cx="8280920" cy="1569660"/>
          </a:xfrm>
          <a:prstGeom prst="rect">
            <a:avLst/>
          </a:prstGeom>
        </p:spPr>
        <p:txBody>
          <a:bodyPr wrap="square">
            <a:spAutoFit/>
          </a:bodyPr>
          <a:lstStyle/>
          <a:p>
            <a:pPr algn="ctr"/>
            <a:r>
              <a:rPr lang="es-ES" sz="2400" dirty="0" smtClean="0">
                <a:solidFill>
                  <a:schemeClr val="bg1"/>
                </a:solidFill>
                <a:latin typeface="Arial" pitchFamily="34" charset="0"/>
                <a:cs typeface="Arial" pitchFamily="34" charset="0"/>
              </a:rPr>
              <a:t>UNIVERSIDAD DE CIENCIAS MÉDICAS DE LA HABANA</a:t>
            </a:r>
          </a:p>
          <a:p>
            <a:pPr algn="ctr"/>
            <a:r>
              <a:rPr lang="es-ES" sz="2400" dirty="0" smtClean="0">
                <a:solidFill>
                  <a:schemeClr val="bg1"/>
                </a:solidFill>
                <a:latin typeface="Arial" pitchFamily="34" charset="0"/>
                <a:cs typeface="Arial" pitchFamily="34" charset="0"/>
              </a:rPr>
              <a:t>FACULTAD DE ESTOMATOLOGÍA</a:t>
            </a:r>
          </a:p>
          <a:p>
            <a:pPr algn="ctr"/>
            <a:r>
              <a:rPr lang="es-ES" sz="2400" dirty="0" smtClean="0">
                <a:solidFill>
                  <a:schemeClr val="bg1"/>
                </a:solidFill>
                <a:latin typeface="Arial" pitchFamily="34" charset="0"/>
                <a:cs typeface="Arial" pitchFamily="34" charset="0"/>
              </a:rPr>
              <a:t>ENSEÑANZA TÉCNICA</a:t>
            </a:r>
          </a:p>
          <a:p>
            <a:pPr algn="ctr"/>
            <a:r>
              <a:rPr lang="es-ES" sz="2400" smtClean="0">
                <a:solidFill>
                  <a:schemeClr val="bg1"/>
                </a:solidFill>
                <a:latin typeface="Arial" pitchFamily="34" charset="0"/>
                <a:cs typeface="Arial" pitchFamily="34" charset="0"/>
              </a:rPr>
              <a:t>CURSO </a:t>
            </a:r>
            <a:r>
              <a:rPr lang="es-ES" sz="2400" smtClean="0">
                <a:solidFill>
                  <a:schemeClr val="bg1"/>
                </a:solidFill>
                <a:latin typeface="Arial" pitchFamily="34" charset="0"/>
                <a:cs typeface="Arial" pitchFamily="34" charset="0"/>
              </a:rPr>
              <a:t>2020-2021</a:t>
            </a:r>
            <a:endParaRPr lang="es-ES" sz="2400" dirty="0">
              <a:solidFill>
                <a:schemeClr val="bg1"/>
              </a:solidFill>
              <a:latin typeface="Arial" pitchFamily="34" charset="0"/>
              <a:cs typeface="Arial" pitchFamily="34" charset="0"/>
            </a:endParaRPr>
          </a:p>
        </p:txBody>
      </p:sp>
      <p:sp>
        <p:nvSpPr>
          <p:cNvPr id="5" name="4 Rectángulo"/>
          <p:cNvSpPr/>
          <p:nvPr/>
        </p:nvSpPr>
        <p:spPr>
          <a:xfrm>
            <a:off x="1115616" y="3244334"/>
            <a:ext cx="6716326" cy="461665"/>
          </a:xfrm>
          <a:prstGeom prst="rect">
            <a:avLst/>
          </a:prstGeom>
        </p:spPr>
        <p:txBody>
          <a:bodyPr wrap="none">
            <a:spAutoFit/>
          </a:bodyPr>
          <a:lstStyle/>
          <a:p>
            <a:pPr algn="ctr"/>
            <a:r>
              <a:rPr lang="es-ES" sz="2400" dirty="0" smtClean="0">
                <a:solidFill>
                  <a:schemeClr val="bg1"/>
                </a:solidFill>
                <a:latin typeface="Arial" pitchFamily="34" charset="0"/>
                <a:cs typeface="Arial" pitchFamily="34" charset="0"/>
              </a:rPr>
              <a:t>Asignatura : PRÓTESIS PARCIAL REMOVIBLE</a:t>
            </a:r>
            <a:endParaRPr lang="es-ES" sz="2400" dirty="0">
              <a:solidFill>
                <a:schemeClr val="bg1"/>
              </a:solidFill>
              <a:latin typeface="Arial" pitchFamily="34" charset="0"/>
              <a:cs typeface="Arial" pitchFamily="34" charset="0"/>
            </a:endParaRPr>
          </a:p>
        </p:txBody>
      </p:sp>
      <p:sp>
        <p:nvSpPr>
          <p:cNvPr id="6" name="5 Rectángulo"/>
          <p:cNvSpPr/>
          <p:nvPr/>
        </p:nvSpPr>
        <p:spPr>
          <a:xfrm>
            <a:off x="1835696" y="4787860"/>
            <a:ext cx="5438476" cy="400110"/>
          </a:xfrm>
          <a:prstGeom prst="rect">
            <a:avLst/>
          </a:prstGeom>
        </p:spPr>
        <p:txBody>
          <a:bodyPr wrap="none">
            <a:spAutoFit/>
          </a:bodyPr>
          <a:lstStyle/>
          <a:p>
            <a:pPr algn="ctr"/>
            <a:r>
              <a:rPr lang="es-ES" sz="2000" dirty="0" smtClean="0">
                <a:solidFill>
                  <a:schemeClr val="bg1"/>
                </a:solidFill>
                <a:latin typeface="Arial" pitchFamily="34" charset="0"/>
                <a:cs typeface="Arial" pitchFamily="34" charset="0"/>
              </a:rPr>
              <a:t>Profesor.  LIC. YUSDEL CRESPO  FROMETA</a:t>
            </a:r>
            <a:endParaRPr lang="es-ES" sz="20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37089613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2503485"/>
            <a:ext cx="8424936" cy="1938992"/>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Son apoyos sobre-extendidos en las caras </a:t>
            </a:r>
            <a:r>
              <a:rPr lang="es-ES" sz="2400" dirty="0" err="1" smtClean="0">
                <a:solidFill>
                  <a:schemeClr val="bg1"/>
                </a:solidFill>
                <a:latin typeface="Arial" pitchFamily="34" charset="0"/>
                <a:cs typeface="Arial" pitchFamily="34" charset="0"/>
              </a:rPr>
              <a:t>oclusales</a:t>
            </a:r>
            <a:r>
              <a:rPr lang="es-ES" sz="2400" dirty="0" smtClean="0">
                <a:solidFill>
                  <a:schemeClr val="bg1"/>
                </a:solidFill>
                <a:latin typeface="Arial" pitchFamily="34" charset="0"/>
                <a:cs typeface="Arial" pitchFamily="34" charset="0"/>
              </a:rPr>
              <a:t> o </a:t>
            </a:r>
            <a:r>
              <a:rPr lang="es-ES" sz="2400" dirty="0" err="1" smtClean="0">
                <a:solidFill>
                  <a:schemeClr val="bg1"/>
                </a:solidFill>
                <a:latin typeface="Arial" pitchFamily="34" charset="0"/>
                <a:cs typeface="Arial" pitchFamily="34" charset="0"/>
              </a:rPr>
              <a:t>incisales</a:t>
            </a:r>
            <a:r>
              <a:rPr lang="es-ES" sz="2400" dirty="0" smtClean="0">
                <a:solidFill>
                  <a:schemeClr val="bg1"/>
                </a:solidFill>
                <a:latin typeface="Arial" pitchFamily="34" charset="0"/>
                <a:cs typeface="Arial" pitchFamily="34" charset="0"/>
              </a:rPr>
              <a:t> de los dientes, es decir, aditamentos metálicos que nos sirven para restablecer planos </a:t>
            </a:r>
            <a:r>
              <a:rPr lang="es-ES" sz="2400" dirty="0" err="1" smtClean="0">
                <a:solidFill>
                  <a:schemeClr val="bg1"/>
                </a:solidFill>
                <a:latin typeface="Arial" pitchFamily="34" charset="0"/>
                <a:cs typeface="Arial" pitchFamily="34" charset="0"/>
              </a:rPr>
              <a:t>oclusales</a:t>
            </a:r>
            <a:r>
              <a:rPr lang="es-ES" sz="2400" dirty="0" smtClean="0">
                <a:solidFill>
                  <a:schemeClr val="bg1"/>
                </a:solidFill>
                <a:latin typeface="Arial" pitchFamily="34" charset="0"/>
                <a:cs typeface="Arial" pitchFamily="34" charset="0"/>
              </a:rPr>
              <a:t> o </a:t>
            </a:r>
            <a:r>
              <a:rPr lang="es-ES" sz="2400" dirty="0" err="1" smtClean="0">
                <a:solidFill>
                  <a:schemeClr val="bg1"/>
                </a:solidFill>
                <a:latin typeface="Arial" pitchFamily="34" charset="0"/>
                <a:cs typeface="Arial" pitchFamily="34" charset="0"/>
              </a:rPr>
              <a:t>incisales</a:t>
            </a:r>
            <a:r>
              <a:rPr lang="es-ES" sz="2400" dirty="0" smtClean="0">
                <a:solidFill>
                  <a:schemeClr val="bg1"/>
                </a:solidFill>
                <a:latin typeface="Arial" pitchFamily="34" charset="0"/>
                <a:cs typeface="Arial" pitchFamily="34" charset="0"/>
              </a:rPr>
              <a:t> perdidos debido al bruxismo. Su función principal es restablecer la dimensión vertical perdida.</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5696982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987824" y="3244334"/>
            <a:ext cx="2828018" cy="523220"/>
          </a:xfrm>
          <a:prstGeom prst="rect">
            <a:avLst/>
          </a:prstGeom>
        </p:spPr>
        <p:txBody>
          <a:bodyPr wrap="none">
            <a:spAutoFit/>
          </a:bodyPr>
          <a:lstStyle/>
          <a:p>
            <a:r>
              <a:rPr lang="es-ES" sz="2800" dirty="0" smtClean="0">
                <a:solidFill>
                  <a:schemeClr val="bg1"/>
                </a:solidFill>
                <a:latin typeface="Arial" pitchFamily="34" charset="0"/>
                <a:cs typeface="Arial" pitchFamily="34" charset="0"/>
              </a:rPr>
              <a:t>Conector menor</a:t>
            </a:r>
            <a:endParaRPr lang="es-ES" dirty="0">
              <a:solidFill>
                <a:schemeClr val="bg1"/>
              </a:solidFill>
            </a:endParaRPr>
          </a:p>
        </p:txBody>
      </p:sp>
    </p:spTree>
    <p:extLst>
      <p:ext uri="{BB962C8B-B14F-4D97-AF65-F5344CB8AC3E}">
        <p14:creationId xmlns:p14="http://schemas.microsoft.com/office/powerpoint/2010/main" xmlns="" val="974303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2420888"/>
            <a:ext cx="8568952" cy="1569660"/>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Es la unidad de la PPR que une o conecta  los retenedores directos e indirectos al conector mayor.  Son componentes estabilizadores ya que por su rigidez estabilizan la dentadura contra movimientos horizontales. </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39658946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588744"/>
            <a:ext cx="8640960" cy="5262979"/>
          </a:xfrm>
          <a:prstGeom prst="rect">
            <a:avLst/>
          </a:prstGeom>
        </p:spPr>
        <p:txBody>
          <a:bodyPr wrap="square">
            <a:spAutoFit/>
          </a:bodyPr>
          <a:lstStyle/>
          <a:p>
            <a:r>
              <a:rPr lang="es-ES" sz="2400" dirty="0" smtClean="0">
                <a:solidFill>
                  <a:schemeClr val="bg1"/>
                </a:solidFill>
                <a:latin typeface="Arial" pitchFamily="34" charset="0"/>
                <a:cs typeface="Arial" pitchFamily="34" charset="0"/>
              </a:rPr>
              <a:t>Forma</a:t>
            </a: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 Acintada y angulada o triangular.</a:t>
            </a:r>
          </a:p>
          <a:p>
            <a:endParaRPr lang="es-ES" sz="2400" dirty="0" smtClean="0">
              <a:solidFill>
                <a:schemeClr val="bg1"/>
              </a:solidFill>
              <a:latin typeface="Arial" pitchFamily="34" charset="0"/>
              <a:cs typeface="Arial" pitchFamily="34" charset="0"/>
            </a:endParaRPr>
          </a:p>
          <a:p>
            <a:endParaRPr lang="es-ES" sz="2400" dirty="0">
              <a:solidFill>
                <a:schemeClr val="bg1"/>
              </a:solidFill>
              <a:latin typeface="Arial" pitchFamily="34" charset="0"/>
              <a:cs typeface="Arial" pitchFamily="34" charset="0"/>
            </a:endParaRP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Ubicación</a:t>
            </a:r>
          </a:p>
          <a:p>
            <a:r>
              <a:rPr lang="es-ES" sz="2400" dirty="0" smtClean="0">
                <a:solidFill>
                  <a:schemeClr val="bg1"/>
                </a:solidFill>
                <a:latin typeface="Arial" pitchFamily="34" charset="0"/>
                <a:cs typeface="Arial" pitchFamily="34" charset="0"/>
              </a:rPr>
              <a:t>   </a:t>
            </a:r>
          </a:p>
          <a:p>
            <a:r>
              <a:rPr lang="es-ES" sz="2400" dirty="0" smtClean="0">
                <a:solidFill>
                  <a:schemeClr val="bg1"/>
                </a:solidFill>
                <a:latin typeface="Arial" pitchFamily="34" charset="0"/>
                <a:cs typeface="Arial" pitchFamily="34" charset="0"/>
              </a:rPr>
              <a:t>•Acintados: Caras proximales, para que no ocupen el espacio correspondiente a los dientes artificiales.</a:t>
            </a:r>
          </a:p>
          <a:p>
            <a:r>
              <a:rPr lang="es-ES" sz="2400" dirty="0" smtClean="0">
                <a:solidFill>
                  <a:schemeClr val="bg1"/>
                </a:solidFill>
                <a:latin typeface="Arial" pitchFamily="34" charset="0"/>
                <a:cs typeface="Arial" pitchFamily="34" charset="0"/>
              </a:rPr>
              <a:t>  </a:t>
            </a:r>
          </a:p>
          <a:p>
            <a:r>
              <a:rPr lang="es-ES" sz="2400" dirty="0" smtClean="0">
                <a:solidFill>
                  <a:schemeClr val="bg1"/>
                </a:solidFill>
                <a:latin typeface="Arial" pitchFamily="34" charset="0"/>
                <a:cs typeface="Arial" pitchFamily="34" charset="0"/>
              </a:rPr>
              <a:t>•Triangular: Zonas interdentarias, sigue la forma de esta y la superficie opuesta plana para que no sea prominente, cuando sea muy largo se engrosará para   darle más resistencia</a:t>
            </a:r>
            <a:r>
              <a:rPr lang="es-ES" dirty="0" smtClean="0">
                <a:solidFill>
                  <a:schemeClr val="bg1"/>
                </a:solidFill>
              </a:rPr>
              <a:t>. </a:t>
            </a:r>
            <a:endParaRPr lang="es-ES" dirty="0">
              <a:solidFill>
                <a:schemeClr val="bg1"/>
              </a:solidFill>
            </a:endParaRPr>
          </a:p>
        </p:txBody>
      </p:sp>
    </p:spTree>
    <p:extLst>
      <p:ext uri="{BB962C8B-B14F-4D97-AF65-F5344CB8AC3E}">
        <p14:creationId xmlns:p14="http://schemas.microsoft.com/office/powerpoint/2010/main" xmlns="" val="3317063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897967" y="2996952"/>
            <a:ext cx="2682145" cy="523220"/>
          </a:xfrm>
          <a:prstGeom prst="rect">
            <a:avLst/>
          </a:prstGeom>
        </p:spPr>
        <p:txBody>
          <a:bodyPr wrap="none">
            <a:spAutoFit/>
          </a:bodyPr>
          <a:lstStyle/>
          <a:p>
            <a:pPr algn="ctr"/>
            <a:r>
              <a:rPr lang="es-ES" sz="2800" dirty="0" smtClean="0">
                <a:solidFill>
                  <a:schemeClr val="bg1"/>
                </a:solidFill>
                <a:latin typeface="Arial" pitchFamily="34" charset="0"/>
                <a:cs typeface="Arial" pitchFamily="34" charset="0"/>
              </a:rPr>
              <a:t>Características:</a:t>
            </a:r>
            <a:endParaRPr lang="es-E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29670373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1452840"/>
            <a:ext cx="8784976" cy="3785652"/>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•La unión del conector menor con el conector mayor debe hacerse en curva suave para facilitar la </a:t>
            </a:r>
            <a:r>
              <a:rPr lang="es-ES" sz="2400" dirty="0" err="1" smtClean="0">
                <a:solidFill>
                  <a:schemeClr val="bg1"/>
                </a:solidFill>
                <a:latin typeface="Arial" pitchFamily="34" charset="0"/>
                <a:cs typeface="Arial" pitchFamily="34" charset="0"/>
              </a:rPr>
              <a:t>autolimpieza</a:t>
            </a:r>
            <a:r>
              <a:rPr lang="es-ES" sz="2400" dirty="0" smtClean="0">
                <a:solidFill>
                  <a:schemeClr val="bg1"/>
                </a:solidFill>
                <a:latin typeface="Arial" pitchFamily="34" charset="0"/>
                <a:cs typeface="Arial" pitchFamily="34" charset="0"/>
              </a:rPr>
              <a:t> y evitar que se establezcan zonas de tensiones y por tanto fracturarse. </a:t>
            </a:r>
          </a:p>
          <a:p>
            <a:pPr algn="just"/>
            <a:endParaRPr lang="es-ES" sz="2400" dirty="0" smtClean="0">
              <a:solidFill>
                <a:schemeClr val="bg1"/>
              </a:solidFill>
              <a:latin typeface="Arial" pitchFamily="34" charset="0"/>
              <a:cs typeface="Arial" pitchFamily="34" charset="0"/>
            </a:endParaRPr>
          </a:p>
          <a:p>
            <a:pPr algn="just"/>
            <a:endParaRPr lang="es-ES" sz="2400" dirty="0" smtClean="0">
              <a:solidFill>
                <a:schemeClr val="bg1"/>
              </a:solidFill>
              <a:latin typeface="Arial" pitchFamily="34" charset="0"/>
              <a:cs typeface="Arial" pitchFamily="34" charset="0"/>
            </a:endParaRP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•Se diseña hacia el conector mayor vertical   ya que de hacerse diagonal puede producir acción de palanca sobre los dientes de apoyo.  </a:t>
            </a:r>
          </a:p>
          <a:p>
            <a:pPr algn="just"/>
            <a:endParaRPr lang="es-ES" sz="2400" dirty="0">
              <a:latin typeface="Arial" pitchFamily="34" charset="0"/>
              <a:cs typeface="Arial" pitchFamily="34" charset="0"/>
            </a:endParaRPr>
          </a:p>
        </p:txBody>
      </p:sp>
    </p:spTree>
    <p:extLst>
      <p:ext uri="{BB962C8B-B14F-4D97-AF65-F5344CB8AC3E}">
        <p14:creationId xmlns:p14="http://schemas.microsoft.com/office/powerpoint/2010/main" xmlns="" val="34259036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915816" y="2924944"/>
            <a:ext cx="2744662" cy="523220"/>
          </a:xfrm>
          <a:prstGeom prst="rect">
            <a:avLst/>
          </a:prstGeom>
        </p:spPr>
        <p:txBody>
          <a:bodyPr wrap="none">
            <a:spAutoFit/>
          </a:bodyPr>
          <a:lstStyle/>
          <a:p>
            <a:r>
              <a:rPr lang="es-ES" sz="2800" dirty="0" smtClean="0">
                <a:solidFill>
                  <a:schemeClr val="bg1"/>
                </a:solidFill>
                <a:latin typeface="Arial" pitchFamily="34" charset="0"/>
                <a:cs typeface="Arial" pitchFamily="34" charset="0"/>
              </a:rPr>
              <a:t>Conector Mayor</a:t>
            </a:r>
            <a:endParaRPr lang="es-E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2005227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2492896"/>
            <a:ext cx="8640960" cy="1384995"/>
          </a:xfrm>
          <a:prstGeom prst="rect">
            <a:avLst/>
          </a:prstGeom>
        </p:spPr>
        <p:txBody>
          <a:bodyPr wrap="square">
            <a:spAutoFit/>
          </a:bodyPr>
          <a:lstStyle/>
          <a:p>
            <a:pPr algn="just"/>
            <a:r>
              <a:rPr lang="es-ES" dirty="0" smtClean="0"/>
              <a:t> </a:t>
            </a:r>
            <a:r>
              <a:rPr lang="es-ES" sz="2800" dirty="0" smtClean="0">
                <a:solidFill>
                  <a:schemeClr val="bg1"/>
                </a:solidFill>
                <a:latin typeface="Arial" pitchFamily="34" charset="0"/>
                <a:cs typeface="Arial" pitchFamily="34" charset="0"/>
              </a:rPr>
              <a:t>Es la unidad de la PPR que une o conecta a los demás elementos que están de uno   y otro lado de la línea media del arco. </a:t>
            </a:r>
            <a:endParaRPr lang="es-E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41835352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059832" y="3244334"/>
            <a:ext cx="2582758" cy="523220"/>
          </a:xfrm>
          <a:prstGeom prst="rect">
            <a:avLst/>
          </a:prstGeom>
        </p:spPr>
        <p:txBody>
          <a:bodyPr wrap="none">
            <a:spAutoFit/>
          </a:bodyPr>
          <a:lstStyle/>
          <a:p>
            <a:r>
              <a:rPr lang="es-ES" sz="2800" dirty="0" smtClean="0">
                <a:solidFill>
                  <a:schemeClr val="bg1"/>
                </a:solidFill>
                <a:latin typeface="Arial" pitchFamily="34" charset="0"/>
                <a:cs typeface="Arial" pitchFamily="34" charset="0"/>
              </a:rPr>
              <a:t>Características</a:t>
            </a:r>
            <a:endParaRPr lang="es-E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34779268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1064925"/>
            <a:ext cx="8856984" cy="4524315"/>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•Su figura varía en consideración al terreno protético (</a:t>
            </a:r>
            <a:r>
              <a:rPr lang="es-ES" sz="2400" dirty="0" err="1" smtClean="0">
                <a:solidFill>
                  <a:schemeClr val="bg1"/>
                </a:solidFill>
                <a:latin typeface="Arial" pitchFamily="34" charset="0"/>
                <a:cs typeface="Arial" pitchFamily="34" charset="0"/>
              </a:rPr>
              <a:t>torus</a:t>
            </a:r>
            <a:r>
              <a:rPr lang="es-ES" sz="2400" dirty="0" smtClean="0">
                <a:solidFill>
                  <a:schemeClr val="bg1"/>
                </a:solidFill>
                <a:latin typeface="Arial" pitchFamily="34" charset="0"/>
                <a:cs typeface="Arial" pitchFamily="34" charset="0"/>
              </a:rPr>
              <a:t>, frenillos, rafe medio).</a:t>
            </a:r>
          </a:p>
          <a:p>
            <a:pPr algn="just"/>
            <a:r>
              <a:rPr lang="es-ES" sz="2400" dirty="0" smtClean="0">
                <a:solidFill>
                  <a:schemeClr val="bg1"/>
                </a:solidFill>
                <a:latin typeface="Arial" pitchFamily="34" charset="0"/>
                <a:cs typeface="Arial" pitchFamily="34" charset="0"/>
              </a:rPr>
              <a:t>    </a:t>
            </a:r>
          </a:p>
          <a:p>
            <a:pPr algn="just"/>
            <a:r>
              <a:rPr lang="es-ES" sz="2400" dirty="0" smtClean="0">
                <a:solidFill>
                  <a:schemeClr val="bg1"/>
                </a:solidFill>
                <a:latin typeface="Arial" pitchFamily="34" charset="0"/>
                <a:cs typeface="Arial" pitchFamily="34" charset="0"/>
              </a:rPr>
              <a:t>•Deben ser rígidos para asegurar la función de los demás elementos, a excepción de los </a:t>
            </a:r>
            <a:r>
              <a:rPr lang="es-ES" sz="2400" dirty="0" err="1" smtClean="0">
                <a:solidFill>
                  <a:schemeClr val="bg1"/>
                </a:solidFill>
                <a:latin typeface="Arial" pitchFamily="34" charset="0"/>
                <a:cs typeface="Arial" pitchFamily="34" charset="0"/>
              </a:rPr>
              <a:t>rompefuerzas</a:t>
            </a:r>
            <a:r>
              <a:rPr lang="es-ES" sz="2400" dirty="0" smtClean="0">
                <a:solidFill>
                  <a:schemeClr val="bg1"/>
                </a:solidFill>
                <a:latin typeface="Arial" pitchFamily="34" charset="0"/>
                <a:cs typeface="Arial" pitchFamily="34" charset="0"/>
              </a:rPr>
              <a:t>, que han de ser parcialmente flexibles. </a:t>
            </a:r>
          </a:p>
          <a:p>
            <a:pPr algn="just"/>
            <a:r>
              <a:rPr lang="es-ES" sz="2400" dirty="0" smtClean="0">
                <a:solidFill>
                  <a:schemeClr val="bg1"/>
                </a:solidFill>
                <a:latin typeface="Arial" pitchFamily="34" charset="0"/>
                <a:cs typeface="Arial" pitchFamily="34" charset="0"/>
              </a:rPr>
              <a:t> </a:t>
            </a:r>
          </a:p>
          <a:p>
            <a:pPr algn="just"/>
            <a:r>
              <a:rPr lang="es-ES" sz="2400" dirty="0" smtClean="0">
                <a:solidFill>
                  <a:schemeClr val="bg1"/>
                </a:solidFill>
                <a:latin typeface="Arial" pitchFamily="34" charset="0"/>
                <a:cs typeface="Arial" pitchFamily="34" charset="0"/>
              </a:rPr>
              <a:t>•Deben ser diseñados simples ya que suelen atentar contra la comodidad y la fonación del paciente.  </a:t>
            </a: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•En su diseño evitar las formas artísticas por la difícil </a:t>
            </a:r>
            <a:r>
              <a:rPr lang="es-ES" sz="2400" dirty="0" err="1" smtClean="0">
                <a:solidFill>
                  <a:schemeClr val="bg1"/>
                </a:solidFill>
                <a:latin typeface="Arial" pitchFamily="34" charset="0"/>
                <a:cs typeface="Arial" pitchFamily="34" charset="0"/>
              </a:rPr>
              <a:t>autolimpieza</a:t>
            </a:r>
            <a:r>
              <a:rPr lang="es-ES" sz="2400" dirty="0" smtClean="0">
                <a:solidFill>
                  <a:schemeClr val="bg1"/>
                </a:solidFill>
                <a:latin typeface="Arial" pitchFamily="34" charset="0"/>
                <a:cs typeface="Arial" pitchFamily="34" charset="0"/>
              </a:rPr>
              <a:t>. </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3870265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2636912"/>
            <a:ext cx="8064896" cy="1261884"/>
          </a:xfrm>
          <a:prstGeom prst="rect">
            <a:avLst/>
          </a:prstGeom>
        </p:spPr>
        <p:txBody>
          <a:bodyPr wrap="square">
            <a:spAutoFit/>
          </a:bodyPr>
          <a:lstStyle/>
          <a:p>
            <a:pPr algn="ctr"/>
            <a:r>
              <a:rPr lang="es-ES" sz="2800" dirty="0" smtClean="0">
                <a:solidFill>
                  <a:schemeClr val="bg1"/>
                </a:solidFill>
                <a:latin typeface="Arial" pitchFamily="34" charset="0"/>
                <a:cs typeface="Arial" pitchFamily="34" charset="0"/>
              </a:rPr>
              <a:t>Tema 3</a:t>
            </a:r>
          </a:p>
          <a:p>
            <a:pPr algn="ctr"/>
            <a:r>
              <a:rPr lang="es-ES" dirty="0" smtClean="0">
                <a:solidFill>
                  <a:schemeClr val="bg1"/>
                </a:solidFill>
              </a:rPr>
              <a:t>    </a:t>
            </a:r>
            <a:r>
              <a:rPr lang="es-ES" sz="2400" dirty="0" smtClean="0">
                <a:solidFill>
                  <a:schemeClr val="bg1"/>
                </a:solidFill>
                <a:latin typeface="Arial" pitchFamily="34" charset="0"/>
                <a:cs typeface="Arial" pitchFamily="34" charset="0"/>
              </a:rPr>
              <a:t>Elementos constitutivos de la Prótesis Parcial Removible </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30299131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260648"/>
            <a:ext cx="8856984" cy="6370975"/>
          </a:xfrm>
          <a:prstGeom prst="rect">
            <a:avLst/>
          </a:prstGeom>
        </p:spPr>
        <p:txBody>
          <a:bodyPr wrap="square">
            <a:spAutoFit/>
          </a:bodyPr>
          <a:lstStyle/>
          <a:p>
            <a:pPr algn="just"/>
            <a:r>
              <a:rPr lang="es-ES" dirty="0" smtClean="0">
                <a:solidFill>
                  <a:schemeClr val="bg1"/>
                </a:solidFill>
              </a:rPr>
              <a:t>•</a:t>
            </a:r>
            <a:r>
              <a:rPr lang="es-ES" sz="2400" dirty="0" smtClean="0">
                <a:solidFill>
                  <a:schemeClr val="bg1"/>
                </a:solidFill>
                <a:latin typeface="Arial" pitchFamily="34" charset="0"/>
                <a:cs typeface="Arial" pitchFamily="34" charset="0"/>
              </a:rPr>
              <a:t>Diseñados con simetría bilateral.</a:t>
            </a: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•Los superiores deben ir íntimamente adosados a la mucosa, asegurando un sellado periférico de 0,25 mm  de profundidad, este sellado no debe interferir con la papila incisiva, ni zona del paladar.</a:t>
            </a: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•Los inferiores han de ir separados o aliviados de la mucosa a 0,4 mm para casos dentosoportados y 0,6 para dentomucosoportados porque el grosor y constitución de la mucosa no admite la menor compresión, su superficie de soporte es menor que la superior produciéndose un mayor hundimiento con el uso.</a:t>
            </a: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La función principal es distribuir las cargas en ambas medias arcadas por medio de los elementos y el conector menor, lo más equitativamente posible</a:t>
            </a:r>
            <a:r>
              <a:rPr lang="es-ES" sz="2400" dirty="0" smtClean="0">
                <a:latin typeface="Arial" pitchFamily="34" charset="0"/>
                <a:cs typeface="Arial" pitchFamily="34" charset="0"/>
              </a:rPr>
              <a:t>. </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xmlns="" val="4180056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27584" y="3140968"/>
            <a:ext cx="7413696" cy="523220"/>
          </a:xfrm>
          <a:prstGeom prst="rect">
            <a:avLst/>
          </a:prstGeom>
        </p:spPr>
        <p:txBody>
          <a:bodyPr wrap="none">
            <a:spAutoFit/>
          </a:bodyPr>
          <a:lstStyle/>
          <a:p>
            <a:r>
              <a:rPr lang="es-ES" sz="2800" dirty="0" smtClean="0">
                <a:solidFill>
                  <a:schemeClr val="bg1"/>
                </a:solidFill>
                <a:latin typeface="Arial" pitchFamily="34" charset="0"/>
                <a:cs typeface="Arial" pitchFamily="34" charset="0"/>
              </a:rPr>
              <a:t>Tipos de conectores mayores para el maxilar</a:t>
            </a:r>
            <a:endParaRPr lang="es-ES" dirty="0">
              <a:solidFill>
                <a:schemeClr val="bg1"/>
              </a:solidFill>
            </a:endParaRPr>
          </a:p>
        </p:txBody>
      </p:sp>
    </p:spTree>
    <p:extLst>
      <p:ext uri="{BB962C8B-B14F-4D97-AF65-F5344CB8AC3E}">
        <p14:creationId xmlns:p14="http://schemas.microsoft.com/office/powerpoint/2010/main" xmlns="" val="31010059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542285"/>
            <a:ext cx="8712968" cy="5262979"/>
          </a:xfrm>
          <a:prstGeom prst="rect">
            <a:avLst/>
          </a:prstGeom>
        </p:spPr>
        <p:txBody>
          <a:bodyPr wrap="square">
            <a:spAutoFit/>
          </a:bodyPr>
          <a:lstStyle/>
          <a:p>
            <a:r>
              <a:rPr lang="es-ES" sz="2400" dirty="0" smtClean="0">
                <a:solidFill>
                  <a:schemeClr val="bg1"/>
                </a:solidFill>
                <a:latin typeface="Arial" pitchFamily="34" charset="0"/>
                <a:cs typeface="Arial" pitchFamily="34" charset="0"/>
              </a:rPr>
              <a:t>•Placa: Cubren la totalidad de la bóveda palatina con un grosor de 0,4 </a:t>
            </a:r>
            <a:r>
              <a:rPr lang="es-ES" sz="2400" dirty="0" err="1" smtClean="0">
                <a:solidFill>
                  <a:schemeClr val="bg1"/>
                </a:solidFill>
                <a:latin typeface="Arial" pitchFamily="34" charset="0"/>
                <a:cs typeface="Arial" pitchFamily="34" charset="0"/>
              </a:rPr>
              <a:t>mm.</a:t>
            </a:r>
            <a:r>
              <a:rPr lang="es-ES" sz="2400" dirty="0" smtClean="0">
                <a:solidFill>
                  <a:schemeClr val="bg1"/>
                </a:solidFill>
                <a:latin typeface="Arial" pitchFamily="34" charset="0"/>
                <a:cs typeface="Arial" pitchFamily="34" charset="0"/>
              </a:rPr>
              <a:t> Indicados cuando las brechas sean bien extensas.</a:t>
            </a: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a:t>
            </a:r>
            <a:r>
              <a:rPr lang="es-ES" sz="2400" dirty="0" err="1" smtClean="0">
                <a:solidFill>
                  <a:schemeClr val="bg1"/>
                </a:solidFill>
                <a:latin typeface="Arial" pitchFamily="34" charset="0"/>
                <a:cs typeface="Arial" pitchFamily="34" charset="0"/>
              </a:rPr>
              <a:t>Placoide</a:t>
            </a:r>
            <a:r>
              <a:rPr lang="es-ES" sz="2400" dirty="0" smtClean="0">
                <a:solidFill>
                  <a:schemeClr val="bg1"/>
                </a:solidFill>
                <a:latin typeface="Arial" pitchFamily="34" charset="0"/>
                <a:cs typeface="Arial" pitchFamily="34" charset="0"/>
              </a:rPr>
              <a:t>: Con un ancho de 10 o 12 mm y un grosor de 0,6 </a:t>
            </a:r>
            <a:r>
              <a:rPr lang="es-ES" sz="2400" dirty="0" err="1" smtClean="0">
                <a:solidFill>
                  <a:schemeClr val="bg1"/>
                </a:solidFill>
                <a:latin typeface="Arial" pitchFamily="34" charset="0"/>
                <a:cs typeface="Arial" pitchFamily="34" charset="0"/>
              </a:rPr>
              <a:t>mm.</a:t>
            </a:r>
            <a:endParaRPr lang="es-ES" sz="2400" dirty="0" smtClean="0">
              <a:solidFill>
                <a:schemeClr val="bg1"/>
              </a:solidFill>
              <a:latin typeface="Arial" pitchFamily="34" charset="0"/>
              <a:cs typeface="Arial" pitchFamily="34" charset="0"/>
            </a:endParaRP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•Bandas </a:t>
            </a:r>
            <a:r>
              <a:rPr lang="es-ES" sz="2400" dirty="0" err="1" smtClean="0">
                <a:solidFill>
                  <a:schemeClr val="bg1"/>
                </a:solidFill>
                <a:latin typeface="Arial" pitchFamily="34" charset="0"/>
                <a:cs typeface="Arial" pitchFamily="34" charset="0"/>
              </a:rPr>
              <a:t>acintadas</a:t>
            </a:r>
            <a:r>
              <a:rPr lang="es-ES" sz="2400" dirty="0" smtClean="0">
                <a:solidFill>
                  <a:schemeClr val="bg1"/>
                </a:solidFill>
                <a:latin typeface="Arial" pitchFamily="34" charset="0"/>
                <a:cs typeface="Arial" pitchFamily="34" charset="0"/>
              </a:rPr>
              <a:t>: Ancho de 8 a 9 mm y grosor 1 </a:t>
            </a:r>
            <a:r>
              <a:rPr lang="es-ES" sz="2400" dirty="0" err="1" smtClean="0">
                <a:solidFill>
                  <a:schemeClr val="bg1"/>
                </a:solidFill>
                <a:latin typeface="Arial" pitchFamily="34" charset="0"/>
                <a:cs typeface="Arial" pitchFamily="34" charset="0"/>
              </a:rPr>
              <a:t>mm.</a:t>
            </a:r>
            <a:endParaRPr lang="es-ES" sz="2400" dirty="0" smtClean="0">
              <a:solidFill>
                <a:schemeClr val="bg1"/>
              </a:solidFill>
              <a:latin typeface="Arial" pitchFamily="34" charset="0"/>
              <a:cs typeface="Arial" pitchFamily="34" charset="0"/>
            </a:endParaRP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•Barras palatinas: Deben ser cilíndricos, algo aplanados, ancho 4 mm y grosor 1,7 </a:t>
            </a:r>
            <a:r>
              <a:rPr lang="es-ES" sz="2400" dirty="0" err="1" smtClean="0">
                <a:solidFill>
                  <a:schemeClr val="bg1"/>
                </a:solidFill>
                <a:latin typeface="Arial" pitchFamily="34" charset="0"/>
                <a:cs typeface="Arial" pitchFamily="34" charset="0"/>
              </a:rPr>
              <a:t>mm.</a:t>
            </a:r>
            <a:r>
              <a:rPr lang="es-ES" sz="2400" dirty="0" smtClean="0">
                <a:solidFill>
                  <a:schemeClr val="bg1"/>
                </a:solidFill>
                <a:latin typeface="Arial" pitchFamily="34" charset="0"/>
                <a:cs typeface="Arial" pitchFamily="34" charset="0"/>
              </a:rPr>
              <a:t>  Cubren una mínima superficie de la bóveda palatina pero deben engrosarse para aumentar su rigidez. Indicadas en aparatos dentosoportados y dientes </a:t>
            </a:r>
            <a:r>
              <a:rPr lang="es-ES" sz="2400" dirty="0" err="1" smtClean="0">
                <a:solidFill>
                  <a:schemeClr val="bg1"/>
                </a:solidFill>
                <a:latin typeface="Arial" pitchFamily="34" charset="0"/>
                <a:cs typeface="Arial" pitchFamily="34" charset="0"/>
              </a:rPr>
              <a:t>periodontalmente</a:t>
            </a:r>
            <a:r>
              <a:rPr lang="es-ES" sz="2400" dirty="0" smtClean="0">
                <a:solidFill>
                  <a:schemeClr val="bg1"/>
                </a:solidFill>
                <a:latin typeface="Arial" pitchFamily="34" charset="0"/>
                <a:cs typeface="Arial" pitchFamily="34" charset="0"/>
              </a:rPr>
              <a:t> sanos. </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6279185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3068960"/>
            <a:ext cx="7971541" cy="523220"/>
          </a:xfrm>
          <a:prstGeom prst="rect">
            <a:avLst/>
          </a:prstGeom>
        </p:spPr>
        <p:txBody>
          <a:bodyPr wrap="none">
            <a:spAutoFit/>
          </a:bodyPr>
          <a:lstStyle/>
          <a:p>
            <a:r>
              <a:rPr lang="es-ES" sz="2800" dirty="0" smtClean="0">
                <a:solidFill>
                  <a:schemeClr val="bg1"/>
                </a:solidFill>
                <a:latin typeface="Arial" pitchFamily="34" charset="0"/>
                <a:cs typeface="Arial" pitchFamily="34" charset="0"/>
              </a:rPr>
              <a:t>Tipos de conectores mayores para la Mandíbula</a:t>
            </a:r>
            <a:endParaRPr lang="es-E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37792446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1002208"/>
            <a:ext cx="8424936" cy="4154984"/>
          </a:xfrm>
          <a:prstGeom prst="rect">
            <a:avLst/>
          </a:prstGeom>
        </p:spPr>
        <p:txBody>
          <a:bodyPr wrap="square">
            <a:spAutoFit/>
          </a:bodyPr>
          <a:lstStyle/>
          <a:p>
            <a:r>
              <a:rPr lang="es-ES" dirty="0" smtClean="0">
                <a:solidFill>
                  <a:schemeClr val="bg1"/>
                </a:solidFill>
              </a:rPr>
              <a:t>•</a:t>
            </a:r>
            <a:r>
              <a:rPr lang="es-ES" sz="2400" dirty="0" smtClean="0">
                <a:solidFill>
                  <a:schemeClr val="bg1"/>
                </a:solidFill>
                <a:latin typeface="Arial" pitchFamily="34" charset="0"/>
                <a:cs typeface="Arial" pitchFamily="34" charset="0"/>
              </a:rPr>
              <a:t>Barra lingual: No cubre los tejidos gingivales ni los dientes por lo que no causa molestias a lengua constituyendo el conector mayor de elección.</a:t>
            </a:r>
          </a:p>
          <a:p>
            <a:endParaRPr lang="es-ES" sz="2400" dirty="0" smtClean="0">
              <a:solidFill>
                <a:schemeClr val="bg1"/>
              </a:solidFill>
              <a:latin typeface="Arial" pitchFamily="34" charset="0"/>
              <a:cs typeface="Arial" pitchFamily="34" charset="0"/>
            </a:endParaRP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a:t>
            </a:r>
            <a:r>
              <a:rPr lang="es-ES" sz="2400" dirty="0" err="1" smtClean="0">
                <a:solidFill>
                  <a:schemeClr val="bg1"/>
                </a:solidFill>
                <a:latin typeface="Arial" pitchFamily="34" charset="0"/>
                <a:cs typeface="Arial" pitchFamily="34" charset="0"/>
              </a:rPr>
              <a:t>Placoide</a:t>
            </a:r>
            <a:r>
              <a:rPr lang="es-ES" sz="2400" dirty="0" smtClean="0">
                <a:solidFill>
                  <a:schemeClr val="bg1"/>
                </a:solidFill>
                <a:latin typeface="Arial" pitchFamily="34" charset="0"/>
                <a:cs typeface="Arial" pitchFamily="34" charset="0"/>
              </a:rPr>
              <a:t> </a:t>
            </a:r>
            <a:r>
              <a:rPr lang="es-ES" sz="2400" dirty="0" err="1" smtClean="0">
                <a:solidFill>
                  <a:schemeClr val="bg1"/>
                </a:solidFill>
                <a:latin typeface="Arial" pitchFamily="34" charset="0"/>
                <a:cs typeface="Arial" pitchFamily="34" charset="0"/>
              </a:rPr>
              <a:t>linguolaminar</a:t>
            </a:r>
            <a:r>
              <a:rPr lang="es-ES" sz="2400" dirty="0" smtClean="0">
                <a:solidFill>
                  <a:schemeClr val="bg1"/>
                </a:solidFill>
                <a:latin typeface="Arial" pitchFamily="34" charset="0"/>
                <a:cs typeface="Arial" pitchFamily="34" charset="0"/>
              </a:rPr>
              <a:t>: Indicado fundamentalmente cuando el frenillo lingual presente una inserción a menos de 3 a 4 mm del borde gingival marginal, lo cual impide la colocación de una barra lingual y en casos de </a:t>
            </a:r>
            <a:r>
              <a:rPr lang="es-ES" sz="2400" dirty="0" err="1" smtClean="0">
                <a:solidFill>
                  <a:schemeClr val="bg1"/>
                </a:solidFill>
                <a:latin typeface="Arial" pitchFamily="34" charset="0"/>
                <a:cs typeface="Arial" pitchFamily="34" charset="0"/>
              </a:rPr>
              <a:t>torus</a:t>
            </a:r>
            <a:r>
              <a:rPr lang="es-ES" sz="2400" dirty="0" smtClean="0">
                <a:solidFill>
                  <a:schemeClr val="bg1"/>
                </a:solidFill>
                <a:latin typeface="Arial" pitchFamily="34" charset="0"/>
                <a:cs typeface="Arial" pitchFamily="34" charset="0"/>
              </a:rPr>
              <a:t> mandibulares. Es importante tener en cuenta en estos casos el correcto alivio en la zona de encía marginal</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16680458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131840" y="3244334"/>
            <a:ext cx="2842445" cy="523220"/>
          </a:xfrm>
          <a:prstGeom prst="rect">
            <a:avLst/>
          </a:prstGeom>
        </p:spPr>
        <p:txBody>
          <a:bodyPr wrap="none">
            <a:spAutoFit/>
          </a:bodyPr>
          <a:lstStyle/>
          <a:p>
            <a:pPr algn="ctr"/>
            <a:r>
              <a:rPr lang="es-ES" sz="2800" dirty="0" smtClean="0">
                <a:solidFill>
                  <a:schemeClr val="bg1"/>
                </a:solidFill>
                <a:latin typeface="Arial" pitchFamily="34" charset="0"/>
                <a:cs typeface="Arial" pitchFamily="34" charset="0"/>
              </a:rPr>
              <a:t>Bases protéticas</a:t>
            </a:r>
            <a:endParaRPr lang="es-E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15779623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2828836"/>
            <a:ext cx="8640960" cy="830997"/>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Son elementos que en forma de silla de montar cubren la parte del reborde desdentado</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31395792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367188" y="2996952"/>
            <a:ext cx="1564852" cy="523220"/>
          </a:xfrm>
          <a:prstGeom prst="rect">
            <a:avLst/>
          </a:prstGeom>
        </p:spPr>
        <p:txBody>
          <a:bodyPr wrap="none">
            <a:spAutoFit/>
          </a:bodyPr>
          <a:lstStyle/>
          <a:p>
            <a:pPr algn="ctr"/>
            <a:r>
              <a:rPr lang="es-ES" sz="2800" dirty="0" smtClean="0">
                <a:solidFill>
                  <a:schemeClr val="bg1"/>
                </a:solidFill>
                <a:latin typeface="Arial" pitchFamily="34" charset="0"/>
                <a:cs typeface="Arial" pitchFamily="34" charset="0"/>
              </a:rPr>
              <a:t>Función </a:t>
            </a:r>
            <a:endParaRPr lang="es-E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8820655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2690336"/>
            <a:ext cx="8352928" cy="1569660"/>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Son las portadoras de los dientes a restituir y por lo tanto son las receptoras de las fuerzas que sobre aquellos actúan, convirtiéndose en intermediarias y portadoras de las fuerzas que inciden sobre el reborde maxilar residual</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16004127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843808" y="2996952"/>
            <a:ext cx="2682145" cy="523220"/>
          </a:xfrm>
          <a:prstGeom prst="rect">
            <a:avLst/>
          </a:prstGeom>
        </p:spPr>
        <p:txBody>
          <a:bodyPr wrap="none">
            <a:spAutoFit/>
          </a:bodyPr>
          <a:lstStyle/>
          <a:p>
            <a:r>
              <a:rPr lang="es-ES" sz="2800" dirty="0" smtClean="0">
                <a:solidFill>
                  <a:schemeClr val="bg1"/>
                </a:solidFill>
                <a:latin typeface="Arial" pitchFamily="34" charset="0"/>
                <a:cs typeface="Arial" pitchFamily="34" charset="0"/>
              </a:rPr>
              <a:t>Características</a:t>
            </a:r>
            <a:endParaRPr lang="es-E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148693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980728"/>
            <a:ext cx="4572000" cy="800219"/>
          </a:xfrm>
          <a:prstGeom prst="rect">
            <a:avLst/>
          </a:prstGeom>
        </p:spPr>
        <p:txBody>
          <a:bodyPr>
            <a:spAutoFit/>
          </a:bodyPr>
          <a:lstStyle/>
          <a:p>
            <a:r>
              <a:rPr lang="es-ES" sz="2800" dirty="0" smtClean="0">
                <a:solidFill>
                  <a:schemeClr val="bg1"/>
                </a:solidFill>
                <a:latin typeface="Arial" pitchFamily="34" charset="0"/>
                <a:cs typeface="Arial" pitchFamily="34" charset="0"/>
              </a:rPr>
              <a:t>SUMARIO:</a:t>
            </a:r>
          </a:p>
          <a:p>
            <a:r>
              <a:rPr lang="es-ES" dirty="0" smtClean="0"/>
              <a:t>	 </a:t>
            </a:r>
            <a:endParaRPr lang="es-ES" dirty="0"/>
          </a:p>
        </p:txBody>
      </p:sp>
      <p:sp>
        <p:nvSpPr>
          <p:cNvPr id="5" name="4 Rectángulo"/>
          <p:cNvSpPr/>
          <p:nvPr/>
        </p:nvSpPr>
        <p:spPr>
          <a:xfrm>
            <a:off x="179512" y="1844824"/>
            <a:ext cx="8856984" cy="4154984"/>
          </a:xfrm>
          <a:prstGeom prst="rect">
            <a:avLst/>
          </a:prstGeom>
        </p:spPr>
        <p:txBody>
          <a:bodyPr wrap="square">
            <a:spAutoFit/>
          </a:bodyPr>
          <a:lstStyle/>
          <a:p>
            <a:pPr algn="just"/>
            <a:r>
              <a:rPr lang="es-ES" sz="2400" dirty="0">
                <a:solidFill>
                  <a:schemeClr val="bg1"/>
                </a:solidFill>
                <a:latin typeface="Arial" pitchFamily="34" charset="0"/>
                <a:cs typeface="Arial" pitchFamily="34" charset="0"/>
              </a:rPr>
              <a:t>3</a:t>
            </a:r>
            <a:r>
              <a:rPr lang="es-ES" sz="2400" dirty="0" smtClean="0">
                <a:solidFill>
                  <a:schemeClr val="bg1"/>
                </a:solidFill>
                <a:latin typeface="Arial" pitchFamily="34" charset="0"/>
                <a:cs typeface="Arial" pitchFamily="34" charset="0"/>
              </a:rPr>
              <a:t>.3- Apoyo </a:t>
            </a:r>
            <a:r>
              <a:rPr lang="es-ES" sz="2400" dirty="0" err="1" smtClean="0">
                <a:solidFill>
                  <a:schemeClr val="bg1"/>
                </a:solidFill>
                <a:latin typeface="Arial" pitchFamily="34" charset="0"/>
                <a:cs typeface="Arial" pitchFamily="34" charset="0"/>
              </a:rPr>
              <a:t>oclusal</a:t>
            </a:r>
            <a:r>
              <a:rPr lang="es-ES" sz="2400" dirty="0" smtClean="0">
                <a:solidFill>
                  <a:schemeClr val="bg1"/>
                </a:solidFill>
                <a:latin typeface="Arial" pitchFamily="34" charset="0"/>
                <a:cs typeface="Arial" pitchFamily="34" charset="0"/>
              </a:rPr>
              <a:t>. Concepto. Funciones. Los Online.</a:t>
            </a:r>
          </a:p>
          <a:p>
            <a:pPr algn="just"/>
            <a:endParaRPr lang="es-ES" sz="2400" dirty="0" smtClean="0">
              <a:solidFill>
                <a:schemeClr val="bg1"/>
              </a:solidFill>
              <a:latin typeface="Arial" pitchFamily="34" charset="0"/>
              <a:cs typeface="Arial" pitchFamily="34" charset="0"/>
            </a:endParaRPr>
          </a:p>
          <a:p>
            <a:pPr algn="just"/>
            <a:r>
              <a:rPr lang="es-ES" sz="2400" dirty="0">
                <a:solidFill>
                  <a:schemeClr val="bg1"/>
                </a:solidFill>
                <a:latin typeface="Arial" pitchFamily="34" charset="0"/>
                <a:cs typeface="Arial" pitchFamily="34" charset="0"/>
              </a:rPr>
              <a:t>3</a:t>
            </a:r>
            <a:r>
              <a:rPr lang="es-ES" sz="2400" dirty="0" smtClean="0">
                <a:solidFill>
                  <a:schemeClr val="bg1"/>
                </a:solidFill>
                <a:latin typeface="Arial" pitchFamily="34" charset="0"/>
                <a:cs typeface="Arial" pitchFamily="34" charset="0"/>
              </a:rPr>
              <a:t>.4- Conectores menores. Concepto. Ubicación.</a:t>
            </a:r>
          </a:p>
          <a:p>
            <a:pPr algn="just"/>
            <a:r>
              <a:rPr lang="es-ES" sz="2400" dirty="0" smtClean="0">
                <a:solidFill>
                  <a:schemeClr val="bg1"/>
                </a:solidFill>
                <a:latin typeface="Arial" pitchFamily="34" charset="0"/>
                <a:cs typeface="Arial" pitchFamily="34" charset="0"/>
              </a:rPr>
              <a:t> Características particulares. Función. Conectores mayores. Concepto. Tipos. Características particulares.</a:t>
            </a:r>
          </a:p>
          <a:p>
            <a:pPr algn="just"/>
            <a:endParaRPr lang="es-ES" sz="2400" dirty="0" smtClean="0">
              <a:solidFill>
                <a:schemeClr val="bg1"/>
              </a:solidFill>
              <a:latin typeface="Arial" pitchFamily="34" charset="0"/>
              <a:cs typeface="Arial" pitchFamily="34" charset="0"/>
            </a:endParaRPr>
          </a:p>
          <a:p>
            <a:pPr algn="just"/>
            <a:r>
              <a:rPr lang="es-ES" sz="2400" dirty="0">
                <a:solidFill>
                  <a:schemeClr val="bg1"/>
                </a:solidFill>
                <a:latin typeface="Arial" pitchFamily="34" charset="0"/>
                <a:cs typeface="Arial" pitchFamily="34" charset="0"/>
              </a:rPr>
              <a:t>3</a:t>
            </a:r>
            <a:r>
              <a:rPr lang="es-ES" sz="2400" dirty="0" smtClean="0">
                <a:solidFill>
                  <a:schemeClr val="bg1"/>
                </a:solidFill>
                <a:latin typeface="Arial" pitchFamily="34" charset="0"/>
                <a:cs typeface="Arial" pitchFamily="34" charset="0"/>
              </a:rPr>
              <a:t>.5- Base o silla. Concepto. Características particulares. Función.</a:t>
            </a:r>
          </a:p>
          <a:p>
            <a:pPr algn="just"/>
            <a:endParaRPr lang="es-ES" sz="2400" dirty="0" smtClean="0">
              <a:solidFill>
                <a:schemeClr val="bg1"/>
              </a:solidFill>
              <a:latin typeface="Arial" pitchFamily="34" charset="0"/>
              <a:cs typeface="Arial" pitchFamily="34" charset="0"/>
            </a:endParaRPr>
          </a:p>
          <a:p>
            <a:pPr algn="just"/>
            <a:r>
              <a:rPr lang="es-ES" sz="2400" dirty="0">
                <a:solidFill>
                  <a:schemeClr val="bg1"/>
                </a:solidFill>
                <a:latin typeface="Arial" pitchFamily="34" charset="0"/>
                <a:cs typeface="Arial" pitchFamily="34" charset="0"/>
              </a:rPr>
              <a:t>3</a:t>
            </a:r>
            <a:r>
              <a:rPr lang="es-ES" sz="2400" dirty="0" smtClean="0">
                <a:solidFill>
                  <a:schemeClr val="bg1"/>
                </a:solidFill>
                <a:latin typeface="Arial" pitchFamily="34" charset="0"/>
                <a:cs typeface="Arial" pitchFamily="34" charset="0"/>
              </a:rPr>
              <a:t>.6- Conexión de las bases. Concepto. Conexión rígida y lábil. Característica particular.  Función.</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36478955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404664"/>
            <a:ext cx="8640960" cy="6001643"/>
          </a:xfrm>
          <a:prstGeom prst="rect">
            <a:avLst/>
          </a:prstGeom>
        </p:spPr>
        <p:txBody>
          <a:bodyPr wrap="square">
            <a:spAutoFit/>
          </a:bodyPr>
          <a:lstStyle/>
          <a:p>
            <a:r>
              <a:rPr lang="es-ES" sz="2400" dirty="0" smtClean="0">
                <a:solidFill>
                  <a:schemeClr val="bg1"/>
                </a:solidFill>
                <a:latin typeface="Arial" pitchFamily="34" charset="0"/>
                <a:cs typeface="Arial" pitchFamily="34" charset="0"/>
              </a:rPr>
              <a:t>Las bases pueden construirse de acrílico, de metal y pueden ser mixtas.</a:t>
            </a: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Según sea el soporte de las bases, así será el principio que regirá su extensión.</a:t>
            </a:r>
          </a:p>
          <a:p>
            <a:r>
              <a:rPr lang="es-ES" sz="2400" dirty="0" smtClean="0">
                <a:solidFill>
                  <a:schemeClr val="bg1"/>
                </a:solidFill>
                <a:latin typeface="Arial" pitchFamily="34" charset="0"/>
                <a:cs typeface="Arial" pitchFamily="34" charset="0"/>
              </a:rPr>
              <a:t> </a:t>
            </a:r>
          </a:p>
          <a:p>
            <a:r>
              <a:rPr lang="es-ES" sz="2400" dirty="0" smtClean="0">
                <a:solidFill>
                  <a:schemeClr val="bg1"/>
                </a:solidFill>
                <a:latin typeface="Arial" pitchFamily="34" charset="0"/>
                <a:cs typeface="Arial" pitchFamily="34" charset="0"/>
              </a:rPr>
              <a:t>En las </a:t>
            </a:r>
            <a:r>
              <a:rPr lang="es-ES" sz="2400" dirty="0" err="1" smtClean="0">
                <a:solidFill>
                  <a:schemeClr val="bg1"/>
                </a:solidFill>
                <a:latin typeface="Arial" pitchFamily="34" charset="0"/>
                <a:cs typeface="Arial" pitchFamily="34" charset="0"/>
              </a:rPr>
              <a:t>dentosoportadas</a:t>
            </a:r>
            <a:r>
              <a:rPr lang="es-ES" sz="2400" dirty="0" smtClean="0">
                <a:solidFill>
                  <a:schemeClr val="bg1"/>
                </a:solidFill>
                <a:latin typeface="Arial" pitchFamily="34" charset="0"/>
                <a:cs typeface="Arial" pitchFamily="34" charset="0"/>
              </a:rPr>
              <a:t> será la mínima necesaria para restaurar los tejidos perdidos ya que la transmisión de la carga se hace por intermedio de los dientes. Los bordes, además, pueden ser más finos ya que no es necesario un cierre potencial.</a:t>
            </a: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 En </a:t>
            </a:r>
            <a:r>
              <a:rPr lang="es-ES" sz="2400" dirty="0" err="1" smtClean="0">
                <a:solidFill>
                  <a:schemeClr val="bg1"/>
                </a:solidFill>
                <a:latin typeface="Arial" pitchFamily="34" charset="0"/>
                <a:cs typeface="Arial" pitchFamily="34" charset="0"/>
              </a:rPr>
              <a:t>dentomucosoportadas</a:t>
            </a:r>
            <a:r>
              <a:rPr lang="es-ES" sz="2400" dirty="0" smtClean="0">
                <a:solidFill>
                  <a:schemeClr val="bg1"/>
                </a:solidFill>
                <a:latin typeface="Arial" pitchFamily="34" charset="0"/>
                <a:cs typeface="Arial" pitchFamily="34" charset="0"/>
              </a:rPr>
              <a:t>, la extensión de las bases será la máxima para que el soporte mucoso sea aprovechado al máximo y las fuerzas incidentes se distribuyan en una superficie mayor.</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12854408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1155516"/>
            <a:ext cx="8424936" cy="3785652"/>
          </a:xfrm>
          <a:prstGeom prst="rect">
            <a:avLst/>
          </a:prstGeom>
        </p:spPr>
        <p:txBody>
          <a:bodyPr wrap="square">
            <a:spAutoFit/>
          </a:bodyPr>
          <a:lstStyle/>
          <a:p>
            <a:r>
              <a:rPr lang="es-ES" sz="2400" dirty="0" smtClean="0">
                <a:solidFill>
                  <a:schemeClr val="bg1"/>
                </a:solidFill>
                <a:latin typeface="Arial" pitchFamily="34" charset="0"/>
                <a:cs typeface="Arial" pitchFamily="34" charset="0"/>
              </a:rPr>
              <a:t>En caso de prótesis </a:t>
            </a:r>
            <a:r>
              <a:rPr lang="es-ES" sz="2400" dirty="0" err="1" smtClean="0">
                <a:solidFill>
                  <a:schemeClr val="bg1"/>
                </a:solidFill>
                <a:latin typeface="Arial" pitchFamily="34" charset="0"/>
                <a:cs typeface="Arial" pitchFamily="34" charset="0"/>
              </a:rPr>
              <a:t>mucosoportadas</a:t>
            </a:r>
            <a:r>
              <a:rPr lang="es-ES" sz="2400" dirty="0" smtClean="0">
                <a:solidFill>
                  <a:schemeClr val="bg1"/>
                </a:solidFill>
                <a:latin typeface="Arial" pitchFamily="34" charset="0"/>
                <a:cs typeface="Arial" pitchFamily="34" charset="0"/>
              </a:rPr>
              <a:t> las bases deben ser bien extendidas y su indicación precisa está en todos los casos en que esa base vaya a recaer su esfuerzo por intermedio de la mucosa exclusivamente o en parte.</a:t>
            </a:r>
          </a:p>
          <a:p>
            <a:r>
              <a:rPr lang="es-ES" sz="2400" dirty="0" smtClean="0">
                <a:solidFill>
                  <a:schemeClr val="bg1"/>
                </a:solidFill>
                <a:latin typeface="Arial" pitchFamily="34" charset="0"/>
                <a:cs typeface="Arial" pitchFamily="34" charset="0"/>
              </a:rPr>
              <a:t> </a:t>
            </a:r>
          </a:p>
          <a:p>
            <a:r>
              <a:rPr lang="es-ES" sz="2400" dirty="0" smtClean="0">
                <a:solidFill>
                  <a:schemeClr val="bg1"/>
                </a:solidFill>
                <a:latin typeface="Arial" pitchFamily="34" charset="0"/>
                <a:cs typeface="Arial" pitchFamily="34" charset="0"/>
              </a:rPr>
              <a:t>El contorno de la superficie lingual será lo menos voluminoso posible para no interferir a la lengua; sin embargo, el contorno vestibular será voluminoso para restaurar los tejidos perdidos que sirven de apoyo a la musculatura facial.</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17503030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836712"/>
            <a:ext cx="8928992" cy="4524315"/>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Según su forma pueden ser de rejilla, cola de pato y metálicas o cajuelas, y éstas últimas pueden ser corridas o individuales de acuerdo a su ubicación.</a:t>
            </a:r>
          </a:p>
          <a:p>
            <a:pPr algn="just"/>
            <a:endParaRPr lang="es-ES" sz="2400" dirty="0" smtClean="0">
              <a:solidFill>
                <a:schemeClr val="bg1"/>
              </a:solidFill>
              <a:latin typeface="Arial" pitchFamily="34" charset="0"/>
              <a:cs typeface="Arial" pitchFamily="34" charset="0"/>
            </a:endParaRPr>
          </a:p>
          <a:p>
            <a:pPr algn="just"/>
            <a:endParaRPr lang="es-ES" sz="2400" dirty="0">
              <a:solidFill>
                <a:schemeClr val="bg1"/>
              </a:solidFill>
              <a:latin typeface="Arial" pitchFamily="34" charset="0"/>
              <a:cs typeface="Arial" pitchFamily="34" charset="0"/>
            </a:endParaRP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Maxilar - Rejilla Clase I, II y la IV de acuerdo a la extensión de la    brecha.      </a:t>
            </a:r>
          </a:p>
          <a:p>
            <a:pPr algn="just"/>
            <a:r>
              <a:rPr lang="es-ES" sz="2400" dirty="0" smtClean="0">
                <a:solidFill>
                  <a:schemeClr val="bg1"/>
                </a:solidFill>
                <a:latin typeface="Arial" pitchFamily="34" charset="0"/>
                <a:cs typeface="Arial" pitchFamily="34" charset="0"/>
              </a:rPr>
              <a:t>             - Metálica Clase III y IV</a:t>
            </a: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Mandíbula - Cola de pato Clase I y II </a:t>
            </a:r>
          </a:p>
          <a:p>
            <a:pPr algn="just"/>
            <a:r>
              <a:rPr lang="es-ES" sz="2400" dirty="0" smtClean="0">
                <a:solidFill>
                  <a:schemeClr val="bg1"/>
                </a:solidFill>
                <a:latin typeface="Arial" pitchFamily="34" charset="0"/>
                <a:cs typeface="Arial" pitchFamily="34" charset="0"/>
              </a:rPr>
              <a:t>                  - Metálica Clase III y IV </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13317934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86000" y="2700789"/>
            <a:ext cx="4572000" cy="800219"/>
          </a:xfrm>
          <a:prstGeom prst="rect">
            <a:avLst/>
          </a:prstGeom>
        </p:spPr>
        <p:txBody>
          <a:bodyPr>
            <a:spAutoFit/>
          </a:bodyPr>
          <a:lstStyle/>
          <a:p>
            <a:endParaRPr lang="es-ES" dirty="0" smtClean="0"/>
          </a:p>
          <a:p>
            <a:r>
              <a:rPr lang="es-ES" sz="2800" dirty="0" smtClean="0">
                <a:solidFill>
                  <a:schemeClr val="bg1"/>
                </a:solidFill>
                <a:latin typeface="Arial" pitchFamily="34" charset="0"/>
                <a:cs typeface="Arial" pitchFamily="34" charset="0"/>
              </a:rPr>
              <a:t>Conexión de las bases</a:t>
            </a:r>
            <a:endParaRPr lang="es-E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6978222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908720"/>
            <a:ext cx="8568952" cy="4524315"/>
          </a:xfrm>
          <a:prstGeom prst="rect">
            <a:avLst/>
          </a:prstGeom>
        </p:spPr>
        <p:txBody>
          <a:bodyPr wrap="square">
            <a:spAutoFit/>
          </a:bodyPr>
          <a:lstStyle/>
          <a:p>
            <a:r>
              <a:rPr lang="es-ES" sz="2400" dirty="0" smtClean="0">
                <a:solidFill>
                  <a:schemeClr val="bg1"/>
                </a:solidFill>
                <a:latin typeface="Arial" pitchFamily="34" charset="0"/>
                <a:cs typeface="Arial" pitchFamily="34" charset="0"/>
              </a:rPr>
              <a:t>Medios de unión entre la base y diente remanentes.</a:t>
            </a:r>
          </a:p>
          <a:p>
            <a:endParaRPr lang="es-ES" sz="2400" dirty="0" smtClean="0">
              <a:solidFill>
                <a:schemeClr val="bg1"/>
              </a:solidFill>
              <a:latin typeface="Arial" pitchFamily="34" charset="0"/>
              <a:cs typeface="Arial" pitchFamily="34" charset="0"/>
            </a:endParaRP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Toda conexión parte del cuerpo del retenedor y puede establecer con la base próxima una unión de diferente clase, lo que determina que el anclaje de la prótesis sea: rígido o lábil.</a:t>
            </a:r>
          </a:p>
          <a:p>
            <a:endParaRPr lang="es-ES" sz="2400" dirty="0" smtClean="0">
              <a:solidFill>
                <a:schemeClr val="bg1"/>
              </a:solidFill>
              <a:latin typeface="Arial" pitchFamily="34" charset="0"/>
              <a:cs typeface="Arial" pitchFamily="34" charset="0"/>
            </a:endParaRPr>
          </a:p>
          <a:p>
            <a:endParaRPr lang="es-ES" sz="2400" dirty="0" smtClean="0">
              <a:solidFill>
                <a:schemeClr val="bg1"/>
              </a:solidFill>
              <a:latin typeface="Arial" pitchFamily="34" charset="0"/>
              <a:cs typeface="Arial" pitchFamily="34" charset="0"/>
            </a:endParaRP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Existen dos tipos de conexión o anclaje, rígido y lábil, este último se divide en elástico y articulado</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18858215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1340768"/>
            <a:ext cx="8784976" cy="3785652"/>
          </a:xfrm>
          <a:prstGeom prst="rect">
            <a:avLst/>
          </a:prstGeom>
        </p:spPr>
        <p:txBody>
          <a:bodyPr wrap="square">
            <a:spAutoFit/>
          </a:bodyPr>
          <a:lstStyle/>
          <a:p>
            <a:r>
              <a:rPr lang="es-ES" sz="2400" dirty="0" smtClean="0">
                <a:solidFill>
                  <a:schemeClr val="bg1"/>
                </a:solidFill>
                <a:latin typeface="Arial" pitchFamily="34" charset="0"/>
                <a:cs typeface="Arial" pitchFamily="34" charset="0"/>
              </a:rPr>
              <a:t>Anclaje Rígido: </a:t>
            </a:r>
          </a:p>
          <a:p>
            <a:endParaRPr lang="es-ES" sz="2400" dirty="0">
              <a:solidFill>
                <a:schemeClr val="bg1"/>
              </a:solidFill>
              <a:latin typeface="Arial" pitchFamily="34" charset="0"/>
              <a:cs typeface="Arial" pitchFamily="34" charset="0"/>
            </a:endParaRPr>
          </a:p>
          <a:p>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Es aquel en el que la conexión es rígida y directa desde el cuerpo del retenedor a la base próxima. Este tipo de conexión hace que el retenedor  forme una entidad mecánica única con la base y toda la fuerza que ésta recibe se transmita al diente directamente.</a:t>
            </a:r>
          </a:p>
          <a:p>
            <a:pPr algn="just"/>
            <a:r>
              <a:rPr lang="es-ES" sz="2400" dirty="0" smtClean="0">
                <a:solidFill>
                  <a:schemeClr val="bg1"/>
                </a:solidFill>
                <a:latin typeface="Arial" pitchFamily="34" charset="0"/>
                <a:cs typeface="Arial" pitchFamily="34" charset="0"/>
              </a:rPr>
              <a:t>Con  la juiciosa selección de los retenedores el anclaje rígido es el más aceptable por su comodidad para el paciente</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25765741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786184"/>
            <a:ext cx="8856984" cy="5632311"/>
          </a:xfrm>
          <a:prstGeom prst="rect">
            <a:avLst/>
          </a:prstGeom>
        </p:spPr>
        <p:txBody>
          <a:bodyPr wrap="square">
            <a:spAutoFit/>
          </a:bodyPr>
          <a:lstStyle/>
          <a:p>
            <a:r>
              <a:rPr lang="es-ES" sz="2400" dirty="0" smtClean="0">
                <a:solidFill>
                  <a:schemeClr val="bg1"/>
                </a:solidFill>
                <a:latin typeface="Arial" pitchFamily="34" charset="0"/>
                <a:cs typeface="Arial" pitchFamily="34" charset="0"/>
              </a:rPr>
              <a:t>Anclaje lábil: </a:t>
            </a:r>
          </a:p>
          <a:p>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Garantiza una conexión amortiguada de la base con el retenedor, y produce una modificación de la transmisión de la fuerza, ya en su calidad o en su cantidad, o en ambas a la vez. Estos se crean con la posibilidad de preservar los dientes pilares contra las cargas o brazos de palanca que trasmite un conector rígido. </a:t>
            </a: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El anclaje lábil deberá usarse siempre que haya prótesis de extremo libre con bases de 20 mm de largo, con mucosas muy </a:t>
            </a:r>
            <a:r>
              <a:rPr lang="es-ES" sz="2400" dirty="0" err="1" smtClean="0">
                <a:solidFill>
                  <a:schemeClr val="bg1"/>
                </a:solidFill>
                <a:latin typeface="Arial" pitchFamily="34" charset="0"/>
                <a:cs typeface="Arial" pitchFamily="34" charset="0"/>
              </a:rPr>
              <a:t>resilentes</a:t>
            </a:r>
            <a:r>
              <a:rPr lang="es-ES" sz="2400" dirty="0" smtClean="0">
                <a:solidFill>
                  <a:schemeClr val="bg1"/>
                </a:solidFill>
                <a:latin typeface="Arial" pitchFamily="34" charset="0"/>
                <a:cs typeface="Arial" pitchFamily="34" charset="0"/>
              </a:rPr>
              <a:t> y con condición </a:t>
            </a:r>
            <a:r>
              <a:rPr lang="es-ES" sz="2400" dirty="0" err="1" smtClean="0">
                <a:solidFill>
                  <a:schemeClr val="bg1"/>
                </a:solidFill>
                <a:latin typeface="Arial" pitchFamily="34" charset="0"/>
                <a:cs typeface="Arial" pitchFamily="34" charset="0"/>
              </a:rPr>
              <a:t>parodontal</a:t>
            </a:r>
            <a:r>
              <a:rPr lang="es-ES" sz="2400" dirty="0" smtClean="0">
                <a:solidFill>
                  <a:schemeClr val="bg1"/>
                </a:solidFill>
                <a:latin typeface="Arial" pitchFamily="34" charset="0"/>
                <a:cs typeface="Arial" pitchFamily="34" charset="0"/>
              </a:rPr>
              <a:t> debilitada o normal. </a:t>
            </a: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También cuando hay rebordes muy reabsorbidos e inclinados respecto al diente pilar.</a:t>
            </a:r>
          </a:p>
        </p:txBody>
      </p:sp>
    </p:spTree>
    <p:extLst>
      <p:ext uri="{BB962C8B-B14F-4D97-AF65-F5344CB8AC3E}">
        <p14:creationId xmlns:p14="http://schemas.microsoft.com/office/powerpoint/2010/main" xmlns="" val="6606036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1246108"/>
            <a:ext cx="9073008" cy="3416320"/>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Dicha base a extensión actúa como brazo de palanca con acción distal y con requerimiento dorsal del diente extremo, siendo mayor este efecto cuanto mayor diferencia de </a:t>
            </a:r>
            <a:r>
              <a:rPr lang="es-ES" sz="2400" dirty="0" err="1" smtClean="0">
                <a:solidFill>
                  <a:schemeClr val="bg1"/>
                </a:solidFill>
                <a:latin typeface="Arial" pitchFamily="34" charset="0"/>
                <a:cs typeface="Arial" pitchFamily="34" charset="0"/>
              </a:rPr>
              <a:t>resilencia</a:t>
            </a:r>
            <a:r>
              <a:rPr lang="es-ES" sz="2400" dirty="0" smtClean="0">
                <a:solidFill>
                  <a:schemeClr val="bg1"/>
                </a:solidFill>
                <a:latin typeface="Arial" pitchFamily="34" charset="0"/>
                <a:cs typeface="Arial" pitchFamily="34" charset="0"/>
              </a:rPr>
              <a:t> existe entre la mucosa y el periodonto.</a:t>
            </a:r>
          </a:p>
          <a:p>
            <a:pPr algn="just"/>
            <a:endParaRPr lang="es-ES" sz="2400" dirty="0" smtClean="0">
              <a:solidFill>
                <a:schemeClr val="bg1"/>
              </a:solidFill>
              <a:latin typeface="Arial" pitchFamily="34" charset="0"/>
              <a:cs typeface="Arial" pitchFamily="34" charset="0"/>
            </a:endParaRPr>
          </a:p>
          <a:p>
            <a:pPr algn="just"/>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Tiene como desventaja que los movimientos verticales ahora serán más violentos hacia la mucosa y el hueso, por consiguiente la reabsorción ósea es más rápida</a:t>
            </a:r>
            <a:r>
              <a:rPr lang="es-ES" sz="2400" dirty="0" smtClean="0">
                <a:latin typeface="Arial" pitchFamily="34" charset="0"/>
                <a:cs typeface="Arial" pitchFamily="34" charset="0"/>
              </a:rPr>
              <a:t>. </a:t>
            </a:r>
            <a:endParaRPr lang="es-ES" sz="2400" dirty="0">
              <a:latin typeface="Arial" pitchFamily="34" charset="0"/>
              <a:cs typeface="Arial" pitchFamily="34" charset="0"/>
            </a:endParaRPr>
          </a:p>
        </p:txBody>
      </p:sp>
    </p:spTree>
    <p:extLst>
      <p:ext uri="{BB962C8B-B14F-4D97-AF65-F5344CB8AC3E}">
        <p14:creationId xmlns:p14="http://schemas.microsoft.com/office/powerpoint/2010/main" xmlns="" val="30340550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3105835"/>
            <a:ext cx="7992888" cy="1200329"/>
          </a:xfrm>
          <a:prstGeom prst="rect">
            <a:avLst/>
          </a:prstGeom>
        </p:spPr>
        <p:txBody>
          <a:bodyPr wrap="square">
            <a:spAutoFit/>
          </a:bodyPr>
          <a:lstStyle/>
          <a:p>
            <a:pPr algn="ctr"/>
            <a:r>
              <a:rPr lang="es-ES" sz="2400" dirty="0" smtClean="0">
                <a:solidFill>
                  <a:schemeClr val="bg1"/>
                </a:solidFill>
                <a:latin typeface="Arial" pitchFamily="34" charset="0"/>
                <a:cs typeface="Arial" pitchFamily="34" charset="0"/>
              </a:rPr>
              <a:t>Este tipo de anclaje puede ser de dos tipos</a:t>
            </a:r>
          </a:p>
          <a:p>
            <a:pPr algn="ctr"/>
            <a:r>
              <a:rPr lang="es-ES" sz="2400" dirty="0" smtClean="0">
                <a:solidFill>
                  <a:schemeClr val="bg1"/>
                </a:solidFill>
                <a:latin typeface="Arial" pitchFamily="34" charset="0"/>
                <a:cs typeface="Arial" pitchFamily="34" charset="0"/>
              </a:rPr>
              <a:t> </a:t>
            </a:r>
          </a:p>
          <a:p>
            <a:pPr algn="ctr"/>
            <a:r>
              <a:rPr lang="es-ES" sz="2400" dirty="0">
                <a:solidFill>
                  <a:schemeClr val="bg1"/>
                </a:solidFill>
                <a:latin typeface="Arial" pitchFamily="34" charset="0"/>
                <a:cs typeface="Arial" pitchFamily="34" charset="0"/>
              </a:rPr>
              <a:t>E</a:t>
            </a:r>
            <a:r>
              <a:rPr lang="es-ES" sz="2400" dirty="0" smtClean="0">
                <a:solidFill>
                  <a:schemeClr val="bg1"/>
                </a:solidFill>
                <a:latin typeface="Arial" pitchFamily="34" charset="0"/>
                <a:cs typeface="Arial" pitchFamily="34" charset="0"/>
              </a:rPr>
              <a:t>lástico o articulado</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40597177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504" y="260648"/>
            <a:ext cx="9036496" cy="6370975"/>
          </a:xfrm>
          <a:prstGeom prst="rect">
            <a:avLst/>
          </a:prstGeom>
        </p:spPr>
        <p:txBody>
          <a:bodyPr wrap="square">
            <a:spAutoFit/>
          </a:bodyPr>
          <a:lstStyle/>
          <a:p>
            <a:r>
              <a:rPr lang="es-ES" sz="2400" dirty="0" smtClean="0">
                <a:solidFill>
                  <a:schemeClr val="bg1"/>
                </a:solidFill>
                <a:latin typeface="Arial" pitchFamily="34" charset="0"/>
                <a:cs typeface="Arial" pitchFamily="34" charset="0"/>
              </a:rPr>
              <a:t>Anclaje lábil elástico:</a:t>
            </a: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Este tipo de conexión consiste en un medio elástico de transmisión de la fuerza que puede estar representado por un alambre elástico o también por barras hendidas.</a:t>
            </a:r>
          </a:p>
          <a:p>
            <a:r>
              <a:rPr lang="es-ES" sz="2400" dirty="0" smtClean="0">
                <a:solidFill>
                  <a:schemeClr val="bg1"/>
                </a:solidFill>
                <a:latin typeface="Arial" pitchFamily="34" charset="0"/>
                <a:cs typeface="Arial" pitchFamily="34" charset="0"/>
              </a:rPr>
              <a:t>El alambre elástico se une por una parte al cuerpo del retenedor, y por otro lado se une a la base o barra después de haber recorrido una longitud que asegure (para un calibre y aleación dadas) la elasticidad suficiente para la absorción y amortiguación de las fuerzas recibidas por las bases.</a:t>
            </a: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Barras hendidas y placas segmentadas:</a:t>
            </a: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Estos elementos son </a:t>
            </a:r>
            <a:r>
              <a:rPr lang="es-ES" sz="2400" dirty="0" err="1" smtClean="0">
                <a:solidFill>
                  <a:schemeClr val="bg1"/>
                </a:solidFill>
                <a:latin typeface="Arial" pitchFamily="34" charset="0"/>
                <a:cs typeface="Arial" pitchFamily="34" charset="0"/>
              </a:rPr>
              <a:t>rompefuerzas</a:t>
            </a:r>
            <a:r>
              <a:rPr lang="es-ES" sz="2400" dirty="0" smtClean="0">
                <a:solidFill>
                  <a:schemeClr val="bg1"/>
                </a:solidFill>
                <a:latin typeface="Arial" pitchFamily="34" charset="0"/>
                <a:cs typeface="Arial" pitchFamily="34" charset="0"/>
              </a:rPr>
              <a:t> </a:t>
            </a:r>
            <a:r>
              <a:rPr lang="es-ES" sz="2400" dirty="0" err="1" smtClean="0">
                <a:solidFill>
                  <a:schemeClr val="bg1"/>
                </a:solidFill>
                <a:latin typeface="Arial" pitchFamily="34" charset="0"/>
                <a:cs typeface="Arial" pitchFamily="34" charset="0"/>
              </a:rPr>
              <a:t>semiplásticos</a:t>
            </a:r>
            <a:r>
              <a:rPr lang="es-ES" sz="2400" dirty="0" smtClean="0">
                <a:solidFill>
                  <a:schemeClr val="bg1"/>
                </a:solidFill>
                <a:latin typeface="Arial" pitchFamily="34" charset="0"/>
                <a:cs typeface="Arial" pitchFamily="34" charset="0"/>
              </a:rPr>
              <a:t> cuya acción de amortiguación se logra porque se deriva la fuerza a un punto alejado de los retenedores y de las bases.</a:t>
            </a:r>
          </a:p>
          <a:p>
            <a:r>
              <a:rPr lang="es-ES" sz="2400" dirty="0" smtClean="0">
                <a:solidFill>
                  <a:schemeClr val="bg1"/>
                </a:solidFill>
                <a:latin typeface="Arial" pitchFamily="34" charset="0"/>
                <a:cs typeface="Arial" pitchFamily="34" charset="0"/>
              </a:rPr>
              <a:t>	</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32021958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131840" y="3244334"/>
            <a:ext cx="2622834" cy="523220"/>
          </a:xfrm>
          <a:prstGeom prst="rect">
            <a:avLst/>
          </a:prstGeom>
        </p:spPr>
        <p:txBody>
          <a:bodyPr wrap="none">
            <a:spAutoFit/>
          </a:bodyPr>
          <a:lstStyle/>
          <a:p>
            <a:r>
              <a:rPr lang="es-ES" sz="2800" dirty="0" smtClean="0">
                <a:solidFill>
                  <a:schemeClr val="bg1"/>
                </a:solidFill>
                <a:latin typeface="Arial" pitchFamily="34" charset="0"/>
                <a:cs typeface="Arial" pitchFamily="34" charset="0"/>
              </a:rPr>
              <a:t>Apoyo </a:t>
            </a:r>
            <a:r>
              <a:rPr lang="es-ES" sz="2800" dirty="0" err="1" smtClean="0">
                <a:solidFill>
                  <a:schemeClr val="bg1"/>
                </a:solidFill>
                <a:latin typeface="Arial" pitchFamily="34" charset="0"/>
                <a:cs typeface="Arial" pitchFamily="34" charset="0"/>
              </a:rPr>
              <a:t>oclusal</a:t>
            </a:r>
            <a:r>
              <a:rPr lang="es-ES" sz="2800" dirty="0" smtClean="0">
                <a:solidFill>
                  <a:schemeClr val="bg1"/>
                </a:solidFill>
                <a:latin typeface="Arial" pitchFamily="34" charset="0"/>
                <a:cs typeface="Arial" pitchFamily="34" charset="0"/>
              </a:rPr>
              <a:t> </a:t>
            </a:r>
            <a:endParaRPr lang="es-E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11621871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95536" y="948784"/>
            <a:ext cx="8424936" cy="4154984"/>
          </a:xfrm>
          <a:prstGeom prst="rect">
            <a:avLst/>
          </a:prstGeom>
        </p:spPr>
        <p:txBody>
          <a:bodyPr wrap="square">
            <a:spAutoFit/>
          </a:bodyPr>
          <a:lstStyle/>
          <a:p>
            <a:pPr marL="342900" indent="-342900">
              <a:buFont typeface="Arial" pitchFamily="34" charset="0"/>
              <a:buChar char="•"/>
            </a:pPr>
            <a:r>
              <a:rPr lang="es-ES" sz="2400" dirty="0" smtClean="0">
                <a:solidFill>
                  <a:schemeClr val="bg1"/>
                </a:solidFill>
                <a:latin typeface="Arial" pitchFamily="34" charset="0"/>
                <a:cs typeface="Arial" pitchFamily="34" charset="0"/>
              </a:rPr>
              <a:t>Barras hendidas: Consiste en una doble barra, una más delgada que la otra, soldadas entre sí en un punto alejado de los retenedores siendo amortiguada la conexión de las bases. Tienen el inconveniente de que si son muy finas no  dan libre juego a las bases y si lo son se </a:t>
            </a:r>
            <a:r>
              <a:rPr lang="es-ES" sz="2400" dirty="0" err="1" smtClean="0">
                <a:solidFill>
                  <a:schemeClr val="bg1"/>
                </a:solidFill>
                <a:latin typeface="Arial" pitchFamily="34" charset="0"/>
                <a:cs typeface="Arial" pitchFamily="34" charset="0"/>
              </a:rPr>
              <a:t>desadaptan</a:t>
            </a:r>
            <a:r>
              <a:rPr lang="es-ES" sz="2400" dirty="0" smtClean="0">
                <a:solidFill>
                  <a:schemeClr val="bg1"/>
                </a:solidFill>
                <a:latin typeface="Arial" pitchFamily="34" charset="0"/>
                <a:cs typeface="Arial" pitchFamily="34" charset="0"/>
              </a:rPr>
              <a:t> con facilidad.</a:t>
            </a:r>
          </a:p>
          <a:p>
            <a:pPr marL="342900" indent="-342900">
              <a:buFont typeface="Arial" pitchFamily="34" charset="0"/>
              <a:buChar char="•"/>
            </a:pPr>
            <a:endParaRPr lang="es-ES" sz="2400" dirty="0">
              <a:solidFill>
                <a:schemeClr val="bg1"/>
              </a:solidFill>
              <a:latin typeface="Arial" pitchFamily="34" charset="0"/>
              <a:cs typeface="Arial" pitchFamily="34" charset="0"/>
            </a:endParaRPr>
          </a:p>
          <a:p>
            <a:pPr marL="342900" indent="-342900">
              <a:buFont typeface="Arial" pitchFamily="34" charset="0"/>
              <a:buChar char="•"/>
            </a:pPr>
            <a:endParaRPr lang="es-ES" sz="2400" dirty="0" smtClean="0">
              <a:solidFill>
                <a:schemeClr val="bg1"/>
              </a:solidFill>
              <a:latin typeface="Arial" pitchFamily="34" charset="0"/>
              <a:cs typeface="Arial" pitchFamily="34" charset="0"/>
            </a:endParaRPr>
          </a:p>
          <a:p>
            <a:pPr marL="342900" indent="-342900">
              <a:buFont typeface="Arial" pitchFamily="34" charset="0"/>
              <a:buChar char="•"/>
            </a:pPr>
            <a:r>
              <a:rPr lang="es-ES" sz="2400" dirty="0" smtClean="0">
                <a:solidFill>
                  <a:schemeClr val="bg1"/>
                </a:solidFill>
                <a:latin typeface="Arial" pitchFamily="34" charset="0"/>
                <a:cs typeface="Arial" pitchFamily="34" charset="0"/>
              </a:rPr>
              <a:t>Placas segmentadas: Es más complicada su construcción pudiendo aparecer tensiones provocando sobrecarga en vez de ser a la inversa.</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36554282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1844824"/>
            <a:ext cx="8568952" cy="3416320"/>
          </a:xfrm>
          <a:prstGeom prst="rect">
            <a:avLst/>
          </a:prstGeom>
        </p:spPr>
        <p:txBody>
          <a:bodyPr wrap="square">
            <a:spAutoFit/>
          </a:bodyPr>
          <a:lstStyle/>
          <a:p>
            <a:r>
              <a:rPr lang="es-ES" sz="2400" dirty="0" smtClean="0">
                <a:solidFill>
                  <a:schemeClr val="bg1"/>
                </a:solidFill>
                <a:latin typeface="Arial" pitchFamily="34" charset="0"/>
                <a:cs typeface="Arial" pitchFamily="34" charset="0"/>
              </a:rPr>
              <a:t>Anclaje lábil articulado:</a:t>
            </a:r>
          </a:p>
          <a:p>
            <a:endParaRPr lang="es-ES" sz="2400" dirty="0">
              <a:solidFill>
                <a:schemeClr val="bg1"/>
              </a:solidFill>
              <a:latin typeface="Arial" pitchFamily="34" charset="0"/>
              <a:cs typeface="Arial" pitchFamily="34" charset="0"/>
            </a:endParaRPr>
          </a:p>
          <a:p>
            <a:endParaRPr lang="es-ES" sz="2400" dirty="0" smtClean="0">
              <a:solidFill>
                <a:schemeClr val="bg1"/>
              </a:solidFill>
              <a:latin typeface="Arial" pitchFamily="34" charset="0"/>
              <a:cs typeface="Arial" pitchFamily="34" charset="0"/>
            </a:endParaRPr>
          </a:p>
          <a:p>
            <a:pPr algn="just"/>
            <a:r>
              <a:rPr lang="es-ES" sz="2400" dirty="0" smtClean="0">
                <a:solidFill>
                  <a:schemeClr val="bg1"/>
                </a:solidFill>
                <a:latin typeface="Arial" pitchFamily="34" charset="0"/>
                <a:cs typeface="Arial" pitchFamily="34" charset="0"/>
              </a:rPr>
              <a:t>Consiste en dos piezas generalmente, que dan oportunidad a la base para tener una independencia de movimiento y de la transmisión de la fuerza. </a:t>
            </a:r>
          </a:p>
          <a:p>
            <a:pPr algn="just"/>
            <a:r>
              <a:rPr lang="es-ES" sz="2400" dirty="0" smtClean="0">
                <a:solidFill>
                  <a:schemeClr val="bg1"/>
                </a:solidFill>
                <a:latin typeface="Arial" pitchFamily="34" charset="0"/>
                <a:cs typeface="Arial" pitchFamily="34" charset="0"/>
              </a:rPr>
              <a:t>Estos dispositivos tienden a permitir un movimiento de deslizamiento vertical de la base y también un movimiento a charnela.</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28774751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79512" y="1208941"/>
            <a:ext cx="8856984" cy="5324535"/>
          </a:xfrm>
          <a:prstGeom prst="rect">
            <a:avLst/>
          </a:prstGeom>
        </p:spPr>
        <p:txBody>
          <a:bodyPr wrap="square">
            <a:spAutoFit/>
          </a:bodyPr>
          <a:lstStyle/>
          <a:p>
            <a:r>
              <a:rPr lang="es-ES" sz="2000" dirty="0" smtClean="0">
                <a:solidFill>
                  <a:schemeClr val="bg1"/>
                </a:solidFill>
                <a:latin typeface="Arial" pitchFamily="34" charset="0"/>
                <a:cs typeface="Arial" pitchFamily="34" charset="0"/>
              </a:rPr>
              <a:t>Libro de Materiales Dentales. Colectivo de autores. Fatesa.2009.</a:t>
            </a:r>
          </a:p>
          <a:p>
            <a:endParaRPr lang="es-ES" sz="2000" dirty="0" smtClean="0">
              <a:solidFill>
                <a:schemeClr val="bg1"/>
              </a:solidFill>
              <a:latin typeface="Arial" pitchFamily="34" charset="0"/>
              <a:cs typeface="Arial" pitchFamily="34" charset="0"/>
            </a:endParaRPr>
          </a:p>
          <a:p>
            <a:r>
              <a:rPr lang="es-ES" sz="2000" dirty="0" err="1" smtClean="0">
                <a:solidFill>
                  <a:schemeClr val="bg1"/>
                </a:solidFill>
                <a:latin typeface="Arial" pitchFamily="34" charset="0"/>
                <a:cs typeface="Arial" pitchFamily="34" charset="0"/>
              </a:rPr>
              <a:t>Rebossio</a:t>
            </a:r>
            <a:r>
              <a:rPr lang="es-ES" sz="2000" dirty="0" smtClean="0">
                <a:solidFill>
                  <a:schemeClr val="bg1"/>
                </a:solidFill>
                <a:latin typeface="Arial" pitchFamily="34" charset="0"/>
                <a:cs typeface="Arial" pitchFamily="34" charset="0"/>
              </a:rPr>
              <a:t> A.D. Prótesis Parcial Removible. Ciencia y Técnica. Instituto </a:t>
            </a:r>
          </a:p>
          <a:p>
            <a:r>
              <a:rPr lang="es-ES" sz="2000" dirty="0" smtClean="0">
                <a:solidFill>
                  <a:schemeClr val="bg1"/>
                </a:solidFill>
                <a:latin typeface="Arial" pitchFamily="34" charset="0"/>
                <a:cs typeface="Arial" pitchFamily="34" charset="0"/>
              </a:rPr>
              <a:t>Cubano del Libro. La Habana 1972</a:t>
            </a:r>
          </a:p>
          <a:p>
            <a:endParaRPr lang="es-ES" sz="2000" dirty="0" smtClean="0">
              <a:solidFill>
                <a:schemeClr val="bg1"/>
              </a:solidFill>
              <a:latin typeface="Arial" pitchFamily="34" charset="0"/>
              <a:cs typeface="Arial" pitchFamily="34" charset="0"/>
            </a:endParaRPr>
          </a:p>
          <a:p>
            <a:r>
              <a:rPr lang="es-ES" sz="2000" dirty="0" err="1" smtClean="0">
                <a:solidFill>
                  <a:schemeClr val="bg1"/>
                </a:solidFill>
                <a:latin typeface="Arial" pitchFamily="34" charset="0"/>
                <a:cs typeface="Arial" pitchFamily="34" charset="0"/>
              </a:rPr>
              <a:t>Barber</a:t>
            </a:r>
            <a:r>
              <a:rPr lang="es-ES" sz="2000" dirty="0" smtClean="0">
                <a:solidFill>
                  <a:schemeClr val="bg1"/>
                </a:solidFill>
                <a:latin typeface="Arial" pitchFamily="34" charset="0"/>
                <a:cs typeface="Arial" pitchFamily="34" charset="0"/>
              </a:rPr>
              <a:t> Ramona G. Diseño y Planeamiento aparatológico en  Prótesis Parcial Removible. Primera y segunda parte. Escuela Estomatología. Universidad de la Habana. 1975.</a:t>
            </a:r>
          </a:p>
          <a:p>
            <a:endParaRPr lang="es-ES" sz="2000" dirty="0" smtClean="0">
              <a:solidFill>
                <a:schemeClr val="bg1"/>
              </a:solidFill>
              <a:latin typeface="Arial" pitchFamily="34" charset="0"/>
              <a:cs typeface="Arial" pitchFamily="34" charset="0"/>
            </a:endParaRPr>
          </a:p>
          <a:p>
            <a:r>
              <a:rPr lang="es-ES" sz="2000" dirty="0" err="1" smtClean="0">
                <a:solidFill>
                  <a:schemeClr val="bg1"/>
                </a:solidFill>
                <a:latin typeface="Arial" pitchFamily="34" charset="0"/>
                <a:cs typeface="Arial" pitchFamily="34" charset="0"/>
              </a:rPr>
              <a:t>Applegate</a:t>
            </a:r>
            <a:r>
              <a:rPr lang="es-ES" sz="2000" dirty="0" smtClean="0">
                <a:solidFill>
                  <a:schemeClr val="bg1"/>
                </a:solidFill>
                <a:latin typeface="Arial" pitchFamily="34" charset="0"/>
                <a:cs typeface="Arial" pitchFamily="34" charset="0"/>
              </a:rPr>
              <a:t> O. Elementos de prótesis de dentaduras parciales removible. Buenos  Aires. Argentina. 1959.</a:t>
            </a:r>
          </a:p>
          <a:p>
            <a:endParaRPr lang="es-ES" sz="2000" dirty="0" smtClean="0">
              <a:solidFill>
                <a:schemeClr val="bg1"/>
              </a:solidFill>
              <a:latin typeface="Arial" pitchFamily="34" charset="0"/>
              <a:cs typeface="Arial" pitchFamily="34" charset="0"/>
            </a:endParaRPr>
          </a:p>
          <a:p>
            <a:r>
              <a:rPr lang="es-ES" sz="2000" dirty="0" smtClean="0">
                <a:solidFill>
                  <a:schemeClr val="bg1"/>
                </a:solidFill>
                <a:latin typeface="Arial" pitchFamily="34" charset="0"/>
                <a:cs typeface="Arial" pitchFamily="34" charset="0"/>
              </a:rPr>
              <a:t>Material de Apoyo a los programas de la especialidad del técnico de Prótesis Dental. MINSAP.1981.</a:t>
            </a:r>
          </a:p>
          <a:p>
            <a:endParaRPr lang="es-ES" sz="2000" dirty="0" smtClean="0">
              <a:solidFill>
                <a:schemeClr val="bg1"/>
              </a:solidFill>
              <a:latin typeface="Arial" pitchFamily="34" charset="0"/>
              <a:cs typeface="Arial" pitchFamily="34" charset="0"/>
            </a:endParaRPr>
          </a:p>
          <a:p>
            <a:r>
              <a:rPr lang="es-ES" sz="2000" dirty="0" err="1" smtClean="0">
                <a:solidFill>
                  <a:schemeClr val="bg1"/>
                </a:solidFill>
                <a:latin typeface="Arial" pitchFamily="34" charset="0"/>
                <a:cs typeface="Arial" pitchFamily="34" charset="0"/>
              </a:rPr>
              <a:t>Cossio</a:t>
            </a:r>
            <a:r>
              <a:rPr lang="es-ES" sz="2000" dirty="0" smtClean="0">
                <a:solidFill>
                  <a:schemeClr val="bg1"/>
                </a:solidFill>
                <a:latin typeface="Arial" pitchFamily="34" charset="0"/>
                <a:cs typeface="Arial" pitchFamily="34" charset="0"/>
              </a:rPr>
              <a:t> C Teresa. Especialidad Estomatología. Prótesis Estomatológica tomo I y II texto provisional. MINSAP.1982. </a:t>
            </a:r>
            <a:endParaRPr lang="es-ES" sz="2000" dirty="0">
              <a:solidFill>
                <a:schemeClr val="bg1"/>
              </a:solidFill>
              <a:latin typeface="Arial" pitchFamily="34" charset="0"/>
              <a:cs typeface="Arial" pitchFamily="34" charset="0"/>
            </a:endParaRPr>
          </a:p>
        </p:txBody>
      </p:sp>
      <p:sp>
        <p:nvSpPr>
          <p:cNvPr id="6" name="5 Rectángulo"/>
          <p:cNvSpPr/>
          <p:nvPr/>
        </p:nvSpPr>
        <p:spPr>
          <a:xfrm>
            <a:off x="2844444" y="44624"/>
            <a:ext cx="345511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Bibliografía</a:t>
            </a:r>
            <a:endParaRPr lang="es-E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xmlns="" val="238719173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619672" y="3002176"/>
            <a:ext cx="5904656" cy="1938992"/>
          </a:xfrm>
          <a:prstGeom prst="rect">
            <a:avLst/>
          </a:prstGeom>
        </p:spPr>
        <p:txBody>
          <a:bodyPr wrap="square">
            <a:spAutoFit/>
          </a:bodyPr>
          <a:lstStyle/>
          <a:p>
            <a:pPr algn="ctr"/>
            <a:r>
              <a:rPr lang="es-ES" sz="2800" dirty="0" smtClean="0">
                <a:solidFill>
                  <a:schemeClr val="bg1"/>
                </a:solidFill>
                <a:latin typeface="Arial" pitchFamily="34" charset="0"/>
                <a:cs typeface="Arial" pitchFamily="34" charset="0"/>
              </a:rPr>
              <a:t>Tema 4: </a:t>
            </a:r>
          </a:p>
          <a:p>
            <a:pPr algn="ctr"/>
            <a:endParaRPr lang="es-ES" sz="2800" dirty="0" smtClean="0">
              <a:solidFill>
                <a:schemeClr val="bg1"/>
              </a:solidFill>
              <a:latin typeface="Arial" pitchFamily="34" charset="0"/>
              <a:cs typeface="Arial" pitchFamily="34" charset="0"/>
            </a:endParaRPr>
          </a:p>
          <a:p>
            <a:pPr algn="ctr"/>
            <a:r>
              <a:rPr lang="es-ES" sz="2800" dirty="0" smtClean="0">
                <a:solidFill>
                  <a:schemeClr val="bg1"/>
                </a:solidFill>
                <a:latin typeface="Arial" pitchFamily="34" charset="0"/>
                <a:cs typeface="Arial" pitchFamily="34" charset="0"/>
              </a:rPr>
              <a:t>Biomecánica</a:t>
            </a:r>
          </a:p>
          <a:p>
            <a:pPr algn="ctr"/>
            <a:endParaRPr lang="es-ES" dirty="0" smtClean="0">
              <a:solidFill>
                <a:schemeClr val="bg1"/>
              </a:solidFill>
            </a:endParaRPr>
          </a:p>
          <a:p>
            <a:pPr algn="ctr"/>
            <a:r>
              <a:rPr lang="es-ES" dirty="0" smtClean="0">
                <a:solidFill>
                  <a:schemeClr val="bg1"/>
                </a:solidFill>
              </a:rPr>
              <a:t> </a:t>
            </a:r>
            <a:endParaRPr lang="es-ES" dirty="0">
              <a:solidFill>
                <a:schemeClr val="bg1"/>
              </a:solidFill>
            </a:endParaRPr>
          </a:p>
        </p:txBody>
      </p:sp>
      <p:sp>
        <p:nvSpPr>
          <p:cNvPr id="6" name="5 Rectángulo"/>
          <p:cNvSpPr/>
          <p:nvPr/>
        </p:nvSpPr>
        <p:spPr>
          <a:xfrm>
            <a:off x="2471844" y="908720"/>
            <a:ext cx="420031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Próxima Clase</a:t>
            </a:r>
            <a:endParaRPr lang="es-E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xmlns="" val="775920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3528" y="2551837"/>
            <a:ext cx="8640960" cy="1569660"/>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El apoyo </a:t>
            </a:r>
            <a:r>
              <a:rPr lang="es-ES" sz="2400" dirty="0" err="1" smtClean="0">
                <a:solidFill>
                  <a:schemeClr val="bg1"/>
                </a:solidFill>
                <a:latin typeface="Arial" pitchFamily="34" charset="0"/>
                <a:cs typeface="Arial" pitchFamily="34" charset="0"/>
              </a:rPr>
              <a:t>oclusal</a:t>
            </a:r>
            <a:r>
              <a:rPr lang="es-ES" sz="2400" dirty="0" smtClean="0">
                <a:solidFill>
                  <a:schemeClr val="bg1"/>
                </a:solidFill>
                <a:latin typeface="Arial" pitchFamily="34" charset="0"/>
                <a:cs typeface="Arial" pitchFamily="34" charset="0"/>
              </a:rPr>
              <a:t> se aloja sobre los rebordes marginales proximales e impiden que el retenedor se deslice hacia gingival acompañado por la base próxima a él unido. Impiden la intrusión del aparato proporcionando soporte vertical.</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25978712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943750" y="3244334"/>
            <a:ext cx="4788490" cy="523220"/>
          </a:xfrm>
          <a:prstGeom prst="rect">
            <a:avLst/>
          </a:prstGeom>
        </p:spPr>
        <p:txBody>
          <a:bodyPr wrap="none">
            <a:spAutoFit/>
          </a:bodyPr>
          <a:lstStyle/>
          <a:p>
            <a:r>
              <a:rPr lang="es-ES" sz="2800" dirty="0" smtClean="0">
                <a:solidFill>
                  <a:schemeClr val="bg1"/>
                </a:solidFill>
                <a:latin typeface="Arial" pitchFamily="34" charset="0"/>
                <a:cs typeface="Arial" pitchFamily="34" charset="0"/>
              </a:rPr>
              <a:t>Funciones del apoyo </a:t>
            </a:r>
            <a:r>
              <a:rPr lang="es-ES" sz="2800" dirty="0" err="1" smtClean="0">
                <a:solidFill>
                  <a:schemeClr val="bg1"/>
                </a:solidFill>
                <a:latin typeface="Arial" pitchFamily="34" charset="0"/>
                <a:cs typeface="Arial" pitchFamily="34" charset="0"/>
              </a:rPr>
              <a:t>oclusal</a:t>
            </a:r>
            <a:endParaRPr lang="es-ES" dirty="0">
              <a:solidFill>
                <a:schemeClr val="bg1"/>
              </a:solidFill>
            </a:endParaRPr>
          </a:p>
        </p:txBody>
      </p:sp>
    </p:spTree>
    <p:extLst>
      <p:ext uri="{BB962C8B-B14F-4D97-AF65-F5344CB8AC3E}">
        <p14:creationId xmlns:p14="http://schemas.microsoft.com/office/powerpoint/2010/main" xmlns="" val="2699574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980728"/>
            <a:ext cx="8496944" cy="4893647"/>
          </a:xfrm>
          <a:prstGeom prst="rect">
            <a:avLst/>
          </a:prstGeom>
        </p:spPr>
        <p:txBody>
          <a:bodyPr wrap="square">
            <a:spAutoFit/>
          </a:bodyPr>
          <a:lstStyle/>
          <a:p>
            <a:r>
              <a:rPr lang="es-ES" sz="2400" dirty="0" smtClean="0">
                <a:solidFill>
                  <a:schemeClr val="bg1"/>
                </a:solidFill>
                <a:latin typeface="Arial" pitchFamily="34" charset="0"/>
                <a:cs typeface="Arial" pitchFamily="34" charset="0"/>
              </a:rPr>
              <a:t>•Transmisor de carga </a:t>
            </a:r>
          </a:p>
          <a:p>
            <a:r>
              <a:rPr lang="es-ES" sz="2400" dirty="0" smtClean="0">
                <a:solidFill>
                  <a:schemeClr val="bg1"/>
                </a:solidFill>
                <a:latin typeface="Arial" pitchFamily="34" charset="0"/>
                <a:cs typeface="Arial" pitchFamily="34" charset="0"/>
              </a:rPr>
              <a:t> </a:t>
            </a:r>
          </a:p>
          <a:p>
            <a:r>
              <a:rPr lang="es-ES" sz="2400" dirty="0" smtClean="0">
                <a:solidFill>
                  <a:schemeClr val="bg1"/>
                </a:solidFill>
                <a:latin typeface="Arial" pitchFamily="34" charset="0"/>
                <a:cs typeface="Arial" pitchFamily="34" charset="0"/>
              </a:rPr>
              <a:t>•Impide la intrusión </a:t>
            </a: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•Mantiene la posición de los brazos de los   retenedores</a:t>
            </a:r>
          </a:p>
          <a:p>
            <a:r>
              <a:rPr lang="es-ES" sz="2400" dirty="0" smtClean="0">
                <a:solidFill>
                  <a:schemeClr val="bg1"/>
                </a:solidFill>
                <a:latin typeface="Arial" pitchFamily="34" charset="0"/>
                <a:cs typeface="Arial" pitchFamily="34" charset="0"/>
              </a:rPr>
              <a:t>  </a:t>
            </a:r>
          </a:p>
          <a:p>
            <a:r>
              <a:rPr lang="es-ES" sz="2400" dirty="0" smtClean="0">
                <a:solidFill>
                  <a:schemeClr val="bg1"/>
                </a:solidFill>
                <a:latin typeface="Arial" pitchFamily="34" charset="0"/>
                <a:cs typeface="Arial" pitchFamily="34" charset="0"/>
              </a:rPr>
              <a:t>•Impide el empaquetamiento de alimentos </a:t>
            </a:r>
          </a:p>
          <a:p>
            <a:r>
              <a:rPr lang="es-ES" sz="2400" dirty="0" smtClean="0">
                <a:solidFill>
                  <a:schemeClr val="bg1"/>
                </a:solidFill>
                <a:latin typeface="Arial" pitchFamily="34" charset="0"/>
                <a:cs typeface="Arial" pitchFamily="34" charset="0"/>
              </a:rPr>
              <a:t> </a:t>
            </a:r>
          </a:p>
          <a:p>
            <a:r>
              <a:rPr lang="es-ES" sz="2400" dirty="0" smtClean="0">
                <a:solidFill>
                  <a:schemeClr val="bg1"/>
                </a:solidFill>
                <a:latin typeface="Arial" pitchFamily="34" charset="0"/>
                <a:cs typeface="Arial" pitchFamily="34" charset="0"/>
              </a:rPr>
              <a:t>•Estabilizador  </a:t>
            </a:r>
          </a:p>
          <a:p>
            <a:endParaRPr lang="es-ES" sz="2400" dirty="0" smtClean="0">
              <a:solidFill>
                <a:schemeClr val="bg1"/>
              </a:solidFill>
              <a:latin typeface="Arial" pitchFamily="34" charset="0"/>
              <a:cs typeface="Arial" pitchFamily="34" charset="0"/>
            </a:endParaRPr>
          </a:p>
          <a:p>
            <a:r>
              <a:rPr lang="es-ES" sz="2400" dirty="0" smtClean="0">
                <a:solidFill>
                  <a:schemeClr val="bg1"/>
                </a:solidFill>
                <a:latin typeface="Arial" pitchFamily="34" charset="0"/>
                <a:cs typeface="Arial" pitchFamily="34" charset="0"/>
              </a:rPr>
              <a:t>•Mantiene la relación </a:t>
            </a:r>
            <a:r>
              <a:rPr lang="es-ES" sz="2400" dirty="0" err="1" smtClean="0">
                <a:solidFill>
                  <a:schemeClr val="bg1"/>
                </a:solidFill>
                <a:latin typeface="Arial" pitchFamily="34" charset="0"/>
                <a:cs typeface="Arial" pitchFamily="34" charset="0"/>
              </a:rPr>
              <a:t>oclusal</a:t>
            </a:r>
            <a:r>
              <a:rPr lang="es-ES" sz="2400" dirty="0" smtClean="0">
                <a:solidFill>
                  <a:schemeClr val="bg1"/>
                </a:solidFill>
                <a:latin typeface="Arial" pitchFamily="34" charset="0"/>
                <a:cs typeface="Arial" pitchFamily="34" charset="0"/>
              </a:rPr>
              <a:t> </a:t>
            </a:r>
          </a:p>
          <a:p>
            <a:r>
              <a:rPr lang="es-ES" sz="2400" dirty="0" smtClean="0">
                <a:solidFill>
                  <a:schemeClr val="bg1"/>
                </a:solidFill>
                <a:latin typeface="Arial" pitchFamily="34" charset="0"/>
                <a:cs typeface="Arial" pitchFamily="34" charset="0"/>
              </a:rPr>
              <a:t> </a:t>
            </a:r>
          </a:p>
          <a:p>
            <a:r>
              <a:rPr lang="es-ES" sz="2400" dirty="0" smtClean="0">
                <a:solidFill>
                  <a:schemeClr val="bg1"/>
                </a:solidFill>
                <a:latin typeface="Arial" pitchFamily="34" charset="0"/>
                <a:cs typeface="Arial" pitchFamily="34" charset="0"/>
              </a:rPr>
              <a:t>•Retenedor Indirecto </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234128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79512" y="2413338"/>
            <a:ext cx="8856984" cy="2308324"/>
          </a:xfrm>
          <a:prstGeom prst="rect">
            <a:avLst/>
          </a:prstGeom>
        </p:spPr>
        <p:txBody>
          <a:bodyPr wrap="square">
            <a:spAutoFit/>
          </a:bodyPr>
          <a:lstStyle/>
          <a:p>
            <a:pPr algn="just"/>
            <a:r>
              <a:rPr lang="es-ES" sz="2400" dirty="0" smtClean="0">
                <a:solidFill>
                  <a:schemeClr val="bg1"/>
                </a:solidFill>
                <a:latin typeface="Arial" pitchFamily="34" charset="0"/>
                <a:cs typeface="Arial" pitchFamily="34" charset="0"/>
              </a:rPr>
              <a:t>Por regla general los apoyos van ubicados  en preparaciones </a:t>
            </a:r>
            <a:r>
              <a:rPr lang="es-ES" sz="2400" dirty="0" err="1" smtClean="0">
                <a:solidFill>
                  <a:schemeClr val="bg1"/>
                </a:solidFill>
                <a:latin typeface="Arial" pitchFamily="34" charset="0"/>
                <a:cs typeface="Arial" pitchFamily="34" charset="0"/>
              </a:rPr>
              <a:t>oclusales</a:t>
            </a:r>
            <a:r>
              <a:rPr lang="es-ES" sz="2400" dirty="0" smtClean="0">
                <a:solidFill>
                  <a:schemeClr val="bg1"/>
                </a:solidFill>
                <a:latin typeface="Arial" pitchFamily="34" charset="0"/>
                <a:cs typeface="Arial" pitchFamily="34" charset="0"/>
              </a:rPr>
              <a:t> llamadas descansos </a:t>
            </a:r>
            <a:r>
              <a:rPr lang="es-ES" sz="2400" dirty="0" err="1" smtClean="0">
                <a:solidFill>
                  <a:schemeClr val="bg1"/>
                </a:solidFill>
                <a:latin typeface="Arial" pitchFamily="34" charset="0"/>
                <a:cs typeface="Arial" pitchFamily="34" charset="0"/>
              </a:rPr>
              <a:t>oclusales</a:t>
            </a:r>
            <a:r>
              <a:rPr lang="es-ES" sz="2400" dirty="0" smtClean="0">
                <a:solidFill>
                  <a:schemeClr val="bg1"/>
                </a:solidFill>
                <a:latin typeface="Arial" pitchFamily="34" charset="0"/>
                <a:cs typeface="Arial" pitchFamily="34" charset="0"/>
              </a:rPr>
              <a:t> en dientes posteriores, y en dientes anteriores en el cíngulo o borde </a:t>
            </a:r>
            <a:r>
              <a:rPr lang="es-ES" sz="2400" dirty="0" err="1" smtClean="0">
                <a:solidFill>
                  <a:schemeClr val="bg1"/>
                </a:solidFill>
                <a:latin typeface="Arial" pitchFamily="34" charset="0"/>
                <a:cs typeface="Arial" pitchFamily="34" charset="0"/>
              </a:rPr>
              <a:t>incisal</a:t>
            </a:r>
            <a:r>
              <a:rPr lang="es-ES" sz="2400" dirty="0" smtClean="0">
                <a:solidFill>
                  <a:schemeClr val="bg1"/>
                </a:solidFill>
                <a:latin typeface="Arial" pitchFamily="34" charset="0"/>
                <a:cs typeface="Arial" pitchFamily="34" charset="0"/>
              </a:rPr>
              <a:t>. </a:t>
            </a:r>
          </a:p>
          <a:p>
            <a:pPr algn="just"/>
            <a:r>
              <a:rPr lang="es-ES" sz="2400" dirty="0" smtClean="0">
                <a:solidFill>
                  <a:schemeClr val="bg1"/>
                </a:solidFill>
                <a:latin typeface="Arial" pitchFamily="34" charset="0"/>
                <a:cs typeface="Arial" pitchFamily="34" charset="0"/>
              </a:rPr>
              <a:t>Pueden tallarse con distintas angulaciones, esto depende del largo del eje del diente, el más recomendable es el ángulo agudo. </a:t>
            </a:r>
            <a:endParaRPr lang="es-E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29761320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347864" y="3244334"/>
            <a:ext cx="1826141" cy="523220"/>
          </a:xfrm>
          <a:prstGeom prst="rect">
            <a:avLst/>
          </a:prstGeom>
        </p:spPr>
        <p:txBody>
          <a:bodyPr wrap="none">
            <a:spAutoFit/>
          </a:bodyPr>
          <a:lstStyle/>
          <a:p>
            <a:r>
              <a:rPr lang="es-ES" sz="2800" dirty="0" smtClean="0">
                <a:solidFill>
                  <a:schemeClr val="bg1"/>
                </a:solidFill>
                <a:latin typeface="Arial" pitchFamily="34" charset="0"/>
                <a:cs typeface="Arial" pitchFamily="34" charset="0"/>
              </a:rPr>
              <a:t>Los online</a:t>
            </a:r>
            <a:endParaRPr lang="es-E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xmlns="" val="2963031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123</TotalTime>
  <Words>1884</Words>
  <Application>Microsoft Office PowerPoint</Application>
  <PresentationFormat>Presentación en pantalla (4:3)</PresentationFormat>
  <Paragraphs>178</Paragraphs>
  <Slides>43</Slides>
  <Notes>1</Notes>
  <HiddenSlides>0</HiddenSlides>
  <MMClips>0</MMClips>
  <ScaleCrop>false</ScaleCrop>
  <HeadingPairs>
    <vt:vector size="4" baseType="variant">
      <vt:variant>
        <vt:lpstr>Tema</vt:lpstr>
      </vt:variant>
      <vt:variant>
        <vt:i4>1</vt:i4>
      </vt:variant>
      <vt:variant>
        <vt:lpstr>Títulos de diapositiva</vt:lpstr>
      </vt:variant>
      <vt:variant>
        <vt:i4>43</vt:i4>
      </vt:variant>
    </vt:vector>
  </HeadingPairs>
  <TitlesOfParts>
    <vt:vector size="44" baseType="lpstr">
      <vt:lpstr>Mirador</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Diapositiva 42</vt:lpstr>
      <vt:lpstr>Diapositiva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Pc-Yusdel</dc:creator>
  <cp:lastModifiedBy>Centor</cp:lastModifiedBy>
  <cp:revision>22</cp:revision>
  <dcterms:created xsi:type="dcterms:W3CDTF">2015-03-01T11:47:48Z</dcterms:created>
  <dcterms:modified xsi:type="dcterms:W3CDTF">2002-01-01T05:18:08Z</dcterms:modified>
</cp:coreProperties>
</file>