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8" r:id="rId2"/>
    <p:sldId id="288" r:id="rId3"/>
    <p:sldId id="307" r:id="rId4"/>
    <p:sldId id="308" r:id="rId5"/>
    <p:sldId id="289" r:id="rId6"/>
    <p:sldId id="294" r:id="rId7"/>
    <p:sldId id="301" r:id="rId8"/>
    <p:sldId id="302" r:id="rId9"/>
    <p:sldId id="303" r:id="rId10"/>
    <p:sldId id="304" r:id="rId11"/>
    <p:sldId id="305" r:id="rId12"/>
    <p:sldId id="309" r:id="rId13"/>
    <p:sldId id="30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76" autoAdjust="0"/>
    <p:restoredTop sz="94660"/>
  </p:normalViewPr>
  <p:slideViewPr>
    <p:cSldViewPr>
      <p:cViewPr varScale="1">
        <p:scale>
          <a:sx n="58" d="100"/>
          <a:sy n="58" d="100"/>
        </p:scale>
        <p:origin x="-3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25018 w 4917"/>
                <a:gd name="T3" fmla="*/ 0 h 1000"/>
                <a:gd name="T4" fmla="*/ 27850 w 4917"/>
                <a:gd name="T5" fmla="*/ 576 h 1000"/>
                <a:gd name="T6" fmla="*/ 25018 w 4917"/>
                <a:gd name="T7" fmla="*/ 1152 h 1000"/>
                <a:gd name="T8" fmla="*/ 0 w 4917"/>
                <a:gd name="T9" fmla="*/ 1152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7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9011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es-ES_tradnl" noProof="0" smtClean="0"/>
              <a:t>Haga clic para cambiar el estilo de título	</a:t>
            </a:r>
          </a:p>
        </p:txBody>
      </p:sp>
      <p:sp>
        <p:nvSpPr>
          <p:cNvPr id="901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Haga clic para modificar el estilo de subtítulo del patrón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1B60D1-07E2-487C-94C8-535DB71CAB0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67378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DAD22-EF04-4A20-B04B-95C975D0663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86169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E3C36-43B0-4203-8E5D-607D6CD80B3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08841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77821-638A-4A5D-AD6C-260FDFD34BB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51540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EA015-6A78-452F-A2CA-1DF966C5EBE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9551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CFC71-BFF6-4E06-A8B2-537FA534E2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39251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43370-29D2-4E3B-9E78-9F9E3E148AB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26626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ADA9D-D035-4495-9E62-B22B0FCB56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03432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9CFEE-74FD-4118-AC18-E8EA09DFA6F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67285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58274-442C-4A67-AEF5-F76F479D3E2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14827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64AD2-4EC7-499F-83C9-893F24F2D0F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14450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34944 w 7000"/>
                <a:gd name="T3" fmla="*/ 0 h 1000"/>
                <a:gd name="T4" fmla="*/ 37632 w 7000"/>
                <a:gd name="T5" fmla="*/ 384 h 1000"/>
                <a:gd name="T6" fmla="*/ 34944 w 7000"/>
                <a:gd name="T7" fmla="*/ 768 h 1000"/>
                <a:gd name="T8" fmla="*/ 0 w 7000"/>
                <a:gd name="T9" fmla="*/ 76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500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890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90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90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DC0F846-B860-47BF-A71D-3343BC909F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95288" y="2420938"/>
            <a:ext cx="82867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sz="4000" b="1"/>
              <a:t>Epilepsias</a:t>
            </a:r>
          </a:p>
          <a:p>
            <a:pPr eaLnBrk="1" hangingPunct="1"/>
            <a:r>
              <a:rPr lang="es-MX" sz="4000" b="1"/>
              <a:t>                y Síndromes epilépticos</a:t>
            </a:r>
            <a:endParaRPr lang="es-ES_tradnl" sz="4000" b="1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476375" y="47958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_tradnl" sz="2400"/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239838" y="5103813"/>
            <a:ext cx="48133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2400"/>
              <a:t>Dr. Carlos Rafael Méndez Herrera</a:t>
            </a:r>
          </a:p>
          <a:p>
            <a:pPr algn="ctr" eaLnBrk="1" hangingPunct="1"/>
            <a:r>
              <a:rPr lang="es-MX" sz="2000"/>
              <a:t>Esp. de primer grado en Neurología</a:t>
            </a:r>
          </a:p>
          <a:p>
            <a:pPr algn="ctr" eaLnBrk="1" hangingPunct="1"/>
            <a:r>
              <a:rPr lang="es-MX" sz="2000"/>
              <a:t>2019</a:t>
            </a:r>
            <a:endParaRPr lang="es-ES_tradnl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Drogas antiepilépticas (DAE)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400" smtClean="0"/>
              <a:t>Nuevas DAE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Oxcarbazepina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Lamotrigina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Topiramato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Gabapentina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Vigabatrina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Tiagabina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Felbamato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Levetiracetan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3800" smtClean="0"/>
              <a:t>Elección de la DAE </a:t>
            </a:r>
            <a:br>
              <a:rPr lang="es-ES" sz="3800" smtClean="0"/>
            </a:br>
            <a:r>
              <a:rPr lang="es-ES" sz="3800" smtClean="0"/>
              <a:t>según tipo de crisis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00213"/>
            <a:ext cx="8042275" cy="336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Bibliografía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Temas de Medicina Interna. Tomo II. 4ta edición. La Haban 2002.</a:t>
            </a:r>
          </a:p>
          <a:p>
            <a:pPr eaLnBrk="1" hangingPunct="1"/>
            <a:r>
              <a:rPr lang="es-ES" smtClean="0"/>
              <a:t>Principios de Neurología. Adams and Victors. Octava edición México: 2009. p. 925-31.</a:t>
            </a:r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WordArt 5"/>
          <p:cNvSpPr>
            <a:spLocks noChangeArrowheads="1" noChangeShapeType="1" noTextEdit="1"/>
          </p:cNvSpPr>
          <p:nvPr/>
        </p:nvSpPr>
        <p:spPr bwMode="auto">
          <a:xfrm>
            <a:off x="3348038" y="4941888"/>
            <a:ext cx="28797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CCFFFF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Epidemiología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La incidencia anual oscila entre 28-45 por 100 000 habitantes.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Presenta dos picos máximos de incidencia.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En Cuba se encontraron cifras de 4-6 casos por 1 000 habitantes.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3800" smtClean="0"/>
              <a:t>Ejes del esquema diagnóstico propuesto por la ILAE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Fenomenología ictal (Crisis epiléptica vs. no epiléptica)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Tipo de crisis epiléptica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Epilepsia o síndrome epiléptico específico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Diagnóstico etiológico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Definir conducta terapéutica y pronóstico</a:t>
            </a:r>
          </a:p>
          <a:p>
            <a:pPr marL="609600" indent="-609600"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Diagnóstico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r>
              <a:rPr lang="es-ES" sz="2800" smtClean="0"/>
              <a:t>Interrogatorio</a:t>
            </a:r>
          </a:p>
          <a:p>
            <a:pPr eaLnBrk="1" hangingPunct="1"/>
            <a:endParaRPr lang="es-ES" sz="2800" smtClean="0"/>
          </a:p>
          <a:p>
            <a:pPr eaLnBrk="1" hangingPunct="1"/>
            <a:endParaRPr lang="es-ES" sz="2800" smtClean="0"/>
          </a:p>
          <a:p>
            <a:pPr eaLnBrk="1" hangingPunct="1"/>
            <a:r>
              <a:rPr lang="es-ES" sz="2800" smtClean="0"/>
              <a:t>Examen físico </a:t>
            </a:r>
          </a:p>
          <a:p>
            <a:pPr eaLnBrk="1" hangingPunct="1"/>
            <a:endParaRPr lang="es-ES" sz="2800" smtClean="0"/>
          </a:p>
          <a:p>
            <a:pPr eaLnBrk="1" hangingPunct="1"/>
            <a:endParaRPr lang="es-ES" sz="2800" smtClean="0"/>
          </a:p>
          <a:p>
            <a:pPr eaLnBrk="1" hangingPunct="1"/>
            <a:r>
              <a:rPr lang="es-ES" sz="2800" smtClean="0"/>
              <a:t>Exámenes complementarios</a:t>
            </a:r>
          </a:p>
        </p:txBody>
      </p:sp>
      <p:sp>
        <p:nvSpPr>
          <p:cNvPr id="7172" name="AutoShape 4"/>
          <p:cNvSpPr>
            <a:spLocks/>
          </p:cNvSpPr>
          <p:nvPr/>
        </p:nvSpPr>
        <p:spPr bwMode="auto">
          <a:xfrm>
            <a:off x="3419475" y="1341438"/>
            <a:ext cx="215900" cy="2446337"/>
          </a:xfrm>
          <a:prstGeom prst="leftBrace">
            <a:avLst>
              <a:gd name="adj1" fmla="val 9442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779838" y="1268413"/>
            <a:ext cx="3968750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/>
              <a:t>. Edad de comienzo</a:t>
            </a:r>
          </a:p>
          <a:p>
            <a:pPr eaLnBrk="1" hangingPunct="1"/>
            <a:r>
              <a:rPr lang="es-ES"/>
              <a:t>. Fenomenología critica y post crítica</a:t>
            </a:r>
          </a:p>
          <a:p>
            <a:pPr eaLnBrk="1" hangingPunct="1"/>
            <a:r>
              <a:rPr lang="es-ES"/>
              <a:t>. Duración</a:t>
            </a:r>
          </a:p>
          <a:p>
            <a:pPr eaLnBrk="1" hangingPunct="1"/>
            <a:r>
              <a:rPr lang="es-ES"/>
              <a:t>. Frecuencia</a:t>
            </a:r>
          </a:p>
          <a:p>
            <a:pPr eaLnBrk="1" hangingPunct="1"/>
            <a:r>
              <a:rPr lang="es-ES"/>
              <a:t>. Hora de presentación</a:t>
            </a:r>
          </a:p>
          <a:p>
            <a:pPr eaLnBrk="1" hangingPunct="1"/>
            <a:r>
              <a:rPr lang="es-ES"/>
              <a:t>. Factores precipitantes.</a:t>
            </a:r>
          </a:p>
          <a:p>
            <a:pPr eaLnBrk="1" hangingPunct="1"/>
            <a:r>
              <a:rPr lang="es-ES"/>
              <a:t>. Antecedentes pre-peri y postnatales</a:t>
            </a:r>
          </a:p>
          <a:p>
            <a:pPr eaLnBrk="1" hangingPunct="1"/>
            <a:r>
              <a:rPr lang="es-ES"/>
              <a:t>. Hábitos tóxicos</a:t>
            </a:r>
          </a:p>
          <a:p>
            <a:pPr eaLnBrk="1" hangingPunct="1"/>
            <a:r>
              <a:rPr lang="es-ES"/>
              <a:t>. Antecedentes familiares.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Diagnóstico diferencial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400" smtClean="0"/>
              <a:t>Síncope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Migraña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ATI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Trastornos hidroelectrolíticos y endocrino metabólicos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Síndrome del robo de la subclavia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Amnesia global transitoria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Intoxicaciones exógenas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Narcolepsia cataplejía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Parasonnias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Parálisis periódicas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Disquinesias paroxísticas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b="1" smtClean="0"/>
              <a:t>Crisis psicógenas y/o simulaciones.</a:t>
            </a:r>
          </a:p>
          <a:p>
            <a:pPr eaLnBrk="1" hangingPunct="1">
              <a:lnSpc>
                <a:spcPct val="80000"/>
              </a:lnSpc>
            </a:pPr>
            <a:endParaRPr lang="es-E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Tratamiento (Pautas generales)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1800" smtClean="0"/>
              <a:t>Identificar y controlar los factores precipitantes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Definir cuando iniciar tratamiento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Elección del fármaco adecuado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Utilizar de preferencia la monoterapia a la menor dosis requerida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De ser necesario llegar hasta la dosis máxima o la mayor dosis permitida antes de definir falla terapéutica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Si politerapia tener en cuenta las interacciones medicamentosas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Elección del tratamiento en situaciones especiales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Cuando suspender la medicación 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Drogas antiepilépticas (DAE)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400" smtClean="0"/>
              <a:t>DAE de primera generación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Carbamazepina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Fenitoína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Fenobarbital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Primidona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Etosuximida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Valproato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Clonazepan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Clobazan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Diazepan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Lorazepan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644</TotalTime>
  <Words>296</Words>
  <Application>Microsoft Office PowerPoint</Application>
  <PresentationFormat>Presentación en pantalla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Radial</vt:lpstr>
      <vt:lpstr>Diapositiva 1</vt:lpstr>
      <vt:lpstr>Epidemiología</vt:lpstr>
      <vt:lpstr>Ejes del esquema diagnóstico propuesto por la ILAE</vt:lpstr>
      <vt:lpstr>Diagnóstico</vt:lpstr>
      <vt:lpstr>Diapositiva 5</vt:lpstr>
      <vt:lpstr>Diapositiva 6</vt:lpstr>
      <vt:lpstr>Diagnóstico diferencial</vt:lpstr>
      <vt:lpstr>Tratamiento (Pautas generales)</vt:lpstr>
      <vt:lpstr>Drogas antiepilépticas (DAE)</vt:lpstr>
      <vt:lpstr>Drogas antiepilépticas (DAE)</vt:lpstr>
      <vt:lpstr>Elección de la DAE  según tipo de crisis</vt:lpstr>
      <vt:lpstr>Bibliografía</vt:lpstr>
      <vt:lpstr>Diapositiva 13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Bj</dc:creator>
  <cp:lastModifiedBy>jose</cp:lastModifiedBy>
  <cp:revision>19</cp:revision>
  <cp:lastPrinted>1601-01-01T00:00:00Z</cp:lastPrinted>
  <dcterms:created xsi:type="dcterms:W3CDTF">2010-04-29T16:50:01Z</dcterms:created>
  <dcterms:modified xsi:type="dcterms:W3CDTF">2020-09-09T18:04:51Z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