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330" r:id="rId7"/>
    <p:sldId id="333" r:id="rId8"/>
    <p:sldId id="339" r:id="rId9"/>
    <p:sldId id="340" r:id="rId10"/>
    <p:sldId id="341" r:id="rId11"/>
    <p:sldId id="336" r:id="rId12"/>
    <p:sldId id="337" r:id="rId13"/>
    <p:sldId id="342" r:id="rId14"/>
    <p:sldId id="318" r:id="rId15"/>
    <p:sldId id="338" r:id="rId16"/>
    <p:sldId id="343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4F7"/>
    <a:srgbClr val="D1F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660"/>
  </p:normalViewPr>
  <p:slideViewPr>
    <p:cSldViewPr>
      <p:cViewPr varScale="1">
        <p:scale>
          <a:sx n="63" d="100"/>
          <a:sy n="63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734AC-33BF-4015-B250-ECFC8BED5E5C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DB7E7-EF18-4F76-A427-9E4AAC35819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44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061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31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33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22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942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654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063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809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33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5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09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709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4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37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80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309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94AD9-0DEB-482E-94B7-82AAB758CFDE}" type="datetimeFigureOut">
              <a:rPr lang="es-ES" smtClean="0"/>
              <a:pPr/>
              <a:t>07/01/2024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0501EF-0CFF-4C2A-800B-D0D0E85D3D7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45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642918"/>
            <a:ext cx="7386662" cy="2000264"/>
          </a:xfrm>
        </p:spPr>
        <p:txBody>
          <a:bodyPr>
            <a:normAutofit/>
          </a:bodyPr>
          <a:lstStyle/>
          <a:p>
            <a:pPr algn="ctr"/>
            <a:r>
              <a:rPr lang="es-ES" sz="2700" b="1" dirty="0" smtClean="0">
                <a:solidFill>
                  <a:schemeClr val="tx1"/>
                </a:solidFill>
                <a:latin typeface="Calisto MT" pitchFamily="18" charset="0"/>
                <a:cs typeface="Calibri" pitchFamily="34" charset="0"/>
              </a:rPr>
              <a:t>FACULTAD DE CIENCIAS MÉDICAS DE SAGUA LA GRANDE </a:t>
            </a:r>
            <a:r>
              <a:rPr lang="es-ES" sz="4400" dirty="0" smtClean="0">
                <a:solidFill>
                  <a:srgbClr val="0033CC"/>
                </a:solidFill>
              </a:rPr>
              <a:t/>
            </a:r>
            <a:br>
              <a:rPr lang="es-ES" sz="4400" dirty="0" smtClean="0">
                <a:solidFill>
                  <a:srgbClr val="0033CC"/>
                </a:solidFill>
              </a:rPr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000496" y="5500702"/>
            <a:ext cx="4457704" cy="874220"/>
          </a:xfrm>
        </p:spPr>
        <p:txBody>
          <a:bodyPr>
            <a:normAutofit/>
          </a:bodyPr>
          <a:lstStyle/>
          <a:p>
            <a:r>
              <a:rPr lang="es-ES" sz="1200" dirty="0" smtClean="0">
                <a:solidFill>
                  <a:prstClr val="black"/>
                </a:solidFill>
                <a:latin typeface="Calisto MT" pitchFamily="18" charset="0"/>
                <a:cs typeface="Calibri" pitchFamily="34" charset="0"/>
              </a:rPr>
              <a:t>Enero 15 / 202 4 </a:t>
            </a:r>
          </a:p>
          <a:p>
            <a:r>
              <a:rPr lang="es-ES" sz="1200" dirty="0" smtClean="0">
                <a:solidFill>
                  <a:prstClr val="black"/>
                </a:solidFill>
                <a:latin typeface="Calisto MT" pitchFamily="18" charset="0"/>
                <a:cs typeface="Calibri" pitchFamily="34" charset="0"/>
              </a:rPr>
              <a:t> Año 66 de la Revolución</a:t>
            </a:r>
            <a:r>
              <a:rPr lang="es-ES" sz="1000" i="1" dirty="0" smtClean="0">
                <a:solidFill>
                  <a:prstClr val="black"/>
                </a:solidFill>
                <a:latin typeface="Calisto MT" pitchFamily="18" charset="0"/>
              </a:rPr>
              <a:t/>
            </a:r>
            <a:br>
              <a:rPr lang="es-ES" sz="1000" i="1" dirty="0" smtClean="0">
                <a:solidFill>
                  <a:prstClr val="black"/>
                </a:solidFill>
                <a:latin typeface="Calisto MT" pitchFamily="18" charset="0"/>
              </a:rPr>
            </a:br>
            <a:endParaRPr lang="es-ES" sz="1000" dirty="0">
              <a:latin typeface="Calisto MT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2708920"/>
            <a:ext cx="6480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latin typeface="Calisto MT" pitchFamily="18" charset="0"/>
              </a:rPr>
              <a:t>Implementación </a:t>
            </a:r>
            <a:r>
              <a:rPr lang="es-ES" sz="3600" b="1" dirty="0" smtClean="0">
                <a:solidFill>
                  <a:srgbClr val="FF0000"/>
                </a:solidFill>
                <a:latin typeface="Calisto MT" pitchFamily="18" charset="0"/>
              </a:rPr>
              <a:t>Plan E</a:t>
            </a:r>
            <a:endParaRPr lang="es-ES" sz="3600" b="1" dirty="0">
              <a:latin typeface="Calisto MT" pitchFamily="18" charset="0"/>
            </a:endParaRPr>
          </a:p>
          <a:p>
            <a:r>
              <a:rPr lang="es-ES" sz="3600" b="1" dirty="0" smtClean="0">
                <a:latin typeface="Calisto MT" pitchFamily="18" charset="0"/>
              </a:rPr>
              <a:t>Quinto Año   </a:t>
            </a:r>
          </a:p>
          <a:p>
            <a:r>
              <a:rPr lang="es-ES" sz="3600" b="1" dirty="0">
                <a:latin typeface="Calisto MT" pitchFamily="18" charset="0"/>
              </a:rPr>
              <a:t>C</a:t>
            </a:r>
            <a:r>
              <a:rPr lang="es-ES" sz="3600" b="1" dirty="0" smtClean="0">
                <a:latin typeface="Calisto MT" pitchFamily="18" charset="0"/>
              </a:rPr>
              <a:t>arrera de Medicina  </a:t>
            </a:r>
            <a:br>
              <a:rPr lang="es-ES" sz="3600" b="1" dirty="0" smtClean="0">
                <a:latin typeface="Calisto MT" pitchFamily="18" charset="0"/>
              </a:rPr>
            </a:br>
            <a:r>
              <a:rPr lang="es-ES" sz="3600" b="1" dirty="0" smtClean="0">
                <a:latin typeface="Calisto MT" pitchFamily="18" charset="0"/>
              </a:rPr>
              <a:t>Curso 2024</a:t>
            </a:r>
            <a:endParaRPr lang="es-ES" sz="3600" dirty="0"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7490793" cy="792088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Asignaturas que se modifican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Ortopedia y Traumatología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. de semanas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6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pPr>
              <a:buNone/>
            </a:pPr>
            <a:r>
              <a:rPr lang="es-E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de horas de la </a:t>
            </a:r>
            <a:r>
              <a:rPr lang="es-E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:196 </a:t>
            </a:r>
            <a:r>
              <a:rPr lang="es-ES" dirty="0" smtClean="0"/>
              <a:t>(</a:t>
            </a:r>
            <a:r>
              <a:rPr lang="es-ES" dirty="0"/>
              <a:t>incluye las horas de guardias médicas)</a:t>
            </a:r>
          </a:p>
          <a:p>
            <a:pPr>
              <a:buNone/>
            </a:pP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evaluación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sistema de evaluaciones de la asignatura comprende evaluaciones </a:t>
            </a:r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frecuentes</a:t>
            </a:r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, parciales </a:t>
            </a:r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y culmina con una prueba teórico-práctica</a:t>
            </a:r>
            <a:endParaRPr lang="es-ES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2000" b="1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Examen parcial: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consistirá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en una prueba teórica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 una hora de duración en la cuarta semana de la rotación </a:t>
            </a:r>
          </a:p>
          <a:p>
            <a:pPr marL="0" indent="0">
              <a:buNone/>
            </a:pPr>
            <a:endParaRPr lang="es-ES" sz="2000" b="1" u="sng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Evaluación  </a:t>
            </a: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final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ráctico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y teórico</a:t>
            </a:r>
            <a:endParaRPr lang="es-ES" sz="20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0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124744"/>
            <a:ext cx="7562802" cy="4916619"/>
          </a:xfrm>
        </p:spPr>
        <p:txBody>
          <a:bodyPr/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asignaturas Ingles IX y X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Curso Propio de adicciones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Curso Propio de envejecimiento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Integración de los procederes terapéuticos de la Medicina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atural y Tradicional</a:t>
            </a:r>
          </a:p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 de Investigación </a:t>
            </a: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están contemplados en la malla del plan de estudio E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500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476672"/>
            <a:ext cx="8496944" cy="5564691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acuerdo a las orientaciones metodológicas recibidas para el curso escolar 2024 </a:t>
            </a:r>
          </a:p>
          <a:p>
            <a:pPr marL="0" indent="0">
              <a:buNone/>
            </a:pP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dirty="0">
                <a:latin typeface="Arial" panose="020B0604020202020204" pitchFamily="34" charset="0"/>
              </a:rPr>
              <a:t>El calendario académico abarca un total de 34 semanas </a:t>
            </a:r>
            <a:r>
              <a:rPr lang="es-ES" sz="2400" dirty="0" smtClean="0">
                <a:latin typeface="Arial" panose="020B0604020202020204" pitchFamily="34" charset="0"/>
              </a:rPr>
              <a:t>lectivas, dos  semana de receso </a:t>
            </a:r>
            <a:r>
              <a:rPr lang="es-ES" sz="2400" dirty="0">
                <a:latin typeface="Arial" panose="020B0604020202020204" pitchFamily="34" charset="0"/>
              </a:rPr>
              <a:t>docente, cada periodo tiene 17 semanas, de ellas 14 lectivas y tres de exámenes finales. </a:t>
            </a:r>
            <a:endParaRPr lang="es-ES" sz="2400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s-ES" sz="2400" b="1" u="sng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b="1" u="sng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Fecha </a:t>
            </a:r>
            <a:r>
              <a:rPr lang="es-ES" sz="2400" b="1" u="sng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 inicio</a:t>
            </a:r>
            <a: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15/Enero/2024</a:t>
            </a:r>
            <a:b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s-ES" sz="2400" b="1" u="sng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Fecha de Culminación</a:t>
            </a:r>
            <a:r>
              <a:rPr lang="es-ES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</a:t>
            </a:r>
            <a: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19/Octubre/2024</a:t>
            </a:r>
            <a:b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s-ES" sz="2400" b="1" u="sng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Receso Académico</a:t>
            </a:r>
            <a:r>
              <a:rPr lang="es-ES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</a:t>
            </a:r>
            <a: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15-20 de abril/2024</a:t>
            </a:r>
            <a:b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s-ES" sz="2400" b="1" u="sng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Vacaciones de verano</a:t>
            </a:r>
            <a:r>
              <a:rPr lang="es-ES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</a:t>
            </a:r>
            <a: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22/Julio- 24/Agosto/2024 </a:t>
            </a:r>
            <a:br>
              <a:rPr lang="es-ES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6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274769" cy="1320800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Modificaciones en quinto año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84784"/>
            <a:ext cx="8136904" cy="4896544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asignaturas de las disciplinas Preparación para la defensa y de Marxismo e historia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ciencia tecnología y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Médico en la comunidad (PPD IV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frecuencia presencial y otra a distancia 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Cursos propios/optativos y electivos </a:t>
            </a:r>
          </a:p>
          <a:p>
            <a:pPr marL="0" indent="0">
              <a:buNone/>
            </a:pP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la modalidad educación a  distancia</a:t>
            </a: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Ortopedia y psiquiatría</a:t>
            </a:r>
          </a:p>
          <a:p>
            <a:pPr marL="0" indent="0">
              <a:buNone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ES" dirty="0" smtClean="0"/>
              <a:t> 5 semanas</a:t>
            </a: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MGI y salud pública 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        4 semanas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81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1647" y="332656"/>
            <a:ext cx="6175665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 periodo 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1520" y="788085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inicio: 15 de enero </a:t>
            </a:r>
            <a:b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 de Culminación: </a:t>
            </a:r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de mayo + 2 semanas de exámenes  </a:t>
            </a:r>
          </a:p>
          <a:p>
            <a:r>
              <a:rPr lang="es-E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Receso Docente: 15 al 20 de abril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893633"/>
              </p:ext>
            </p:extLst>
          </p:nvPr>
        </p:nvGraphicFramePr>
        <p:xfrm>
          <a:off x="467542" y="1712770"/>
          <a:ext cx="8283968" cy="4267465"/>
        </p:xfrm>
        <a:graphic>
          <a:graphicData uri="http://schemas.openxmlformats.org/drawingml/2006/table">
            <a:tbl>
              <a:tblPr firstRow="1" firstCol="1" bandRow="1"/>
              <a:tblGrid>
                <a:gridCol w="264715">
                  <a:extLst>
                    <a:ext uri="{9D8B030D-6E8A-4147-A177-3AD203B41FA5}">
                      <a16:colId xmlns:a16="http://schemas.microsoft.com/office/drawing/2014/main" val="3211087751"/>
                    </a:ext>
                  </a:extLst>
                </a:gridCol>
                <a:gridCol w="574864">
                  <a:extLst>
                    <a:ext uri="{9D8B030D-6E8A-4147-A177-3AD203B41FA5}">
                      <a16:colId xmlns:a16="http://schemas.microsoft.com/office/drawing/2014/main" val="2507959023"/>
                    </a:ext>
                  </a:extLst>
                </a:gridCol>
                <a:gridCol w="356593">
                  <a:extLst>
                    <a:ext uri="{9D8B030D-6E8A-4147-A177-3AD203B41FA5}">
                      <a16:colId xmlns:a16="http://schemas.microsoft.com/office/drawing/2014/main" val="1025313188"/>
                    </a:ext>
                  </a:extLst>
                </a:gridCol>
                <a:gridCol w="331778">
                  <a:extLst>
                    <a:ext uri="{9D8B030D-6E8A-4147-A177-3AD203B41FA5}">
                      <a16:colId xmlns:a16="http://schemas.microsoft.com/office/drawing/2014/main" val="2741815921"/>
                    </a:ext>
                  </a:extLst>
                </a:gridCol>
                <a:gridCol w="122905">
                  <a:extLst>
                    <a:ext uri="{9D8B030D-6E8A-4147-A177-3AD203B41FA5}">
                      <a16:colId xmlns:a16="http://schemas.microsoft.com/office/drawing/2014/main" val="123050366"/>
                    </a:ext>
                  </a:extLst>
                </a:gridCol>
                <a:gridCol w="340353">
                  <a:extLst>
                    <a:ext uri="{9D8B030D-6E8A-4147-A177-3AD203B41FA5}">
                      <a16:colId xmlns:a16="http://schemas.microsoft.com/office/drawing/2014/main" val="203763676"/>
                    </a:ext>
                  </a:extLst>
                </a:gridCol>
                <a:gridCol w="102161">
                  <a:extLst>
                    <a:ext uri="{9D8B030D-6E8A-4147-A177-3AD203B41FA5}">
                      <a16:colId xmlns:a16="http://schemas.microsoft.com/office/drawing/2014/main" val="66157696"/>
                    </a:ext>
                  </a:extLst>
                </a:gridCol>
                <a:gridCol w="317882">
                  <a:extLst>
                    <a:ext uri="{9D8B030D-6E8A-4147-A177-3AD203B41FA5}">
                      <a16:colId xmlns:a16="http://schemas.microsoft.com/office/drawing/2014/main" val="4140590225"/>
                    </a:ext>
                  </a:extLst>
                </a:gridCol>
                <a:gridCol w="434109">
                  <a:extLst>
                    <a:ext uri="{9D8B030D-6E8A-4147-A177-3AD203B41FA5}">
                      <a16:colId xmlns:a16="http://schemas.microsoft.com/office/drawing/2014/main" val="3359313521"/>
                    </a:ext>
                  </a:extLst>
                </a:gridCol>
                <a:gridCol w="485656">
                  <a:extLst>
                    <a:ext uri="{9D8B030D-6E8A-4147-A177-3AD203B41FA5}">
                      <a16:colId xmlns:a16="http://schemas.microsoft.com/office/drawing/2014/main" val="2895286743"/>
                    </a:ext>
                  </a:extLst>
                </a:gridCol>
                <a:gridCol w="208075">
                  <a:extLst>
                    <a:ext uri="{9D8B030D-6E8A-4147-A177-3AD203B41FA5}">
                      <a16:colId xmlns:a16="http://schemas.microsoft.com/office/drawing/2014/main" val="3778751633"/>
                    </a:ext>
                  </a:extLst>
                </a:gridCol>
                <a:gridCol w="72196">
                  <a:extLst>
                    <a:ext uri="{9D8B030D-6E8A-4147-A177-3AD203B41FA5}">
                      <a16:colId xmlns:a16="http://schemas.microsoft.com/office/drawing/2014/main" val="680697711"/>
                    </a:ext>
                  </a:extLst>
                </a:gridCol>
                <a:gridCol w="125306">
                  <a:extLst>
                    <a:ext uri="{9D8B030D-6E8A-4147-A177-3AD203B41FA5}">
                      <a16:colId xmlns:a16="http://schemas.microsoft.com/office/drawing/2014/main" val="815053977"/>
                    </a:ext>
                  </a:extLst>
                </a:gridCol>
                <a:gridCol w="288081">
                  <a:extLst>
                    <a:ext uri="{9D8B030D-6E8A-4147-A177-3AD203B41FA5}">
                      <a16:colId xmlns:a16="http://schemas.microsoft.com/office/drawing/2014/main" val="3398242602"/>
                    </a:ext>
                  </a:extLst>
                </a:gridCol>
                <a:gridCol w="207656">
                  <a:extLst>
                    <a:ext uri="{9D8B030D-6E8A-4147-A177-3AD203B41FA5}">
                      <a16:colId xmlns:a16="http://schemas.microsoft.com/office/drawing/2014/main" val="2858445255"/>
                    </a:ext>
                  </a:extLst>
                </a:gridCol>
                <a:gridCol w="205732">
                  <a:extLst>
                    <a:ext uri="{9D8B030D-6E8A-4147-A177-3AD203B41FA5}">
                      <a16:colId xmlns:a16="http://schemas.microsoft.com/office/drawing/2014/main" val="2713529232"/>
                    </a:ext>
                  </a:extLst>
                </a:gridCol>
                <a:gridCol w="310535">
                  <a:extLst>
                    <a:ext uri="{9D8B030D-6E8A-4147-A177-3AD203B41FA5}">
                      <a16:colId xmlns:a16="http://schemas.microsoft.com/office/drawing/2014/main" val="3229218079"/>
                    </a:ext>
                  </a:extLst>
                </a:gridCol>
                <a:gridCol w="103909">
                  <a:extLst>
                    <a:ext uri="{9D8B030D-6E8A-4147-A177-3AD203B41FA5}">
                      <a16:colId xmlns:a16="http://schemas.microsoft.com/office/drawing/2014/main" val="2948061579"/>
                    </a:ext>
                  </a:extLst>
                </a:gridCol>
                <a:gridCol w="414445">
                  <a:extLst>
                    <a:ext uri="{9D8B030D-6E8A-4147-A177-3AD203B41FA5}">
                      <a16:colId xmlns:a16="http://schemas.microsoft.com/office/drawing/2014/main" val="345050085"/>
                    </a:ext>
                  </a:extLst>
                </a:gridCol>
                <a:gridCol w="480309">
                  <a:extLst>
                    <a:ext uri="{9D8B030D-6E8A-4147-A177-3AD203B41FA5}">
                      <a16:colId xmlns:a16="http://schemas.microsoft.com/office/drawing/2014/main" val="1148901999"/>
                    </a:ext>
                  </a:extLst>
                </a:gridCol>
                <a:gridCol w="70987">
                  <a:extLst>
                    <a:ext uri="{9D8B030D-6E8A-4147-A177-3AD203B41FA5}">
                      <a16:colId xmlns:a16="http://schemas.microsoft.com/office/drawing/2014/main" val="2478965210"/>
                    </a:ext>
                  </a:extLst>
                </a:gridCol>
                <a:gridCol w="331644">
                  <a:extLst>
                    <a:ext uri="{9D8B030D-6E8A-4147-A177-3AD203B41FA5}">
                      <a16:colId xmlns:a16="http://schemas.microsoft.com/office/drawing/2014/main" val="3259020607"/>
                    </a:ext>
                  </a:extLst>
                </a:gridCol>
                <a:gridCol w="442514">
                  <a:extLst>
                    <a:ext uri="{9D8B030D-6E8A-4147-A177-3AD203B41FA5}">
                      <a16:colId xmlns:a16="http://schemas.microsoft.com/office/drawing/2014/main" val="2981558236"/>
                    </a:ext>
                  </a:extLst>
                </a:gridCol>
                <a:gridCol w="268316">
                  <a:extLst>
                    <a:ext uri="{9D8B030D-6E8A-4147-A177-3AD203B41FA5}">
                      <a16:colId xmlns:a16="http://schemas.microsoft.com/office/drawing/2014/main" val="1529859664"/>
                    </a:ext>
                  </a:extLst>
                </a:gridCol>
                <a:gridCol w="468086">
                  <a:extLst>
                    <a:ext uri="{9D8B030D-6E8A-4147-A177-3AD203B41FA5}">
                      <a16:colId xmlns:a16="http://schemas.microsoft.com/office/drawing/2014/main" val="3864205850"/>
                    </a:ext>
                  </a:extLst>
                </a:gridCol>
                <a:gridCol w="502994">
                  <a:extLst>
                    <a:ext uri="{9D8B030D-6E8A-4147-A177-3AD203B41FA5}">
                      <a16:colId xmlns:a16="http://schemas.microsoft.com/office/drawing/2014/main" val="205989587"/>
                    </a:ext>
                  </a:extLst>
                </a:gridCol>
                <a:gridCol w="452167">
                  <a:extLst>
                    <a:ext uri="{9D8B030D-6E8A-4147-A177-3AD203B41FA5}">
                      <a16:colId xmlns:a16="http://schemas.microsoft.com/office/drawing/2014/main" val="3784292283"/>
                    </a:ext>
                  </a:extLst>
                </a:gridCol>
              </a:tblGrid>
              <a:tr h="24653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Enero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</a:t>
                      </a:r>
                      <a:r>
                        <a:rPr lang="es-ES" sz="12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00419"/>
                  </a:ext>
                </a:extLst>
              </a:tr>
              <a:tr h="269940"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GRUPOS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196158"/>
                  </a:ext>
                </a:extLst>
              </a:tr>
              <a:tr h="31506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s-ES" sz="1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E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081506"/>
                  </a:ext>
                </a:extLst>
              </a:tr>
              <a:tr h="321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Oftal.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Dermat.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Salud Pública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PPD </a:t>
                      </a: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73E3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Ortopedia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Receso Docente</a:t>
                      </a: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2da Convocatoria</a:t>
                      </a: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3ra Convocatoria</a:t>
                      </a: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461122"/>
                  </a:ext>
                </a:extLst>
              </a:tr>
              <a:tr h="6477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Urología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46D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72576"/>
                  </a:ext>
                </a:extLst>
              </a:tr>
              <a:tr h="40616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Psiquiatría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23369"/>
                  </a:ext>
                </a:extLst>
              </a:tr>
              <a:tr h="53887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Salud Pública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PPD </a:t>
                      </a: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73E3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Ortopedia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Dermatol.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E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Oftal.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83835"/>
                  </a:ext>
                </a:extLst>
              </a:tr>
              <a:tr h="892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Psiquiatría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46D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Urología.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45722"/>
                  </a:ext>
                </a:extLst>
              </a:tr>
              <a:tr h="251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46D3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336757"/>
                  </a:ext>
                </a:extLst>
              </a:tr>
              <a:tr h="286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MEDICINA LEGAL y ETICA MEDICA G-1-2</a:t>
                      </a:r>
                      <a:endParaRPr lang="es-E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F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105475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OPTATIVO V 1-2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Curso</a:t>
                      </a:r>
                      <a:r>
                        <a:rPr lang="es-ES" sz="12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Electivo II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F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65002"/>
                  </a:ext>
                </a:extLst>
              </a:tr>
              <a:tr h="471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Ciencia Tecnología y Sociedad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3 y 4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781707"/>
                  </a:ext>
                </a:extLst>
              </a:tr>
              <a:tr h="377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13A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s-E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96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18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1647" y="332656"/>
            <a:ext cx="6175665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7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 periodo 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1520" y="788085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Fecha de inicio: </a:t>
            </a:r>
            <a:r>
              <a:rPr lang="es-E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r>
              <a:rPr lang="es-E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Fecha de Culminación: </a:t>
            </a:r>
            <a:r>
              <a:rPr lang="es-E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octubre + 2 semanas de exámenes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Vacaciones de verano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22</a:t>
            </a:r>
            <a:r>
              <a:rPr kumimoji="0" lang="es-ES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julio </a:t>
            </a:r>
            <a:r>
              <a:rPr kumimoji="0" lang="es-E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al 24 de agosto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78188"/>
              </p:ext>
            </p:extLst>
          </p:nvPr>
        </p:nvGraphicFramePr>
        <p:xfrm>
          <a:off x="683569" y="1934465"/>
          <a:ext cx="7781753" cy="4320507"/>
        </p:xfrm>
        <a:graphic>
          <a:graphicData uri="http://schemas.openxmlformats.org/drawingml/2006/table">
            <a:tbl>
              <a:tblPr firstRow="1" firstCol="1" bandRow="1"/>
              <a:tblGrid>
                <a:gridCol w="366898">
                  <a:extLst>
                    <a:ext uri="{9D8B030D-6E8A-4147-A177-3AD203B41FA5}">
                      <a16:colId xmlns:a16="http://schemas.microsoft.com/office/drawing/2014/main" val="161276173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3756422602"/>
                    </a:ext>
                  </a:extLst>
                </a:gridCol>
                <a:gridCol w="340691">
                  <a:extLst>
                    <a:ext uri="{9D8B030D-6E8A-4147-A177-3AD203B41FA5}">
                      <a16:colId xmlns:a16="http://schemas.microsoft.com/office/drawing/2014/main" val="3702145538"/>
                    </a:ext>
                  </a:extLst>
                </a:gridCol>
                <a:gridCol w="69308">
                  <a:extLst>
                    <a:ext uri="{9D8B030D-6E8A-4147-A177-3AD203B41FA5}">
                      <a16:colId xmlns:a16="http://schemas.microsoft.com/office/drawing/2014/main" val="797619874"/>
                    </a:ext>
                  </a:extLst>
                </a:gridCol>
                <a:gridCol w="314484">
                  <a:extLst>
                    <a:ext uri="{9D8B030D-6E8A-4147-A177-3AD203B41FA5}">
                      <a16:colId xmlns:a16="http://schemas.microsoft.com/office/drawing/2014/main" val="2472734723"/>
                    </a:ext>
                  </a:extLst>
                </a:gridCol>
                <a:gridCol w="69308">
                  <a:extLst>
                    <a:ext uri="{9D8B030D-6E8A-4147-A177-3AD203B41FA5}">
                      <a16:colId xmlns:a16="http://schemas.microsoft.com/office/drawing/2014/main" val="645385199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1099413307"/>
                    </a:ext>
                  </a:extLst>
                </a:gridCol>
                <a:gridCol w="383792">
                  <a:extLst>
                    <a:ext uri="{9D8B030D-6E8A-4147-A177-3AD203B41FA5}">
                      <a16:colId xmlns:a16="http://schemas.microsoft.com/office/drawing/2014/main" val="600255031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2131017320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1854958272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3342803249"/>
                    </a:ext>
                  </a:extLst>
                </a:gridCol>
                <a:gridCol w="370325">
                  <a:extLst>
                    <a:ext uri="{9D8B030D-6E8A-4147-A177-3AD203B41FA5}">
                      <a16:colId xmlns:a16="http://schemas.microsoft.com/office/drawing/2014/main" val="415177382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3740603263"/>
                    </a:ext>
                  </a:extLst>
                </a:gridCol>
                <a:gridCol w="367588">
                  <a:extLst>
                    <a:ext uri="{9D8B030D-6E8A-4147-A177-3AD203B41FA5}">
                      <a16:colId xmlns:a16="http://schemas.microsoft.com/office/drawing/2014/main" val="64069612"/>
                    </a:ext>
                  </a:extLst>
                </a:gridCol>
                <a:gridCol w="293519">
                  <a:extLst>
                    <a:ext uri="{9D8B030D-6E8A-4147-A177-3AD203B41FA5}">
                      <a16:colId xmlns:a16="http://schemas.microsoft.com/office/drawing/2014/main" val="2381899194"/>
                    </a:ext>
                  </a:extLst>
                </a:gridCol>
                <a:gridCol w="491023">
                  <a:extLst>
                    <a:ext uri="{9D8B030D-6E8A-4147-A177-3AD203B41FA5}">
                      <a16:colId xmlns:a16="http://schemas.microsoft.com/office/drawing/2014/main" val="3177626109"/>
                    </a:ext>
                  </a:extLst>
                </a:gridCol>
                <a:gridCol w="462915">
                  <a:extLst>
                    <a:ext uri="{9D8B030D-6E8A-4147-A177-3AD203B41FA5}">
                      <a16:colId xmlns:a16="http://schemas.microsoft.com/office/drawing/2014/main" val="2331732413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171612734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924291112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1826958238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2639233426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1670068944"/>
                    </a:ext>
                  </a:extLst>
                </a:gridCol>
                <a:gridCol w="366898">
                  <a:extLst>
                    <a:ext uri="{9D8B030D-6E8A-4147-A177-3AD203B41FA5}">
                      <a16:colId xmlns:a16="http://schemas.microsoft.com/office/drawing/2014/main" val="3305091768"/>
                    </a:ext>
                  </a:extLst>
                </a:gridCol>
              </a:tblGrid>
              <a:tr h="250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Septiembre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Octubre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917655"/>
                  </a:ext>
                </a:extLst>
              </a:tr>
              <a:tr h="30807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s-E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142635"/>
                  </a:ext>
                </a:extLst>
              </a:tr>
              <a:tr h="312946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E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930761"/>
                  </a:ext>
                </a:extLst>
              </a:tr>
              <a:tr h="38264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Urología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46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MGI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B8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8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Vacaciones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Verano </a:t>
                      </a:r>
                      <a:endParaRPr lang="es-E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22/7—24/8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8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8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B86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Psiquiatría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2da Convocatoria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3ra Convocatoria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77864"/>
                  </a:ext>
                </a:extLst>
              </a:tr>
              <a:tr h="33794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Oftal.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Dermat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E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Ortopedia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255471"/>
                  </a:ext>
                </a:extLst>
              </a:tr>
              <a:tr h="355488">
                <a:tc rowSpan="2"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MGI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B8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Psiquiatría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Urología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C6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46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170451"/>
                  </a:ext>
                </a:extLst>
              </a:tr>
              <a:tr h="340752">
                <a:tc gridSpan="6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Ortopedia 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Oftal.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Dermat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E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649108"/>
                  </a:ext>
                </a:extLst>
              </a:tr>
              <a:tr h="283997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G-3-4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1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37776"/>
                  </a:ext>
                </a:extLst>
              </a:tr>
              <a:tr h="3923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C.P IX T. Razonada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G-3-4</a:t>
                      </a: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E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C.P IX T. Razonada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G-1-2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518784"/>
                  </a:ext>
                </a:extLst>
              </a:tr>
              <a:tr h="360040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OPTATIVO V 3-4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F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Curso</a:t>
                      </a:r>
                      <a:r>
                        <a:rPr lang="es-ES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Electivo III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FC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991111"/>
                  </a:ext>
                </a:extLst>
              </a:tr>
              <a:tr h="432048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Ciencia Tecnología y Sociedad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 1 y2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737751"/>
                  </a:ext>
                </a:extLst>
              </a:tr>
              <a:tr h="49703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E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08" marR="4390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3908" marR="43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616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89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980728"/>
            <a:ext cx="7130753" cy="50606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Plan E enfatiza en la búsqueda de un estrecho vínculo de las carreras con los organismos empleadores, así el organismo empleador fundamental es el MINSAP, cuyas </a:t>
            </a:r>
            <a:r>
              <a:rPr lang="es-ES" sz="24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áreas de servicios e investigación constituyen los escenarios reales de formación de los médicos y otros profesionales y técnicos </a:t>
            </a:r>
            <a:endParaRPr lang="es-E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7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7427168" cy="506117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Elevar   la </a:t>
            </a:r>
            <a:r>
              <a:rPr lang="es-E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preparación metodológica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los profesores y desarrollar  las principales  acciones de </a:t>
            </a:r>
            <a:r>
              <a:rPr lang="es-E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planificación y organización del claustro</a:t>
            </a:r>
            <a:r>
              <a:rPr lang="es-E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garanticen una exitosa implementación del  Plan E   en quinto año de la  carrera de Medicina en la Facultad de ciencias médicas de Sagua la Grande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85794"/>
            <a:ext cx="8043890" cy="514353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s-ES" dirty="0" smtClean="0"/>
              <a:t>    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Plan E en Medicina está diseñado para que prevalezca el </a:t>
            </a:r>
            <a:r>
              <a:rPr lang="es-E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aprendizaje desarrollador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 una participación amplia y activa del estudiante en su formación, con </a:t>
            </a:r>
            <a:r>
              <a:rPr lang="es-ES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elevada carga de Educación en el Trabajo</a:t>
            </a:r>
            <a:r>
              <a:rPr lang="es-E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se mantiene el modelo del profesional, con un perfil amplio y se respetan los aspectos relacionados con la evaluación que exige el modelo de formación.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00108"/>
            <a:ext cx="7829576" cy="514353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b="1" dirty="0" smtClean="0"/>
              <a:t>   </a:t>
            </a:r>
          </a:p>
          <a:p>
            <a:pPr>
              <a:lnSpc>
                <a:spcPct val="150000"/>
              </a:lnSpc>
              <a:buNone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Regido por la :  </a:t>
            </a:r>
          </a:p>
          <a:p>
            <a:pPr>
              <a:lnSpc>
                <a:spcPct val="150000"/>
              </a:lnSpc>
              <a:buNone/>
            </a:pPr>
            <a:endParaRPr lang="es-E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RESOLUCIÓN MINISTERIAL 47/2022</a:t>
            </a:r>
            <a:endParaRPr lang="es-ES" b="1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274344"/>
              </p:ext>
            </p:extLst>
          </p:nvPr>
        </p:nvGraphicFramePr>
        <p:xfrm>
          <a:off x="251519" y="1150698"/>
          <a:ext cx="8640960" cy="516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2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133">
                <a:tc>
                  <a:txBody>
                    <a:bodyPr/>
                    <a:lstStyle/>
                    <a:p>
                      <a:pPr algn="ctr"/>
                      <a:r>
                        <a:rPr kumimoji="0" lang="en-GB" sz="24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7mo Período</a:t>
                      </a:r>
                      <a:r>
                        <a:rPr kumimoji="0" lang="en-GB" sz="2400" b="0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s-ES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8vo  </a:t>
                      </a:r>
                      <a:r>
                        <a:rPr kumimoji="0" lang="en-GB" sz="24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Período</a:t>
                      </a:r>
                      <a:r>
                        <a:rPr kumimoji="0" lang="en-GB" sz="2400" b="0" kern="12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s-ES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H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1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Ortopedi</a:t>
                      </a:r>
                      <a:r>
                        <a:rPr lang="es-MX" sz="2000" b="0" baseline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 y Traumatología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196</a:t>
                      </a:r>
                      <a:endParaRPr lang="es-ES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Medicina General Integral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150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6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Otorrinolaringología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102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Salud</a:t>
                      </a:r>
                      <a:r>
                        <a:rPr lang="es-MX" sz="2000" b="0" baseline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Pública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144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Oftalmología</a:t>
                      </a:r>
                      <a:r>
                        <a:rPr kumimoji="0" lang="es-MX" sz="2000" b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s-ES" sz="2000" b="0" dirty="0" smtClean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102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Medicina</a:t>
                      </a:r>
                      <a:r>
                        <a:rPr lang="es-MX" sz="2000" b="0" baseline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Legal y Ética Médica</a:t>
                      </a:r>
                      <a:endParaRPr lang="es-ES" sz="2000" b="0" dirty="0" smtClean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36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1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Dermatología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102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Trabajo Médico en la Comunidad</a:t>
                      </a:r>
                      <a:endParaRPr lang="es-ES" sz="2000" b="0" dirty="0" smtClean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68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Urología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102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Curso Electivo II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3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Psiquiatría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186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Curso Electivo III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987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 en ciencia tecnología y sociedad </a:t>
                      </a:r>
                      <a:endParaRPr lang="es-E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32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C. P. IX Terapéutica Razonada </a:t>
                      </a:r>
                      <a:endParaRPr lang="es-ES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</a:t>
                      </a:r>
                      <a:endParaRPr lang="es-ES" sz="2000" b="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8602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 optativo V</a:t>
                      </a:r>
                      <a:endParaRPr lang="es-E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E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s-E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44450" marR="4445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5"/>
            <a:ext cx="6120680" cy="266355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              </a:t>
            </a:r>
            <a:r>
              <a:rPr lang="es-ES" dirty="0">
                <a:solidFill>
                  <a:schemeClr val="tx1"/>
                </a:solidFill>
              </a:rPr>
              <a:t> Malla Curricular 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                  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3" cy="576064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 Horas por programas  por plan de estudio </a:t>
            </a:r>
            <a:endParaRPr lang="es-E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124525"/>
              </p:ext>
            </p:extLst>
          </p:nvPr>
        </p:nvGraphicFramePr>
        <p:xfrm>
          <a:off x="323529" y="1268759"/>
          <a:ext cx="8640957" cy="5024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38">
                  <a:extLst>
                    <a:ext uri="{9D8B030D-6E8A-4147-A177-3AD203B41FA5}">
                      <a16:colId xmlns:a16="http://schemas.microsoft.com/office/drawing/2014/main" val="112635836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4643947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93003233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929595828"/>
                    </a:ext>
                  </a:extLst>
                </a:gridCol>
              </a:tblGrid>
              <a:tr h="39574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ASIGNATURAS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PLAN</a:t>
                      </a:r>
                      <a:r>
                        <a:rPr lang="es-ES" baseline="0" dirty="0" smtClean="0"/>
                        <a:t> 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PLAN 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smtClean="0"/>
                        <a:t>FOD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64958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Ortopedi</a:t>
                      </a:r>
                      <a:r>
                        <a:rPr lang="es-MX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 y Traumatología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196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C-CP-CT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431372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Psiquiatría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CT-TI-ET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705992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Otorrinolaringología</a:t>
                      </a:r>
                      <a:endParaRPr lang="es-E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CT-ET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469920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Oftalmología</a:t>
                      </a:r>
                      <a:r>
                        <a:rPr kumimoji="0" lang="es-MX" sz="2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CT-TI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846528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Dermatología</a:t>
                      </a:r>
                      <a:endParaRPr lang="es-E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287010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Urología</a:t>
                      </a:r>
                      <a:endParaRPr lang="es-E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ET-GM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230407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Medicina General Integral</a:t>
                      </a:r>
                      <a:endParaRPr lang="es-E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PORTAFOLIO </a:t>
                      </a:r>
                      <a:endParaRPr lang="es-E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813713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Salud</a:t>
                      </a:r>
                      <a:r>
                        <a:rPr lang="es-MX" sz="2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Pública</a:t>
                      </a:r>
                      <a:endParaRPr lang="es-ES" sz="2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Disminuye</a:t>
                      </a:r>
                      <a:r>
                        <a:rPr lang="es-ES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las horas </a:t>
                      </a:r>
                      <a:r>
                        <a:rPr lang="es-ES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08080"/>
                  </a:ext>
                </a:extLst>
              </a:tr>
              <a:tr h="4287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Medicina</a:t>
                      </a:r>
                      <a:r>
                        <a:rPr lang="es-MX" sz="2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Legal y Ética Médica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mantiene  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04199"/>
                  </a:ext>
                </a:extLst>
              </a:tr>
              <a:tr h="4983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Trabajo Médico en la Comunidad</a:t>
                      </a:r>
                      <a:endParaRPr lang="es-E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C-CP-CT</a:t>
                      </a:r>
                      <a:endParaRPr lang="es-E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416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9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548680"/>
            <a:ext cx="8352928" cy="60486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modifica el número de semanas en las asignaturas:</a:t>
            </a: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endParaRPr lang="es-E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 Pública:  de 8 sem a 6 semanas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Medicina Legal y Ética Médica: de 17 a 18 semanas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Trabajo Médico en la comunidad (PPD IV): de 8 a 2 semanas</a:t>
            </a:r>
          </a:p>
          <a:p>
            <a:pPr marL="0" indent="0">
              <a:buNone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incorporan las asignaturas de: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 en ciencia tecnología y sociedad 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8 semanas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Propio IX “Terapéutica Razonada - 1 semana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Optativo V --- 7 semanas </a:t>
            </a: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7490793" cy="792088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Asignaturas que se modifican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Medicina General Integral(MGI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No. de semanas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5         </a:t>
            </a:r>
          </a:p>
          <a:p>
            <a:pPr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No. de horas semanales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 24h</a:t>
            </a:r>
          </a:p>
          <a:p>
            <a:pPr>
              <a:buNone/>
            </a:pPr>
            <a:r>
              <a:rPr 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de horas de la </a:t>
            </a:r>
            <a:r>
              <a:rPr 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:150 (Incluye las horas de guardia)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evaluación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 por evaluaciones frecuentes y </a:t>
            </a:r>
            <a:r>
              <a:rPr lang="es-E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portafolio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evaluarán de forma práctica todas las habilidades y técnicas adquiridas en la asignatura y las mismas se </a:t>
            </a: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recogerán en una libreta de evidencias o </a:t>
            </a:r>
            <a:r>
              <a:rPr lang="es-ES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portafolio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Semanalmente 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 estudiante discutirá una situación de salud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individual</a:t>
            </a:r>
          </a:p>
          <a:p>
            <a:pPr marL="0" indent="0">
              <a:buNone/>
            </a:pP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s-ES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alificación </a:t>
            </a: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final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tendrá en cuenta la valoración cualitativa del desarrollo del estudiante a lo largo del proceso docente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educativo.</a:t>
            </a:r>
            <a:endParaRPr lang="es-ES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35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7490793" cy="792088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Asignaturas que se modifican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Salud Pública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. de semanas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: 6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pPr>
              <a:buNone/>
            </a:pPr>
            <a:r>
              <a:rPr lang="es-E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E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de horas de la </a:t>
            </a:r>
            <a:r>
              <a:rPr lang="es-E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:144  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evaluación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El sistema de evaluación de la asignatura está compuesto por las evaluaciones frecuentes, </a:t>
            </a:r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parcial y la presentación de un trabajo final. </a:t>
            </a:r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Examen parcial: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 concluir la semana cinco </a:t>
            </a:r>
          </a:p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 asignatura culminará con un trabajo de curso final por equipos, de no </a:t>
            </a:r>
            <a:r>
              <a:rPr lang="es-ES" sz="2000" u="sng" dirty="0">
                <a:latin typeface="Arial" panose="020B0604020202020204" pitchFamily="34" charset="0"/>
                <a:cs typeface="Arial" panose="020B0604020202020204" pitchFamily="34" charset="0"/>
              </a:rPr>
              <a:t>más de tres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estudiantes. </a:t>
            </a:r>
            <a:endParaRPr lang="es-E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Evaluación  </a:t>
            </a:r>
            <a:r>
              <a:rPr lang="es-ES" sz="2000" b="1" u="sng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final </a:t>
            </a:r>
            <a:r>
              <a:rPr lang="es-ES" sz="20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El profesor y tutor basado en las calificaciones frecuentes decidirán si el estudiante tiene derecho a presentarse al examen final (trabajo de curso)</a:t>
            </a:r>
            <a:endParaRPr lang="es-ES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2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2987</TotalTime>
  <Words>1055</Words>
  <Application>Microsoft Office PowerPoint</Application>
  <PresentationFormat>Presentación en pantalla (4:3)</PresentationFormat>
  <Paragraphs>435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Calisto MT</vt:lpstr>
      <vt:lpstr>Times New Roman</vt:lpstr>
      <vt:lpstr>Trebuchet MS</vt:lpstr>
      <vt:lpstr>Wingdings</vt:lpstr>
      <vt:lpstr>Wingdings 3</vt:lpstr>
      <vt:lpstr>Faceta</vt:lpstr>
      <vt:lpstr>FACULTAD DE CIENCIAS MÉDICAS DE SAGUA LA GRANDE  </vt:lpstr>
      <vt:lpstr>Objetivo</vt:lpstr>
      <vt:lpstr>Presentación de PowerPoint</vt:lpstr>
      <vt:lpstr>Presentación de PowerPoint</vt:lpstr>
      <vt:lpstr>               Malla Curricular                     </vt:lpstr>
      <vt:lpstr> Horas por programas  por plan de estudio </vt:lpstr>
      <vt:lpstr>Presentación de PowerPoint</vt:lpstr>
      <vt:lpstr>Asignaturas que se modifican </vt:lpstr>
      <vt:lpstr>Asignaturas que se modifican </vt:lpstr>
      <vt:lpstr>Asignaturas que se modifican </vt:lpstr>
      <vt:lpstr>Presentación de PowerPoint</vt:lpstr>
      <vt:lpstr>Presentación de PowerPoint</vt:lpstr>
      <vt:lpstr>Modificaciones en quinto año  </vt:lpstr>
      <vt:lpstr>Primer periodo  </vt:lpstr>
      <vt:lpstr>Segundo  periodo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CIENCIAS MÉDICAS DE SAGUA LA GRANDE  </dc:title>
  <dc:creator>Nereida</dc:creator>
  <cp:lastModifiedBy>Nereida</cp:lastModifiedBy>
  <cp:revision>422</cp:revision>
  <dcterms:created xsi:type="dcterms:W3CDTF">2011-09-02T08:35:51Z</dcterms:created>
  <dcterms:modified xsi:type="dcterms:W3CDTF">2024-01-08T01:14:23Z</dcterms:modified>
</cp:coreProperties>
</file>