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66" r:id="rId3"/>
    <p:sldId id="274" r:id="rId4"/>
    <p:sldId id="275" r:id="rId5"/>
    <p:sldId id="277" r:id="rId6"/>
    <p:sldId id="263" r:id="rId7"/>
    <p:sldId id="276" r:id="rId8"/>
    <p:sldId id="267" r:id="rId9"/>
    <p:sldId id="272" r:id="rId10"/>
    <p:sldId id="273" r:id="rId11"/>
    <p:sldId id="269" r:id="rId12"/>
    <p:sldId id="260" r:id="rId13"/>
    <p:sldId id="264" r:id="rId14"/>
    <p:sldId id="268" r:id="rId15"/>
    <p:sldId id="261" r:id="rId16"/>
    <p:sldId id="278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5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55" d="100"/>
          <a:sy n="55" d="100"/>
        </p:scale>
        <p:origin x="-47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5F853-B4FF-4DB4-A78E-A1D116A312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29C34BB-C675-4BAE-99BB-AEFD152004E8}">
      <dgm:prSet custT="1"/>
      <dgm:spPr/>
      <dgm:t>
        <a:bodyPr/>
        <a:lstStyle/>
        <a:p>
          <a:pPr rtl="0"/>
          <a:r>
            <a: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Verdadero o falso</a:t>
          </a:r>
          <a:endParaRPr lang="es-E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F0D7D1-1AD6-49CD-9211-DB355295B053}" type="parTrans" cxnId="{AC600BE7-9321-4162-A6DD-253793E13287}">
      <dgm:prSet/>
      <dgm:spPr/>
      <dgm:t>
        <a:bodyPr/>
        <a:lstStyle/>
        <a:p>
          <a:endParaRPr lang="es-ES" sz="1600"/>
        </a:p>
      </dgm:t>
    </dgm:pt>
    <dgm:pt modelId="{CE3D3B09-31FF-4921-8365-703B86055350}" type="sibTrans" cxnId="{AC600BE7-9321-4162-A6DD-253793E13287}">
      <dgm:prSet/>
      <dgm:spPr/>
      <dgm:t>
        <a:bodyPr/>
        <a:lstStyle/>
        <a:p>
          <a:endParaRPr lang="es-ES" sz="1600"/>
        </a:p>
      </dgm:t>
    </dgm:pt>
    <dgm:pt modelId="{EDD0497C-5C89-4726-993C-D0E1CF34ACD9}">
      <dgm:prSet custT="1"/>
      <dgm:spPr/>
      <dgm:t>
        <a:bodyPr/>
        <a:lstStyle/>
        <a:p>
          <a:pPr rtl="0"/>
          <a:r>
            <a:rPr lang="es-MX" altLang="es-ES" sz="2000" dirty="0" smtClean="0"/>
            <a:t>En respuesta a una pregunta, el alumno selecciona de entre dos opciones: Verdadero o Falso. </a:t>
          </a:r>
          <a:endParaRPr lang="es-ES" sz="2000" dirty="0"/>
        </a:p>
      </dgm:t>
    </dgm:pt>
    <dgm:pt modelId="{7CA3BF61-41BF-4701-A204-31B3CC62885E}" type="parTrans" cxnId="{EB1403FB-852E-4614-9A3A-9A4AC9FF6D0F}">
      <dgm:prSet/>
      <dgm:spPr/>
      <dgm:t>
        <a:bodyPr/>
        <a:lstStyle/>
        <a:p>
          <a:endParaRPr lang="es-ES" sz="1600"/>
        </a:p>
      </dgm:t>
    </dgm:pt>
    <dgm:pt modelId="{D5FDA09C-1424-47FE-A94D-F074EC3235DC}" type="sibTrans" cxnId="{EB1403FB-852E-4614-9A3A-9A4AC9FF6D0F}">
      <dgm:prSet/>
      <dgm:spPr/>
      <dgm:t>
        <a:bodyPr/>
        <a:lstStyle/>
        <a:p>
          <a:endParaRPr lang="es-ES" sz="1600"/>
        </a:p>
      </dgm:t>
    </dgm:pt>
    <dgm:pt modelId="{A0C86B24-6439-4430-AD61-920C6B5855FE}">
      <dgm:prSet custT="1"/>
      <dgm:spPr/>
      <dgm:t>
        <a:bodyPr/>
        <a:lstStyle/>
        <a:p>
          <a:pPr rtl="0"/>
          <a:r>
            <a: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Emparejamiento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BB615F-0196-4ADB-94AB-72EA15830DC6}" type="parTrans" cxnId="{6A5C4662-977E-4366-8F66-BD4E743B7681}">
      <dgm:prSet/>
      <dgm:spPr/>
      <dgm:t>
        <a:bodyPr/>
        <a:lstStyle/>
        <a:p>
          <a:endParaRPr lang="es-ES" sz="1600"/>
        </a:p>
      </dgm:t>
    </dgm:pt>
    <dgm:pt modelId="{432AA0F7-B74B-49B3-B7DA-68EA0F2CBC38}" type="sibTrans" cxnId="{6A5C4662-977E-4366-8F66-BD4E743B7681}">
      <dgm:prSet/>
      <dgm:spPr/>
      <dgm:t>
        <a:bodyPr/>
        <a:lstStyle/>
        <a:p>
          <a:endParaRPr lang="es-ES" sz="1600"/>
        </a:p>
      </dgm:t>
    </dgm:pt>
    <dgm:pt modelId="{27075EFD-D705-481B-A488-40C292F11047}">
      <dgm:prSet custT="1"/>
      <dgm:spPr/>
      <dgm:t>
        <a:bodyPr/>
        <a:lstStyle/>
        <a:p>
          <a:pPr rtl="0"/>
          <a:r>
            <a:rPr lang="es-MX" altLang="es-ES" sz="2000" dirty="0" smtClean="0"/>
            <a:t>Lista de preguntas con una lista de respuestas. </a:t>
          </a:r>
          <a:endParaRPr lang="es-ES" sz="2000" dirty="0"/>
        </a:p>
      </dgm:t>
    </dgm:pt>
    <dgm:pt modelId="{AF51BF05-B578-4242-B650-CD348F1ACD09}" type="parTrans" cxnId="{61FC9E22-7D06-4E2C-8D05-5252C1786967}">
      <dgm:prSet/>
      <dgm:spPr/>
      <dgm:t>
        <a:bodyPr/>
        <a:lstStyle/>
        <a:p>
          <a:endParaRPr lang="es-ES" sz="1600"/>
        </a:p>
      </dgm:t>
    </dgm:pt>
    <dgm:pt modelId="{AA438C85-64D5-4D4C-B7F7-4830B44763C8}" type="sibTrans" cxnId="{61FC9E22-7D06-4E2C-8D05-5252C1786967}">
      <dgm:prSet/>
      <dgm:spPr/>
      <dgm:t>
        <a:bodyPr/>
        <a:lstStyle/>
        <a:p>
          <a:endParaRPr lang="es-ES" sz="1600"/>
        </a:p>
      </dgm:t>
    </dgm:pt>
    <dgm:pt modelId="{47DCFF5A-8C6D-4554-9773-F4A5B2AFF32E}">
      <dgm:prSet custT="1"/>
      <dgm:spPr/>
      <dgm:t>
        <a:bodyPr/>
        <a:lstStyle/>
        <a:p>
          <a:r>
            <a:rPr lang="es-MX" altLang="es-ES" sz="2000" dirty="0" smtClean="0"/>
            <a:t>El alumno selecciona la respuesta correcta que corresponda a cada pregunta</a:t>
          </a:r>
          <a:endParaRPr lang="es-MX" altLang="es-ES" sz="2000" dirty="0"/>
        </a:p>
      </dgm:t>
    </dgm:pt>
    <dgm:pt modelId="{6E45405D-BDC9-4CFF-843C-7435FEB6B1DD}" type="parTrans" cxnId="{3B00ABFB-21B1-4078-94AD-BE7E8AFEF40D}">
      <dgm:prSet/>
      <dgm:spPr/>
      <dgm:t>
        <a:bodyPr/>
        <a:lstStyle/>
        <a:p>
          <a:endParaRPr lang="es-ES" sz="1600"/>
        </a:p>
      </dgm:t>
    </dgm:pt>
    <dgm:pt modelId="{5D4C85EE-3612-4475-978F-5C2587289E67}" type="sibTrans" cxnId="{3B00ABFB-21B1-4078-94AD-BE7E8AFEF40D}">
      <dgm:prSet/>
      <dgm:spPr/>
      <dgm:t>
        <a:bodyPr/>
        <a:lstStyle/>
        <a:p>
          <a:endParaRPr lang="es-ES" sz="1600"/>
        </a:p>
      </dgm:t>
    </dgm:pt>
    <dgm:pt modelId="{A60D3FD6-1BA0-4BA6-80D1-EEE5D6C7778B}">
      <dgm:prSet custT="1"/>
      <dgm:spPr/>
      <dgm:t>
        <a:bodyPr/>
        <a:lstStyle/>
        <a:p>
          <a:r>
            <a: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Respuesta corta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6D06F8-A18A-42A0-B67D-25319E4AA2E9}" type="parTrans" cxnId="{22E754AA-B66D-4F29-A2AB-E6F53FFA3AFF}">
      <dgm:prSet/>
      <dgm:spPr/>
      <dgm:t>
        <a:bodyPr/>
        <a:lstStyle/>
        <a:p>
          <a:endParaRPr lang="es-ES" sz="1600"/>
        </a:p>
      </dgm:t>
    </dgm:pt>
    <dgm:pt modelId="{793A6F30-5730-4307-B647-8BF708D49FD7}" type="sibTrans" cxnId="{22E754AA-B66D-4F29-A2AB-E6F53FFA3AFF}">
      <dgm:prSet/>
      <dgm:spPr/>
      <dgm:t>
        <a:bodyPr/>
        <a:lstStyle/>
        <a:p>
          <a:endParaRPr lang="es-ES" sz="1600"/>
        </a:p>
      </dgm:t>
    </dgm:pt>
    <dgm:pt modelId="{16BCAABB-CC5D-4329-B17F-E3C4B924B520}">
      <dgm:prSet custT="1"/>
      <dgm:spPr/>
      <dgm:t>
        <a:bodyPr/>
        <a:lstStyle/>
        <a:p>
          <a:r>
            <a:rPr lang="es-MX" altLang="es-ES" sz="2000" dirty="0" smtClean="0"/>
            <a:t>En respuesta a una pregunta el alumno escribe una palabra o frase corta</a:t>
          </a:r>
          <a:endParaRPr lang="es-ES" sz="2000" dirty="0"/>
        </a:p>
      </dgm:t>
    </dgm:pt>
    <dgm:pt modelId="{F91BF19E-ADF8-4BA3-A655-13ADF76A7BCA}" type="parTrans" cxnId="{44A0D49F-00B3-4319-9ADD-DD1D0F9D2604}">
      <dgm:prSet/>
      <dgm:spPr/>
      <dgm:t>
        <a:bodyPr/>
        <a:lstStyle/>
        <a:p>
          <a:endParaRPr lang="es-ES" sz="1600"/>
        </a:p>
      </dgm:t>
    </dgm:pt>
    <dgm:pt modelId="{7223BB13-F02B-445D-B17D-5BF2F0C8EC4B}" type="sibTrans" cxnId="{44A0D49F-00B3-4319-9ADD-DD1D0F9D2604}">
      <dgm:prSet/>
      <dgm:spPr/>
      <dgm:t>
        <a:bodyPr/>
        <a:lstStyle/>
        <a:p>
          <a:endParaRPr lang="es-ES" sz="1600"/>
        </a:p>
      </dgm:t>
    </dgm:pt>
    <dgm:pt modelId="{DA8C437B-54E7-405B-AF70-F991BA489459}">
      <dgm:prSet custT="1"/>
      <dgm:spPr/>
      <dgm:t>
        <a:bodyPr/>
        <a:lstStyle/>
        <a:p>
          <a:r>
            <a:rPr lang="es-MX" altLang="es-ES" sz="2000" dirty="0" smtClean="0"/>
            <a:t>Puede haber varias respuestas correctas posibles, cada una con una puntuación diferente.</a:t>
          </a:r>
          <a:endParaRPr lang="es-MX" altLang="es-ES" sz="2000" dirty="0"/>
        </a:p>
      </dgm:t>
    </dgm:pt>
    <dgm:pt modelId="{B95D0938-62A1-4162-B131-592C375A399D}" type="parTrans" cxnId="{B04C7FBF-597C-490A-A476-263751D755B2}">
      <dgm:prSet/>
      <dgm:spPr/>
      <dgm:t>
        <a:bodyPr/>
        <a:lstStyle/>
        <a:p>
          <a:endParaRPr lang="es-ES" sz="1600"/>
        </a:p>
      </dgm:t>
    </dgm:pt>
    <dgm:pt modelId="{B3DEAA90-A08F-4A9F-802D-1C72D07497E7}" type="sibTrans" cxnId="{B04C7FBF-597C-490A-A476-263751D755B2}">
      <dgm:prSet/>
      <dgm:spPr/>
      <dgm:t>
        <a:bodyPr/>
        <a:lstStyle/>
        <a:p>
          <a:endParaRPr lang="es-ES" sz="1600"/>
        </a:p>
      </dgm:t>
    </dgm:pt>
    <dgm:pt modelId="{513E95E1-5D8D-4465-96C5-FCF076A6C84E}">
      <dgm:prSet custT="1"/>
      <dgm:spPr/>
      <dgm:t>
        <a:bodyPr/>
        <a:lstStyle/>
        <a:p>
          <a:r>
            <a:rPr lang="es-MX" alt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Opción múltiple</a:t>
          </a:r>
          <a:endParaRPr lang="es-MX" alt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00609-7D9A-4E97-BB86-E90503B96A47}" type="parTrans" cxnId="{187A4BA8-9E99-4D82-80EF-2AE4AAC9423C}">
      <dgm:prSet/>
      <dgm:spPr/>
      <dgm:t>
        <a:bodyPr/>
        <a:lstStyle/>
        <a:p>
          <a:endParaRPr lang="es-ES" sz="1600"/>
        </a:p>
      </dgm:t>
    </dgm:pt>
    <dgm:pt modelId="{0088E30E-76CA-48D0-8971-BA3E8067E7C7}" type="sibTrans" cxnId="{187A4BA8-9E99-4D82-80EF-2AE4AAC9423C}">
      <dgm:prSet/>
      <dgm:spPr/>
      <dgm:t>
        <a:bodyPr/>
        <a:lstStyle/>
        <a:p>
          <a:endParaRPr lang="es-ES" sz="1600"/>
        </a:p>
      </dgm:t>
    </dgm:pt>
    <dgm:pt modelId="{AD94B2F4-6DFD-443E-A7A2-C27100E02C91}">
      <dgm:prSet custT="1"/>
      <dgm:spPr/>
      <dgm:t>
        <a:bodyPr/>
        <a:lstStyle/>
        <a:p>
          <a:r>
            <a:rPr lang="es-MX" altLang="es-ES" sz="2000" dirty="0" smtClean="0"/>
            <a:t>Preguntas de respuesta simple y múltiple:</a:t>
          </a:r>
          <a:endParaRPr lang="es-MX" altLang="es-ES" sz="2000" dirty="0"/>
        </a:p>
      </dgm:t>
    </dgm:pt>
    <dgm:pt modelId="{4F6A3EB2-C251-443D-953A-4F8B7DBB79B7}" type="parTrans" cxnId="{BFF9222F-8E3F-4300-87F1-84D736925470}">
      <dgm:prSet/>
      <dgm:spPr/>
      <dgm:t>
        <a:bodyPr/>
        <a:lstStyle/>
        <a:p>
          <a:endParaRPr lang="es-ES" sz="1600"/>
        </a:p>
      </dgm:t>
    </dgm:pt>
    <dgm:pt modelId="{A40BBBB0-67B1-4A19-8375-5BFC2ED49783}" type="sibTrans" cxnId="{BFF9222F-8E3F-4300-87F1-84D736925470}">
      <dgm:prSet/>
      <dgm:spPr/>
      <dgm:t>
        <a:bodyPr/>
        <a:lstStyle/>
        <a:p>
          <a:endParaRPr lang="es-ES" sz="1600"/>
        </a:p>
      </dgm:t>
    </dgm:pt>
    <dgm:pt modelId="{CFAE8743-2062-40FF-ABC4-CC16569932E7}">
      <dgm:prSet custT="1"/>
      <dgm:spPr/>
      <dgm:t>
        <a:bodyPr/>
        <a:lstStyle/>
        <a:p>
          <a:r>
            <a:rPr lang="es-MX" altLang="es-ES" sz="2000" dirty="0" smtClean="0"/>
            <a:t>Preguntas de respuesta única </a:t>
          </a:r>
          <a:endParaRPr lang="es-MX" altLang="es-ES" sz="2000" dirty="0"/>
        </a:p>
      </dgm:t>
    </dgm:pt>
    <dgm:pt modelId="{36B4BA1E-1165-4BC3-9531-545B41E5CE13}" type="parTrans" cxnId="{F2719945-1E80-4BEF-A0D0-0F123422C262}">
      <dgm:prSet/>
      <dgm:spPr/>
      <dgm:t>
        <a:bodyPr/>
        <a:lstStyle/>
        <a:p>
          <a:endParaRPr lang="es-ES" sz="1600"/>
        </a:p>
      </dgm:t>
    </dgm:pt>
    <dgm:pt modelId="{17396130-3403-4093-8927-082E1345B2E1}" type="sibTrans" cxnId="{F2719945-1E80-4BEF-A0D0-0F123422C262}">
      <dgm:prSet/>
      <dgm:spPr/>
      <dgm:t>
        <a:bodyPr/>
        <a:lstStyle/>
        <a:p>
          <a:endParaRPr lang="es-ES" sz="1600"/>
        </a:p>
      </dgm:t>
    </dgm:pt>
    <dgm:pt modelId="{5F1B6606-4ED9-469E-B156-340984FCB3E1}">
      <dgm:prSet custT="1"/>
      <dgm:spPr/>
      <dgm:t>
        <a:bodyPr/>
        <a:lstStyle/>
        <a:p>
          <a:r>
            <a:rPr lang="es-MX" altLang="es-ES" sz="2000" dirty="0" smtClean="0"/>
            <a:t>Preguntas de respuesta múltiple</a:t>
          </a:r>
          <a:endParaRPr lang="es-MX" altLang="es-ES" sz="2000" dirty="0"/>
        </a:p>
      </dgm:t>
    </dgm:pt>
    <dgm:pt modelId="{D70D8464-322C-4853-BE60-E73087A45C90}" type="parTrans" cxnId="{0E1B42F5-DE7C-4A21-95D5-4B1AE74099F8}">
      <dgm:prSet/>
      <dgm:spPr/>
      <dgm:t>
        <a:bodyPr/>
        <a:lstStyle/>
        <a:p>
          <a:endParaRPr lang="es-ES" sz="1600"/>
        </a:p>
      </dgm:t>
    </dgm:pt>
    <dgm:pt modelId="{68ACD6B2-D065-456C-88DD-CF750B38B053}" type="sibTrans" cxnId="{0E1B42F5-DE7C-4A21-95D5-4B1AE74099F8}">
      <dgm:prSet/>
      <dgm:spPr/>
      <dgm:t>
        <a:bodyPr/>
        <a:lstStyle/>
        <a:p>
          <a:endParaRPr lang="es-ES" sz="1600"/>
        </a:p>
      </dgm:t>
    </dgm:pt>
    <dgm:pt modelId="{D32AE8A2-CABA-4552-9F3E-B6711ECDF124}" type="pres">
      <dgm:prSet presAssocID="{5305F853-B4FF-4DB4-A78E-A1D116A312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229F7E5-AF8A-4495-B9FC-9F6B99C59CFF}" type="pres">
      <dgm:prSet presAssocID="{729C34BB-C675-4BAE-99BB-AEFD152004E8}" presName="parentLin" presStyleCnt="0"/>
      <dgm:spPr/>
    </dgm:pt>
    <dgm:pt modelId="{41B7C7E4-DB3D-4502-AE35-5A81EFC9A2AC}" type="pres">
      <dgm:prSet presAssocID="{729C34BB-C675-4BAE-99BB-AEFD152004E8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EBAD3B40-67AB-4EF9-A770-AC49F1676AC8}" type="pres">
      <dgm:prSet presAssocID="{729C34BB-C675-4BAE-99BB-AEFD152004E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9910F6-A36B-4429-88A4-1F4C0A77A611}" type="pres">
      <dgm:prSet presAssocID="{729C34BB-C675-4BAE-99BB-AEFD152004E8}" presName="negativeSpace" presStyleCnt="0"/>
      <dgm:spPr/>
    </dgm:pt>
    <dgm:pt modelId="{1150390F-BB23-42F1-BBD2-44A9AB705525}" type="pres">
      <dgm:prSet presAssocID="{729C34BB-C675-4BAE-99BB-AEFD152004E8}" presName="childText" presStyleLbl="conFgAcc1" presStyleIdx="0" presStyleCnt="4" custScaleX="94030" custLinFactNeighborX="19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D31BAE-5740-4F6E-89D3-56305A085429}" type="pres">
      <dgm:prSet presAssocID="{CE3D3B09-31FF-4921-8365-703B86055350}" presName="spaceBetweenRectangles" presStyleCnt="0"/>
      <dgm:spPr/>
    </dgm:pt>
    <dgm:pt modelId="{384F8D42-6788-4DCF-8A37-41663E8AD1CB}" type="pres">
      <dgm:prSet presAssocID="{A0C86B24-6439-4430-AD61-920C6B5855FE}" presName="parentLin" presStyleCnt="0"/>
      <dgm:spPr/>
    </dgm:pt>
    <dgm:pt modelId="{6C0E3A39-A5A7-4A7B-BCAF-FC52942CB5F6}" type="pres">
      <dgm:prSet presAssocID="{A0C86B24-6439-4430-AD61-920C6B5855FE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180426EB-8C9E-4DED-A1D4-412FCE1079BC}" type="pres">
      <dgm:prSet presAssocID="{A0C86B24-6439-4430-AD61-920C6B5855F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E2A986-8B06-47A5-9F3E-E95F8E183835}" type="pres">
      <dgm:prSet presAssocID="{A0C86B24-6439-4430-AD61-920C6B5855FE}" presName="negativeSpace" presStyleCnt="0"/>
      <dgm:spPr/>
    </dgm:pt>
    <dgm:pt modelId="{A13BF189-8E3C-41D4-9A71-8081639C0EB9}" type="pres">
      <dgm:prSet presAssocID="{A0C86B24-6439-4430-AD61-920C6B5855FE}" presName="childText" presStyleLbl="conFgAcc1" presStyleIdx="1" presStyleCnt="4" custScaleX="93083" custLinFactNeighborX="2792" custLinFactNeighborY="-261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B31D77-D6C7-475C-B260-E9BD472CAE70}" type="pres">
      <dgm:prSet presAssocID="{432AA0F7-B74B-49B3-B7DA-68EA0F2CBC38}" presName="spaceBetweenRectangles" presStyleCnt="0"/>
      <dgm:spPr/>
    </dgm:pt>
    <dgm:pt modelId="{25F88B50-93D9-4466-BED0-1CB4E71E1EF8}" type="pres">
      <dgm:prSet presAssocID="{A60D3FD6-1BA0-4BA6-80D1-EEE5D6C7778B}" presName="parentLin" presStyleCnt="0"/>
      <dgm:spPr/>
    </dgm:pt>
    <dgm:pt modelId="{C7485196-ABB2-47E1-9F70-8422CFCB670D}" type="pres">
      <dgm:prSet presAssocID="{A60D3FD6-1BA0-4BA6-80D1-EEE5D6C7778B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E8C98584-D5DD-4A22-96EE-32EA368F5F82}" type="pres">
      <dgm:prSet presAssocID="{A60D3FD6-1BA0-4BA6-80D1-EEE5D6C7778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76303D-CFCD-42DA-B5F0-5344F7BA22DA}" type="pres">
      <dgm:prSet presAssocID="{A60D3FD6-1BA0-4BA6-80D1-EEE5D6C7778B}" presName="negativeSpace" presStyleCnt="0"/>
      <dgm:spPr/>
    </dgm:pt>
    <dgm:pt modelId="{EB14E1B7-55C1-45C1-B827-719FD9FAF05D}" type="pres">
      <dgm:prSet presAssocID="{A60D3FD6-1BA0-4BA6-80D1-EEE5D6C7778B}" presName="childText" presStyleLbl="conFgAcc1" presStyleIdx="2" presStyleCnt="4" custScaleX="93828" custLinFactNeighborX="1777" custLinFactNeighborY="523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CA95D1-DB72-4151-8B43-7D0D73E3EC14}" type="pres">
      <dgm:prSet presAssocID="{793A6F30-5730-4307-B647-8BF708D49FD7}" presName="spaceBetweenRectangles" presStyleCnt="0"/>
      <dgm:spPr/>
    </dgm:pt>
    <dgm:pt modelId="{BE7A7F53-B652-4A6E-AFB5-CE473C1CD2B4}" type="pres">
      <dgm:prSet presAssocID="{513E95E1-5D8D-4465-96C5-FCF076A6C84E}" presName="parentLin" presStyleCnt="0"/>
      <dgm:spPr/>
    </dgm:pt>
    <dgm:pt modelId="{2CD54BC9-5E69-427A-B304-B705341E5104}" type="pres">
      <dgm:prSet presAssocID="{513E95E1-5D8D-4465-96C5-FCF076A6C84E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6E057E59-AB4D-444D-8B8B-630FB401BD11}" type="pres">
      <dgm:prSet presAssocID="{513E95E1-5D8D-4465-96C5-FCF076A6C84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640249-C866-4ED2-B785-97E5D3112537}" type="pres">
      <dgm:prSet presAssocID="{513E95E1-5D8D-4465-96C5-FCF076A6C84E}" presName="negativeSpace" presStyleCnt="0"/>
      <dgm:spPr/>
    </dgm:pt>
    <dgm:pt modelId="{E80D39BC-E5DC-4DA8-889B-3B2FFCB87BEB}" type="pres">
      <dgm:prSet presAssocID="{513E95E1-5D8D-4465-96C5-FCF076A6C84E}" presName="childText" presStyleLbl="conFgAcc1" presStyleIdx="3" presStyleCnt="4" custScaleX="92793" custLinFactNeighborX="20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5C4662-977E-4366-8F66-BD4E743B7681}" srcId="{5305F853-B4FF-4DB4-A78E-A1D116A3123C}" destId="{A0C86B24-6439-4430-AD61-920C6B5855FE}" srcOrd="1" destOrd="0" parTransId="{F1BB615F-0196-4ADB-94AB-72EA15830DC6}" sibTransId="{432AA0F7-B74B-49B3-B7DA-68EA0F2CBC38}"/>
    <dgm:cxn modelId="{118D8E6D-C93D-4843-AEB3-325C068B5D04}" type="presOf" srcId="{513E95E1-5D8D-4465-96C5-FCF076A6C84E}" destId="{6E057E59-AB4D-444D-8B8B-630FB401BD11}" srcOrd="1" destOrd="0" presId="urn:microsoft.com/office/officeart/2005/8/layout/list1"/>
    <dgm:cxn modelId="{3654B8BA-A076-4A50-92D3-655A06E95ED9}" type="presOf" srcId="{27075EFD-D705-481B-A488-40C292F11047}" destId="{A13BF189-8E3C-41D4-9A71-8081639C0EB9}" srcOrd="0" destOrd="0" presId="urn:microsoft.com/office/officeart/2005/8/layout/list1"/>
    <dgm:cxn modelId="{61FC9E22-7D06-4E2C-8D05-5252C1786967}" srcId="{A0C86B24-6439-4430-AD61-920C6B5855FE}" destId="{27075EFD-D705-481B-A488-40C292F11047}" srcOrd="0" destOrd="0" parTransId="{AF51BF05-B578-4242-B650-CD348F1ACD09}" sibTransId="{AA438C85-64D5-4D4C-B7F7-4830B44763C8}"/>
    <dgm:cxn modelId="{F4059D4D-1963-4522-B953-88E942725A50}" type="presOf" srcId="{DA8C437B-54E7-405B-AF70-F991BA489459}" destId="{EB14E1B7-55C1-45C1-B827-719FD9FAF05D}" srcOrd="0" destOrd="1" presId="urn:microsoft.com/office/officeart/2005/8/layout/list1"/>
    <dgm:cxn modelId="{3B00ABFB-21B1-4078-94AD-BE7E8AFEF40D}" srcId="{A0C86B24-6439-4430-AD61-920C6B5855FE}" destId="{47DCFF5A-8C6D-4554-9773-F4A5B2AFF32E}" srcOrd="1" destOrd="0" parTransId="{6E45405D-BDC9-4CFF-843C-7435FEB6B1DD}" sibTransId="{5D4C85EE-3612-4475-978F-5C2587289E67}"/>
    <dgm:cxn modelId="{EB1403FB-852E-4614-9A3A-9A4AC9FF6D0F}" srcId="{729C34BB-C675-4BAE-99BB-AEFD152004E8}" destId="{EDD0497C-5C89-4726-993C-D0E1CF34ACD9}" srcOrd="0" destOrd="0" parTransId="{7CA3BF61-41BF-4701-A204-31B3CC62885E}" sibTransId="{D5FDA09C-1424-47FE-A94D-F074EC3235DC}"/>
    <dgm:cxn modelId="{308AB7C0-6605-42BF-92D7-655FA2B63903}" type="presOf" srcId="{729C34BB-C675-4BAE-99BB-AEFD152004E8}" destId="{41B7C7E4-DB3D-4502-AE35-5A81EFC9A2AC}" srcOrd="0" destOrd="0" presId="urn:microsoft.com/office/officeart/2005/8/layout/list1"/>
    <dgm:cxn modelId="{074403C3-632B-43B1-AECE-238B8952368F}" type="presOf" srcId="{513E95E1-5D8D-4465-96C5-FCF076A6C84E}" destId="{2CD54BC9-5E69-427A-B304-B705341E5104}" srcOrd="0" destOrd="0" presId="urn:microsoft.com/office/officeart/2005/8/layout/list1"/>
    <dgm:cxn modelId="{AC600BE7-9321-4162-A6DD-253793E13287}" srcId="{5305F853-B4FF-4DB4-A78E-A1D116A3123C}" destId="{729C34BB-C675-4BAE-99BB-AEFD152004E8}" srcOrd="0" destOrd="0" parTransId="{C5F0D7D1-1AD6-49CD-9211-DB355295B053}" sibTransId="{CE3D3B09-31FF-4921-8365-703B86055350}"/>
    <dgm:cxn modelId="{187A4BA8-9E99-4D82-80EF-2AE4AAC9423C}" srcId="{5305F853-B4FF-4DB4-A78E-A1D116A3123C}" destId="{513E95E1-5D8D-4465-96C5-FCF076A6C84E}" srcOrd="3" destOrd="0" parTransId="{1BA00609-7D9A-4E97-BB86-E90503B96A47}" sibTransId="{0088E30E-76CA-48D0-8971-BA3E8067E7C7}"/>
    <dgm:cxn modelId="{22E754AA-B66D-4F29-A2AB-E6F53FFA3AFF}" srcId="{5305F853-B4FF-4DB4-A78E-A1D116A3123C}" destId="{A60D3FD6-1BA0-4BA6-80D1-EEE5D6C7778B}" srcOrd="2" destOrd="0" parTransId="{636D06F8-A18A-42A0-B67D-25319E4AA2E9}" sibTransId="{793A6F30-5730-4307-B647-8BF708D49FD7}"/>
    <dgm:cxn modelId="{44A0D49F-00B3-4319-9ADD-DD1D0F9D2604}" srcId="{A60D3FD6-1BA0-4BA6-80D1-EEE5D6C7778B}" destId="{16BCAABB-CC5D-4329-B17F-E3C4B924B520}" srcOrd="0" destOrd="0" parTransId="{F91BF19E-ADF8-4BA3-A655-13ADF76A7BCA}" sibTransId="{7223BB13-F02B-445D-B17D-5BF2F0C8EC4B}"/>
    <dgm:cxn modelId="{B249FFDB-88BE-472B-AD1C-76B50EEB346E}" type="presOf" srcId="{A60D3FD6-1BA0-4BA6-80D1-EEE5D6C7778B}" destId="{C7485196-ABB2-47E1-9F70-8422CFCB670D}" srcOrd="0" destOrd="0" presId="urn:microsoft.com/office/officeart/2005/8/layout/list1"/>
    <dgm:cxn modelId="{37501F44-84A0-4F8B-AB6D-AF04BA5F63E3}" type="presOf" srcId="{AD94B2F4-6DFD-443E-A7A2-C27100E02C91}" destId="{E80D39BC-E5DC-4DA8-889B-3B2FFCB87BEB}" srcOrd="0" destOrd="0" presId="urn:microsoft.com/office/officeart/2005/8/layout/list1"/>
    <dgm:cxn modelId="{F51432A4-0D66-465D-A2B2-793A2D4FB022}" type="presOf" srcId="{A60D3FD6-1BA0-4BA6-80D1-EEE5D6C7778B}" destId="{E8C98584-D5DD-4A22-96EE-32EA368F5F82}" srcOrd="1" destOrd="0" presId="urn:microsoft.com/office/officeart/2005/8/layout/list1"/>
    <dgm:cxn modelId="{F2719945-1E80-4BEF-A0D0-0F123422C262}" srcId="{AD94B2F4-6DFD-443E-A7A2-C27100E02C91}" destId="{CFAE8743-2062-40FF-ABC4-CC16569932E7}" srcOrd="0" destOrd="0" parTransId="{36B4BA1E-1165-4BC3-9531-545B41E5CE13}" sibTransId="{17396130-3403-4093-8927-082E1345B2E1}"/>
    <dgm:cxn modelId="{35AAD00C-D7F0-41EE-AEF7-65723D7EA07B}" type="presOf" srcId="{16BCAABB-CC5D-4329-B17F-E3C4B924B520}" destId="{EB14E1B7-55C1-45C1-B827-719FD9FAF05D}" srcOrd="0" destOrd="0" presId="urn:microsoft.com/office/officeart/2005/8/layout/list1"/>
    <dgm:cxn modelId="{4A2825F0-A85E-4629-8500-DCC9D72AA770}" type="presOf" srcId="{EDD0497C-5C89-4726-993C-D0E1CF34ACD9}" destId="{1150390F-BB23-42F1-BBD2-44A9AB705525}" srcOrd="0" destOrd="0" presId="urn:microsoft.com/office/officeart/2005/8/layout/list1"/>
    <dgm:cxn modelId="{59A95C74-D51C-4D19-8003-4EF65BE579C1}" type="presOf" srcId="{729C34BB-C675-4BAE-99BB-AEFD152004E8}" destId="{EBAD3B40-67AB-4EF9-A770-AC49F1676AC8}" srcOrd="1" destOrd="0" presId="urn:microsoft.com/office/officeart/2005/8/layout/list1"/>
    <dgm:cxn modelId="{C13FFC9E-A07A-4807-A18B-52AC4F1155CC}" type="presOf" srcId="{5305F853-B4FF-4DB4-A78E-A1D116A3123C}" destId="{D32AE8A2-CABA-4552-9F3E-B6711ECDF124}" srcOrd="0" destOrd="0" presId="urn:microsoft.com/office/officeart/2005/8/layout/list1"/>
    <dgm:cxn modelId="{307FED71-306D-489B-9C0E-8CCA4343CDDE}" type="presOf" srcId="{47DCFF5A-8C6D-4554-9773-F4A5B2AFF32E}" destId="{A13BF189-8E3C-41D4-9A71-8081639C0EB9}" srcOrd="0" destOrd="1" presId="urn:microsoft.com/office/officeart/2005/8/layout/list1"/>
    <dgm:cxn modelId="{BFF9222F-8E3F-4300-87F1-84D736925470}" srcId="{513E95E1-5D8D-4465-96C5-FCF076A6C84E}" destId="{AD94B2F4-6DFD-443E-A7A2-C27100E02C91}" srcOrd="0" destOrd="0" parTransId="{4F6A3EB2-C251-443D-953A-4F8B7DBB79B7}" sibTransId="{A40BBBB0-67B1-4A19-8375-5BFC2ED49783}"/>
    <dgm:cxn modelId="{0E1B42F5-DE7C-4A21-95D5-4B1AE74099F8}" srcId="{AD94B2F4-6DFD-443E-A7A2-C27100E02C91}" destId="{5F1B6606-4ED9-469E-B156-340984FCB3E1}" srcOrd="1" destOrd="0" parTransId="{D70D8464-322C-4853-BE60-E73087A45C90}" sibTransId="{68ACD6B2-D065-456C-88DD-CF750B38B053}"/>
    <dgm:cxn modelId="{5ED88526-BC2D-4BB1-B809-BD9BD4B112BA}" type="presOf" srcId="{A0C86B24-6439-4430-AD61-920C6B5855FE}" destId="{180426EB-8C9E-4DED-A1D4-412FCE1079BC}" srcOrd="1" destOrd="0" presId="urn:microsoft.com/office/officeart/2005/8/layout/list1"/>
    <dgm:cxn modelId="{B87CD40D-86F3-45E1-8E5D-4E992303FB10}" type="presOf" srcId="{A0C86B24-6439-4430-AD61-920C6B5855FE}" destId="{6C0E3A39-A5A7-4A7B-BCAF-FC52942CB5F6}" srcOrd="0" destOrd="0" presId="urn:microsoft.com/office/officeart/2005/8/layout/list1"/>
    <dgm:cxn modelId="{B04C7FBF-597C-490A-A476-263751D755B2}" srcId="{A60D3FD6-1BA0-4BA6-80D1-EEE5D6C7778B}" destId="{DA8C437B-54E7-405B-AF70-F991BA489459}" srcOrd="1" destOrd="0" parTransId="{B95D0938-62A1-4162-B131-592C375A399D}" sibTransId="{B3DEAA90-A08F-4A9F-802D-1C72D07497E7}"/>
    <dgm:cxn modelId="{32A99BEC-4F97-483C-990C-38B9D4B21A8B}" type="presOf" srcId="{5F1B6606-4ED9-469E-B156-340984FCB3E1}" destId="{E80D39BC-E5DC-4DA8-889B-3B2FFCB87BEB}" srcOrd="0" destOrd="2" presId="urn:microsoft.com/office/officeart/2005/8/layout/list1"/>
    <dgm:cxn modelId="{3ACD1FBE-CFAA-4E4E-AB37-544F4A2DB764}" type="presOf" srcId="{CFAE8743-2062-40FF-ABC4-CC16569932E7}" destId="{E80D39BC-E5DC-4DA8-889B-3B2FFCB87BEB}" srcOrd="0" destOrd="1" presId="urn:microsoft.com/office/officeart/2005/8/layout/list1"/>
    <dgm:cxn modelId="{BE5A862B-224D-46B6-A196-511B43B33599}" type="presParOf" srcId="{D32AE8A2-CABA-4552-9F3E-B6711ECDF124}" destId="{0229F7E5-AF8A-4495-B9FC-9F6B99C59CFF}" srcOrd="0" destOrd="0" presId="urn:microsoft.com/office/officeart/2005/8/layout/list1"/>
    <dgm:cxn modelId="{35A1D770-2F9F-4E34-9F1C-84A9F0916C7B}" type="presParOf" srcId="{0229F7E5-AF8A-4495-B9FC-9F6B99C59CFF}" destId="{41B7C7E4-DB3D-4502-AE35-5A81EFC9A2AC}" srcOrd="0" destOrd="0" presId="urn:microsoft.com/office/officeart/2005/8/layout/list1"/>
    <dgm:cxn modelId="{6508F306-800A-4028-9DEB-4F93F7AA567F}" type="presParOf" srcId="{0229F7E5-AF8A-4495-B9FC-9F6B99C59CFF}" destId="{EBAD3B40-67AB-4EF9-A770-AC49F1676AC8}" srcOrd="1" destOrd="0" presId="urn:microsoft.com/office/officeart/2005/8/layout/list1"/>
    <dgm:cxn modelId="{7EEE3B6C-9382-4873-B3DD-9CEED497B19E}" type="presParOf" srcId="{D32AE8A2-CABA-4552-9F3E-B6711ECDF124}" destId="{AA9910F6-A36B-4429-88A4-1F4C0A77A611}" srcOrd="1" destOrd="0" presId="urn:microsoft.com/office/officeart/2005/8/layout/list1"/>
    <dgm:cxn modelId="{2D4FC5F0-638B-48C9-A63C-B5D5EC3338B3}" type="presParOf" srcId="{D32AE8A2-CABA-4552-9F3E-B6711ECDF124}" destId="{1150390F-BB23-42F1-BBD2-44A9AB705525}" srcOrd="2" destOrd="0" presId="urn:microsoft.com/office/officeart/2005/8/layout/list1"/>
    <dgm:cxn modelId="{EAA01968-AC89-47D8-BB40-A5FC9E6E9DBE}" type="presParOf" srcId="{D32AE8A2-CABA-4552-9F3E-B6711ECDF124}" destId="{CED31BAE-5740-4F6E-89D3-56305A085429}" srcOrd="3" destOrd="0" presId="urn:microsoft.com/office/officeart/2005/8/layout/list1"/>
    <dgm:cxn modelId="{DCD39DE9-8568-4DBC-B7D2-5FA2535149A7}" type="presParOf" srcId="{D32AE8A2-CABA-4552-9F3E-B6711ECDF124}" destId="{384F8D42-6788-4DCF-8A37-41663E8AD1CB}" srcOrd="4" destOrd="0" presId="urn:microsoft.com/office/officeart/2005/8/layout/list1"/>
    <dgm:cxn modelId="{9C7BE926-0D92-474E-8D04-EEA25318F627}" type="presParOf" srcId="{384F8D42-6788-4DCF-8A37-41663E8AD1CB}" destId="{6C0E3A39-A5A7-4A7B-BCAF-FC52942CB5F6}" srcOrd="0" destOrd="0" presId="urn:microsoft.com/office/officeart/2005/8/layout/list1"/>
    <dgm:cxn modelId="{0CB10C01-0CFE-46B3-875F-59BEF62B375F}" type="presParOf" srcId="{384F8D42-6788-4DCF-8A37-41663E8AD1CB}" destId="{180426EB-8C9E-4DED-A1D4-412FCE1079BC}" srcOrd="1" destOrd="0" presId="urn:microsoft.com/office/officeart/2005/8/layout/list1"/>
    <dgm:cxn modelId="{C7043D55-0295-4911-B61D-9375A932D020}" type="presParOf" srcId="{D32AE8A2-CABA-4552-9F3E-B6711ECDF124}" destId="{D2E2A986-8B06-47A5-9F3E-E95F8E183835}" srcOrd="5" destOrd="0" presId="urn:microsoft.com/office/officeart/2005/8/layout/list1"/>
    <dgm:cxn modelId="{AE763F2C-6CC9-4E0F-9F0E-793ECC83777F}" type="presParOf" srcId="{D32AE8A2-CABA-4552-9F3E-B6711ECDF124}" destId="{A13BF189-8E3C-41D4-9A71-8081639C0EB9}" srcOrd="6" destOrd="0" presId="urn:microsoft.com/office/officeart/2005/8/layout/list1"/>
    <dgm:cxn modelId="{2A6AE889-468B-4B3B-A14B-8E5E19F6D5ED}" type="presParOf" srcId="{D32AE8A2-CABA-4552-9F3E-B6711ECDF124}" destId="{15B31D77-D6C7-475C-B260-E9BD472CAE70}" srcOrd="7" destOrd="0" presId="urn:microsoft.com/office/officeart/2005/8/layout/list1"/>
    <dgm:cxn modelId="{8B235692-2417-420C-A982-3C1344D75B77}" type="presParOf" srcId="{D32AE8A2-CABA-4552-9F3E-B6711ECDF124}" destId="{25F88B50-93D9-4466-BED0-1CB4E71E1EF8}" srcOrd="8" destOrd="0" presId="urn:microsoft.com/office/officeart/2005/8/layout/list1"/>
    <dgm:cxn modelId="{D99CAE9E-FE89-43FF-844E-ACDD110D413F}" type="presParOf" srcId="{25F88B50-93D9-4466-BED0-1CB4E71E1EF8}" destId="{C7485196-ABB2-47E1-9F70-8422CFCB670D}" srcOrd="0" destOrd="0" presId="urn:microsoft.com/office/officeart/2005/8/layout/list1"/>
    <dgm:cxn modelId="{C3B34DFB-B061-442E-91E5-1EDE91B83DF7}" type="presParOf" srcId="{25F88B50-93D9-4466-BED0-1CB4E71E1EF8}" destId="{E8C98584-D5DD-4A22-96EE-32EA368F5F82}" srcOrd="1" destOrd="0" presId="urn:microsoft.com/office/officeart/2005/8/layout/list1"/>
    <dgm:cxn modelId="{20940007-AEDC-4ED1-8AEF-52275339F9CC}" type="presParOf" srcId="{D32AE8A2-CABA-4552-9F3E-B6711ECDF124}" destId="{6B76303D-CFCD-42DA-B5F0-5344F7BA22DA}" srcOrd="9" destOrd="0" presId="urn:microsoft.com/office/officeart/2005/8/layout/list1"/>
    <dgm:cxn modelId="{19285370-B5EB-40E2-B3AF-2735EB9AF493}" type="presParOf" srcId="{D32AE8A2-CABA-4552-9F3E-B6711ECDF124}" destId="{EB14E1B7-55C1-45C1-B827-719FD9FAF05D}" srcOrd="10" destOrd="0" presId="urn:microsoft.com/office/officeart/2005/8/layout/list1"/>
    <dgm:cxn modelId="{C2683ACB-A800-423B-A5C2-DDD5B11AEB3C}" type="presParOf" srcId="{D32AE8A2-CABA-4552-9F3E-B6711ECDF124}" destId="{D6CA95D1-DB72-4151-8B43-7D0D73E3EC14}" srcOrd="11" destOrd="0" presId="urn:microsoft.com/office/officeart/2005/8/layout/list1"/>
    <dgm:cxn modelId="{AB4F0832-4414-4618-87C2-0213EF44319B}" type="presParOf" srcId="{D32AE8A2-CABA-4552-9F3E-B6711ECDF124}" destId="{BE7A7F53-B652-4A6E-AFB5-CE473C1CD2B4}" srcOrd="12" destOrd="0" presId="urn:microsoft.com/office/officeart/2005/8/layout/list1"/>
    <dgm:cxn modelId="{A1289916-9E8E-427C-B017-D4A4ABCD333B}" type="presParOf" srcId="{BE7A7F53-B652-4A6E-AFB5-CE473C1CD2B4}" destId="{2CD54BC9-5E69-427A-B304-B705341E5104}" srcOrd="0" destOrd="0" presId="urn:microsoft.com/office/officeart/2005/8/layout/list1"/>
    <dgm:cxn modelId="{05C7F8B5-2B68-439B-A4FA-821EC760FDF6}" type="presParOf" srcId="{BE7A7F53-B652-4A6E-AFB5-CE473C1CD2B4}" destId="{6E057E59-AB4D-444D-8B8B-630FB401BD11}" srcOrd="1" destOrd="0" presId="urn:microsoft.com/office/officeart/2005/8/layout/list1"/>
    <dgm:cxn modelId="{9C8C6677-0D5A-43D6-8F35-79BFA72266DF}" type="presParOf" srcId="{D32AE8A2-CABA-4552-9F3E-B6711ECDF124}" destId="{94640249-C866-4ED2-B785-97E5D3112537}" srcOrd="13" destOrd="0" presId="urn:microsoft.com/office/officeart/2005/8/layout/list1"/>
    <dgm:cxn modelId="{1A01E65C-7115-4456-AC1E-02B7DFD30BD5}" type="presParOf" srcId="{D32AE8A2-CABA-4552-9F3E-B6711ECDF124}" destId="{E80D39BC-E5DC-4DA8-889B-3B2FFCB87BEB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176AE-06F4-4BD2-8BF0-C75B694A87BB}" type="datetimeFigureOut">
              <a:rPr lang="es-ES" smtClean="0"/>
              <a:pPr/>
              <a:t>24/04/2021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34F84-6E5C-437E-8868-AD765EE1C21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0E83-5DE5-42E2-BCEE-479F6D4B3A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850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Encuesta</a:t>
            </a:r>
            <a:r>
              <a:rPr lang="es-ES" dirty="0"/>
              <a:t>: El módulo de Encuestas</a:t>
            </a:r>
            <a:r>
              <a:rPr lang="es-ES" i="1" dirty="0"/>
              <a:t> </a:t>
            </a:r>
            <a:r>
              <a:rPr lang="es-ES" dirty="0"/>
              <a:t>proporciona un conjunto de instrumentos verificados que se han mostrado útiles para evaluar y estimular el aprendizaje en contextos de aprendizaje en línea. Los docentes pueden usarlas para recopilar datos de sus alumnos y alumnas que les ayuden a aprender tanto sobre su clase como sobre su propia enseñanza. Se trata de encuestas formalizadas y estándar, con una serie cerrada de preguntas y opciones. Con este módulo no se pueden realizar encuestas de contenido arbitrario entre los estudiantes. Su propósito es evaluar el proceso de enseñanza.</a:t>
            </a:r>
          </a:p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7555A-F8BD-414B-BC2D-A84D72B9005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6017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Estas son las preguntas mas usadas en los cuestionarios . Para</a:t>
            </a:r>
            <a:r>
              <a:rPr lang="es-ES" baseline="0" dirty="0" smtClean="0"/>
              <a:t> todas las respuestas existe la opción de dejar un comentario que sirva de orientación y retroalimentación al estudiante.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59CB-9CB8-4D31-8FE0-BC93F78732C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3887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06-C7E7-4B08-A98F-D20DC6DCB193}" type="datetimeFigureOut">
              <a:rPr lang="es-ES" smtClean="0"/>
              <a:pPr/>
              <a:t>24/04/2021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821E-AB37-4CE5-907B-930F2CED487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4864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06-C7E7-4B08-A98F-D20DC6DCB193}" type="datetimeFigureOut">
              <a:rPr lang="es-ES" smtClean="0"/>
              <a:pPr/>
              <a:t>24/04/2021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821E-AB37-4CE5-907B-930F2CED487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9889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06-C7E7-4B08-A98F-D20DC6DCB193}" type="datetimeFigureOut">
              <a:rPr lang="es-ES" smtClean="0"/>
              <a:pPr/>
              <a:t>24/04/2021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821E-AB37-4CE5-907B-930F2CED487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8305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06-C7E7-4B08-A98F-D20DC6DCB193}" type="datetimeFigureOut">
              <a:rPr lang="es-ES" smtClean="0"/>
              <a:pPr/>
              <a:t>24/04/2021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821E-AB37-4CE5-907B-930F2CED487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269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06-C7E7-4B08-A98F-D20DC6DCB193}" type="datetimeFigureOut">
              <a:rPr lang="es-ES" smtClean="0"/>
              <a:pPr/>
              <a:t>24/04/2021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821E-AB37-4CE5-907B-930F2CED487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0111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06-C7E7-4B08-A98F-D20DC6DCB193}" type="datetimeFigureOut">
              <a:rPr lang="es-ES" smtClean="0"/>
              <a:pPr/>
              <a:t>24/04/2021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821E-AB37-4CE5-907B-930F2CED487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3574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06-C7E7-4B08-A98F-D20DC6DCB193}" type="datetimeFigureOut">
              <a:rPr lang="es-ES" smtClean="0"/>
              <a:pPr/>
              <a:t>24/04/2021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821E-AB37-4CE5-907B-930F2CED487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965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06-C7E7-4B08-A98F-D20DC6DCB193}" type="datetimeFigureOut">
              <a:rPr lang="es-ES" smtClean="0"/>
              <a:pPr/>
              <a:t>24/04/2021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821E-AB37-4CE5-907B-930F2CED487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196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06-C7E7-4B08-A98F-D20DC6DCB193}" type="datetimeFigureOut">
              <a:rPr lang="es-ES" smtClean="0"/>
              <a:pPr/>
              <a:t>24/04/2021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821E-AB37-4CE5-907B-930F2CED487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0985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06-C7E7-4B08-A98F-D20DC6DCB193}" type="datetimeFigureOut">
              <a:rPr lang="es-ES" smtClean="0"/>
              <a:pPr/>
              <a:t>24/04/2021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821E-AB37-4CE5-907B-930F2CED487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8019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06-C7E7-4B08-A98F-D20DC6DCB193}" type="datetimeFigureOut">
              <a:rPr lang="es-ES" smtClean="0"/>
              <a:pPr/>
              <a:t>24/04/2021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821E-AB37-4CE5-907B-930F2CED487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6442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69B06-C7E7-4B08-A98F-D20DC6DCB193}" type="datetimeFigureOut">
              <a:rPr lang="es-ES" smtClean="0"/>
              <a:pPr/>
              <a:t>24/04/2021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9821E-AB37-4CE5-907B-930F2CED487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9826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463569" y="1808688"/>
            <a:ext cx="11449051" cy="336817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2000" b="1" cap="small" dirty="0" smtClean="0">
                <a:solidFill>
                  <a:srgbClr val="53A91B"/>
                </a:solidFill>
              </a:rPr>
              <a:t>Entrenamiento Diseño </a:t>
            </a:r>
            <a:r>
              <a:rPr lang="es-ES" sz="2000" b="1" cap="small" dirty="0">
                <a:solidFill>
                  <a:srgbClr val="53A91B"/>
                </a:solidFill>
              </a:rPr>
              <a:t>y montaje de Entornos Virtuales de Enseñanza Aprendizaje</a:t>
            </a:r>
            <a:endParaRPr lang="es-MX" sz="2000" b="1" cap="small" dirty="0">
              <a:solidFill>
                <a:srgbClr val="53A91B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4294967295"/>
          </p:nvPr>
        </p:nvSpPr>
        <p:spPr>
          <a:xfrm>
            <a:off x="4333877" y="4886325"/>
            <a:ext cx="6872287" cy="609600"/>
          </a:xfrm>
        </p:spPr>
        <p:txBody>
          <a:bodyPr/>
          <a:lstStyle/>
          <a:p>
            <a:pPr algn="r">
              <a:lnSpc>
                <a:spcPct val="80000"/>
              </a:lnSpc>
              <a:buNone/>
            </a:pPr>
            <a:r>
              <a:rPr lang="en-US" altLang="zh-CN" sz="2800" dirty="0" smtClean="0">
                <a:solidFill>
                  <a:srgbClr val="000000"/>
                </a:solidFill>
                <a:latin typeface="Calibri" pitchFamily="32" charset="0"/>
              </a:rPr>
              <a:t>Dr. C</a:t>
            </a:r>
            <a:r>
              <a:rPr lang="en-US" altLang="zh-CN" sz="2800" dirty="0">
                <a:solidFill>
                  <a:srgbClr val="000000"/>
                </a:solidFill>
                <a:latin typeface="Calibri" pitchFamily="32" charset="0"/>
              </a:rPr>
              <a:t>. Grisel Zacca González</a:t>
            </a:r>
          </a:p>
          <a:p>
            <a:endParaRPr lang="es-MX" sz="28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711" y="188640"/>
            <a:ext cx="6912768" cy="1360492"/>
          </a:xfrm>
          <a:prstGeom prst="rect">
            <a:avLst/>
          </a:prstGeom>
        </p:spPr>
      </p:pic>
      <p:pic>
        <p:nvPicPr>
          <p:cNvPr id="10" name="5 Imagen" descr="logoinfo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776" y="5410197"/>
            <a:ext cx="1619251" cy="43815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309320" y="1519027"/>
            <a:ext cx="9844088" cy="10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s-ES_tradnl" altLang="zh-CN" sz="2000" dirty="0" smtClean="0">
                <a:solidFill>
                  <a:schemeClr val="tx1"/>
                </a:solidFill>
              </a:rPr>
              <a:t>Unidad didáctica 4. El sistema de evaluación. Concepción metodológica y herramientas tecnológicas</a:t>
            </a:r>
            <a:endParaRPr lang="es-ES" sz="2000" dirty="0"/>
          </a:p>
        </p:txBody>
      </p:sp>
      <p:sp>
        <p:nvSpPr>
          <p:cNvPr id="7" name="Rectangle 6"/>
          <p:cNvSpPr/>
          <p:nvPr/>
        </p:nvSpPr>
        <p:spPr>
          <a:xfrm>
            <a:off x="533400" y="3231148"/>
            <a:ext cx="1112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/>
              <a:t>Encuestas y Cuestionarios</a:t>
            </a:r>
            <a:endParaRPr lang="es-ES" altLang="zh-CN" sz="4400" b="1" spc="-5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3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0533" y="1654751"/>
            <a:ext cx="7844750" cy="333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/>
          <p:cNvPicPr/>
          <p:nvPr/>
        </p:nvPicPr>
        <p:blipFill rotWithShape="1">
          <a:blip r:embed="rId3"/>
          <a:srcRect l="32877" t="30058" r="33704" b="23699"/>
          <a:stretch/>
        </p:blipFill>
        <p:spPr bwMode="auto">
          <a:xfrm>
            <a:off x="305676" y="735392"/>
            <a:ext cx="5451627" cy="4513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3961328403"/>
              </p:ext>
            </p:extLst>
          </p:nvPr>
        </p:nvGraphicFramePr>
        <p:xfrm>
          <a:off x="5655728" y="428095"/>
          <a:ext cx="6671736" cy="6133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17472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23" y="1066800"/>
            <a:ext cx="10410825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1384" y="138550"/>
            <a:ext cx="989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63A537"/>
                </a:solidFill>
              </a:rPr>
              <a:t>Ejemplo de pregunta de Emparejamiento: una columna se muestra fija y la otra en una lista desplegable</a:t>
            </a:r>
            <a:endParaRPr lang="es-ES" sz="2400" b="1" dirty="0">
              <a:solidFill>
                <a:srgbClr val="63A5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0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67" y="199023"/>
            <a:ext cx="6598836" cy="41594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726" y="2458574"/>
            <a:ext cx="7160559" cy="4099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3392" y="665023"/>
            <a:ext cx="5159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63A537"/>
                </a:solidFill>
              </a:rPr>
              <a:t>Ejemplo de pregunta de Emparejamiento: </a:t>
            </a:r>
            <a:r>
              <a:rPr lang="es-ES" sz="2400" b="1" dirty="0" smtClean="0">
                <a:solidFill>
                  <a:srgbClr val="63A537"/>
                </a:solidFill>
              </a:rPr>
              <a:t>la </a:t>
            </a:r>
            <a:r>
              <a:rPr lang="es-ES" sz="2400" b="1" dirty="0" smtClean="0">
                <a:solidFill>
                  <a:srgbClr val="63A537"/>
                </a:solidFill>
              </a:rPr>
              <a:t>columna </a:t>
            </a:r>
            <a:r>
              <a:rPr lang="es-ES" sz="2400" b="1" dirty="0" smtClean="0">
                <a:solidFill>
                  <a:srgbClr val="63A537"/>
                </a:solidFill>
              </a:rPr>
              <a:t>fija va en Pregunta </a:t>
            </a:r>
            <a:r>
              <a:rPr lang="es-ES" sz="2400" b="1" dirty="0" smtClean="0">
                <a:solidFill>
                  <a:srgbClr val="63A537"/>
                </a:solidFill>
              </a:rPr>
              <a:t>y </a:t>
            </a:r>
            <a:r>
              <a:rPr lang="es-ES" sz="2400" b="1" dirty="0" smtClean="0">
                <a:solidFill>
                  <a:srgbClr val="63A537"/>
                </a:solidFill>
              </a:rPr>
              <a:t>la desplegable en Respuesta</a:t>
            </a:r>
            <a:endParaRPr lang="es-ES" sz="2400" b="1" dirty="0">
              <a:solidFill>
                <a:srgbClr val="63A5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42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685" y="41275"/>
            <a:ext cx="9751483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300" dirty="0" smtClean="0"/>
              <a:t>¿Qué configurar una vez incorporadas las preguntas?</a:t>
            </a:r>
            <a:endParaRPr lang="es-MX" sz="43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4189" y="1136073"/>
            <a:ext cx="92011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20" y="276928"/>
            <a:ext cx="9801225" cy="22288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95" y="2760095"/>
            <a:ext cx="5803495" cy="34516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754" y="2667897"/>
            <a:ext cx="5626365" cy="3636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3392" y="665023"/>
            <a:ext cx="515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63A537"/>
                </a:solidFill>
              </a:rPr>
              <a:t>Ejemplo de pregunta </a:t>
            </a:r>
            <a:r>
              <a:rPr lang="es-ES" sz="2400" b="1" dirty="0" smtClean="0">
                <a:solidFill>
                  <a:srgbClr val="63A537"/>
                </a:solidFill>
              </a:rPr>
              <a:t>Verdadero/Falso</a:t>
            </a:r>
            <a:endParaRPr lang="es-ES" sz="2400" b="1" dirty="0">
              <a:solidFill>
                <a:srgbClr val="63A5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3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9601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Agregue preguntas a su cuestionario. 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524000"/>
            <a:ext cx="175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8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s-ES" sz="13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762000" y="1676400"/>
            <a:ext cx="1981200" cy="1828800"/>
          </a:xfrm>
          <a:prstGeom prst="flowChartConnector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3505199" y="1974272"/>
            <a:ext cx="64839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ym typeface="Wingdings"/>
              </a:rPr>
              <a:t>Recuerde</a:t>
            </a:r>
          </a:p>
          <a:p>
            <a:r>
              <a:rPr lang="es-ES" sz="2800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s-ES" sz="2800" dirty="0" smtClean="0"/>
              <a:t>Moodle cuenta con una ayuda potente</a:t>
            </a:r>
            <a:r>
              <a:rPr lang="es-ES" sz="2800" b="1" dirty="0" smtClean="0">
                <a:solidFill>
                  <a:srgbClr val="FF0000"/>
                </a:solidFill>
                <a:sym typeface="Wingdings 3"/>
              </a:rPr>
              <a:t></a:t>
            </a:r>
            <a:endParaRPr lang="es-ES" sz="2800" dirty="0" smtClean="0"/>
          </a:p>
          <a:p>
            <a:endParaRPr lang="es-ES" sz="2800" dirty="0" smtClean="0"/>
          </a:p>
          <a:p>
            <a:r>
              <a:rPr lang="es-ES" sz="2800" dirty="0" smtClean="0"/>
              <a:t>En todos los elementos a configurar aparece un signo de interrogación que le permite obtener información </a:t>
            </a:r>
            <a:endParaRPr lang="es-E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799" y="5257800"/>
            <a:ext cx="944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Si no tiene la certeza de que tiene que modificar una opción, </a:t>
            </a:r>
            <a:r>
              <a:rPr lang="es-ES" sz="2800" dirty="0" smtClean="0">
                <a:solidFill>
                  <a:srgbClr val="FF0000"/>
                </a:solidFill>
              </a:rPr>
              <a:t>NO LA CAMBIE</a:t>
            </a:r>
            <a:r>
              <a:rPr lang="es-ES" sz="2800" dirty="0" smtClean="0"/>
              <a:t>, déjela como está configurada por defecto.</a:t>
            </a:r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648200"/>
            <a:ext cx="282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s-ES" sz="2800" dirty="0" smtClean="0"/>
              <a:t>Un principio </a:t>
            </a:r>
            <a:r>
              <a:rPr lang="es-ES" sz="2800" b="1" dirty="0" smtClean="0">
                <a:solidFill>
                  <a:srgbClr val="FF0000"/>
                </a:solidFill>
                <a:sym typeface="Wingdings 3"/>
              </a:rPr>
              <a:t></a:t>
            </a:r>
            <a:endParaRPr lang="es-E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69591" y="551412"/>
            <a:ext cx="9080939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600" dirty="0" err="1" smtClean="0">
                <a:solidFill>
                  <a:srgbClr val="38A824"/>
                </a:solidFill>
              </a:rPr>
              <a:t>Encuestas</a:t>
            </a:r>
            <a:endParaRPr lang="es-ES" sz="3600" dirty="0">
              <a:solidFill>
                <a:srgbClr val="38A824"/>
              </a:solidFill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27720" t="13277" r="29336" b="7837"/>
          <a:stretch/>
        </p:blipFill>
        <p:spPr bwMode="auto">
          <a:xfrm>
            <a:off x="7721602" y="965202"/>
            <a:ext cx="4071007" cy="4994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66393" y="1293088"/>
            <a:ext cx="69181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Útiles </a:t>
            </a:r>
            <a:r>
              <a:rPr lang="es-ES" sz="2200" dirty="0"/>
              <a:t>para </a:t>
            </a:r>
            <a:r>
              <a:rPr lang="es-ES" sz="2200" dirty="0" smtClean="0"/>
              <a:t> </a:t>
            </a:r>
            <a:r>
              <a:rPr lang="es-ES" sz="2200" dirty="0"/>
              <a:t>recopilar </a:t>
            </a:r>
            <a:r>
              <a:rPr lang="es-ES" sz="2200" dirty="0" smtClean="0"/>
              <a:t>información </a:t>
            </a:r>
            <a:r>
              <a:rPr lang="es-ES" sz="2200" dirty="0"/>
              <a:t>entre los  </a:t>
            </a:r>
            <a:r>
              <a:rPr lang="es-ES" sz="2200" dirty="0" smtClean="0"/>
              <a:t>alumnos, </a:t>
            </a:r>
            <a:r>
              <a:rPr lang="es-ES" sz="2200" dirty="0"/>
              <a:t>conocer mejor su clase  y su forma de </a:t>
            </a:r>
            <a:r>
              <a:rPr lang="es-ES" sz="2200" dirty="0" smtClean="0"/>
              <a:t>enseñar, evaluar </a:t>
            </a:r>
            <a:r>
              <a:rPr lang="es-ES" sz="2200" dirty="0"/>
              <a:t>y estimular el aprendizaje en entornos en línea</a:t>
            </a:r>
            <a:r>
              <a:rPr lang="es-ES" sz="2200" dirty="0" smtClean="0"/>
              <a:t>. </a:t>
            </a:r>
          </a:p>
          <a:p>
            <a:endParaRPr lang="es-ES" sz="2200" dirty="0"/>
          </a:p>
          <a:p>
            <a:r>
              <a:rPr lang="es-ES" sz="2200" dirty="0" smtClean="0">
                <a:solidFill>
                  <a:srgbClr val="C00000"/>
                </a:solidFill>
              </a:rPr>
              <a:t>Pueden ser elaboradas  por el profesor o predefinidas</a:t>
            </a:r>
            <a:r>
              <a:rPr lang="es-ES" sz="2200" dirty="0" smtClean="0"/>
              <a:t>.</a:t>
            </a:r>
          </a:p>
          <a:p>
            <a:endParaRPr lang="es-ES" sz="2200" dirty="0" smtClean="0"/>
          </a:p>
          <a:p>
            <a:r>
              <a:rPr lang="pt-BR" sz="2200" dirty="0" smtClean="0">
                <a:solidFill>
                  <a:srgbClr val="38A824"/>
                </a:solidFill>
              </a:rPr>
              <a:t>Predefinidas: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/>
              <a:t>ATTLS (20 element</a:t>
            </a:r>
            <a:r>
              <a:rPr lang="pt-BR" sz="2200" dirty="0"/>
              <a:t>o</a:t>
            </a:r>
            <a:r>
              <a:rPr lang="pt-BR" sz="2200" dirty="0" smtClean="0"/>
              <a:t>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/>
              <a:t>Incidentes críticos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/>
              <a:t>COLLES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200" dirty="0" smtClean="0"/>
              <a:t>Real (será utilizada </a:t>
            </a:r>
            <a:r>
              <a:rPr lang="pt-BR" sz="2200" dirty="0" err="1" smtClean="0"/>
              <a:t>en</a:t>
            </a:r>
            <a:r>
              <a:rPr lang="pt-BR" sz="2200" dirty="0" smtClean="0"/>
              <a:t> </a:t>
            </a:r>
            <a:r>
              <a:rPr lang="pt-BR" sz="2200" dirty="0" err="1" smtClean="0"/>
              <a:t>la</a:t>
            </a:r>
            <a:r>
              <a:rPr lang="pt-BR" sz="2200" dirty="0" smtClean="0"/>
              <a:t> </a:t>
            </a:r>
            <a:r>
              <a:rPr lang="pt-BR" sz="2200" dirty="0" err="1" smtClean="0"/>
              <a:t>evaluación</a:t>
            </a:r>
            <a:r>
              <a:rPr lang="pt-BR" sz="2200" dirty="0" smtClean="0"/>
              <a:t> final </a:t>
            </a:r>
            <a:r>
              <a:rPr lang="pt-BR" sz="2200" dirty="0" err="1" smtClean="0"/>
              <a:t>del</a:t>
            </a:r>
            <a:r>
              <a:rPr lang="pt-BR" sz="2200" dirty="0" smtClean="0"/>
              <a:t> curso)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200" dirty="0" smtClean="0"/>
              <a:t>Favorita y real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200" dirty="0" smtClean="0"/>
              <a:t>Favorita</a:t>
            </a:r>
            <a:endParaRPr lang="es-ES" sz="2200" dirty="0"/>
          </a:p>
        </p:txBody>
      </p:sp>
      <p:sp>
        <p:nvSpPr>
          <p:cNvPr id="8" name="Seta para a direita 7"/>
          <p:cNvSpPr/>
          <p:nvPr/>
        </p:nvSpPr>
        <p:spPr>
          <a:xfrm>
            <a:off x="6500065" y="2854983"/>
            <a:ext cx="1408388" cy="4808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463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17" y="1585999"/>
            <a:ext cx="98298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799" y="249382"/>
            <a:ext cx="538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63A537"/>
                </a:solidFill>
              </a:rPr>
              <a:t>Encuesta elaborada por el profesor</a:t>
            </a:r>
            <a:endParaRPr lang="es-ES" sz="2800" b="1" dirty="0">
              <a:solidFill>
                <a:srgbClr val="63A537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89033" y="1967364"/>
            <a:ext cx="1274602" cy="6373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1039091" y="1025237"/>
            <a:ext cx="658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Primero se configura la encuesta y después se agregan las preguntas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0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38137"/>
            <a:ext cx="96012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131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803563"/>
            <a:ext cx="6412566" cy="41365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204" y="1789839"/>
            <a:ext cx="7132796" cy="4113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3782" y="263234"/>
            <a:ext cx="825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63A537"/>
                </a:solidFill>
              </a:rPr>
              <a:t>Ejemplo de incorporación de una pregunta de elección múltiple</a:t>
            </a:r>
            <a:endParaRPr lang="es-ES" sz="2400" b="1" dirty="0">
              <a:solidFill>
                <a:srgbClr val="63A537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81603" y="1163779"/>
            <a:ext cx="3477491" cy="20504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924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7" y="222971"/>
            <a:ext cx="10096500" cy="64674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97943" y="595745"/>
            <a:ext cx="997514" cy="6373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8181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309562"/>
            <a:ext cx="9715500" cy="6238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0836" y="193964"/>
            <a:ext cx="2870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63A537"/>
                </a:solidFill>
              </a:rPr>
              <a:t>Encuesta predefinida</a:t>
            </a:r>
            <a:endParaRPr lang="es-ES" sz="2400" b="1" dirty="0">
              <a:solidFill>
                <a:srgbClr val="63A5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3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606" y="344819"/>
            <a:ext cx="9531349" cy="11430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s-MX" sz="4400" dirty="0" smtClean="0"/>
              <a:t/>
            </a:r>
            <a:br>
              <a:rPr lang="es-MX" sz="4400" dirty="0" smtClean="0"/>
            </a:br>
            <a:r>
              <a:rPr lang="es-MX" sz="4400" dirty="0" smtClean="0"/>
              <a:t>Cuestionarios ¿Por qué usarlos?</a:t>
            </a:r>
            <a:br>
              <a:rPr lang="es-MX" sz="4400" dirty="0" smtClean="0"/>
            </a:br>
            <a:endParaRPr lang="es-MX" sz="44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3" y="1439333"/>
            <a:ext cx="7267283" cy="4151086"/>
          </a:xfrm>
        </p:spPr>
        <p:txBody>
          <a:bodyPr>
            <a:normAutofit fontScale="92500" lnSpcReduction="10000"/>
          </a:bodyPr>
          <a:lstStyle/>
          <a:p>
            <a:pPr marL="338138" indent="-338138" eaLnBrk="1" hangingPunct="1">
              <a:lnSpc>
                <a:spcPct val="90000"/>
              </a:lnSpc>
              <a:buClr>
                <a:srgbClr val="006600"/>
              </a:buClr>
              <a:buFont typeface="Wingdings 2" pitchFamily="18" charset="2"/>
              <a:buChar char="P"/>
            </a:pPr>
            <a:r>
              <a:rPr lang="es-MX" sz="2400" dirty="0" smtClean="0"/>
              <a:t>Herramienta potente y flexible para evaluar ciertos conocimientos de los estudiantes. </a:t>
            </a:r>
          </a:p>
          <a:p>
            <a:pPr marL="338138" indent="-338138" eaLnBrk="1" hangingPunct="1">
              <a:lnSpc>
                <a:spcPct val="90000"/>
              </a:lnSpc>
              <a:buClr>
                <a:srgbClr val="006600"/>
              </a:buClr>
              <a:buFont typeface="Wingdings 2" pitchFamily="18" charset="2"/>
              <a:buChar char="P"/>
            </a:pPr>
            <a:r>
              <a:rPr lang="es-MX" sz="2400" dirty="0" smtClean="0"/>
              <a:t>Elaborar pruebas de evaluación inicial: saber el punto de partida.  </a:t>
            </a:r>
          </a:p>
          <a:p>
            <a:pPr marL="338138" indent="-338138" eaLnBrk="1" hangingPunct="1">
              <a:lnSpc>
                <a:spcPct val="90000"/>
              </a:lnSpc>
              <a:buClr>
                <a:srgbClr val="006600"/>
              </a:buClr>
              <a:buFont typeface="Wingdings 2" pitchFamily="18" charset="2"/>
              <a:buChar char="P"/>
            </a:pPr>
            <a:r>
              <a:rPr lang="es-MX" sz="2400" dirty="0" smtClean="0"/>
              <a:t>Permite aproximarnos al nivel de competencia curricular de cada alumno con facilidad y tantas veces como sea necesario. </a:t>
            </a:r>
          </a:p>
          <a:p>
            <a:pPr marL="338138" indent="-338138" eaLnBrk="1" hangingPunct="1">
              <a:lnSpc>
                <a:spcPct val="90000"/>
              </a:lnSpc>
              <a:buClr>
                <a:srgbClr val="006600"/>
              </a:buClr>
              <a:buFont typeface="Wingdings 2" pitchFamily="18" charset="2"/>
              <a:buChar char="P"/>
            </a:pPr>
            <a:r>
              <a:rPr lang="es-MX" sz="2400" dirty="0" smtClean="0"/>
              <a:t>Ahorro de papel y de tiempo de corrección. </a:t>
            </a:r>
          </a:p>
          <a:p>
            <a:pPr marL="338138" indent="-338138" eaLnBrk="1" hangingPunct="1">
              <a:lnSpc>
                <a:spcPct val="90000"/>
              </a:lnSpc>
              <a:buClr>
                <a:srgbClr val="006600"/>
              </a:buClr>
              <a:buFont typeface="Wingdings 2" pitchFamily="18" charset="2"/>
              <a:buChar char="P"/>
            </a:pPr>
            <a:r>
              <a:rPr lang="es-MX" sz="2400" dirty="0" smtClean="0"/>
              <a:t>Permite saber cuáles son los errores más frecuentes y actuar en correspondencia. </a:t>
            </a:r>
          </a:p>
          <a:p>
            <a:pPr marL="338138" indent="-338138" eaLnBrk="1" hangingPunct="1">
              <a:lnSpc>
                <a:spcPct val="90000"/>
              </a:lnSpc>
              <a:buClr>
                <a:srgbClr val="006600"/>
              </a:buClr>
              <a:buFont typeface="Wingdings 2" pitchFamily="18" charset="2"/>
              <a:buChar char="P"/>
            </a:pPr>
            <a:r>
              <a:rPr lang="es-MX" sz="2400" dirty="0" smtClean="0"/>
              <a:t>Los resultados se obtienen de inmediato.</a:t>
            </a:r>
          </a:p>
          <a:p>
            <a:pPr marL="338138" indent="-338138" eaLnBrk="1" hangingPunct="1">
              <a:lnSpc>
                <a:spcPct val="90000"/>
              </a:lnSpc>
              <a:buClr>
                <a:srgbClr val="006600"/>
              </a:buClr>
              <a:buFont typeface="Wingdings 2" pitchFamily="18" charset="2"/>
              <a:buChar char="P"/>
            </a:pPr>
            <a:r>
              <a:rPr lang="es-MX" sz="2400" dirty="0" smtClean="0"/>
              <a:t>Permite crear bancos de preguntas categorizados.</a:t>
            </a:r>
          </a:p>
          <a:p>
            <a:pPr eaLnBrk="1" hangingPunct="1">
              <a:lnSpc>
                <a:spcPct val="90000"/>
              </a:lnSpc>
            </a:pPr>
            <a:endParaRPr lang="es-MX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077186" y="1347306"/>
            <a:ext cx="3449782" cy="50534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Tx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Características</a:t>
            </a:r>
          </a:p>
          <a:p>
            <a:pPr marL="228600" marR="0" lvl="0" indent="-2286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Calificación automática. </a:t>
            </a:r>
          </a:p>
          <a:p>
            <a:pPr marL="228600" marR="0" lvl="0" indent="-2286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Límites de tiempo. </a:t>
            </a:r>
          </a:p>
          <a:p>
            <a:pPr marL="228600" marR="0" lvl="0" indent="-2286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Resolución en varios intentos y visualización de respuestas correctas y comentarios (</a:t>
            </a:r>
            <a:r>
              <a:rPr kumimoji="0" lang="es-MX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feedback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</a:p>
          <a:p>
            <a:pPr marL="228600" marR="0" lvl="0" indent="-2286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Aleatoriedad en preguntas y respuestas.</a:t>
            </a:r>
          </a:p>
          <a:p>
            <a:pPr marL="228600" marR="0" lvl="0" indent="-2286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Admite imágenes y archivos de texto externos. </a:t>
            </a:r>
          </a:p>
          <a:p>
            <a:pPr marL="228600" marR="0" lvl="0" indent="-2286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Intentos acumulativos.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3523" y="2105891"/>
            <a:ext cx="3105532" cy="72707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s-ES_tradnl" sz="3200" dirty="0" smtClean="0"/>
              <a:t>¿Qué configurar?</a:t>
            </a:r>
            <a:endParaRPr lang="es-MX" sz="32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881745"/>
            <a:ext cx="10515600" cy="3295218"/>
          </a:xfrm>
        </p:spPr>
        <p:txBody>
          <a:bodyPr>
            <a:noAutofit/>
          </a:bodyPr>
          <a:lstStyle/>
          <a:p>
            <a:r>
              <a:rPr lang="es-ES" sz="2100" dirty="0" smtClean="0"/>
              <a:t>Título del cuestionario: es el que se visualiza en el curso</a:t>
            </a:r>
          </a:p>
          <a:p>
            <a:r>
              <a:rPr lang="es-ES" sz="2100" dirty="0" smtClean="0"/>
              <a:t>Descripción: son las instrucciones previas, generales para todo el cuestionario. No es específico para ninguna pregunta.</a:t>
            </a:r>
          </a:p>
          <a:p>
            <a:r>
              <a:rPr lang="es-ES" sz="2100" dirty="0" err="1" smtClean="0"/>
              <a:t>Temporalización</a:t>
            </a:r>
            <a:r>
              <a:rPr lang="es-ES" sz="2100" dirty="0" smtClean="0"/>
              <a:t>: permite definir las fechas de comienzo y cierre y definir límites de tiempo para que el estudiante resuelva el cuestionario. Dada la situación de conectividad no es recomendable.</a:t>
            </a:r>
          </a:p>
          <a:p>
            <a:r>
              <a:rPr lang="es-ES" sz="2100" dirty="0" smtClean="0"/>
              <a:t>Calificación:</a:t>
            </a:r>
          </a:p>
          <a:p>
            <a:pPr lvl="1"/>
            <a:r>
              <a:rPr lang="es-ES" sz="2000" dirty="0" smtClean="0"/>
              <a:t>Intentos permitidos: número de veces que el alumno puede resolver el cuestionario.</a:t>
            </a:r>
          </a:p>
          <a:p>
            <a:pPr lvl="1"/>
            <a:r>
              <a:rPr lang="es-ES" sz="2000" dirty="0" smtClean="0"/>
              <a:t>Método de calificación: si permite múltiples intentos, se puede elegir que la nota almacenada sea la del primer intento, último intento, calificación más alta o el promedio de calificaciones.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3053" y="318655"/>
            <a:ext cx="9767455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OJO</a:t>
            </a:r>
            <a:r>
              <a:rPr lang="es-ES" sz="2000" dirty="0" smtClean="0"/>
              <a:t>: Primero se crea el cuestionario y después se añaden las preguntas. Hay dos opciones:</a:t>
            </a:r>
          </a:p>
          <a:p>
            <a:pPr>
              <a:buClr>
                <a:srgbClr val="FF0000"/>
              </a:buClr>
              <a:buSzPct val="86000"/>
              <a:buFont typeface="Wingdings" pitchFamily="2" charset="2"/>
              <a:buChar char="Ø"/>
            </a:pPr>
            <a:r>
              <a:rPr lang="es-ES" sz="2000" dirty="0" smtClean="0"/>
              <a:t>Crear preguntas nuevas</a:t>
            </a:r>
          </a:p>
          <a:p>
            <a:pPr>
              <a:buClr>
                <a:srgbClr val="FF0000"/>
              </a:buClr>
              <a:buSzPct val="86000"/>
              <a:buFont typeface="Wingdings" pitchFamily="2" charset="2"/>
              <a:buChar char="Ø"/>
            </a:pPr>
            <a:r>
              <a:rPr lang="es-ES" sz="2000" dirty="0" smtClean="0"/>
              <a:t>Añadir preguntas previamente creadas en el Banco de Preguntas que aparece en el Bloque Ajustes del curso (Columna izquierda)</a:t>
            </a:r>
            <a:endParaRPr lang="es-ES" sz="2000" dirty="0"/>
          </a:p>
        </p:txBody>
      </p:sp>
      <p:sp>
        <p:nvSpPr>
          <p:cNvPr id="7" name="Rectangle 6"/>
          <p:cNvSpPr/>
          <p:nvPr/>
        </p:nvSpPr>
        <p:spPr>
          <a:xfrm>
            <a:off x="3712295" y="2338105"/>
            <a:ext cx="726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s-ES" sz="2000" i="1" dirty="0" smtClean="0">
                <a:solidFill>
                  <a:prstClr val="black"/>
                </a:solidFill>
              </a:rPr>
              <a:t>Si quiere profundizar: páginas 199-210 del Manual de Moodle 3.5.</a:t>
            </a:r>
            <a:endParaRPr lang="es-ES" sz="2000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649</Words>
  <Application>Microsoft Office PowerPoint</Application>
  <PresentationFormat>Custom</PresentationFormat>
  <Paragraphs>75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de Office</vt:lpstr>
      <vt:lpstr>Entrenamiento Diseño y montaje de Entornos Virtuales de Enseñanza Aprendizaje</vt:lpstr>
      <vt:lpstr>Slide 2</vt:lpstr>
      <vt:lpstr>Slide 3</vt:lpstr>
      <vt:lpstr>Slide 4</vt:lpstr>
      <vt:lpstr>Slide 5</vt:lpstr>
      <vt:lpstr>Slide 6</vt:lpstr>
      <vt:lpstr>Slide 7</vt:lpstr>
      <vt:lpstr> Cuestionarios ¿Por qué usarlos? </vt:lpstr>
      <vt:lpstr>¿Qué configurar?</vt:lpstr>
      <vt:lpstr>Slide 10</vt:lpstr>
      <vt:lpstr>Slide 11</vt:lpstr>
      <vt:lpstr>Slide 12</vt:lpstr>
      <vt:lpstr>Slide 13</vt:lpstr>
      <vt:lpstr>¿Qué configurar una vez incorporadas las preguntas?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</dc:creator>
  <cp:lastModifiedBy>Revisor</cp:lastModifiedBy>
  <cp:revision>18</cp:revision>
  <dcterms:created xsi:type="dcterms:W3CDTF">2021-04-25T17:24:08Z</dcterms:created>
  <dcterms:modified xsi:type="dcterms:W3CDTF">2021-04-25T01:09:52Z</dcterms:modified>
</cp:coreProperties>
</file>