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87" r:id="rId4"/>
    <p:sldId id="262" r:id="rId5"/>
    <p:sldId id="320" r:id="rId6"/>
    <p:sldId id="312" r:id="rId7"/>
    <p:sldId id="313" r:id="rId8"/>
    <p:sldId id="307" r:id="rId9"/>
    <p:sldId id="308" r:id="rId10"/>
    <p:sldId id="309" r:id="rId11"/>
    <p:sldId id="310" r:id="rId12"/>
    <p:sldId id="314" r:id="rId13"/>
    <p:sldId id="283" r:id="rId14"/>
    <p:sldId id="316" r:id="rId15"/>
    <p:sldId id="318" r:id="rId16"/>
    <p:sldId id="329" r:id="rId17"/>
    <p:sldId id="323" r:id="rId18"/>
    <p:sldId id="324" r:id="rId19"/>
    <p:sldId id="325" r:id="rId20"/>
    <p:sldId id="326" r:id="rId21"/>
    <p:sldId id="327" r:id="rId22"/>
    <p:sldId id="282" r:id="rId23"/>
    <p:sldId id="273" r:id="rId24"/>
    <p:sldId id="291" r:id="rId25"/>
    <p:sldId id="292" r:id="rId26"/>
    <p:sldId id="293" r:id="rId27"/>
    <p:sldId id="294" r:id="rId28"/>
    <p:sldId id="276"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0" autoAdjust="0"/>
    <p:restoredTop sz="94660" autoAdjust="0"/>
  </p:normalViewPr>
  <p:slideViewPr>
    <p:cSldViewPr>
      <p:cViewPr varScale="1">
        <p:scale>
          <a:sx n="70" d="100"/>
          <a:sy n="70" d="100"/>
        </p:scale>
        <p:origin x="-5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3E2DAA9-BCAE-44EB-B685-2ECA97A42381}" type="doc">
      <dgm:prSet loTypeId="urn:microsoft.com/office/officeart/2005/8/layout/vProcess5" loCatId="process" qsTypeId="urn:microsoft.com/office/officeart/2005/8/quickstyle/3d2" qsCatId="3D" csTypeId="urn:microsoft.com/office/officeart/2005/8/colors/colorful1#1" csCatId="colorful" phldr="1"/>
      <dgm:spPr/>
      <dgm:t>
        <a:bodyPr/>
        <a:lstStyle/>
        <a:p>
          <a:endParaRPr lang="es-MX"/>
        </a:p>
      </dgm:t>
    </dgm:pt>
    <dgm:pt modelId="{9158FE9F-AE73-43A6-AC7F-1C4771D28C68}">
      <dgm:prSet custT="1"/>
      <dgm:spPr/>
      <dgm:t>
        <a:bodyPr/>
        <a:lstStyle/>
        <a:p>
          <a:pPr algn="just"/>
          <a:r>
            <a:rPr lang="es-ES_tradnl" sz="2400" dirty="0" smtClean="0">
              <a:solidFill>
                <a:srgbClr val="000000"/>
              </a:solidFill>
              <a:latin typeface="Arial Narrow" panose="020B0606020202030204" pitchFamily="34" charset="0"/>
            </a:rPr>
            <a:t>La observación es una acción</a:t>
          </a:r>
          <a:r>
            <a:rPr lang="es-ES_tradnl" sz="2800" dirty="0" smtClean="0">
              <a:solidFill>
                <a:srgbClr val="000000"/>
              </a:solidFill>
              <a:latin typeface="Arial Narrow" panose="020B0606020202030204" pitchFamily="34" charset="0"/>
            </a:rPr>
            <a:t> </a:t>
          </a:r>
          <a:r>
            <a:rPr lang="es-ES_tradnl" sz="2800" b="1" dirty="0" smtClean="0">
              <a:solidFill>
                <a:srgbClr val="000000"/>
              </a:solidFill>
              <a:latin typeface="Arial Narrow" panose="020B0606020202030204" pitchFamily="34" charset="0"/>
            </a:rPr>
            <a:t>consciente</a:t>
          </a:r>
          <a:r>
            <a:rPr lang="es-ES_tradnl" sz="2800" dirty="0" smtClean="0">
              <a:solidFill>
                <a:srgbClr val="000000"/>
              </a:solidFill>
              <a:latin typeface="Arial Narrow" panose="020B0606020202030204" pitchFamily="34" charset="0"/>
            </a:rPr>
            <a:t> </a:t>
          </a:r>
          <a:r>
            <a:rPr lang="es-ES_tradnl" sz="2400" dirty="0" smtClean="0">
              <a:solidFill>
                <a:srgbClr val="000000"/>
              </a:solidFill>
              <a:latin typeface="Arial Narrow" panose="020B0606020202030204" pitchFamily="34" charset="0"/>
            </a:rPr>
            <a:t>que realiza el observador y que está orientada hacia un objetivo determinado. </a:t>
          </a:r>
          <a:endParaRPr lang="es-ES" sz="2400" dirty="0">
            <a:solidFill>
              <a:srgbClr val="000000"/>
            </a:solidFill>
            <a:latin typeface="Arial Narrow" panose="020B0606020202030204" pitchFamily="34" charset="0"/>
          </a:endParaRPr>
        </a:p>
      </dgm:t>
    </dgm:pt>
    <dgm:pt modelId="{222C5CBC-3ABF-469C-9394-83DFDC65F9BB}" type="parTrans" cxnId="{D8803F07-C65F-4D8C-BF3C-805230FF6BD7}">
      <dgm:prSet/>
      <dgm:spPr/>
      <dgm:t>
        <a:bodyPr/>
        <a:lstStyle/>
        <a:p>
          <a:endParaRPr lang="es-ES"/>
        </a:p>
      </dgm:t>
    </dgm:pt>
    <dgm:pt modelId="{3F8FA9C1-9A59-467C-A2F7-9365582E45E6}" type="sibTrans" cxnId="{D8803F07-C65F-4D8C-BF3C-805230FF6BD7}">
      <dgm:prSet/>
      <dgm:spPr/>
      <dgm:t>
        <a:bodyPr/>
        <a:lstStyle/>
        <a:p>
          <a:endParaRPr lang="es-ES"/>
        </a:p>
      </dgm:t>
    </dgm:pt>
    <dgm:pt modelId="{5C64087C-9B97-4BDF-ACAF-1E65C47E69D5}">
      <dgm:prSet custT="1"/>
      <dgm:spPr/>
      <dgm:t>
        <a:bodyPr/>
        <a:lstStyle/>
        <a:p>
          <a:pPr algn="just"/>
          <a:r>
            <a:rPr lang="es-ES_tradnl" sz="2400" b="0" dirty="0" smtClean="0">
              <a:solidFill>
                <a:srgbClr val="000000"/>
              </a:solidFill>
              <a:latin typeface="Arial Narrow" panose="020B0606020202030204" pitchFamily="34" charset="0"/>
            </a:rPr>
            <a:t>Es </a:t>
          </a:r>
          <a:r>
            <a:rPr lang="es-ES_tradnl" sz="2800" b="1" dirty="0" smtClean="0">
              <a:solidFill>
                <a:srgbClr val="000000"/>
              </a:solidFill>
              <a:latin typeface="Arial Narrow" panose="020B0606020202030204" pitchFamily="34" charset="0"/>
            </a:rPr>
            <a:t>sistémica</a:t>
          </a:r>
          <a:r>
            <a:rPr lang="es-ES_tradnl" sz="2400" b="0" dirty="0" smtClean="0">
              <a:solidFill>
                <a:srgbClr val="000000"/>
              </a:solidFill>
              <a:latin typeface="Arial Narrow" panose="020B0606020202030204" pitchFamily="34" charset="0"/>
            </a:rPr>
            <a:t> </a:t>
          </a:r>
          <a:r>
            <a:rPr lang="es-ES_tradnl" sz="2400" dirty="0" smtClean="0">
              <a:solidFill>
                <a:srgbClr val="000000"/>
              </a:solidFill>
              <a:latin typeface="Arial Narrow" panose="020B0606020202030204" pitchFamily="34" charset="0"/>
            </a:rPr>
            <a:t>porque para su ejecución es preciso tener en cuenta medios que utilizará, el contexto en que se desarrollará y plazos específicos de tiempo. </a:t>
          </a:r>
          <a:r>
            <a:rPr lang="es-ES" sz="2400" dirty="0" smtClean="0">
              <a:solidFill>
                <a:srgbClr val="000000"/>
              </a:solidFill>
              <a:latin typeface="Arial Narrow" panose="020B0606020202030204" pitchFamily="34" charset="0"/>
            </a:rPr>
            <a:t>  </a:t>
          </a:r>
          <a:endParaRPr lang="es-ES" sz="2400" dirty="0">
            <a:solidFill>
              <a:srgbClr val="000000"/>
            </a:solidFill>
            <a:latin typeface="Arial Narrow" panose="020B0606020202030204" pitchFamily="34" charset="0"/>
          </a:endParaRPr>
        </a:p>
      </dgm:t>
    </dgm:pt>
    <dgm:pt modelId="{CE77E406-72E9-4962-AB1C-D0FE729D15E1}" type="parTrans" cxnId="{CB14C047-EA47-4732-B114-3B4331034822}">
      <dgm:prSet/>
      <dgm:spPr/>
      <dgm:t>
        <a:bodyPr/>
        <a:lstStyle/>
        <a:p>
          <a:endParaRPr lang="es-ES"/>
        </a:p>
      </dgm:t>
    </dgm:pt>
    <dgm:pt modelId="{D0D6FAE5-8C22-4A21-B201-A3E116FE10FB}" type="sibTrans" cxnId="{CB14C047-EA47-4732-B114-3B4331034822}">
      <dgm:prSet/>
      <dgm:spPr/>
      <dgm:t>
        <a:bodyPr/>
        <a:lstStyle/>
        <a:p>
          <a:endParaRPr lang="es-ES"/>
        </a:p>
      </dgm:t>
    </dgm:pt>
    <dgm:pt modelId="{58C85D86-23F5-49A4-B841-F2EBFF33A46B}">
      <dgm:prSet custT="1"/>
      <dgm:spPr>
        <a:gradFill rotWithShape="0">
          <a:gsLst>
            <a:gs pos="0">
              <a:schemeClr val="tx1">
                <a:lumMod val="40000"/>
                <a:lumOff val="60000"/>
              </a:schemeClr>
            </a:gs>
            <a:gs pos="85000">
              <a:schemeClr val="tx1">
                <a:lumMod val="60000"/>
                <a:lumOff val="40000"/>
              </a:schemeClr>
            </a:gs>
            <a:gs pos="100000">
              <a:schemeClr val="accent4">
                <a:hueOff val="0"/>
                <a:satOff val="0"/>
                <a:lumOff val="0"/>
                <a:alphaOff val="0"/>
                <a:shade val="94000"/>
                <a:satMod val="135000"/>
              </a:schemeClr>
            </a:gs>
          </a:gsLst>
        </a:gradFill>
      </dgm:spPr>
      <dgm:t>
        <a:bodyPr/>
        <a:lstStyle/>
        <a:p>
          <a:pPr algn="just"/>
          <a:r>
            <a:rPr lang="es-ES_tradnl" sz="2400" dirty="0" smtClean="0">
              <a:solidFill>
                <a:srgbClr val="000000"/>
              </a:solidFill>
              <a:latin typeface="Arial Narrow" panose="020B0606020202030204" pitchFamily="34" charset="0"/>
            </a:rPr>
            <a:t>.</a:t>
          </a:r>
          <a:endParaRPr lang="es-ES" sz="2400" dirty="0">
            <a:solidFill>
              <a:srgbClr val="000000"/>
            </a:solidFill>
            <a:latin typeface="Arial Narrow" panose="020B0606020202030204" pitchFamily="34" charset="0"/>
          </a:endParaRPr>
        </a:p>
      </dgm:t>
    </dgm:pt>
    <dgm:pt modelId="{A9892D6E-E9C5-4218-B5F6-7DFF387D8A62}" type="parTrans" cxnId="{3D26A6D8-050D-473E-862D-3540A6F06E04}">
      <dgm:prSet/>
      <dgm:spPr/>
      <dgm:t>
        <a:bodyPr/>
        <a:lstStyle/>
        <a:p>
          <a:endParaRPr lang="es-ES"/>
        </a:p>
      </dgm:t>
    </dgm:pt>
    <dgm:pt modelId="{72D31CE5-7A77-47FB-B191-64B3AB558533}" type="sibTrans" cxnId="{3D26A6D8-050D-473E-862D-3540A6F06E04}">
      <dgm:prSet/>
      <dgm:spPr/>
      <dgm:t>
        <a:bodyPr/>
        <a:lstStyle/>
        <a:p>
          <a:endParaRPr lang="es-ES"/>
        </a:p>
      </dgm:t>
    </dgm:pt>
    <dgm:pt modelId="{2AA8890F-A91B-4AF2-A134-9FFA63191996}" type="pres">
      <dgm:prSet presAssocID="{F3E2DAA9-BCAE-44EB-B685-2ECA97A42381}" presName="outerComposite" presStyleCnt="0">
        <dgm:presLayoutVars>
          <dgm:chMax val="5"/>
          <dgm:dir/>
          <dgm:resizeHandles val="exact"/>
        </dgm:presLayoutVars>
      </dgm:prSet>
      <dgm:spPr/>
      <dgm:t>
        <a:bodyPr/>
        <a:lstStyle/>
        <a:p>
          <a:endParaRPr lang="es-MX"/>
        </a:p>
      </dgm:t>
    </dgm:pt>
    <dgm:pt modelId="{F1B040BC-C8A2-422D-8EE5-7548A188A0F4}" type="pres">
      <dgm:prSet presAssocID="{F3E2DAA9-BCAE-44EB-B685-2ECA97A42381}" presName="dummyMaxCanvas" presStyleCnt="0">
        <dgm:presLayoutVars/>
      </dgm:prSet>
      <dgm:spPr/>
    </dgm:pt>
    <dgm:pt modelId="{784AE7D9-0537-47EC-8822-F341907FB243}" type="pres">
      <dgm:prSet presAssocID="{F3E2DAA9-BCAE-44EB-B685-2ECA97A42381}" presName="ThreeNodes_1" presStyleLbl="node1" presStyleIdx="0" presStyleCnt="3">
        <dgm:presLayoutVars>
          <dgm:bulletEnabled val="1"/>
        </dgm:presLayoutVars>
      </dgm:prSet>
      <dgm:spPr/>
      <dgm:t>
        <a:bodyPr/>
        <a:lstStyle/>
        <a:p>
          <a:endParaRPr lang="es-ES"/>
        </a:p>
      </dgm:t>
    </dgm:pt>
    <dgm:pt modelId="{20E42948-3D73-4EF6-9D11-1CB769BECB53}" type="pres">
      <dgm:prSet presAssocID="{F3E2DAA9-BCAE-44EB-B685-2ECA97A42381}" presName="ThreeNodes_2" presStyleLbl="node1" presStyleIdx="1" presStyleCnt="3">
        <dgm:presLayoutVars>
          <dgm:bulletEnabled val="1"/>
        </dgm:presLayoutVars>
      </dgm:prSet>
      <dgm:spPr/>
      <dgm:t>
        <a:bodyPr/>
        <a:lstStyle/>
        <a:p>
          <a:endParaRPr lang="es-ES"/>
        </a:p>
      </dgm:t>
    </dgm:pt>
    <dgm:pt modelId="{31CB362C-D4EE-445B-B17E-1CEEC336A36A}" type="pres">
      <dgm:prSet presAssocID="{F3E2DAA9-BCAE-44EB-B685-2ECA97A42381}" presName="ThreeNodes_3" presStyleLbl="node1" presStyleIdx="2" presStyleCnt="3" custLinFactNeighborX="-3088" custLinFactNeighborY="62410">
        <dgm:presLayoutVars>
          <dgm:bulletEnabled val="1"/>
        </dgm:presLayoutVars>
      </dgm:prSet>
      <dgm:spPr/>
      <dgm:t>
        <a:bodyPr/>
        <a:lstStyle/>
        <a:p>
          <a:endParaRPr lang="es-ES"/>
        </a:p>
      </dgm:t>
    </dgm:pt>
    <dgm:pt modelId="{8B7EFADF-67E4-47A1-93D7-D8E5B8A9BD71}" type="pres">
      <dgm:prSet presAssocID="{F3E2DAA9-BCAE-44EB-B685-2ECA97A42381}" presName="ThreeConn_1-2" presStyleLbl="fgAccFollowNode1" presStyleIdx="0" presStyleCnt="2">
        <dgm:presLayoutVars>
          <dgm:bulletEnabled val="1"/>
        </dgm:presLayoutVars>
      </dgm:prSet>
      <dgm:spPr/>
      <dgm:t>
        <a:bodyPr/>
        <a:lstStyle/>
        <a:p>
          <a:endParaRPr lang="es-ES"/>
        </a:p>
      </dgm:t>
    </dgm:pt>
    <dgm:pt modelId="{4275626D-9CC6-49C0-83DD-A8F091299DDF}" type="pres">
      <dgm:prSet presAssocID="{F3E2DAA9-BCAE-44EB-B685-2ECA97A42381}" presName="ThreeConn_2-3" presStyleLbl="fgAccFollowNode1" presStyleIdx="1" presStyleCnt="2" custLinFactNeighborY="-34318">
        <dgm:presLayoutVars>
          <dgm:bulletEnabled val="1"/>
        </dgm:presLayoutVars>
      </dgm:prSet>
      <dgm:spPr/>
      <dgm:t>
        <a:bodyPr/>
        <a:lstStyle/>
        <a:p>
          <a:endParaRPr lang="es-ES"/>
        </a:p>
      </dgm:t>
    </dgm:pt>
    <dgm:pt modelId="{E9C6B1B1-9793-409A-8C69-0F9CDFED9AEE}" type="pres">
      <dgm:prSet presAssocID="{F3E2DAA9-BCAE-44EB-B685-2ECA97A42381}" presName="ThreeNodes_1_text" presStyleLbl="node1" presStyleIdx="2" presStyleCnt="3">
        <dgm:presLayoutVars>
          <dgm:bulletEnabled val="1"/>
        </dgm:presLayoutVars>
      </dgm:prSet>
      <dgm:spPr/>
      <dgm:t>
        <a:bodyPr/>
        <a:lstStyle/>
        <a:p>
          <a:endParaRPr lang="es-ES"/>
        </a:p>
      </dgm:t>
    </dgm:pt>
    <dgm:pt modelId="{5265A69F-E36E-4B05-8055-8F5848B8C4AD}" type="pres">
      <dgm:prSet presAssocID="{F3E2DAA9-BCAE-44EB-B685-2ECA97A42381}" presName="ThreeNodes_2_text" presStyleLbl="node1" presStyleIdx="2" presStyleCnt="3">
        <dgm:presLayoutVars>
          <dgm:bulletEnabled val="1"/>
        </dgm:presLayoutVars>
      </dgm:prSet>
      <dgm:spPr/>
      <dgm:t>
        <a:bodyPr/>
        <a:lstStyle/>
        <a:p>
          <a:endParaRPr lang="es-ES"/>
        </a:p>
      </dgm:t>
    </dgm:pt>
    <dgm:pt modelId="{03583E05-8724-4BD2-B425-3ABE0BBCBD04}" type="pres">
      <dgm:prSet presAssocID="{F3E2DAA9-BCAE-44EB-B685-2ECA97A42381}" presName="ThreeNodes_3_text" presStyleLbl="node1" presStyleIdx="2" presStyleCnt="3">
        <dgm:presLayoutVars>
          <dgm:bulletEnabled val="1"/>
        </dgm:presLayoutVars>
      </dgm:prSet>
      <dgm:spPr/>
      <dgm:t>
        <a:bodyPr/>
        <a:lstStyle/>
        <a:p>
          <a:endParaRPr lang="es-ES"/>
        </a:p>
      </dgm:t>
    </dgm:pt>
  </dgm:ptLst>
  <dgm:cxnLst>
    <dgm:cxn modelId="{D8803F07-C65F-4D8C-BF3C-805230FF6BD7}" srcId="{F3E2DAA9-BCAE-44EB-B685-2ECA97A42381}" destId="{9158FE9F-AE73-43A6-AC7F-1C4771D28C68}" srcOrd="0" destOrd="0" parTransId="{222C5CBC-3ABF-469C-9394-83DFDC65F9BB}" sibTransId="{3F8FA9C1-9A59-467C-A2F7-9365582E45E6}"/>
    <dgm:cxn modelId="{C9139147-2A31-485A-BE69-E4A390B7352A}" type="presOf" srcId="{5C64087C-9B97-4BDF-ACAF-1E65C47E69D5}" destId="{20E42948-3D73-4EF6-9D11-1CB769BECB53}" srcOrd="0" destOrd="0" presId="urn:microsoft.com/office/officeart/2005/8/layout/vProcess5"/>
    <dgm:cxn modelId="{CB14C047-EA47-4732-B114-3B4331034822}" srcId="{F3E2DAA9-BCAE-44EB-B685-2ECA97A42381}" destId="{5C64087C-9B97-4BDF-ACAF-1E65C47E69D5}" srcOrd="1" destOrd="0" parTransId="{CE77E406-72E9-4962-AB1C-D0FE729D15E1}" sibTransId="{D0D6FAE5-8C22-4A21-B201-A3E116FE10FB}"/>
    <dgm:cxn modelId="{15A6ED1C-B56B-4ED1-B6C3-5996A54872BF}" type="presOf" srcId="{58C85D86-23F5-49A4-B841-F2EBFF33A46B}" destId="{03583E05-8724-4BD2-B425-3ABE0BBCBD04}" srcOrd="1" destOrd="0" presId="urn:microsoft.com/office/officeart/2005/8/layout/vProcess5"/>
    <dgm:cxn modelId="{0B32D617-C47D-43DE-8562-44BFDE51E480}" type="presOf" srcId="{9158FE9F-AE73-43A6-AC7F-1C4771D28C68}" destId="{E9C6B1B1-9793-409A-8C69-0F9CDFED9AEE}" srcOrd="1" destOrd="0" presId="urn:microsoft.com/office/officeart/2005/8/layout/vProcess5"/>
    <dgm:cxn modelId="{0A47675C-BA33-454F-B894-E36C5DE8942C}" type="presOf" srcId="{5C64087C-9B97-4BDF-ACAF-1E65C47E69D5}" destId="{5265A69F-E36E-4B05-8055-8F5848B8C4AD}" srcOrd="1" destOrd="0" presId="urn:microsoft.com/office/officeart/2005/8/layout/vProcess5"/>
    <dgm:cxn modelId="{2A5FB6FA-F4DD-4E8E-934F-2607F73F5D0B}" type="presOf" srcId="{9158FE9F-AE73-43A6-AC7F-1C4771D28C68}" destId="{784AE7D9-0537-47EC-8822-F341907FB243}" srcOrd="0" destOrd="0" presId="urn:microsoft.com/office/officeart/2005/8/layout/vProcess5"/>
    <dgm:cxn modelId="{F2F58859-2C6C-4BAC-A45C-E98C352C9781}" type="presOf" srcId="{F3E2DAA9-BCAE-44EB-B685-2ECA97A42381}" destId="{2AA8890F-A91B-4AF2-A134-9FFA63191996}" srcOrd="0" destOrd="0" presId="urn:microsoft.com/office/officeart/2005/8/layout/vProcess5"/>
    <dgm:cxn modelId="{7B2C8804-8501-45C6-AA33-026D9E2E3846}" type="presOf" srcId="{3F8FA9C1-9A59-467C-A2F7-9365582E45E6}" destId="{8B7EFADF-67E4-47A1-93D7-D8E5B8A9BD71}" srcOrd="0" destOrd="0" presId="urn:microsoft.com/office/officeart/2005/8/layout/vProcess5"/>
    <dgm:cxn modelId="{53F729BC-36D6-4FF1-81D1-FBACDFA0482F}" type="presOf" srcId="{D0D6FAE5-8C22-4A21-B201-A3E116FE10FB}" destId="{4275626D-9CC6-49C0-83DD-A8F091299DDF}" srcOrd="0" destOrd="0" presId="urn:microsoft.com/office/officeart/2005/8/layout/vProcess5"/>
    <dgm:cxn modelId="{3D26A6D8-050D-473E-862D-3540A6F06E04}" srcId="{F3E2DAA9-BCAE-44EB-B685-2ECA97A42381}" destId="{58C85D86-23F5-49A4-B841-F2EBFF33A46B}" srcOrd="2" destOrd="0" parTransId="{A9892D6E-E9C5-4218-B5F6-7DFF387D8A62}" sibTransId="{72D31CE5-7A77-47FB-B191-64B3AB558533}"/>
    <dgm:cxn modelId="{24E5F031-21C2-43F6-85CA-3C7E9BBD4732}" type="presOf" srcId="{58C85D86-23F5-49A4-B841-F2EBFF33A46B}" destId="{31CB362C-D4EE-445B-B17E-1CEEC336A36A}" srcOrd="0" destOrd="0" presId="urn:microsoft.com/office/officeart/2005/8/layout/vProcess5"/>
    <dgm:cxn modelId="{30AC2F1D-E1A5-4F4B-84E3-209D76730EE2}" type="presParOf" srcId="{2AA8890F-A91B-4AF2-A134-9FFA63191996}" destId="{F1B040BC-C8A2-422D-8EE5-7548A188A0F4}" srcOrd="0" destOrd="0" presId="urn:microsoft.com/office/officeart/2005/8/layout/vProcess5"/>
    <dgm:cxn modelId="{A70671C7-5815-4603-9934-093EFAF54E94}" type="presParOf" srcId="{2AA8890F-A91B-4AF2-A134-9FFA63191996}" destId="{784AE7D9-0537-47EC-8822-F341907FB243}" srcOrd="1" destOrd="0" presId="urn:microsoft.com/office/officeart/2005/8/layout/vProcess5"/>
    <dgm:cxn modelId="{4790A01B-EB7D-40CB-8E9A-08E9E3565730}" type="presParOf" srcId="{2AA8890F-A91B-4AF2-A134-9FFA63191996}" destId="{20E42948-3D73-4EF6-9D11-1CB769BECB53}" srcOrd="2" destOrd="0" presId="urn:microsoft.com/office/officeart/2005/8/layout/vProcess5"/>
    <dgm:cxn modelId="{1C226521-D79C-4FD6-A08A-EC2195A9A20E}" type="presParOf" srcId="{2AA8890F-A91B-4AF2-A134-9FFA63191996}" destId="{31CB362C-D4EE-445B-B17E-1CEEC336A36A}" srcOrd="3" destOrd="0" presId="urn:microsoft.com/office/officeart/2005/8/layout/vProcess5"/>
    <dgm:cxn modelId="{CF139A74-9C82-4328-A2D7-A2D58123F52A}" type="presParOf" srcId="{2AA8890F-A91B-4AF2-A134-9FFA63191996}" destId="{8B7EFADF-67E4-47A1-93D7-D8E5B8A9BD71}" srcOrd="4" destOrd="0" presId="urn:microsoft.com/office/officeart/2005/8/layout/vProcess5"/>
    <dgm:cxn modelId="{730C24AB-4DD9-48F0-9961-4EF4D2587B0B}" type="presParOf" srcId="{2AA8890F-A91B-4AF2-A134-9FFA63191996}" destId="{4275626D-9CC6-49C0-83DD-A8F091299DDF}" srcOrd="5" destOrd="0" presId="urn:microsoft.com/office/officeart/2005/8/layout/vProcess5"/>
    <dgm:cxn modelId="{77645608-C9CC-4EF4-A149-2E2DE976DBAE}" type="presParOf" srcId="{2AA8890F-A91B-4AF2-A134-9FFA63191996}" destId="{E9C6B1B1-9793-409A-8C69-0F9CDFED9AEE}" srcOrd="6" destOrd="0" presId="urn:microsoft.com/office/officeart/2005/8/layout/vProcess5"/>
    <dgm:cxn modelId="{B5C0D70F-36AD-414A-974B-32C2992DCD63}" type="presParOf" srcId="{2AA8890F-A91B-4AF2-A134-9FFA63191996}" destId="{5265A69F-E36E-4B05-8055-8F5848B8C4AD}" srcOrd="7" destOrd="0" presId="urn:microsoft.com/office/officeart/2005/8/layout/vProcess5"/>
    <dgm:cxn modelId="{214AC0F6-EB1C-4415-9B26-778B84A58FC9}" type="presParOf" srcId="{2AA8890F-A91B-4AF2-A134-9FFA63191996}" destId="{03583E05-8724-4BD2-B425-3ABE0BBCBD04}"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4AE7D9-0537-47EC-8822-F341907FB243}">
      <dsp:nvSpPr>
        <dsp:cNvPr id="0" name=""/>
        <dsp:cNvSpPr/>
      </dsp:nvSpPr>
      <dsp:spPr>
        <a:xfrm>
          <a:off x="0" y="0"/>
          <a:ext cx="6995160" cy="1614085"/>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s-ES_tradnl" sz="2400" kern="1200" dirty="0" smtClean="0">
              <a:solidFill>
                <a:srgbClr val="000000"/>
              </a:solidFill>
              <a:latin typeface="Arial Narrow" panose="020B0606020202030204" pitchFamily="34" charset="0"/>
            </a:rPr>
            <a:t>La observación es una acción</a:t>
          </a:r>
          <a:r>
            <a:rPr lang="es-ES_tradnl" sz="2800" kern="1200" dirty="0" smtClean="0">
              <a:solidFill>
                <a:srgbClr val="000000"/>
              </a:solidFill>
              <a:latin typeface="Arial Narrow" panose="020B0606020202030204" pitchFamily="34" charset="0"/>
            </a:rPr>
            <a:t> </a:t>
          </a:r>
          <a:r>
            <a:rPr lang="es-ES_tradnl" sz="2800" b="1" kern="1200" dirty="0" smtClean="0">
              <a:solidFill>
                <a:srgbClr val="000000"/>
              </a:solidFill>
              <a:latin typeface="Arial Narrow" panose="020B0606020202030204" pitchFamily="34" charset="0"/>
            </a:rPr>
            <a:t>consciente</a:t>
          </a:r>
          <a:r>
            <a:rPr lang="es-ES_tradnl" sz="2800" kern="1200" dirty="0" smtClean="0">
              <a:solidFill>
                <a:srgbClr val="000000"/>
              </a:solidFill>
              <a:latin typeface="Arial Narrow" panose="020B0606020202030204" pitchFamily="34" charset="0"/>
            </a:rPr>
            <a:t> </a:t>
          </a:r>
          <a:r>
            <a:rPr lang="es-ES_tradnl" sz="2400" kern="1200" dirty="0" smtClean="0">
              <a:solidFill>
                <a:srgbClr val="000000"/>
              </a:solidFill>
              <a:latin typeface="Arial Narrow" panose="020B0606020202030204" pitchFamily="34" charset="0"/>
            </a:rPr>
            <a:t>que realiza el observador y que está orientada hacia un objetivo determinado. </a:t>
          </a:r>
          <a:endParaRPr lang="es-ES" sz="2400" kern="1200" dirty="0">
            <a:solidFill>
              <a:srgbClr val="000000"/>
            </a:solidFill>
            <a:latin typeface="Arial Narrow" panose="020B0606020202030204" pitchFamily="34" charset="0"/>
          </a:endParaRPr>
        </a:p>
      </dsp:txBody>
      <dsp:txXfrm>
        <a:off x="47275" y="47275"/>
        <a:ext cx="5253435" cy="1519535"/>
      </dsp:txXfrm>
    </dsp:sp>
    <dsp:sp modelId="{20E42948-3D73-4EF6-9D11-1CB769BECB53}">
      <dsp:nvSpPr>
        <dsp:cNvPr id="0" name=""/>
        <dsp:cNvSpPr/>
      </dsp:nvSpPr>
      <dsp:spPr>
        <a:xfrm>
          <a:off x="617219" y="1883100"/>
          <a:ext cx="6995160" cy="1614085"/>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s-ES_tradnl" sz="2400" b="0" kern="1200" dirty="0" smtClean="0">
              <a:solidFill>
                <a:srgbClr val="000000"/>
              </a:solidFill>
              <a:latin typeface="Arial Narrow" panose="020B0606020202030204" pitchFamily="34" charset="0"/>
            </a:rPr>
            <a:t>Es </a:t>
          </a:r>
          <a:r>
            <a:rPr lang="es-ES_tradnl" sz="2800" b="1" kern="1200" dirty="0" smtClean="0">
              <a:solidFill>
                <a:srgbClr val="000000"/>
              </a:solidFill>
              <a:latin typeface="Arial Narrow" panose="020B0606020202030204" pitchFamily="34" charset="0"/>
            </a:rPr>
            <a:t>sistémica</a:t>
          </a:r>
          <a:r>
            <a:rPr lang="es-ES_tradnl" sz="2400" b="0" kern="1200" dirty="0" smtClean="0">
              <a:solidFill>
                <a:srgbClr val="000000"/>
              </a:solidFill>
              <a:latin typeface="Arial Narrow" panose="020B0606020202030204" pitchFamily="34" charset="0"/>
            </a:rPr>
            <a:t> </a:t>
          </a:r>
          <a:r>
            <a:rPr lang="es-ES_tradnl" sz="2400" kern="1200" dirty="0" smtClean="0">
              <a:solidFill>
                <a:srgbClr val="000000"/>
              </a:solidFill>
              <a:latin typeface="Arial Narrow" panose="020B0606020202030204" pitchFamily="34" charset="0"/>
            </a:rPr>
            <a:t>porque para su ejecución es preciso tener en cuenta medios que utilizará, el contexto en que se desarrollará y plazos específicos de tiempo. </a:t>
          </a:r>
          <a:r>
            <a:rPr lang="es-ES" sz="2400" kern="1200" dirty="0" smtClean="0">
              <a:solidFill>
                <a:srgbClr val="000000"/>
              </a:solidFill>
              <a:latin typeface="Arial Narrow" panose="020B0606020202030204" pitchFamily="34" charset="0"/>
            </a:rPr>
            <a:t>  </a:t>
          </a:r>
          <a:endParaRPr lang="es-ES" sz="2400" kern="1200" dirty="0">
            <a:solidFill>
              <a:srgbClr val="000000"/>
            </a:solidFill>
            <a:latin typeface="Arial Narrow" panose="020B0606020202030204" pitchFamily="34" charset="0"/>
          </a:endParaRPr>
        </a:p>
      </dsp:txBody>
      <dsp:txXfrm>
        <a:off x="664494" y="1930375"/>
        <a:ext cx="5234234" cy="1519535"/>
      </dsp:txXfrm>
    </dsp:sp>
    <dsp:sp modelId="{31CB362C-D4EE-445B-B17E-1CEEC336A36A}">
      <dsp:nvSpPr>
        <dsp:cNvPr id="0" name=""/>
        <dsp:cNvSpPr/>
      </dsp:nvSpPr>
      <dsp:spPr>
        <a:xfrm>
          <a:off x="1018429" y="3766200"/>
          <a:ext cx="6995160" cy="1614085"/>
        </a:xfrm>
        <a:prstGeom prst="roundRect">
          <a:avLst>
            <a:gd name="adj" fmla="val 10000"/>
          </a:avLst>
        </a:prstGeom>
        <a:gradFill rotWithShape="0">
          <a:gsLst>
            <a:gs pos="0">
              <a:schemeClr val="tx1">
                <a:lumMod val="40000"/>
                <a:lumOff val="60000"/>
              </a:schemeClr>
            </a:gs>
            <a:gs pos="85000">
              <a:schemeClr val="tx1">
                <a:lumMod val="60000"/>
                <a:lumOff val="4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just" defTabSz="1066800">
            <a:lnSpc>
              <a:spcPct val="90000"/>
            </a:lnSpc>
            <a:spcBef>
              <a:spcPct val="0"/>
            </a:spcBef>
            <a:spcAft>
              <a:spcPct val="35000"/>
            </a:spcAft>
          </a:pPr>
          <a:r>
            <a:rPr lang="es-ES_tradnl" sz="2400" kern="1200" dirty="0" smtClean="0">
              <a:solidFill>
                <a:srgbClr val="000000"/>
              </a:solidFill>
              <a:latin typeface="Arial Narrow" panose="020B0606020202030204" pitchFamily="34" charset="0"/>
            </a:rPr>
            <a:t>.</a:t>
          </a:r>
          <a:endParaRPr lang="es-ES" sz="2400" kern="1200" dirty="0">
            <a:solidFill>
              <a:srgbClr val="000000"/>
            </a:solidFill>
            <a:latin typeface="Arial Narrow" panose="020B0606020202030204" pitchFamily="34" charset="0"/>
          </a:endParaRPr>
        </a:p>
      </dsp:txBody>
      <dsp:txXfrm>
        <a:off x="1065704" y="3813475"/>
        <a:ext cx="5234234" cy="1519535"/>
      </dsp:txXfrm>
    </dsp:sp>
    <dsp:sp modelId="{8B7EFADF-67E4-47A1-93D7-D8E5B8A9BD71}">
      <dsp:nvSpPr>
        <dsp:cNvPr id="0" name=""/>
        <dsp:cNvSpPr/>
      </dsp:nvSpPr>
      <dsp:spPr>
        <a:xfrm>
          <a:off x="5946004" y="1224015"/>
          <a:ext cx="1049155" cy="1049155"/>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6182064" y="1224015"/>
        <a:ext cx="577035" cy="789489"/>
      </dsp:txXfrm>
    </dsp:sp>
    <dsp:sp modelId="{4275626D-9CC6-49C0-83DD-A8F091299DDF}">
      <dsp:nvSpPr>
        <dsp:cNvPr id="0" name=""/>
        <dsp:cNvSpPr/>
      </dsp:nvSpPr>
      <dsp:spPr>
        <a:xfrm>
          <a:off x="6563224" y="2736305"/>
          <a:ext cx="1049155" cy="1049155"/>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6799284" y="2736305"/>
        <a:ext cx="577035" cy="7894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3090" name="Group 18"/>
          <p:cNvGrpSpPr>
            <a:grpSpLocks/>
          </p:cNvGrpSpPr>
          <p:nvPr/>
        </p:nvGrpSpPr>
        <p:grpSpPr bwMode="auto">
          <a:xfrm>
            <a:off x="-6350" y="4724400"/>
            <a:ext cx="9144000" cy="2133600"/>
            <a:chOff x="0" y="2976"/>
            <a:chExt cx="5760" cy="1344"/>
          </a:xfrm>
        </p:grpSpPr>
        <p:sp>
          <p:nvSpPr>
            <p:cNvPr id="3091" name="Rectangle 19"/>
            <p:cNvSpPr>
              <a:spLocks noChangeArrowheads="1"/>
            </p:cNvSpPr>
            <p:nvPr/>
          </p:nvSpPr>
          <p:spPr bwMode="ltGray">
            <a:xfrm>
              <a:off x="53" y="2976"/>
              <a:ext cx="5666" cy="13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092" name="Rectangle 20"/>
            <p:cNvSpPr>
              <a:spLocks noChangeArrowheads="1"/>
            </p:cNvSpPr>
            <p:nvPr/>
          </p:nvSpPr>
          <p:spPr bwMode="ltGray">
            <a:xfrm>
              <a:off x="0" y="2976"/>
              <a:ext cx="5760" cy="227"/>
            </a:xfrm>
            <a:prstGeom prst="rect">
              <a:avLst/>
            </a:prstGeom>
            <a:gradFill rotWithShape="1">
              <a:gsLst>
                <a:gs pos="0">
                  <a:schemeClr val="accent1">
                    <a:gamma/>
                    <a:shade val="69804"/>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grpSp>
      <p:sp>
        <p:nvSpPr>
          <p:cNvPr id="3093" name="Rectangle 21"/>
          <p:cNvSpPr>
            <a:spLocks noChangeArrowheads="1"/>
          </p:cNvSpPr>
          <p:nvPr/>
        </p:nvSpPr>
        <p:spPr bwMode="ltGray">
          <a:xfrm>
            <a:off x="-6350" y="0"/>
            <a:ext cx="9144000" cy="2205038"/>
          </a:xfrm>
          <a:prstGeom prst="rect">
            <a:avLst/>
          </a:prstGeom>
          <a:gradFill rotWithShape="1">
            <a:gsLst>
              <a:gs pos="0">
                <a:schemeClr val="folHlink"/>
              </a:gs>
              <a:gs pos="100000">
                <a:schemeClr val="folHlink">
                  <a:gamma/>
                  <a:shade val="46275"/>
                  <a:invGamma/>
                </a:schemeClr>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pic>
        <p:nvPicPr>
          <p:cNvPr id="3094" name="Picture 2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2260600"/>
            <a:ext cx="8982075" cy="2392363"/>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914400" y="1404938"/>
            <a:ext cx="7239000" cy="762000"/>
          </a:xfrm>
        </p:spPr>
        <p:txBody>
          <a:bodyPr/>
          <a:lstStyle>
            <a:lvl1pPr>
              <a:defRPr sz="4400"/>
            </a:lvl1pPr>
          </a:lstStyle>
          <a:p>
            <a:pPr lvl="0"/>
            <a:r>
              <a:rPr lang="es-ES" noProof="0" smtClean="0"/>
              <a:t>Haga clic para modificar el estilo de título del patrón</a:t>
            </a:r>
            <a:endParaRPr lang="en-US" noProof="0" smtClean="0"/>
          </a:p>
        </p:txBody>
      </p:sp>
      <p:sp>
        <p:nvSpPr>
          <p:cNvPr id="3075" name="Rectangle 3"/>
          <p:cNvSpPr>
            <a:spLocks noGrp="1" noChangeArrowheads="1"/>
          </p:cNvSpPr>
          <p:nvPr>
            <p:ph type="subTitle" idx="1"/>
          </p:nvPr>
        </p:nvSpPr>
        <p:spPr bwMode="white">
          <a:xfrm>
            <a:off x="990600" y="5334000"/>
            <a:ext cx="7086600" cy="609600"/>
          </a:xfrm>
        </p:spPr>
        <p:txBody>
          <a:bodyPr/>
          <a:lstStyle>
            <a:lvl1pPr marL="0" indent="0" algn="ctr">
              <a:buFont typeface="Wingdings" pitchFamily="2" charset="2"/>
              <a:buNone/>
              <a:defRPr sz="1600">
                <a:solidFill>
                  <a:schemeClr val="tx2"/>
                </a:solidFill>
              </a:defRPr>
            </a:lvl1pPr>
          </a:lstStyle>
          <a:p>
            <a:pPr lvl="0"/>
            <a:r>
              <a:rPr lang="es-ES" noProof="0" smtClean="0"/>
              <a:t>Haga clic para modificar el estilo de subtítulo del patrón</a:t>
            </a:r>
            <a:endParaRPr lang="en-US" noProof="0" smtClean="0"/>
          </a:p>
        </p:txBody>
      </p:sp>
      <p:grpSp>
        <p:nvGrpSpPr>
          <p:cNvPr id="3095" name="Group 23"/>
          <p:cNvGrpSpPr>
            <a:grpSpLocks/>
          </p:cNvGrpSpPr>
          <p:nvPr/>
        </p:nvGrpSpPr>
        <p:grpSpPr bwMode="auto">
          <a:xfrm>
            <a:off x="-6350" y="0"/>
            <a:ext cx="9155113" cy="6859588"/>
            <a:chOff x="0" y="0"/>
            <a:chExt cx="5764" cy="4321"/>
          </a:xfrm>
        </p:grpSpPr>
        <p:sp>
          <p:nvSpPr>
            <p:cNvPr id="3096" name="AutoShape 24"/>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097" name="Freeform 25"/>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Lst>
              <a:ahLst/>
              <a:cxnLst>
                <a:cxn ang="0">
                  <a:pos x="T0" y="T1"/>
                </a:cxn>
                <a:cxn ang="0">
                  <a:pos x="T2" y="T3"/>
                </a:cxn>
                <a:cxn ang="0">
                  <a:pos x="T4" y="T5"/>
                </a:cxn>
                <a:cxn ang="0">
                  <a:pos x="T6" y="T7"/>
                </a:cxn>
                <a:cxn ang="0">
                  <a:pos x="T8" y="T9"/>
                </a:cxn>
              </a:cxnLst>
              <a:rect l="0" t="0" r="r" b="b"/>
              <a:pathLst>
                <a:path w="288" h="282">
                  <a:moveTo>
                    <a:pt x="2" y="282"/>
                  </a:moveTo>
                  <a:lnTo>
                    <a:pt x="82" y="144"/>
                  </a:lnTo>
                  <a:lnTo>
                    <a:pt x="165" y="36"/>
                  </a:lnTo>
                  <a:lnTo>
                    <a:pt x="288" y="0"/>
                  </a:lnTo>
                  <a:lnTo>
                    <a:pt x="0"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3098" name="Freeform 26"/>
            <p:cNvSpPr>
              <a:spLocks/>
            </p:cNvSpPr>
            <p:nvPr/>
          </p:nvSpPr>
          <p:spPr bwMode="white">
            <a:xfrm>
              <a:off x="5" y="3985"/>
              <a:ext cx="244" cy="336"/>
            </a:xfrm>
            <a:custGeom>
              <a:avLst/>
              <a:gdLst>
                <a:gd name="T0" fmla="*/ 243 w 243"/>
                <a:gd name="T1" fmla="*/ 335 h 336"/>
                <a:gd name="T2" fmla="*/ 122 w 243"/>
                <a:gd name="T3" fmla="*/ 239 h 336"/>
                <a:gd name="T4" fmla="*/ 30 w 243"/>
                <a:gd name="T5" fmla="*/ 144 h 336"/>
                <a:gd name="T6" fmla="*/ 0 w 243"/>
                <a:gd name="T7" fmla="*/ 0 h 336"/>
                <a:gd name="T8" fmla="*/ 1 w 243"/>
                <a:gd name="T9" fmla="*/ 336 h 336"/>
              </a:gdLst>
              <a:ahLst/>
              <a:cxnLst>
                <a:cxn ang="0">
                  <a:pos x="T0" y="T1"/>
                </a:cxn>
                <a:cxn ang="0">
                  <a:pos x="T2" y="T3"/>
                </a:cxn>
                <a:cxn ang="0">
                  <a:pos x="T4" y="T5"/>
                </a:cxn>
                <a:cxn ang="0">
                  <a:pos x="T6" y="T7"/>
                </a:cxn>
                <a:cxn ang="0">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3099" name="Freeform 27"/>
            <p:cNvSpPr>
              <a:spLocks/>
            </p:cNvSpPr>
            <p:nvPr/>
          </p:nvSpPr>
          <p:spPr bwMode="white">
            <a:xfrm>
              <a:off x="5511" y="4029"/>
              <a:ext cx="253" cy="290"/>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3100" name="Freeform 28"/>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Lst>
              <a:ahLst/>
              <a:cxnLst>
                <a:cxn ang="0">
                  <a:pos x="T0" y="T1"/>
                </a:cxn>
                <a:cxn ang="0">
                  <a:pos x="T2" y="T3"/>
                </a:cxn>
                <a:cxn ang="0">
                  <a:pos x="T4" y="T5"/>
                </a:cxn>
                <a:cxn ang="0">
                  <a:pos x="T6" y="T7"/>
                </a:cxn>
                <a:cxn ang="0">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n-US"/>
              <a:t>Company Logo</a:t>
            </a:r>
          </a:p>
        </p:txBody>
      </p:sp>
      <p:sp>
        <p:nvSpPr>
          <p:cNvPr id="5" name="4 Marcador de número de diapositiva"/>
          <p:cNvSpPr>
            <a:spLocks noGrp="1"/>
          </p:cNvSpPr>
          <p:nvPr>
            <p:ph type="sldNum" sz="quarter" idx="11"/>
          </p:nvPr>
        </p:nvSpPr>
        <p:spPr/>
        <p:txBody>
          <a:bodyPr/>
          <a:lstStyle>
            <a:lvl1pPr>
              <a:defRPr/>
            </a:lvl1pPr>
          </a:lstStyle>
          <a:p>
            <a:fld id="{84095952-2BE4-414C-8154-09217D9FD38A}" type="slidenum">
              <a:rPr lang="en-US"/>
              <a:pPr/>
              <a:t>‹Nº›</a:t>
            </a:fld>
            <a:endParaRPr lang="en-US"/>
          </a:p>
        </p:txBody>
      </p:sp>
    </p:spTree>
    <p:extLst>
      <p:ext uri="{BB962C8B-B14F-4D97-AF65-F5344CB8AC3E}">
        <p14:creationId xmlns:p14="http://schemas.microsoft.com/office/powerpoint/2010/main" val="3300958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28600"/>
            <a:ext cx="2057400" cy="6062663"/>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28600"/>
            <a:ext cx="6019800" cy="6062663"/>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n-US"/>
              <a:t>Company Logo</a:t>
            </a:r>
          </a:p>
        </p:txBody>
      </p:sp>
      <p:sp>
        <p:nvSpPr>
          <p:cNvPr id="5" name="4 Marcador de número de diapositiva"/>
          <p:cNvSpPr>
            <a:spLocks noGrp="1"/>
          </p:cNvSpPr>
          <p:nvPr>
            <p:ph type="sldNum" sz="quarter" idx="11"/>
          </p:nvPr>
        </p:nvSpPr>
        <p:spPr/>
        <p:txBody>
          <a:bodyPr/>
          <a:lstStyle>
            <a:lvl1pPr>
              <a:defRPr/>
            </a:lvl1pPr>
          </a:lstStyle>
          <a:p>
            <a:fld id="{0095270A-347B-41A9-AF0A-227BDEBF5EC0}" type="slidenum">
              <a:rPr lang="en-US"/>
              <a:pPr/>
              <a:t>‹Nº›</a:t>
            </a:fld>
            <a:endParaRPr lang="en-US"/>
          </a:p>
        </p:txBody>
      </p:sp>
    </p:spTree>
    <p:extLst>
      <p:ext uri="{BB962C8B-B14F-4D97-AF65-F5344CB8AC3E}">
        <p14:creationId xmlns:p14="http://schemas.microsoft.com/office/powerpoint/2010/main" val="2096300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28600"/>
            <a:ext cx="8153400" cy="900113"/>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457200" y="1343025"/>
            <a:ext cx="8229600" cy="4948238"/>
          </a:xfrm>
        </p:spPr>
        <p:txBody>
          <a:bodyPr/>
          <a:lstStyle/>
          <a:p>
            <a:r>
              <a:rPr lang="es-ES" smtClean="0"/>
              <a:t>Haga clic en el icono para agregar una tabla</a:t>
            </a:r>
            <a:endParaRPr lang="es-ES"/>
          </a:p>
        </p:txBody>
      </p:sp>
      <p:sp>
        <p:nvSpPr>
          <p:cNvPr id="4" name="3 Marcador de pie de página"/>
          <p:cNvSpPr>
            <a:spLocks noGrp="1"/>
          </p:cNvSpPr>
          <p:nvPr>
            <p:ph type="ftr" sz="quarter" idx="10"/>
          </p:nvPr>
        </p:nvSpPr>
        <p:spPr>
          <a:xfrm>
            <a:off x="7315200" y="6461125"/>
            <a:ext cx="1676400" cy="320675"/>
          </a:xfrm>
        </p:spPr>
        <p:txBody>
          <a:bodyPr/>
          <a:lstStyle>
            <a:lvl1pPr>
              <a:defRPr/>
            </a:lvl1pPr>
          </a:lstStyle>
          <a:p>
            <a:r>
              <a:rPr lang="en-US"/>
              <a:t>Company Logo</a:t>
            </a:r>
          </a:p>
        </p:txBody>
      </p:sp>
      <p:sp>
        <p:nvSpPr>
          <p:cNvPr id="5" name="4 Marcador de número de diapositiva"/>
          <p:cNvSpPr>
            <a:spLocks noGrp="1"/>
          </p:cNvSpPr>
          <p:nvPr>
            <p:ph type="sldNum" sz="quarter" idx="11"/>
          </p:nvPr>
        </p:nvSpPr>
        <p:spPr>
          <a:xfrm>
            <a:off x="457200" y="6472238"/>
            <a:ext cx="609600" cy="233362"/>
          </a:xfrm>
        </p:spPr>
        <p:txBody>
          <a:bodyPr/>
          <a:lstStyle>
            <a:lvl1pPr>
              <a:defRPr/>
            </a:lvl1pPr>
          </a:lstStyle>
          <a:p>
            <a:fld id="{BC51681B-FE34-40D8-87AA-815128B7B747}" type="slidenum">
              <a:rPr lang="en-US"/>
              <a:pPr/>
              <a:t>‹Nº›</a:t>
            </a:fld>
            <a:endParaRPr lang="en-US"/>
          </a:p>
        </p:txBody>
      </p:sp>
    </p:spTree>
    <p:extLst>
      <p:ext uri="{BB962C8B-B14F-4D97-AF65-F5344CB8AC3E}">
        <p14:creationId xmlns:p14="http://schemas.microsoft.com/office/powerpoint/2010/main" val="6593566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pie de página"/>
          <p:cNvSpPr>
            <a:spLocks noGrp="1"/>
          </p:cNvSpPr>
          <p:nvPr>
            <p:ph type="ftr" sz="quarter" idx="10"/>
          </p:nvPr>
        </p:nvSpPr>
        <p:spPr/>
        <p:txBody>
          <a:bodyPr/>
          <a:lstStyle>
            <a:lvl1pPr>
              <a:defRPr/>
            </a:lvl1pPr>
          </a:lstStyle>
          <a:p>
            <a:r>
              <a:rPr lang="en-US"/>
              <a:t>Company Logo</a:t>
            </a:r>
          </a:p>
        </p:txBody>
      </p:sp>
      <p:sp>
        <p:nvSpPr>
          <p:cNvPr id="5" name="4 Marcador de número de diapositiva"/>
          <p:cNvSpPr>
            <a:spLocks noGrp="1"/>
          </p:cNvSpPr>
          <p:nvPr>
            <p:ph type="sldNum" sz="quarter" idx="11"/>
          </p:nvPr>
        </p:nvSpPr>
        <p:spPr/>
        <p:txBody>
          <a:bodyPr/>
          <a:lstStyle>
            <a:lvl1pPr>
              <a:defRPr/>
            </a:lvl1pPr>
          </a:lstStyle>
          <a:p>
            <a:fld id="{BE124AF2-7606-45F2-A6D1-99E0EE00CF91}" type="slidenum">
              <a:rPr lang="en-US"/>
              <a:pPr/>
              <a:t>‹Nº›</a:t>
            </a:fld>
            <a:endParaRPr lang="en-US"/>
          </a:p>
        </p:txBody>
      </p:sp>
    </p:spTree>
    <p:extLst>
      <p:ext uri="{BB962C8B-B14F-4D97-AF65-F5344CB8AC3E}">
        <p14:creationId xmlns:p14="http://schemas.microsoft.com/office/powerpoint/2010/main" val="266831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pie de página"/>
          <p:cNvSpPr>
            <a:spLocks noGrp="1"/>
          </p:cNvSpPr>
          <p:nvPr>
            <p:ph type="ftr" sz="quarter" idx="10"/>
          </p:nvPr>
        </p:nvSpPr>
        <p:spPr/>
        <p:txBody>
          <a:bodyPr/>
          <a:lstStyle>
            <a:lvl1pPr>
              <a:defRPr/>
            </a:lvl1pPr>
          </a:lstStyle>
          <a:p>
            <a:r>
              <a:rPr lang="en-US"/>
              <a:t>Company Logo</a:t>
            </a:r>
          </a:p>
        </p:txBody>
      </p:sp>
      <p:sp>
        <p:nvSpPr>
          <p:cNvPr id="5" name="4 Marcador de número de diapositiva"/>
          <p:cNvSpPr>
            <a:spLocks noGrp="1"/>
          </p:cNvSpPr>
          <p:nvPr>
            <p:ph type="sldNum" sz="quarter" idx="11"/>
          </p:nvPr>
        </p:nvSpPr>
        <p:spPr/>
        <p:txBody>
          <a:bodyPr/>
          <a:lstStyle>
            <a:lvl1pPr>
              <a:defRPr/>
            </a:lvl1pPr>
          </a:lstStyle>
          <a:p>
            <a:fld id="{761AAD80-B620-4136-AD76-F937527D7C5F}" type="slidenum">
              <a:rPr lang="en-US"/>
              <a:pPr/>
              <a:t>‹Nº›</a:t>
            </a:fld>
            <a:endParaRPr lang="en-US"/>
          </a:p>
        </p:txBody>
      </p:sp>
    </p:spTree>
    <p:extLst>
      <p:ext uri="{BB962C8B-B14F-4D97-AF65-F5344CB8AC3E}">
        <p14:creationId xmlns:p14="http://schemas.microsoft.com/office/powerpoint/2010/main" val="763448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343025"/>
            <a:ext cx="4038600" cy="49482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pie de página"/>
          <p:cNvSpPr>
            <a:spLocks noGrp="1"/>
          </p:cNvSpPr>
          <p:nvPr>
            <p:ph type="ftr" sz="quarter" idx="10"/>
          </p:nvPr>
        </p:nvSpPr>
        <p:spPr/>
        <p:txBody>
          <a:bodyPr/>
          <a:lstStyle>
            <a:lvl1pPr>
              <a:defRPr/>
            </a:lvl1pPr>
          </a:lstStyle>
          <a:p>
            <a:r>
              <a:rPr lang="en-US"/>
              <a:t>Company Logo</a:t>
            </a:r>
          </a:p>
        </p:txBody>
      </p:sp>
      <p:sp>
        <p:nvSpPr>
          <p:cNvPr id="6" name="5 Marcador de número de diapositiva"/>
          <p:cNvSpPr>
            <a:spLocks noGrp="1"/>
          </p:cNvSpPr>
          <p:nvPr>
            <p:ph type="sldNum" sz="quarter" idx="11"/>
          </p:nvPr>
        </p:nvSpPr>
        <p:spPr/>
        <p:txBody>
          <a:bodyPr/>
          <a:lstStyle>
            <a:lvl1pPr>
              <a:defRPr/>
            </a:lvl1pPr>
          </a:lstStyle>
          <a:p>
            <a:fld id="{DB1DD581-98FE-423A-BD3B-2C2B1583422C}" type="slidenum">
              <a:rPr lang="en-US"/>
              <a:pPr/>
              <a:t>‹Nº›</a:t>
            </a:fld>
            <a:endParaRPr lang="en-US"/>
          </a:p>
        </p:txBody>
      </p:sp>
    </p:spTree>
    <p:extLst>
      <p:ext uri="{BB962C8B-B14F-4D97-AF65-F5344CB8AC3E}">
        <p14:creationId xmlns:p14="http://schemas.microsoft.com/office/powerpoint/2010/main" val="287585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pie de página"/>
          <p:cNvSpPr>
            <a:spLocks noGrp="1"/>
          </p:cNvSpPr>
          <p:nvPr>
            <p:ph type="ftr" sz="quarter" idx="10"/>
          </p:nvPr>
        </p:nvSpPr>
        <p:spPr/>
        <p:txBody>
          <a:bodyPr/>
          <a:lstStyle>
            <a:lvl1pPr>
              <a:defRPr/>
            </a:lvl1pPr>
          </a:lstStyle>
          <a:p>
            <a:r>
              <a:rPr lang="en-US"/>
              <a:t>Company Logo</a:t>
            </a:r>
          </a:p>
        </p:txBody>
      </p:sp>
      <p:sp>
        <p:nvSpPr>
          <p:cNvPr id="8" name="7 Marcador de número de diapositiva"/>
          <p:cNvSpPr>
            <a:spLocks noGrp="1"/>
          </p:cNvSpPr>
          <p:nvPr>
            <p:ph type="sldNum" sz="quarter" idx="11"/>
          </p:nvPr>
        </p:nvSpPr>
        <p:spPr/>
        <p:txBody>
          <a:bodyPr/>
          <a:lstStyle>
            <a:lvl1pPr>
              <a:defRPr/>
            </a:lvl1pPr>
          </a:lstStyle>
          <a:p>
            <a:fld id="{4174F402-876C-4082-B05A-64BFB282E941}" type="slidenum">
              <a:rPr lang="en-US"/>
              <a:pPr/>
              <a:t>‹Nº›</a:t>
            </a:fld>
            <a:endParaRPr lang="en-US"/>
          </a:p>
        </p:txBody>
      </p:sp>
    </p:spTree>
    <p:extLst>
      <p:ext uri="{BB962C8B-B14F-4D97-AF65-F5344CB8AC3E}">
        <p14:creationId xmlns:p14="http://schemas.microsoft.com/office/powerpoint/2010/main" val="4262959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pie de página"/>
          <p:cNvSpPr>
            <a:spLocks noGrp="1"/>
          </p:cNvSpPr>
          <p:nvPr>
            <p:ph type="ftr" sz="quarter" idx="10"/>
          </p:nvPr>
        </p:nvSpPr>
        <p:spPr/>
        <p:txBody>
          <a:bodyPr/>
          <a:lstStyle>
            <a:lvl1pPr>
              <a:defRPr/>
            </a:lvl1pPr>
          </a:lstStyle>
          <a:p>
            <a:r>
              <a:rPr lang="en-US"/>
              <a:t>Company Logo</a:t>
            </a:r>
          </a:p>
        </p:txBody>
      </p:sp>
      <p:sp>
        <p:nvSpPr>
          <p:cNvPr id="4" name="3 Marcador de número de diapositiva"/>
          <p:cNvSpPr>
            <a:spLocks noGrp="1"/>
          </p:cNvSpPr>
          <p:nvPr>
            <p:ph type="sldNum" sz="quarter" idx="11"/>
          </p:nvPr>
        </p:nvSpPr>
        <p:spPr/>
        <p:txBody>
          <a:bodyPr/>
          <a:lstStyle>
            <a:lvl1pPr>
              <a:defRPr/>
            </a:lvl1pPr>
          </a:lstStyle>
          <a:p>
            <a:fld id="{2AB4AA9E-0545-4F75-B45D-39E170002781}" type="slidenum">
              <a:rPr lang="en-US"/>
              <a:pPr/>
              <a:t>‹Nº›</a:t>
            </a:fld>
            <a:endParaRPr lang="en-US"/>
          </a:p>
        </p:txBody>
      </p:sp>
    </p:spTree>
    <p:extLst>
      <p:ext uri="{BB962C8B-B14F-4D97-AF65-F5344CB8AC3E}">
        <p14:creationId xmlns:p14="http://schemas.microsoft.com/office/powerpoint/2010/main" val="476631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pie de página"/>
          <p:cNvSpPr>
            <a:spLocks noGrp="1"/>
          </p:cNvSpPr>
          <p:nvPr>
            <p:ph type="ftr" sz="quarter" idx="10"/>
          </p:nvPr>
        </p:nvSpPr>
        <p:spPr/>
        <p:txBody>
          <a:bodyPr/>
          <a:lstStyle>
            <a:lvl1pPr>
              <a:defRPr/>
            </a:lvl1pPr>
          </a:lstStyle>
          <a:p>
            <a:r>
              <a:rPr lang="en-US"/>
              <a:t>Company Logo</a:t>
            </a:r>
          </a:p>
        </p:txBody>
      </p:sp>
      <p:sp>
        <p:nvSpPr>
          <p:cNvPr id="3" name="2 Marcador de número de diapositiva"/>
          <p:cNvSpPr>
            <a:spLocks noGrp="1"/>
          </p:cNvSpPr>
          <p:nvPr>
            <p:ph type="sldNum" sz="quarter" idx="11"/>
          </p:nvPr>
        </p:nvSpPr>
        <p:spPr/>
        <p:txBody>
          <a:bodyPr/>
          <a:lstStyle>
            <a:lvl1pPr>
              <a:defRPr/>
            </a:lvl1pPr>
          </a:lstStyle>
          <a:p>
            <a:fld id="{E22667A1-58C6-4DB0-BC02-B1872F30E678}" type="slidenum">
              <a:rPr lang="en-US"/>
              <a:pPr/>
              <a:t>‹Nº›</a:t>
            </a:fld>
            <a:endParaRPr lang="en-US"/>
          </a:p>
        </p:txBody>
      </p:sp>
    </p:spTree>
    <p:extLst>
      <p:ext uri="{BB962C8B-B14F-4D97-AF65-F5344CB8AC3E}">
        <p14:creationId xmlns:p14="http://schemas.microsoft.com/office/powerpoint/2010/main" val="3855567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n-US"/>
              <a:t>Company Logo</a:t>
            </a:r>
          </a:p>
        </p:txBody>
      </p:sp>
      <p:sp>
        <p:nvSpPr>
          <p:cNvPr id="6" name="5 Marcador de número de diapositiva"/>
          <p:cNvSpPr>
            <a:spLocks noGrp="1"/>
          </p:cNvSpPr>
          <p:nvPr>
            <p:ph type="sldNum" sz="quarter" idx="11"/>
          </p:nvPr>
        </p:nvSpPr>
        <p:spPr/>
        <p:txBody>
          <a:bodyPr/>
          <a:lstStyle>
            <a:lvl1pPr>
              <a:defRPr/>
            </a:lvl1pPr>
          </a:lstStyle>
          <a:p>
            <a:fld id="{81F2CD0C-760D-47E6-AEC1-5BA05E2ED7DF}" type="slidenum">
              <a:rPr lang="en-US"/>
              <a:pPr/>
              <a:t>‹Nº›</a:t>
            </a:fld>
            <a:endParaRPr lang="en-US"/>
          </a:p>
        </p:txBody>
      </p:sp>
    </p:spTree>
    <p:extLst>
      <p:ext uri="{BB962C8B-B14F-4D97-AF65-F5344CB8AC3E}">
        <p14:creationId xmlns:p14="http://schemas.microsoft.com/office/powerpoint/2010/main" val="4116676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pie de página"/>
          <p:cNvSpPr>
            <a:spLocks noGrp="1"/>
          </p:cNvSpPr>
          <p:nvPr>
            <p:ph type="ftr" sz="quarter" idx="10"/>
          </p:nvPr>
        </p:nvSpPr>
        <p:spPr/>
        <p:txBody>
          <a:bodyPr/>
          <a:lstStyle>
            <a:lvl1pPr>
              <a:defRPr/>
            </a:lvl1pPr>
          </a:lstStyle>
          <a:p>
            <a:r>
              <a:rPr lang="en-US"/>
              <a:t>Company Logo</a:t>
            </a:r>
          </a:p>
        </p:txBody>
      </p:sp>
      <p:sp>
        <p:nvSpPr>
          <p:cNvPr id="6" name="5 Marcador de número de diapositiva"/>
          <p:cNvSpPr>
            <a:spLocks noGrp="1"/>
          </p:cNvSpPr>
          <p:nvPr>
            <p:ph type="sldNum" sz="quarter" idx="11"/>
          </p:nvPr>
        </p:nvSpPr>
        <p:spPr/>
        <p:txBody>
          <a:bodyPr/>
          <a:lstStyle>
            <a:lvl1pPr>
              <a:defRPr/>
            </a:lvl1pPr>
          </a:lstStyle>
          <a:p>
            <a:fld id="{624ABB4B-71A0-4554-8278-EF4BC0D08B61}" type="slidenum">
              <a:rPr lang="en-US"/>
              <a:pPr/>
              <a:t>‹Nº›</a:t>
            </a:fld>
            <a:endParaRPr lang="en-US"/>
          </a:p>
        </p:txBody>
      </p:sp>
    </p:spTree>
    <p:extLst>
      <p:ext uri="{BB962C8B-B14F-4D97-AF65-F5344CB8AC3E}">
        <p14:creationId xmlns:p14="http://schemas.microsoft.com/office/powerpoint/2010/main" val="292989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9" name="Object 15"/>
          <p:cNvGraphicFramePr>
            <a:graphicFrameLocks noChangeAspect="1"/>
          </p:cNvGraphicFramePr>
          <p:nvPr/>
        </p:nvGraphicFramePr>
        <p:xfrm>
          <a:off x="20638" y="22225"/>
          <a:ext cx="9101137" cy="1181100"/>
        </p:xfrm>
        <a:graphic>
          <a:graphicData uri="http://schemas.openxmlformats.org/presentationml/2006/ole">
            <mc:AlternateContent xmlns:mc="http://schemas.openxmlformats.org/markup-compatibility/2006">
              <mc:Choice xmlns:v="urn:schemas-microsoft-com:vml" Requires="v">
                <p:oleObj spid="_x0000_s1065" name="Image" r:id="rId15" imgW="6653968" imgH="1180952" progId="Photoshop.Image.6">
                  <p:embed/>
                </p:oleObj>
              </mc:Choice>
              <mc:Fallback>
                <p:oleObj name="Image" r:id="rId15" imgW="6653968" imgH="1180952" progId="Photoshop.Image.6">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0638" y="22225"/>
                        <a:ext cx="9101137" cy="118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Rectangle 16"/>
          <p:cNvSpPr>
            <a:spLocks noChangeArrowheads="1"/>
          </p:cNvSpPr>
          <p:nvPr/>
        </p:nvSpPr>
        <p:spPr bwMode="invGray">
          <a:xfrm>
            <a:off x="0" y="6453188"/>
            <a:ext cx="9109075" cy="40481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1027" name="Rectangle 3"/>
          <p:cNvSpPr>
            <a:spLocks noGrp="1" noChangeArrowheads="1"/>
          </p:cNvSpPr>
          <p:nvPr>
            <p:ph type="body" idx="1"/>
          </p:nvPr>
        </p:nvSpPr>
        <p:spPr bwMode="auto">
          <a:xfrm>
            <a:off x="457200" y="1343025"/>
            <a:ext cx="8229600" cy="4948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29" name="Rectangle 5"/>
          <p:cNvSpPr>
            <a:spLocks noGrp="1" noChangeArrowheads="1"/>
          </p:cNvSpPr>
          <p:nvPr>
            <p:ph type="ftr" sz="quarter" idx="3"/>
          </p:nvPr>
        </p:nvSpPr>
        <p:spPr bwMode="auto">
          <a:xfrm>
            <a:off x="7315200" y="6461125"/>
            <a:ext cx="16764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1">
                <a:solidFill>
                  <a:schemeClr val="bg1"/>
                </a:solidFill>
                <a:latin typeface="+mn-lt"/>
              </a:defRPr>
            </a:lvl1pPr>
          </a:lstStyle>
          <a:p>
            <a:r>
              <a:rPr lang="en-US"/>
              <a:t>Company Logo</a:t>
            </a:r>
          </a:p>
        </p:txBody>
      </p:sp>
      <p:sp>
        <p:nvSpPr>
          <p:cNvPr id="1030" name="Rectangle 6"/>
          <p:cNvSpPr>
            <a:spLocks noGrp="1" noChangeArrowheads="1"/>
          </p:cNvSpPr>
          <p:nvPr>
            <p:ph type="sldNum" sz="quarter" idx="4"/>
          </p:nvPr>
        </p:nvSpPr>
        <p:spPr bwMode="auto">
          <a:xfrm>
            <a:off x="457200" y="6472238"/>
            <a:ext cx="609600" cy="233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200" b="1">
                <a:solidFill>
                  <a:schemeClr val="bg1"/>
                </a:solidFill>
                <a:latin typeface="+mn-lt"/>
              </a:defRPr>
            </a:lvl1pPr>
          </a:lstStyle>
          <a:p>
            <a:fld id="{C0ACEDE3-12C7-4693-B01C-8115A6232163}" type="slidenum">
              <a:rPr lang="en-US"/>
              <a:pPr/>
              <a:t>‹Nº›</a:t>
            </a:fld>
            <a:endParaRPr lang="en-US"/>
          </a:p>
        </p:txBody>
      </p:sp>
      <p:sp>
        <p:nvSpPr>
          <p:cNvPr id="1026" name="Rectangle 2"/>
          <p:cNvSpPr>
            <a:spLocks noGrp="1" noChangeArrowheads="1"/>
          </p:cNvSpPr>
          <p:nvPr>
            <p:ph type="title"/>
          </p:nvPr>
        </p:nvSpPr>
        <p:spPr bwMode="white">
          <a:xfrm>
            <a:off x="457200" y="228600"/>
            <a:ext cx="8153400" cy="900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endParaRPr lang="en-US" smtClean="0"/>
          </a:p>
        </p:txBody>
      </p:sp>
      <p:grpSp>
        <p:nvGrpSpPr>
          <p:cNvPr id="1041" name="Group 17"/>
          <p:cNvGrpSpPr>
            <a:grpSpLocks/>
          </p:cNvGrpSpPr>
          <p:nvPr/>
        </p:nvGrpSpPr>
        <p:grpSpPr bwMode="auto">
          <a:xfrm>
            <a:off x="-11113" y="0"/>
            <a:ext cx="9159876" cy="6859588"/>
            <a:chOff x="0" y="0"/>
            <a:chExt cx="5764" cy="4321"/>
          </a:xfrm>
        </p:grpSpPr>
        <p:sp>
          <p:nvSpPr>
            <p:cNvPr id="1042" name="AutoShape 18"/>
            <p:cNvSpPr>
              <a:spLocks noChangeArrowheads="1"/>
            </p:cNvSpPr>
            <p:nvPr/>
          </p:nvSpPr>
          <p:spPr bwMode="white">
            <a:xfrm>
              <a:off x="27" y="24"/>
              <a:ext cx="5712" cy="4274"/>
            </a:xfrm>
            <a:prstGeom prst="roundRect">
              <a:avLst>
                <a:gd name="adj" fmla="val 6227"/>
              </a:avLst>
            </a:prstGeom>
            <a:noFill/>
            <a:ln w="76200">
              <a:solidFill>
                <a:schemeClr val="bg1"/>
              </a:solidFill>
              <a:round/>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1043" name="Freeform 19"/>
            <p:cNvSpPr>
              <a:spLocks/>
            </p:cNvSpPr>
            <p:nvPr/>
          </p:nvSpPr>
          <p:spPr bwMode="white">
            <a:xfrm>
              <a:off x="0" y="0"/>
              <a:ext cx="288" cy="282"/>
            </a:xfrm>
            <a:custGeom>
              <a:avLst/>
              <a:gdLst>
                <a:gd name="T0" fmla="*/ 2 w 288"/>
                <a:gd name="T1" fmla="*/ 282 h 282"/>
                <a:gd name="T2" fmla="*/ 82 w 288"/>
                <a:gd name="T3" fmla="*/ 144 h 282"/>
                <a:gd name="T4" fmla="*/ 165 w 288"/>
                <a:gd name="T5" fmla="*/ 36 h 282"/>
                <a:gd name="T6" fmla="*/ 288 w 288"/>
                <a:gd name="T7" fmla="*/ 0 h 282"/>
                <a:gd name="T8" fmla="*/ 0 w 288"/>
                <a:gd name="T9" fmla="*/ 0 h 282"/>
              </a:gdLst>
              <a:ahLst/>
              <a:cxnLst>
                <a:cxn ang="0">
                  <a:pos x="T0" y="T1"/>
                </a:cxn>
                <a:cxn ang="0">
                  <a:pos x="T2" y="T3"/>
                </a:cxn>
                <a:cxn ang="0">
                  <a:pos x="T4" y="T5"/>
                </a:cxn>
                <a:cxn ang="0">
                  <a:pos x="T6" y="T7"/>
                </a:cxn>
                <a:cxn ang="0">
                  <a:pos x="T8" y="T9"/>
                </a:cxn>
              </a:cxnLst>
              <a:rect l="0" t="0" r="r" b="b"/>
              <a:pathLst>
                <a:path w="288" h="282">
                  <a:moveTo>
                    <a:pt x="2" y="282"/>
                  </a:moveTo>
                  <a:lnTo>
                    <a:pt x="82" y="144"/>
                  </a:lnTo>
                  <a:lnTo>
                    <a:pt x="165" y="36"/>
                  </a:lnTo>
                  <a:lnTo>
                    <a:pt x="288" y="0"/>
                  </a:lnTo>
                  <a:lnTo>
                    <a:pt x="0"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44" name="Freeform 20"/>
            <p:cNvSpPr>
              <a:spLocks/>
            </p:cNvSpPr>
            <p:nvPr/>
          </p:nvSpPr>
          <p:spPr bwMode="white">
            <a:xfrm>
              <a:off x="5" y="3985"/>
              <a:ext cx="244" cy="336"/>
            </a:xfrm>
            <a:custGeom>
              <a:avLst/>
              <a:gdLst>
                <a:gd name="T0" fmla="*/ 243 w 243"/>
                <a:gd name="T1" fmla="*/ 335 h 336"/>
                <a:gd name="T2" fmla="*/ 122 w 243"/>
                <a:gd name="T3" fmla="*/ 239 h 336"/>
                <a:gd name="T4" fmla="*/ 30 w 243"/>
                <a:gd name="T5" fmla="*/ 144 h 336"/>
                <a:gd name="T6" fmla="*/ 0 w 243"/>
                <a:gd name="T7" fmla="*/ 0 h 336"/>
                <a:gd name="T8" fmla="*/ 1 w 243"/>
                <a:gd name="T9" fmla="*/ 336 h 336"/>
              </a:gdLst>
              <a:ahLst/>
              <a:cxnLst>
                <a:cxn ang="0">
                  <a:pos x="T0" y="T1"/>
                </a:cxn>
                <a:cxn ang="0">
                  <a:pos x="T2" y="T3"/>
                </a:cxn>
                <a:cxn ang="0">
                  <a:pos x="T4" y="T5"/>
                </a:cxn>
                <a:cxn ang="0">
                  <a:pos x="T6" y="T7"/>
                </a:cxn>
                <a:cxn ang="0">
                  <a:pos x="T8" y="T9"/>
                </a:cxn>
              </a:cxnLst>
              <a:rect l="0" t="0" r="r" b="b"/>
              <a:pathLst>
                <a:path w="243" h="336">
                  <a:moveTo>
                    <a:pt x="243" y="335"/>
                  </a:moveTo>
                  <a:lnTo>
                    <a:pt x="122" y="239"/>
                  </a:lnTo>
                  <a:lnTo>
                    <a:pt x="30" y="144"/>
                  </a:lnTo>
                  <a:lnTo>
                    <a:pt x="0" y="0"/>
                  </a:lnTo>
                  <a:lnTo>
                    <a:pt x="1" y="336"/>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45" name="Freeform 21"/>
            <p:cNvSpPr>
              <a:spLocks/>
            </p:cNvSpPr>
            <p:nvPr/>
          </p:nvSpPr>
          <p:spPr bwMode="white">
            <a:xfrm>
              <a:off x="5511" y="4029"/>
              <a:ext cx="253" cy="290"/>
            </a:xfrm>
            <a:custGeom>
              <a:avLst/>
              <a:gdLst>
                <a:gd name="T0" fmla="*/ 229 w 232"/>
                <a:gd name="T1" fmla="*/ 0 h 290"/>
                <a:gd name="T2" fmla="*/ 164 w 232"/>
                <a:gd name="T3" fmla="*/ 144 h 290"/>
                <a:gd name="T4" fmla="*/ 98 w 232"/>
                <a:gd name="T5" fmla="*/ 253 h 290"/>
                <a:gd name="T6" fmla="*/ 0 w 232"/>
                <a:gd name="T7" fmla="*/ 290 h 290"/>
                <a:gd name="T8" fmla="*/ 232 w 232"/>
                <a:gd name="T9" fmla="*/ 287 h 290"/>
              </a:gdLst>
              <a:ahLst/>
              <a:cxnLst>
                <a:cxn ang="0">
                  <a:pos x="T0" y="T1"/>
                </a:cxn>
                <a:cxn ang="0">
                  <a:pos x="T2" y="T3"/>
                </a:cxn>
                <a:cxn ang="0">
                  <a:pos x="T4" y="T5"/>
                </a:cxn>
                <a:cxn ang="0">
                  <a:pos x="T6" y="T7"/>
                </a:cxn>
                <a:cxn ang="0">
                  <a:pos x="T8" y="T9"/>
                </a:cxn>
              </a:cxnLst>
              <a:rect l="0" t="0" r="r" b="b"/>
              <a:pathLst>
                <a:path w="232" h="290">
                  <a:moveTo>
                    <a:pt x="229" y="0"/>
                  </a:moveTo>
                  <a:lnTo>
                    <a:pt x="164" y="144"/>
                  </a:lnTo>
                  <a:lnTo>
                    <a:pt x="98" y="253"/>
                  </a:lnTo>
                  <a:lnTo>
                    <a:pt x="0" y="290"/>
                  </a:lnTo>
                  <a:lnTo>
                    <a:pt x="232" y="287"/>
                  </a:lnTo>
                </a:path>
              </a:pathLst>
            </a:custGeom>
            <a:solidFill>
              <a:schemeClr val="bg1"/>
            </a:solidFill>
            <a:ln w="9525">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46" name="Freeform 22"/>
            <p:cNvSpPr>
              <a:spLocks/>
            </p:cNvSpPr>
            <p:nvPr/>
          </p:nvSpPr>
          <p:spPr bwMode="white">
            <a:xfrm>
              <a:off x="5472" y="0"/>
              <a:ext cx="288" cy="288"/>
            </a:xfrm>
            <a:custGeom>
              <a:avLst/>
              <a:gdLst>
                <a:gd name="T0" fmla="*/ 0 w 288"/>
                <a:gd name="T1" fmla="*/ 0 h 288"/>
                <a:gd name="T2" fmla="*/ 144 w 288"/>
                <a:gd name="T3" fmla="*/ 82 h 288"/>
                <a:gd name="T4" fmla="*/ 252 w 288"/>
                <a:gd name="T5" fmla="*/ 165 h 288"/>
                <a:gd name="T6" fmla="*/ 288 w 288"/>
                <a:gd name="T7" fmla="*/ 288 h 288"/>
                <a:gd name="T8" fmla="*/ 288 w 288"/>
                <a:gd name="T9" fmla="*/ 0 h 288"/>
              </a:gdLst>
              <a:ahLst/>
              <a:cxnLst>
                <a:cxn ang="0">
                  <a:pos x="T0" y="T1"/>
                </a:cxn>
                <a:cxn ang="0">
                  <a:pos x="T2" y="T3"/>
                </a:cxn>
                <a:cxn ang="0">
                  <a:pos x="T4" y="T5"/>
                </a:cxn>
                <a:cxn ang="0">
                  <a:pos x="T6" y="T7"/>
                </a:cxn>
                <a:cxn ang="0">
                  <a:pos x="T8" y="T9"/>
                </a:cxn>
              </a:cxnLst>
              <a:rect l="0" t="0" r="r" b="b"/>
              <a:pathLst>
                <a:path w="288" h="288">
                  <a:moveTo>
                    <a:pt x="0" y="0"/>
                  </a:moveTo>
                  <a:lnTo>
                    <a:pt x="144" y="82"/>
                  </a:lnTo>
                  <a:lnTo>
                    <a:pt x="252" y="165"/>
                  </a:lnTo>
                  <a:lnTo>
                    <a:pt x="288" y="288"/>
                  </a:lnTo>
                  <a:lnTo>
                    <a:pt x="288" y="0"/>
                  </a:lnTo>
                </a:path>
              </a:pathLst>
            </a:cu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dt="0"/>
  <p:txStyles>
    <p:titleStyle>
      <a:lvl1pPr algn="ctr" rtl="0" eaLnBrk="1" fontAlgn="base" hangingPunct="1">
        <a:spcBef>
          <a:spcPct val="0"/>
        </a:spcBef>
        <a:spcAft>
          <a:spcPct val="0"/>
        </a:spcAft>
        <a:defRPr sz="3600" b="1">
          <a:solidFill>
            <a:schemeClr val="bg1"/>
          </a:solidFill>
          <a:latin typeface="+mj-lt"/>
          <a:ea typeface="+mj-ea"/>
          <a:cs typeface="+mj-cs"/>
        </a:defRPr>
      </a:lvl1pPr>
      <a:lvl2pPr algn="ctr" rtl="0" eaLnBrk="1" fontAlgn="base" hangingPunct="1">
        <a:spcBef>
          <a:spcPct val="0"/>
        </a:spcBef>
        <a:spcAft>
          <a:spcPct val="0"/>
        </a:spcAft>
        <a:defRPr sz="3600" b="1">
          <a:solidFill>
            <a:schemeClr val="bg1"/>
          </a:solidFill>
          <a:latin typeface="Arial" charset="0"/>
        </a:defRPr>
      </a:lvl2pPr>
      <a:lvl3pPr algn="ctr" rtl="0" eaLnBrk="1" fontAlgn="base" hangingPunct="1">
        <a:spcBef>
          <a:spcPct val="0"/>
        </a:spcBef>
        <a:spcAft>
          <a:spcPct val="0"/>
        </a:spcAft>
        <a:defRPr sz="3600" b="1">
          <a:solidFill>
            <a:schemeClr val="bg1"/>
          </a:solidFill>
          <a:latin typeface="Arial" charset="0"/>
        </a:defRPr>
      </a:lvl3pPr>
      <a:lvl4pPr algn="ctr" rtl="0" eaLnBrk="1" fontAlgn="base" hangingPunct="1">
        <a:spcBef>
          <a:spcPct val="0"/>
        </a:spcBef>
        <a:spcAft>
          <a:spcPct val="0"/>
        </a:spcAft>
        <a:defRPr sz="3600" b="1">
          <a:solidFill>
            <a:schemeClr val="bg1"/>
          </a:solidFill>
          <a:latin typeface="Arial" charset="0"/>
        </a:defRPr>
      </a:lvl4pPr>
      <a:lvl5pPr algn="ctr" rtl="0" eaLnBrk="1" fontAlgn="base" hangingPunct="1">
        <a:spcBef>
          <a:spcPct val="0"/>
        </a:spcBef>
        <a:spcAft>
          <a:spcPct val="0"/>
        </a:spcAft>
        <a:defRPr sz="3600" b="1">
          <a:solidFill>
            <a:schemeClr val="bg1"/>
          </a:solidFill>
          <a:latin typeface="Arial" charset="0"/>
        </a:defRPr>
      </a:lvl5pPr>
      <a:lvl6pPr marL="457200" algn="ctr" rtl="0" eaLnBrk="1" fontAlgn="base" hangingPunct="1">
        <a:spcBef>
          <a:spcPct val="0"/>
        </a:spcBef>
        <a:spcAft>
          <a:spcPct val="0"/>
        </a:spcAft>
        <a:defRPr sz="3600" b="1">
          <a:solidFill>
            <a:schemeClr val="bg1"/>
          </a:solidFill>
          <a:latin typeface="Arial" charset="0"/>
        </a:defRPr>
      </a:lvl6pPr>
      <a:lvl7pPr marL="914400" algn="ctr" rtl="0" eaLnBrk="1" fontAlgn="base" hangingPunct="1">
        <a:spcBef>
          <a:spcPct val="0"/>
        </a:spcBef>
        <a:spcAft>
          <a:spcPct val="0"/>
        </a:spcAft>
        <a:defRPr sz="3600" b="1">
          <a:solidFill>
            <a:schemeClr val="bg1"/>
          </a:solidFill>
          <a:latin typeface="Arial" charset="0"/>
        </a:defRPr>
      </a:lvl7pPr>
      <a:lvl8pPr marL="1371600" algn="ctr" rtl="0" eaLnBrk="1" fontAlgn="base" hangingPunct="1">
        <a:spcBef>
          <a:spcPct val="0"/>
        </a:spcBef>
        <a:spcAft>
          <a:spcPct val="0"/>
        </a:spcAft>
        <a:defRPr sz="3600" b="1">
          <a:solidFill>
            <a:schemeClr val="bg1"/>
          </a:solidFill>
          <a:latin typeface="Arial" charset="0"/>
        </a:defRPr>
      </a:lvl8pPr>
      <a:lvl9pPr marL="1828800" algn="ctr" rtl="0" eaLnBrk="1" fontAlgn="base" hangingPunct="1">
        <a:spcBef>
          <a:spcPct val="0"/>
        </a:spcBef>
        <a:spcAft>
          <a:spcPct val="0"/>
        </a:spcAft>
        <a:defRPr sz="3600" b="1">
          <a:solidFill>
            <a:schemeClr val="bg1"/>
          </a:solidFill>
          <a:latin typeface="Arial"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hlink"/>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1" fontAlgn="base" hangingPunct="1">
        <a:spcBef>
          <a:spcPct val="20000"/>
        </a:spcBef>
        <a:spcAft>
          <a:spcPct val="0"/>
        </a:spcAft>
        <a:buClr>
          <a:schemeClr val="tx1"/>
        </a:buClr>
        <a:buChar char="•"/>
        <a:defRPr sz="2400">
          <a:solidFill>
            <a:schemeClr val="tx1"/>
          </a:solidFill>
          <a:latin typeface="+mj-lt"/>
        </a:defRPr>
      </a:lvl3pPr>
      <a:lvl4pPr marL="1600200" indent="-228600" algn="l" rtl="0" eaLnBrk="1" fontAlgn="base" hangingPunct="1">
        <a:spcBef>
          <a:spcPct val="20000"/>
        </a:spcBef>
        <a:spcAft>
          <a:spcPct val="0"/>
        </a:spcAft>
        <a:buChar char="–"/>
        <a:defRPr sz="2000">
          <a:solidFill>
            <a:schemeClr val="tx1"/>
          </a:solidFill>
          <a:latin typeface="+mj-lt"/>
        </a:defRPr>
      </a:lvl4pPr>
      <a:lvl5pPr marL="2057400" indent="-228600" algn="l" rtl="0" eaLnBrk="1" fontAlgn="base" hangingPunct="1">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27584" y="692696"/>
            <a:ext cx="7239000" cy="762000"/>
          </a:xfrm>
        </p:spPr>
        <p:txBody>
          <a:bodyPr/>
          <a:lstStyle/>
          <a:p>
            <a:r>
              <a:rPr lang="es-ES" sz="3200" dirty="0" smtClean="0"/>
              <a:t>Tema 4: Métodos de Investigación Científica. La estadística en la investigación científica.</a:t>
            </a:r>
            <a:endParaRPr lang="es-ES"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AutoShape 4"/>
          <p:cNvSpPr>
            <a:spLocks noChangeArrowheads="1"/>
          </p:cNvSpPr>
          <p:nvPr/>
        </p:nvSpPr>
        <p:spPr bwMode="gray">
          <a:xfrm>
            <a:off x="251521" y="1556843"/>
            <a:ext cx="2088231" cy="864045"/>
          </a:xfrm>
          <a:prstGeom prst="chevron">
            <a:avLst>
              <a:gd name="adj" fmla="val 16468"/>
            </a:avLst>
          </a:prstGeom>
          <a:gradFill rotWithShape="1">
            <a:gsLst>
              <a:gs pos="0">
                <a:schemeClr val="accent2"/>
              </a:gs>
              <a:gs pos="100000">
                <a:schemeClr val="accent2">
                  <a:gamma/>
                  <a:tint val="69804"/>
                  <a:invGamma/>
                </a:schemeClr>
              </a:gs>
            </a:gsLst>
            <a:lin ang="0" scaled="1"/>
          </a:gradFill>
          <a:ln w="38100">
            <a:solidFill>
              <a:srgbClr val="EAEAEA"/>
            </a:solidFill>
            <a:miter lim="800000"/>
            <a:headEnd/>
            <a:tailEnd/>
          </a:ln>
          <a:effectLst>
            <a:outerShdw dist="109250" dir="3267739" algn="ctr" rotWithShape="0">
              <a:srgbClr val="333333">
                <a:alpha val="50000"/>
              </a:srgbClr>
            </a:outerShdw>
          </a:effectLst>
        </p:spPr>
        <p:txBody>
          <a:bodyPr wrap="square" anchor="ctr">
            <a:spAutoFit/>
          </a:bodyPr>
          <a:lstStyle/>
          <a:p>
            <a:endParaRPr lang="es-ES"/>
          </a:p>
        </p:txBody>
      </p:sp>
      <p:sp>
        <p:nvSpPr>
          <p:cNvPr id="6" name="5 CuadroTexto"/>
          <p:cNvSpPr txBox="1"/>
          <p:nvPr/>
        </p:nvSpPr>
        <p:spPr>
          <a:xfrm>
            <a:off x="664435" y="1648783"/>
            <a:ext cx="1512168" cy="646331"/>
          </a:xfrm>
          <a:prstGeom prst="rect">
            <a:avLst/>
          </a:prstGeom>
          <a:noFill/>
        </p:spPr>
        <p:txBody>
          <a:bodyPr wrap="square" rtlCol="0">
            <a:spAutoFit/>
          </a:bodyPr>
          <a:lstStyle/>
          <a:p>
            <a:r>
              <a:rPr lang="es-ES_tradnl" b="1" dirty="0"/>
              <a:t>Métodos Particulares</a:t>
            </a:r>
            <a:endParaRPr lang="es-ES" dirty="0"/>
          </a:p>
        </p:txBody>
      </p:sp>
      <p:sp>
        <p:nvSpPr>
          <p:cNvPr id="7" name="6 CuadroTexto"/>
          <p:cNvSpPr txBox="1"/>
          <p:nvPr/>
        </p:nvSpPr>
        <p:spPr>
          <a:xfrm>
            <a:off x="2555776" y="1988865"/>
            <a:ext cx="4608512" cy="923330"/>
          </a:xfrm>
          <a:prstGeom prst="rect">
            <a:avLst/>
          </a:prstGeom>
          <a:noFill/>
        </p:spPr>
        <p:txBody>
          <a:bodyPr wrap="square" rtlCol="0">
            <a:spAutoFit/>
          </a:bodyPr>
          <a:lstStyle/>
          <a:p>
            <a:pPr algn="just"/>
            <a:r>
              <a:rPr lang="es-ES_tradnl" dirty="0"/>
              <a:t>que se utilizan especialmente en la investigación de las distintas ramas de la ciencia y aplicables solo en ésta.</a:t>
            </a:r>
            <a:endParaRPr lang="es-ES" dirty="0"/>
          </a:p>
        </p:txBody>
      </p:sp>
      <p:sp>
        <p:nvSpPr>
          <p:cNvPr id="8"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Tree>
    <p:extLst>
      <p:ext uri="{BB962C8B-B14F-4D97-AF65-F5344CB8AC3E}">
        <p14:creationId xmlns:p14="http://schemas.microsoft.com/office/powerpoint/2010/main" val="270545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2228553471"/>
              </p:ext>
            </p:extLst>
          </p:nvPr>
        </p:nvGraphicFramePr>
        <p:xfrm>
          <a:off x="611559" y="1196752"/>
          <a:ext cx="8202415" cy="5256245"/>
        </p:xfrm>
        <a:graphic>
          <a:graphicData uri="http://schemas.openxmlformats.org/drawingml/2006/table">
            <a:tbl>
              <a:tblPr/>
              <a:tblGrid>
                <a:gridCol w="144017"/>
                <a:gridCol w="2325586"/>
                <a:gridCol w="2866406"/>
                <a:gridCol w="2866406"/>
              </a:tblGrid>
              <a:tr h="711835">
                <a:tc rowSpan="4">
                  <a:txBody>
                    <a:bodyPr/>
                    <a:lstStyle/>
                    <a:p>
                      <a:pPr algn="just">
                        <a:spcAft>
                          <a:spcPts val="0"/>
                        </a:spcAft>
                      </a:pPr>
                      <a:r>
                        <a:rPr lang="es-ES" sz="1200" dirty="0">
                          <a:effectLst/>
                          <a:latin typeface="Arial"/>
                          <a:ea typeface="Times New Roman"/>
                        </a:rPr>
                        <a:t> </a:t>
                      </a:r>
                      <a:endParaRPr lang="es-ES" sz="1200" dirty="0">
                        <a:effectLst/>
                        <a:latin typeface="Times New Roman"/>
                        <a:ea typeface="Times New Roman"/>
                      </a:endParaRPr>
                    </a:p>
                  </a:txBody>
                  <a:tcPr marL="44450" marR="4445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a:spcAft>
                          <a:spcPts val="0"/>
                        </a:spcAft>
                      </a:pPr>
                      <a:r>
                        <a:rPr lang="es-ES" sz="2000" b="1" dirty="0">
                          <a:effectLst/>
                          <a:latin typeface="Arial"/>
                          <a:ea typeface="Times New Roman"/>
                        </a:rPr>
                        <a:t> </a:t>
                      </a:r>
                      <a:endParaRPr lang="es-ES" sz="2000" dirty="0">
                        <a:effectLst/>
                        <a:latin typeface="Times New Roman"/>
                        <a:ea typeface="Times New Roman"/>
                      </a:endParaRPr>
                    </a:p>
                    <a:p>
                      <a:pPr algn="just">
                        <a:spcAft>
                          <a:spcPts val="0"/>
                        </a:spcAft>
                      </a:pPr>
                      <a:r>
                        <a:rPr lang="es-ES" sz="2000" b="1" dirty="0">
                          <a:effectLst/>
                          <a:latin typeface="Arial"/>
                          <a:ea typeface="Times New Roman"/>
                        </a:rPr>
                        <a:t>Métodos</a:t>
                      </a:r>
                      <a:endParaRPr lang="es-ES" sz="2000" dirty="0">
                        <a:effectLst/>
                        <a:latin typeface="Times New Roman"/>
                        <a:ea typeface="Times New Roman"/>
                      </a:endParaRPr>
                    </a:p>
                  </a:txBody>
                  <a:tcPr marL="44450" marR="44450"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es-ES" sz="2000" b="1">
                          <a:effectLst/>
                          <a:latin typeface="Arial"/>
                          <a:ea typeface="Times New Roman"/>
                        </a:rPr>
                        <a:t> </a:t>
                      </a:r>
                      <a:endParaRPr lang="es-ES" sz="2000">
                        <a:effectLst/>
                        <a:latin typeface="Times New Roman"/>
                        <a:ea typeface="Times New Roman"/>
                      </a:endParaRPr>
                    </a:p>
                    <a:p>
                      <a:pPr algn="just">
                        <a:spcAft>
                          <a:spcPts val="0"/>
                        </a:spcAft>
                      </a:pPr>
                      <a:r>
                        <a:rPr lang="es-ES" sz="2000" b="1">
                          <a:effectLst/>
                          <a:latin typeface="Arial"/>
                          <a:ea typeface="Times New Roman"/>
                        </a:rPr>
                        <a:t>Se utilizan en</a:t>
                      </a:r>
                      <a:endParaRPr lang="es-ES" sz="2000">
                        <a:effectLst/>
                        <a:latin typeface="Times New Roman"/>
                        <a:ea typeface="Times New Roman"/>
                      </a:endParaRPr>
                    </a:p>
                  </a:txBody>
                  <a:tcPr marL="44450" marR="4445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es-ES" sz="2000" b="1">
                          <a:effectLst/>
                          <a:latin typeface="Arial"/>
                          <a:ea typeface="Times New Roman"/>
                        </a:rPr>
                        <a:t> </a:t>
                      </a:r>
                      <a:endParaRPr lang="es-ES" sz="2000">
                        <a:effectLst/>
                        <a:latin typeface="Times New Roman"/>
                        <a:ea typeface="Times New Roman"/>
                      </a:endParaRPr>
                    </a:p>
                    <a:p>
                      <a:pPr algn="just">
                        <a:spcAft>
                          <a:spcPts val="0"/>
                        </a:spcAft>
                      </a:pPr>
                      <a:r>
                        <a:rPr lang="es-ES" sz="2000" b="1">
                          <a:effectLst/>
                          <a:latin typeface="Arial"/>
                          <a:ea typeface="Times New Roman"/>
                        </a:rPr>
                        <a:t>Ejemplos</a:t>
                      </a:r>
                      <a:endParaRPr lang="es-ES" sz="2000">
                        <a:effectLst/>
                        <a:latin typeface="Times New Roman"/>
                        <a:ea typeface="Times New Roman"/>
                      </a:endParaRPr>
                    </a:p>
                  </a:txBody>
                  <a:tcPr marL="44450" marR="4445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067753">
                <a:tc vMerge="1">
                  <a:txBody>
                    <a:bodyPr/>
                    <a:lstStyle/>
                    <a:p>
                      <a:endParaRPr lang="es-ES"/>
                    </a:p>
                  </a:txBody>
                  <a:tcPr/>
                </a:tc>
                <a:tc>
                  <a:txBody>
                    <a:bodyPr/>
                    <a:lstStyle/>
                    <a:p>
                      <a:pPr algn="just">
                        <a:spcAft>
                          <a:spcPts val="0"/>
                        </a:spcAft>
                      </a:pPr>
                      <a:r>
                        <a:rPr lang="es-ES" sz="2000" b="1" dirty="0">
                          <a:effectLst/>
                          <a:latin typeface="Arial"/>
                          <a:ea typeface="Times New Roman"/>
                        </a:rPr>
                        <a:t>Universal</a:t>
                      </a:r>
                      <a:endParaRPr lang="es-ES" sz="2000" dirty="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s-ES" sz="2000" dirty="0">
                          <a:effectLst/>
                          <a:latin typeface="Arial"/>
                          <a:ea typeface="Times New Roman"/>
                        </a:rPr>
                        <a:t>Filosofía</a:t>
                      </a:r>
                      <a:endParaRPr lang="es-ES" sz="2000" dirty="0">
                        <a:effectLst/>
                        <a:latin typeface="Times New Roman"/>
                        <a:ea typeface="Times New Roman"/>
                      </a:endParaRPr>
                    </a:p>
                  </a:txBody>
                  <a:tcPr marL="44450" marR="44450" marT="0" marB="0" anchor="ctr">
                    <a:lnL>
                      <a:noFill/>
                    </a:lnL>
                    <a:lnR>
                      <a:noFill/>
                    </a:lnR>
                    <a:lnT>
                      <a:noFill/>
                    </a:lnT>
                    <a:lnB>
                      <a:noFill/>
                    </a:lnB>
                  </a:tcPr>
                </a:tc>
                <a:tc>
                  <a:txBody>
                    <a:bodyPr/>
                    <a:lstStyle/>
                    <a:p>
                      <a:pPr algn="just">
                        <a:spcAft>
                          <a:spcPts val="0"/>
                        </a:spcAft>
                      </a:pPr>
                      <a:r>
                        <a:rPr lang="es-ES" sz="2000">
                          <a:effectLst/>
                          <a:latin typeface="Arial"/>
                          <a:ea typeface="Times New Roman"/>
                        </a:rPr>
                        <a:t> </a:t>
                      </a:r>
                      <a:endParaRPr lang="es-ES" sz="2000">
                        <a:effectLst/>
                        <a:latin typeface="Times New Roman"/>
                        <a:ea typeface="Times New Roman"/>
                      </a:endParaRPr>
                    </a:p>
                    <a:p>
                      <a:pPr algn="just">
                        <a:spcAft>
                          <a:spcPts val="0"/>
                        </a:spcAft>
                      </a:pPr>
                      <a:r>
                        <a:rPr lang="es-ES" sz="2000">
                          <a:effectLst/>
                          <a:latin typeface="Arial"/>
                          <a:ea typeface="Times New Roman"/>
                        </a:rPr>
                        <a:t>Materialismo Dialéctico.</a:t>
                      </a:r>
                      <a:endParaRPr lang="es-ES" sz="2000">
                        <a:effectLst/>
                        <a:latin typeface="Times New Roman"/>
                        <a:ea typeface="Times New Roman"/>
                      </a:endParaRPr>
                    </a:p>
                    <a:p>
                      <a:pPr algn="just">
                        <a:spcAft>
                          <a:spcPts val="0"/>
                        </a:spcAft>
                      </a:pPr>
                      <a:r>
                        <a:rPr lang="es-ES" sz="2000">
                          <a:effectLst/>
                          <a:latin typeface="Arial"/>
                          <a:ea typeface="Times New Roman"/>
                        </a:rPr>
                        <a:t> </a:t>
                      </a:r>
                      <a:endParaRPr lang="es-ES" sz="2000">
                        <a:effectLst/>
                        <a:latin typeface="Times New Roman"/>
                        <a:ea typeface="Times New Roman"/>
                      </a:endParaRPr>
                    </a:p>
                  </a:txBody>
                  <a:tcPr marL="44450" marR="44450" marT="0" marB="0" anchor="ctr">
                    <a:lnL>
                      <a:noFill/>
                    </a:lnL>
                    <a:lnR w="12700" cap="flat" cmpd="sng" algn="ctr">
                      <a:solidFill>
                        <a:srgbClr val="000000"/>
                      </a:solidFill>
                      <a:prstDash val="solid"/>
                      <a:round/>
                      <a:headEnd type="none" w="med" len="med"/>
                      <a:tailEnd type="none" w="med" len="med"/>
                    </a:lnR>
                    <a:lnT>
                      <a:noFill/>
                    </a:lnT>
                    <a:lnB>
                      <a:noFill/>
                    </a:lnB>
                  </a:tcPr>
                </a:tc>
              </a:tr>
              <a:tr h="2085994">
                <a:tc vMerge="1">
                  <a:txBody>
                    <a:bodyPr/>
                    <a:lstStyle/>
                    <a:p>
                      <a:endParaRPr lang="es-ES"/>
                    </a:p>
                  </a:txBody>
                  <a:tcPr/>
                </a:tc>
                <a:tc>
                  <a:txBody>
                    <a:bodyPr/>
                    <a:lstStyle/>
                    <a:p>
                      <a:pPr algn="just">
                        <a:spcAft>
                          <a:spcPts val="0"/>
                        </a:spcAft>
                      </a:pPr>
                      <a:r>
                        <a:rPr lang="es-ES" sz="2000" b="1">
                          <a:effectLst/>
                          <a:latin typeface="Arial"/>
                          <a:ea typeface="Times New Roman"/>
                        </a:rPr>
                        <a:t>Generales</a:t>
                      </a:r>
                      <a:endParaRPr lang="es-ES" sz="20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spcAft>
                          <a:spcPts val="0"/>
                        </a:spcAft>
                      </a:pPr>
                      <a:r>
                        <a:rPr lang="es-ES" sz="2000" dirty="0">
                          <a:effectLst/>
                          <a:latin typeface="Arial"/>
                          <a:ea typeface="Times New Roman"/>
                        </a:rPr>
                        <a:t>Ciencias Generales</a:t>
                      </a:r>
                      <a:endParaRPr lang="es-ES" sz="2000" dirty="0">
                        <a:effectLst/>
                        <a:latin typeface="Times New Roman"/>
                        <a:ea typeface="Times New Roman"/>
                      </a:endParaRPr>
                    </a:p>
                  </a:txBody>
                  <a:tcPr marL="44450" marR="44450" marT="0" marB="0" anchor="ctr">
                    <a:lnL>
                      <a:noFill/>
                    </a:lnL>
                    <a:lnR>
                      <a:noFill/>
                    </a:lnR>
                    <a:lnT>
                      <a:noFill/>
                    </a:lnT>
                    <a:lnB>
                      <a:noFill/>
                    </a:lnB>
                  </a:tcPr>
                </a:tc>
                <a:tc>
                  <a:txBody>
                    <a:bodyPr/>
                    <a:lstStyle/>
                    <a:p>
                      <a:pPr algn="l">
                        <a:spcAft>
                          <a:spcPts val="0"/>
                        </a:spcAft>
                      </a:pPr>
                      <a:r>
                        <a:rPr lang="es-ES" sz="2000" dirty="0">
                          <a:effectLst/>
                          <a:latin typeface="Arial"/>
                          <a:ea typeface="Times New Roman"/>
                        </a:rPr>
                        <a:t>Hipotético deductivo, hipotético inductivo, observación, experimentación, medición y otros.</a:t>
                      </a:r>
                      <a:endParaRPr lang="es-ES" sz="2000" dirty="0">
                        <a:effectLst/>
                        <a:latin typeface="Times New Roman"/>
                        <a:ea typeface="Times New Roman"/>
                      </a:endParaRPr>
                    </a:p>
                    <a:p>
                      <a:pPr algn="just">
                        <a:spcAft>
                          <a:spcPts val="0"/>
                        </a:spcAft>
                      </a:pPr>
                      <a:r>
                        <a:rPr lang="es-ES" sz="2000" dirty="0">
                          <a:effectLst/>
                          <a:latin typeface="Arial"/>
                          <a:ea typeface="Times New Roman"/>
                        </a:rPr>
                        <a:t> </a:t>
                      </a:r>
                      <a:endParaRPr lang="es-ES" sz="2000" dirty="0">
                        <a:effectLst/>
                        <a:latin typeface="Times New Roman"/>
                        <a:ea typeface="Times New Roman"/>
                      </a:endParaRPr>
                    </a:p>
                  </a:txBody>
                  <a:tcPr marL="44450" marR="44450" marT="0" marB="0" anchor="ctr">
                    <a:lnL>
                      <a:noFill/>
                    </a:lnL>
                    <a:lnR w="12700" cap="flat" cmpd="sng" algn="ctr">
                      <a:solidFill>
                        <a:srgbClr val="000000"/>
                      </a:solidFill>
                      <a:prstDash val="solid"/>
                      <a:round/>
                      <a:headEnd type="none" w="med" len="med"/>
                      <a:tailEnd type="none" w="med" len="med"/>
                    </a:lnR>
                    <a:lnT>
                      <a:noFill/>
                    </a:lnT>
                    <a:lnB>
                      <a:noFill/>
                    </a:lnB>
                  </a:tcPr>
                </a:tc>
              </a:tr>
              <a:tr h="1390663">
                <a:tc vMerge="1">
                  <a:txBody>
                    <a:bodyPr/>
                    <a:lstStyle/>
                    <a:p>
                      <a:endParaRPr lang="es-ES"/>
                    </a:p>
                  </a:txBody>
                  <a:tcPr/>
                </a:tc>
                <a:tc>
                  <a:txBody>
                    <a:bodyPr/>
                    <a:lstStyle/>
                    <a:p>
                      <a:pPr algn="just">
                        <a:spcAft>
                          <a:spcPts val="0"/>
                        </a:spcAft>
                      </a:pPr>
                      <a:r>
                        <a:rPr lang="es-ES" sz="2000" b="1">
                          <a:effectLst/>
                          <a:latin typeface="Arial"/>
                          <a:ea typeface="Times New Roman"/>
                        </a:rPr>
                        <a:t>Particulares</a:t>
                      </a:r>
                      <a:endParaRPr lang="es-ES" sz="2000">
                        <a:effectLst/>
                        <a:latin typeface="Times New Roman"/>
                        <a:ea typeface="Times New Roman"/>
                      </a:endParaRPr>
                    </a:p>
                    <a:p>
                      <a:pPr algn="just">
                        <a:spcAft>
                          <a:spcPts val="0"/>
                        </a:spcAft>
                      </a:pPr>
                      <a:r>
                        <a:rPr lang="es-ES" sz="2000" b="1">
                          <a:effectLst/>
                          <a:latin typeface="Arial"/>
                          <a:ea typeface="Times New Roman"/>
                        </a:rPr>
                        <a:t> </a:t>
                      </a:r>
                      <a:endParaRPr lang="es-ES" sz="2000">
                        <a:effectLst/>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s-ES" sz="2000">
                          <a:effectLst/>
                          <a:latin typeface="Arial"/>
                          <a:ea typeface="Times New Roman"/>
                        </a:rPr>
                        <a:t>Ciencias Particulares</a:t>
                      </a:r>
                      <a:endParaRPr lang="es-ES" sz="2000">
                        <a:effectLst/>
                        <a:latin typeface="Times New Roman"/>
                        <a:ea typeface="Times New Roman"/>
                      </a:endParaRPr>
                    </a:p>
                    <a:p>
                      <a:pPr algn="just">
                        <a:spcAft>
                          <a:spcPts val="0"/>
                        </a:spcAft>
                      </a:pPr>
                      <a:r>
                        <a:rPr lang="es-ES" sz="2000">
                          <a:effectLst/>
                          <a:latin typeface="Arial"/>
                          <a:ea typeface="Times New Roman"/>
                        </a:rPr>
                        <a:t> </a:t>
                      </a:r>
                      <a:endParaRPr lang="es-ES" sz="2000">
                        <a:effectLst/>
                        <a:latin typeface="Times New Roman"/>
                        <a:ea typeface="Times New Roman"/>
                      </a:endParaRPr>
                    </a:p>
                  </a:txBody>
                  <a:tcPr marL="44450" marR="4445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r>
                        <a:rPr lang="es-ES" sz="2000" dirty="0">
                          <a:effectLst/>
                          <a:latin typeface="Arial"/>
                          <a:ea typeface="Times New Roman"/>
                        </a:rPr>
                        <a:t>Ensayo clínico, intervención</a:t>
                      </a:r>
                      <a:endParaRPr lang="es-ES" sz="2000" dirty="0">
                        <a:effectLst/>
                        <a:latin typeface="Times New Roman"/>
                        <a:ea typeface="Times New Roman"/>
                      </a:endParaRPr>
                    </a:p>
                    <a:p>
                      <a:pPr algn="l">
                        <a:spcAft>
                          <a:spcPts val="0"/>
                        </a:spcAft>
                      </a:pPr>
                      <a:r>
                        <a:rPr lang="es-ES" sz="2000" dirty="0">
                          <a:effectLst/>
                          <a:latin typeface="Arial"/>
                          <a:ea typeface="Times New Roman"/>
                        </a:rPr>
                        <a:t>Comunitaria.</a:t>
                      </a:r>
                      <a:endParaRPr lang="es-ES" sz="2000" dirty="0">
                        <a:effectLst/>
                        <a:latin typeface="Times New Roman"/>
                        <a:ea typeface="Times New Roman"/>
                      </a:endParaRPr>
                    </a:p>
                    <a:p>
                      <a:pPr algn="l">
                        <a:spcAft>
                          <a:spcPts val="0"/>
                        </a:spcAft>
                      </a:pPr>
                      <a:r>
                        <a:rPr lang="es-ES" sz="2000" dirty="0">
                          <a:effectLst/>
                          <a:latin typeface="Arial"/>
                          <a:ea typeface="Times New Roman"/>
                        </a:rPr>
                        <a:t> </a:t>
                      </a:r>
                      <a:endParaRPr lang="es-ES" sz="2000" dirty="0">
                        <a:effectLst/>
                        <a:latin typeface="Times New Roman"/>
                        <a:ea typeface="Times New Roman"/>
                      </a:endParaRPr>
                    </a:p>
                  </a:txBody>
                  <a:tcPr marL="44450" marR="4445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2" name="1 CuadroTexto"/>
          <p:cNvSpPr txBox="1"/>
          <p:nvPr/>
        </p:nvSpPr>
        <p:spPr>
          <a:xfrm>
            <a:off x="2267744" y="406405"/>
            <a:ext cx="4392488" cy="646331"/>
          </a:xfrm>
          <a:prstGeom prst="rect">
            <a:avLst/>
          </a:prstGeom>
          <a:noFill/>
        </p:spPr>
        <p:txBody>
          <a:bodyPr wrap="square" rtlCol="0">
            <a:spAutoFit/>
          </a:bodyPr>
          <a:lstStyle/>
          <a:p>
            <a:r>
              <a:rPr lang="es-ES" sz="3600" b="1" dirty="0">
                <a:solidFill>
                  <a:schemeClr val="bg1"/>
                </a:solidFill>
                <a:latin typeface="+mj-lt"/>
                <a:ea typeface="+mj-ea"/>
                <a:cs typeface="+mj-cs"/>
              </a:rPr>
              <a:t>CLASIFICACIÓN</a:t>
            </a:r>
          </a:p>
        </p:txBody>
      </p:sp>
    </p:spTree>
    <p:extLst>
      <p:ext uri="{BB962C8B-B14F-4D97-AF65-F5344CB8AC3E}">
        <p14:creationId xmlns:p14="http://schemas.microsoft.com/office/powerpoint/2010/main" val="24023005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Concretando:</a:t>
            </a:r>
          </a:p>
        </p:txBody>
      </p:sp>
      <p:sp>
        <p:nvSpPr>
          <p:cNvPr id="3" name="2 Marcador de contenido"/>
          <p:cNvSpPr>
            <a:spLocks noGrp="1"/>
          </p:cNvSpPr>
          <p:nvPr>
            <p:ph idx="1"/>
          </p:nvPr>
        </p:nvSpPr>
        <p:spPr>
          <a:xfrm>
            <a:off x="457200" y="1343025"/>
            <a:ext cx="8507288" cy="4948238"/>
          </a:xfrm>
        </p:spPr>
        <p:txBody>
          <a:bodyPr/>
          <a:lstStyle/>
          <a:p>
            <a:pPr>
              <a:buFont typeface="Wingdings" pitchFamily="2" charset="2"/>
              <a:buChar char="ü"/>
            </a:pPr>
            <a:endParaRPr lang="es-ES" sz="2200" b="0" dirty="0" smtClean="0"/>
          </a:p>
          <a:p>
            <a:pPr>
              <a:buFont typeface="Wingdings" pitchFamily="2" charset="2"/>
              <a:buChar char="ü"/>
            </a:pPr>
            <a:r>
              <a:rPr lang="es-ES" sz="2200" b="0" dirty="0" smtClean="0"/>
              <a:t>E</a:t>
            </a:r>
            <a:r>
              <a:rPr lang="es-ES" sz="2200" b="0" dirty="0" smtClean="0"/>
              <a:t>l  </a:t>
            </a:r>
            <a:r>
              <a:rPr lang="es-ES" sz="2200" b="0" dirty="0"/>
              <a:t>Método Científico constituye la herramienta fundamental para la adquisición del conocimiento científico que es en última instancia el motor impulsor de la ciencia y su </a:t>
            </a:r>
            <a:r>
              <a:rPr lang="es-ES" sz="2200" b="0" dirty="0" smtClean="0"/>
              <a:t>desarrollo.</a:t>
            </a:r>
          </a:p>
          <a:p>
            <a:pPr>
              <a:buFont typeface="Wingdings" pitchFamily="2" charset="2"/>
              <a:buChar char="ü"/>
            </a:pPr>
            <a:endParaRPr lang="es-ES" sz="2200" b="0" dirty="0"/>
          </a:p>
          <a:p>
            <a:pPr>
              <a:buFont typeface="Wingdings" pitchFamily="2" charset="2"/>
              <a:buChar char="ü"/>
            </a:pPr>
            <a:endParaRPr lang="es-ES" sz="2200" b="0" dirty="0" smtClean="0"/>
          </a:p>
          <a:p>
            <a:pPr marL="0" indent="0">
              <a:buNone/>
            </a:pPr>
            <a:r>
              <a:rPr lang="es-ES" sz="2200" b="0" dirty="0">
                <a:solidFill>
                  <a:srgbClr val="6A9EB0"/>
                </a:solidFill>
              </a:rPr>
              <a:t> </a:t>
            </a:r>
            <a:r>
              <a:rPr lang="es-ES" sz="2200" b="0" dirty="0" smtClean="0">
                <a:solidFill>
                  <a:srgbClr val="6A9EB0"/>
                </a:solidFill>
              </a:rPr>
              <a:t>  « donde </a:t>
            </a:r>
            <a:r>
              <a:rPr lang="es-ES" sz="2200" b="0" dirty="0">
                <a:solidFill>
                  <a:srgbClr val="6A9EB0"/>
                </a:solidFill>
              </a:rPr>
              <a:t>no hay método científico no hay </a:t>
            </a:r>
            <a:r>
              <a:rPr lang="es-ES" sz="2200" b="0" dirty="0" smtClean="0">
                <a:solidFill>
                  <a:srgbClr val="6A9EB0"/>
                </a:solidFill>
              </a:rPr>
              <a:t>ciencia».</a:t>
            </a:r>
            <a:endParaRPr lang="es-ES" sz="2200" b="0" dirty="0">
              <a:solidFill>
                <a:srgbClr val="6A9EB0"/>
              </a:solidFill>
            </a:endParaRPr>
          </a:p>
        </p:txBody>
      </p:sp>
      <p:sp>
        <p:nvSpPr>
          <p:cNvPr id="4" name="3 Marcador de pie de página"/>
          <p:cNvSpPr>
            <a:spLocks noGrp="1"/>
          </p:cNvSpPr>
          <p:nvPr>
            <p:ph type="ftr" sz="quarter" idx="10"/>
          </p:nvPr>
        </p:nvSpPr>
        <p:spPr/>
        <p:txBody>
          <a:bodyPr/>
          <a:lstStyle/>
          <a:p>
            <a:r>
              <a:rPr lang="en-US" smtClean="0"/>
              <a:t>Company Logo</a:t>
            </a:r>
            <a:endParaRPr lang="en-US"/>
          </a:p>
        </p:txBody>
      </p:sp>
    </p:spTree>
    <p:extLst>
      <p:ext uri="{BB962C8B-B14F-4D97-AF65-F5344CB8AC3E}">
        <p14:creationId xmlns:p14="http://schemas.microsoft.com/office/powerpoint/2010/main" val="200907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3 Marcador de pie de página"/>
          <p:cNvSpPr>
            <a:spLocks noGrp="1"/>
          </p:cNvSpPr>
          <p:nvPr>
            <p:ph type="ftr" sz="quarter" idx="10"/>
          </p:nvPr>
        </p:nvSpPr>
        <p:spPr/>
        <p:txBody>
          <a:bodyPr/>
          <a:lstStyle/>
          <a:p>
            <a:r>
              <a:rPr lang="en-US"/>
              <a:t>Company Logo</a:t>
            </a:r>
          </a:p>
        </p:txBody>
      </p:sp>
      <p:sp>
        <p:nvSpPr>
          <p:cNvPr id="94210" name="Rectangle 2"/>
          <p:cNvSpPr>
            <a:spLocks noGrp="1" noChangeArrowheads="1"/>
          </p:cNvSpPr>
          <p:nvPr>
            <p:ph type="title"/>
          </p:nvPr>
        </p:nvSpPr>
        <p:spPr/>
        <p:txBody>
          <a:bodyPr/>
          <a:lstStyle/>
          <a:p>
            <a:r>
              <a:rPr lang="en-US" sz="4000" dirty="0" smtClean="0"/>
              <a:t>La </a:t>
            </a:r>
            <a:r>
              <a:rPr lang="en-US" sz="4000" dirty="0" err="1" smtClean="0"/>
              <a:t>observación</a:t>
            </a:r>
            <a:r>
              <a:rPr lang="en-US" sz="4000" dirty="0" smtClean="0"/>
              <a:t> </a:t>
            </a:r>
            <a:r>
              <a:rPr lang="en-US" sz="4000" dirty="0" err="1" smtClean="0"/>
              <a:t>científica</a:t>
            </a:r>
            <a:r>
              <a:rPr lang="en-US" sz="4000" dirty="0" smtClean="0"/>
              <a:t> </a:t>
            </a:r>
            <a:endParaRPr lang="en-US" sz="2400" dirty="0"/>
          </a:p>
        </p:txBody>
      </p:sp>
      <p:sp>
        <p:nvSpPr>
          <p:cNvPr id="94241" name="Text Box 33"/>
          <p:cNvSpPr txBox="1">
            <a:spLocks noChangeArrowheads="1"/>
          </p:cNvSpPr>
          <p:nvPr/>
        </p:nvSpPr>
        <p:spPr bwMode="auto">
          <a:xfrm>
            <a:off x="834008" y="1254265"/>
            <a:ext cx="7698432"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s-ES" sz="2800" dirty="0" smtClean="0">
                <a:solidFill>
                  <a:schemeClr val="bg2">
                    <a:lumMod val="10000"/>
                  </a:schemeClr>
                </a:solidFill>
              </a:rPr>
              <a:t> </a:t>
            </a:r>
            <a:r>
              <a:rPr lang="es-ES" sz="2800" dirty="0" smtClean="0">
                <a:solidFill>
                  <a:schemeClr val="bg2">
                    <a:lumMod val="10000"/>
                  </a:schemeClr>
                </a:solidFill>
              </a:rPr>
              <a:t>Es una </a:t>
            </a:r>
            <a:r>
              <a:rPr lang="es-ES" sz="2800" b="1" dirty="0" smtClean="0">
                <a:solidFill>
                  <a:schemeClr val="bg2">
                    <a:lumMod val="10000"/>
                  </a:schemeClr>
                </a:solidFill>
              </a:rPr>
              <a:t>percepción directa, atenta, racional, planificada</a:t>
            </a:r>
            <a:r>
              <a:rPr lang="es-ES" sz="2800" dirty="0" smtClean="0">
                <a:solidFill>
                  <a:schemeClr val="bg2">
                    <a:lumMod val="10000"/>
                  </a:schemeClr>
                </a:solidFill>
              </a:rPr>
              <a:t>, de los fenómenos relacionados con los objetivos de la investigación, en sus condiciones naturales y habituales, con vista a encontrar una explicación del fenómeno en estudio</a:t>
            </a:r>
            <a:r>
              <a:rPr lang="es-ES" sz="2800" dirty="0" smtClean="0">
                <a:solidFill>
                  <a:schemeClr val="bg2">
                    <a:lumMod val="10000"/>
                  </a:schemeClr>
                </a:solidFill>
              </a:rPr>
              <a:t>.</a:t>
            </a:r>
          </a:p>
          <a:p>
            <a:pPr algn="just"/>
            <a:r>
              <a:rPr lang="es-ES" sz="2800" dirty="0" smtClean="0">
                <a:solidFill>
                  <a:srgbClr val="DDDDDD">
                    <a:lumMod val="10000"/>
                  </a:srgbClr>
                </a:solidFill>
              </a:rPr>
              <a:t>- Requiere </a:t>
            </a:r>
            <a:r>
              <a:rPr lang="es-ES" sz="2800" dirty="0">
                <a:solidFill>
                  <a:srgbClr val="DDDDDD">
                    <a:lumMod val="10000"/>
                  </a:srgbClr>
                </a:solidFill>
              </a:rPr>
              <a:t>de una metodología y requisitos para su ejecución, así como un personal especialmente preparado para llevarla a cabo</a:t>
            </a:r>
            <a:endParaRPr lang="es-ES" sz="2800" dirty="0" smtClean="0">
              <a:solidFill>
                <a:schemeClr val="bg2">
                  <a:lumMod val="10000"/>
                </a:schemeClr>
              </a:solidFill>
            </a:endParaRPr>
          </a:p>
          <a:p>
            <a:pPr algn="just"/>
            <a:r>
              <a:rPr lang="es-ES" sz="2800" dirty="0" smtClean="0">
                <a:solidFill>
                  <a:srgbClr val="DDDDDD">
                    <a:lumMod val="10000"/>
                  </a:srgbClr>
                </a:solidFill>
              </a:rPr>
              <a:t>- Se </a:t>
            </a:r>
            <a:r>
              <a:rPr lang="es-ES" sz="2800" dirty="0">
                <a:solidFill>
                  <a:srgbClr val="DDDDDD">
                    <a:lumMod val="10000"/>
                  </a:srgbClr>
                </a:solidFill>
              </a:rPr>
              <a:t>utiliza para obtener información primaria acerca de los objetos estudiados</a:t>
            </a:r>
            <a:endParaRPr lang="es-ES" sz="2800" dirty="0" smtClean="0">
              <a:solidFill>
                <a:schemeClr val="bg2">
                  <a:lumMod val="10000"/>
                </a:schemeClr>
              </a:solidFill>
            </a:endParaRPr>
          </a:p>
          <a:p>
            <a:endParaRPr lang="es-ES" sz="2800" dirty="0">
              <a:solidFill>
                <a:schemeClr val="bg2">
                  <a:lumMod val="10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200" dirty="0"/>
              <a:t>Características de </a:t>
            </a:r>
            <a:r>
              <a:rPr lang="es-ES" sz="3200" dirty="0" smtClean="0"/>
              <a:t>la</a:t>
            </a:r>
            <a:br>
              <a:rPr lang="es-ES" sz="3200" dirty="0" smtClean="0"/>
            </a:br>
            <a:r>
              <a:rPr lang="es-ES" sz="3200" dirty="0" smtClean="0"/>
              <a:t> </a:t>
            </a:r>
            <a:r>
              <a:rPr lang="es-ES" sz="3200" dirty="0"/>
              <a:t>observación científica</a:t>
            </a:r>
          </a:p>
        </p:txBody>
      </p:sp>
      <p:sp>
        <p:nvSpPr>
          <p:cNvPr id="4" name="3 Marcador de pie de página"/>
          <p:cNvSpPr>
            <a:spLocks noGrp="1"/>
          </p:cNvSpPr>
          <p:nvPr>
            <p:ph type="ftr" sz="quarter" idx="10"/>
          </p:nvPr>
        </p:nvSpPr>
        <p:spPr/>
        <p:txBody>
          <a:bodyPr/>
          <a:lstStyle/>
          <a:p>
            <a:r>
              <a:rPr lang="en-US" smtClean="0"/>
              <a:t>Company Logo</a:t>
            </a:r>
            <a:endParaRPr lang="en-US"/>
          </a:p>
        </p:txBody>
      </p:sp>
      <p:graphicFrame>
        <p:nvGraphicFramePr>
          <p:cNvPr id="7" name="5 Marcador de contenido"/>
          <p:cNvGraphicFramePr>
            <a:graphicFrameLocks noGrp="1"/>
          </p:cNvGraphicFramePr>
          <p:nvPr>
            <p:ph idx="1"/>
            <p:extLst>
              <p:ext uri="{D42A27DB-BD31-4B8C-83A1-F6EECF244321}">
                <p14:modId xmlns:p14="http://schemas.microsoft.com/office/powerpoint/2010/main" val="2071978321"/>
              </p:ext>
            </p:extLst>
          </p:nvPr>
        </p:nvGraphicFramePr>
        <p:xfrm>
          <a:off x="395536" y="1124744"/>
          <a:ext cx="8229600" cy="53802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1403648" y="4869160"/>
            <a:ext cx="6912768" cy="1908215"/>
          </a:xfrm>
          <a:prstGeom prst="rect">
            <a:avLst/>
          </a:prstGeom>
          <a:noFill/>
        </p:spPr>
        <p:txBody>
          <a:bodyPr wrap="square" rtlCol="0">
            <a:spAutoFit/>
          </a:bodyPr>
          <a:lstStyle/>
          <a:p>
            <a:pPr lvl="0"/>
            <a:r>
              <a:rPr lang="es-ES_tradnl" sz="2400" dirty="0">
                <a:solidFill>
                  <a:srgbClr val="000000"/>
                </a:solidFill>
                <a:latin typeface="Arial Narrow" panose="020B0606020202030204" pitchFamily="34" charset="0"/>
              </a:rPr>
              <a:t>Es </a:t>
            </a:r>
            <a:r>
              <a:rPr lang="es-ES_tradnl" sz="2800" b="1" dirty="0">
                <a:solidFill>
                  <a:srgbClr val="000000"/>
                </a:solidFill>
                <a:latin typeface="Arial Narrow" panose="020B0606020202030204" pitchFamily="34" charset="0"/>
              </a:rPr>
              <a:t>objetiva</a:t>
            </a:r>
            <a:r>
              <a:rPr lang="es-ES_tradnl" sz="2400" dirty="0">
                <a:solidFill>
                  <a:srgbClr val="000000"/>
                </a:solidFill>
                <a:latin typeface="Arial Narrow" panose="020B0606020202030204" pitchFamily="34" charset="0"/>
              </a:rPr>
              <a:t> porque es capaz de recoger información de todos los indicadores a investigar y al utilizar las guías y registros de la observación garantiza que los diferentes observadores no comentan errores de interpretación</a:t>
            </a:r>
            <a:endParaRPr lang="es-ES" sz="2400" dirty="0">
              <a:solidFill>
                <a:srgbClr val="000000"/>
              </a:solidFill>
              <a:latin typeface="Arial Narrow" panose="020B0606020202030204" pitchFamily="34" charset="0"/>
            </a:endParaRPr>
          </a:p>
          <a:p>
            <a:endParaRPr lang="es-ES" dirty="0"/>
          </a:p>
        </p:txBody>
      </p:sp>
    </p:spTree>
    <p:extLst>
      <p:ext uri="{BB962C8B-B14F-4D97-AF65-F5344CB8AC3E}">
        <p14:creationId xmlns:p14="http://schemas.microsoft.com/office/powerpoint/2010/main" val="3468668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3200" dirty="0" smtClean="0"/>
              <a:t>Aspectos a tener en cuenta en la guía de observación</a:t>
            </a:r>
            <a:endParaRPr lang="es-ES" sz="3200" dirty="0"/>
          </a:p>
        </p:txBody>
      </p:sp>
      <p:sp>
        <p:nvSpPr>
          <p:cNvPr id="3" name="2 Marcador de contenido"/>
          <p:cNvSpPr>
            <a:spLocks noGrp="1"/>
          </p:cNvSpPr>
          <p:nvPr>
            <p:ph idx="1"/>
          </p:nvPr>
        </p:nvSpPr>
        <p:spPr>
          <a:xfrm>
            <a:off x="323528" y="1412776"/>
            <a:ext cx="8229600" cy="4948238"/>
          </a:xfrm>
        </p:spPr>
        <p:txBody>
          <a:bodyPr/>
          <a:lstStyle/>
          <a:p>
            <a:r>
              <a:rPr lang="es-ES" sz="2400" b="0" dirty="0" smtClean="0">
                <a:solidFill>
                  <a:srgbClr val="000000"/>
                </a:solidFill>
              </a:rPr>
              <a:t>El </a:t>
            </a:r>
            <a:r>
              <a:rPr lang="es-ES" sz="2400" b="0" dirty="0">
                <a:solidFill>
                  <a:srgbClr val="000000"/>
                </a:solidFill>
              </a:rPr>
              <a:t>objeto de observación (lo que se observa)</a:t>
            </a:r>
          </a:p>
          <a:p>
            <a:r>
              <a:rPr lang="es-ES" sz="2400" b="0" dirty="0" smtClean="0">
                <a:solidFill>
                  <a:srgbClr val="000000"/>
                </a:solidFill>
              </a:rPr>
              <a:t>Objetivo de la observación</a:t>
            </a:r>
            <a:endParaRPr lang="es-ES" sz="2400" b="0" dirty="0">
              <a:solidFill>
                <a:srgbClr val="000000"/>
              </a:solidFill>
            </a:endParaRPr>
          </a:p>
          <a:p>
            <a:pPr>
              <a:defRPr/>
            </a:pPr>
            <a:r>
              <a:rPr lang="es-ES_tradnl" sz="2400" b="0" dirty="0">
                <a:solidFill>
                  <a:srgbClr val="000000"/>
                </a:solidFill>
              </a:rPr>
              <a:t>Tiempo total y frecuencia de las observaciones.</a:t>
            </a:r>
            <a:endParaRPr lang="es-ES" sz="2400" b="0" dirty="0">
              <a:solidFill>
                <a:srgbClr val="000000"/>
              </a:solidFill>
            </a:endParaRPr>
          </a:p>
          <a:p>
            <a:pPr>
              <a:defRPr/>
            </a:pPr>
            <a:r>
              <a:rPr lang="es-ES_tradnl" sz="2400" b="0" dirty="0">
                <a:solidFill>
                  <a:srgbClr val="000000"/>
                </a:solidFill>
              </a:rPr>
              <a:t>Cantidad de observadores.</a:t>
            </a:r>
            <a:endParaRPr lang="es-ES" sz="2400" b="0" dirty="0">
              <a:solidFill>
                <a:srgbClr val="000000"/>
              </a:solidFill>
            </a:endParaRPr>
          </a:p>
          <a:p>
            <a:pPr>
              <a:defRPr/>
            </a:pPr>
            <a:r>
              <a:rPr lang="es-ES_tradnl" sz="2400" b="0" dirty="0">
                <a:solidFill>
                  <a:srgbClr val="000000"/>
                </a:solidFill>
              </a:rPr>
              <a:t>Tipo o tipos de observación que se utilizará.</a:t>
            </a:r>
            <a:endParaRPr lang="es-ES" sz="2400" b="0" dirty="0">
              <a:solidFill>
                <a:srgbClr val="000000"/>
              </a:solidFill>
            </a:endParaRPr>
          </a:p>
          <a:p>
            <a:pPr>
              <a:defRPr/>
            </a:pPr>
            <a:r>
              <a:rPr lang="es-ES_tradnl" sz="2400" b="0" dirty="0">
                <a:solidFill>
                  <a:srgbClr val="000000"/>
                </a:solidFill>
              </a:rPr>
              <a:t>Aspectos que se han de observar en el objeto de investigación.</a:t>
            </a:r>
            <a:endParaRPr lang="es-ES" sz="2400" b="0" dirty="0">
              <a:solidFill>
                <a:srgbClr val="000000"/>
              </a:solidFill>
            </a:endParaRPr>
          </a:p>
          <a:p>
            <a:pPr>
              <a:defRPr/>
            </a:pPr>
            <a:r>
              <a:rPr lang="es-ES_tradnl" sz="2400" b="0" dirty="0">
                <a:solidFill>
                  <a:srgbClr val="000000"/>
                </a:solidFill>
              </a:rPr>
              <a:t>Definición de los indicadores cualitativos para la valoración de los distintos aspectos que han de observarse</a:t>
            </a:r>
            <a:endParaRPr lang="es-ES" sz="2400" b="0" dirty="0">
              <a:solidFill>
                <a:srgbClr val="000000"/>
              </a:solidFill>
            </a:endParaRPr>
          </a:p>
          <a:p>
            <a:pPr marL="0" indent="0">
              <a:buNone/>
            </a:pPr>
            <a:endParaRPr lang="es-ES" sz="2400" b="0" dirty="0"/>
          </a:p>
        </p:txBody>
      </p:sp>
      <p:sp>
        <p:nvSpPr>
          <p:cNvPr id="4" name="3 Marcador de pie de página"/>
          <p:cNvSpPr>
            <a:spLocks noGrp="1"/>
          </p:cNvSpPr>
          <p:nvPr>
            <p:ph type="ftr" sz="quarter" idx="10"/>
          </p:nvPr>
        </p:nvSpPr>
        <p:spPr/>
        <p:txBody>
          <a:bodyPr/>
          <a:lstStyle/>
          <a:p>
            <a:r>
              <a:rPr lang="en-US" smtClean="0"/>
              <a:t>Company Logo</a:t>
            </a:r>
            <a:endParaRPr lang="en-US"/>
          </a:p>
        </p:txBody>
      </p:sp>
    </p:spTree>
    <p:extLst>
      <p:ext uri="{BB962C8B-B14F-4D97-AF65-F5344CB8AC3E}">
        <p14:creationId xmlns:p14="http://schemas.microsoft.com/office/powerpoint/2010/main" val="2996762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Oval 55"/>
          <p:cNvSpPr>
            <a:spLocks noGrp="1" noChangeArrowheads="1"/>
          </p:cNvSpPr>
          <p:nvPr>
            <p:ph idx="1"/>
          </p:nvPr>
        </p:nvSpPr>
        <p:spPr bwMode="gray">
          <a:xfrm>
            <a:off x="467544" y="1340768"/>
            <a:ext cx="8496944" cy="4948238"/>
          </a:xfrm>
          <a:prstGeom prst="ellipse">
            <a:avLst/>
          </a:prstGeom>
          <a:gradFill rotWithShape="1">
            <a:gsLst>
              <a:gs pos="0">
                <a:srgbClr val="FF6600"/>
              </a:gs>
              <a:gs pos="100000">
                <a:srgbClr val="FF6600">
                  <a:gamma/>
                  <a:shade val="45490"/>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indent="0">
              <a:buNone/>
            </a:pPr>
            <a:r>
              <a:rPr lang="es-ES" dirty="0">
                <a:solidFill>
                  <a:srgbClr val="FFFF00"/>
                </a:solidFill>
              </a:rPr>
              <a:t>Clasificación de la observación</a:t>
            </a:r>
          </a:p>
        </p:txBody>
      </p:sp>
    </p:spTree>
    <p:extLst>
      <p:ext uri="{BB962C8B-B14F-4D97-AF65-F5344CB8AC3E}">
        <p14:creationId xmlns:p14="http://schemas.microsoft.com/office/powerpoint/2010/main" val="4005497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Atendiendo a la participación del observador en</a:t>
            </a:r>
          </a:p>
        </p:txBody>
      </p:sp>
      <p:sp>
        <p:nvSpPr>
          <p:cNvPr id="3" name="2 Marcador de pie de página"/>
          <p:cNvSpPr>
            <a:spLocks noGrp="1"/>
          </p:cNvSpPr>
          <p:nvPr>
            <p:ph type="ftr" sz="quarter" idx="10"/>
          </p:nvPr>
        </p:nvSpPr>
        <p:spPr/>
        <p:txBody>
          <a:bodyPr/>
          <a:lstStyle/>
          <a:p>
            <a:r>
              <a:rPr lang="en-US" smtClean="0"/>
              <a:t>Company Logo</a:t>
            </a:r>
            <a:endParaRPr lang="en-US"/>
          </a:p>
        </p:txBody>
      </p:sp>
      <p:sp>
        <p:nvSpPr>
          <p:cNvPr id="4" name="3 Rectángulo"/>
          <p:cNvSpPr/>
          <p:nvPr/>
        </p:nvSpPr>
        <p:spPr>
          <a:xfrm>
            <a:off x="493541" y="1268760"/>
            <a:ext cx="8244408" cy="4832092"/>
          </a:xfrm>
          <a:prstGeom prst="rect">
            <a:avLst/>
          </a:prstGeom>
        </p:spPr>
        <p:txBody>
          <a:bodyPr wrap="square">
            <a:spAutoFit/>
          </a:bodyPr>
          <a:lstStyle/>
          <a:p>
            <a:r>
              <a:rPr lang="es-ES" sz="2200" b="1" dirty="0">
                <a:solidFill>
                  <a:srgbClr val="000000"/>
                </a:solidFill>
              </a:rPr>
              <a:t>Observación abierta: </a:t>
            </a:r>
            <a:r>
              <a:rPr lang="es-ES" sz="2200" dirty="0"/>
              <a:t>requiere informar anticipadamente a las personas seleccionadas que su conducta será observada, el observador no se oculta.</a:t>
            </a:r>
          </a:p>
          <a:p>
            <a:r>
              <a:rPr lang="es-ES" sz="2200" b="1" dirty="0">
                <a:solidFill>
                  <a:srgbClr val="000000"/>
                </a:solidFill>
              </a:rPr>
              <a:t>Observación encubierta, cerrada o secreta: </a:t>
            </a:r>
            <a:r>
              <a:rPr lang="es-ES" sz="2200" dirty="0"/>
              <a:t>Es aquella en la que el observador no se relaciona directamente con el objeto, hecho, fenómeno o proceso que se quiere observar. El investigador está oculto, se auxilia de medios técnicos, es más objetiva, aunque los medios no son fáciles de obtener.</a:t>
            </a:r>
          </a:p>
          <a:p>
            <a:r>
              <a:rPr lang="es-ES" sz="2200" b="1" dirty="0">
                <a:solidFill>
                  <a:srgbClr val="000000"/>
                </a:solidFill>
              </a:rPr>
              <a:t>Observación participante: </a:t>
            </a:r>
            <a:r>
              <a:rPr lang="es-ES" sz="2200" dirty="0"/>
              <a:t>Es aquella en la cual el observador integra y comparte las tareas del grupo cuya conducta quiere registrar, en este caso el observador debe poseer cualidades tales como la capacidad para establecer buenas relaciones personales y capacidad para mantenerse en todo momento en su papel como observador. </a:t>
            </a:r>
          </a:p>
        </p:txBody>
      </p:sp>
    </p:spTree>
    <p:extLst>
      <p:ext uri="{BB962C8B-B14F-4D97-AF65-F5344CB8AC3E}">
        <p14:creationId xmlns:p14="http://schemas.microsoft.com/office/powerpoint/2010/main" val="37887562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676456" cy="900113"/>
          </a:xfrm>
        </p:spPr>
        <p:txBody>
          <a:bodyPr/>
          <a:lstStyle/>
          <a:p>
            <a:r>
              <a:rPr lang="es-ES" dirty="0"/>
              <a:t>Atendiendo a los medios empleados:</a:t>
            </a:r>
            <a:br>
              <a:rPr lang="es-ES" dirty="0"/>
            </a:br>
            <a:endParaRPr lang="es-ES" dirty="0"/>
          </a:p>
        </p:txBody>
      </p:sp>
      <p:sp>
        <p:nvSpPr>
          <p:cNvPr id="3" name="2 Marcador de pie de página"/>
          <p:cNvSpPr>
            <a:spLocks noGrp="1"/>
          </p:cNvSpPr>
          <p:nvPr>
            <p:ph type="ftr" sz="quarter" idx="10"/>
          </p:nvPr>
        </p:nvSpPr>
        <p:spPr/>
        <p:txBody>
          <a:bodyPr/>
          <a:lstStyle/>
          <a:p>
            <a:r>
              <a:rPr lang="en-US" smtClean="0"/>
              <a:t>Company Logo</a:t>
            </a:r>
            <a:endParaRPr lang="en-US"/>
          </a:p>
        </p:txBody>
      </p:sp>
      <p:sp>
        <p:nvSpPr>
          <p:cNvPr id="4" name="3 Rectángulo"/>
          <p:cNvSpPr/>
          <p:nvPr/>
        </p:nvSpPr>
        <p:spPr>
          <a:xfrm>
            <a:off x="863013" y="1598365"/>
            <a:ext cx="7200800" cy="3477875"/>
          </a:xfrm>
          <a:prstGeom prst="rect">
            <a:avLst/>
          </a:prstGeom>
        </p:spPr>
        <p:txBody>
          <a:bodyPr wrap="square">
            <a:spAutoFit/>
          </a:bodyPr>
          <a:lstStyle/>
          <a:p>
            <a:r>
              <a:rPr lang="es-ES" sz="2200" b="1" dirty="0" smtClean="0">
                <a:solidFill>
                  <a:srgbClr val="000000"/>
                </a:solidFill>
              </a:rPr>
              <a:t>Estructurada </a:t>
            </a:r>
            <a:r>
              <a:rPr lang="es-ES" sz="2200" b="1" dirty="0">
                <a:solidFill>
                  <a:srgbClr val="000000"/>
                </a:solidFill>
              </a:rPr>
              <a:t>o sistémica: </a:t>
            </a:r>
            <a:r>
              <a:rPr lang="es-ES" sz="2200" dirty="0"/>
              <a:t>en este tipo de observación el observador puede utilizar un grupo de medios técnicos tales como: grabadora, filmadora, cámara fotográfica, etc.</a:t>
            </a:r>
          </a:p>
          <a:p>
            <a:r>
              <a:rPr lang="es-ES" sz="2200" b="1" dirty="0" smtClean="0">
                <a:solidFill>
                  <a:srgbClr val="000000"/>
                </a:solidFill>
              </a:rPr>
              <a:t>No </a:t>
            </a:r>
            <a:r>
              <a:rPr lang="es-ES" sz="2200" b="1" dirty="0">
                <a:solidFill>
                  <a:srgbClr val="000000"/>
                </a:solidFill>
              </a:rPr>
              <a:t>estructurada: </a:t>
            </a:r>
            <a:r>
              <a:rPr lang="es-ES" sz="2200" dirty="0"/>
              <a:t>en este tipo se plantea que el observador no utiliza los medios antes señalados, se mueve con más libertad en lo que pretende observar. Hay quienes consideran que este tipo de observación resulta más natural que la estructurada.</a:t>
            </a:r>
          </a:p>
          <a:p>
            <a:endParaRPr lang="es-ES" sz="2200" b="1" dirty="0">
              <a:solidFill>
                <a:srgbClr val="000000"/>
              </a:solidFill>
            </a:endParaRPr>
          </a:p>
        </p:txBody>
      </p:sp>
    </p:spTree>
    <p:extLst>
      <p:ext uri="{BB962C8B-B14F-4D97-AF65-F5344CB8AC3E}">
        <p14:creationId xmlns:p14="http://schemas.microsoft.com/office/powerpoint/2010/main" val="19274924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46348" y="476672"/>
            <a:ext cx="8435280" cy="900113"/>
          </a:xfrm>
        </p:spPr>
        <p:txBody>
          <a:bodyPr/>
          <a:lstStyle/>
          <a:p>
            <a:r>
              <a:rPr lang="es-ES" dirty="0"/>
              <a:t>Atendiendo al lugar donde se lleva a cabo:</a:t>
            </a:r>
            <a:br>
              <a:rPr lang="es-ES" dirty="0"/>
            </a:br>
            <a:endParaRPr lang="es-ES" dirty="0"/>
          </a:p>
        </p:txBody>
      </p:sp>
      <p:sp>
        <p:nvSpPr>
          <p:cNvPr id="3" name="2 Marcador de pie de página"/>
          <p:cNvSpPr>
            <a:spLocks noGrp="1"/>
          </p:cNvSpPr>
          <p:nvPr>
            <p:ph type="ftr" sz="quarter" idx="10"/>
          </p:nvPr>
        </p:nvSpPr>
        <p:spPr/>
        <p:txBody>
          <a:bodyPr/>
          <a:lstStyle/>
          <a:p>
            <a:r>
              <a:rPr lang="en-US" smtClean="0"/>
              <a:t>Company Logo</a:t>
            </a:r>
            <a:endParaRPr lang="en-US"/>
          </a:p>
        </p:txBody>
      </p:sp>
      <p:sp>
        <p:nvSpPr>
          <p:cNvPr id="4" name="3 Rectángulo"/>
          <p:cNvSpPr/>
          <p:nvPr/>
        </p:nvSpPr>
        <p:spPr>
          <a:xfrm>
            <a:off x="1043608" y="1720840"/>
            <a:ext cx="6840760" cy="3416320"/>
          </a:xfrm>
          <a:prstGeom prst="rect">
            <a:avLst/>
          </a:prstGeom>
        </p:spPr>
        <p:txBody>
          <a:bodyPr wrap="square">
            <a:spAutoFit/>
          </a:bodyPr>
          <a:lstStyle/>
          <a:p>
            <a:r>
              <a:rPr lang="es-ES" sz="2200" b="1" dirty="0">
                <a:solidFill>
                  <a:srgbClr val="000000"/>
                </a:solidFill>
              </a:rPr>
              <a:t>Real o Natural: </a:t>
            </a:r>
            <a:r>
              <a:rPr lang="es-ES" sz="2200" dirty="0"/>
              <a:t>es aquella que se realiza en el lugar en que se sucede el hecho, fenómeno o proceso que se investiga, de ahí que se diga que es real. El observador capta la realidad en el momento que esta ocurre.</a:t>
            </a:r>
          </a:p>
          <a:p>
            <a:r>
              <a:rPr lang="es-ES" sz="2200" b="1" dirty="0" smtClean="0">
                <a:solidFill>
                  <a:srgbClr val="000000"/>
                </a:solidFill>
              </a:rPr>
              <a:t>De </a:t>
            </a:r>
            <a:r>
              <a:rPr lang="es-ES" sz="2200" b="1" dirty="0">
                <a:solidFill>
                  <a:srgbClr val="000000"/>
                </a:solidFill>
              </a:rPr>
              <a:t>laboratorio: </a:t>
            </a:r>
            <a:r>
              <a:rPr lang="es-ES" sz="2200" dirty="0"/>
              <a:t>es aquella, en la que el hecho, fenómeno o proceso se provoca, en muchas ocasiones a nivel de laboratorio, de ahí precisamente su nombre.</a:t>
            </a:r>
          </a:p>
          <a:p>
            <a:endParaRPr lang="es-ES" dirty="0"/>
          </a:p>
        </p:txBody>
      </p:sp>
    </p:spTree>
    <p:extLst>
      <p:ext uri="{BB962C8B-B14F-4D97-AF65-F5344CB8AC3E}">
        <p14:creationId xmlns:p14="http://schemas.microsoft.com/office/powerpoint/2010/main" val="150820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3 Marcador de pie de página"/>
          <p:cNvSpPr>
            <a:spLocks noGrp="1"/>
          </p:cNvSpPr>
          <p:nvPr>
            <p:ph type="ftr" sz="quarter" idx="10"/>
          </p:nvPr>
        </p:nvSpPr>
        <p:spPr/>
        <p:txBody>
          <a:bodyPr/>
          <a:lstStyle/>
          <a:p>
            <a:r>
              <a:rPr lang="en-US"/>
              <a:t>Company Logo</a:t>
            </a:r>
          </a:p>
        </p:txBody>
      </p:sp>
      <p:sp>
        <p:nvSpPr>
          <p:cNvPr id="88066" name="Rectangle 2"/>
          <p:cNvSpPr>
            <a:spLocks noGrp="1" noChangeArrowheads="1"/>
          </p:cNvSpPr>
          <p:nvPr>
            <p:ph type="title"/>
          </p:nvPr>
        </p:nvSpPr>
        <p:spPr>
          <a:xfrm>
            <a:off x="609600" y="260648"/>
            <a:ext cx="8153400" cy="900113"/>
          </a:xfrm>
        </p:spPr>
        <p:txBody>
          <a:bodyPr/>
          <a:lstStyle/>
          <a:p>
            <a:r>
              <a:rPr lang="es-ES_tradnl" dirty="0"/>
              <a:t>Sumario: </a:t>
            </a:r>
          </a:p>
        </p:txBody>
      </p:sp>
      <p:grpSp>
        <p:nvGrpSpPr>
          <p:cNvPr id="88106" name="Group 42"/>
          <p:cNvGrpSpPr>
            <a:grpSpLocks/>
          </p:cNvGrpSpPr>
          <p:nvPr/>
        </p:nvGrpSpPr>
        <p:grpSpPr bwMode="auto">
          <a:xfrm>
            <a:off x="2133600" y="1700213"/>
            <a:ext cx="4724400" cy="1141412"/>
            <a:chOff x="1296" y="1695"/>
            <a:chExt cx="2976" cy="582"/>
          </a:xfrm>
        </p:grpSpPr>
        <p:sp>
          <p:nvSpPr>
            <p:cNvPr id="88107" name="AutoShape 43"/>
            <p:cNvSpPr>
              <a:spLocks noChangeArrowheads="1"/>
            </p:cNvSpPr>
            <p:nvPr/>
          </p:nvSpPr>
          <p:spPr bwMode="gray">
            <a:xfrm>
              <a:off x="1536" y="1695"/>
              <a:ext cx="2736" cy="492"/>
            </a:xfrm>
            <a:prstGeom prst="roundRect">
              <a:avLst>
                <a:gd name="adj" fmla="val 16667"/>
              </a:avLst>
            </a:prstGeom>
            <a:gradFill rotWithShape="1">
              <a:gsLst>
                <a:gs pos="0">
                  <a:schemeClr val="accent2"/>
                </a:gs>
                <a:gs pos="50000">
                  <a:schemeClr val="accent2">
                    <a:gamma/>
                    <a:tint val="60784"/>
                    <a:invGamma/>
                  </a:schemeClr>
                </a:gs>
                <a:gs pos="100000">
                  <a:schemeClr val="accent2"/>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
          <p:nvSpPr>
            <p:cNvPr id="88108" name="AutoShape 44"/>
            <p:cNvSpPr>
              <a:spLocks noChangeArrowheads="1"/>
            </p:cNvSpPr>
            <p:nvPr/>
          </p:nvSpPr>
          <p:spPr bwMode="gray">
            <a:xfrm>
              <a:off x="1296" y="1695"/>
              <a:ext cx="432" cy="561"/>
            </a:xfrm>
            <a:prstGeom prst="diamond">
              <a:avLst/>
            </a:prstGeom>
            <a:solidFill>
              <a:schemeClr val="accent2"/>
            </a:soli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s-ES"/>
            </a:p>
          </p:txBody>
        </p:sp>
        <p:sp>
          <p:nvSpPr>
            <p:cNvPr id="88109" name="Text Box 45"/>
            <p:cNvSpPr txBox="1">
              <a:spLocks noChangeArrowheads="1"/>
            </p:cNvSpPr>
            <p:nvPr/>
          </p:nvSpPr>
          <p:spPr bwMode="gray">
            <a:xfrm>
              <a:off x="1824" y="1695"/>
              <a:ext cx="2160" cy="5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s-ES" b="1" dirty="0" smtClean="0">
                  <a:solidFill>
                    <a:schemeClr val="bg1"/>
                  </a:solidFill>
                </a:rPr>
                <a:t>El Método Científico. Definición. Clasificación. Aspectos que lo integran</a:t>
              </a:r>
              <a:endParaRPr lang="es-ES" b="1" dirty="0">
                <a:solidFill>
                  <a:schemeClr val="bg1"/>
                </a:solidFill>
              </a:endParaRPr>
            </a:p>
          </p:txBody>
        </p:sp>
        <p:sp>
          <p:nvSpPr>
            <p:cNvPr id="88110" name="Text Box 46"/>
            <p:cNvSpPr txBox="1">
              <a:spLocks noChangeArrowheads="1"/>
            </p:cNvSpPr>
            <p:nvPr/>
          </p:nvSpPr>
          <p:spPr bwMode="gray">
            <a:xfrm>
              <a:off x="1393" y="1886"/>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a:solidFill>
                    <a:schemeClr val="bg1"/>
                  </a:solidFill>
                </a:rPr>
                <a:t>1</a:t>
              </a:r>
            </a:p>
          </p:txBody>
        </p:sp>
      </p:grpSp>
      <p:grpSp>
        <p:nvGrpSpPr>
          <p:cNvPr id="88111" name="Group 47"/>
          <p:cNvGrpSpPr>
            <a:grpSpLocks/>
          </p:cNvGrpSpPr>
          <p:nvPr/>
        </p:nvGrpSpPr>
        <p:grpSpPr bwMode="auto">
          <a:xfrm>
            <a:off x="2133600" y="2852936"/>
            <a:ext cx="4724400" cy="1335135"/>
            <a:chOff x="1296" y="1824"/>
            <a:chExt cx="2976" cy="517"/>
          </a:xfrm>
        </p:grpSpPr>
        <p:sp>
          <p:nvSpPr>
            <p:cNvPr id="88112" name="AutoShape 48"/>
            <p:cNvSpPr>
              <a:spLocks noChangeArrowheads="1"/>
            </p:cNvSpPr>
            <p:nvPr/>
          </p:nvSpPr>
          <p:spPr bwMode="gray">
            <a:xfrm>
              <a:off x="1536" y="1899"/>
              <a:ext cx="2736" cy="288"/>
            </a:xfrm>
            <a:prstGeom prst="roundRect">
              <a:avLst>
                <a:gd name="adj" fmla="val 16667"/>
              </a:avLst>
            </a:prstGeom>
            <a:gradFill rotWithShape="1">
              <a:gsLst>
                <a:gs pos="0">
                  <a:schemeClr val="accent1"/>
                </a:gs>
                <a:gs pos="50000">
                  <a:schemeClr val="accent1">
                    <a:gamma/>
                    <a:tint val="73725"/>
                    <a:invGamma/>
                  </a:schemeClr>
                </a:gs>
                <a:gs pos="100000">
                  <a:schemeClr val="accent1"/>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
          <p:nvSpPr>
            <p:cNvPr id="88113" name="AutoShape 49"/>
            <p:cNvSpPr>
              <a:spLocks noChangeArrowheads="1"/>
            </p:cNvSpPr>
            <p:nvPr/>
          </p:nvSpPr>
          <p:spPr bwMode="gray">
            <a:xfrm>
              <a:off x="1296" y="1824"/>
              <a:ext cx="432" cy="432"/>
            </a:xfrm>
            <a:prstGeom prst="diamond">
              <a:avLst/>
            </a:prstGeom>
            <a:gradFill rotWithShape="1">
              <a:gsLst>
                <a:gs pos="0">
                  <a:schemeClr val="accent1">
                    <a:gamma/>
                    <a:shade val="46275"/>
                    <a:invGamma/>
                  </a:schemeClr>
                </a:gs>
                <a:gs pos="100000">
                  <a:schemeClr val="accent1"/>
                </a:gs>
              </a:gsLst>
              <a:lin ang="5400000" scaled="1"/>
            </a:gradFill>
            <a:ln w="25400" algn="ctr">
              <a:solidFill>
                <a:schemeClr val="bg1"/>
              </a:solidFill>
              <a:miter lim="800000"/>
              <a:headEnd/>
              <a:tailEnd/>
            </a:ln>
            <a:effectLst>
              <a:outerShdw dist="63500" dir="2212194" algn="ctr" rotWithShape="0">
                <a:srgbClr val="333333">
                  <a:alpha val="50000"/>
                </a:srgbClr>
              </a:outerShdw>
            </a:effectLst>
          </p:spPr>
          <p:txBody>
            <a:bodyPr wrap="none" anchor="ctr"/>
            <a:lstStyle/>
            <a:p>
              <a:endParaRPr lang="es-ES"/>
            </a:p>
          </p:txBody>
        </p:sp>
        <p:sp>
          <p:nvSpPr>
            <p:cNvPr id="88114" name="Text Box 50"/>
            <p:cNvSpPr txBox="1">
              <a:spLocks noChangeArrowheads="1"/>
            </p:cNvSpPr>
            <p:nvPr/>
          </p:nvSpPr>
          <p:spPr bwMode="gray">
            <a:xfrm>
              <a:off x="1680" y="1934"/>
              <a:ext cx="2160" cy="407"/>
            </a:xfrm>
            <a:prstGeom prst="rect">
              <a:avLst/>
            </a:prstGeom>
            <a:noFill/>
            <a:ln>
              <a:noFill/>
            </a:ln>
            <a:effectLst/>
            <a:extLst>
              <a:ext uri="{909E8E84-426E-40DD-AFC4-6F175D3DCCD1}">
                <a14:hiddenFill xmlns:a14="http://schemas.microsoft.com/office/drawing/2010/main">
                  <a:gradFill rotWithShape="1">
                    <a:gsLst>
                      <a:gs pos="0">
                        <a:schemeClr val="accent1">
                          <a:gamma/>
                          <a:shade val="46275"/>
                          <a:invGamma/>
                        </a:schemeClr>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s-ES" b="1" dirty="0" smtClean="0">
                  <a:solidFill>
                    <a:schemeClr val="bg1"/>
                  </a:solidFill>
                </a:rPr>
                <a:t>Métodos utilizados en la investigación empírica.</a:t>
              </a:r>
              <a:endParaRPr lang="es-ES" b="1" dirty="0">
                <a:solidFill>
                  <a:schemeClr val="bg1"/>
                </a:solidFill>
              </a:endParaRPr>
            </a:p>
          </p:txBody>
        </p:sp>
        <p:sp>
          <p:nvSpPr>
            <p:cNvPr id="88115" name="Text Box 51"/>
            <p:cNvSpPr txBox="1">
              <a:spLocks noChangeArrowheads="1"/>
            </p:cNvSpPr>
            <p:nvPr/>
          </p:nvSpPr>
          <p:spPr bwMode="gray">
            <a:xfrm>
              <a:off x="1393" y="1886"/>
              <a:ext cx="223" cy="288"/>
            </a:xfrm>
            <a:prstGeom prst="rect">
              <a:avLst/>
            </a:prstGeom>
            <a:noFill/>
            <a:ln>
              <a:noFill/>
            </a:ln>
            <a:effectLst/>
            <a:extLst>
              <a:ext uri="{909E8E84-426E-40DD-AFC4-6F175D3DCCD1}">
                <a14:hiddenFill xmlns:a14="http://schemas.microsoft.com/office/drawing/2010/main">
                  <a:gradFill rotWithShape="1">
                    <a:gsLst>
                      <a:gs pos="0">
                        <a:schemeClr val="accent1">
                          <a:gamma/>
                          <a:shade val="46275"/>
                          <a:invGamma/>
                        </a:schemeClr>
                      </a:gs>
                      <a:gs pos="100000">
                        <a:schemeClr val="accent1"/>
                      </a:gs>
                    </a:gsLst>
                    <a:lin ang="5400000" scaled="1"/>
                  </a:gra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92457" dir="9843276" algn="ctr" rotWithShape="0">
                      <a:schemeClr val="bg2"/>
                    </a:outerShdw>
                  </a:effectLst>
                </a14:hiddenEffects>
              </a:ext>
            </a:extLst>
          </p:spPr>
          <p:txBody>
            <a:bodyPr wrap="none">
              <a:spAutoFit/>
            </a:bodyPr>
            <a:lstStyle/>
            <a:p>
              <a:pPr algn="ctr" eaLnBrk="0" hangingPunct="0"/>
              <a:r>
                <a:rPr lang="en-US" sz="2400">
                  <a:solidFill>
                    <a:schemeClr val="bg1"/>
                  </a:solidFill>
                </a:rPr>
                <a:t>2</a:t>
              </a:r>
            </a:p>
          </p:txBody>
        </p:sp>
      </p:grpSp>
      <p:grpSp>
        <p:nvGrpSpPr>
          <p:cNvPr id="88116" name="Group 52"/>
          <p:cNvGrpSpPr>
            <a:grpSpLocks/>
          </p:cNvGrpSpPr>
          <p:nvPr/>
        </p:nvGrpSpPr>
        <p:grpSpPr bwMode="auto">
          <a:xfrm>
            <a:off x="2195334" y="4051473"/>
            <a:ext cx="6265864" cy="457200"/>
            <a:chOff x="1249" y="1899"/>
            <a:chExt cx="3947" cy="288"/>
          </a:xfrm>
        </p:grpSpPr>
        <p:sp>
          <p:nvSpPr>
            <p:cNvPr id="88117" name="AutoShape 53"/>
            <p:cNvSpPr>
              <a:spLocks noChangeArrowheads="1"/>
            </p:cNvSpPr>
            <p:nvPr/>
          </p:nvSpPr>
          <p:spPr bwMode="gray">
            <a:xfrm>
              <a:off x="1536" y="1899"/>
              <a:ext cx="3660" cy="288"/>
            </a:xfrm>
            <a:prstGeom prst="roundRect">
              <a:avLst>
                <a:gd name="adj" fmla="val 16667"/>
              </a:avLst>
            </a:prstGeom>
            <a:gradFill rotWithShape="1">
              <a:gsLst>
                <a:gs pos="0">
                  <a:schemeClr val="hlink"/>
                </a:gs>
                <a:gs pos="50000">
                  <a:schemeClr val="hlink">
                    <a:gamma/>
                    <a:tint val="73725"/>
                    <a:invGamma/>
                  </a:schemeClr>
                </a:gs>
                <a:gs pos="100000">
                  <a:schemeClr val="hlink"/>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
          <p:nvSpPr>
            <p:cNvPr id="88119" name="Text Box 55"/>
            <p:cNvSpPr txBox="1">
              <a:spLocks noChangeArrowheads="1"/>
            </p:cNvSpPr>
            <p:nvPr/>
          </p:nvSpPr>
          <p:spPr bwMode="gray">
            <a:xfrm>
              <a:off x="1249" y="1934"/>
              <a:ext cx="3666" cy="233"/>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b="1" dirty="0" smtClean="0">
                  <a:solidFill>
                    <a:schemeClr val="bg1"/>
                  </a:solidFill>
                </a:rPr>
                <a:t>La observación. Definición y características</a:t>
              </a:r>
              <a:endParaRPr lang="en-US" b="1" dirty="0">
                <a:solidFill>
                  <a:schemeClr val="bg1"/>
                </a:solidFill>
              </a:endParaRPr>
            </a:p>
          </p:txBody>
        </p:sp>
      </p:grpSp>
      <p:grpSp>
        <p:nvGrpSpPr>
          <p:cNvPr id="88121" name="Group 57"/>
          <p:cNvGrpSpPr>
            <a:grpSpLocks/>
          </p:cNvGrpSpPr>
          <p:nvPr/>
        </p:nvGrpSpPr>
        <p:grpSpPr bwMode="auto">
          <a:xfrm>
            <a:off x="1979986" y="4619960"/>
            <a:ext cx="6481209" cy="457200"/>
            <a:chOff x="1232" y="1899"/>
            <a:chExt cx="3040" cy="288"/>
          </a:xfrm>
        </p:grpSpPr>
        <p:sp>
          <p:nvSpPr>
            <p:cNvPr id="88122" name="AutoShape 58"/>
            <p:cNvSpPr>
              <a:spLocks noChangeArrowheads="1"/>
            </p:cNvSpPr>
            <p:nvPr/>
          </p:nvSpPr>
          <p:spPr bwMode="gray">
            <a:xfrm>
              <a:off x="1536" y="1899"/>
              <a:ext cx="2736" cy="288"/>
            </a:xfrm>
            <a:prstGeom prst="roundRect">
              <a:avLst>
                <a:gd name="adj" fmla="val 16667"/>
              </a:avLst>
            </a:prstGeom>
            <a:gradFill rotWithShape="1">
              <a:gsLst>
                <a:gs pos="0">
                  <a:schemeClr val="folHlink"/>
                </a:gs>
                <a:gs pos="50000">
                  <a:schemeClr val="folHlink">
                    <a:gamma/>
                    <a:tint val="73725"/>
                    <a:invGamma/>
                  </a:schemeClr>
                </a:gs>
                <a:gs pos="100000">
                  <a:schemeClr val="folHlink"/>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
          <p:nvSpPr>
            <p:cNvPr id="88124" name="Text Box 60"/>
            <p:cNvSpPr txBox="1">
              <a:spLocks noChangeArrowheads="1"/>
            </p:cNvSpPr>
            <p:nvPr/>
          </p:nvSpPr>
          <p:spPr bwMode="gray">
            <a:xfrm>
              <a:off x="1232" y="1934"/>
              <a:ext cx="2160" cy="231"/>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b="1" dirty="0" err="1" smtClean="0">
                  <a:solidFill>
                    <a:schemeClr val="bg1"/>
                  </a:solidFill>
                </a:rPr>
                <a:t>Elementos</a:t>
              </a:r>
              <a:r>
                <a:rPr lang="en-US" b="1" dirty="0" smtClean="0">
                  <a:solidFill>
                    <a:schemeClr val="bg1"/>
                  </a:solidFill>
                </a:rPr>
                <a:t> </a:t>
              </a:r>
              <a:r>
                <a:rPr lang="en-US" b="1" dirty="0" err="1" smtClean="0">
                  <a:solidFill>
                    <a:schemeClr val="bg1"/>
                  </a:solidFill>
                </a:rPr>
                <a:t>que</a:t>
              </a:r>
              <a:r>
                <a:rPr lang="en-US" b="1" dirty="0" smtClean="0">
                  <a:solidFill>
                    <a:schemeClr val="bg1"/>
                  </a:solidFill>
                </a:rPr>
                <a:t> la </a:t>
              </a:r>
              <a:r>
                <a:rPr lang="en-US" b="1" dirty="0" err="1" smtClean="0">
                  <a:solidFill>
                    <a:schemeClr val="bg1"/>
                  </a:solidFill>
                </a:rPr>
                <a:t>conforman</a:t>
              </a:r>
              <a:r>
                <a:rPr lang="en-US" b="1" dirty="0" smtClean="0">
                  <a:solidFill>
                    <a:schemeClr val="bg1"/>
                  </a:solidFill>
                </a:rPr>
                <a:t>.</a:t>
              </a:r>
              <a:endParaRPr lang="en-US" b="1" dirty="0">
                <a:solidFill>
                  <a:schemeClr val="bg1"/>
                </a:solidFill>
              </a:endParaRPr>
            </a:p>
          </p:txBody>
        </p:sp>
      </p:grpSp>
      <p:grpSp>
        <p:nvGrpSpPr>
          <p:cNvPr id="25" name="Group 57"/>
          <p:cNvGrpSpPr>
            <a:grpSpLocks/>
          </p:cNvGrpSpPr>
          <p:nvPr/>
        </p:nvGrpSpPr>
        <p:grpSpPr bwMode="auto">
          <a:xfrm>
            <a:off x="2124363" y="5205118"/>
            <a:ext cx="6350128" cy="646179"/>
            <a:chOff x="1307" y="1887"/>
            <a:chExt cx="2965" cy="322"/>
          </a:xfrm>
        </p:grpSpPr>
        <p:sp>
          <p:nvSpPr>
            <p:cNvPr id="26" name="AutoShape 58"/>
            <p:cNvSpPr>
              <a:spLocks noChangeArrowheads="1"/>
            </p:cNvSpPr>
            <p:nvPr/>
          </p:nvSpPr>
          <p:spPr bwMode="gray">
            <a:xfrm>
              <a:off x="1536" y="1899"/>
              <a:ext cx="2736" cy="288"/>
            </a:xfrm>
            <a:prstGeom prst="roundRect">
              <a:avLst>
                <a:gd name="adj" fmla="val 16667"/>
              </a:avLst>
            </a:prstGeom>
            <a:gradFill rotWithShape="1">
              <a:gsLst>
                <a:gs pos="0">
                  <a:schemeClr val="folHlink"/>
                </a:gs>
                <a:gs pos="50000">
                  <a:schemeClr val="folHlink">
                    <a:gamma/>
                    <a:tint val="73725"/>
                    <a:invGamma/>
                  </a:schemeClr>
                </a:gs>
                <a:gs pos="100000">
                  <a:schemeClr val="folHlink"/>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
          <p:nvSpPr>
            <p:cNvPr id="27" name="Text Box 60"/>
            <p:cNvSpPr txBox="1">
              <a:spLocks noChangeArrowheads="1"/>
            </p:cNvSpPr>
            <p:nvPr/>
          </p:nvSpPr>
          <p:spPr bwMode="gray">
            <a:xfrm>
              <a:off x="1307" y="1887"/>
              <a:ext cx="2892" cy="322"/>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b="1" dirty="0" smtClean="0">
                  <a:solidFill>
                    <a:schemeClr val="bg1"/>
                  </a:solidFill>
                </a:rPr>
                <a:t>Los métodos cuantitativos y cualitativos de la investigación.   Definición.</a:t>
              </a:r>
              <a:endParaRPr lang="es-ES" b="1" dirty="0">
                <a:solidFill>
                  <a:schemeClr val="bg1"/>
                </a:solidFill>
              </a:endParaRPr>
            </a:p>
          </p:txBody>
        </p:sp>
      </p:grpSp>
      <p:sp>
        <p:nvSpPr>
          <p:cNvPr id="29" name="AutoShape 53"/>
          <p:cNvSpPr>
            <a:spLocks noChangeArrowheads="1"/>
          </p:cNvSpPr>
          <p:nvPr/>
        </p:nvSpPr>
        <p:spPr bwMode="gray">
          <a:xfrm>
            <a:off x="2650946" y="5877272"/>
            <a:ext cx="5810251" cy="457200"/>
          </a:xfrm>
          <a:prstGeom prst="roundRect">
            <a:avLst>
              <a:gd name="adj" fmla="val 16667"/>
            </a:avLst>
          </a:prstGeom>
          <a:gradFill rotWithShape="1">
            <a:gsLst>
              <a:gs pos="0">
                <a:schemeClr val="hlink"/>
              </a:gs>
              <a:gs pos="50000">
                <a:schemeClr val="hlink">
                  <a:gamma/>
                  <a:tint val="73725"/>
                  <a:invGamma/>
                </a:schemeClr>
              </a:gs>
              <a:gs pos="100000">
                <a:schemeClr val="hlink"/>
              </a:gs>
            </a:gsLst>
            <a:lin ang="5400000" scaled="1"/>
          </a:gradFill>
          <a:ln w="12700" algn="ctr">
            <a:solidFill>
              <a:schemeClr val="bg1"/>
            </a:solidFill>
            <a:round/>
            <a:headEnd/>
            <a:tailEnd/>
          </a:ln>
          <a:effectLst>
            <a:outerShdw dist="99190" dir="2388334" algn="ctr" rotWithShape="0">
              <a:srgbClr val="333333">
                <a:alpha val="50000"/>
              </a:srgbClr>
            </a:outerShdw>
          </a:effectLst>
        </p:spPr>
        <p:txBody>
          <a:bodyPr wrap="none" anchor="ctr"/>
          <a:lstStyle/>
          <a:p>
            <a:endParaRPr lang="es-E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40655"/>
            <a:ext cx="8153400" cy="900113"/>
          </a:xfrm>
        </p:spPr>
        <p:txBody>
          <a:bodyPr/>
          <a:lstStyle/>
          <a:p>
            <a:r>
              <a:rPr lang="es-ES" dirty="0"/>
              <a:t>Ventajas y </a:t>
            </a:r>
            <a:r>
              <a:rPr lang="es-ES" dirty="0" smtClean="0"/>
              <a:t>Desventajas </a:t>
            </a:r>
            <a:r>
              <a:rPr lang="es-ES" dirty="0"/>
              <a:t>de la Observación Científica:</a:t>
            </a:r>
            <a:br>
              <a:rPr lang="es-ES" dirty="0"/>
            </a:br>
            <a:endParaRPr lang="es-ES" dirty="0"/>
          </a:p>
        </p:txBody>
      </p:sp>
      <p:sp>
        <p:nvSpPr>
          <p:cNvPr id="3" name="2 Marcador de pie de página"/>
          <p:cNvSpPr>
            <a:spLocks noGrp="1"/>
          </p:cNvSpPr>
          <p:nvPr>
            <p:ph type="ftr" sz="quarter" idx="10"/>
          </p:nvPr>
        </p:nvSpPr>
        <p:spPr/>
        <p:txBody>
          <a:bodyPr/>
          <a:lstStyle/>
          <a:p>
            <a:r>
              <a:rPr lang="en-US" smtClean="0"/>
              <a:t>Company Logo</a:t>
            </a:r>
            <a:endParaRPr lang="en-US"/>
          </a:p>
        </p:txBody>
      </p:sp>
      <p:grpSp>
        <p:nvGrpSpPr>
          <p:cNvPr id="4" name="Group 3"/>
          <p:cNvGrpSpPr>
            <a:grpSpLocks/>
          </p:cNvGrpSpPr>
          <p:nvPr/>
        </p:nvGrpSpPr>
        <p:grpSpPr bwMode="auto">
          <a:xfrm>
            <a:off x="218237" y="1106250"/>
            <a:ext cx="4257083" cy="5400600"/>
            <a:chOff x="720" y="1354"/>
            <a:chExt cx="1363" cy="1936"/>
          </a:xfrm>
        </p:grpSpPr>
        <p:sp>
          <p:nvSpPr>
            <p:cNvPr id="5" name="AutoShape 4"/>
            <p:cNvSpPr>
              <a:spLocks noChangeArrowheads="1"/>
            </p:cNvSpPr>
            <p:nvPr/>
          </p:nvSpPr>
          <p:spPr bwMode="gray">
            <a:xfrm>
              <a:off x="720" y="1490"/>
              <a:ext cx="1363" cy="1800"/>
            </a:xfrm>
            <a:prstGeom prst="roundRect">
              <a:avLst>
                <a:gd name="adj" fmla="val 17509"/>
              </a:avLst>
            </a:prstGeom>
            <a:gradFill rotWithShape="1">
              <a:gsLst>
                <a:gs pos="0">
                  <a:srgbClr val="4E91D4"/>
                </a:gs>
                <a:gs pos="100000">
                  <a:srgbClr val="3477A4"/>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6" name="AutoShape 5"/>
            <p:cNvSpPr>
              <a:spLocks noChangeArrowheads="1"/>
            </p:cNvSpPr>
            <p:nvPr/>
          </p:nvSpPr>
          <p:spPr bwMode="gray">
            <a:xfrm>
              <a:off x="741" y="1495"/>
              <a:ext cx="1322" cy="1766"/>
            </a:xfrm>
            <a:prstGeom prst="roundRect">
              <a:avLst>
                <a:gd name="adj" fmla="val 16667"/>
              </a:avLst>
            </a:prstGeom>
            <a:solidFill>
              <a:srgbClr val="3CA1E6"/>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7" name="AutoShape 6"/>
            <p:cNvSpPr>
              <a:spLocks noChangeArrowheads="1"/>
            </p:cNvSpPr>
            <p:nvPr/>
          </p:nvSpPr>
          <p:spPr bwMode="gray">
            <a:xfrm>
              <a:off x="752" y="2795"/>
              <a:ext cx="1304" cy="447"/>
            </a:xfrm>
            <a:prstGeom prst="roundRect">
              <a:avLst>
                <a:gd name="adj" fmla="val 50000"/>
              </a:avLst>
            </a:prstGeom>
            <a:gradFill rotWithShape="1">
              <a:gsLst>
                <a:gs pos="0">
                  <a:srgbClr val="3CA1E6">
                    <a:alpha val="0"/>
                  </a:srgbClr>
                </a:gs>
                <a:gs pos="100000">
                  <a:srgbClr val="3CA1E6">
                    <a:gamma/>
                    <a:tint val="51373"/>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8" name="AutoShape 7"/>
            <p:cNvSpPr>
              <a:spLocks noChangeArrowheads="1"/>
            </p:cNvSpPr>
            <p:nvPr/>
          </p:nvSpPr>
          <p:spPr bwMode="gray">
            <a:xfrm>
              <a:off x="752" y="1509"/>
              <a:ext cx="1304" cy="446"/>
            </a:xfrm>
            <a:prstGeom prst="roundRect">
              <a:avLst>
                <a:gd name="adj" fmla="val 50000"/>
              </a:avLst>
            </a:prstGeom>
            <a:gradFill rotWithShape="1">
              <a:gsLst>
                <a:gs pos="0">
                  <a:srgbClr val="3CA1E6">
                    <a:gamma/>
                    <a:tint val="33333"/>
                    <a:invGamma/>
                  </a:srgbClr>
                </a:gs>
                <a:gs pos="100000">
                  <a:srgbClr val="3CA1E6">
                    <a:alpha val="0"/>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12" name="Text Box 16"/>
            <p:cNvSpPr txBox="1">
              <a:spLocks noChangeArrowheads="1"/>
            </p:cNvSpPr>
            <p:nvPr/>
          </p:nvSpPr>
          <p:spPr bwMode="gray">
            <a:xfrm>
              <a:off x="1127" y="1354"/>
              <a:ext cx="520"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400" dirty="0" smtClean="0">
                  <a:solidFill>
                    <a:srgbClr val="000000"/>
                  </a:solidFill>
                </a:rPr>
                <a:t>VENTAJAS</a:t>
              </a:r>
              <a:endParaRPr lang="en-US" dirty="0"/>
            </a:p>
          </p:txBody>
        </p:sp>
        <p:sp>
          <p:nvSpPr>
            <p:cNvPr id="13" name="Text Box 17"/>
            <p:cNvSpPr txBox="1">
              <a:spLocks noChangeArrowheads="1"/>
            </p:cNvSpPr>
            <p:nvPr/>
          </p:nvSpPr>
          <p:spPr bwMode="gray">
            <a:xfrm>
              <a:off x="743" y="1719"/>
              <a:ext cx="1296" cy="14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buFont typeface="Wingdings" pitchFamily="2" charset="2"/>
                <a:buChar char="q"/>
                <a:defRPr/>
              </a:pPr>
              <a:r>
                <a:rPr lang="es-ES" sz="2800" dirty="0">
                  <a:solidFill>
                    <a:srgbClr val="000000"/>
                  </a:solidFill>
                  <a:latin typeface="Arial Narrow" pitchFamily="34" charset="0"/>
                </a:rPr>
                <a:t>se investiga directamente el fenómeno.</a:t>
              </a:r>
            </a:p>
            <a:p>
              <a:pPr marL="457200" indent="-457200">
                <a:buFont typeface="Wingdings" pitchFamily="2" charset="2"/>
                <a:buChar char="q"/>
                <a:defRPr/>
              </a:pPr>
              <a:r>
                <a:rPr lang="es-ES" sz="2800" dirty="0">
                  <a:solidFill>
                    <a:srgbClr val="000000"/>
                  </a:solidFill>
                  <a:latin typeface="Arial Narrow" pitchFamily="34" charset="0"/>
                </a:rPr>
                <a:t>es relativamente sencilla de aplicar.</a:t>
              </a:r>
            </a:p>
            <a:p>
              <a:pPr marL="457200" indent="-457200">
                <a:buFont typeface="Wingdings" pitchFamily="2" charset="2"/>
                <a:buChar char="q"/>
                <a:defRPr/>
              </a:pPr>
              <a:r>
                <a:rPr lang="es-ES" sz="2800" dirty="0">
                  <a:solidFill>
                    <a:srgbClr val="000000"/>
                  </a:solidFill>
                  <a:latin typeface="Arial Narrow" pitchFamily="34" charset="0"/>
                </a:rPr>
                <a:t>se recopilan datos confiables si se tiene en cuenta un conjunto de requisitos fáciles de cumplir.</a:t>
              </a:r>
            </a:p>
            <a:p>
              <a:pPr marL="342900" indent="-342900">
                <a:buFont typeface="Wingdings" pitchFamily="2" charset="2"/>
                <a:buChar char="q"/>
              </a:pPr>
              <a:endParaRPr lang="en-US" sz="2400" dirty="0">
                <a:solidFill>
                  <a:srgbClr val="000000"/>
                </a:solidFill>
              </a:endParaRPr>
            </a:p>
          </p:txBody>
        </p:sp>
      </p:grpSp>
      <p:grpSp>
        <p:nvGrpSpPr>
          <p:cNvPr id="19" name="Group 32"/>
          <p:cNvGrpSpPr>
            <a:grpSpLocks/>
          </p:cNvGrpSpPr>
          <p:nvPr/>
        </p:nvGrpSpPr>
        <p:grpSpPr bwMode="auto">
          <a:xfrm>
            <a:off x="4337895" y="1086150"/>
            <a:ext cx="4806106" cy="7310302"/>
            <a:chOff x="3696" y="1354"/>
            <a:chExt cx="1363" cy="2585"/>
          </a:xfrm>
        </p:grpSpPr>
        <p:sp>
          <p:nvSpPr>
            <p:cNvPr id="20" name="AutoShape 33"/>
            <p:cNvSpPr>
              <a:spLocks noChangeArrowheads="1"/>
            </p:cNvSpPr>
            <p:nvPr/>
          </p:nvSpPr>
          <p:spPr bwMode="gray">
            <a:xfrm>
              <a:off x="3696" y="1490"/>
              <a:ext cx="1363" cy="1800"/>
            </a:xfrm>
            <a:prstGeom prst="roundRect">
              <a:avLst>
                <a:gd name="adj" fmla="val 17509"/>
              </a:avLst>
            </a:prstGeom>
            <a:gradFill rotWithShape="1">
              <a:gsLst>
                <a:gs pos="0">
                  <a:srgbClr val="B59F43"/>
                </a:gs>
                <a:gs pos="100000">
                  <a:srgbClr val="8F8849"/>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1" name="AutoShape 34"/>
            <p:cNvSpPr>
              <a:spLocks noChangeArrowheads="1"/>
            </p:cNvSpPr>
            <p:nvPr/>
          </p:nvSpPr>
          <p:spPr bwMode="gray">
            <a:xfrm>
              <a:off x="3717" y="1495"/>
              <a:ext cx="1322" cy="1766"/>
            </a:xfrm>
            <a:prstGeom prst="roundRect">
              <a:avLst>
                <a:gd name="adj" fmla="val 16667"/>
              </a:avLst>
            </a:prstGeom>
            <a:solidFill>
              <a:srgbClr val="E9E06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2" name="AutoShape 35"/>
            <p:cNvSpPr>
              <a:spLocks noChangeArrowheads="1"/>
            </p:cNvSpPr>
            <p:nvPr/>
          </p:nvSpPr>
          <p:spPr bwMode="gray">
            <a:xfrm>
              <a:off x="3728" y="2795"/>
              <a:ext cx="1304" cy="447"/>
            </a:xfrm>
            <a:prstGeom prst="roundRect">
              <a:avLst>
                <a:gd name="adj" fmla="val 50000"/>
              </a:avLst>
            </a:prstGeom>
            <a:gradFill rotWithShape="1">
              <a:gsLst>
                <a:gs pos="0">
                  <a:srgbClr val="E9E065"/>
                </a:gs>
                <a:gs pos="100000">
                  <a:srgbClr val="E9E065">
                    <a:gamma/>
                    <a:tint val="57647"/>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3" name="AutoShape 36"/>
            <p:cNvSpPr>
              <a:spLocks noChangeArrowheads="1"/>
            </p:cNvSpPr>
            <p:nvPr/>
          </p:nvSpPr>
          <p:spPr bwMode="gray">
            <a:xfrm>
              <a:off x="3728" y="1509"/>
              <a:ext cx="1304" cy="446"/>
            </a:xfrm>
            <a:prstGeom prst="roundRect">
              <a:avLst>
                <a:gd name="adj" fmla="val 50000"/>
              </a:avLst>
            </a:prstGeom>
            <a:gradFill rotWithShape="1">
              <a:gsLst>
                <a:gs pos="0">
                  <a:srgbClr val="E9E065">
                    <a:gamma/>
                    <a:tint val="33333"/>
                    <a:invGamma/>
                  </a:srgbClr>
                </a:gs>
                <a:gs pos="100000">
                  <a:srgbClr val="E9E065"/>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5" name="Text Box 43"/>
            <p:cNvSpPr txBox="1">
              <a:spLocks noChangeArrowheads="1"/>
            </p:cNvSpPr>
            <p:nvPr/>
          </p:nvSpPr>
          <p:spPr bwMode="gray">
            <a:xfrm>
              <a:off x="3965" y="1354"/>
              <a:ext cx="799" cy="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sz="2400" dirty="0" smtClean="0">
                  <a:solidFill>
                    <a:srgbClr val="000000"/>
                  </a:solidFill>
                </a:rPr>
                <a:t>DESVENTAJAS</a:t>
              </a:r>
              <a:endParaRPr lang="en-US" dirty="0"/>
            </a:p>
          </p:txBody>
        </p:sp>
        <p:sp>
          <p:nvSpPr>
            <p:cNvPr id="26" name="Text Box 44"/>
            <p:cNvSpPr txBox="1">
              <a:spLocks noChangeArrowheads="1"/>
            </p:cNvSpPr>
            <p:nvPr/>
          </p:nvSpPr>
          <p:spPr bwMode="gray">
            <a:xfrm>
              <a:off x="3744" y="1615"/>
              <a:ext cx="1296" cy="2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buFont typeface="Wingdings" pitchFamily="2" charset="2"/>
                <a:buChar char="q"/>
                <a:defRPr/>
              </a:pPr>
              <a:r>
                <a:rPr lang="es-ES" sz="2800" dirty="0">
                  <a:solidFill>
                    <a:srgbClr val="000000"/>
                  </a:solidFill>
                  <a:latin typeface="Arial Narrow" pitchFamily="34" charset="0"/>
                </a:rPr>
                <a:t>se obtienen manifestaciones externas del fenómeno, es decir el comportamiento externo y no posibilita el conocimiento de sus causas, aunque posibilita la obtención de datos empíricos que pueden conducir a la manifestación de determinadas regularidades.</a:t>
              </a:r>
            </a:p>
          </p:txBody>
        </p:sp>
      </p:grpSp>
    </p:spTree>
    <p:extLst>
      <p:ext uri="{BB962C8B-B14F-4D97-AF65-F5344CB8AC3E}">
        <p14:creationId xmlns:p14="http://schemas.microsoft.com/office/powerpoint/2010/main" val="494997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45374" y="243681"/>
            <a:ext cx="8153400" cy="900113"/>
          </a:xfrm>
        </p:spPr>
        <p:txBody>
          <a:bodyPr/>
          <a:lstStyle/>
          <a:p>
            <a:r>
              <a:rPr lang="es-ES" sz="3200" dirty="0" smtClean="0"/>
              <a:t>Preparación de la observación científica. Momentos de realización.</a:t>
            </a:r>
            <a:endParaRPr lang="en-US" sz="3200" dirty="0"/>
          </a:p>
        </p:txBody>
      </p:sp>
      <p:sp>
        <p:nvSpPr>
          <p:cNvPr id="91139" name="Freeform 3"/>
          <p:cNvSpPr>
            <a:spLocks/>
          </p:cNvSpPr>
          <p:nvPr/>
        </p:nvSpPr>
        <p:spPr bwMode="gray">
          <a:xfrm>
            <a:off x="4716895" y="1143794"/>
            <a:ext cx="1466850" cy="1155700"/>
          </a:xfrm>
          <a:custGeom>
            <a:avLst/>
            <a:gdLst>
              <a:gd name="T0" fmla="*/ 0 w 982"/>
              <a:gd name="T1" fmla="*/ 774 h 774"/>
              <a:gd name="T2" fmla="*/ 2 w 982"/>
              <a:gd name="T3" fmla="*/ 770 h 774"/>
              <a:gd name="T4" fmla="*/ 8 w 982"/>
              <a:gd name="T5" fmla="*/ 754 h 774"/>
              <a:gd name="T6" fmla="*/ 16 w 982"/>
              <a:gd name="T7" fmla="*/ 730 h 774"/>
              <a:gd name="T8" fmla="*/ 32 w 982"/>
              <a:gd name="T9" fmla="*/ 698 h 774"/>
              <a:gd name="T10" fmla="*/ 50 w 982"/>
              <a:gd name="T11" fmla="*/ 660 h 774"/>
              <a:gd name="T12" fmla="*/ 76 w 982"/>
              <a:gd name="T13" fmla="*/ 618 h 774"/>
              <a:gd name="T14" fmla="*/ 106 w 982"/>
              <a:gd name="T15" fmla="*/ 574 h 774"/>
              <a:gd name="T16" fmla="*/ 142 w 982"/>
              <a:gd name="T17" fmla="*/ 528 h 774"/>
              <a:gd name="T18" fmla="*/ 186 w 982"/>
              <a:gd name="T19" fmla="*/ 482 h 774"/>
              <a:gd name="T20" fmla="*/ 236 w 982"/>
              <a:gd name="T21" fmla="*/ 438 h 774"/>
              <a:gd name="T22" fmla="*/ 294 w 982"/>
              <a:gd name="T23" fmla="*/ 398 h 774"/>
              <a:gd name="T24" fmla="*/ 360 w 982"/>
              <a:gd name="T25" fmla="*/ 360 h 774"/>
              <a:gd name="T26" fmla="*/ 426 w 982"/>
              <a:gd name="T27" fmla="*/ 332 h 774"/>
              <a:gd name="T28" fmla="*/ 488 w 982"/>
              <a:gd name="T29" fmla="*/ 314 h 774"/>
              <a:gd name="T30" fmla="*/ 544 w 982"/>
              <a:gd name="T31" fmla="*/ 304 h 774"/>
              <a:gd name="T32" fmla="*/ 594 w 982"/>
              <a:gd name="T33" fmla="*/ 300 h 774"/>
              <a:gd name="T34" fmla="*/ 638 w 982"/>
              <a:gd name="T35" fmla="*/ 300 h 774"/>
              <a:gd name="T36" fmla="*/ 678 w 982"/>
              <a:gd name="T37" fmla="*/ 304 h 774"/>
              <a:gd name="T38" fmla="*/ 710 w 982"/>
              <a:gd name="T39" fmla="*/ 312 h 774"/>
              <a:gd name="T40" fmla="*/ 736 w 982"/>
              <a:gd name="T41" fmla="*/ 320 h 774"/>
              <a:gd name="T42" fmla="*/ 754 w 982"/>
              <a:gd name="T43" fmla="*/ 326 h 774"/>
              <a:gd name="T44" fmla="*/ 766 w 982"/>
              <a:gd name="T45" fmla="*/ 332 h 774"/>
              <a:gd name="T46" fmla="*/ 770 w 982"/>
              <a:gd name="T47" fmla="*/ 334 h 774"/>
              <a:gd name="T48" fmla="*/ 680 w 982"/>
              <a:gd name="T49" fmla="*/ 476 h 774"/>
              <a:gd name="T50" fmla="*/ 982 w 982"/>
              <a:gd name="T51" fmla="*/ 370 h 774"/>
              <a:gd name="T52" fmla="*/ 912 w 982"/>
              <a:gd name="T53" fmla="*/ 0 h 774"/>
              <a:gd name="T54" fmla="*/ 854 w 982"/>
              <a:gd name="T55" fmla="*/ 150 h 774"/>
              <a:gd name="T56" fmla="*/ 850 w 982"/>
              <a:gd name="T57" fmla="*/ 148 h 774"/>
              <a:gd name="T58" fmla="*/ 838 w 982"/>
              <a:gd name="T59" fmla="*/ 142 h 774"/>
              <a:gd name="T60" fmla="*/ 822 w 982"/>
              <a:gd name="T61" fmla="*/ 134 h 774"/>
              <a:gd name="T62" fmla="*/ 798 w 982"/>
              <a:gd name="T63" fmla="*/ 126 h 774"/>
              <a:gd name="T64" fmla="*/ 768 w 982"/>
              <a:gd name="T65" fmla="*/ 120 h 774"/>
              <a:gd name="T66" fmla="*/ 732 w 982"/>
              <a:gd name="T67" fmla="*/ 114 h 774"/>
              <a:gd name="T68" fmla="*/ 692 w 982"/>
              <a:gd name="T69" fmla="*/ 110 h 774"/>
              <a:gd name="T70" fmla="*/ 646 w 982"/>
              <a:gd name="T71" fmla="*/ 110 h 774"/>
              <a:gd name="T72" fmla="*/ 596 w 982"/>
              <a:gd name="T73" fmla="*/ 116 h 774"/>
              <a:gd name="T74" fmla="*/ 540 w 982"/>
              <a:gd name="T75" fmla="*/ 126 h 774"/>
              <a:gd name="T76" fmla="*/ 482 w 982"/>
              <a:gd name="T77" fmla="*/ 146 h 774"/>
              <a:gd name="T78" fmla="*/ 422 w 982"/>
              <a:gd name="T79" fmla="*/ 172 h 774"/>
              <a:gd name="T80" fmla="*/ 356 w 982"/>
              <a:gd name="T81" fmla="*/ 210 h 774"/>
              <a:gd name="T82" fmla="*/ 290 w 982"/>
              <a:gd name="T83" fmla="*/ 258 h 774"/>
              <a:gd name="T84" fmla="*/ 230 w 982"/>
              <a:gd name="T85" fmla="*/ 310 h 774"/>
              <a:gd name="T86" fmla="*/ 178 w 982"/>
              <a:gd name="T87" fmla="*/ 364 h 774"/>
              <a:gd name="T88" fmla="*/ 136 w 982"/>
              <a:gd name="T89" fmla="*/ 422 h 774"/>
              <a:gd name="T90" fmla="*/ 100 w 982"/>
              <a:gd name="T91" fmla="*/ 480 h 774"/>
              <a:gd name="T92" fmla="*/ 72 w 982"/>
              <a:gd name="T93" fmla="*/ 536 h 774"/>
              <a:gd name="T94" fmla="*/ 48 w 982"/>
              <a:gd name="T95" fmla="*/ 590 h 774"/>
              <a:gd name="T96" fmla="*/ 30 w 982"/>
              <a:gd name="T97" fmla="*/ 640 h 774"/>
              <a:gd name="T98" fmla="*/ 18 w 982"/>
              <a:gd name="T99" fmla="*/ 684 h 774"/>
              <a:gd name="T100" fmla="*/ 8 w 982"/>
              <a:gd name="T101" fmla="*/ 722 h 774"/>
              <a:gd name="T102" fmla="*/ 4 w 982"/>
              <a:gd name="T103" fmla="*/ 750 h 774"/>
              <a:gd name="T104" fmla="*/ 0 w 982"/>
              <a:gd name="T105" fmla="*/ 768 h 774"/>
              <a:gd name="T106" fmla="*/ 0 w 982"/>
              <a:gd name="T107" fmla="*/ 774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chemeClr val="hlink">
                  <a:gamma/>
                  <a:tint val="90980"/>
                  <a:invGamma/>
                  <a:alpha val="32001"/>
                </a:schemeClr>
              </a:gs>
              <a:gs pos="100000">
                <a:schemeClr val="hlink"/>
              </a:gs>
            </a:gsLst>
            <a:lin ang="0" scaled="1"/>
          </a:gra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s-ES"/>
          </a:p>
        </p:txBody>
      </p:sp>
      <p:sp>
        <p:nvSpPr>
          <p:cNvPr id="91142" name="AutoShape 6"/>
          <p:cNvSpPr>
            <a:spLocks noChangeArrowheads="1"/>
          </p:cNvSpPr>
          <p:nvPr/>
        </p:nvSpPr>
        <p:spPr bwMode="auto">
          <a:xfrm flipH="1">
            <a:off x="5334000" y="2590800"/>
            <a:ext cx="73025" cy="144463"/>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43" name="AutoShape 7"/>
          <p:cNvSpPr>
            <a:spLocks noChangeArrowheads="1"/>
          </p:cNvSpPr>
          <p:nvPr/>
        </p:nvSpPr>
        <p:spPr bwMode="auto">
          <a:xfrm flipH="1">
            <a:off x="3743325" y="2581275"/>
            <a:ext cx="71438" cy="144463"/>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46" name="AutoShape 10"/>
          <p:cNvSpPr>
            <a:spLocks noChangeArrowheads="1"/>
          </p:cNvSpPr>
          <p:nvPr/>
        </p:nvSpPr>
        <p:spPr bwMode="auto">
          <a:xfrm flipH="1">
            <a:off x="7835900" y="2079625"/>
            <a:ext cx="71438" cy="142875"/>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47" name="AutoShape 11"/>
          <p:cNvSpPr>
            <a:spLocks noChangeArrowheads="1"/>
          </p:cNvSpPr>
          <p:nvPr/>
        </p:nvSpPr>
        <p:spPr bwMode="auto">
          <a:xfrm flipH="1">
            <a:off x="6253163" y="2079625"/>
            <a:ext cx="71437" cy="142875"/>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48" name="Freeform 12"/>
          <p:cNvSpPr>
            <a:spLocks/>
          </p:cNvSpPr>
          <p:nvPr/>
        </p:nvSpPr>
        <p:spPr bwMode="gray">
          <a:xfrm>
            <a:off x="1661373" y="1181259"/>
            <a:ext cx="1466850" cy="1157288"/>
          </a:xfrm>
          <a:custGeom>
            <a:avLst/>
            <a:gdLst>
              <a:gd name="T0" fmla="*/ 0 w 982"/>
              <a:gd name="T1" fmla="*/ 774 h 774"/>
              <a:gd name="T2" fmla="*/ 2 w 982"/>
              <a:gd name="T3" fmla="*/ 770 h 774"/>
              <a:gd name="T4" fmla="*/ 8 w 982"/>
              <a:gd name="T5" fmla="*/ 754 h 774"/>
              <a:gd name="T6" fmla="*/ 16 w 982"/>
              <a:gd name="T7" fmla="*/ 730 h 774"/>
              <a:gd name="T8" fmla="*/ 32 w 982"/>
              <a:gd name="T9" fmla="*/ 698 h 774"/>
              <a:gd name="T10" fmla="*/ 50 w 982"/>
              <a:gd name="T11" fmla="*/ 660 h 774"/>
              <a:gd name="T12" fmla="*/ 76 w 982"/>
              <a:gd name="T13" fmla="*/ 618 h 774"/>
              <a:gd name="T14" fmla="*/ 106 w 982"/>
              <a:gd name="T15" fmla="*/ 574 h 774"/>
              <a:gd name="T16" fmla="*/ 142 w 982"/>
              <a:gd name="T17" fmla="*/ 528 h 774"/>
              <a:gd name="T18" fmla="*/ 186 w 982"/>
              <a:gd name="T19" fmla="*/ 482 h 774"/>
              <a:gd name="T20" fmla="*/ 236 w 982"/>
              <a:gd name="T21" fmla="*/ 438 h 774"/>
              <a:gd name="T22" fmla="*/ 294 w 982"/>
              <a:gd name="T23" fmla="*/ 398 h 774"/>
              <a:gd name="T24" fmla="*/ 360 w 982"/>
              <a:gd name="T25" fmla="*/ 360 h 774"/>
              <a:gd name="T26" fmla="*/ 426 w 982"/>
              <a:gd name="T27" fmla="*/ 332 h 774"/>
              <a:gd name="T28" fmla="*/ 488 w 982"/>
              <a:gd name="T29" fmla="*/ 314 h 774"/>
              <a:gd name="T30" fmla="*/ 544 w 982"/>
              <a:gd name="T31" fmla="*/ 304 h 774"/>
              <a:gd name="T32" fmla="*/ 594 w 982"/>
              <a:gd name="T33" fmla="*/ 300 h 774"/>
              <a:gd name="T34" fmla="*/ 638 w 982"/>
              <a:gd name="T35" fmla="*/ 300 h 774"/>
              <a:gd name="T36" fmla="*/ 678 w 982"/>
              <a:gd name="T37" fmla="*/ 304 h 774"/>
              <a:gd name="T38" fmla="*/ 710 w 982"/>
              <a:gd name="T39" fmla="*/ 312 h 774"/>
              <a:gd name="T40" fmla="*/ 736 w 982"/>
              <a:gd name="T41" fmla="*/ 320 h 774"/>
              <a:gd name="T42" fmla="*/ 754 w 982"/>
              <a:gd name="T43" fmla="*/ 326 h 774"/>
              <a:gd name="T44" fmla="*/ 766 w 982"/>
              <a:gd name="T45" fmla="*/ 332 h 774"/>
              <a:gd name="T46" fmla="*/ 770 w 982"/>
              <a:gd name="T47" fmla="*/ 334 h 774"/>
              <a:gd name="T48" fmla="*/ 680 w 982"/>
              <a:gd name="T49" fmla="*/ 476 h 774"/>
              <a:gd name="T50" fmla="*/ 982 w 982"/>
              <a:gd name="T51" fmla="*/ 370 h 774"/>
              <a:gd name="T52" fmla="*/ 912 w 982"/>
              <a:gd name="T53" fmla="*/ 0 h 774"/>
              <a:gd name="T54" fmla="*/ 854 w 982"/>
              <a:gd name="T55" fmla="*/ 150 h 774"/>
              <a:gd name="T56" fmla="*/ 850 w 982"/>
              <a:gd name="T57" fmla="*/ 148 h 774"/>
              <a:gd name="T58" fmla="*/ 838 w 982"/>
              <a:gd name="T59" fmla="*/ 142 h 774"/>
              <a:gd name="T60" fmla="*/ 822 w 982"/>
              <a:gd name="T61" fmla="*/ 134 h 774"/>
              <a:gd name="T62" fmla="*/ 798 w 982"/>
              <a:gd name="T63" fmla="*/ 126 h 774"/>
              <a:gd name="T64" fmla="*/ 768 w 982"/>
              <a:gd name="T65" fmla="*/ 120 h 774"/>
              <a:gd name="T66" fmla="*/ 732 w 982"/>
              <a:gd name="T67" fmla="*/ 114 h 774"/>
              <a:gd name="T68" fmla="*/ 692 w 982"/>
              <a:gd name="T69" fmla="*/ 110 h 774"/>
              <a:gd name="T70" fmla="*/ 646 w 982"/>
              <a:gd name="T71" fmla="*/ 110 h 774"/>
              <a:gd name="T72" fmla="*/ 596 w 982"/>
              <a:gd name="T73" fmla="*/ 116 h 774"/>
              <a:gd name="T74" fmla="*/ 540 w 982"/>
              <a:gd name="T75" fmla="*/ 126 h 774"/>
              <a:gd name="T76" fmla="*/ 482 w 982"/>
              <a:gd name="T77" fmla="*/ 146 h 774"/>
              <a:gd name="T78" fmla="*/ 422 w 982"/>
              <a:gd name="T79" fmla="*/ 172 h 774"/>
              <a:gd name="T80" fmla="*/ 356 w 982"/>
              <a:gd name="T81" fmla="*/ 210 h 774"/>
              <a:gd name="T82" fmla="*/ 290 w 982"/>
              <a:gd name="T83" fmla="*/ 258 h 774"/>
              <a:gd name="T84" fmla="*/ 230 w 982"/>
              <a:gd name="T85" fmla="*/ 310 h 774"/>
              <a:gd name="T86" fmla="*/ 178 w 982"/>
              <a:gd name="T87" fmla="*/ 364 h 774"/>
              <a:gd name="T88" fmla="*/ 136 w 982"/>
              <a:gd name="T89" fmla="*/ 422 h 774"/>
              <a:gd name="T90" fmla="*/ 100 w 982"/>
              <a:gd name="T91" fmla="*/ 480 h 774"/>
              <a:gd name="T92" fmla="*/ 72 w 982"/>
              <a:gd name="T93" fmla="*/ 536 h 774"/>
              <a:gd name="T94" fmla="*/ 48 w 982"/>
              <a:gd name="T95" fmla="*/ 590 h 774"/>
              <a:gd name="T96" fmla="*/ 30 w 982"/>
              <a:gd name="T97" fmla="*/ 640 h 774"/>
              <a:gd name="T98" fmla="*/ 18 w 982"/>
              <a:gd name="T99" fmla="*/ 684 h 774"/>
              <a:gd name="T100" fmla="*/ 8 w 982"/>
              <a:gd name="T101" fmla="*/ 722 h 774"/>
              <a:gd name="T102" fmla="*/ 4 w 982"/>
              <a:gd name="T103" fmla="*/ 750 h 774"/>
              <a:gd name="T104" fmla="*/ 0 w 982"/>
              <a:gd name="T105" fmla="*/ 768 h 774"/>
              <a:gd name="T106" fmla="*/ 0 w 982"/>
              <a:gd name="T107" fmla="*/ 774 h 7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chemeClr val="folHlink">
                  <a:gamma/>
                  <a:tint val="57647"/>
                  <a:invGamma/>
                  <a:alpha val="32001"/>
                </a:schemeClr>
              </a:gs>
              <a:gs pos="100000">
                <a:schemeClr val="folHlink"/>
              </a:gs>
            </a:gsLst>
            <a:lin ang="0" scaled="1"/>
          </a:gradFill>
          <a:ln>
            <a:noFill/>
          </a:ln>
          <a:extLst>
            <a:ext uri="{91240B29-F687-4F45-9708-019B960494DF}">
              <a14:hiddenLine xmlns:a14="http://schemas.microsoft.com/office/drawing/2010/main" w="12700">
                <a:solidFill>
                  <a:srgbClr val="000000"/>
                </a:solidFill>
                <a:prstDash val="solid"/>
                <a:round/>
                <a:headEnd/>
                <a:tailEnd/>
              </a14:hiddenLine>
            </a:ext>
          </a:extLst>
        </p:spPr>
        <p:txBody>
          <a:bodyPr/>
          <a:lstStyle/>
          <a:p>
            <a:endParaRPr lang="es-ES"/>
          </a:p>
        </p:txBody>
      </p:sp>
      <p:grpSp>
        <p:nvGrpSpPr>
          <p:cNvPr id="91151" name="Group 15"/>
          <p:cNvGrpSpPr>
            <a:grpSpLocks/>
          </p:cNvGrpSpPr>
          <p:nvPr/>
        </p:nvGrpSpPr>
        <p:grpSpPr bwMode="auto">
          <a:xfrm>
            <a:off x="6909220" y="2182716"/>
            <a:ext cx="2127276" cy="4269194"/>
            <a:chOff x="576" y="1852"/>
            <a:chExt cx="1446" cy="2158"/>
          </a:xfrm>
        </p:grpSpPr>
        <p:sp>
          <p:nvSpPr>
            <p:cNvPr id="91152" name="AutoShape 16"/>
            <p:cNvSpPr>
              <a:spLocks noChangeArrowheads="1"/>
            </p:cNvSpPr>
            <p:nvPr/>
          </p:nvSpPr>
          <p:spPr bwMode="auto">
            <a:xfrm>
              <a:off x="576" y="1942"/>
              <a:ext cx="1446" cy="2068"/>
            </a:xfrm>
            <a:prstGeom prst="roundRect">
              <a:avLst>
                <a:gd name="adj" fmla="val 4690"/>
              </a:avLst>
            </a:prstGeom>
            <a:noFill/>
            <a:ln w="57150">
              <a:solidFill>
                <a:schemeClr val="folHlink"/>
              </a:solidFill>
              <a:round/>
              <a:headEnd/>
              <a:tailEnd/>
            </a:ln>
            <a:effectLst/>
            <a:extLst>
              <a:ext uri="{909E8E84-426E-40DD-AFC4-6F175D3DCCD1}">
                <a14:hiddenFill xmlns:a14="http://schemas.microsoft.com/office/drawing/2010/main">
                  <a:solidFill>
                    <a:srgbClr val="D2D8A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53" name="AutoShape 17"/>
            <p:cNvSpPr>
              <a:spLocks noChangeArrowheads="1"/>
            </p:cNvSpPr>
            <p:nvPr/>
          </p:nvSpPr>
          <p:spPr bwMode="gray">
            <a:xfrm>
              <a:off x="576" y="1852"/>
              <a:ext cx="1446" cy="522"/>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54" name="AutoShape 18"/>
            <p:cNvSpPr>
              <a:spLocks noChangeArrowheads="1"/>
            </p:cNvSpPr>
            <p:nvPr/>
          </p:nvSpPr>
          <p:spPr bwMode="auto">
            <a:xfrm flipH="1">
              <a:off x="1773" y="1897"/>
              <a:ext cx="45"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55" name="AutoShape 19"/>
            <p:cNvSpPr>
              <a:spLocks noChangeArrowheads="1"/>
            </p:cNvSpPr>
            <p:nvPr/>
          </p:nvSpPr>
          <p:spPr bwMode="auto">
            <a:xfrm flipH="1">
              <a:off x="776" y="1897"/>
              <a:ext cx="46"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1156" name="Text Box 20"/>
            <p:cNvSpPr txBox="1">
              <a:spLocks noChangeArrowheads="1"/>
            </p:cNvSpPr>
            <p:nvPr/>
          </p:nvSpPr>
          <p:spPr bwMode="gray">
            <a:xfrm>
              <a:off x="603" y="1962"/>
              <a:ext cx="1321" cy="3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sz="1400" dirty="0" smtClean="0">
                  <a:solidFill>
                    <a:schemeClr val="bg1"/>
                  </a:solidFill>
                </a:rPr>
                <a:t>Precisión de las formas para recoger la información</a:t>
              </a:r>
              <a:endParaRPr lang="en-US" sz="1400" dirty="0">
                <a:solidFill>
                  <a:schemeClr val="bg1"/>
                </a:solidFill>
              </a:endParaRPr>
            </a:p>
          </p:txBody>
        </p:sp>
        <p:sp>
          <p:nvSpPr>
            <p:cNvPr id="91157" name="Text Box 21"/>
            <p:cNvSpPr txBox="1">
              <a:spLocks noChangeArrowheads="1"/>
            </p:cNvSpPr>
            <p:nvPr/>
          </p:nvSpPr>
          <p:spPr bwMode="auto">
            <a:xfrm>
              <a:off x="621" y="2409"/>
              <a:ext cx="1344" cy="13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_tradnl" dirty="0" smtClean="0"/>
                <a:t>Los datos que se van a recopilar durante la observación pueden ser escritos, grabados o filmados.</a:t>
              </a:r>
              <a:endParaRPr lang="es-ES" dirty="0" smtClean="0"/>
            </a:p>
            <a:p>
              <a:pPr eaLnBrk="0" hangingPunct="0"/>
              <a:endParaRPr lang="en-US" dirty="0">
                <a:solidFill>
                  <a:srgbClr val="000000"/>
                </a:solidFill>
              </a:endParaRPr>
            </a:p>
          </p:txBody>
        </p:sp>
      </p:grpSp>
      <p:grpSp>
        <p:nvGrpSpPr>
          <p:cNvPr id="27" name="Group 15"/>
          <p:cNvGrpSpPr>
            <a:grpSpLocks/>
          </p:cNvGrpSpPr>
          <p:nvPr/>
        </p:nvGrpSpPr>
        <p:grpSpPr bwMode="auto">
          <a:xfrm>
            <a:off x="2394798" y="2182622"/>
            <a:ext cx="2127276" cy="4270403"/>
            <a:chOff x="576" y="1852"/>
            <a:chExt cx="1446" cy="2165"/>
          </a:xfrm>
        </p:grpSpPr>
        <p:sp>
          <p:nvSpPr>
            <p:cNvPr id="28" name="AutoShape 16"/>
            <p:cNvSpPr>
              <a:spLocks noChangeArrowheads="1"/>
            </p:cNvSpPr>
            <p:nvPr/>
          </p:nvSpPr>
          <p:spPr bwMode="auto">
            <a:xfrm>
              <a:off x="576" y="1942"/>
              <a:ext cx="1446" cy="2075"/>
            </a:xfrm>
            <a:prstGeom prst="roundRect">
              <a:avLst>
                <a:gd name="adj" fmla="val 4690"/>
              </a:avLst>
            </a:prstGeom>
            <a:noFill/>
            <a:ln w="57150">
              <a:solidFill>
                <a:schemeClr val="folHlink"/>
              </a:solidFill>
              <a:round/>
              <a:headEnd/>
              <a:tailEnd/>
            </a:ln>
            <a:effectLst/>
            <a:extLst>
              <a:ext uri="{909E8E84-426E-40DD-AFC4-6F175D3DCCD1}">
                <a14:hiddenFill xmlns:a14="http://schemas.microsoft.com/office/drawing/2010/main">
                  <a:solidFill>
                    <a:srgbClr val="D2D8A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29" name="AutoShape 17"/>
            <p:cNvSpPr>
              <a:spLocks noChangeArrowheads="1"/>
            </p:cNvSpPr>
            <p:nvPr/>
          </p:nvSpPr>
          <p:spPr bwMode="gray">
            <a:xfrm>
              <a:off x="576" y="1852"/>
              <a:ext cx="1439" cy="523"/>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0" name="AutoShape 18"/>
            <p:cNvSpPr>
              <a:spLocks noChangeArrowheads="1"/>
            </p:cNvSpPr>
            <p:nvPr/>
          </p:nvSpPr>
          <p:spPr bwMode="auto">
            <a:xfrm flipH="1">
              <a:off x="1773" y="1897"/>
              <a:ext cx="45"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1" name="AutoShape 19"/>
            <p:cNvSpPr>
              <a:spLocks noChangeArrowheads="1"/>
            </p:cNvSpPr>
            <p:nvPr/>
          </p:nvSpPr>
          <p:spPr bwMode="auto">
            <a:xfrm flipH="1">
              <a:off x="776" y="1897"/>
              <a:ext cx="46"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2" name="Text Box 20"/>
            <p:cNvSpPr txBox="1">
              <a:spLocks noChangeArrowheads="1"/>
            </p:cNvSpPr>
            <p:nvPr/>
          </p:nvSpPr>
          <p:spPr bwMode="gray">
            <a:xfrm>
              <a:off x="682" y="1964"/>
              <a:ext cx="1234" cy="3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sz="1400" dirty="0" smtClean="0">
                  <a:solidFill>
                    <a:schemeClr val="bg1"/>
                  </a:solidFill>
                </a:rPr>
                <a:t>Delimitación de los aspectos que se van a observar</a:t>
              </a:r>
              <a:endParaRPr lang="en-US" sz="1400" dirty="0">
                <a:solidFill>
                  <a:schemeClr val="bg1"/>
                </a:solidFill>
              </a:endParaRPr>
            </a:p>
          </p:txBody>
        </p:sp>
        <p:sp>
          <p:nvSpPr>
            <p:cNvPr id="33" name="Text Box 21"/>
            <p:cNvSpPr txBox="1">
              <a:spLocks noChangeArrowheads="1"/>
            </p:cNvSpPr>
            <p:nvPr/>
          </p:nvSpPr>
          <p:spPr bwMode="auto">
            <a:xfrm>
              <a:off x="671" y="2375"/>
              <a:ext cx="1344" cy="14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_tradnl" dirty="0"/>
                <a:t>S</a:t>
              </a:r>
              <a:r>
                <a:rPr lang="es-ES_tradnl" dirty="0" smtClean="0"/>
                <a:t>e debe elaborar una guía que permite conocer hacia qué aspectos del objeto, fenómeno o proceso que se va a observar debemos dirigir nuestra atención</a:t>
              </a:r>
              <a:endParaRPr lang="en-US" dirty="0">
                <a:solidFill>
                  <a:srgbClr val="000000"/>
                </a:solidFill>
              </a:endParaRPr>
            </a:p>
          </p:txBody>
        </p:sp>
      </p:grpSp>
      <p:grpSp>
        <p:nvGrpSpPr>
          <p:cNvPr id="34" name="Group 15"/>
          <p:cNvGrpSpPr>
            <a:grpSpLocks/>
          </p:cNvGrpSpPr>
          <p:nvPr/>
        </p:nvGrpSpPr>
        <p:grpSpPr bwMode="auto">
          <a:xfrm>
            <a:off x="4644008" y="2182522"/>
            <a:ext cx="2127276" cy="4270543"/>
            <a:chOff x="576" y="1852"/>
            <a:chExt cx="1446" cy="2172"/>
          </a:xfrm>
        </p:grpSpPr>
        <p:sp>
          <p:nvSpPr>
            <p:cNvPr id="35" name="AutoShape 16"/>
            <p:cNvSpPr>
              <a:spLocks noChangeArrowheads="1"/>
            </p:cNvSpPr>
            <p:nvPr/>
          </p:nvSpPr>
          <p:spPr bwMode="auto">
            <a:xfrm>
              <a:off x="576" y="1942"/>
              <a:ext cx="1446" cy="2082"/>
            </a:xfrm>
            <a:prstGeom prst="roundRect">
              <a:avLst>
                <a:gd name="adj" fmla="val 4690"/>
              </a:avLst>
            </a:prstGeom>
            <a:noFill/>
            <a:ln w="57150">
              <a:solidFill>
                <a:schemeClr val="folHlink"/>
              </a:solidFill>
              <a:round/>
              <a:headEnd/>
              <a:tailEnd/>
            </a:ln>
            <a:effectLst/>
            <a:extLst>
              <a:ext uri="{909E8E84-426E-40DD-AFC4-6F175D3DCCD1}">
                <a14:hiddenFill xmlns:a14="http://schemas.microsoft.com/office/drawing/2010/main">
                  <a:solidFill>
                    <a:srgbClr val="D2D8A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6" name="AutoShape 17"/>
            <p:cNvSpPr>
              <a:spLocks noChangeArrowheads="1"/>
            </p:cNvSpPr>
            <p:nvPr/>
          </p:nvSpPr>
          <p:spPr bwMode="gray">
            <a:xfrm>
              <a:off x="576" y="1852"/>
              <a:ext cx="1446" cy="525"/>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7" name="AutoShape 18"/>
            <p:cNvSpPr>
              <a:spLocks noChangeArrowheads="1"/>
            </p:cNvSpPr>
            <p:nvPr/>
          </p:nvSpPr>
          <p:spPr bwMode="auto">
            <a:xfrm flipH="1">
              <a:off x="1773" y="1897"/>
              <a:ext cx="45"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8" name="AutoShape 19"/>
            <p:cNvSpPr>
              <a:spLocks noChangeArrowheads="1"/>
            </p:cNvSpPr>
            <p:nvPr/>
          </p:nvSpPr>
          <p:spPr bwMode="auto">
            <a:xfrm flipH="1">
              <a:off x="776" y="1897"/>
              <a:ext cx="46"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39" name="Text Box 20"/>
            <p:cNvSpPr txBox="1">
              <a:spLocks noChangeArrowheads="1"/>
            </p:cNvSpPr>
            <p:nvPr/>
          </p:nvSpPr>
          <p:spPr bwMode="gray">
            <a:xfrm>
              <a:off x="674" y="1925"/>
              <a:ext cx="1224" cy="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sz="1400" dirty="0" smtClean="0">
                  <a:solidFill>
                    <a:schemeClr val="bg1"/>
                  </a:solidFill>
                </a:rPr>
                <a:t>Determinación de cómo se va a operar durante la observación</a:t>
              </a:r>
              <a:endParaRPr lang="en-US" sz="1400" dirty="0">
                <a:solidFill>
                  <a:schemeClr val="bg1"/>
                </a:solidFill>
              </a:endParaRPr>
            </a:p>
          </p:txBody>
        </p:sp>
        <p:sp>
          <p:nvSpPr>
            <p:cNvPr id="40" name="Text Box 21"/>
            <p:cNvSpPr txBox="1">
              <a:spLocks noChangeArrowheads="1"/>
            </p:cNvSpPr>
            <p:nvPr/>
          </p:nvSpPr>
          <p:spPr bwMode="auto">
            <a:xfrm>
              <a:off x="627" y="2435"/>
              <a:ext cx="1344" cy="1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_tradnl" dirty="0" smtClean="0"/>
                <a:t>Las observaciones pueden realizarse de varias maneras: participativa o abierta, no participativa o encubierta etc.</a:t>
              </a:r>
              <a:endParaRPr lang="en-US" dirty="0">
                <a:solidFill>
                  <a:srgbClr val="000000"/>
                </a:solidFill>
              </a:endParaRPr>
            </a:p>
          </p:txBody>
        </p:sp>
      </p:grpSp>
      <p:grpSp>
        <p:nvGrpSpPr>
          <p:cNvPr id="41" name="Group 15"/>
          <p:cNvGrpSpPr>
            <a:grpSpLocks/>
          </p:cNvGrpSpPr>
          <p:nvPr/>
        </p:nvGrpSpPr>
        <p:grpSpPr bwMode="auto">
          <a:xfrm>
            <a:off x="71704" y="2182375"/>
            <a:ext cx="2127276" cy="4270330"/>
            <a:chOff x="576" y="1852"/>
            <a:chExt cx="1446" cy="2182"/>
          </a:xfrm>
        </p:grpSpPr>
        <p:sp>
          <p:nvSpPr>
            <p:cNvPr id="42" name="AutoShape 16"/>
            <p:cNvSpPr>
              <a:spLocks noChangeArrowheads="1"/>
            </p:cNvSpPr>
            <p:nvPr/>
          </p:nvSpPr>
          <p:spPr bwMode="auto">
            <a:xfrm>
              <a:off x="576" y="1942"/>
              <a:ext cx="1446" cy="2092"/>
            </a:xfrm>
            <a:prstGeom prst="roundRect">
              <a:avLst>
                <a:gd name="adj" fmla="val 4690"/>
              </a:avLst>
            </a:prstGeom>
            <a:noFill/>
            <a:ln w="57150">
              <a:solidFill>
                <a:schemeClr val="folHlink"/>
              </a:solidFill>
              <a:round/>
              <a:headEnd/>
              <a:tailEnd/>
            </a:ln>
            <a:effectLst/>
            <a:extLst>
              <a:ext uri="{909E8E84-426E-40DD-AFC4-6F175D3DCCD1}">
                <a14:hiddenFill xmlns:a14="http://schemas.microsoft.com/office/drawing/2010/main">
                  <a:solidFill>
                    <a:srgbClr val="D2D8A8"/>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43" name="AutoShape 17"/>
            <p:cNvSpPr>
              <a:spLocks noChangeArrowheads="1"/>
            </p:cNvSpPr>
            <p:nvPr/>
          </p:nvSpPr>
          <p:spPr bwMode="gray">
            <a:xfrm>
              <a:off x="576" y="1852"/>
              <a:ext cx="1446" cy="527"/>
            </a:xfrm>
            <a:prstGeom prst="roundRect">
              <a:avLst>
                <a:gd name="adj" fmla="val 50000"/>
              </a:avLst>
            </a:prstGeom>
            <a:gradFill rotWithShape="1">
              <a:gsLst>
                <a:gs pos="0">
                  <a:schemeClr val="folHlink">
                    <a:gamma/>
                    <a:shade val="38824"/>
                    <a:invGamma/>
                  </a:schemeClr>
                </a:gs>
                <a:gs pos="50000">
                  <a:schemeClr val="folHlink"/>
                </a:gs>
                <a:gs pos="100000">
                  <a:schemeClr val="folHlink">
                    <a:gamma/>
                    <a:shade val="38824"/>
                    <a:invGamma/>
                  </a:scheme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44" name="AutoShape 18"/>
            <p:cNvSpPr>
              <a:spLocks noChangeArrowheads="1"/>
            </p:cNvSpPr>
            <p:nvPr/>
          </p:nvSpPr>
          <p:spPr bwMode="auto">
            <a:xfrm flipH="1">
              <a:off x="1773" y="1897"/>
              <a:ext cx="45"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45" name="AutoShape 19"/>
            <p:cNvSpPr>
              <a:spLocks noChangeArrowheads="1"/>
            </p:cNvSpPr>
            <p:nvPr/>
          </p:nvSpPr>
          <p:spPr bwMode="auto">
            <a:xfrm flipH="1">
              <a:off x="776" y="1897"/>
              <a:ext cx="46" cy="91"/>
            </a:xfrm>
            <a:prstGeom prst="octagon">
              <a:avLst>
                <a:gd name="adj" fmla="val 29287"/>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46" name="Text Box 20"/>
            <p:cNvSpPr txBox="1">
              <a:spLocks noChangeArrowheads="1"/>
            </p:cNvSpPr>
            <p:nvPr/>
          </p:nvSpPr>
          <p:spPr bwMode="gray">
            <a:xfrm>
              <a:off x="706" y="1965"/>
              <a:ext cx="1216" cy="3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s-ES" sz="1400" dirty="0" smtClean="0">
                  <a:solidFill>
                    <a:schemeClr val="bg1"/>
                  </a:solidFill>
                </a:rPr>
                <a:t>Definición de los objetivos que se precisan cumplir </a:t>
              </a:r>
              <a:endParaRPr lang="en-US" sz="1400" dirty="0">
                <a:solidFill>
                  <a:schemeClr val="bg1"/>
                </a:solidFill>
              </a:endParaRPr>
            </a:p>
          </p:txBody>
        </p:sp>
        <p:sp>
          <p:nvSpPr>
            <p:cNvPr id="47" name="Text Box 21"/>
            <p:cNvSpPr txBox="1">
              <a:spLocks noChangeArrowheads="1"/>
            </p:cNvSpPr>
            <p:nvPr/>
          </p:nvSpPr>
          <p:spPr bwMode="auto">
            <a:xfrm>
              <a:off x="624" y="2106"/>
              <a:ext cx="1344" cy="1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endParaRPr lang="es-ES_tradnl" dirty="0" smtClean="0"/>
            </a:p>
            <a:p>
              <a:pPr eaLnBrk="0" hangingPunct="0"/>
              <a:endParaRPr lang="es-ES_tradnl" dirty="0"/>
            </a:p>
            <a:p>
              <a:pPr eaLnBrk="0" hangingPunct="0"/>
              <a:r>
                <a:rPr lang="es-ES_tradnl" dirty="0"/>
                <a:t>N</a:t>
              </a:r>
              <a:r>
                <a:rPr lang="es-ES_tradnl" dirty="0" smtClean="0"/>
                <a:t>o debe ser realizada de manera festinada sino teniendo claridad de lo que se va a obtener una vez concluida.</a:t>
              </a:r>
            </a:p>
            <a:p>
              <a:pPr eaLnBrk="0" hangingPunct="0"/>
              <a:endParaRPr lang="en-US" dirty="0">
                <a:solidFill>
                  <a:srgbClr val="000000"/>
                </a:solidFill>
              </a:endParaRPr>
            </a:p>
          </p:txBody>
        </p:sp>
      </p:grpSp>
    </p:spTree>
    <p:extLst>
      <p:ext uri="{BB962C8B-B14F-4D97-AF65-F5344CB8AC3E}">
        <p14:creationId xmlns:p14="http://schemas.microsoft.com/office/powerpoint/2010/main" val="1148059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3 Marcador de pie de página"/>
          <p:cNvSpPr>
            <a:spLocks noGrp="1"/>
          </p:cNvSpPr>
          <p:nvPr>
            <p:ph type="ftr" sz="quarter" idx="10"/>
          </p:nvPr>
        </p:nvSpPr>
        <p:spPr/>
        <p:txBody>
          <a:bodyPr/>
          <a:lstStyle/>
          <a:p>
            <a:r>
              <a:rPr lang="en-US"/>
              <a:t>Company Logo</a:t>
            </a:r>
          </a:p>
        </p:txBody>
      </p:sp>
      <p:sp>
        <p:nvSpPr>
          <p:cNvPr id="93189" name="Rectangle 5"/>
          <p:cNvSpPr>
            <a:spLocks noChangeArrowheads="1"/>
          </p:cNvSpPr>
          <p:nvPr/>
        </p:nvSpPr>
        <p:spPr bwMode="gray">
          <a:xfrm rot="3419336">
            <a:off x="1792286" y="3260439"/>
            <a:ext cx="923925" cy="1003300"/>
          </a:xfrm>
          <a:prstGeom prst="rect">
            <a:avLst/>
          </a:prstGeom>
          <a:gradFill rotWithShape="1">
            <a:gsLst>
              <a:gs pos="0">
                <a:schemeClr val="accent1"/>
              </a:gs>
              <a:gs pos="100000">
                <a:schemeClr val="accent1">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effectLst>
        </p:spPr>
        <p:txBody>
          <a:bodyPr wrap="none" anchor="ctr"/>
          <a:lstStyle/>
          <a:p>
            <a:endParaRPr lang="es-ES"/>
          </a:p>
        </p:txBody>
      </p:sp>
      <p:sp>
        <p:nvSpPr>
          <p:cNvPr id="93190" name="Text Box 6"/>
          <p:cNvSpPr txBox="1">
            <a:spLocks noChangeArrowheads="1"/>
          </p:cNvSpPr>
          <p:nvPr/>
        </p:nvSpPr>
        <p:spPr bwMode="gray">
          <a:xfrm>
            <a:off x="1835696" y="3563724"/>
            <a:ext cx="8515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dirty="0" err="1" smtClean="0">
                <a:solidFill>
                  <a:srgbClr val="FFFFFF"/>
                </a:solidFill>
              </a:rPr>
              <a:t>Inicio</a:t>
            </a:r>
            <a:r>
              <a:rPr lang="en-US" b="1" dirty="0" smtClean="0">
                <a:solidFill>
                  <a:srgbClr val="FFFFFF"/>
                </a:solidFill>
              </a:rPr>
              <a:t> </a:t>
            </a:r>
            <a:endParaRPr lang="en-US" b="1" dirty="0">
              <a:solidFill>
                <a:srgbClr val="FFFFFF"/>
              </a:solidFill>
            </a:endParaRPr>
          </a:p>
        </p:txBody>
      </p:sp>
      <p:sp>
        <p:nvSpPr>
          <p:cNvPr id="93191" name="Rectangle 7"/>
          <p:cNvSpPr>
            <a:spLocks noChangeArrowheads="1"/>
          </p:cNvSpPr>
          <p:nvPr/>
        </p:nvSpPr>
        <p:spPr bwMode="gray">
          <a:xfrm rot="3419336">
            <a:off x="4460780" y="3747073"/>
            <a:ext cx="1103327" cy="1364104"/>
          </a:xfrm>
          <a:prstGeom prst="rect">
            <a:avLst/>
          </a:prstGeom>
          <a:gradFill rotWithShape="1">
            <a:gsLst>
              <a:gs pos="0">
                <a:schemeClr val="accent2"/>
              </a:gs>
              <a:gs pos="100000">
                <a:schemeClr val="accent2">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effectLst>
        </p:spPr>
        <p:txBody>
          <a:bodyPr wrap="none" anchor="ctr"/>
          <a:lstStyle/>
          <a:p>
            <a:endParaRPr lang="es-ES"/>
          </a:p>
        </p:txBody>
      </p:sp>
      <p:sp>
        <p:nvSpPr>
          <p:cNvPr id="93192" name="Text Box 8"/>
          <p:cNvSpPr txBox="1">
            <a:spLocks noChangeArrowheads="1"/>
          </p:cNvSpPr>
          <p:nvPr/>
        </p:nvSpPr>
        <p:spPr bwMode="gray">
          <a:xfrm>
            <a:off x="4297977" y="4215844"/>
            <a:ext cx="14286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dirty="0" err="1" smtClean="0">
                <a:solidFill>
                  <a:srgbClr val="FFFFFF"/>
                </a:solidFill>
              </a:rPr>
              <a:t>Transcurso</a:t>
            </a:r>
            <a:endParaRPr lang="en-US" b="1" dirty="0">
              <a:solidFill>
                <a:srgbClr val="FFFFFF"/>
              </a:solidFill>
            </a:endParaRPr>
          </a:p>
        </p:txBody>
      </p:sp>
      <p:sp>
        <p:nvSpPr>
          <p:cNvPr id="93193" name="Rectangle 9"/>
          <p:cNvSpPr>
            <a:spLocks noChangeArrowheads="1"/>
          </p:cNvSpPr>
          <p:nvPr/>
        </p:nvSpPr>
        <p:spPr bwMode="gray">
          <a:xfrm rot="3419336">
            <a:off x="7374669" y="2786348"/>
            <a:ext cx="923925" cy="1003300"/>
          </a:xfrm>
          <a:prstGeom prst="rect">
            <a:avLst/>
          </a:prstGeom>
          <a:gradFill rotWithShape="1">
            <a:gsLst>
              <a:gs pos="0">
                <a:schemeClr val="hlink"/>
              </a:gs>
              <a:gs pos="100000">
                <a:schemeClr val="hlink">
                  <a:gamma/>
                  <a:shade val="46275"/>
                  <a:invGamma/>
                </a:schemeClr>
              </a:gs>
            </a:gsLst>
            <a:lin ang="5400000" scaled="1"/>
          </a:gradFill>
          <a:ln w="38100">
            <a:solidFill>
              <a:srgbClr val="FFFFFF"/>
            </a:solidFill>
            <a:miter lim="800000"/>
            <a:headEnd/>
            <a:tailEnd/>
          </a:ln>
          <a:effectLst>
            <a:outerShdw dist="179605" dir="487806" algn="ctr" rotWithShape="0">
              <a:srgbClr val="000000">
                <a:alpha val="50000"/>
              </a:srgbClr>
            </a:outerShdw>
          </a:effectLst>
        </p:spPr>
        <p:txBody>
          <a:bodyPr wrap="none" anchor="ctr"/>
          <a:lstStyle/>
          <a:p>
            <a:endParaRPr lang="es-ES"/>
          </a:p>
        </p:txBody>
      </p:sp>
      <p:sp>
        <p:nvSpPr>
          <p:cNvPr id="93194" name="Text Box 10"/>
          <p:cNvSpPr txBox="1">
            <a:spLocks noChangeArrowheads="1"/>
          </p:cNvSpPr>
          <p:nvPr/>
        </p:nvSpPr>
        <p:spPr bwMode="gray">
          <a:xfrm>
            <a:off x="7521133" y="3068960"/>
            <a:ext cx="72327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dirty="0" smtClean="0">
                <a:solidFill>
                  <a:srgbClr val="FFFFFF"/>
                </a:solidFill>
              </a:rPr>
              <a:t>Final</a:t>
            </a:r>
            <a:endParaRPr lang="en-US" b="1" dirty="0">
              <a:solidFill>
                <a:srgbClr val="FFFFFF"/>
              </a:solidFill>
            </a:endParaRPr>
          </a:p>
        </p:txBody>
      </p:sp>
      <p:sp>
        <p:nvSpPr>
          <p:cNvPr id="93195" name="Text Box 11"/>
          <p:cNvSpPr txBox="1">
            <a:spLocks noChangeArrowheads="1"/>
          </p:cNvSpPr>
          <p:nvPr/>
        </p:nvSpPr>
        <p:spPr bwMode="gray">
          <a:xfrm>
            <a:off x="7359650" y="1919288"/>
            <a:ext cx="692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a:solidFill>
                  <a:srgbClr val="FFFFFF"/>
                </a:solidFill>
              </a:rPr>
              <a:t>2003</a:t>
            </a:r>
          </a:p>
        </p:txBody>
      </p:sp>
      <p:sp>
        <p:nvSpPr>
          <p:cNvPr id="93196" name="Line 12"/>
          <p:cNvSpPr>
            <a:spLocks noChangeShapeType="1"/>
          </p:cNvSpPr>
          <p:nvPr/>
        </p:nvSpPr>
        <p:spPr bwMode="auto">
          <a:xfrm>
            <a:off x="2687211" y="4215844"/>
            <a:ext cx="1607533" cy="533162"/>
          </a:xfrm>
          <a:prstGeom prst="line">
            <a:avLst/>
          </a:prstGeom>
          <a:noFill/>
          <a:ln w="57150" cap="rnd">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3197" name="Line 13"/>
          <p:cNvSpPr>
            <a:spLocks noChangeShapeType="1"/>
          </p:cNvSpPr>
          <p:nvPr/>
        </p:nvSpPr>
        <p:spPr bwMode="auto">
          <a:xfrm flipV="1">
            <a:off x="5884936" y="3619213"/>
            <a:ext cx="1474714" cy="456549"/>
          </a:xfrm>
          <a:prstGeom prst="line">
            <a:avLst/>
          </a:prstGeom>
          <a:noFill/>
          <a:ln w="57150" cap="rnd">
            <a:solidFill>
              <a:srgbClr val="80808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3200" name="Text Box 16"/>
          <p:cNvSpPr txBox="1">
            <a:spLocks noChangeArrowheads="1"/>
          </p:cNvSpPr>
          <p:nvPr/>
        </p:nvSpPr>
        <p:spPr bwMode="auto">
          <a:xfrm>
            <a:off x="3810524" y="5299092"/>
            <a:ext cx="259228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s-ES" sz="1400" dirty="0" smtClean="0">
                <a:solidFill>
                  <a:srgbClr val="5F5F5F"/>
                </a:solidFill>
              </a:rPr>
              <a:t>se puede utilizar para recoger información del fenómeno en desarrollo en diferentes situaciones.</a:t>
            </a:r>
            <a:endParaRPr lang="es-ES" sz="1400" dirty="0">
              <a:solidFill>
                <a:srgbClr val="5F5F5F"/>
              </a:solidFill>
            </a:endParaRPr>
          </a:p>
        </p:txBody>
      </p:sp>
      <p:sp>
        <p:nvSpPr>
          <p:cNvPr id="93201" name="Text Box 17"/>
          <p:cNvSpPr txBox="1">
            <a:spLocks noChangeArrowheads="1"/>
          </p:cNvSpPr>
          <p:nvPr/>
        </p:nvSpPr>
        <p:spPr bwMode="auto">
          <a:xfrm>
            <a:off x="6829425" y="4215845"/>
            <a:ext cx="1679552"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s-ES" sz="1400" dirty="0" smtClean="0">
                <a:solidFill>
                  <a:srgbClr val="5F5F5F"/>
                </a:solidFill>
              </a:rPr>
              <a:t>se puede utilizar para registrar los cambios producidos</a:t>
            </a:r>
            <a:endParaRPr lang="en-US" sz="1400" dirty="0">
              <a:solidFill>
                <a:srgbClr val="5F5F5F"/>
              </a:solidFill>
            </a:endParaRPr>
          </a:p>
        </p:txBody>
      </p:sp>
      <p:sp>
        <p:nvSpPr>
          <p:cNvPr id="93202" name="Text Box 18"/>
          <p:cNvSpPr txBox="1">
            <a:spLocks noChangeArrowheads="1"/>
          </p:cNvSpPr>
          <p:nvPr/>
        </p:nvSpPr>
        <p:spPr bwMode="auto">
          <a:xfrm>
            <a:off x="491411" y="4579143"/>
            <a:ext cx="176283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s-ES" sz="1400" dirty="0" smtClean="0">
                <a:solidFill>
                  <a:srgbClr val="5F5F5F"/>
                </a:solidFill>
              </a:rPr>
              <a:t>se puede utilizar para diagnosticar o explorar el fenómeno a estudiar</a:t>
            </a:r>
            <a:endParaRPr lang="en-US" sz="1400" dirty="0">
              <a:solidFill>
                <a:srgbClr val="5F5F5F"/>
              </a:solidFill>
            </a:endParaRPr>
          </a:p>
        </p:txBody>
      </p:sp>
      <p:sp>
        <p:nvSpPr>
          <p:cNvPr id="3" name="2 Rectángulo"/>
          <p:cNvSpPr/>
          <p:nvPr/>
        </p:nvSpPr>
        <p:spPr>
          <a:xfrm>
            <a:off x="491411" y="1196752"/>
            <a:ext cx="8329061" cy="1569660"/>
          </a:xfrm>
          <a:prstGeom prst="rect">
            <a:avLst/>
          </a:prstGeom>
        </p:spPr>
        <p:txBody>
          <a:bodyPr wrap="square">
            <a:spAutoFit/>
          </a:bodyPr>
          <a:lstStyle/>
          <a:p>
            <a:r>
              <a:rPr lang="es-ES" sz="2400" dirty="0" smtClean="0"/>
              <a:t>La observación puede ser utilizada en diferentes momentos del proceso investigativo. Es decir, al inicio, durante el proceso investigativo y en la etapa final de la investigación. Así por ejemplo:</a:t>
            </a:r>
            <a:endParaRPr lang="es-ES" sz="2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3 Marcador de pie de página"/>
          <p:cNvSpPr>
            <a:spLocks noGrp="1"/>
          </p:cNvSpPr>
          <p:nvPr>
            <p:ph type="ftr" sz="quarter" idx="10"/>
          </p:nvPr>
        </p:nvSpPr>
        <p:spPr/>
        <p:txBody>
          <a:bodyPr/>
          <a:lstStyle/>
          <a:p>
            <a:r>
              <a:rPr lang="en-US"/>
              <a:t>Company Logo</a:t>
            </a:r>
          </a:p>
        </p:txBody>
      </p:sp>
      <p:sp>
        <p:nvSpPr>
          <p:cNvPr id="83970" name="Rectangle 2"/>
          <p:cNvSpPr>
            <a:spLocks noGrp="1" noChangeArrowheads="1"/>
          </p:cNvSpPr>
          <p:nvPr>
            <p:ph type="title"/>
          </p:nvPr>
        </p:nvSpPr>
        <p:spPr/>
        <p:txBody>
          <a:bodyPr/>
          <a:lstStyle/>
          <a:p>
            <a:r>
              <a:rPr lang="es-ES" dirty="0" smtClean="0"/>
              <a:t>Recomendaciones para la realización de una observación</a:t>
            </a:r>
            <a:endParaRPr lang="en-US" dirty="0"/>
          </a:p>
        </p:txBody>
      </p:sp>
      <p:sp>
        <p:nvSpPr>
          <p:cNvPr id="3" name="2 Rectángulo"/>
          <p:cNvSpPr/>
          <p:nvPr/>
        </p:nvSpPr>
        <p:spPr>
          <a:xfrm>
            <a:off x="611560" y="1720840"/>
            <a:ext cx="7992888" cy="4401205"/>
          </a:xfrm>
          <a:prstGeom prst="rect">
            <a:avLst/>
          </a:prstGeom>
        </p:spPr>
        <p:txBody>
          <a:bodyPr wrap="square">
            <a:spAutoFit/>
          </a:bodyPr>
          <a:lstStyle/>
          <a:p>
            <a:pPr marL="457200" indent="-457200" algn="just">
              <a:buFont typeface="Wingdings" pitchFamily="2" charset="2"/>
              <a:buChar char="v"/>
            </a:pPr>
            <a:r>
              <a:rPr lang="es-ES" sz="2800" dirty="0" smtClean="0"/>
              <a:t>Inicialmente </a:t>
            </a:r>
            <a:r>
              <a:rPr lang="es-ES" sz="2800" dirty="0" smtClean="0">
                <a:solidFill>
                  <a:srgbClr val="000000"/>
                </a:solidFill>
              </a:rPr>
              <a:t>se deben definir los objetivos </a:t>
            </a:r>
            <a:r>
              <a:rPr lang="es-ES" sz="2800" dirty="0" smtClean="0"/>
              <a:t>de la observación, los cuales estarán en correspondencia con los de la investigación, pues los datos que se obtengan  contribuirán a desarrollar algunas de las tareas  científicas planteadas en el diseño de la investigación.</a:t>
            </a:r>
          </a:p>
          <a:p>
            <a:pPr marL="457200" indent="-457200" algn="just">
              <a:buFont typeface="Wingdings" pitchFamily="2" charset="2"/>
              <a:buChar char="v"/>
            </a:pPr>
            <a:r>
              <a:rPr lang="es-ES" sz="2800" dirty="0" smtClean="0"/>
              <a:t>En ocasiones, no es el propio investigador el que realiza la observación, sino que se ayuda de </a:t>
            </a:r>
            <a:r>
              <a:rPr lang="es-ES" sz="2800" dirty="0" smtClean="0">
                <a:solidFill>
                  <a:srgbClr val="000000"/>
                </a:solidFill>
              </a:rPr>
              <a:t>colaboradores</a:t>
            </a:r>
            <a:r>
              <a:rPr lang="es-ES" sz="2800" dirty="0" smtClean="0"/>
              <a:t>. En este caso deben ser </a:t>
            </a:r>
            <a:r>
              <a:rPr lang="es-ES" sz="2800" dirty="0" smtClean="0">
                <a:solidFill>
                  <a:srgbClr val="000000"/>
                </a:solidFill>
              </a:rPr>
              <a:t>preparados con anterioridad</a:t>
            </a:r>
            <a:r>
              <a:rPr lang="es-ES" sz="2800" dirty="0" smtClean="0"/>
              <a:t>.</a:t>
            </a:r>
            <a:endParaRPr lang="es-ES"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
        <p:nvSpPr>
          <p:cNvPr id="5" name="4 Rectángulo"/>
          <p:cNvSpPr/>
          <p:nvPr/>
        </p:nvSpPr>
        <p:spPr>
          <a:xfrm>
            <a:off x="496104" y="1412776"/>
            <a:ext cx="8280920" cy="4832092"/>
          </a:xfrm>
          <a:prstGeom prst="rect">
            <a:avLst/>
          </a:prstGeom>
        </p:spPr>
        <p:txBody>
          <a:bodyPr wrap="square">
            <a:spAutoFit/>
          </a:bodyPr>
          <a:lstStyle/>
          <a:p>
            <a:pPr marL="457200" indent="-457200" algn="just">
              <a:buFont typeface="Wingdings" pitchFamily="2" charset="2"/>
              <a:buChar char="v"/>
            </a:pPr>
            <a:r>
              <a:rPr lang="es-ES" sz="2800" dirty="0" smtClean="0"/>
              <a:t>El </a:t>
            </a:r>
            <a:r>
              <a:rPr lang="es-ES" sz="2800" dirty="0" smtClean="0">
                <a:solidFill>
                  <a:srgbClr val="000000"/>
                </a:solidFill>
              </a:rPr>
              <a:t>instrumento elaborado </a:t>
            </a:r>
            <a:r>
              <a:rPr lang="es-ES" sz="2800" dirty="0" smtClean="0"/>
              <a:t>para la realización de la observación, debe ser piloteado, de manera que </a:t>
            </a:r>
            <a:r>
              <a:rPr lang="es-ES" sz="2800" dirty="0" smtClean="0">
                <a:solidFill>
                  <a:srgbClr val="000000"/>
                </a:solidFill>
              </a:rPr>
              <a:t>pueda ser ajustado </a:t>
            </a:r>
            <a:r>
              <a:rPr lang="es-ES" sz="2800" dirty="0" smtClean="0"/>
              <a:t>al cumplimiento de los objetivos formulados para ella.</a:t>
            </a:r>
          </a:p>
          <a:p>
            <a:pPr marL="457200" indent="-457200" algn="just">
              <a:buFont typeface="Wingdings" pitchFamily="2" charset="2"/>
              <a:buChar char="v"/>
            </a:pPr>
            <a:r>
              <a:rPr lang="es-ES" sz="2800" dirty="0" smtClean="0"/>
              <a:t>Algunos </a:t>
            </a:r>
            <a:r>
              <a:rPr lang="es-ES" sz="2800" dirty="0" smtClean="0">
                <a:solidFill>
                  <a:srgbClr val="000000"/>
                </a:solidFill>
              </a:rPr>
              <a:t>elementos</a:t>
            </a:r>
            <a:r>
              <a:rPr lang="es-ES" sz="2800" dirty="0" smtClean="0"/>
              <a:t> de los que se pretenden observar pudieran ser </a:t>
            </a:r>
            <a:r>
              <a:rPr lang="es-ES" sz="2800" dirty="0" smtClean="0">
                <a:solidFill>
                  <a:srgbClr val="000000"/>
                </a:solidFill>
              </a:rPr>
              <a:t>memorizados</a:t>
            </a:r>
            <a:r>
              <a:rPr lang="es-ES" sz="2800" dirty="0" smtClean="0"/>
              <a:t> por el observador, pues en muchas ocasiones se requiere de </a:t>
            </a:r>
            <a:r>
              <a:rPr lang="es-ES" sz="2800" dirty="0" smtClean="0">
                <a:solidFill>
                  <a:srgbClr val="000000"/>
                </a:solidFill>
              </a:rPr>
              <a:t>rapidez </a:t>
            </a:r>
            <a:r>
              <a:rPr lang="es-ES" sz="2800" dirty="0" smtClean="0"/>
              <a:t>en la observación y el haber memorizado algunos elementos permiten rapidez en la obtención del resultado a observar.</a:t>
            </a:r>
            <a:endParaRPr lang="es-ES" sz="2800" dirty="0"/>
          </a:p>
        </p:txBody>
      </p:sp>
    </p:spTree>
    <p:extLst>
      <p:ext uri="{BB962C8B-B14F-4D97-AF65-F5344CB8AC3E}">
        <p14:creationId xmlns:p14="http://schemas.microsoft.com/office/powerpoint/2010/main" val="11838899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4 Rectángulo"/>
          <p:cNvSpPr/>
          <p:nvPr/>
        </p:nvSpPr>
        <p:spPr>
          <a:xfrm>
            <a:off x="683568" y="1556792"/>
            <a:ext cx="8208912" cy="3539430"/>
          </a:xfrm>
          <a:prstGeom prst="rect">
            <a:avLst/>
          </a:prstGeom>
        </p:spPr>
        <p:txBody>
          <a:bodyPr wrap="square">
            <a:spAutoFit/>
          </a:bodyPr>
          <a:lstStyle/>
          <a:p>
            <a:pPr marL="457200" indent="-457200" algn="just">
              <a:buFont typeface="Wingdings" pitchFamily="2" charset="2"/>
              <a:buChar char="v"/>
            </a:pPr>
            <a:r>
              <a:rPr lang="es-ES" sz="2800" dirty="0"/>
              <a:t>De lo anteriormente planteado se infiere que las observaciones deben </a:t>
            </a:r>
            <a:r>
              <a:rPr lang="es-ES" sz="2800" dirty="0">
                <a:solidFill>
                  <a:srgbClr val="000000"/>
                </a:solidFill>
              </a:rPr>
              <a:t>anotarse rápidamente </a:t>
            </a:r>
            <a:r>
              <a:rPr lang="es-ES" sz="2800" dirty="0"/>
              <a:t>y no confiarse en la posibilidad de memorizar la información obtenida.</a:t>
            </a:r>
          </a:p>
          <a:p>
            <a:pPr marL="457200" indent="-457200" algn="just">
              <a:buFont typeface="Wingdings" pitchFamily="2" charset="2"/>
              <a:buChar char="v"/>
            </a:pPr>
            <a:r>
              <a:rPr lang="es-ES" sz="2800" dirty="0"/>
              <a:t>Existen </a:t>
            </a:r>
            <a:r>
              <a:rPr lang="es-ES" sz="2800" dirty="0">
                <a:solidFill>
                  <a:srgbClr val="000000"/>
                </a:solidFill>
              </a:rPr>
              <a:t>datos primarios </a:t>
            </a:r>
            <a:r>
              <a:rPr lang="es-ES" sz="2800" dirty="0"/>
              <a:t>que no deben faltar en la observación realizada como son: </a:t>
            </a:r>
            <a:r>
              <a:rPr lang="es-ES" sz="2800" dirty="0">
                <a:solidFill>
                  <a:srgbClr val="000000"/>
                </a:solidFill>
              </a:rPr>
              <a:t>la fecha, el lugar y la duración de la observación</a:t>
            </a:r>
            <a:r>
              <a:rPr lang="es-ES" sz="2800" dirty="0"/>
              <a:t>, entre otros.</a:t>
            </a: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4353" y="116632"/>
            <a:ext cx="342582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47216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4 Rectángulo"/>
          <p:cNvSpPr/>
          <p:nvPr/>
        </p:nvSpPr>
        <p:spPr>
          <a:xfrm>
            <a:off x="539552" y="1412776"/>
            <a:ext cx="8064896" cy="3970318"/>
          </a:xfrm>
          <a:prstGeom prst="rect">
            <a:avLst/>
          </a:prstGeom>
        </p:spPr>
        <p:txBody>
          <a:bodyPr wrap="square">
            <a:spAutoFit/>
          </a:bodyPr>
          <a:lstStyle/>
          <a:p>
            <a:pPr marL="457200" indent="-457200" algn="just">
              <a:buFont typeface="Wingdings" pitchFamily="2" charset="2"/>
              <a:buChar char="v"/>
            </a:pPr>
            <a:r>
              <a:rPr lang="es-ES" sz="2800" dirty="0"/>
              <a:t>Hemos insistido que al obtener los datos de la observación, hay que evitar todo lo subjetivo. Sin lugar a dudas la obtención de los datos es realizada por el hombre, por tanto es preciso tratar de </a:t>
            </a:r>
            <a:r>
              <a:rPr lang="es-ES" sz="2800" dirty="0">
                <a:solidFill>
                  <a:srgbClr val="000000"/>
                </a:solidFill>
              </a:rPr>
              <a:t>erradicar todo lo subjetivo.</a:t>
            </a:r>
          </a:p>
          <a:p>
            <a:pPr marL="457200" indent="-457200" algn="just">
              <a:buFont typeface="Wingdings" pitchFamily="2" charset="2"/>
              <a:buChar char="v"/>
            </a:pPr>
            <a:r>
              <a:rPr lang="es-ES" sz="2800" dirty="0"/>
              <a:t>Si se realizan observaciones de </a:t>
            </a:r>
            <a:r>
              <a:rPr lang="es-ES" sz="2800" dirty="0">
                <a:solidFill>
                  <a:srgbClr val="000000"/>
                </a:solidFill>
              </a:rPr>
              <a:t>conversaciones deben anotarse </a:t>
            </a:r>
            <a:r>
              <a:rPr lang="es-ES" sz="2800" dirty="0"/>
              <a:t>en un estilo directo. Esta forma precisamente trata de </a:t>
            </a:r>
            <a:r>
              <a:rPr lang="es-ES" sz="2800" dirty="0">
                <a:solidFill>
                  <a:srgbClr val="000000"/>
                </a:solidFill>
              </a:rPr>
              <a:t>erradicar las valoraciones del observador</a:t>
            </a:r>
            <a:r>
              <a:rPr lang="es-ES" sz="2800" dirty="0"/>
              <a:t>.</a:t>
            </a:r>
          </a:p>
        </p:txBody>
      </p:sp>
      <p:sp>
        <p:nvSpPr>
          <p:cNvPr id="6"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Tree>
    <p:extLst>
      <p:ext uri="{BB962C8B-B14F-4D97-AF65-F5344CB8AC3E}">
        <p14:creationId xmlns:p14="http://schemas.microsoft.com/office/powerpoint/2010/main" val="19759094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4 Rectángulo"/>
          <p:cNvSpPr/>
          <p:nvPr/>
        </p:nvSpPr>
        <p:spPr>
          <a:xfrm>
            <a:off x="899592" y="1566951"/>
            <a:ext cx="7272808" cy="2246769"/>
          </a:xfrm>
          <a:prstGeom prst="rect">
            <a:avLst/>
          </a:prstGeom>
        </p:spPr>
        <p:txBody>
          <a:bodyPr wrap="square">
            <a:spAutoFit/>
          </a:bodyPr>
          <a:lstStyle/>
          <a:p>
            <a:pPr marL="457200" indent="-457200" algn="just">
              <a:buFont typeface="Wingdings" pitchFamily="2" charset="2"/>
              <a:buChar char="v"/>
            </a:pPr>
            <a:r>
              <a:rPr lang="es-ES" sz="2800" dirty="0"/>
              <a:t>Una vez realizada la observación se debe </a:t>
            </a:r>
            <a:r>
              <a:rPr lang="es-ES" sz="2800" dirty="0">
                <a:solidFill>
                  <a:srgbClr val="000000"/>
                </a:solidFill>
              </a:rPr>
              <a:t>revisar las notas tomadas lo antes posible para corregirlas rápidamente y evitar la memorización pues se puede caer en el olvido.</a:t>
            </a:r>
          </a:p>
        </p:txBody>
      </p:sp>
      <p:sp>
        <p:nvSpPr>
          <p:cNvPr id="6"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Tree>
    <p:extLst>
      <p:ext uri="{BB962C8B-B14F-4D97-AF65-F5344CB8AC3E}">
        <p14:creationId xmlns:p14="http://schemas.microsoft.com/office/powerpoint/2010/main" val="31747800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6" name="WordArt 6"/>
          <p:cNvSpPr>
            <a:spLocks noChangeArrowheads="1" noChangeShapeType="1" noTextEdit="1"/>
          </p:cNvSpPr>
          <p:nvPr/>
        </p:nvSpPr>
        <p:spPr bwMode="gray">
          <a:xfrm>
            <a:off x="1403648" y="476672"/>
            <a:ext cx="5759450" cy="762000"/>
          </a:xfrm>
          <a:prstGeom prst="rect">
            <a:avLst/>
          </a:prstGeom>
        </p:spPr>
        <p:txBody>
          <a:bodyPr wrap="none" fromWordArt="1">
            <a:prstTxWarp prst="textDeflate">
              <a:avLst>
                <a:gd name="adj" fmla="val 0"/>
              </a:avLst>
            </a:prstTxWarp>
          </a:bodyPr>
          <a:lstStyle/>
          <a:p>
            <a:pPr algn="ctr"/>
            <a:r>
              <a:rPr lang="es-ES" sz="3600" b="1" kern="10" dirty="0">
                <a:ln w="19050">
                  <a:solidFill>
                    <a:schemeClr val="bg1"/>
                  </a:solidFill>
                  <a:round/>
                  <a:headEnd/>
                  <a:tailEnd/>
                </a:ln>
                <a:gradFill rotWithShape="1">
                  <a:gsLst>
                    <a:gs pos="0">
                      <a:schemeClr val="tx1"/>
                    </a:gs>
                    <a:gs pos="100000">
                      <a:schemeClr val="accent1"/>
                    </a:gs>
                  </a:gsLst>
                  <a:lin ang="0" scaled="1"/>
                </a:gradFill>
                <a:effectLst>
                  <a:outerShdw dist="63500" dir="2212194" algn="ctr" rotWithShape="0">
                    <a:srgbClr val="868686">
                      <a:alpha val="50000"/>
                    </a:srgbClr>
                  </a:outerShdw>
                </a:effectLst>
                <a:latin typeface="Arial"/>
                <a:cs typeface="Arial"/>
              </a:rPr>
              <a:t>Trabajo Independiente:</a:t>
            </a:r>
          </a:p>
        </p:txBody>
      </p:sp>
      <p:sp>
        <p:nvSpPr>
          <p:cNvPr id="2" name="1 Rectángulo"/>
          <p:cNvSpPr/>
          <p:nvPr/>
        </p:nvSpPr>
        <p:spPr>
          <a:xfrm>
            <a:off x="1403648" y="4933639"/>
            <a:ext cx="7128792" cy="646331"/>
          </a:xfrm>
          <a:prstGeom prst="rect">
            <a:avLst/>
          </a:prstGeom>
        </p:spPr>
        <p:txBody>
          <a:bodyPr wrap="square">
            <a:spAutoFit/>
          </a:bodyPr>
          <a:lstStyle/>
          <a:p>
            <a:r>
              <a:rPr lang="es-ES" sz="3600" dirty="0" smtClean="0">
                <a:solidFill>
                  <a:schemeClr val="bg1"/>
                </a:solidFill>
              </a:rPr>
              <a:t>Estudio de la guía de observación</a:t>
            </a:r>
            <a:endParaRPr lang="es-ES" sz="36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6"/>
                                        </p:tgtEl>
                                        <p:attrNameLst>
                                          <p:attrName>style.visibility</p:attrName>
                                        </p:attrNameLst>
                                      </p:cBhvr>
                                      <p:to>
                                        <p:strVal val="visible"/>
                                      </p:to>
                                    </p:set>
                                    <p:anim calcmode="lin" valueType="num">
                                      <p:cBhvr>
                                        <p:cTn id="7" dur="500" fill="hold"/>
                                        <p:tgtEl>
                                          <p:spTgt spid="87046"/>
                                        </p:tgtEl>
                                        <p:attrNameLst>
                                          <p:attrName>ppt_w</p:attrName>
                                        </p:attrNameLst>
                                      </p:cBhvr>
                                      <p:tavLst>
                                        <p:tav tm="0">
                                          <p:val>
                                            <p:fltVal val="0"/>
                                          </p:val>
                                        </p:tav>
                                        <p:tav tm="100000">
                                          <p:val>
                                            <p:strVal val="#ppt_w"/>
                                          </p:val>
                                        </p:tav>
                                      </p:tavLst>
                                    </p:anim>
                                    <p:anim calcmode="lin" valueType="num">
                                      <p:cBhvr>
                                        <p:cTn id="8" dur="500" fill="hold"/>
                                        <p:tgtEl>
                                          <p:spTgt spid="87046"/>
                                        </p:tgtEl>
                                        <p:attrNameLst>
                                          <p:attrName>ppt_h</p:attrName>
                                        </p:attrNameLst>
                                      </p:cBhvr>
                                      <p:tavLst>
                                        <p:tav tm="0">
                                          <p:val>
                                            <p:fltVal val="0"/>
                                          </p:val>
                                        </p:tav>
                                        <p:tav tm="100000">
                                          <p:val>
                                            <p:strVal val="#ppt_h"/>
                                          </p:val>
                                        </p:tav>
                                      </p:tavLst>
                                    </p:anim>
                                    <p:animEffect transition="in" filter="fade">
                                      <p:cBhvr>
                                        <p:cTn id="9" dur="500"/>
                                        <p:tgtEl>
                                          <p:spTgt spid="8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dirty="0"/>
              <a:t> </a:t>
            </a:r>
            <a:r>
              <a:rPr lang="en-US" dirty="0" smtClean="0"/>
              <a:t>La </a:t>
            </a:r>
            <a:r>
              <a:rPr lang="en-US" dirty="0" err="1" smtClean="0"/>
              <a:t>investigación</a:t>
            </a:r>
            <a:r>
              <a:rPr lang="en-US" dirty="0" smtClean="0"/>
              <a:t> </a:t>
            </a:r>
            <a:r>
              <a:rPr lang="en-US" dirty="0" err="1" smtClean="0"/>
              <a:t>científica</a:t>
            </a:r>
            <a:r>
              <a:rPr lang="en-US" dirty="0" smtClean="0"/>
              <a:t> </a:t>
            </a:r>
            <a:endParaRPr lang="en-US" dirty="0"/>
          </a:p>
        </p:txBody>
      </p:sp>
      <p:grpSp>
        <p:nvGrpSpPr>
          <p:cNvPr id="99331" name="Group 3"/>
          <p:cNvGrpSpPr>
            <a:grpSpLocks/>
          </p:cNvGrpSpPr>
          <p:nvPr/>
        </p:nvGrpSpPr>
        <p:grpSpPr bwMode="auto">
          <a:xfrm>
            <a:off x="885826" y="1355726"/>
            <a:ext cx="7718426" cy="4903789"/>
            <a:chOff x="510" y="854"/>
            <a:chExt cx="4862" cy="3089"/>
          </a:xfrm>
        </p:grpSpPr>
        <p:sp>
          <p:nvSpPr>
            <p:cNvPr id="99332" name="Freeform 4"/>
            <p:cNvSpPr>
              <a:spLocks noEditPoints="1"/>
            </p:cNvSpPr>
            <p:nvPr/>
          </p:nvSpPr>
          <p:spPr bwMode="gray">
            <a:xfrm rot="-1358056">
              <a:off x="877" y="1765"/>
              <a:ext cx="3839" cy="1527"/>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30196"/>
                    <a:invGamma/>
                    <a:alpha val="36000"/>
                  </a:schemeClr>
                </a:gs>
                <a:gs pos="100000">
                  <a:schemeClr val="bg2"/>
                </a:gs>
              </a:gsLst>
              <a:lin ang="0" scaled="1"/>
            </a:gradFill>
            <a:ln>
              <a:noFill/>
            </a:ln>
            <a:extLst>
              <a:ext uri="{91240B29-F687-4F45-9708-019B960494DF}">
                <a14:hiddenLine xmlns:a14="http://schemas.microsoft.com/office/drawing/2010/main" w="0">
                  <a:solidFill>
                    <a:srgbClr val="F7C16B"/>
                  </a:solidFill>
                  <a:prstDash val="solid"/>
                  <a:round/>
                  <a:headEnd/>
                  <a:tailEnd/>
                </a14:hiddenLine>
              </a:ext>
            </a:extLst>
          </p:spPr>
          <p:txBody>
            <a:bodyPr/>
            <a:lstStyle/>
            <a:p>
              <a:endParaRPr lang="es-ES"/>
            </a:p>
          </p:txBody>
        </p:sp>
        <p:sp>
          <p:nvSpPr>
            <p:cNvPr id="99333" name="Oval 5"/>
            <p:cNvSpPr>
              <a:spLocks noChangeArrowheads="1"/>
            </p:cNvSpPr>
            <p:nvPr/>
          </p:nvSpPr>
          <p:spPr bwMode="gray">
            <a:xfrm rot="-1543677">
              <a:off x="2736" y="1728"/>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9334" name="Oval 6"/>
            <p:cNvSpPr>
              <a:spLocks noChangeArrowheads="1"/>
            </p:cNvSpPr>
            <p:nvPr/>
          </p:nvSpPr>
          <p:spPr bwMode="gray">
            <a:xfrm rot="-1543677">
              <a:off x="4416" y="1824"/>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9337" name="Oval 9"/>
            <p:cNvSpPr>
              <a:spLocks noChangeArrowheads="1"/>
            </p:cNvSpPr>
            <p:nvPr/>
          </p:nvSpPr>
          <p:spPr bwMode="gray">
            <a:xfrm rot="-1543677">
              <a:off x="1296" y="2592"/>
              <a:ext cx="672" cy="19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ES"/>
            </a:p>
          </p:txBody>
        </p:sp>
        <p:sp>
          <p:nvSpPr>
            <p:cNvPr id="99338" name="Oval 10"/>
            <p:cNvSpPr>
              <a:spLocks noChangeArrowheads="1"/>
            </p:cNvSpPr>
            <p:nvPr/>
          </p:nvSpPr>
          <p:spPr bwMode="gray">
            <a:xfrm>
              <a:off x="1976" y="854"/>
              <a:ext cx="1791" cy="1136"/>
            </a:xfrm>
            <a:prstGeom prst="ellipse">
              <a:avLst/>
            </a:prstGeom>
            <a:gradFill rotWithShape="1">
              <a:gsLst>
                <a:gs pos="0">
                  <a:schemeClr val="hlink"/>
                </a:gs>
                <a:gs pos="100000">
                  <a:schemeClr va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s-ES"/>
            </a:p>
          </p:txBody>
        </p:sp>
        <p:sp>
          <p:nvSpPr>
            <p:cNvPr id="99339" name="Oval 11"/>
            <p:cNvSpPr>
              <a:spLocks noChangeArrowheads="1"/>
            </p:cNvSpPr>
            <p:nvPr/>
          </p:nvSpPr>
          <p:spPr bwMode="gray">
            <a:xfrm>
              <a:off x="731" y="2126"/>
              <a:ext cx="1466" cy="1349"/>
            </a:xfrm>
            <a:prstGeom prst="ellipse">
              <a:avLst/>
            </a:prstGeom>
            <a:gradFill rotWithShape="1">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s-ES"/>
            </a:p>
          </p:txBody>
        </p:sp>
        <p:sp>
          <p:nvSpPr>
            <p:cNvPr id="99342" name="Oval 14"/>
            <p:cNvSpPr>
              <a:spLocks noChangeArrowheads="1"/>
            </p:cNvSpPr>
            <p:nvPr/>
          </p:nvSpPr>
          <p:spPr bwMode="gray">
            <a:xfrm>
              <a:off x="3853" y="956"/>
              <a:ext cx="1519" cy="1500"/>
            </a:xfrm>
            <a:prstGeom prst="ellipse">
              <a:avLst/>
            </a:prstGeom>
            <a:gradFill rotWithShape="1">
              <a:gsLst>
                <a:gs pos="0">
                  <a:schemeClr val="folHlink"/>
                </a:gs>
                <a:gs pos="100000">
                  <a:schemeClr val="folHlink">
                    <a:gamma/>
                    <a:shade val="34510"/>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76200" dir="10800000" kx="-3284103" algn="br" rotWithShape="0">
                      <a:srgbClr val="001D3A">
                        <a:alpha val="50000"/>
                      </a:srgbClr>
                    </a:outerShdw>
                  </a:effectLst>
                </a14:hiddenEffects>
              </a:ext>
            </a:extLst>
          </p:spPr>
          <p:txBody>
            <a:bodyPr wrap="none" anchor="ctr"/>
            <a:lstStyle/>
            <a:p>
              <a:pPr algn="ctr"/>
              <a:endParaRPr lang="es-ES" b="1"/>
            </a:p>
          </p:txBody>
        </p:sp>
        <p:sp>
          <p:nvSpPr>
            <p:cNvPr id="99343" name="Text Box 15"/>
            <p:cNvSpPr txBox="1">
              <a:spLocks noChangeArrowheads="1"/>
            </p:cNvSpPr>
            <p:nvPr/>
          </p:nvSpPr>
          <p:spPr bwMode="gray">
            <a:xfrm>
              <a:off x="926" y="2296"/>
              <a:ext cx="1426" cy="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square">
              <a:spAutoFit/>
            </a:bodyPr>
            <a:lstStyle/>
            <a:p>
              <a:pPr eaLnBrk="0" hangingPunct="0"/>
              <a:r>
                <a:rPr lang="es-ES" b="1" dirty="0" smtClean="0">
                  <a:solidFill>
                    <a:schemeClr val="bg1"/>
                  </a:solidFill>
                  <a:latin typeface="Verdana" pitchFamily="34" charset="0"/>
                </a:rPr>
                <a:t>Se basa en el método científico y sigue una metodología</a:t>
              </a:r>
              <a:endParaRPr lang="es-ES" b="1" dirty="0">
                <a:solidFill>
                  <a:schemeClr val="bg1"/>
                </a:solidFill>
                <a:latin typeface="Verdana" pitchFamily="34" charset="0"/>
              </a:endParaRPr>
            </a:p>
          </p:txBody>
        </p:sp>
        <p:sp>
          <p:nvSpPr>
            <p:cNvPr id="99344" name="Text Box 16"/>
            <p:cNvSpPr txBox="1">
              <a:spLocks noChangeArrowheads="1"/>
            </p:cNvSpPr>
            <p:nvPr/>
          </p:nvSpPr>
          <p:spPr bwMode="gray">
            <a:xfrm>
              <a:off x="2352" y="956"/>
              <a:ext cx="1103" cy="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square">
              <a:spAutoFit/>
            </a:bodyPr>
            <a:lstStyle/>
            <a:p>
              <a:pPr eaLnBrk="0" hangingPunct="0"/>
              <a:r>
                <a:rPr lang="en-US" b="1" dirty="0" err="1" smtClean="0">
                  <a:solidFill>
                    <a:schemeClr val="bg1"/>
                  </a:solidFill>
                  <a:latin typeface="Verdana" pitchFamily="34" charset="0"/>
                </a:rPr>
                <a:t>dirigido</a:t>
              </a:r>
              <a:r>
                <a:rPr lang="en-US" b="1" dirty="0" smtClean="0">
                  <a:solidFill>
                    <a:schemeClr val="bg1"/>
                  </a:solidFill>
                  <a:latin typeface="Verdana" pitchFamily="34" charset="0"/>
                </a:rPr>
                <a:t> a </a:t>
              </a:r>
              <a:r>
                <a:rPr lang="en-US" b="1" dirty="0" err="1" smtClean="0">
                  <a:solidFill>
                    <a:schemeClr val="bg1"/>
                  </a:solidFill>
                  <a:latin typeface="Verdana" pitchFamily="34" charset="0"/>
                </a:rPr>
                <a:t>encontrar</a:t>
              </a:r>
              <a:r>
                <a:rPr lang="en-US" b="1" dirty="0" smtClean="0">
                  <a:solidFill>
                    <a:schemeClr val="bg1"/>
                  </a:solidFill>
                  <a:latin typeface="Verdana" pitchFamily="34" charset="0"/>
                </a:rPr>
                <a:t> </a:t>
              </a:r>
              <a:r>
                <a:rPr lang="en-US" b="1" dirty="0" err="1" smtClean="0">
                  <a:solidFill>
                    <a:schemeClr val="bg1"/>
                  </a:solidFill>
                  <a:latin typeface="Verdana" pitchFamily="34" charset="0"/>
                </a:rPr>
                <a:t>respuesta</a:t>
              </a:r>
              <a:r>
                <a:rPr lang="en-US" b="1" dirty="0" smtClean="0">
                  <a:solidFill>
                    <a:schemeClr val="bg1"/>
                  </a:solidFill>
                  <a:latin typeface="Verdana" pitchFamily="34" charset="0"/>
                </a:rPr>
                <a:t> a </a:t>
              </a:r>
              <a:r>
                <a:rPr lang="en-US" b="1" dirty="0" err="1" smtClean="0">
                  <a:solidFill>
                    <a:schemeClr val="bg1"/>
                  </a:solidFill>
                  <a:latin typeface="Verdana" pitchFamily="34" charset="0"/>
                </a:rPr>
                <a:t>problemas</a:t>
              </a:r>
              <a:endParaRPr lang="en-US" b="1" dirty="0">
                <a:solidFill>
                  <a:schemeClr val="bg1"/>
                </a:solidFill>
                <a:latin typeface="Verdana" pitchFamily="34" charset="0"/>
              </a:endParaRPr>
            </a:p>
          </p:txBody>
        </p:sp>
        <p:sp>
          <p:nvSpPr>
            <p:cNvPr id="99345" name="Text Box 17"/>
            <p:cNvSpPr txBox="1">
              <a:spLocks noChangeArrowheads="1"/>
            </p:cNvSpPr>
            <p:nvPr/>
          </p:nvSpPr>
          <p:spPr bwMode="gray">
            <a:xfrm>
              <a:off x="4086" y="1271"/>
              <a:ext cx="1286" cy="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square">
              <a:spAutoFit/>
            </a:bodyPr>
            <a:lstStyle/>
            <a:p>
              <a:pPr eaLnBrk="0" hangingPunct="0"/>
              <a:r>
                <a:rPr lang="es-ES" b="1" dirty="0" smtClean="0">
                  <a:solidFill>
                    <a:schemeClr val="bg1"/>
                  </a:solidFill>
                  <a:latin typeface="Verdana" pitchFamily="34" charset="0"/>
                </a:rPr>
                <a:t>y con ello aumentar y enriquecer el conocimiento humano</a:t>
              </a:r>
              <a:endParaRPr lang="en-US" b="1" dirty="0">
                <a:solidFill>
                  <a:schemeClr val="bg1"/>
                </a:solidFill>
                <a:latin typeface="Verdana" pitchFamily="34" charset="0"/>
              </a:endParaRPr>
            </a:p>
          </p:txBody>
        </p:sp>
        <p:sp>
          <p:nvSpPr>
            <p:cNvPr id="99348" name="Text Box 20"/>
            <p:cNvSpPr txBox="1">
              <a:spLocks noChangeArrowheads="1"/>
            </p:cNvSpPr>
            <p:nvPr/>
          </p:nvSpPr>
          <p:spPr bwMode="gray">
            <a:xfrm>
              <a:off x="2385" y="2528"/>
              <a:ext cx="2936" cy="14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wrap="square">
              <a:spAutoFit/>
            </a:bodyPr>
            <a:lstStyle/>
            <a:p>
              <a:pPr algn="ctr" eaLnBrk="0" hangingPunct="0"/>
              <a:r>
                <a:rPr lang="es-ES" sz="2800" b="1" dirty="0" smtClean="0"/>
                <a:t>Dicho proceso implica la concatenación lógica y rigurosa de una serie de etapas o tareas del proceso del conocimiento</a:t>
              </a:r>
              <a:endParaRPr lang="en-US" sz="2800" b="1" dirty="0"/>
            </a:p>
          </p:txBody>
        </p:sp>
        <p:sp>
          <p:nvSpPr>
            <p:cNvPr id="99349" name="Line 21"/>
            <p:cNvSpPr>
              <a:spLocks noChangeShapeType="1"/>
            </p:cNvSpPr>
            <p:nvPr/>
          </p:nvSpPr>
          <p:spPr bwMode="gray">
            <a:xfrm>
              <a:off x="1597" y="1740"/>
              <a:ext cx="1025" cy="7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s-ES"/>
            </a:p>
          </p:txBody>
        </p:sp>
        <p:cxnSp>
          <p:nvCxnSpPr>
            <p:cNvPr id="99350" name="AutoShape 22"/>
            <p:cNvCxnSpPr>
              <a:cxnSpLocks noChangeShapeType="1"/>
            </p:cNvCxnSpPr>
            <p:nvPr/>
          </p:nvCxnSpPr>
          <p:spPr bwMode="gray">
            <a:xfrm flipH="1">
              <a:off x="510" y="1739"/>
              <a:ext cx="1087" cy="0"/>
            </a:xfrm>
            <a:prstGeom prst="straightConnector1">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cxnSp>
        <p:sp>
          <p:nvSpPr>
            <p:cNvPr id="99351" name="Text Box 23"/>
            <p:cNvSpPr txBox="1">
              <a:spLocks noChangeArrowheads="1"/>
            </p:cNvSpPr>
            <p:nvPr/>
          </p:nvSpPr>
          <p:spPr bwMode="gray">
            <a:xfrm>
              <a:off x="547" y="854"/>
              <a:ext cx="1296" cy="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s-ES" sz="1600" b="1" dirty="0" smtClean="0">
                  <a:latin typeface="Verdana" pitchFamily="34" charset="0"/>
                </a:rPr>
                <a:t>no es más que el proceso de carácter creativo e innovador</a:t>
              </a:r>
              <a:endParaRPr lang="en-US" sz="1600" b="1" dirty="0">
                <a:latin typeface="Verdana" pitchFamily="34" charset="0"/>
              </a:endParaRP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3 Marcador de pie de página"/>
          <p:cNvSpPr>
            <a:spLocks noGrp="1"/>
          </p:cNvSpPr>
          <p:nvPr>
            <p:ph type="ftr" sz="quarter" idx="10"/>
          </p:nvPr>
        </p:nvSpPr>
        <p:spPr/>
        <p:txBody>
          <a:bodyPr/>
          <a:lstStyle/>
          <a:p>
            <a:r>
              <a:rPr lang="en-US"/>
              <a:t>Company Logo</a:t>
            </a:r>
          </a:p>
        </p:txBody>
      </p:sp>
      <p:sp>
        <p:nvSpPr>
          <p:cNvPr id="72706" name="Rectangle 2"/>
          <p:cNvSpPr>
            <a:spLocks noGrp="1" noChangeArrowheads="1"/>
          </p:cNvSpPr>
          <p:nvPr>
            <p:ph type="title"/>
          </p:nvPr>
        </p:nvSpPr>
        <p:spPr/>
        <p:txBody>
          <a:bodyPr/>
          <a:lstStyle/>
          <a:p>
            <a:r>
              <a:rPr lang="en-US" dirty="0" smtClean="0"/>
              <a:t>¿</a:t>
            </a:r>
            <a:r>
              <a:rPr lang="en-US" dirty="0" err="1" smtClean="0"/>
              <a:t>Qué</a:t>
            </a:r>
            <a:r>
              <a:rPr lang="en-US" dirty="0" smtClean="0"/>
              <a:t> </a:t>
            </a:r>
            <a:r>
              <a:rPr lang="en-US" dirty="0" err="1" smtClean="0"/>
              <a:t>es</a:t>
            </a:r>
            <a:r>
              <a:rPr lang="en-US" dirty="0" smtClean="0"/>
              <a:t> el </a:t>
            </a:r>
            <a:r>
              <a:rPr lang="en-US" dirty="0" err="1"/>
              <a:t>M</a:t>
            </a:r>
            <a:r>
              <a:rPr lang="en-US" dirty="0" err="1" smtClean="0"/>
              <a:t>étodo</a:t>
            </a:r>
            <a:r>
              <a:rPr lang="en-US" dirty="0" smtClean="0"/>
              <a:t> </a:t>
            </a:r>
            <a:r>
              <a:rPr lang="en-US" dirty="0" err="1" smtClean="0"/>
              <a:t>Científico</a:t>
            </a:r>
            <a:r>
              <a:rPr lang="en-US" dirty="0" smtClean="0"/>
              <a:t>?</a:t>
            </a:r>
            <a:endParaRPr lang="en-US" sz="2000" dirty="0"/>
          </a:p>
        </p:txBody>
      </p:sp>
      <p:grpSp>
        <p:nvGrpSpPr>
          <p:cNvPr id="72707" name="Group 3"/>
          <p:cNvGrpSpPr>
            <a:grpSpLocks/>
          </p:cNvGrpSpPr>
          <p:nvPr/>
        </p:nvGrpSpPr>
        <p:grpSpPr bwMode="auto">
          <a:xfrm>
            <a:off x="394839" y="1806132"/>
            <a:ext cx="8015580" cy="4060990"/>
            <a:chOff x="-38" y="1009"/>
            <a:chExt cx="5465" cy="2693"/>
          </a:xfrm>
        </p:grpSpPr>
        <p:sp>
          <p:nvSpPr>
            <p:cNvPr id="72712" name="Text Box 8"/>
            <p:cNvSpPr txBox="1">
              <a:spLocks noChangeArrowheads="1"/>
            </p:cNvSpPr>
            <p:nvPr/>
          </p:nvSpPr>
          <p:spPr bwMode="gray">
            <a:xfrm>
              <a:off x="2619" y="2305"/>
              <a:ext cx="446"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a:solidFill>
                    <a:schemeClr val="bg1"/>
                  </a:solidFill>
                </a:rPr>
                <a:t>Text</a:t>
              </a:r>
            </a:p>
          </p:txBody>
        </p:sp>
        <p:sp>
          <p:nvSpPr>
            <p:cNvPr id="72715" name="AutoShape 11"/>
            <p:cNvSpPr>
              <a:spLocks noChangeArrowheads="1"/>
            </p:cNvSpPr>
            <p:nvPr/>
          </p:nvSpPr>
          <p:spPr bwMode="auto">
            <a:xfrm>
              <a:off x="-38" y="1009"/>
              <a:ext cx="2111" cy="2593"/>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chemeClr val="tx2"/>
                      </a:gs>
                      <a:gs pos="100000">
                        <a:schemeClr val="tx2">
                          <a:gamma/>
                          <a:tint val="48627"/>
                          <a:invGamma/>
                        </a:scheme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s-ES">
                <a:latin typeface="Verdana" pitchFamily="34" charset="0"/>
              </a:endParaRPr>
            </a:p>
          </p:txBody>
        </p:sp>
        <p:sp>
          <p:nvSpPr>
            <p:cNvPr id="72716" name="Text Box 12"/>
            <p:cNvSpPr txBox="1">
              <a:spLocks noChangeArrowheads="1"/>
            </p:cNvSpPr>
            <p:nvPr/>
          </p:nvSpPr>
          <p:spPr bwMode="auto">
            <a:xfrm>
              <a:off x="51" y="1350"/>
              <a:ext cx="1932" cy="1898"/>
            </a:xfrm>
            <a:prstGeom prst="rect">
              <a:avLst/>
            </a:prstGeom>
            <a:noFill/>
            <a:ln>
              <a:noFill/>
            </a:ln>
            <a:effectLst/>
            <a:extLst>
              <a:ext uri="{909E8E84-426E-40DD-AFC4-6F175D3DCCD1}">
                <a14:hiddenFill xmlns:a14="http://schemas.microsoft.com/office/drawing/2010/main">
                  <a:gradFill rotWithShape="1">
                    <a:gsLst>
                      <a:gs pos="0">
                        <a:schemeClr val="tx2"/>
                      </a:gs>
                      <a:gs pos="100000">
                        <a:schemeClr val="tx2">
                          <a:gamma/>
                          <a:tint val="48627"/>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s-ES" altLang="es-ES" b="1" dirty="0" smtClean="0">
                  <a:solidFill>
                    <a:srgbClr val="001D3A"/>
                  </a:solidFill>
                  <a:latin typeface="Verdana" pitchFamily="34" charset="0"/>
                </a:rPr>
                <a:t>¨regularidad </a:t>
              </a:r>
              <a:r>
                <a:rPr lang="es-ES" altLang="es-ES" b="1" dirty="0">
                  <a:solidFill>
                    <a:srgbClr val="001D3A"/>
                  </a:solidFill>
                  <a:latin typeface="Verdana" pitchFamily="34" charset="0"/>
                </a:rPr>
                <a:t>interna del pensamiento humano, empleada de forma consciente y planificada, como instrumento para explicar y transformar el </a:t>
              </a:r>
              <a:r>
                <a:rPr lang="es-ES" altLang="es-ES" b="1" dirty="0" smtClean="0">
                  <a:solidFill>
                    <a:srgbClr val="001D3A"/>
                  </a:solidFill>
                  <a:latin typeface="Verdana" pitchFamily="34" charset="0"/>
                </a:rPr>
                <a:t>mundo¨</a:t>
              </a:r>
              <a:endParaRPr lang="en-US" b="1" dirty="0">
                <a:solidFill>
                  <a:srgbClr val="001D3A"/>
                </a:solidFill>
                <a:latin typeface="Verdana" pitchFamily="34" charset="0"/>
              </a:endParaRPr>
            </a:p>
          </p:txBody>
        </p:sp>
        <p:sp>
          <p:nvSpPr>
            <p:cNvPr id="72717" name="AutoShape 13"/>
            <p:cNvSpPr>
              <a:spLocks noChangeArrowheads="1"/>
            </p:cNvSpPr>
            <p:nvPr/>
          </p:nvSpPr>
          <p:spPr bwMode="auto">
            <a:xfrm>
              <a:off x="2368" y="1107"/>
              <a:ext cx="3059" cy="2593"/>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chemeClr val="tx2"/>
                      </a:gs>
                      <a:gs pos="100000">
                        <a:schemeClr val="tx2">
                          <a:gamma/>
                          <a:tint val="48627"/>
                          <a:invGamma/>
                        </a:scheme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eaLnBrk="0" hangingPunct="0"/>
              <a:endParaRPr lang="es-ES">
                <a:latin typeface="Verdana" pitchFamily="34" charset="0"/>
              </a:endParaRPr>
            </a:p>
          </p:txBody>
        </p:sp>
        <p:sp>
          <p:nvSpPr>
            <p:cNvPr id="72718" name="Text Box 14"/>
            <p:cNvSpPr txBox="1">
              <a:spLocks noChangeArrowheads="1"/>
            </p:cNvSpPr>
            <p:nvPr/>
          </p:nvSpPr>
          <p:spPr bwMode="auto">
            <a:xfrm>
              <a:off x="2604" y="1210"/>
              <a:ext cx="2575" cy="2449"/>
            </a:xfrm>
            <a:prstGeom prst="rect">
              <a:avLst/>
            </a:prstGeom>
            <a:noFill/>
            <a:ln>
              <a:noFill/>
            </a:ln>
            <a:effectLst/>
            <a:extLst>
              <a:ext uri="{909E8E84-426E-40DD-AFC4-6F175D3DCCD1}">
                <a14:hiddenFill xmlns:a14="http://schemas.microsoft.com/office/drawing/2010/main">
                  <a:gradFill rotWithShape="1">
                    <a:gsLst>
                      <a:gs pos="0">
                        <a:schemeClr val="tx2"/>
                      </a:gs>
                      <a:gs pos="100000">
                        <a:schemeClr val="tx2">
                          <a:gamma/>
                          <a:tint val="48627"/>
                          <a:invGamma/>
                        </a:schemeClr>
                      </a:gs>
                    </a:gsLst>
                    <a:lin ang="540000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s-ES_tradnl" b="1" dirty="0" smtClean="0">
                  <a:solidFill>
                    <a:srgbClr val="001D3A"/>
                  </a:solidFill>
                  <a:latin typeface="Verdana" pitchFamily="34" charset="0"/>
                </a:rPr>
                <a:t>Según H </a:t>
              </a:r>
              <a:r>
                <a:rPr lang="es-ES_tradnl" b="1" dirty="0" err="1" smtClean="0">
                  <a:solidFill>
                    <a:srgbClr val="001D3A"/>
                  </a:solidFill>
                  <a:latin typeface="Verdana" pitchFamily="34" charset="0"/>
                </a:rPr>
                <a:t>Bayarre</a:t>
              </a:r>
              <a:endParaRPr lang="es-ES_tradnl" b="1" dirty="0" smtClean="0">
                <a:solidFill>
                  <a:srgbClr val="001D3A"/>
                </a:solidFill>
                <a:latin typeface="Verdana" pitchFamily="34" charset="0"/>
              </a:endParaRPr>
            </a:p>
            <a:p>
              <a:pPr eaLnBrk="0" hangingPunct="0"/>
              <a:r>
                <a:rPr lang="es-ES" b="1" dirty="0" smtClean="0">
                  <a:solidFill>
                    <a:srgbClr val="001D3A"/>
                  </a:solidFill>
                  <a:latin typeface="Verdana" pitchFamily="34" charset="0"/>
                </a:rPr>
                <a:t>¨</a:t>
              </a:r>
              <a:r>
                <a:rPr lang="es-ES" b="1" dirty="0" smtClean="0">
                  <a:solidFill>
                    <a:srgbClr val="FF0000"/>
                  </a:solidFill>
                  <a:latin typeface="Verdana" pitchFamily="34" charset="0"/>
                </a:rPr>
                <a:t>sistema </a:t>
              </a:r>
              <a:r>
                <a:rPr lang="es-ES" b="1" dirty="0">
                  <a:solidFill>
                    <a:srgbClr val="FF0000"/>
                  </a:solidFill>
                  <a:latin typeface="Verdana" pitchFamily="34" charset="0"/>
                </a:rPr>
                <a:t>de principios y normas de razonamiento que permiten sistematizar los conocimientos y obtener conclusiones objetivas </a:t>
              </a:r>
              <a:r>
                <a:rPr lang="es-ES" b="1" dirty="0">
                  <a:solidFill>
                    <a:srgbClr val="001D3A"/>
                  </a:solidFill>
                  <a:latin typeface="Verdana" pitchFamily="34" charset="0"/>
                </a:rPr>
                <a:t>orientando el proceso investigativo al descubrimiento de verdades aplicables al amplio campo de la </a:t>
              </a:r>
              <a:r>
                <a:rPr lang="es-ES" b="1" dirty="0" smtClean="0">
                  <a:solidFill>
                    <a:srgbClr val="001D3A"/>
                  </a:solidFill>
                  <a:latin typeface="Verdana" pitchFamily="34" charset="0"/>
                </a:rPr>
                <a:t>ciencia¨</a:t>
              </a:r>
              <a:endParaRPr lang="es-ES" b="1" dirty="0">
                <a:solidFill>
                  <a:srgbClr val="001D3A"/>
                </a:solidFill>
                <a:latin typeface="Verdana" pitchFamily="34" charset="0"/>
              </a:endParaRPr>
            </a:p>
            <a:p>
              <a:pPr eaLnBrk="0" hangingPunct="0"/>
              <a:endParaRPr lang="en-US" b="1" dirty="0">
                <a:solidFill>
                  <a:srgbClr val="001D3A"/>
                </a:solidFill>
                <a:latin typeface="Verdana" pitchFamily="34" charset="0"/>
              </a:endParaRPr>
            </a:p>
          </p:txBody>
        </p:sp>
        <p:sp>
          <p:nvSpPr>
            <p:cNvPr id="72722" name="Text Box 18"/>
            <p:cNvSpPr txBox="1">
              <a:spLocks noChangeArrowheads="1"/>
            </p:cNvSpPr>
            <p:nvPr/>
          </p:nvSpPr>
          <p:spPr bwMode="gray">
            <a:xfrm>
              <a:off x="2604" y="1107"/>
              <a:ext cx="446"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a:solidFill>
                    <a:schemeClr val="bg1"/>
                  </a:solidFill>
                </a:rPr>
                <a:t>Text</a:t>
              </a:r>
            </a:p>
          </p:txBody>
        </p:sp>
        <p:sp>
          <p:nvSpPr>
            <p:cNvPr id="72724" name="Text Box 20"/>
            <p:cNvSpPr txBox="1">
              <a:spLocks noChangeArrowheads="1"/>
            </p:cNvSpPr>
            <p:nvPr/>
          </p:nvSpPr>
          <p:spPr bwMode="gray">
            <a:xfrm>
              <a:off x="2604" y="3459"/>
              <a:ext cx="446" cy="2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b="1">
                  <a:solidFill>
                    <a:schemeClr val="bg1"/>
                  </a:solidFill>
                </a:rPr>
                <a:t>Text</a:t>
              </a: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Etapas del </a:t>
            </a:r>
            <a:r>
              <a:rPr lang="es-ES" dirty="0" smtClean="0"/>
              <a:t>Método Científico</a:t>
            </a:r>
            <a:endParaRPr lang="es-ES" dirty="0"/>
          </a:p>
        </p:txBody>
      </p:sp>
      <p:sp>
        <p:nvSpPr>
          <p:cNvPr id="3" name="2 Marcador de contenido"/>
          <p:cNvSpPr>
            <a:spLocks noGrp="1"/>
          </p:cNvSpPr>
          <p:nvPr>
            <p:ph idx="1"/>
          </p:nvPr>
        </p:nvSpPr>
        <p:spPr/>
        <p:txBody>
          <a:bodyPr/>
          <a:lstStyle/>
          <a:p>
            <a:pPr marL="514350" indent="-514350">
              <a:buFont typeface="+mj-lt"/>
              <a:buAutoNum type="arabicPeriod"/>
            </a:pPr>
            <a:r>
              <a:rPr lang="es-ES" dirty="0" smtClean="0"/>
              <a:t>Observación </a:t>
            </a:r>
            <a:r>
              <a:rPr lang="es-ES" dirty="0"/>
              <a:t>del fenómeno y formulación del problema de investigación</a:t>
            </a:r>
            <a:r>
              <a:rPr lang="es-ES" dirty="0" smtClean="0"/>
              <a:t>.</a:t>
            </a:r>
          </a:p>
          <a:p>
            <a:pPr marL="514350" indent="-514350">
              <a:buFont typeface="+mj-lt"/>
              <a:buAutoNum type="arabicPeriod"/>
            </a:pPr>
            <a:r>
              <a:rPr lang="es-ES" dirty="0" smtClean="0"/>
              <a:t>Formulación </a:t>
            </a:r>
            <a:r>
              <a:rPr lang="es-ES" dirty="0"/>
              <a:t>de una hipótesis o planteamiento anticipado de la solución del problema</a:t>
            </a:r>
            <a:r>
              <a:rPr lang="es-ES" dirty="0" smtClean="0"/>
              <a:t>.</a:t>
            </a:r>
          </a:p>
          <a:p>
            <a:pPr marL="514350" indent="-514350">
              <a:buFont typeface="+mj-lt"/>
              <a:buAutoNum type="arabicPeriod"/>
            </a:pPr>
            <a:r>
              <a:rPr lang="es-ES" dirty="0" smtClean="0"/>
              <a:t>Comprobación </a:t>
            </a:r>
            <a:r>
              <a:rPr lang="es-ES" dirty="0"/>
              <a:t>de la hipótesis mediante los datos obtenidos</a:t>
            </a:r>
            <a:r>
              <a:rPr lang="es-ES" dirty="0" smtClean="0"/>
              <a:t>.</a:t>
            </a:r>
          </a:p>
          <a:p>
            <a:pPr marL="514350" indent="-514350">
              <a:buFont typeface="+mj-lt"/>
              <a:buAutoNum type="arabicPeriod"/>
            </a:pPr>
            <a:r>
              <a:rPr lang="es-ES" dirty="0" smtClean="0"/>
              <a:t>Aceptación </a:t>
            </a:r>
            <a:r>
              <a:rPr lang="es-ES" dirty="0"/>
              <a:t>o rechazo de la hipótesis formulada como resultado del análisis de los datos obtenidos</a:t>
            </a:r>
          </a:p>
        </p:txBody>
      </p:sp>
      <p:sp>
        <p:nvSpPr>
          <p:cNvPr id="4" name="3 Marcador de pie de página"/>
          <p:cNvSpPr>
            <a:spLocks noGrp="1"/>
          </p:cNvSpPr>
          <p:nvPr>
            <p:ph type="ftr" sz="quarter" idx="10"/>
          </p:nvPr>
        </p:nvSpPr>
        <p:spPr/>
        <p:txBody>
          <a:bodyPr/>
          <a:lstStyle/>
          <a:p>
            <a:r>
              <a:rPr lang="en-US" smtClean="0"/>
              <a:t>Company Logo</a:t>
            </a:r>
            <a:endParaRPr lang="en-US"/>
          </a:p>
        </p:txBody>
      </p:sp>
    </p:spTree>
    <p:extLst>
      <p:ext uri="{BB962C8B-B14F-4D97-AF65-F5344CB8AC3E}">
        <p14:creationId xmlns:p14="http://schemas.microsoft.com/office/powerpoint/2010/main" val="348858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Características del Método Científico</a:t>
            </a:r>
          </a:p>
        </p:txBody>
      </p:sp>
      <p:sp>
        <p:nvSpPr>
          <p:cNvPr id="3" name="2 Marcador de contenido"/>
          <p:cNvSpPr>
            <a:spLocks noGrp="1"/>
          </p:cNvSpPr>
          <p:nvPr>
            <p:ph idx="1"/>
          </p:nvPr>
        </p:nvSpPr>
        <p:spPr>
          <a:xfrm>
            <a:off x="179512" y="1343025"/>
            <a:ext cx="8712968" cy="4948238"/>
          </a:xfrm>
        </p:spPr>
        <p:txBody>
          <a:bodyPr/>
          <a:lstStyle/>
          <a:p>
            <a:pPr>
              <a:buFont typeface="Wingdings" pitchFamily="2" charset="2"/>
              <a:buChar char="Ø"/>
            </a:pPr>
            <a:r>
              <a:rPr lang="es-ES" sz="2200" b="0" dirty="0" smtClean="0"/>
              <a:t>Es </a:t>
            </a:r>
            <a:r>
              <a:rPr lang="es-ES" sz="2200" dirty="0"/>
              <a:t>teórico</a:t>
            </a:r>
            <a:r>
              <a:rPr lang="es-ES" sz="2200" b="0" dirty="0"/>
              <a:t> en su inicio y </a:t>
            </a:r>
            <a:r>
              <a:rPr lang="es-ES" sz="2200" dirty="0"/>
              <a:t>conclusivo</a:t>
            </a:r>
            <a:r>
              <a:rPr lang="es-ES" sz="2200" b="0" dirty="0"/>
              <a:t>, porque para observar la realidad y descubrir o plantear problemas, lo hace desde un marco teórico conocido. Al concluir la investigación, los datos interpretados se convierten, mediante un proceso de abstracción en enunciados teóricos que se incorporan al cuerpo creciente de conocimientos de la ciencia.</a:t>
            </a:r>
          </a:p>
          <a:p>
            <a:pPr>
              <a:buFont typeface="Wingdings" pitchFamily="2" charset="2"/>
              <a:buChar char="Ø"/>
            </a:pPr>
            <a:r>
              <a:rPr lang="es-ES" sz="2200" b="0" dirty="0" smtClean="0"/>
              <a:t>Es </a:t>
            </a:r>
            <a:r>
              <a:rPr lang="es-ES" sz="2200" dirty="0"/>
              <a:t>analítico sintético</a:t>
            </a:r>
            <a:r>
              <a:rPr lang="es-ES" sz="2200" b="0" dirty="0"/>
              <a:t>, porque estudia la realidad descomponiéndola material o mentalmente en sus elementos constitutivos. Luego de conocer sus partes y sus relaciones, recompone el objeto de estudio y obtiene una visión global enriquecida por la experiencia.</a:t>
            </a:r>
          </a:p>
          <a:p>
            <a:pPr marL="0" indent="0">
              <a:buNone/>
            </a:pPr>
            <a:endParaRPr lang="es-ES" sz="2400" b="0" dirty="0"/>
          </a:p>
        </p:txBody>
      </p:sp>
      <p:sp>
        <p:nvSpPr>
          <p:cNvPr id="4" name="3 Marcador de pie de página"/>
          <p:cNvSpPr>
            <a:spLocks noGrp="1"/>
          </p:cNvSpPr>
          <p:nvPr>
            <p:ph type="ftr" sz="quarter" idx="10"/>
          </p:nvPr>
        </p:nvSpPr>
        <p:spPr/>
        <p:txBody>
          <a:bodyPr/>
          <a:lstStyle/>
          <a:p>
            <a:r>
              <a:rPr lang="en-US" smtClean="0"/>
              <a:t>Company Logo</a:t>
            </a:r>
            <a:endParaRPr lang="en-US"/>
          </a:p>
        </p:txBody>
      </p:sp>
    </p:spTree>
    <p:extLst>
      <p:ext uri="{BB962C8B-B14F-4D97-AF65-F5344CB8AC3E}">
        <p14:creationId xmlns:p14="http://schemas.microsoft.com/office/powerpoint/2010/main" val="13424624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a:buFont typeface="Wingdings" pitchFamily="2" charset="2"/>
              <a:buChar char="Ø"/>
            </a:pPr>
            <a:r>
              <a:rPr lang="es-ES" sz="2200" b="0" dirty="0" smtClean="0"/>
              <a:t>Obedece </a:t>
            </a:r>
            <a:r>
              <a:rPr lang="es-ES" sz="2200" b="0" dirty="0"/>
              <a:t>a un plan, a una revisión de acciones, por eso se dice que es </a:t>
            </a:r>
            <a:r>
              <a:rPr lang="es-ES" sz="2200" dirty="0"/>
              <a:t>reflexivo</a:t>
            </a:r>
            <a:r>
              <a:rPr lang="es-ES" sz="2200" b="0" dirty="0"/>
              <a:t>; pero no es rígido, da lugar a la flexibilidad dentro de ciertos límites. Así es posible responder con iniciativa, imaginación y creatividad ante acontecimientos imprevistos; es posible lograr una adaptación dinámica al cambio producido</a:t>
            </a:r>
            <a:r>
              <a:rPr lang="es-ES" dirty="0"/>
              <a:t>.</a:t>
            </a:r>
          </a:p>
        </p:txBody>
      </p:sp>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Tree>
    <p:extLst>
      <p:ext uri="{BB962C8B-B14F-4D97-AF65-F5344CB8AC3E}">
        <p14:creationId xmlns:p14="http://schemas.microsoft.com/office/powerpoint/2010/main" val="3300903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t>Clasificación del Método Científico</a:t>
            </a:r>
          </a:p>
        </p:txBody>
      </p:sp>
      <p:sp>
        <p:nvSpPr>
          <p:cNvPr id="4" name="3 Marcador de pie de página"/>
          <p:cNvSpPr>
            <a:spLocks noGrp="1"/>
          </p:cNvSpPr>
          <p:nvPr>
            <p:ph type="ftr" sz="quarter" idx="10"/>
          </p:nvPr>
        </p:nvSpPr>
        <p:spPr/>
        <p:txBody>
          <a:bodyPr/>
          <a:lstStyle/>
          <a:p>
            <a:r>
              <a:rPr lang="en-US" smtClean="0"/>
              <a:t>Company Logo</a:t>
            </a:r>
            <a:endParaRPr lang="en-US"/>
          </a:p>
        </p:txBody>
      </p:sp>
      <p:sp>
        <p:nvSpPr>
          <p:cNvPr id="7" name="AutoShape 6"/>
          <p:cNvSpPr>
            <a:spLocks noChangeArrowheads="1"/>
          </p:cNvSpPr>
          <p:nvPr/>
        </p:nvSpPr>
        <p:spPr bwMode="gray">
          <a:xfrm>
            <a:off x="179512" y="1340769"/>
            <a:ext cx="1584176" cy="720080"/>
          </a:xfrm>
          <a:prstGeom prst="chevron">
            <a:avLst>
              <a:gd name="adj" fmla="val 17842"/>
            </a:avLst>
          </a:prstGeom>
          <a:gradFill rotWithShape="1">
            <a:gsLst>
              <a:gs pos="0">
                <a:schemeClr val="accent1"/>
              </a:gs>
              <a:gs pos="100000">
                <a:schemeClr val="accent1">
                  <a:gamma/>
                  <a:tint val="69804"/>
                  <a:invGamma/>
                </a:schemeClr>
              </a:gs>
            </a:gsLst>
            <a:lin ang="0" scaled="1"/>
          </a:gradFill>
          <a:ln w="38100">
            <a:solidFill>
              <a:srgbClr val="EAEAEA"/>
            </a:solidFill>
            <a:miter lim="800000"/>
            <a:headEnd/>
            <a:tailEnd/>
          </a:ln>
          <a:effectLst>
            <a:outerShdw dist="109250" dir="3267739" algn="ctr" rotWithShape="0">
              <a:srgbClr val="333333">
                <a:alpha val="50000"/>
              </a:srgbClr>
            </a:outerShdw>
          </a:effectLst>
        </p:spPr>
        <p:txBody>
          <a:bodyPr wrap="square" anchor="ctr">
            <a:spAutoFit/>
          </a:bodyPr>
          <a:lstStyle/>
          <a:p>
            <a:endParaRPr lang="es-ES"/>
          </a:p>
        </p:txBody>
      </p:sp>
      <p:sp>
        <p:nvSpPr>
          <p:cNvPr id="8" name="7 CuadroTexto"/>
          <p:cNvSpPr txBox="1"/>
          <p:nvPr/>
        </p:nvSpPr>
        <p:spPr>
          <a:xfrm>
            <a:off x="395536" y="1377643"/>
            <a:ext cx="1656184" cy="646331"/>
          </a:xfrm>
          <a:prstGeom prst="rect">
            <a:avLst/>
          </a:prstGeom>
          <a:noFill/>
        </p:spPr>
        <p:txBody>
          <a:bodyPr wrap="square" rtlCol="0">
            <a:spAutoFit/>
          </a:bodyPr>
          <a:lstStyle/>
          <a:p>
            <a:r>
              <a:rPr lang="es-ES" dirty="0"/>
              <a:t>Método Universal:</a:t>
            </a:r>
          </a:p>
        </p:txBody>
      </p:sp>
      <p:sp>
        <p:nvSpPr>
          <p:cNvPr id="9" name="8 CuadroTexto"/>
          <p:cNvSpPr txBox="1"/>
          <p:nvPr/>
        </p:nvSpPr>
        <p:spPr>
          <a:xfrm>
            <a:off x="2051720" y="1340769"/>
            <a:ext cx="7092280" cy="1938992"/>
          </a:xfrm>
          <a:prstGeom prst="rect">
            <a:avLst/>
          </a:prstGeom>
          <a:noFill/>
        </p:spPr>
        <p:txBody>
          <a:bodyPr wrap="square" rtlCol="0">
            <a:spAutoFit/>
          </a:bodyPr>
          <a:lstStyle/>
          <a:p>
            <a:r>
              <a:rPr lang="es-ES_tradnl" sz="2000" dirty="0"/>
              <a:t>constituido por el Materialismo Dialéctico e Histórico el cual puede aplicarse a todas las esferas y en todas las etapas del proceso cognoscitivo y que se concreta en principios básicos que cumplen una función metodológica en el pensar y actuar de los hombres en su quehacer científico e investigativo, entre los que figuran:</a:t>
            </a:r>
            <a:endParaRPr lang="es-ES" sz="2000" dirty="0"/>
          </a:p>
        </p:txBody>
      </p:sp>
      <p:sp>
        <p:nvSpPr>
          <p:cNvPr id="10" name="9 CuadroTexto"/>
          <p:cNvSpPr txBox="1"/>
          <p:nvPr/>
        </p:nvSpPr>
        <p:spPr>
          <a:xfrm>
            <a:off x="324325" y="3287573"/>
            <a:ext cx="7848872" cy="2862322"/>
          </a:xfrm>
          <a:prstGeom prst="rect">
            <a:avLst/>
          </a:prstGeom>
          <a:noFill/>
        </p:spPr>
        <p:txBody>
          <a:bodyPr wrap="square" rtlCol="0">
            <a:spAutoFit/>
          </a:bodyPr>
          <a:lstStyle/>
          <a:p>
            <a:pPr marL="285750" indent="-285750">
              <a:buFont typeface="Wingdings" pitchFamily="2" charset="2"/>
              <a:buChar char="ü"/>
            </a:pPr>
            <a:r>
              <a:rPr lang="es-ES_tradnl" dirty="0"/>
              <a:t>El de la </a:t>
            </a:r>
            <a:r>
              <a:rPr lang="es-ES_tradnl" dirty="0" err="1"/>
              <a:t>cognoscibilidad</a:t>
            </a:r>
            <a:r>
              <a:rPr lang="es-ES_tradnl" dirty="0"/>
              <a:t> del mundo</a:t>
            </a:r>
            <a:endParaRPr lang="es-ES" dirty="0"/>
          </a:p>
          <a:p>
            <a:pPr marL="285750" indent="-285750">
              <a:buFont typeface="Wingdings" pitchFamily="2" charset="2"/>
              <a:buChar char="ü"/>
            </a:pPr>
            <a:r>
              <a:rPr lang="es-ES_tradnl" dirty="0" smtClean="0"/>
              <a:t>El </a:t>
            </a:r>
            <a:r>
              <a:rPr lang="es-ES_tradnl" dirty="0"/>
              <a:t>de la práctica como base y criterio de la verdad</a:t>
            </a:r>
            <a:endParaRPr lang="es-ES" dirty="0"/>
          </a:p>
          <a:p>
            <a:pPr marL="285750" indent="-285750">
              <a:buFont typeface="Wingdings" pitchFamily="2" charset="2"/>
              <a:buChar char="ü"/>
            </a:pPr>
            <a:r>
              <a:rPr lang="es-ES_tradnl" dirty="0" smtClean="0"/>
              <a:t>El </a:t>
            </a:r>
            <a:r>
              <a:rPr lang="es-ES_tradnl" dirty="0"/>
              <a:t>de la objetividad en la valoración de los fenómenos</a:t>
            </a:r>
            <a:endParaRPr lang="es-ES" dirty="0"/>
          </a:p>
          <a:p>
            <a:pPr marL="285750" indent="-285750">
              <a:buFont typeface="Wingdings" pitchFamily="2" charset="2"/>
              <a:buChar char="ü"/>
            </a:pPr>
            <a:r>
              <a:rPr lang="es-ES_tradnl" dirty="0" smtClean="0"/>
              <a:t>El </a:t>
            </a:r>
            <a:r>
              <a:rPr lang="es-ES_tradnl" dirty="0"/>
              <a:t>de la concatenación universal de los fenómenos</a:t>
            </a:r>
            <a:endParaRPr lang="es-ES" dirty="0"/>
          </a:p>
          <a:p>
            <a:pPr marL="285750" indent="-285750">
              <a:buFont typeface="Wingdings" pitchFamily="2" charset="2"/>
              <a:buChar char="ü"/>
            </a:pPr>
            <a:r>
              <a:rPr lang="es-ES_tradnl" dirty="0" smtClean="0"/>
              <a:t>El </a:t>
            </a:r>
            <a:r>
              <a:rPr lang="es-ES_tradnl" dirty="0"/>
              <a:t>del desarrollo constante del universo</a:t>
            </a:r>
            <a:endParaRPr lang="es-ES" dirty="0"/>
          </a:p>
          <a:p>
            <a:pPr marL="285750" indent="-285750">
              <a:buFont typeface="Wingdings" pitchFamily="2" charset="2"/>
              <a:buChar char="ü"/>
            </a:pPr>
            <a:r>
              <a:rPr lang="es-ES_tradnl" dirty="0" smtClean="0"/>
              <a:t>El </a:t>
            </a:r>
            <a:r>
              <a:rPr lang="es-ES_tradnl" dirty="0"/>
              <a:t>de la unidad de lo sensorial y lo racional en el proceso del conocimiento.</a:t>
            </a:r>
            <a:endParaRPr lang="es-ES" dirty="0"/>
          </a:p>
          <a:p>
            <a:pPr marL="285750" indent="-285750">
              <a:buFont typeface="Wingdings" pitchFamily="2" charset="2"/>
              <a:buChar char="ü"/>
            </a:pPr>
            <a:r>
              <a:rPr lang="es-ES_tradnl" dirty="0" smtClean="0"/>
              <a:t>El </a:t>
            </a:r>
            <a:r>
              <a:rPr lang="es-ES_tradnl" dirty="0"/>
              <a:t>de la unidad de lo abstracto y lo concreto</a:t>
            </a:r>
            <a:endParaRPr lang="es-ES" dirty="0"/>
          </a:p>
          <a:p>
            <a:pPr marL="285750" indent="-285750">
              <a:buFont typeface="Wingdings" pitchFamily="2" charset="2"/>
              <a:buChar char="ü"/>
            </a:pPr>
            <a:r>
              <a:rPr lang="es-ES_tradnl" dirty="0" smtClean="0"/>
              <a:t>El </a:t>
            </a:r>
            <a:r>
              <a:rPr lang="es-ES_tradnl" dirty="0"/>
              <a:t>de la unidad de lo histórico y lo lógico</a:t>
            </a:r>
            <a:endParaRPr lang="es-ES" dirty="0"/>
          </a:p>
          <a:p>
            <a:pPr marL="285750" indent="-285750">
              <a:buFont typeface="Wingdings" pitchFamily="2" charset="2"/>
              <a:buChar char="ü"/>
            </a:pPr>
            <a:endParaRPr lang="es-ES" dirty="0"/>
          </a:p>
        </p:txBody>
      </p:sp>
    </p:spTree>
    <p:extLst>
      <p:ext uri="{BB962C8B-B14F-4D97-AF65-F5344CB8AC3E}">
        <p14:creationId xmlns:p14="http://schemas.microsoft.com/office/powerpoint/2010/main" val="2398650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0"/>
          </p:nvPr>
        </p:nvSpPr>
        <p:spPr/>
        <p:txBody>
          <a:bodyPr/>
          <a:lstStyle/>
          <a:p>
            <a:r>
              <a:rPr lang="en-US" smtClean="0"/>
              <a:t>Company Logo</a:t>
            </a:r>
            <a:endParaRPr lang="en-US"/>
          </a:p>
        </p:txBody>
      </p:sp>
      <p:sp>
        <p:nvSpPr>
          <p:cNvPr id="5" name="AutoShape 5"/>
          <p:cNvSpPr>
            <a:spLocks noChangeArrowheads="1"/>
          </p:cNvSpPr>
          <p:nvPr/>
        </p:nvSpPr>
        <p:spPr bwMode="gray">
          <a:xfrm>
            <a:off x="179512" y="1412776"/>
            <a:ext cx="1944216" cy="864096"/>
          </a:xfrm>
          <a:prstGeom prst="chevron">
            <a:avLst>
              <a:gd name="adj" fmla="val 17842"/>
            </a:avLst>
          </a:prstGeom>
          <a:gradFill rotWithShape="1">
            <a:gsLst>
              <a:gs pos="0">
                <a:schemeClr val="hlink"/>
              </a:gs>
              <a:gs pos="100000">
                <a:schemeClr val="hlink">
                  <a:gamma/>
                  <a:tint val="69804"/>
                  <a:invGamma/>
                </a:schemeClr>
              </a:gs>
            </a:gsLst>
            <a:lin ang="0" scaled="1"/>
          </a:gradFill>
          <a:ln w="38100">
            <a:solidFill>
              <a:srgbClr val="EAEAEA"/>
            </a:solidFill>
            <a:miter lim="800000"/>
            <a:headEnd/>
            <a:tailEnd/>
          </a:ln>
          <a:effectLst>
            <a:outerShdw dist="109250" dir="3267739" algn="ctr" rotWithShape="0">
              <a:srgbClr val="333333">
                <a:alpha val="50000"/>
              </a:srgbClr>
            </a:outerShdw>
          </a:effectLst>
        </p:spPr>
        <p:txBody>
          <a:bodyPr wrap="square" anchor="ctr">
            <a:spAutoFit/>
          </a:bodyPr>
          <a:lstStyle/>
          <a:p>
            <a:endParaRPr lang="es-ES"/>
          </a:p>
        </p:txBody>
      </p:sp>
      <p:sp>
        <p:nvSpPr>
          <p:cNvPr id="6" name="5 CuadroTexto"/>
          <p:cNvSpPr txBox="1"/>
          <p:nvPr/>
        </p:nvSpPr>
        <p:spPr>
          <a:xfrm>
            <a:off x="539552" y="1521658"/>
            <a:ext cx="1584176" cy="646331"/>
          </a:xfrm>
          <a:prstGeom prst="rect">
            <a:avLst/>
          </a:prstGeom>
          <a:noFill/>
        </p:spPr>
        <p:txBody>
          <a:bodyPr wrap="square" rtlCol="0">
            <a:spAutoFit/>
          </a:bodyPr>
          <a:lstStyle/>
          <a:p>
            <a:r>
              <a:rPr lang="es-ES_tradnl" b="1" dirty="0"/>
              <a:t>Métodos Generales</a:t>
            </a:r>
            <a:endParaRPr lang="es-ES" dirty="0"/>
          </a:p>
        </p:txBody>
      </p:sp>
      <p:sp>
        <p:nvSpPr>
          <p:cNvPr id="7" name="6 CuadroTexto"/>
          <p:cNvSpPr txBox="1"/>
          <p:nvPr/>
        </p:nvSpPr>
        <p:spPr>
          <a:xfrm>
            <a:off x="2339752" y="1552429"/>
            <a:ext cx="5904656" cy="3477875"/>
          </a:xfrm>
          <a:prstGeom prst="rect">
            <a:avLst/>
          </a:prstGeom>
          <a:noFill/>
        </p:spPr>
        <p:txBody>
          <a:bodyPr wrap="square" rtlCol="0">
            <a:spAutoFit/>
          </a:bodyPr>
          <a:lstStyle/>
          <a:p>
            <a:pPr algn="just"/>
            <a:r>
              <a:rPr lang="es-ES_tradnl" sz="2000" dirty="0"/>
              <a:t>que se aplican en todas o casi todas las ramas de la ciencia y en sus investigaciones respectivas para la obtención de conocimientos científicos. Suelen encontrarse en la literatura por ejemplo: Hipotético deductivo, hipotético inductivo, observación, experimentación, medición y otros, clasificados como métodos empíricos (observación, medición, experimentación, otros) y métodos teóricos (análisis y síntesis, deducción e inducción, hipotético deductivo, histórico y lógico, entre otros).</a:t>
            </a:r>
            <a:endParaRPr lang="es-ES" sz="2000" dirty="0"/>
          </a:p>
        </p:txBody>
      </p:sp>
      <p:sp>
        <p:nvSpPr>
          <p:cNvPr id="8" name="1 Título"/>
          <p:cNvSpPr>
            <a:spLocks noGrp="1"/>
          </p:cNvSpPr>
          <p:nvPr>
            <p:ph type="title"/>
          </p:nvPr>
        </p:nvSpPr>
        <p:spPr>
          <a:xfrm>
            <a:off x="5724128" y="188640"/>
            <a:ext cx="3424024" cy="900113"/>
          </a:xfrm>
        </p:spPr>
        <p:txBody>
          <a:bodyPr/>
          <a:lstStyle/>
          <a:p>
            <a:r>
              <a:rPr lang="es-ES" dirty="0" smtClean="0"/>
              <a:t>continuación</a:t>
            </a:r>
            <a:endParaRPr lang="es-ES" dirty="0"/>
          </a:p>
        </p:txBody>
      </p:sp>
    </p:spTree>
    <p:extLst>
      <p:ext uri="{BB962C8B-B14F-4D97-AF65-F5344CB8AC3E}">
        <p14:creationId xmlns:p14="http://schemas.microsoft.com/office/powerpoint/2010/main" val="1467894751"/>
      </p:ext>
    </p:extLst>
  </p:cSld>
  <p:clrMapOvr>
    <a:masterClrMapping/>
  </p:clrMapOvr>
</p:sld>
</file>

<file path=ppt/theme/theme1.xml><?xml version="1.0" encoding="utf-8"?>
<a:theme xmlns:a="http://schemas.openxmlformats.org/drawingml/2006/main" name="cdb2004c006l">
  <a:themeElements>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FFFFFF"/>
        </a:dk2>
        <a:lt2>
          <a:srgbClr val="B2B2B2"/>
        </a:lt2>
        <a:accent1>
          <a:srgbClr val="C0D070"/>
        </a:accent1>
        <a:accent2>
          <a:srgbClr val="0099CC"/>
        </a:accent2>
        <a:accent3>
          <a:srgbClr val="FFFFFF"/>
        </a:accent3>
        <a:accent4>
          <a:srgbClr val="000056"/>
        </a:accent4>
        <a:accent5>
          <a:srgbClr val="DCE4BB"/>
        </a:accent5>
        <a:accent6>
          <a:srgbClr val="008AB9"/>
        </a:accent6>
        <a:hlink>
          <a:srgbClr val="CA9938"/>
        </a:hlink>
        <a:folHlink>
          <a:srgbClr val="166A84"/>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FFFFE7"/>
        </a:dk2>
        <a:lt2>
          <a:srgbClr val="B2B2B2"/>
        </a:lt2>
        <a:accent1>
          <a:srgbClr val="6D77BF"/>
        </a:accent1>
        <a:accent2>
          <a:srgbClr val="FF9966"/>
        </a:accent2>
        <a:accent3>
          <a:srgbClr val="FFFFFF"/>
        </a:accent3>
        <a:accent4>
          <a:srgbClr val="000056"/>
        </a:accent4>
        <a:accent5>
          <a:srgbClr val="BABDDC"/>
        </a:accent5>
        <a:accent6>
          <a:srgbClr val="E78A5C"/>
        </a:accent6>
        <a:hlink>
          <a:srgbClr val="A959A1"/>
        </a:hlink>
        <a:folHlink>
          <a:srgbClr val="3AABC6"/>
        </a:folHlink>
      </a:clrScheme>
      <a:clrMap bg1="lt1" tx1="dk1" bg2="lt2" tx2="dk2" accent1="accent1" accent2="accent2" accent3="accent3" accent4="accent4" accent5="accent5" accent6="accent6" hlink="hlink" folHlink="folHlink"/>
    </a:extraClrScheme>
    <a:extraClrScheme>
      <a:clrScheme name="sample 3">
        <a:dk1>
          <a:srgbClr val="18418C"/>
        </a:dk1>
        <a:lt1>
          <a:srgbClr val="FFFFFF"/>
        </a:lt1>
        <a:dk2>
          <a:srgbClr val="FFFFE7"/>
        </a:dk2>
        <a:lt2>
          <a:srgbClr val="DDDDDD"/>
        </a:lt2>
        <a:accent1>
          <a:srgbClr val="3492B4"/>
        </a:accent1>
        <a:accent2>
          <a:srgbClr val="7CB444"/>
        </a:accent2>
        <a:accent3>
          <a:srgbClr val="FFFFFF"/>
        </a:accent3>
        <a:accent4>
          <a:srgbClr val="133677"/>
        </a:accent4>
        <a:accent5>
          <a:srgbClr val="AEC7D6"/>
        </a:accent5>
        <a:accent6>
          <a:srgbClr val="70A33D"/>
        </a:accent6>
        <a:hlink>
          <a:srgbClr val="6A9EB0"/>
        </a:hlink>
        <a:folHlink>
          <a:srgbClr val="336699"/>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cdb2004c006l</Template>
  <TotalTime>434</TotalTime>
  <Words>1895</Words>
  <Application>Microsoft Office PowerPoint</Application>
  <PresentationFormat>Presentación en pantalla (4:3)</PresentationFormat>
  <Paragraphs>170</Paragraphs>
  <Slides>28</Slides>
  <Notes>0</Notes>
  <HiddenSlides>0</HiddenSlides>
  <MMClips>0</MMClips>
  <ScaleCrop>false</ScaleCrop>
  <HeadingPairs>
    <vt:vector size="6" baseType="variant">
      <vt:variant>
        <vt:lpstr>Tema</vt:lpstr>
      </vt:variant>
      <vt:variant>
        <vt:i4>1</vt:i4>
      </vt:variant>
      <vt:variant>
        <vt:lpstr>Servidores OLE incrustados</vt:lpstr>
      </vt:variant>
      <vt:variant>
        <vt:i4>1</vt:i4>
      </vt:variant>
      <vt:variant>
        <vt:lpstr>Títulos de diapositiva</vt:lpstr>
      </vt:variant>
      <vt:variant>
        <vt:i4>28</vt:i4>
      </vt:variant>
    </vt:vector>
  </HeadingPairs>
  <TitlesOfParts>
    <vt:vector size="30" baseType="lpstr">
      <vt:lpstr>cdb2004c006l</vt:lpstr>
      <vt:lpstr>Image</vt:lpstr>
      <vt:lpstr>Tema 4: Métodos de Investigación Científica. La estadística en la investigación científica.</vt:lpstr>
      <vt:lpstr>Sumario: </vt:lpstr>
      <vt:lpstr> La investigación científica </vt:lpstr>
      <vt:lpstr>¿Qué es el Método Científico?</vt:lpstr>
      <vt:lpstr>Etapas del Método Científico</vt:lpstr>
      <vt:lpstr>Características del Método Científico</vt:lpstr>
      <vt:lpstr>continuación</vt:lpstr>
      <vt:lpstr>Clasificación del Método Científico</vt:lpstr>
      <vt:lpstr>continuación</vt:lpstr>
      <vt:lpstr>continuación</vt:lpstr>
      <vt:lpstr>Presentación de PowerPoint</vt:lpstr>
      <vt:lpstr>Concretando:</vt:lpstr>
      <vt:lpstr>La observación científica </vt:lpstr>
      <vt:lpstr>Características de la  observación científica</vt:lpstr>
      <vt:lpstr>Aspectos a tener en cuenta en la guía de observación</vt:lpstr>
      <vt:lpstr>Presentación de PowerPoint</vt:lpstr>
      <vt:lpstr>Atendiendo a la participación del observador en</vt:lpstr>
      <vt:lpstr>Atendiendo a los medios empleados: </vt:lpstr>
      <vt:lpstr>Atendiendo al lugar donde se lleva a cabo: </vt:lpstr>
      <vt:lpstr>Ventajas y Desventajas de la Observación Científica: </vt:lpstr>
      <vt:lpstr>Preparación de la observación científica. Momentos de realización.</vt:lpstr>
      <vt:lpstr>Presentación de PowerPoint</vt:lpstr>
      <vt:lpstr>Recomendaciones para la realización de una observación</vt:lpstr>
      <vt:lpstr>continuación</vt:lpstr>
      <vt:lpstr>Presentación de PowerPoint</vt:lpstr>
      <vt:lpstr>continuación</vt:lpstr>
      <vt:lpstr>continuación</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Liban</dc:creator>
  <cp:lastModifiedBy>FAMILIA</cp:lastModifiedBy>
  <cp:revision>31</cp:revision>
  <dcterms:created xsi:type="dcterms:W3CDTF">2014-11-03T21:14:12Z</dcterms:created>
  <dcterms:modified xsi:type="dcterms:W3CDTF">2016-11-08T08:45:29Z</dcterms:modified>
</cp:coreProperties>
</file>