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8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9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49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005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99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92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717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143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958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71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41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42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12511-8192-4022-8849-E46010B89B00}" type="datetimeFigureOut">
              <a:rPr lang="es-ES" smtClean="0"/>
              <a:t>03/12/2019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6D7D-F1CB-4D48-88C3-C0A808DF2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07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zim://A/A/Epitafio.html" TargetMode="External"/><Relationship Id="rId3" Type="http://schemas.openxmlformats.org/officeDocument/2006/relationships/hyperlink" Target="zim://A/A/Pedernal.html" TargetMode="External"/><Relationship Id="rId7" Type="http://schemas.openxmlformats.org/officeDocument/2006/relationships/hyperlink" Target="zim://A/A/Escultura.html" TargetMode="External"/><Relationship Id="rId2" Type="http://schemas.openxmlformats.org/officeDocument/2006/relationships/hyperlink" Target="zim://A/A/Piedra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zim://A/A/Sepultura.html" TargetMode="External"/><Relationship Id="rId5" Type="http://schemas.openxmlformats.org/officeDocument/2006/relationships/hyperlink" Target="zim://A/A/M%C3%A1rmol.html" TargetMode="External"/><Relationship Id="rId4" Type="http://schemas.openxmlformats.org/officeDocument/2006/relationships/hyperlink" Target="zim://A/A/Granito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zim://A/A/Emperador.html" TargetMode="External"/><Relationship Id="rId13" Type="http://schemas.openxmlformats.org/officeDocument/2006/relationships/hyperlink" Target="zim://A/A/Palacio.html" TargetMode="External"/><Relationship Id="rId3" Type="http://schemas.openxmlformats.org/officeDocument/2006/relationships/hyperlink" Target="zim://A/A/Arquitectura.html" TargetMode="External"/><Relationship Id="rId7" Type="http://schemas.openxmlformats.org/officeDocument/2006/relationships/hyperlink" Target="zim://A/A/Imperio%20romano.html" TargetMode="External"/><Relationship Id="rId12" Type="http://schemas.openxmlformats.org/officeDocument/2006/relationships/hyperlink" Target="zim://A/A/Lugares%20sagrados.html" TargetMode="External"/><Relationship Id="rId2" Type="http://schemas.openxmlformats.org/officeDocument/2006/relationships/hyperlink" Target="zim://A/A/Lat%C3%ADn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zim://A/A/Etnolog%C3%ADa.html" TargetMode="External"/><Relationship Id="rId11" Type="http://schemas.openxmlformats.org/officeDocument/2006/relationships/hyperlink" Target="zim://A/A/Castillo.html" TargetMode="External"/><Relationship Id="rId5" Type="http://schemas.openxmlformats.org/officeDocument/2006/relationships/hyperlink" Target="zim://A/A/Historia.html" TargetMode="External"/><Relationship Id="rId10" Type="http://schemas.openxmlformats.org/officeDocument/2006/relationships/hyperlink" Target="zim://A/A/Obelisco.html" TargetMode="External"/><Relationship Id="rId4" Type="http://schemas.openxmlformats.org/officeDocument/2006/relationships/hyperlink" Target="zim://A/A/Arte.html" TargetMode="External"/><Relationship Id="rId9" Type="http://schemas.openxmlformats.org/officeDocument/2006/relationships/hyperlink" Target="zim://A/A/Estatua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Tarjas </a:t>
            </a:r>
            <a:r>
              <a:rPr lang="es-ES" b="1" dirty="0" smtClean="0"/>
              <a:t>(lápidas</a:t>
            </a:r>
            <a:r>
              <a:rPr lang="es-ES" b="1" dirty="0"/>
              <a:t>) y monumentos. Significación e importancia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00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9093" y="365125"/>
            <a:ext cx="11552349" cy="6177343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/>
              <a:t>Tarja o </a:t>
            </a:r>
            <a:r>
              <a:rPr lang="es-ES" sz="3600" b="1" dirty="0" smtClean="0"/>
              <a:t>lápida</a:t>
            </a:r>
            <a:r>
              <a:rPr lang="es-ES" sz="3600" dirty="0" smtClean="0"/>
              <a:t> </a:t>
            </a:r>
            <a:r>
              <a:rPr lang="es-ES" sz="3600" dirty="0"/>
              <a:t>es una piedra plana que normalmente lleva grabada una inscripción. </a:t>
            </a:r>
            <a:br>
              <a:rPr lang="es-ES" sz="3600" dirty="0"/>
            </a:br>
            <a:r>
              <a:rPr lang="es-ES" sz="3600" dirty="0"/>
              <a:t>El término se utiliza habitualmente para designar a la </a:t>
            </a:r>
            <a:r>
              <a:rPr lang="es-ES" sz="3600" b="1" dirty="0"/>
              <a:t>lápida funeraria</a:t>
            </a:r>
            <a:r>
              <a:rPr lang="es-ES" sz="3600" dirty="0"/>
              <a:t>, </a:t>
            </a:r>
            <a:r>
              <a:rPr lang="es-ES" sz="3600" u="sng" dirty="0">
                <a:hlinkClick r:id="rId2" tooltip="Piedra"/>
              </a:rPr>
              <a:t>piedra</a:t>
            </a:r>
            <a:r>
              <a:rPr lang="es-ES" sz="3600" dirty="0"/>
              <a:t> labrada (en </a:t>
            </a:r>
            <a:r>
              <a:rPr lang="es-ES" sz="3600" u="sng" dirty="0">
                <a:hlinkClick r:id="rId3" tooltip="Pedernal"/>
              </a:rPr>
              <a:t>pedernal</a:t>
            </a:r>
            <a:r>
              <a:rPr lang="es-ES" sz="3600" dirty="0"/>
              <a:t>, </a:t>
            </a:r>
            <a:r>
              <a:rPr lang="es-ES" sz="3600" u="sng" dirty="0">
                <a:hlinkClick r:id="rId4" tooltip="Granito"/>
              </a:rPr>
              <a:t>granito</a:t>
            </a:r>
            <a:r>
              <a:rPr lang="es-ES" sz="3600" dirty="0"/>
              <a:t>, </a:t>
            </a:r>
            <a:r>
              <a:rPr lang="es-ES" sz="3600" u="sng" dirty="0">
                <a:hlinkClick r:id="rId5" tooltip="Mármol"/>
              </a:rPr>
              <a:t>mármol</a:t>
            </a:r>
            <a:r>
              <a:rPr lang="es-ES" sz="3600" dirty="0"/>
              <a:t>) que marca el lugar donde se encuentra una </a:t>
            </a:r>
            <a:r>
              <a:rPr lang="es-ES" sz="3600" u="sng" dirty="0">
                <a:hlinkClick r:id="rId6" tooltip="Sepultura"/>
              </a:rPr>
              <a:t>sepultura</a:t>
            </a:r>
            <a:r>
              <a:rPr lang="es-ES" sz="3600" dirty="0"/>
              <a:t>.</a:t>
            </a:r>
            <a:br>
              <a:rPr lang="es-ES" sz="3600" dirty="0"/>
            </a:br>
            <a:r>
              <a:rPr lang="es-ES" sz="3600" dirty="0"/>
              <a:t>Con frecuencia están </a:t>
            </a:r>
            <a:r>
              <a:rPr lang="es-ES" sz="3600" u="sng" dirty="0">
                <a:hlinkClick r:id="rId7" tooltip="Escultura"/>
              </a:rPr>
              <a:t>esculpidas</a:t>
            </a:r>
            <a:r>
              <a:rPr lang="es-ES" sz="3600" dirty="0"/>
              <a:t> en forma rectangular, de cruz o alguna otra figura simbólica, conteniendo relieves grabados que indican la creencia, ideología, profesión o posición social del difunto, pudiéndose también incluir motivos mitológicos.</a:t>
            </a:r>
            <a:br>
              <a:rPr lang="es-ES" sz="3600" dirty="0"/>
            </a:br>
            <a:r>
              <a:rPr lang="es-ES" sz="3600" dirty="0"/>
              <a:t> </a:t>
            </a:r>
            <a:r>
              <a:rPr lang="es-ES" sz="3600" dirty="0" smtClean="0"/>
              <a:t>Muestran </a:t>
            </a:r>
            <a:r>
              <a:rPr lang="es-ES" sz="3600" dirty="0"/>
              <a:t>alguna inscripción (</a:t>
            </a:r>
            <a:r>
              <a:rPr lang="es-ES" sz="3600" u="sng" dirty="0">
                <a:hlinkClick r:id="rId8" tooltip="Epitafio"/>
              </a:rPr>
              <a:t>epitafio</a:t>
            </a:r>
            <a:r>
              <a:rPr lang="es-ES" sz="3600" dirty="0"/>
              <a:t>), fragmentos de textos religiosos o alguna breve cita alegórica.</a:t>
            </a:r>
          </a:p>
        </p:txBody>
      </p:sp>
    </p:spTree>
    <p:extLst>
      <p:ext uri="{BB962C8B-B14F-4D97-AF65-F5344CB8AC3E}">
        <p14:creationId xmlns:p14="http://schemas.microsoft.com/office/powerpoint/2010/main" val="54286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17734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También se usan para indicar lugares donde han sucedido hechos relevantes de carácter cultural en general y trascendentales para una persona, familia, grupos de personas o asociaciones y comunidades que las hacen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/>
              <a:t>En nuestro país existen esparcidos por todo el territorio nacional innumerables tarjas que recuerda diferentes acontecimientos de determinada importancia </a:t>
            </a:r>
            <a:r>
              <a:rPr lang="es-ES" dirty="0" smtClean="0"/>
              <a:t>que </a:t>
            </a:r>
            <a:r>
              <a:rPr lang="es-ES" dirty="0"/>
              <a:t>han sucedido en tiempos más o menos pasados y que tuvieron cierta repercusión en la sociedad del </a:t>
            </a:r>
            <a:r>
              <a:rPr lang="es-ES" dirty="0" smtClean="0"/>
              <a:t>momento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8447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lamada de flecha hacia abajo 1"/>
          <p:cNvSpPr/>
          <p:nvPr/>
        </p:nvSpPr>
        <p:spPr>
          <a:xfrm>
            <a:off x="489397" y="309093"/>
            <a:ext cx="11307651" cy="1339403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Entre las múltiples lapidas existentes podemos mostrar las siguientes:</a:t>
            </a:r>
            <a:endParaRPr lang="es-ES" sz="2400" dirty="0"/>
          </a:p>
        </p:txBody>
      </p:sp>
      <p:pic>
        <p:nvPicPr>
          <p:cNvPr id="3" name="Imagen 2" descr="C:\Users\Urbino\Pictures\Fort  y monument\250px-A04_17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18" y="2743201"/>
            <a:ext cx="5611500" cy="3864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C:\Users\Urbino\Pictures\Fort. monument. y lapidas\Lapidas\300px-Moscow_-_Tomb_of_the_Unknown_Soldier_-_Eternal_flame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527" y="2743201"/>
            <a:ext cx="5473521" cy="38649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redondeado 4"/>
          <p:cNvSpPr/>
          <p:nvPr/>
        </p:nvSpPr>
        <p:spPr>
          <a:xfrm>
            <a:off x="351418" y="1854558"/>
            <a:ext cx="5611500" cy="6568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Lápida </a:t>
            </a:r>
            <a:r>
              <a:rPr lang="es-ES" dirty="0"/>
              <a:t>funeraria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185548" y="1867437"/>
            <a:ext cx="5611500" cy="6568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Lápida </a:t>
            </a:r>
            <a:r>
              <a:rPr lang="es-ES" dirty="0"/>
              <a:t>en memoria del Soldado Desconocido en Moscú</a:t>
            </a:r>
          </a:p>
        </p:txBody>
      </p:sp>
    </p:spTree>
    <p:extLst>
      <p:ext uri="{BB962C8B-B14F-4D97-AF65-F5344CB8AC3E}">
        <p14:creationId xmlns:p14="http://schemas.microsoft.com/office/powerpoint/2010/main" val="554562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577" y="365125"/>
            <a:ext cx="11603865" cy="6151585"/>
          </a:xfrm>
        </p:spPr>
        <p:txBody>
          <a:bodyPr>
            <a:noAutofit/>
          </a:bodyPr>
          <a:lstStyle/>
          <a:p>
            <a:pPr algn="ctr"/>
            <a:r>
              <a:rPr lang="es-ES" sz="2800" dirty="0"/>
              <a:t>Un </a:t>
            </a:r>
            <a:r>
              <a:rPr lang="es-ES" sz="2800" b="1" dirty="0"/>
              <a:t>monumento</a:t>
            </a:r>
            <a:r>
              <a:rPr lang="es-ES" sz="2800" dirty="0"/>
              <a:t> (del </a:t>
            </a:r>
            <a:r>
              <a:rPr lang="es-ES" sz="2800" dirty="0">
                <a:hlinkClick r:id="rId2" tooltip="Latín"/>
              </a:rPr>
              <a:t>latín</a:t>
            </a:r>
            <a:r>
              <a:rPr lang="es-ES" sz="2800" dirty="0"/>
              <a:t> </a:t>
            </a:r>
            <a:r>
              <a:rPr lang="es-ES" sz="2800" dirty="0" err="1"/>
              <a:t>monumentum</a:t>
            </a:r>
            <a:r>
              <a:rPr lang="es-ES" sz="2800" dirty="0"/>
              <a:t>, «recuerdo») es toda obra, preferentemente </a:t>
            </a:r>
            <a:r>
              <a:rPr lang="es-ES" sz="2800" dirty="0">
                <a:hlinkClick r:id="rId3" tooltip="Arquitectura"/>
              </a:rPr>
              <a:t>arquitectónica</a:t>
            </a:r>
            <a:r>
              <a:rPr lang="es-ES" sz="2800" dirty="0"/>
              <a:t>, con algún valor </a:t>
            </a:r>
            <a:r>
              <a:rPr lang="es-ES" sz="2800" dirty="0">
                <a:hlinkClick r:id="rId4" tooltip="Arte"/>
              </a:rPr>
              <a:t>artístico</a:t>
            </a:r>
            <a:r>
              <a:rPr lang="es-ES" sz="2800" dirty="0"/>
              <a:t>, </a:t>
            </a:r>
            <a:r>
              <a:rPr lang="es-ES" sz="2800" dirty="0">
                <a:hlinkClick r:id="rId5" tooltip="Historia"/>
              </a:rPr>
              <a:t>histórico</a:t>
            </a:r>
            <a:r>
              <a:rPr lang="es-ES" sz="2800" dirty="0"/>
              <a:t> o </a:t>
            </a:r>
            <a:r>
              <a:rPr lang="es-ES" sz="2800" dirty="0">
                <a:hlinkClick r:id="rId6" tooltip="Etnología"/>
              </a:rPr>
              <a:t>social</a:t>
            </a:r>
            <a:r>
              <a:rPr lang="es-ES" sz="2800" dirty="0"/>
              <a:t> para el grupo humano que la erige o para el lugar donde se erigió.</a:t>
            </a:r>
            <a:br>
              <a:rPr lang="es-ES" sz="2800" dirty="0"/>
            </a:br>
            <a:r>
              <a:rPr lang="es-ES" sz="2800" dirty="0"/>
              <a:t> De forma inicial, el término se aplicaba exclusivamente a la estructura que se construía en memoria de un personaje o de un acontecimiento relevante, pero su uso fue extendiéndose y ha llegado a comprender cualquier construcción histórica enclavada en un núcleo urbano o aislado en el medio rural. En la antigüedad, el término se atribuía especialmente a obras funerarias y, durante el </a:t>
            </a:r>
            <a:r>
              <a:rPr lang="es-ES" sz="2800" dirty="0">
                <a:hlinkClick r:id="rId7" tooltip="Imperio romano"/>
              </a:rPr>
              <a:t>Imperio romano</a:t>
            </a:r>
            <a:r>
              <a:rPr lang="es-ES" sz="2800" dirty="0"/>
              <a:t>, era el dedicado al </a:t>
            </a:r>
            <a:r>
              <a:rPr lang="es-ES" sz="2800" dirty="0">
                <a:hlinkClick r:id="rId8" tooltip="Emperador"/>
              </a:rPr>
              <a:t>emperador</a:t>
            </a:r>
            <a:r>
              <a:rPr lang="es-ES" sz="2800" dirty="0"/>
              <a:t> y su corte, tratándose por lo general de una </a:t>
            </a:r>
            <a:r>
              <a:rPr lang="es-ES" sz="2800" dirty="0">
                <a:hlinkClick r:id="rId9" tooltip="Estatua"/>
              </a:rPr>
              <a:t>estatua</a:t>
            </a:r>
            <a:r>
              <a:rPr lang="es-ES" sz="2800" dirty="0"/>
              <a:t> o un </a:t>
            </a:r>
            <a:r>
              <a:rPr lang="es-ES" sz="2800" dirty="0">
                <a:hlinkClick r:id="rId10" tooltip="Obelisco"/>
              </a:rPr>
              <a:t>obelisco</a:t>
            </a:r>
            <a:r>
              <a:rPr lang="es-ES" sz="2800" dirty="0"/>
              <a:t>. </a:t>
            </a:r>
            <a:br>
              <a:rPr lang="es-ES" sz="2800" dirty="0"/>
            </a:br>
            <a:r>
              <a:rPr lang="es-ES" sz="2800" dirty="0"/>
              <a:t>Los monumentos de concepción más clásica (</a:t>
            </a:r>
            <a:r>
              <a:rPr lang="es-ES" sz="2800" dirty="0">
                <a:hlinkClick r:id="rId11" tooltip="Castillo"/>
              </a:rPr>
              <a:t>fortalezas</a:t>
            </a:r>
            <a:r>
              <a:rPr lang="es-ES" sz="2800" dirty="0"/>
              <a:t>, </a:t>
            </a:r>
            <a:r>
              <a:rPr lang="es-ES" sz="2800" dirty="0">
                <a:hlinkClick r:id="rId12" tooltip="Lugares sagrados"/>
              </a:rPr>
              <a:t>santuarios</a:t>
            </a:r>
            <a:r>
              <a:rPr lang="es-ES" sz="2800" dirty="0"/>
              <a:t> o </a:t>
            </a:r>
            <a:r>
              <a:rPr lang="es-ES" sz="2800" dirty="0">
                <a:hlinkClick r:id="rId13" tooltip="Palacio"/>
              </a:rPr>
              <a:t>palacios</a:t>
            </a:r>
            <a:r>
              <a:rPr lang="es-ES" sz="2800" dirty="0"/>
              <a:t>), son asimilados como símbolo de una ciudad o país, sirviendo en numerosas ocasiones como elemento de identificación </a:t>
            </a:r>
            <a:r>
              <a:rPr lang="es-ES" sz="2800" dirty="0" smtClean="0"/>
              <a:t>geográfica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825349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lamada de flecha hacia abajo 1"/>
          <p:cNvSpPr/>
          <p:nvPr/>
        </p:nvSpPr>
        <p:spPr>
          <a:xfrm>
            <a:off x="721217" y="437882"/>
            <a:ext cx="10882648" cy="1803042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/>
              <a:t>Se consideran monumentos y entre otros: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721217" y="2678806"/>
            <a:ext cx="4984124" cy="11204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Palacios</a:t>
            </a:r>
          </a:p>
          <a:p>
            <a:pPr algn="ctr"/>
            <a:r>
              <a:rPr lang="es-ES" sz="2400" dirty="0" smtClean="0"/>
              <a:t>(Capitolio de La Habana, Versalles </a:t>
            </a:r>
            <a:r>
              <a:rPr lang="es-ES" sz="2400" dirty="0" smtClean="0"/>
              <a:t>en Francia, Kremlin en Moscú)</a:t>
            </a:r>
            <a:endParaRPr lang="es-E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3670479" y="5400542"/>
            <a:ext cx="4984124" cy="11204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Algunas construcciones de diferentes carácter como la </a:t>
            </a:r>
            <a:endParaRPr lang="es-ES" sz="2400" dirty="0" smtClean="0"/>
          </a:p>
          <a:p>
            <a:pPr algn="ctr"/>
            <a:r>
              <a:rPr lang="es-ES" sz="2400" b="1" dirty="0" smtClean="0"/>
              <a:t>Plaza </a:t>
            </a:r>
            <a:r>
              <a:rPr lang="es-ES" sz="2400" b="1" dirty="0" smtClean="0"/>
              <a:t>de la Revolución</a:t>
            </a:r>
            <a:endParaRPr lang="es-ES" sz="2400" b="1" dirty="0"/>
          </a:p>
        </p:txBody>
      </p:sp>
      <p:sp>
        <p:nvSpPr>
          <p:cNvPr id="5" name="Rectángulo redondeado 4"/>
          <p:cNvSpPr/>
          <p:nvPr/>
        </p:nvSpPr>
        <p:spPr>
          <a:xfrm>
            <a:off x="6619741" y="4039674"/>
            <a:ext cx="4984124" cy="11204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Estatuas</a:t>
            </a:r>
          </a:p>
          <a:p>
            <a:pPr algn="ctr"/>
            <a:r>
              <a:rPr lang="es-ES" sz="2400" dirty="0" smtClean="0"/>
              <a:t>(de Martí en el parque central, de Maceo, de Gómez)</a:t>
            </a:r>
            <a:endParaRPr lang="es-ES" sz="24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6619741" y="2678806"/>
            <a:ext cx="4984124" cy="11204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Castillos</a:t>
            </a:r>
          </a:p>
          <a:p>
            <a:pPr algn="ctr"/>
            <a:r>
              <a:rPr lang="es-ES" sz="2400" dirty="0" smtClean="0"/>
              <a:t>(Sistema de fortificaciones coloniales en La Habana)</a:t>
            </a:r>
            <a:endParaRPr lang="es-ES" sz="24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721217" y="4039674"/>
            <a:ext cx="4984124" cy="11204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Catedrales</a:t>
            </a:r>
          </a:p>
          <a:p>
            <a:pPr algn="ctr"/>
            <a:r>
              <a:rPr lang="es-ES" sz="2400" dirty="0" smtClean="0"/>
              <a:t>(de La Habana, Santiago de Cuba)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38767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:\Users\Urbino\Pictures\Fort. monument. y lapidas\Castillos\Catedrales\240px-Havana_Cathedra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11" y="2608895"/>
            <a:ext cx="3481737" cy="3315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 descr="C:\Users\Urbino\Desktop\180px-JoseMartiCentralParkNYC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33" y="2608896"/>
            <a:ext cx="3481738" cy="3315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C:\Users\Urbino\Desktop\180px-Memorial_José_Martí,_Cuba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4500" y="2608897"/>
            <a:ext cx="3481737" cy="33153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redondeado 4"/>
          <p:cNvSpPr/>
          <p:nvPr/>
        </p:nvSpPr>
        <p:spPr>
          <a:xfrm>
            <a:off x="497833" y="991673"/>
            <a:ext cx="3481738" cy="10689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Estatua </a:t>
            </a:r>
            <a:r>
              <a:rPr lang="es-ES" dirty="0" smtClean="0"/>
              <a:t>de Martí frente al museo de la Revolución</a:t>
            </a:r>
            <a:endParaRPr lang="es-ES" dirty="0"/>
          </a:p>
        </p:txBody>
      </p:sp>
      <p:sp>
        <p:nvSpPr>
          <p:cNvPr id="6" name="Rectángulo redondeado 5"/>
          <p:cNvSpPr/>
          <p:nvPr/>
        </p:nvSpPr>
        <p:spPr>
          <a:xfrm>
            <a:off x="8214500" y="1034602"/>
            <a:ext cx="3481738" cy="10689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Estatua de Martí en la Plaza de la Revolución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4428111" y="991673"/>
            <a:ext cx="3481738" cy="10689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Catedral de La Habana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083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279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smtClean="0"/>
              <a:t>Resúmen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Las tarjas (lapidas), monumentos y estatuas suelen ser expresión de reconocimiento de una comunidad, a personas y hechos que marcaron momentos de cambios transcendentales en un momento determinado y que deben perdurar en la memoria de las futuras generaciones, como vía de reafirmar su nacionalidad y unidad, </a:t>
            </a:r>
            <a:r>
              <a:rPr lang="es-ES" dirty="0" smtClean="0"/>
              <a:t>así </a:t>
            </a:r>
            <a:r>
              <a:rPr lang="es-ES" dirty="0"/>
              <a:t>como sus  valores éticos, morales y patrióticos </a:t>
            </a:r>
          </a:p>
        </p:txBody>
      </p:sp>
    </p:spTree>
    <p:extLst>
      <p:ext uri="{BB962C8B-B14F-4D97-AF65-F5344CB8AC3E}">
        <p14:creationId xmlns:p14="http://schemas.microsoft.com/office/powerpoint/2010/main" val="2911899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3100"/>
          </a:xfrm>
        </p:spPr>
        <p:txBody>
          <a:bodyPr>
            <a:normAutofit/>
          </a:bodyPr>
          <a:lstStyle/>
          <a:p>
            <a:r>
              <a:rPr lang="es-ES" sz="4000" b="1" dirty="0"/>
              <a:t>Cuestionario: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es-ES" sz="4000" dirty="0"/>
              <a:t>¿Qué entiende usted por una tarja o </a:t>
            </a:r>
            <a:r>
              <a:rPr lang="es-ES" sz="4000" dirty="0" smtClean="0"/>
              <a:t>lápida</a:t>
            </a:r>
            <a:r>
              <a:rPr lang="es-ES" sz="4000" dirty="0"/>
              <a:t>?</a:t>
            </a:r>
            <a:br>
              <a:rPr lang="es-ES" sz="4000" dirty="0"/>
            </a:br>
            <a:r>
              <a:rPr lang="es-ES" sz="4000" dirty="0"/>
              <a:t>¿Qué entiende usted por estatua?</a:t>
            </a:r>
            <a:br>
              <a:rPr lang="es-ES" sz="4000" dirty="0"/>
            </a:br>
            <a:r>
              <a:rPr lang="es-ES" sz="4000" dirty="0"/>
              <a:t>¿Qué entiende usted por monumento?</a:t>
            </a:r>
            <a:br>
              <a:rPr lang="es-ES" sz="4000" dirty="0"/>
            </a:br>
            <a:r>
              <a:rPr lang="es-ES" sz="4000" dirty="0"/>
              <a:t>¿Qué importancia tienen para usted las tarjas o </a:t>
            </a:r>
            <a:r>
              <a:rPr lang="es-ES" sz="4000" dirty="0" smtClean="0"/>
              <a:t>lápidas</a:t>
            </a:r>
            <a:r>
              <a:rPr lang="es-ES" sz="4000" dirty="0"/>
              <a:t>?</a:t>
            </a:r>
            <a:br>
              <a:rPr lang="es-ES" sz="4000" dirty="0"/>
            </a:br>
            <a:r>
              <a:rPr lang="es-ES" sz="4000" dirty="0"/>
              <a:t>¿Qué importancia tienen para usted las estatuas?</a:t>
            </a:r>
            <a:br>
              <a:rPr lang="es-ES" sz="4000" dirty="0"/>
            </a:br>
            <a:r>
              <a:rPr lang="es-ES" sz="4000" dirty="0"/>
              <a:t>¿Qué importancia tienen para usted los monumentos</a:t>
            </a:r>
            <a:r>
              <a:rPr lang="es-ES" sz="4000" dirty="0" smtClean="0"/>
              <a:t>?</a:t>
            </a:r>
            <a:br>
              <a:rPr lang="es-ES" sz="4000" dirty="0" smtClean="0"/>
            </a:br>
            <a:r>
              <a:rPr lang="es-ES" sz="4000" dirty="0" smtClean="0"/>
              <a:t>Describa una tarja o un monumento histórico de </a:t>
            </a:r>
            <a:r>
              <a:rPr lang="es-ES" sz="4000" smtClean="0"/>
              <a:t>nuestra ciudad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976794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212</Words>
  <Application>Microsoft Office PowerPoint</Application>
  <PresentationFormat>Personalizado</PresentationFormat>
  <Paragraphs>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Tarjas (lápidas) y monumentos. Significación e importancia</vt:lpstr>
      <vt:lpstr>Tarja o lápida es una piedra plana que normalmente lleva grabada una inscripción.  El término se utiliza habitualmente para designar a la lápida funeraria, piedra labrada (en pedernal, granito, mármol) que marca el lugar donde se encuentra una sepultura. Con frecuencia están esculpidas en forma rectangular, de cruz o alguna otra figura simbólica, conteniendo relieves grabados que indican la creencia, ideología, profesión o posición social del difunto, pudiéndose también incluir motivos mitológicos.  Muestran alguna inscripción (epitafio), fragmentos de textos religiosos o alguna breve cita alegórica.</vt:lpstr>
      <vt:lpstr>También se usan para indicar lugares donde han sucedido hechos relevantes de carácter cultural en general y trascendentales para una persona, familia, grupos de personas o asociaciones y comunidades que las hacen. En nuestro país existen esparcidos por todo el territorio nacional innumerables tarjas que recuerda diferentes acontecimientos de determinada importancia que han sucedido en tiempos más o menos pasados y que tuvieron cierta repercusión en la sociedad del momento</vt:lpstr>
      <vt:lpstr>Presentación de PowerPoint</vt:lpstr>
      <vt:lpstr>Un monumento (del latín monumentum, «recuerdo») es toda obra, preferentemente arquitectónica, con algún valor artístico, histórico o social para el grupo humano que la erige o para el lugar donde se erigió.  De forma inicial, el término se aplicaba exclusivamente a la estructura que se construía en memoria de un personaje o de un acontecimiento relevante, pero su uso fue extendiéndose y ha llegado a comprender cualquier construcción histórica enclavada en un núcleo urbano o aislado en el medio rural. En la antigüedad, el término se atribuía especialmente a obras funerarias y, durante el Imperio romano, era el dedicado al emperador y su corte, tratándose por lo general de una estatua o un obelisco.  Los monumentos de concepción más clásica (fortalezas, santuarios o palacios), son asimilados como símbolo de una ciudad o país, sirviendo en numerosas ocasiones como elemento de identificación geográfica</vt:lpstr>
      <vt:lpstr>Presentación de PowerPoint</vt:lpstr>
      <vt:lpstr>Presentación de PowerPoint</vt:lpstr>
      <vt:lpstr>Resúmen Las tarjas (lapidas), monumentos y estatuas suelen ser expresión de reconocimiento de una comunidad, a personas y hechos que marcaron momentos de cambios transcendentales en un momento determinado y que deben perdurar en la memoria de las futuras generaciones, como vía de reafirmar su nacionalidad y unidad, así como sus  valores éticos, morales y patrióticos </vt:lpstr>
      <vt:lpstr>Cuestionario: ¿Qué entiende usted por una tarja o lápida? ¿Qué entiende usted por estatua? ¿Qué entiende usted por monumento? ¿Qué importancia tienen para usted las tarjas o lápidas? ¿Qué importancia tienen para usted las estatuas? ¿Qué importancia tienen para usted los monumentos? Describa una tarja o un monumento histórico de nuestra ciudad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Tarjas (Lápidas) y monumentos. Significación e importancia</dc:title>
  <dc:creator>user</dc:creator>
  <cp:lastModifiedBy>Mabel</cp:lastModifiedBy>
  <cp:revision>5</cp:revision>
  <dcterms:created xsi:type="dcterms:W3CDTF">2019-07-26T19:29:17Z</dcterms:created>
  <dcterms:modified xsi:type="dcterms:W3CDTF">2019-12-03T14:51:40Z</dcterms:modified>
</cp:coreProperties>
</file>