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7" r:id="rId3"/>
    <p:sldId id="258" r:id="rId4"/>
    <p:sldId id="269" r:id="rId5"/>
    <p:sldId id="260" r:id="rId6"/>
    <p:sldId id="284" r:id="rId7"/>
    <p:sldId id="271" r:id="rId8"/>
    <p:sldId id="261" r:id="rId9"/>
    <p:sldId id="277" r:id="rId10"/>
    <p:sldId id="278" r:id="rId11"/>
    <p:sldId id="267" r:id="rId12"/>
    <p:sldId id="279" r:id="rId13"/>
    <p:sldId id="273" r:id="rId14"/>
    <p:sldId id="266" r:id="rId15"/>
    <p:sldId id="274" r:id="rId16"/>
    <p:sldId id="263" r:id="rId17"/>
    <p:sldId id="270" r:id="rId18"/>
    <p:sldId id="281" r:id="rId19"/>
    <p:sldId id="280" r:id="rId20"/>
    <p:sldId id="285" r:id="rId21"/>
    <p:sldId id="282" r:id="rId22"/>
    <p:sldId id="283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F99BC8-C3E6-4CF2-A00B-ACF2128CB28F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92B37AC-EEFA-4650-9E61-EF8601F73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 descr="sunsetonbohemiabyksu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0293" name="WordArt 5"/>
          <p:cNvSpPr>
            <a:spLocks noChangeArrowheads="1" noChangeShapeType="1" noTextEdit="1"/>
          </p:cNvSpPr>
          <p:nvPr/>
        </p:nvSpPr>
        <p:spPr bwMode="auto">
          <a:xfrm>
            <a:off x="2771775" y="692150"/>
            <a:ext cx="3381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Imagenología</a:t>
            </a:r>
          </a:p>
        </p:txBody>
      </p:sp>
      <p:sp>
        <p:nvSpPr>
          <p:cNvPr id="140294" name="WordArt 6"/>
          <p:cNvSpPr>
            <a:spLocks noChangeArrowheads="1" noChangeShapeType="1" noTextEdit="1"/>
          </p:cNvSpPr>
          <p:nvPr/>
        </p:nvSpPr>
        <p:spPr bwMode="auto">
          <a:xfrm>
            <a:off x="428596" y="2060575"/>
            <a:ext cx="821537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Introducción a </a:t>
            </a:r>
          </a:p>
          <a:p>
            <a:pPr algn="ctr"/>
            <a:r>
              <a:rPr lang="es-C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la ciencia de las</a:t>
            </a:r>
          </a:p>
          <a:p>
            <a:pPr algn="ctr"/>
            <a:r>
              <a:rPr lang="es-C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imágenes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71604" y="4786322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3200" dirty="0" smtClean="0">
                <a:solidFill>
                  <a:srgbClr val="FFFF00"/>
                </a:solidFill>
                <a:latin typeface="Garamond" pitchFamily="18" charset="0"/>
              </a:rPr>
              <a:t>Profesora: Dra. Leticia Mu</a:t>
            </a:r>
            <a:r>
              <a:rPr lang="es-ES" sz="3200" dirty="0" err="1" smtClean="0">
                <a:solidFill>
                  <a:srgbClr val="FFFF00"/>
                </a:solidFill>
                <a:latin typeface="Garamond" pitchFamily="18" charset="0"/>
              </a:rPr>
              <a:t>ñoz</a:t>
            </a:r>
            <a:r>
              <a:rPr lang="es-ES" sz="3200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es-ES" sz="3200" dirty="0" err="1" smtClean="0">
                <a:solidFill>
                  <a:srgbClr val="FFFF00"/>
                </a:solidFill>
                <a:latin typeface="Garamond" pitchFamily="18" charset="0"/>
              </a:rPr>
              <a:t>Alvarez</a:t>
            </a:r>
            <a:endParaRPr lang="es-ES" sz="3200" dirty="0" smtClean="0">
              <a:solidFill>
                <a:srgbClr val="FFFF00"/>
              </a:solidFill>
              <a:latin typeface="Garamond" pitchFamily="18" charset="0"/>
            </a:endParaRPr>
          </a:p>
          <a:p>
            <a:r>
              <a:rPr lang="es-CU" sz="3200" dirty="0" smtClean="0">
                <a:solidFill>
                  <a:srgbClr val="FFFF00"/>
                </a:solidFill>
                <a:latin typeface="Garamond" pitchFamily="18" charset="0"/>
              </a:rPr>
              <a:t>Especialista de  1er Grado en Imagenología</a:t>
            </a:r>
          </a:p>
          <a:p>
            <a:r>
              <a:rPr lang="es-CU" sz="3200" dirty="0" smtClean="0">
                <a:solidFill>
                  <a:srgbClr val="FFFF00"/>
                </a:solidFill>
                <a:latin typeface="Garamond" pitchFamily="18" charset="0"/>
              </a:rPr>
              <a:t>Especialista de 1er Grado en MGI</a:t>
            </a:r>
            <a:endParaRPr lang="es-ES" sz="3200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STOMA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85728"/>
            <a:ext cx="3276600" cy="3643338"/>
          </a:xfrm>
          <a:prstGeom prst="rect">
            <a:avLst/>
          </a:prstGeom>
          <a:noFill/>
        </p:spPr>
      </p:pic>
      <p:pic>
        <p:nvPicPr>
          <p:cNvPr id="4" name="Picture 4" descr="ESOFAGO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>
          <a:xfrm>
            <a:off x="7215206" y="571480"/>
            <a:ext cx="1303338" cy="2663825"/>
          </a:xfrm>
          <a:prstGeom prst="rect">
            <a:avLst/>
          </a:prstGeom>
          <a:noFill/>
          <a:ln/>
        </p:spPr>
      </p:pic>
      <p:pic>
        <p:nvPicPr>
          <p:cNvPr id="5" name="Picture 3" descr="COL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86578" y="3714752"/>
            <a:ext cx="2116138" cy="3025775"/>
          </a:xfrm>
          <a:prstGeom prst="rect">
            <a:avLst/>
          </a:prstGeom>
          <a:noFill/>
          <a:ln/>
        </p:spPr>
      </p:pic>
      <p:pic>
        <p:nvPicPr>
          <p:cNvPr id="6" name="Picture 4" descr="urograma 1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4" y="785794"/>
            <a:ext cx="3671888" cy="532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OMATON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000232" y="1000108"/>
            <a:ext cx="5499108" cy="56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71472" y="285728"/>
            <a:ext cx="7961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66"/>
                </a:solidFill>
                <a:latin typeface="Garamond" pitchFamily="18" charset="0"/>
              </a:rPr>
              <a:t>La Tomografía Axial Computarizada (TAC)</a:t>
            </a:r>
            <a:endParaRPr lang="es-ES" sz="3600" dirty="0">
              <a:solidFill>
                <a:srgbClr val="FFFF66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AC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28" y="0"/>
            <a:ext cx="3713157" cy="3363554"/>
          </a:xfrm>
          <a:prstGeom prst="rect">
            <a:avLst/>
          </a:prstGeom>
          <a:noFill/>
          <a:ln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7879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AC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3462"/>
            <a:ext cx="377983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SC007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500438"/>
            <a:ext cx="3448048" cy="307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Equipo de us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3671888" cy="6048375"/>
          </a:xfrm>
          <a:prstGeom prst="rect">
            <a:avLst/>
          </a:prstGeom>
        </p:spPr>
      </p:pic>
      <p:pic>
        <p:nvPicPr>
          <p:cNvPr id="16389" name="Picture 5" descr="sondas de 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81063"/>
            <a:ext cx="3741737" cy="5976937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857356" y="0"/>
            <a:ext cx="5595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FF66"/>
                </a:solidFill>
                <a:latin typeface="Garamond" pitchFamily="18" charset="0"/>
              </a:rPr>
              <a:t>Ultrasonido Diagnóstico</a:t>
            </a:r>
            <a:r>
              <a:rPr lang="es-ES" sz="3600" dirty="0" smtClean="0">
                <a:solidFill>
                  <a:srgbClr val="FFFF66"/>
                </a:solidFill>
                <a:latin typeface="Garamond" pitchFamily="18" charset="0"/>
              </a:rPr>
              <a:t>. (US)</a:t>
            </a:r>
            <a:endParaRPr lang="en-US" sz="3600" dirty="0">
              <a:solidFill>
                <a:srgbClr val="FFFF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3368688" cy="28036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14686"/>
            <a:ext cx="3595272" cy="28575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66"/>
            <a:ext cx="2916237" cy="2276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14686"/>
            <a:ext cx="4363586" cy="342902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equipo de R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5111750" cy="504031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71472" y="285728"/>
            <a:ext cx="7283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66"/>
                </a:solidFill>
                <a:latin typeface="Garamond" pitchFamily="18" charset="0"/>
              </a:rPr>
              <a:t>La Resonancia Magnética por Imágenes</a:t>
            </a:r>
            <a:endParaRPr lang="es-ES" sz="3600" dirty="0">
              <a:solidFill>
                <a:srgbClr val="FFFF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537075" cy="3168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" name="Picture 4" descr="DSC02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3599594"/>
            <a:ext cx="3786214" cy="325840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000108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5" y="0"/>
            <a:ext cx="3095625" cy="3284538"/>
          </a:xfrm>
          <a:prstGeom prst="rect">
            <a:avLst/>
          </a:prstGeom>
          <a:noFill/>
        </p:spPr>
      </p:pic>
      <p:pic>
        <p:nvPicPr>
          <p:cNvPr id="118790" name="Picture 2" descr="neumoco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3429000"/>
            <a:ext cx="3095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3276600" y="429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714356"/>
            <a:ext cx="3017844" cy="3017844"/>
          </a:xfrm>
          <a:prstGeom prst="rect">
            <a:avLst/>
          </a:prstGeom>
          <a:noFill/>
        </p:spPr>
      </p:pic>
      <p:pic>
        <p:nvPicPr>
          <p:cNvPr id="14" name="Picture 6" descr="44"/>
          <p:cNvPicPr>
            <a:picLocks noChangeAspect="1" noChangeArrowheads="1"/>
          </p:cNvPicPr>
          <p:nvPr/>
        </p:nvPicPr>
        <p:blipFill>
          <a:blip r:embed="rId5"/>
          <a:srcRect l="12199" r="14307" b="16389"/>
          <a:stretch>
            <a:fillRect/>
          </a:stretch>
        </p:blipFill>
        <p:spPr bwMode="auto">
          <a:xfrm>
            <a:off x="0" y="4000504"/>
            <a:ext cx="3400624" cy="2857496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571472" y="0"/>
            <a:ext cx="3791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66"/>
                </a:solidFill>
                <a:latin typeface="Garamond" pitchFamily="18" charset="0"/>
              </a:rPr>
              <a:t>Medios de contraste</a:t>
            </a:r>
            <a:endParaRPr lang="es-ES" sz="3600" dirty="0">
              <a:solidFill>
                <a:srgbClr val="FFFF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31825"/>
            <a:ext cx="4572000" cy="4016375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3" name="Picture 4" descr="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639763"/>
            <a:ext cx="4572000" cy="3997325"/>
          </a:xfrm>
          <a:prstGeom prst="rect">
            <a:avLst/>
          </a:prstGeom>
          <a:ln>
            <a:solidFill>
              <a:srgbClr val="FF99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14350"/>
            <a:ext cx="4876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oet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575030" cy="597535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572000" y="285728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err="1" smtClean="0">
                <a:solidFill>
                  <a:srgbClr val="FFFF66"/>
                </a:solidFill>
                <a:latin typeface="Garamond" pitchFamily="18" charset="0"/>
              </a:rPr>
              <a:t>Wilhelm</a:t>
            </a:r>
            <a:r>
              <a:rPr lang="es-ES" sz="3200" dirty="0" smtClean="0">
                <a:solidFill>
                  <a:srgbClr val="FFFF66"/>
                </a:solidFill>
                <a:latin typeface="Garamond" pitchFamily="18" charset="0"/>
              </a:rPr>
              <a:t> </a:t>
            </a:r>
            <a:r>
              <a:rPr lang="es-ES" sz="3200" dirty="0" err="1" smtClean="0">
                <a:solidFill>
                  <a:srgbClr val="FFFF66"/>
                </a:solidFill>
                <a:latin typeface="Garamond" pitchFamily="18" charset="0"/>
              </a:rPr>
              <a:t>Conrad</a:t>
            </a:r>
            <a:r>
              <a:rPr lang="es-ES" sz="3200" dirty="0" smtClean="0">
                <a:solidFill>
                  <a:srgbClr val="FFFF66"/>
                </a:solidFill>
                <a:latin typeface="Garamond" pitchFamily="18" charset="0"/>
              </a:rPr>
              <a:t> </a:t>
            </a:r>
            <a:r>
              <a:rPr lang="es-ES" sz="3200" dirty="0" err="1" smtClean="0">
                <a:solidFill>
                  <a:srgbClr val="FFFF66"/>
                </a:solidFill>
                <a:latin typeface="Garamond" pitchFamily="18" charset="0"/>
              </a:rPr>
              <a:t>Roetgen</a:t>
            </a:r>
            <a:endParaRPr lang="es-ES" sz="3200" dirty="0" smtClean="0">
              <a:solidFill>
                <a:srgbClr val="FFFF66"/>
              </a:solidFill>
              <a:latin typeface="Garamond" pitchFamily="18" charset="0"/>
            </a:endParaRPr>
          </a:p>
          <a:p>
            <a:r>
              <a:rPr lang="es-ES" sz="3200" dirty="0" smtClean="0">
                <a:solidFill>
                  <a:srgbClr val="FFFF66"/>
                </a:solidFill>
                <a:latin typeface="Garamond" pitchFamily="18" charset="0"/>
              </a:rPr>
              <a:t>( 1845-1923 ).</a:t>
            </a:r>
            <a:endParaRPr lang="es-ES" sz="3200" dirty="0">
              <a:solidFill>
                <a:srgbClr val="FFFF66"/>
              </a:solidFill>
              <a:latin typeface="Garamond" pitchFamily="18" charset="0"/>
            </a:endParaRPr>
          </a:p>
        </p:txBody>
      </p:sp>
      <p:pic>
        <p:nvPicPr>
          <p:cNvPr id="6" name="Picture 3" descr="m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04" y="1785926"/>
            <a:ext cx="3593130" cy="49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Screenshot_2017-06-09-20-21-3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67950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-10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La Medicina ….</a:t>
            </a:r>
            <a:r>
              <a:rPr kumimoji="0" lang="es-ES" sz="4000" b="0" i="0" u="none" strike="noStrike" kern="1200" cap="none" spc="-10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S" sz="4000" b="0" i="0" u="none" strike="noStrike" kern="1200" cap="none" spc="-10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95513" y="2133600"/>
            <a:ext cx="51816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>
                <a:solidFill>
                  <a:srgbClr val="FFFF00"/>
                </a:solidFill>
                <a:latin typeface="Garamond" pitchFamily="18" charset="0"/>
              </a:rPr>
              <a:t>LA IMAGENOLOGÍA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700338" y="3141663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4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011863" y="3141663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4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10800000">
            <a:off x="2268538" y="3644900"/>
            <a:ext cx="1676400" cy="1368425"/>
          </a:xfrm>
          <a:prstGeom prst="upArrowCallout">
            <a:avLst>
              <a:gd name="adj1" fmla="val 30626"/>
              <a:gd name="adj2" fmla="val 30626"/>
              <a:gd name="adj3" fmla="val 16667"/>
              <a:gd name="adj4" fmla="val 6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4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10800000">
            <a:off x="5219700" y="3644900"/>
            <a:ext cx="2057400" cy="1368425"/>
          </a:xfrm>
          <a:prstGeom prst="upArrowCallout">
            <a:avLst>
              <a:gd name="adj1" fmla="val 37587"/>
              <a:gd name="adj2" fmla="val 37587"/>
              <a:gd name="adj3" fmla="val 16667"/>
              <a:gd name="adj4" fmla="val 6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4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763713" y="5157788"/>
            <a:ext cx="6048375" cy="985837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>
                <a:solidFill>
                  <a:srgbClr val="FFFF00"/>
                </a:solidFill>
                <a:latin typeface="Garamond" pitchFamily="18" charset="0"/>
              </a:rPr>
              <a:t>AL MÉTODO CLÍNICO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339975" y="3860800"/>
            <a:ext cx="1688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FFFF00"/>
                </a:solidFill>
                <a:latin typeface="Garamond" pitchFamily="18" charset="0"/>
              </a:rPr>
              <a:t>No sustituye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286380" y="3929066"/>
            <a:ext cx="2208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Si complementa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Pirámide clínico- </a:t>
            </a:r>
            <a:r>
              <a:rPr kumimoji="0" lang="es-E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imagenológica</a:t>
            </a:r>
            <a:endParaRPr kumimoji="0" lang="es-ES" sz="4000" b="0" i="0" u="none" strike="noStrike" kern="1200" cap="none" spc="-10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95400" y="1295400"/>
            <a:ext cx="6629400" cy="5105400"/>
            <a:chOff x="1248" y="240"/>
            <a:chExt cx="4176" cy="3600"/>
          </a:xfrm>
        </p:grpSpPr>
        <p:sp>
          <p:nvSpPr>
            <p:cNvPr id="4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20 w 21600"/>
                <a:gd name="T1" fmla="*/ 0 h 21600"/>
                <a:gd name="T2" fmla="*/ 41 w 21600"/>
                <a:gd name="T3" fmla="*/ 29 h 21600"/>
                <a:gd name="T4" fmla="*/ 0 w 21600"/>
                <a:gd name="T5" fmla="*/ 29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0 w 21600"/>
                <a:gd name="T1" fmla="*/ 0 h 21600"/>
                <a:gd name="T2" fmla="*/ 138 w 21600"/>
                <a:gd name="T3" fmla="*/ 0 h 21600"/>
                <a:gd name="T4" fmla="*/ 188 w 21600"/>
                <a:gd name="T5" fmla="*/ 41 h 21600"/>
                <a:gd name="T6" fmla="*/ 0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77 w 21600"/>
                <a:gd name="T1" fmla="*/ 0 h 21600"/>
                <a:gd name="T2" fmla="*/ 364 w 21600"/>
                <a:gd name="T3" fmla="*/ 0 h 21600"/>
                <a:gd name="T4" fmla="*/ 441 w 21600"/>
                <a:gd name="T5" fmla="*/ 40 h 21600"/>
                <a:gd name="T6" fmla="*/ 0 w 21600"/>
                <a:gd name="T7" fmla="*/ 4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>
                  <a:solidFill>
                    <a:schemeClr val="bg2"/>
                  </a:solidFill>
                </a:rPr>
                <a:t>¿QUE MEDIO IMAGENOLÓGICO UTILIZO? ¿EN QUE ORDEN?</a:t>
              </a:r>
            </a:p>
          </p:txBody>
        </p:sp>
        <p:sp>
          <p:nvSpPr>
            <p:cNvPr id="7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104 w 21600"/>
                <a:gd name="T1" fmla="*/ 0 h 21600"/>
                <a:gd name="T2" fmla="*/ 703 w 21600"/>
                <a:gd name="T3" fmla="*/ 0 h 21600"/>
                <a:gd name="T4" fmla="*/ 807 w 21600"/>
                <a:gd name="T5" fmla="*/ 41 h 21600"/>
                <a:gd name="T6" fmla="*/ 0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2400">
                  <a:solidFill>
                    <a:schemeClr val="bg2"/>
                  </a:solidFill>
                </a:rPr>
                <a:t>INTERROGATORIO, EXAMEN FÍSICO,</a:t>
              </a:r>
            </a:p>
            <a:p>
              <a:pPr algn="ctr"/>
              <a:r>
                <a:rPr lang="es-ES" sz="2400">
                  <a:solidFill>
                    <a:schemeClr val="bg2"/>
                  </a:solidFill>
                </a:rPr>
                <a:t>IMPRESIÓN DIAGNÓSTICA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00400" y="3200400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2"/>
                </a:solidFill>
              </a:rPr>
              <a:t>¿RIESGO- BENEFICIO?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27525" y="17891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bg2"/>
                </a:solidFill>
              </a:rPr>
              <a:t>M.D.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-3421487">
            <a:off x="-280194" y="3404394"/>
            <a:ext cx="5160963" cy="485775"/>
          </a:xfrm>
          <a:prstGeom prst="rightArrow">
            <a:avLst>
              <a:gd name="adj1" fmla="val 66667"/>
              <a:gd name="adj2" fmla="val 3092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3350167">
            <a:off x="4087019" y="3380581"/>
            <a:ext cx="5375275" cy="595313"/>
          </a:xfrm>
          <a:prstGeom prst="rightArrow">
            <a:avLst>
              <a:gd name="adj1" fmla="val 50000"/>
              <a:gd name="adj2" fmla="val 2257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600200" y="32004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>
                <a:latin typeface="Garamond" pitchFamily="18" charset="0"/>
              </a:rPr>
              <a:t>SI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858000" y="3124200"/>
            <a:ext cx="68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>
                <a:latin typeface="Garamond" pitchFamily="18" charset="0"/>
              </a:rPr>
              <a:t>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spec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69428"/>
            <a:ext cx="2954337" cy="5766272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57620" y="714356"/>
            <a:ext cx="47926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RX parte del espectro de las ondas Electromagnéticas.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No necesitan un medio material para propagarse.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Presentan la propiedad típica de movimiento ondulatorio.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Se desplazan en el vacío a una velocidad de 299Km/h.</a:t>
            </a:r>
            <a:endParaRPr lang="en-US" sz="2800" dirty="0">
              <a:solidFill>
                <a:srgbClr val="FFFF00"/>
              </a:solidFill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292725" y="5157788"/>
            <a:ext cx="3475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u="sng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Tubo de Rayos X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3643306" y="2786058"/>
            <a:ext cx="1122360" cy="357190"/>
          </a:xfrm>
          <a:prstGeom prst="leftArrow">
            <a:avLst>
              <a:gd name="adj1" fmla="val 50000"/>
              <a:gd name="adj2" fmla="val 724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3348038" y="2060575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electrones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3571868" y="2428868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C3300"/>
                </a:solidFill>
              </a:rPr>
              <a:t>electrones</a:t>
            </a: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7000892" y="1500174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</a:rPr>
              <a:t>Al calentarse</a:t>
            </a: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5219700" y="2349500"/>
            <a:ext cx="306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C3300"/>
                </a:solidFill>
              </a:rPr>
              <a:t>Filamento de tungsteno</a:t>
            </a:r>
          </a:p>
        </p:txBody>
      </p:sp>
      <p:sp>
        <p:nvSpPr>
          <p:cNvPr id="20489" name="AutoShape 14"/>
          <p:cNvSpPr>
            <a:spLocks noChangeArrowheads="1"/>
          </p:cNvSpPr>
          <p:nvPr/>
        </p:nvSpPr>
        <p:spPr bwMode="auto">
          <a:xfrm rot="2410388">
            <a:off x="3684723" y="1286351"/>
            <a:ext cx="208346" cy="1533468"/>
          </a:xfrm>
          <a:prstGeom prst="upArrow">
            <a:avLst>
              <a:gd name="adj1" fmla="val 50000"/>
              <a:gd name="adj2" fmla="val 96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4000496" y="714356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</a:rPr>
              <a:t>Gran cantidad </a:t>
            </a:r>
          </a:p>
          <a:p>
            <a:r>
              <a:rPr lang="es-ES" b="1" dirty="0">
                <a:solidFill>
                  <a:srgbClr val="000000"/>
                </a:solidFill>
              </a:rPr>
              <a:t>De calor</a:t>
            </a: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4000496" y="6491288"/>
            <a:ext cx="267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</a:rPr>
              <a:t>(pequeña cantidad 1%)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85786" y="-2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U" sz="4000" dirty="0" smtClean="0">
                <a:solidFill>
                  <a:srgbClr val="FFFF00"/>
                </a:solidFill>
                <a:latin typeface="Garamond" pitchFamily="18" charset="0"/>
              </a:rPr>
              <a:t>Cómo se producen los Rayos X?</a:t>
            </a:r>
            <a:endParaRPr lang="es-ES" sz="4000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43042" y="28572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2800" dirty="0" smtClean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Propiedades de los Rayos X</a:t>
            </a:r>
            <a:endParaRPr lang="es-ES" sz="2800" dirty="0">
              <a:solidFill>
                <a:srgbClr val="FFFF00"/>
              </a:solidFill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2910" y="221455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3200" dirty="0" smtClean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Físicas</a:t>
            </a:r>
            <a:r>
              <a:rPr lang="es-CU" sz="3200" dirty="0" smtClean="0">
                <a:latin typeface="Garamond" pitchFamily="18" charset="0"/>
                <a:ea typeface="Tahoma" pitchFamily="34" charset="0"/>
                <a:cs typeface="Tahoma" pitchFamily="34" charset="0"/>
              </a:rPr>
              <a:t>: </a:t>
            </a:r>
            <a:endParaRPr lang="es-ES" sz="3200" dirty="0"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5786" y="435769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32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Químicas:</a:t>
            </a:r>
            <a:endParaRPr lang="es-ES" sz="3200" dirty="0">
              <a:solidFill>
                <a:srgbClr val="FFFF00"/>
              </a:solidFill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00496" y="585789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32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Biológicas:</a:t>
            </a:r>
            <a:endParaRPr lang="es-ES" sz="3200" dirty="0">
              <a:solidFill>
                <a:srgbClr val="FFFF00"/>
              </a:solidFill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2714612" y="1285860"/>
            <a:ext cx="928694" cy="2571768"/>
          </a:xfrm>
          <a:prstGeom prst="leftBrace">
            <a:avLst>
              <a:gd name="adj1" fmla="val 28813"/>
              <a:gd name="adj2" fmla="val 523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3200">
              <a:latin typeface="Garamond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868" y="1357298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U" sz="28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Penetración</a:t>
            </a:r>
          </a:p>
          <a:p>
            <a:pPr>
              <a:buFont typeface="Arial" pitchFamily="34" charset="0"/>
              <a:buChar char="•"/>
            </a:pPr>
            <a:r>
              <a:rPr lang="es-CU" sz="28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Fluorescencia</a:t>
            </a:r>
          </a:p>
          <a:p>
            <a:pPr>
              <a:buFont typeface="Arial" pitchFamily="34" charset="0"/>
              <a:buChar char="•"/>
            </a:pPr>
            <a:r>
              <a:rPr lang="es-CU" sz="28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Ionizantes</a:t>
            </a:r>
          </a:p>
          <a:p>
            <a:pPr>
              <a:buFont typeface="Arial" pitchFamily="34" charset="0"/>
              <a:buChar char="•"/>
            </a:pPr>
            <a:r>
              <a:rPr lang="es-CU" sz="28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Absorción</a:t>
            </a:r>
          </a:p>
          <a:p>
            <a:pPr>
              <a:buFont typeface="Arial" pitchFamily="34" charset="0"/>
              <a:buChar char="•"/>
            </a:pPr>
            <a:r>
              <a:rPr lang="es-CU" sz="28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Dispersión</a:t>
            </a:r>
            <a:endParaRPr lang="es-ES" sz="2800" dirty="0">
              <a:solidFill>
                <a:srgbClr val="FFFF00"/>
              </a:solidFill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2786050" y="4214818"/>
            <a:ext cx="633418" cy="866780"/>
          </a:xfrm>
          <a:prstGeom prst="leftBrace">
            <a:avLst>
              <a:gd name="adj1" fmla="val 28813"/>
              <a:gd name="adj2" fmla="val 523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3200">
              <a:latin typeface="Garamond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86116" y="442913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U" sz="28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Reducción</a:t>
            </a:r>
            <a:endParaRPr lang="es-ES" sz="2800" dirty="0">
              <a:solidFill>
                <a:srgbClr val="FFFF00"/>
              </a:solidFill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K:\Screenshot_2018-06-10-18-49-17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9" y="277130"/>
            <a:ext cx="6216914" cy="6366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521495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3200" dirty="0">
                <a:solidFill>
                  <a:srgbClr val="FFFF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Obtener Radiografía</a:t>
            </a:r>
            <a:endParaRPr lang="es-ES" sz="3200" dirty="0">
              <a:solidFill>
                <a:srgbClr val="FFFF00"/>
              </a:solidFill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F:\MIGUEL\Clases 1\Respiratorio\Fotos Clases\P1010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5715008" cy="4714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4" descr="mando de r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1753759" cy="2000240"/>
          </a:xfrm>
          <a:prstGeom prst="rect">
            <a:avLst/>
          </a:prstGeom>
          <a:noFill/>
        </p:spPr>
      </p:pic>
      <p:pic>
        <p:nvPicPr>
          <p:cNvPr id="6" name="Picture 4" descr="radiografias copy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15074" y="1928802"/>
            <a:ext cx="2068255" cy="3041725"/>
          </a:xfrm>
          <a:prstGeom prst="rect">
            <a:avLst/>
          </a:prstGeom>
          <a:noFill/>
        </p:spPr>
      </p:pic>
      <p:pic>
        <p:nvPicPr>
          <p:cNvPr id="7" name="Picture 5" descr="radiografias copy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00892" y="0"/>
            <a:ext cx="1832316" cy="2257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57290" y="714356"/>
          <a:ext cx="5076825" cy="5732463"/>
        </p:xfrm>
        <a:graphic>
          <a:graphicData uri="http://schemas.openxmlformats.org/presentationml/2006/ole">
            <p:oleObj spid="_x0000_s2050" name="Image" r:id="rId3" imgW="7619048" imgH="9523810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EQUIPO VIAS DIGESTIV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1650" y="1600200"/>
            <a:ext cx="2938463" cy="3916363"/>
          </a:xfrm>
          <a:prstGeom prst="rect">
            <a:avLst/>
          </a:prstGeom>
          <a:noFill/>
          <a:ln/>
        </p:spPr>
      </p:pic>
      <p:pic>
        <p:nvPicPr>
          <p:cNvPr id="3" name="Picture 20" descr="EQUIPO VIAS DIGESTIVAS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63938" y="1600200"/>
            <a:ext cx="5256212" cy="3941763"/>
          </a:xfrm>
          <a:prstGeom prst="rect">
            <a:avLst/>
          </a:prstGeom>
          <a:noFill/>
          <a:ln/>
        </p:spPr>
      </p:pic>
      <p:sp>
        <p:nvSpPr>
          <p:cNvPr id="4" name="3 Rectángulo"/>
          <p:cNvSpPr/>
          <p:nvPr/>
        </p:nvSpPr>
        <p:spPr>
          <a:xfrm>
            <a:off x="571472" y="285728"/>
            <a:ext cx="3098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66"/>
                </a:solidFill>
                <a:latin typeface="Garamond" pitchFamily="18" charset="0"/>
              </a:rPr>
              <a:t>El Fluoroscopio</a:t>
            </a:r>
            <a:endParaRPr lang="es-ES" sz="3600" dirty="0">
              <a:solidFill>
                <a:srgbClr val="FFFF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3355</TotalTime>
  <Words>182</Words>
  <Application>Microsoft Office PowerPoint</Application>
  <PresentationFormat>Presentación en pantalla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Metro</vt:lpstr>
      <vt:lpstr>Image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Leticia Munoz</dc:creator>
  <cp:lastModifiedBy>Leticia Munoz</cp:lastModifiedBy>
  <cp:revision>23</cp:revision>
  <dcterms:created xsi:type="dcterms:W3CDTF">2018-09-08T21:01:29Z</dcterms:created>
  <dcterms:modified xsi:type="dcterms:W3CDTF">2018-09-11T16:40:29Z</dcterms:modified>
</cp:coreProperties>
</file>