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AC04-2EDE-4792-9CB2-A4359FDDDEC3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DCD1-E183-4B7B-A5E1-82BD6745BD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03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AC04-2EDE-4792-9CB2-A4359FDDDEC3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DCD1-E183-4B7B-A5E1-82BD6745BD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63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AC04-2EDE-4792-9CB2-A4359FDDDEC3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DCD1-E183-4B7B-A5E1-82BD6745BD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474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AC04-2EDE-4792-9CB2-A4359FDDDEC3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DCD1-E183-4B7B-A5E1-82BD6745BD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90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AC04-2EDE-4792-9CB2-A4359FDDDEC3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DCD1-E183-4B7B-A5E1-82BD6745BD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042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AC04-2EDE-4792-9CB2-A4359FDDDEC3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DCD1-E183-4B7B-A5E1-82BD6745BD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97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AC04-2EDE-4792-9CB2-A4359FDDDEC3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DCD1-E183-4B7B-A5E1-82BD6745BD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41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AC04-2EDE-4792-9CB2-A4359FDDDEC3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DCD1-E183-4B7B-A5E1-82BD6745BD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82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AC04-2EDE-4792-9CB2-A4359FDDDEC3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DCD1-E183-4B7B-A5E1-82BD6745BD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544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AC04-2EDE-4792-9CB2-A4359FDDDEC3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DCD1-E183-4B7B-A5E1-82BD6745BD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47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AC04-2EDE-4792-9CB2-A4359FDDDEC3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DCD1-E183-4B7B-A5E1-82BD6745BD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016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CAC04-2EDE-4792-9CB2-A4359FDDDEC3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9DCD1-E183-4B7B-A5E1-82BD6745BD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262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Generalidades de la cirugía periodontal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Instrumental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14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2024063" y="214314"/>
            <a:ext cx="8229600" cy="3500437"/>
          </a:xfrm>
        </p:spPr>
        <p:txBody>
          <a:bodyPr/>
          <a:lstStyle/>
          <a:p>
            <a:pPr algn="l" eaLnBrk="1" hangingPunct="1"/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Hoja № 15</a:t>
            </a:r>
            <a:r>
              <a:rPr lang="es-ES" smtClean="0"/>
              <a:t/>
            </a:r>
            <a:br>
              <a:rPr lang="es-ES" smtClean="0"/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Es recta,  la zona de corte es menor y la punta es semiredondeada</a:t>
            </a:r>
            <a:r>
              <a:rPr lang="es-ES" smtClean="0"/>
              <a:t>.</a:t>
            </a:r>
            <a:br>
              <a:rPr lang="es-ES" smtClean="0"/>
            </a:br>
            <a:r>
              <a:rPr lang="es-ES" smtClean="0"/>
              <a:t/>
            </a:r>
            <a:br>
              <a:rPr lang="es-ES" smtClean="0"/>
            </a:br>
            <a:r>
              <a:rPr lang="es-ES" smtClean="0"/>
              <a:t/>
            </a:r>
            <a:br>
              <a:rPr lang="es-ES" smtClean="0"/>
            </a:br>
            <a:endParaRPr lang="es-ES" smtClean="0"/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1981200" y="2428875"/>
            <a:ext cx="8229600" cy="142875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s-ES" smtClean="0"/>
              <a:t>Hoja № 15c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smtClean="0"/>
              <a:t>Menor tamaño que la 15 , parte activa menor de 2mm.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ES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smtClean="0"/>
              <a:t>Mas usadas por su versatilidad, facilidad de encontrar en el mercado, mayor control del cirujano y disminuye la posibilidad de lacerar los bordes.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9" y="1357314"/>
            <a:ext cx="4338637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6" y="3571875"/>
            <a:ext cx="44481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6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1981200" y="785814"/>
            <a:ext cx="8229600" cy="41433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Otras hojas</a:t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Hoja №10 de cabeza redondeada con filo en todo el círculo.</a:t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Hojas de microcirugía de tamaño muy reducido.</a:t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Aplicación:</a:t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Cirugía plástica periodontal </a:t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Cirugía con el uso de magnificación</a:t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Cirugía relacionada con implantes</a:t>
            </a:r>
            <a:r>
              <a:rPr lang="es-ES" smtClean="0"/>
              <a:t/>
            </a:r>
            <a:br>
              <a:rPr lang="es-ES" smtClean="0"/>
            </a:br>
            <a:endParaRPr lang="es-ES" smtClean="0"/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4" y="5214938"/>
            <a:ext cx="55721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5 Marcador de contenido"/>
          <p:cNvSpPr>
            <a:spLocks noGrp="1"/>
          </p:cNvSpPr>
          <p:nvPr>
            <p:ph idx="1"/>
          </p:nvPr>
        </p:nvSpPr>
        <p:spPr>
          <a:xfrm>
            <a:off x="1981200" y="6000751"/>
            <a:ext cx="8229600" cy="125413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370455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082800"/>
          </a:xfrm>
        </p:spPr>
        <p:txBody>
          <a:bodyPr/>
          <a:lstStyle/>
          <a:p>
            <a:pPr algn="l" eaLnBrk="1" hangingPunct="1"/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Periostótomo</a:t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Su extremo es romo para evitar desgarros o perforar tejidos.</a:t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Los más usados son:  Allen, Goldman-Fox, Prichard.</a:t>
            </a:r>
          </a:p>
        </p:txBody>
      </p:sp>
      <p:pic>
        <p:nvPicPr>
          <p:cNvPr id="1229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1" y="2500314"/>
            <a:ext cx="4214813" cy="2498725"/>
          </a:xfrm>
          <a:noFill/>
        </p:spPr>
      </p:pic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928814"/>
            <a:ext cx="239395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00626"/>
            <a:ext cx="50006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9" y="4857750"/>
            <a:ext cx="37671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0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Sondas periodontales</a:t>
            </a:r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1881188" y="1214438"/>
            <a:ext cx="8329612" cy="535781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Uso : localizar, medir, marcar y determinar el curso de la bolsa sobre superficies dentales individuales.</a:t>
            </a:r>
          </a:p>
          <a:p>
            <a:pPr>
              <a:buFont typeface="Arial" panose="020B0604020202020204" pitchFamily="34" charset="0"/>
              <a:buNone/>
            </a:pP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Composición: mango, cuello y extremo activo calibrado</a:t>
            </a:r>
          </a:p>
          <a:p>
            <a:pPr>
              <a:buFont typeface="Arial" panose="020B0604020202020204" pitchFamily="34" charset="0"/>
              <a:buNone/>
            </a:pP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Tipos: sonda periodontal de Glickman núm. 26G </a:t>
            </a:r>
          </a:p>
          <a:p>
            <a:pPr>
              <a:buFont typeface="Arial" panose="020B0604020202020204" pitchFamily="34" charset="0"/>
              <a:buNone/>
            </a:pP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            sonda de Marquis , con código de color</a:t>
            </a:r>
          </a:p>
          <a:p>
            <a:pPr>
              <a:buFont typeface="Arial" panose="020B0604020202020204" pitchFamily="34" charset="0"/>
              <a:buNone/>
            </a:pP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            ( calibraciones en secciones de 3 mm)</a:t>
            </a:r>
          </a:p>
          <a:p>
            <a:pPr>
              <a:buFont typeface="Arial" panose="020B0604020202020204" pitchFamily="34" charset="0"/>
              <a:buNone/>
            </a:pP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            sonda “ O “ de la universidad de Michigan  </a:t>
            </a:r>
          </a:p>
        </p:txBody>
      </p:sp>
    </p:spTree>
    <p:extLst>
      <p:ext uri="{BB962C8B-B14F-4D97-AF65-F5344CB8AC3E}">
        <p14:creationId xmlns:p14="http://schemas.microsoft.com/office/powerpoint/2010/main" val="19920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2209800" y="390390"/>
            <a:ext cx="7772400" cy="1000125"/>
          </a:xfrm>
        </p:spPr>
        <p:txBody>
          <a:bodyPr>
            <a:normAutofit/>
          </a:bodyPr>
          <a:lstStyle/>
          <a:p>
            <a:pPr eaLnBrk="1" hangingPunct="1"/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Instrumental  Básico Quirúrgico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95600" y="1785938"/>
            <a:ext cx="6400800" cy="3852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dirty="0" smtClean="0"/>
          </a:p>
        </p:txBody>
      </p:sp>
      <p:pic>
        <p:nvPicPr>
          <p:cNvPr id="2052" name="3 Imagen" descr="56construccion 15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2323"/>
            <a:ext cx="6871586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7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Título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2439987"/>
          </a:xfrm>
        </p:spPr>
        <p:txBody>
          <a:bodyPr/>
          <a:lstStyle/>
          <a:p>
            <a:pPr marL="742950" indent="-742950" eaLnBrk="1" hangingPunct="1"/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4 Rectángulo"/>
          <p:cNvSpPr>
            <a:spLocks noChangeArrowheads="1"/>
          </p:cNvSpPr>
          <p:nvPr/>
        </p:nvSpPr>
        <p:spPr bwMode="auto">
          <a:xfrm>
            <a:off x="1981200" y="412124"/>
            <a:ext cx="5937251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prstClr val="black"/>
                </a:solidFill>
              </a:rPr>
              <a:t>Pinzas de  anillo </a:t>
            </a:r>
            <a:r>
              <a:rPr lang="es-ES" sz="2800" dirty="0" err="1">
                <a:solidFill>
                  <a:prstClr val="black"/>
                </a:solidFill>
              </a:rPr>
              <a:t>Foerester</a:t>
            </a:r>
            <a:r>
              <a:rPr lang="es-ES" sz="2800" dirty="0">
                <a:solidFill>
                  <a:prstClr val="black"/>
                </a:solidFill>
              </a:rPr>
              <a:t> , pinzas de sostén o tracción: con tomas lisas o estriadas curvas o rectas, para  preparación de campos quirúrgicos.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s-ES" sz="28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s-ES" sz="28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s-ES" sz="28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s-ES" sz="28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prstClr val="black"/>
                </a:solidFill>
              </a:rPr>
              <a:t> Pinzas </a:t>
            </a:r>
            <a:r>
              <a:rPr lang="es-ES" sz="2800" dirty="0" err="1">
                <a:solidFill>
                  <a:prstClr val="black"/>
                </a:solidFill>
              </a:rPr>
              <a:t>Allis</a:t>
            </a:r>
            <a:r>
              <a:rPr lang="es-ES" sz="2800" dirty="0">
                <a:solidFill>
                  <a:prstClr val="black"/>
                </a:solidFill>
              </a:rPr>
              <a:t> son pinzas de sostén o tracción con dientes pequeños.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3076" name="5 Imagen" descr="http://gsdl.bvs.sld.cu/greenstone/collect/cirugia/index/assoc/HASH01da.dir/fig1.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88913"/>
            <a:ext cx="2039938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6" descr="fig1"/>
          <p:cNvSpPr>
            <a:spLocks noChangeAspect="1" noChangeArrowheads="1"/>
          </p:cNvSpPr>
          <p:nvPr/>
        </p:nvSpPr>
        <p:spPr bwMode="auto">
          <a:xfrm>
            <a:off x="8810626" y="5210175"/>
            <a:ext cx="24288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</a:endParaRPr>
          </a:p>
        </p:txBody>
      </p:sp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3143251"/>
            <a:ext cx="21399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71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1981200" y="642938"/>
            <a:ext cx="8229600" cy="5715000"/>
          </a:xfrm>
        </p:spPr>
        <p:txBody>
          <a:bodyPr/>
          <a:lstStyle/>
          <a:p>
            <a:pPr algn="l" eaLnBrk="1" hangingPunct="1"/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 Paño hendido. </a:t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Pinzas de Erina: pinzas incursadas de punta aguda para fijar los paños en el campo quirúrgico.</a:t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Espejo bucal</a:t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Pinza para algodón.</a:t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Aguja, carpule con solución anestésica y jeringuilla  de cartuchos anestésicos.</a:t>
            </a:r>
            <a:r>
              <a:rPr lang="es-ES" smtClean="0"/>
              <a:t/>
            </a:r>
            <a:br>
              <a:rPr lang="es-ES" smtClean="0"/>
            </a:br>
            <a:endParaRPr lang="es-ES" smtClean="0"/>
          </a:p>
        </p:txBody>
      </p:sp>
      <p:pic>
        <p:nvPicPr>
          <p:cNvPr id="4099" name="2 Imagen" descr="http://gsdl.bvs.sld.cu/greenstone/collect/cirugia/index/assoc/HASH01da.dir/fig1.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9" y="2071688"/>
            <a:ext cx="3286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1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2135188" y="47625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sz="2800">
                <a:latin typeface="Arial" panose="020B0604020202020204" pitchFamily="34" charset="0"/>
              </a:rPr>
              <a:t> Separadores </a:t>
            </a:r>
            <a:br>
              <a:rPr lang="es-ES_tradnl" sz="2800">
                <a:latin typeface="Arial" panose="020B0604020202020204" pitchFamily="34" charset="0"/>
              </a:rPr>
            </a:br>
            <a:r>
              <a:rPr lang="es-ES_tradnl" sz="2800">
                <a:latin typeface="Arial" panose="020B0604020202020204" pitchFamily="34" charset="0"/>
              </a:rPr>
              <a:t>Farabeuf: formado por láminas de acero dobladas en cada extremo en ángulo recto.</a:t>
            </a:r>
            <a:endParaRPr lang="es-ES_tradnl" sz="4000"/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2063750" y="3789363"/>
            <a:ext cx="8147050" cy="2336800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sz="2800"/>
              <a:t>Cánula y   tramo de goma para aspiración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sz="2800"/>
              <a:t>Jeringuilla hipodérmica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1785939"/>
            <a:ext cx="42481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4 Imagen" descr="56construccion 17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148" y="2640169"/>
            <a:ext cx="2807595" cy="386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03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09750" y="785813"/>
            <a:ext cx="8229600" cy="1071562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es-ES" dirty="0" smtClean="0">
                <a:latin typeface="Arial" charset="0"/>
                <a:cs typeface="Arial" charset="0"/>
              </a:rPr>
              <a:t> </a:t>
            </a:r>
            <a:r>
              <a:rPr lang="es-ES" sz="3100" dirty="0">
                <a:latin typeface="Arial" charset="0"/>
                <a:cs typeface="Arial" charset="0"/>
              </a:rPr>
              <a:t>Instrumentos para incisión</a:t>
            </a:r>
            <a:br>
              <a:rPr lang="es-ES" sz="3100" dirty="0">
                <a:latin typeface="Arial" charset="0"/>
                <a:cs typeface="Arial" charset="0"/>
              </a:rPr>
            </a:br>
            <a:r>
              <a:rPr lang="es-ES" sz="3100" dirty="0">
                <a:latin typeface="Arial" pitchFamily="34" charset="0"/>
                <a:cs typeface="Arial" pitchFamily="34" charset="0"/>
              </a:rPr>
              <a:t>Bisturí: para realizar los cortes.</a:t>
            </a:r>
            <a:br>
              <a:rPr lang="es-ES" sz="3100" dirty="0">
                <a:latin typeface="Arial" pitchFamily="34" charset="0"/>
                <a:cs typeface="Arial" pitchFamily="34" charset="0"/>
              </a:rPr>
            </a:br>
            <a:r>
              <a:rPr lang="es-ES" sz="3100" dirty="0">
                <a:latin typeface="Arial" pitchFamily="34" charset="0"/>
                <a:cs typeface="Arial" pitchFamily="34" charset="0"/>
              </a:rPr>
              <a:t>Existen dos tipos: hojas fija y hojas descartables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s-ES" dirty="0" smtClean="0">
                <a:latin typeface="Arial" pitchFamily="34" charset="0"/>
                <a:cs typeface="Arial" pitchFamily="34" charset="0"/>
              </a:rPr>
            </a:br>
            <a:r>
              <a:rPr lang="es-ES" sz="3100" dirty="0">
                <a:latin typeface="Arial" pitchFamily="34" charset="0"/>
                <a:cs typeface="Arial" pitchFamily="34" charset="0"/>
              </a:rPr>
              <a:t>Hojas fijas más usadas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6876" y="3000376"/>
            <a:ext cx="3114675" cy="2957513"/>
          </a:xfrm>
          <a:noFill/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9" y="2500313"/>
            <a:ext cx="32146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6" y="2500314"/>
            <a:ext cx="3286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6" y="2928939"/>
            <a:ext cx="3305175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5929313"/>
            <a:ext cx="2266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6286501"/>
            <a:ext cx="38766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5715000"/>
            <a:ext cx="3638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6072189"/>
            <a:ext cx="5524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6072189"/>
            <a:ext cx="15621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44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Hojas  intercambiables (descartables )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5500" y="3786188"/>
            <a:ext cx="8072438" cy="3071812"/>
          </a:xfrm>
          <a:noFill/>
        </p:spPr>
      </p:pic>
      <p:sp>
        <p:nvSpPr>
          <p:cNvPr id="7172" name="4 Marcador de contenido"/>
          <p:cNvSpPr>
            <a:spLocks noGrp="1"/>
          </p:cNvSpPr>
          <p:nvPr>
            <p:ph idx="1"/>
          </p:nvPr>
        </p:nvSpPr>
        <p:spPr>
          <a:xfrm>
            <a:off x="1952625" y="1357313"/>
            <a:ext cx="8229600" cy="45259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Consiste en mango de bisturí con ranura que permite la adaptación y remoción de la hoja.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El más utilizado es el Bard-Parker.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 Existen variaciones en cuanto a la forma del mango y  a la dirección de la hoja.</a:t>
            </a:r>
          </a:p>
        </p:txBody>
      </p:sp>
    </p:spTree>
    <p:extLst>
      <p:ext uri="{BB962C8B-B14F-4D97-AF65-F5344CB8AC3E}">
        <p14:creationId xmlns:p14="http://schemas.microsoft.com/office/powerpoint/2010/main" val="282548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pPr eaLnBrk="1" hangingPunct="1"/>
            <a:r>
              <a:rPr lang="es-ES_tradnl" smtClean="0"/>
              <a:t>Hojas de bisturí</a:t>
            </a:r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1" y="4857751"/>
            <a:ext cx="557212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17 Marcador de contenido"/>
          <p:cNvSpPr>
            <a:spLocks noGrp="1"/>
          </p:cNvSpPr>
          <p:nvPr>
            <p:ph idx="1"/>
          </p:nvPr>
        </p:nvSpPr>
        <p:spPr>
          <a:xfrm>
            <a:off x="1881188" y="1214438"/>
            <a:ext cx="8229600" cy="257175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Hoja №11 </a:t>
            </a:r>
          </a:p>
          <a:p>
            <a:pPr eaLnBrk="1" hangingPunct="1"/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Termina en  un ángulo muy fino, de extremo triangular y más agudo,  ideal para incisiones interdentales  donde el espacio es muy estrecho o donde los tejidos son fluctuantes (drenaje de un absceso), ya que penetra con muy poca presión.</a:t>
            </a:r>
          </a:p>
        </p:txBody>
      </p:sp>
    </p:spTree>
    <p:extLst>
      <p:ext uri="{BB962C8B-B14F-4D97-AF65-F5344CB8AC3E}">
        <p14:creationId xmlns:p14="http://schemas.microsoft.com/office/powerpoint/2010/main" val="17138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2135188" y="549275"/>
            <a:ext cx="8075612" cy="223678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s-ES" sz="2800" b="1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Hoja № 12 y 12d</a:t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Son útiles en  zona de molares</a:t>
            </a:r>
            <a:r>
              <a:rPr lang="es-E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 y en la zona retromolar debido a que su curvatura permite una mayor accesibilidad. </a:t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Ambas están acodada, la hoja12 tiene filo en la cara interna y la hoja 12d en ambas caras. </a:t>
            </a:r>
            <a:r>
              <a:rPr lang="es-ES" sz="2800" b="1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5626" y="4643438"/>
            <a:ext cx="5883275" cy="1357312"/>
          </a:xfrm>
          <a:noFill/>
        </p:spPr>
      </p:pic>
      <p:sp>
        <p:nvSpPr>
          <p:cNvPr id="9220" name="4 CuadroTexto"/>
          <p:cNvSpPr txBox="1">
            <a:spLocks noChangeArrowheads="1"/>
          </p:cNvSpPr>
          <p:nvPr/>
        </p:nvSpPr>
        <p:spPr bwMode="auto">
          <a:xfrm>
            <a:off x="1952625" y="4000501"/>
            <a:ext cx="800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Panorámica</PresentationFormat>
  <Paragraphs>38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Generalidades de la cirugía periodontal</vt:lpstr>
      <vt:lpstr>Instrumental  Básico Quirúrgico</vt:lpstr>
      <vt:lpstr>    </vt:lpstr>
      <vt:lpstr> Paño hendido.  Pinzas de Erina: pinzas incursadas de punta aguda para fijar los paños en el campo quirúrgico.       Espejo bucal Pinza para algodón. Aguja, carpule con solución anestésica y jeringuilla  de cartuchos anestésicos. </vt:lpstr>
      <vt:lpstr> Separadores  Farabeuf: formado por láminas de acero dobladas en cada extremo en ángulo recto.</vt:lpstr>
      <vt:lpstr> Instrumentos para incisión Bisturí: para realizar los cortes. Existen dos tipos: hojas fija y hojas descartables. Hojas fijas más usadas</vt:lpstr>
      <vt:lpstr>Hojas  intercambiables (descartables )</vt:lpstr>
      <vt:lpstr>Hojas de bisturí</vt:lpstr>
      <vt:lpstr>    Hoja № 12 y 12d  Son útiles en  zona de molares  y en la zona retromolar debido a que su curvatura permite una mayor accesibilidad.  Ambas están acodada, la hoja12 tiene filo en la cara interna y la hoja 12d en ambas caras.  </vt:lpstr>
      <vt:lpstr>Hoja № 15 Es recta,  la zona de corte es menor y la punta es semiredondeada.   </vt:lpstr>
      <vt:lpstr>Otras hojas  Hoja №10 de cabeza redondeada con filo en todo el círculo.  Hojas de microcirugía de tamaño muy reducido.  Aplicación: Cirugía plástica periodontal  Cirugía con el uso de magnificación Cirugía relacionada con implantes </vt:lpstr>
      <vt:lpstr>Periostótomo Su extremo es romo para evitar desgarros o perforar tejidos. Los más usados son:  Allen, Goldman-Fox, Prichard.</vt:lpstr>
      <vt:lpstr>Sondas periodontales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Generalidades de la cirugía periodontal</dc:title>
  <dc:creator>Biblioteca</dc:creator>
  <cp:lastModifiedBy>Biblioteca</cp:lastModifiedBy>
  <cp:revision>3</cp:revision>
  <dcterms:created xsi:type="dcterms:W3CDTF">2023-11-09T15:42:24Z</dcterms:created>
  <dcterms:modified xsi:type="dcterms:W3CDTF">2023-11-09T15:54:19Z</dcterms:modified>
</cp:coreProperties>
</file>