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14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94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14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73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48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60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565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28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0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DCC9A-E8D5-4D9E-924F-7BE8503A7275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00E60-AEFA-460D-A914-A468B7B1261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09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72007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800" dirty="0" smtClean="0">
                <a:solidFill>
                  <a:srgbClr val="FFFF00"/>
                </a:solidFill>
              </a:rPr>
              <a:t>Encuentro de Conocimientos Psicofármacos</a:t>
            </a:r>
            <a:endParaRPr lang="es-MX" sz="2800" dirty="0">
              <a:solidFill>
                <a:srgbClr val="FFFF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772816"/>
            <a:ext cx="7920880" cy="386598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FFFF00"/>
                </a:solidFill>
              </a:rPr>
              <a:t>Su inicio con </a:t>
            </a:r>
            <a:r>
              <a:rPr lang="es-MX" sz="2400" dirty="0" err="1" smtClean="0">
                <a:solidFill>
                  <a:srgbClr val="FFFF00"/>
                </a:solidFill>
              </a:rPr>
              <a:t>Delay</a:t>
            </a:r>
            <a:r>
              <a:rPr lang="es-MX" sz="2400" dirty="0" smtClean="0">
                <a:solidFill>
                  <a:srgbClr val="FFFF00"/>
                </a:solidFill>
              </a:rPr>
              <a:t> con la introducción de la </a:t>
            </a:r>
            <a:r>
              <a:rPr lang="es-MX" sz="2400" dirty="0" err="1" smtClean="0">
                <a:solidFill>
                  <a:srgbClr val="FFFF00"/>
                </a:solidFill>
              </a:rPr>
              <a:t>clorpromacina</a:t>
            </a:r>
            <a:r>
              <a:rPr lang="es-MX" sz="2400" dirty="0" smtClean="0">
                <a:solidFill>
                  <a:srgbClr val="FFFF00"/>
                </a:solidFill>
              </a:rPr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FFFF00"/>
                </a:solidFill>
              </a:rPr>
              <a:t>Luego antidepresivos, </a:t>
            </a:r>
            <a:r>
              <a:rPr lang="es-MX" sz="2400" dirty="0" err="1" smtClean="0">
                <a:solidFill>
                  <a:srgbClr val="FFFF00"/>
                </a:solidFill>
              </a:rPr>
              <a:t>meprobamato</a:t>
            </a:r>
            <a:r>
              <a:rPr lang="es-MX" sz="2400" dirty="0" smtClean="0">
                <a:solidFill>
                  <a:srgbClr val="FFFF00"/>
                </a:solidFill>
              </a:rPr>
              <a:t> y las benzodiacepinas en la década del 60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FFFF00"/>
                </a:solidFill>
              </a:rPr>
              <a:t>En los años 90 S-XX neurolépticos de 2da generación como la </a:t>
            </a:r>
            <a:r>
              <a:rPr lang="es-MX" sz="2400" dirty="0" err="1" smtClean="0">
                <a:solidFill>
                  <a:srgbClr val="FFFF00"/>
                </a:solidFill>
              </a:rPr>
              <a:t>Clozapina</a:t>
            </a:r>
            <a:r>
              <a:rPr lang="es-MX" sz="2400" dirty="0" smtClean="0">
                <a:solidFill>
                  <a:srgbClr val="FFFF00"/>
                </a:solidFill>
              </a:rPr>
              <a:t> y el </a:t>
            </a:r>
            <a:r>
              <a:rPr lang="es-MX" sz="2400" dirty="0" err="1" smtClean="0">
                <a:solidFill>
                  <a:srgbClr val="FFFF00"/>
                </a:solidFill>
              </a:rPr>
              <a:t>Risperidone</a:t>
            </a:r>
            <a:r>
              <a:rPr lang="es-MX" sz="2400" dirty="0" smtClean="0">
                <a:solidFill>
                  <a:srgbClr val="FFFF00"/>
                </a:solidFill>
              </a:rPr>
              <a:t>, los IMAO reversibles y selectivos de la MAO A (</a:t>
            </a:r>
            <a:r>
              <a:rPr lang="es-MX" sz="2400" dirty="0" err="1" smtClean="0">
                <a:solidFill>
                  <a:srgbClr val="FFFF00"/>
                </a:solidFill>
              </a:rPr>
              <a:t>Moclobemide</a:t>
            </a:r>
            <a:r>
              <a:rPr lang="es-MX" sz="2400" dirty="0" smtClean="0">
                <a:solidFill>
                  <a:srgbClr val="FFFF00"/>
                </a:solidFill>
              </a:rPr>
              <a:t>) y los bloqueadores de la </a:t>
            </a:r>
            <a:r>
              <a:rPr lang="es-MX" sz="2400" dirty="0" err="1" smtClean="0">
                <a:solidFill>
                  <a:srgbClr val="FFFF00"/>
                </a:solidFill>
              </a:rPr>
              <a:t>recaptación</a:t>
            </a:r>
            <a:r>
              <a:rPr lang="es-MX" sz="2400" dirty="0" smtClean="0">
                <a:solidFill>
                  <a:srgbClr val="FFFF00"/>
                </a:solidFill>
              </a:rPr>
              <a:t> de </a:t>
            </a:r>
            <a:r>
              <a:rPr lang="es-MX" sz="2400" dirty="0" err="1" smtClean="0">
                <a:solidFill>
                  <a:srgbClr val="FFFF00"/>
                </a:solidFill>
              </a:rPr>
              <a:t>neurotrasmisores</a:t>
            </a:r>
            <a:r>
              <a:rPr lang="es-MX" sz="2400" dirty="0" smtClean="0">
                <a:solidFill>
                  <a:srgbClr val="FFFF00"/>
                </a:solidFill>
              </a:rPr>
              <a:t> (</a:t>
            </a:r>
            <a:r>
              <a:rPr lang="es-MX" sz="2400" dirty="0" err="1" smtClean="0">
                <a:solidFill>
                  <a:srgbClr val="FFFF00"/>
                </a:solidFill>
              </a:rPr>
              <a:t>Fluoxetina</a:t>
            </a:r>
            <a:r>
              <a:rPr lang="es-MX" sz="2400" dirty="0" smtClean="0">
                <a:solidFill>
                  <a:srgbClr val="FFFF00"/>
                </a:solidFill>
              </a:rPr>
              <a:t>, </a:t>
            </a:r>
            <a:r>
              <a:rPr lang="es-MX" sz="2400" dirty="0" err="1" smtClean="0">
                <a:solidFill>
                  <a:srgbClr val="FFFF00"/>
                </a:solidFill>
              </a:rPr>
              <a:t>bupropión</a:t>
            </a:r>
            <a:r>
              <a:rPr lang="es-MX" sz="2400" dirty="0" smtClean="0">
                <a:solidFill>
                  <a:srgbClr val="FFFF00"/>
                </a:solidFill>
              </a:rPr>
              <a:t> y la </a:t>
            </a:r>
            <a:r>
              <a:rPr lang="es-MX" sz="2400" dirty="0" err="1" smtClean="0">
                <a:solidFill>
                  <a:srgbClr val="FFFF00"/>
                </a:solidFill>
              </a:rPr>
              <a:t>venlafaxina</a:t>
            </a:r>
            <a:endParaRPr lang="es-MX" sz="2400" dirty="0" smtClean="0">
              <a:solidFill>
                <a:srgbClr val="FFFF0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400" dirty="0" smtClean="0">
                <a:solidFill>
                  <a:srgbClr val="FFFF00"/>
                </a:solidFill>
              </a:rPr>
              <a:t>En el tranquilizante </a:t>
            </a:r>
            <a:r>
              <a:rPr lang="es-MX" sz="2400" dirty="0" err="1" smtClean="0">
                <a:solidFill>
                  <a:srgbClr val="FFFF00"/>
                </a:solidFill>
              </a:rPr>
              <a:t>buspirone</a:t>
            </a:r>
            <a:r>
              <a:rPr lang="es-MX" sz="2400" dirty="0" smtClean="0">
                <a:solidFill>
                  <a:srgbClr val="FFFF00"/>
                </a:solidFill>
              </a:rPr>
              <a:t> se une un cierto efecto antidepresivo. No es una benzodiacepina. 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7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Neurolépticos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000" dirty="0" smtClean="0">
                <a:solidFill>
                  <a:srgbClr val="FFFF00"/>
                </a:solidFill>
              </a:rPr>
              <a:t>Actúan a nivel </a:t>
            </a:r>
            <a:r>
              <a:rPr lang="es-MX" sz="2000" dirty="0" err="1" smtClean="0">
                <a:solidFill>
                  <a:srgbClr val="FFFF00"/>
                </a:solidFill>
              </a:rPr>
              <a:t>disencefálico</a:t>
            </a:r>
            <a:r>
              <a:rPr lang="es-MX" sz="2000" dirty="0" smtClean="0">
                <a:solidFill>
                  <a:srgbClr val="FFFF00"/>
                </a:solidFill>
              </a:rPr>
              <a:t> mediante el bloqueo de los receptores </a:t>
            </a:r>
            <a:r>
              <a:rPr lang="es-MX" sz="2000" dirty="0" err="1" smtClean="0">
                <a:solidFill>
                  <a:srgbClr val="FFFF00"/>
                </a:solidFill>
              </a:rPr>
              <a:t>dopamínicos</a:t>
            </a:r>
            <a:r>
              <a:rPr lang="es-MX" sz="2000" dirty="0" smtClean="0">
                <a:solidFill>
                  <a:srgbClr val="FFFF00"/>
                </a:solidFill>
              </a:rPr>
              <a:t>, en especial D2, aunque bloquean otros receptores alfa 1, </a:t>
            </a:r>
            <a:r>
              <a:rPr lang="es-MX" sz="2000" dirty="0" err="1" smtClean="0">
                <a:solidFill>
                  <a:srgbClr val="FFFF00"/>
                </a:solidFill>
              </a:rPr>
              <a:t>histamínicos</a:t>
            </a:r>
            <a:r>
              <a:rPr lang="es-MX" sz="2000" dirty="0" smtClean="0">
                <a:solidFill>
                  <a:srgbClr val="FFFF00"/>
                </a:solidFill>
              </a:rPr>
              <a:t>  y </a:t>
            </a:r>
            <a:r>
              <a:rPr lang="es-MX" sz="2000" dirty="0" err="1" smtClean="0">
                <a:solidFill>
                  <a:srgbClr val="FFFF00"/>
                </a:solidFill>
              </a:rPr>
              <a:t>muscarínicos</a:t>
            </a:r>
            <a:r>
              <a:rPr lang="es-MX" sz="2000" dirty="0" smtClean="0">
                <a:solidFill>
                  <a:srgbClr val="FFFF00"/>
                </a:solidFill>
              </a:rPr>
              <a:t> con efectos indeseables. </a:t>
            </a:r>
          </a:p>
          <a:p>
            <a:r>
              <a:rPr lang="es-MX" sz="2000" dirty="0" smtClean="0">
                <a:solidFill>
                  <a:srgbClr val="FFFF00"/>
                </a:solidFill>
              </a:rPr>
              <a:t>Su acción anti alucinatoria, anti delirante, y anti agitación y pueden modificar los síntomas positivos de las psicosis.</a:t>
            </a:r>
          </a:p>
          <a:p>
            <a:r>
              <a:rPr lang="es-MX" sz="2000" dirty="0" smtClean="0">
                <a:solidFill>
                  <a:srgbClr val="FFFF00"/>
                </a:solidFill>
              </a:rPr>
              <a:t>Importantes efectos extra piramidales, efectos antieméticos y anti  </a:t>
            </a:r>
            <a:r>
              <a:rPr lang="es-MX" sz="2000" dirty="0" err="1">
                <a:solidFill>
                  <a:srgbClr val="FFFF00"/>
                </a:solidFill>
              </a:rPr>
              <a:t>h</a:t>
            </a:r>
            <a:r>
              <a:rPr lang="es-MX" sz="2000" dirty="0" err="1" smtClean="0">
                <a:solidFill>
                  <a:srgbClr val="FFFF00"/>
                </a:solidFill>
              </a:rPr>
              <a:t>istáminicos</a:t>
            </a:r>
            <a:r>
              <a:rPr lang="es-MX" sz="20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000" dirty="0" smtClean="0">
                <a:solidFill>
                  <a:srgbClr val="FFFF00"/>
                </a:solidFill>
              </a:rPr>
              <a:t>Para su valoración apropiada hasta pasados los dos meses del tratamiento</a:t>
            </a:r>
          </a:p>
          <a:p>
            <a:r>
              <a:rPr lang="es-MX" sz="2000" dirty="0" smtClean="0">
                <a:solidFill>
                  <a:srgbClr val="FFFF00"/>
                </a:solidFill>
              </a:rPr>
              <a:t>Pueden clasificarse:</a:t>
            </a:r>
          </a:p>
          <a:p>
            <a:pPr marL="0" indent="0">
              <a:buNone/>
            </a:pPr>
            <a:r>
              <a:rPr lang="es-MX" sz="2000" dirty="0">
                <a:solidFill>
                  <a:srgbClr val="FFFF00"/>
                </a:solidFill>
              </a:rPr>
              <a:t> </a:t>
            </a:r>
            <a:r>
              <a:rPr lang="es-MX" sz="2000" dirty="0" smtClean="0">
                <a:solidFill>
                  <a:srgbClr val="FFFF00"/>
                </a:solidFill>
              </a:rPr>
              <a:t>    De izquierda, los más sedantes: </a:t>
            </a:r>
            <a:r>
              <a:rPr lang="es-MX" sz="2000" dirty="0" err="1" smtClean="0">
                <a:solidFill>
                  <a:srgbClr val="FFFF00"/>
                </a:solidFill>
              </a:rPr>
              <a:t>Clorpromacina</a:t>
            </a:r>
            <a:r>
              <a:rPr lang="es-MX" sz="2000" dirty="0" smtClean="0">
                <a:solidFill>
                  <a:srgbClr val="FFFF00"/>
                </a:solidFill>
              </a:rPr>
              <a:t>, </a:t>
            </a:r>
            <a:r>
              <a:rPr lang="es-MX" sz="2000" dirty="0" err="1" smtClean="0">
                <a:solidFill>
                  <a:srgbClr val="FFFF00"/>
                </a:solidFill>
              </a:rPr>
              <a:t>Levomepromacina</a:t>
            </a:r>
            <a:endParaRPr lang="es-MX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s-MX" sz="2000" dirty="0">
                <a:solidFill>
                  <a:srgbClr val="FFFF00"/>
                </a:solidFill>
              </a:rPr>
              <a:t> </a:t>
            </a:r>
            <a:r>
              <a:rPr lang="es-MX" sz="2000" dirty="0" smtClean="0">
                <a:solidFill>
                  <a:srgbClr val="FFFF00"/>
                </a:solidFill>
              </a:rPr>
              <a:t>    De derecha, los más incisivos: </a:t>
            </a:r>
            <a:r>
              <a:rPr lang="es-MX" sz="2000" dirty="0" err="1" smtClean="0">
                <a:solidFill>
                  <a:srgbClr val="FFFF00"/>
                </a:solidFill>
              </a:rPr>
              <a:t>Trifluopercina</a:t>
            </a:r>
            <a:r>
              <a:rPr lang="es-MX" sz="2000" dirty="0" smtClean="0">
                <a:solidFill>
                  <a:srgbClr val="FFFF00"/>
                </a:solidFill>
              </a:rPr>
              <a:t>, Haloperidol, </a:t>
            </a:r>
            <a:r>
              <a:rPr lang="es-MX" sz="2000" dirty="0" err="1" smtClean="0">
                <a:solidFill>
                  <a:srgbClr val="FFFF00"/>
                </a:solidFill>
              </a:rPr>
              <a:t>Flufenacina</a:t>
            </a:r>
            <a:r>
              <a:rPr lang="es-MX" sz="2000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rgbClr val="FFFF00"/>
                </a:solidFill>
              </a:rPr>
              <a:t>     Mixtos: </a:t>
            </a:r>
            <a:r>
              <a:rPr lang="es-MX" sz="2000" dirty="0" err="1" smtClean="0">
                <a:solidFill>
                  <a:srgbClr val="FFFF00"/>
                </a:solidFill>
              </a:rPr>
              <a:t>Tioridacina</a:t>
            </a:r>
            <a:r>
              <a:rPr lang="es-MX" sz="2000" dirty="0" smtClean="0">
                <a:solidFill>
                  <a:srgbClr val="FFFF00"/>
                </a:solidFill>
              </a:rPr>
              <a:t>.</a:t>
            </a:r>
          </a:p>
          <a:p>
            <a:endParaRPr lang="es-MX" sz="2400" dirty="0">
              <a:solidFill>
                <a:srgbClr val="FFFF00"/>
              </a:solidFill>
            </a:endParaRPr>
          </a:p>
          <a:p>
            <a:endParaRPr lang="es-MX" sz="2400" dirty="0" smtClean="0">
              <a:solidFill>
                <a:srgbClr val="FFFF00"/>
              </a:solidFill>
            </a:endParaRPr>
          </a:p>
          <a:p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44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Neurolépticos de 1ra Generación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err="1" smtClean="0">
                <a:solidFill>
                  <a:srgbClr val="FFFF00"/>
                </a:solidFill>
              </a:rPr>
              <a:t>Clorpromacina</a:t>
            </a:r>
            <a:r>
              <a:rPr lang="es-MX" sz="2400" dirty="0" smtClean="0">
                <a:solidFill>
                  <a:srgbClr val="FFFF00"/>
                </a:solidFill>
              </a:rPr>
              <a:t>. </a:t>
            </a:r>
            <a:r>
              <a:rPr lang="es-MX" sz="2400" dirty="0" err="1" smtClean="0">
                <a:solidFill>
                  <a:srgbClr val="FFFF00"/>
                </a:solidFill>
              </a:rPr>
              <a:t>Fenotiacina</a:t>
            </a:r>
            <a:r>
              <a:rPr lang="es-MX" sz="2400" dirty="0" smtClean="0">
                <a:solidFill>
                  <a:srgbClr val="FFFF00"/>
                </a:solidFill>
              </a:rPr>
              <a:t>.  Dosis a nivel neurótico de 25-75 mg. A nivel psicótico de 300-900 mg. Tabletas de 25 y 100 mg. Ámpulas de 25 y 50 mg. 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Levomepromacina</a:t>
            </a:r>
            <a:r>
              <a:rPr lang="es-MX" sz="2400" dirty="0" smtClean="0">
                <a:solidFill>
                  <a:srgbClr val="FFFF00"/>
                </a:solidFill>
              </a:rPr>
              <a:t>. </a:t>
            </a:r>
            <a:r>
              <a:rPr lang="es-MX" sz="2400" dirty="0" err="1" smtClean="0">
                <a:solidFill>
                  <a:srgbClr val="FFFF00"/>
                </a:solidFill>
              </a:rPr>
              <a:t>Fenotiacina</a:t>
            </a:r>
            <a:r>
              <a:rPr lang="es-MX" sz="2400" dirty="0" smtClean="0">
                <a:solidFill>
                  <a:srgbClr val="FFFF00"/>
                </a:solidFill>
              </a:rPr>
              <a:t> Dosis a nivel neurótico 25-50 mg. A nivel psicótico 100-300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Flufenacina</a:t>
            </a:r>
            <a:r>
              <a:rPr lang="es-MX" sz="2400" dirty="0" smtClean="0">
                <a:solidFill>
                  <a:srgbClr val="FFFF00"/>
                </a:solidFill>
              </a:rPr>
              <a:t>. </a:t>
            </a:r>
            <a:r>
              <a:rPr lang="es-MX" sz="2400" dirty="0" err="1" smtClean="0">
                <a:solidFill>
                  <a:srgbClr val="FFFF00"/>
                </a:solidFill>
              </a:rPr>
              <a:t>Fenotiacina</a:t>
            </a:r>
            <a:r>
              <a:rPr lang="es-MX" sz="2400" dirty="0" smtClean="0">
                <a:solidFill>
                  <a:srgbClr val="FFFF00"/>
                </a:solidFill>
              </a:rPr>
              <a:t>. Dosis a nivel neurótico 1-2 mg. A nivel psicótico 15-60 mg. Tabletas de 2,5 mg. 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Haloperidol. Es una </a:t>
            </a:r>
            <a:r>
              <a:rPr lang="es-MX" sz="2400" dirty="0" err="1" smtClean="0">
                <a:solidFill>
                  <a:srgbClr val="FFFF00"/>
                </a:solidFill>
              </a:rPr>
              <a:t>butirofenona</a:t>
            </a:r>
            <a:r>
              <a:rPr lang="es-MX" sz="2400" dirty="0" smtClean="0">
                <a:solidFill>
                  <a:srgbClr val="FFFF00"/>
                </a:solidFill>
              </a:rPr>
              <a:t>, se utilizan en cuadros de base orgánica y  en agitaciones de cualquier tipo. De uso en las manías. Dosis a nivel psicótico 6-30 mg. Tabletas de 1.5 y 5 mg. Ámpulas 5 mg.</a:t>
            </a:r>
          </a:p>
          <a:p>
            <a:endParaRPr lang="es-MX" sz="2400" dirty="0" smtClean="0">
              <a:solidFill>
                <a:srgbClr val="FFFF00"/>
              </a:solidFill>
            </a:endParaRPr>
          </a:p>
          <a:p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6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Neurolépticos de 2da generación.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rgbClr val="FFFF00"/>
                </a:solidFill>
              </a:rPr>
              <a:t>Control de síntomas negativos: retraimiento, </a:t>
            </a:r>
            <a:r>
              <a:rPr lang="es-MX" sz="2400" dirty="0" err="1" smtClean="0">
                <a:solidFill>
                  <a:srgbClr val="FFFF00"/>
                </a:solidFill>
              </a:rPr>
              <a:t>hipobulia</a:t>
            </a:r>
            <a:r>
              <a:rPr lang="es-MX" sz="2400" dirty="0" smtClean="0">
                <a:solidFill>
                  <a:srgbClr val="FFFF00"/>
                </a:solidFill>
              </a:rPr>
              <a:t>, aplanamiento afectivo, pobre discurso, </a:t>
            </a:r>
            <a:r>
              <a:rPr lang="es-MX" sz="2400" dirty="0" err="1" smtClean="0">
                <a:solidFill>
                  <a:srgbClr val="FFFF00"/>
                </a:solidFill>
              </a:rPr>
              <a:t>anhedonia</a:t>
            </a:r>
            <a:r>
              <a:rPr lang="es-MX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Actúan por el bloqueo </a:t>
            </a:r>
            <a:r>
              <a:rPr lang="es-MX" sz="2400" dirty="0" err="1" smtClean="0">
                <a:solidFill>
                  <a:srgbClr val="FFFF00"/>
                </a:solidFill>
              </a:rPr>
              <a:t>serotonínico</a:t>
            </a:r>
            <a:r>
              <a:rPr lang="es-MX" sz="2400" dirty="0" smtClean="0">
                <a:solidFill>
                  <a:srgbClr val="FFFF00"/>
                </a:solidFill>
              </a:rPr>
              <a:t> y un distinto efecto sobre los receptores D1,D2, D3 D4 y D5.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Clozapina</a:t>
            </a:r>
            <a:r>
              <a:rPr lang="es-MX" sz="2400" dirty="0" smtClean="0">
                <a:solidFill>
                  <a:srgbClr val="FFFF00"/>
                </a:solidFill>
              </a:rPr>
              <a:t>. Dosis 200-500 mg. Tabletas 25 mg y 100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Olanzapina</a:t>
            </a:r>
            <a:r>
              <a:rPr lang="es-MX" sz="2400" dirty="0" smtClean="0">
                <a:solidFill>
                  <a:srgbClr val="FFFF00"/>
                </a:solidFill>
              </a:rPr>
              <a:t>. Dosis 10 -40 mg. Tabletas 5-7,5 y 10 mg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Risperidone</a:t>
            </a:r>
            <a:r>
              <a:rPr lang="es-MX" sz="2400" dirty="0" smtClean="0">
                <a:solidFill>
                  <a:srgbClr val="FFFF00"/>
                </a:solidFill>
              </a:rPr>
              <a:t>.  Dosis 2-12 mg. Tabletas 1, 2, 3 y 4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Quetiapina</a:t>
            </a:r>
            <a:r>
              <a:rPr lang="es-MX" sz="2400" dirty="0" smtClean="0">
                <a:solidFill>
                  <a:srgbClr val="FFFF00"/>
                </a:solidFill>
              </a:rPr>
              <a:t>. Dosis 150-750 mg. Tabletas 12, 100 y 200 mg.</a:t>
            </a:r>
          </a:p>
          <a:p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Efectos indeseables de los neurolépticos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s-MX" sz="2400" dirty="0" smtClean="0">
                <a:solidFill>
                  <a:srgbClr val="FFFF00"/>
                </a:solidFill>
              </a:rPr>
              <a:t>Hipotensión </a:t>
            </a:r>
            <a:r>
              <a:rPr lang="es-MX" sz="2400" dirty="0" err="1" smtClean="0">
                <a:solidFill>
                  <a:srgbClr val="FFFF00"/>
                </a:solidFill>
              </a:rPr>
              <a:t>ortostática</a:t>
            </a:r>
            <a:r>
              <a:rPr lang="es-MX" sz="2400" dirty="0" smtClean="0">
                <a:solidFill>
                  <a:srgbClr val="FFFF00"/>
                </a:solidFill>
              </a:rPr>
              <a:t> en fármacos de izquierda. </a:t>
            </a:r>
            <a:r>
              <a:rPr lang="es-MX" sz="2400" dirty="0" err="1" smtClean="0">
                <a:solidFill>
                  <a:srgbClr val="FFFF00"/>
                </a:solidFill>
              </a:rPr>
              <a:t>Clorpromacina</a:t>
            </a:r>
            <a:r>
              <a:rPr lang="es-MX" sz="2400" dirty="0" smtClean="0">
                <a:solidFill>
                  <a:srgbClr val="FFFF00"/>
                </a:solidFill>
              </a:rPr>
              <a:t> y </a:t>
            </a:r>
            <a:r>
              <a:rPr lang="es-MX" sz="2400" dirty="0" err="1" smtClean="0">
                <a:solidFill>
                  <a:srgbClr val="FFFF00"/>
                </a:solidFill>
              </a:rPr>
              <a:t>Levomepromacina</a:t>
            </a:r>
            <a:r>
              <a:rPr lang="es-MX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Manifestaciones extra piramidales más frecuentes en los de derecha.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Discinesia</a:t>
            </a:r>
            <a:r>
              <a:rPr lang="es-MX" sz="2400" dirty="0" smtClean="0">
                <a:solidFill>
                  <a:srgbClr val="FFFF00"/>
                </a:solidFill>
              </a:rPr>
              <a:t> Tardía.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Hepatitis </a:t>
            </a:r>
            <a:r>
              <a:rPr lang="es-MX" sz="2400" dirty="0" err="1" smtClean="0">
                <a:solidFill>
                  <a:srgbClr val="FFFF00"/>
                </a:solidFill>
              </a:rPr>
              <a:t>colangiolítica</a:t>
            </a:r>
            <a:r>
              <a:rPr lang="es-MX" sz="2400" dirty="0" smtClean="0">
                <a:solidFill>
                  <a:srgbClr val="FFFF00"/>
                </a:solidFill>
              </a:rPr>
              <a:t>. En los alifáticos, como la </a:t>
            </a:r>
            <a:r>
              <a:rPr lang="es-MX" sz="2400" dirty="0" err="1" smtClean="0">
                <a:solidFill>
                  <a:srgbClr val="FFFF00"/>
                </a:solidFill>
              </a:rPr>
              <a:t>Clorpromacina</a:t>
            </a:r>
            <a:r>
              <a:rPr lang="es-MX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Fotosensibilización, más frecuente con la </a:t>
            </a:r>
            <a:r>
              <a:rPr lang="es-MX" sz="2400" dirty="0" err="1" smtClean="0">
                <a:solidFill>
                  <a:srgbClr val="FFFF00"/>
                </a:solidFill>
              </a:rPr>
              <a:t>clorpromacina</a:t>
            </a:r>
            <a:r>
              <a:rPr lang="es-MX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Agranulocitosis</a:t>
            </a:r>
            <a:r>
              <a:rPr lang="es-MX" sz="2400" dirty="0" smtClean="0">
                <a:solidFill>
                  <a:srgbClr val="FFFF00"/>
                </a:solidFill>
              </a:rPr>
              <a:t> con la </a:t>
            </a:r>
            <a:r>
              <a:rPr lang="es-MX" sz="2400" dirty="0" err="1" smtClean="0">
                <a:solidFill>
                  <a:srgbClr val="FFFF00"/>
                </a:solidFill>
              </a:rPr>
              <a:t>Clozapina</a:t>
            </a:r>
            <a:r>
              <a:rPr lang="es-MX" sz="2400" dirty="0" smtClean="0">
                <a:solidFill>
                  <a:srgbClr val="FFFF00"/>
                </a:solidFill>
              </a:rPr>
              <a:t>. 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Dermatoxias</a:t>
            </a:r>
            <a:r>
              <a:rPr lang="es-MX" sz="2400" dirty="0" smtClean="0">
                <a:solidFill>
                  <a:srgbClr val="FFFF00"/>
                </a:solidFill>
              </a:rPr>
              <a:t>, eritema polimorfo.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Disminución del umbral convulsivo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Efecto </a:t>
            </a:r>
            <a:r>
              <a:rPr lang="es-MX" sz="2400" dirty="0" err="1" smtClean="0">
                <a:solidFill>
                  <a:srgbClr val="FFFF00"/>
                </a:solidFill>
              </a:rPr>
              <a:t>cardiotóxico</a:t>
            </a:r>
            <a:r>
              <a:rPr lang="es-MX" sz="2400" dirty="0" smtClean="0">
                <a:solidFill>
                  <a:srgbClr val="FFFF00"/>
                </a:solidFill>
              </a:rPr>
              <a:t> en la </a:t>
            </a:r>
            <a:r>
              <a:rPr lang="es-MX" sz="2400" dirty="0" err="1" smtClean="0">
                <a:solidFill>
                  <a:srgbClr val="FFFF00"/>
                </a:solidFill>
              </a:rPr>
              <a:t>Tioridacina</a:t>
            </a:r>
            <a:r>
              <a:rPr lang="es-MX" sz="2400" dirty="0" smtClean="0">
                <a:solidFill>
                  <a:srgbClr val="FFFF00"/>
                </a:solidFill>
              </a:rPr>
              <a:t>. Arritmias 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Aumento de peso y disminución de la </a:t>
            </a:r>
            <a:r>
              <a:rPr lang="es-MX" sz="2400" dirty="0" err="1" smtClean="0">
                <a:solidFill>
                  <a:srgbClr val="FFFF00"/>
                </a:solidFill>
              </a:rPr>
              <a:t>líbido</a:t>
            </a:r>
            <a:r>
              <a:rPr lang="es-MX" sz="24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Síndrome Gris por uso de Haloperidol IM por más de 72 horas. 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0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Fármacos Tranquilizantes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rgbClr val="FFFF00"/>
                </a:solidFill>
              </a:rPr>
              <a:t>Ansiolíticos, pero con poder adictivo, sobre todo los de vida media corta.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Acción por </a:t>
            </a:r>
            <a:r>
              <a:rPr lang="es-MX" sz="2400" dirty="0" err="1" smtClean="0">
                <a:solidFill>
                  <a:srgbClr val="FFFF00"/>
                </a:solidFill>
              </a:rPr>
              <a:t>agonismo</a:t>
            </a:r>
            <a:r>
              <a:rPr lang="es-MX" sz="2400" dirty="0" smtClean="0">
                <a:solidFill>
                  <a:srgbClr val="FFFF00"/>
                </a:solidFill>
              </a:rPr>
              <a:t> de los </a:t>
            </a:r>
            <a:r>
              <a:rPr lang="es-MX" sz="2400" dirty="0" err="1" smtClean="0">
                <a:solidFill>
                  <a:srgbClr val="FFFF00"/>
                </a:solidFill>
              </a:rPr>
              <a:t>neurotrasmisores</a:t>
            </a:r>
            <a:r>
              <a:rPr lang="es-MX" sz="2400" dirty="0" smtClean="0">
                <a:solidFill>
                  <a:srgbClr val="FFFF00"/>
                </a:solidFill>
              </a:rPr>
              <a:t>  inhibidores como la glicina y el ácido </a:t>
            </a:r>
            <a:r>
              <a:rPr lang="es-MX" sz="2400" dirty="0" err="1" smtClean="0">
                <a:solidFill>
                  <a:srgbClr val="FFFF00"/>
                </a:solidFill>
              </a:rPr>
              <a:t>ganma</a:t>
            </a:r>
            <a:r>
              <a:rPr lang="es-MX" sz="2400" dirty="0" smtClean="0">
                <a:solidFill>
                  <a:srgbClr val="FFFF00"/>
                </a:solidFill>
              </a:rPr>
              <a:t> amino butírico (GABA) y efecto relajante muscular por bloqueo de reflejos poli sinápticos medulares. 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Elevan la prostaglandina E de acción antiepiléptica.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Retirada gradual, uso a las dosis menores necesarias y por el menor tiempo. 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Uso en cuadros de ansiedad aguda, trastornos de pánico, fobias, y asociados a antipsicóticos. 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Tranquilizantes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err="1" smtClean="0">
                <a:solidFill>
                  <a:srgbClr val="FFFF00"/>
                </a:solidFill>
              </a:rPr>
              <a:t>Diacepam</a:t>
            </a:r>
            <a:r>
              <a:rPr lang="es-MX" sz="2400" dirty="0" smtClean="0">
                <a:solidFill>
                  <a:srgbClr val="FFFF00"/>
                </a:solidFill>
              </a:rPr>
              <a:t>. Acciones ansiolíticas, anticonvulsivo y relajante muscular. Dosis 10-30 mg. Tabletas 5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Clorodiacepoxido</a:t>
            </a:r>
            <a:r>
              <a:rPr lang="es-MX" sz="2400" dirty="0" smtClean="0">
                <a:solidFill>
                  <a:srgbClr val="FFFF00"/>
                </a:solidFill>
              </a:rPr>
              <a:t>. Acción ansiolítica, relajante, controla síntomas de abstinencia en alcohólicos. Dosis 20-40 mg. Tabletas 10 mg. 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Meprobamato</a:t>
            </a:r>
            <a:r>
              <a:rPr lang="es-MX" sz="2400" dirty="0" smtClean="0">
                <a:solidFill>
                  <a:srgbClr val="FFFF00"/>
                </a:solidFill>
              </a:rPr>
              <a:t>. Más </a:t>
            </a:r>
            <a:r>
              <a:rPr lang="es-MX" sz="2400" dirty="0" err="1" smtClean="0">
                <a:solidFill>
                  <a:srgbClr val="FFFF00"/>
                </a:solidFill>
              </a:rPr>
              <a:t>prodepresivo</a:t>
            </a:r>
            <a:r>
              <a:rPr lang="es-MX" sz="2400" dirty="0" smtClean="0">
                <a:solidFill>
                  <a:srgbClr val="FFFF00"/>
                </a:solidFill>
              </a:rPr>
              <a:t>. </a:t>
            </a:r>
            <a:r>
              <a:rPr lang="es-MX" sz="2400" dirty="0">
                <a:solidFill>
                  <a:srgbClr val="FFFF00"/>
                </a:solidFill>
              </a:rPr>
              <a:t> </a:t>
            </a:r>
            <a:r>
              <a:rPr lang="es-MX" sz="2400" dirty="0" smtClean="0">
                <a:solidFill>
                  <a:srgbClr val="FFFF00"/>
                </a:solidFill>
              </a:rPr>
              <a:t>Uso prolongado crea adicción. Dosis 400-1600 mg. Tabletas 100 y 400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Alprazolam</a:t>
            </a:r>
            <a:r>
              <a:rPr lang="es-MX" sz="2400" dirty="0" smtClean="0">
                <a:solidFill>
                  <a:srgbClr val="FFFF00"/>
                </a:solidFill>
              </a:rPr>
              <a:t>. Tiene acción antidepresiva asociada. Dosis 1-3 mg. Tabletas 0.25 y 0,5 mg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Buspirona</a:t>
            </a:r>
            <a:r>
              <a:rPr lang="es-MX" sz="2400" dirty="0" smtClean="0">
                <a:solidFill>
                  <a:srgbClr val="FFFF00"/>
                </a:solidFill>
              </a:rPr>
              <a:t>. Tiene acción antidepresiva, demora 7 días en actuar. Dosis 15-60 mg. Tabletas: 5y 10 mg.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35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Antidepresivos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2400" dirty="0" smtClean="0">
                <a:solidFill>
                  <a:srgbClr val="FFFF00"/>
                </a:solidFill>
              </a:rPr>
              <a:t>No producen adicción ni euforia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Los tricíclicos actúan por bloqueo de receptores  norepinefrina (NE), serotonina y dopamina a predominio de los dos primeros, y en particular de la NE 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Los IMAO  iniciales actuaban sobre la MAO A y MAO B</a:t>
            </a:r>
          </a:p>
          <a:p>
            <a:r>
              <a:rPr lang="es-MX" sz="2400" dirty="0" smtClean="0">
                <a:solidFill>
                  <a:srgbClr val="FFFF00"/>
                </a:solidFill>
              </a:rPr>
              <a:t>Los IRMA, inhibidores reversibles de la MAO A, no tienen efecto </a:t>
            </a:r>
            <a:r>
              <a:rPr lang="es-MX" sz="2400" dirty="0" err="1" smtClean="0">
                <a:solidFill>
                  <a:srgbClr val="FFFF00"/>
                </a:solidFill>
              </a:rPr>
              <a:t>cardiotóxico</a:t>
            </a:r>
            <a:r>
              <a:rPr lang="es-MX" sz="2400" dirty="0" smtClean="0">
                <a:solidFill>
                  <a:srgbClr val="FFFF00"/>
                </a:solidFill>
              </a:rPr>
              <a:t>, ni </a:t>
            </a:r>
            <a:r>
              <a:rPr lang="es-MX" sz="2400" dirty="0" err="1" smtClean="0">
                <a:solidFill>
                  <a:srgbClr val="FFFF00"/>
                </a:solidFill>
              </a:rPr>
              <a:t>vagolítico</a:t>
            </a:r>
            <a:r>
              <a:rPr lang="es-MX" sz="2400" dirty="0" smtClean="0">
                <a:solidFill>
                  <a:srgbClr val="FFFF00"/>
                </a:solidFill>
              </a:rPr>
              <a:t> y no producen el efecto del denominado síndrome del queso. 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6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Antidepresivos</a:t>
            </a:r>
            <a:endParaRPr lang="es-MX" sz="3200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es-MX" sz="2400" dirty="0" err="1" smtClean="0">
                <a:solidFill>
                  <a:srgbClr val="FFFF00"/>
                </a:solidFill>
              </a:rPr>
              <a:t>Imipramina</a:t>
            </a:r>
            <a:r>
              <a:rPr lang="es-MX" sz="2400" dirty="0" smtClean="0">
                <a:solidFill>
                  <a:srgbClr val="FFFF00"/>
                </a:solidFill>
              </a:rPr>
              <a:t>. Indicado en depresiones severas sin riesgo </a:t>
            </a:r>
            <a:r>
              <a:rPr lang="es-MX" sz="2400" dirty="0" err="1" smtClean="0">
                <a:solidFill>
                  <a:srgbClr val="FFFF00"/>
                </a:solidFill>
              </a:rPr>
              <a:t>cardio</a:t>
            </a:r>
            <a:r>
              <a:rPr lang="es-MX" sz="2400" dirty="0" smtClean="0">
                <a:solidFill>
                  <a:srgbClr val="FFFF00"/>
                </a:solidFill>
              </a:rPr>
              <a:t> vascular. Dosis diaria a nivel neurótico 50-75 mg. A nivel psicótico 150-225 mg. Grageas de 25 mg. Ámpulas de 25 mg. 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Amitriptilina</a:t>
            </a:r>
            <a:r>
              <a:rPr lang="es-MX" sz="2400" dirty="0" smtClean="0">
                <a:solidFill>
                  <a:srgbClr val="FFFF00"/>
                </a:solidFill>
              </a:rPr>
              <a:t>. Doble efecto; Ansiolítico inmediato y antidepresivo a las 3 semanas. Tiene acciones </a:t>
            </a:r>
            <a:r>
              <a:rPr lang="es-MX" sz="2400" dirty="0" err="1" smtClean="0">
                <a:solidFill>
                  <a:srgbClr val="FFFF00"/>
                </a:solidFill>
              </a:rPr>
              <a:t>vagolíticas</a:t>
            </a:r>
            <a:r>
              <a:rPr lang="es-MX" sz="2400" dirty="0" smtClean="0">
                <a:solidFill>
                  <a:srgbClr val="FFFF00"/>
                </a:solidFill>
              </a:rPr>
              <a:t>. Es </a:t>
            </a:r>
            <a:r>
              <a:rPr lang="es-MX" sz="2400" dirty="0" err="1" smtClean="0">
                <a:solidFill>
                  <a:srgbClr val="FFFF00"/>
                </a:solidFill>
              </a:rPr>
              <a:t>proconvulsivo</a:t>
            </a:r>
            <a:r>
              <a:rPr lang="es-MX" sz="2400" dirty="0" smtClean="0">
                <a:solidFill>
                  <a:srgbClr val="FFFF00"/>
                </a:solidFill>
              </a:rPr>
              <a:t>. Dosis diaria a nivel neurótico 50-75 mg. A nivel psicótico 150-225 mg. Grageas de 10 y 25 mg. 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Sertralina</a:t>
            </a:r>
            <a:r>
              <a:rPr lang="es-MX" sz="2400" dirty="0" smtClean="0">
                <a:solidFill>
                  <a:srgbClr val="FFFF00"/>
                </a:solidFill>
              </a:rPr>
              <a:t>. Inhibidor selectivo de la re captación de la serotonina. Dosis 50-200 mg. Cápsulas de 50 y 100 mg.</a:t>
            </a:r>
          </a:p>
          <a:p>
            <a:r>
              <a:rPr lang="es-MX" sz="2400" dirty="0" err="1" smtClean="0">
                <a:solidFill>
                  <a:srgbClr val="FFFF00"/>
                </a:solidFill>
              </a:rPr>
              <a:t>Venlafaxina</a:t>
            </a:r>
            <a:r>
              <a:rPr lang="es-MX" sz="2400" dirty="0" smtClean="0">
                <a:solidFill>
                  <a:srgbClr val="FFFF00"/>
                </a:solidFill>
              </a:rPr>
              <a:t>. Inhibidor selectivo de la </a:t>
            </a:r>
            <a:r>
              <a:rPr lang="es-MX" sz="2400" dirty="0" err="1" smtClean="0">
                <a:solidFill>
                  <a:srgbClr val="FFFF00"/>
                </a:solidFill>
              </a:rPr>
              <a:t>recaptación</a:t>
            </a:r>
            <a:r>
              <a:rPr lang="es-MX" sz="2400" dirty="0" smtClean="0">
                <a:solidFill>
                  <a:srgbClr val="FFFF00"/>
                </a:solidFill>
              </a:rPr>
              <a:t> de serotonina y de la noradrenalina. Es selectivo por no actuar sobre otros receptores. Nivel neurótico: 50-150 mg. A nivel psicótico: 175-375 mg. Tabletas 25, 37.5, 50. 75 y 100 mg.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9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908</Words>
  <Application>Microsoft Office PowerPoint</Application>
  <PresentationFormat>Presentación en pantalla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Encuentro de Conocimientos Psicofármacos</vt:lpstr>
      <vt:lpstr>Neurolépticos</vt:lpstr>
      <vt:lpstr>Neurolépticos de 1ra Generación</vt:lpstr>
      <vt:lpstr>Neurolépticos de 2da generación.</vt:lpstr>
      <vt:lpstr>Efectos indeseables de los neurolépticos</vt:lpstr>
      <vt:lpstr>Fármacos Tranquilizantes</vt:lpstr>
      <vt:lpstr>Tranquilizantes</vt:lpstr>
      <vt:lpstr>Antidepresivos</vt:lpstr>
      <vt:lpstr>Antidepresivos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Encuentro de Conocimientos Psicofármacos</dc:title>
  <dc:creator>OFFICEDEPOT</dc:creator>
  <cp:lastModifiedBy>Usuario de Windows</cp:lastModifiedBy>
  <cp:revision>15</cp:revision>
  <dcterms:created xsi:type="dcterms:W3CDTF">2017-07-08T18:07:49Z</dcterms:created>
  <dcterms:modified xsi:type="dcterms:W3CDTF">2020-04-07T22:52:50Z</dcterms:modified>
</cp:coreProperties>
</file>