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70" r:id="rId2"/>
    <p:sldId id="271" r:id="rId3"/>
    <p:sldId id="272" r:id="rId4"/>
    <p:sldId id="273" r:id="rId5"/>
    <p:sldId id="275" r:id="rId6"/>
    <p:sldId id="274" r:id="rId7"/>
    <p:sldId id="257" r:id="rId8"/>
    <p:sldId id="280" r:id="rId9"/>
    <p:sldId id="276" r:id="rId10"/>
    <p:sldId id="277" r:id="rId11"/>
    <p:sldId id="278" r:id="rId12"/>
    <p:sldId id="279" r:id="rId13"/>
    <p:sldId id="282"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16" autoAdjust="0"/>
    <p:restoredTop sz="94660"/>
  </p:normalViewPr>
  <p:slideViewPr>
    <p:cSldViewPr snapToGrid="0">
      <p:cViewPr>
        <p:scale>
          <a:sx n="80" d="100"/>
          <a:sy n="80" d="100"/>
        </p:scale>
        <p:origin x="648" y="63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48A8D-FBD4-4688-8E07-67C0337DD7D6}" type="datetimeFigureOut">
              <a:rPr lang="es-ES" smtClean="0"/>
              <a:t>23/09/2021</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E3EBF-AC94-4367-A356-376401BBB9DC}" type="slidenum">
              <a:rPr lang="es-ES" smtClean="0"/>
              <a:t>‹Nº›</a:t>
            </a:fld>
            <a:endParaRPr lang="es-ES"/>
          </a:p>
        </p:txBody>
      </p:sp>
    </p:spTree>
    <p:extLst>
      <p:ext uri="{BB962C8B-B14F-4D97-AF65-F5344CB8AC3E}">
        <p14:creationId xmlns:p14="http://schemas.microsoft.com/office/powerpoint/2010/main" val="2014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94543D0-413F-46A2-9276-36B74098499F}" type="datetimeFigureOut">
              <a:rPr lang="es-ES" smtClean="0"/>
              <a:t>23/09/2021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169618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94543D0-413F-46A2-9276-36B74098499F}" type="datetimeFigureOut">
              <a:rPr lang="es-ES" smtClean="0"/>
              <a:t>23/09/2021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272890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94543D0-413F-46A2-9276-36B74098499F}" type="datetimeFigureOut">
              <a:rPr lang="es-ES" smtClean="0"/>
              <a:t>23/09/2021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407295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94543D0-413F-46A2-9276-36B74098499F}" type="datetimeFigureOut">
              <a:rPr lang="es-ES" smtClean="0"/>
              <a:t>23/09/2021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383823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94543D0-413F-46A2-9276-36B74098499F}" type="datetimeFigureOut">
              <a:rPr lang="es-ES" smtClean="0"/>
              <a:t>23/09/2021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364798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94543D0-413F-46A2-9276-36B74098499F}" type="datetimeFigureOut">
              <a:rPr lang="es-ES" smtClean="0"/>
              <a:t>23/09/2021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2082684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94543D0-413F-46A2-9276-36B74098499F}" type="datetimeFigureOut">
              <a:rPr lang="es-ES" smtClean="0"/>
              <a:t>23/09/2021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3482729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94543D0-413F-46A2-9276-36B74098499F}" type="datetimeFigureOut">
              <a:rPr lang="es-ES" smtClean="0"/>
              <a:t>23/09/2021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49291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543D0-413F-46A2-9276-36B74098499F}" type="datetimeFigureOut">
              <a:rPr lang="es-ES" smtClean="0"/>
              <a:t>23/09/2021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3976686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94543D0-413F-46A2-9276-36B74098499F}" type="datetimeFigureOut">
              <a:rPr lang="es-ES" smtClean="0"/>
              <a:t>23/09/2021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134169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94543D0-413F-46A2-9276-36B74098499F}" type="datetimeFigureOut">
              <a:rPr lang="es-ES" smtClean="0"/>
              <a:t>23/09/2021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E36D710-2456-4F8E-99BD-7507A19922CC}" type="slidenum">
              <a:rPr lang="es-ES" smtClean="0"/>
              <a:t>‹Nº›</a:t>
            </a:fld>
            <a:endParaRPr lang="es-ES"/>
          </a:p>
        </p:txBody>
      </p:sp>
    </p:spTree>
    <p:extLst>
      <p:ext uri="{BB962C8B-B14F-4D97-AF65-F5344CB8AC3E}">
        <p14:creationId xmlns:p14="http://schemas.microsoft.com/office/powerpoint/2010/main" val="121159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543D0-413F-46A2-9276-36B74098499F}" type="datetimeFigureOut">
              <a:rPr lang="es-ES" smtClean="0"/>
              <a:t>23/09/2021</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6D710-2456-4F8E-99BD-7507A19922CC}" type="slidenum">
              <a:rPr lang="es-ES" smtClean="0"/>
              <a:t>‹Nº›</a:t>
            </a:fld>
            <a:endParaRPr lang="es-ES"/>
          </a:p>
        </p:txBody>
      </p:sp>
    </p:spTree>
    <p:extLst>
      <p:ext uri="{BB962C8B-B14F-4D97-AF65-F5344CB8AC3E}">
        <p14:creationId xmlns:p14="http://schemas.microsoft.com/office/powerpoint/2010/main" val="18671726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idx="1"/>
          </p:nvPr>
        </p:nvSpPr>
        <p:spPr>
          <a:xfrm>
            <a:off x="2344252" y="4858358"/>
            <a:ext cx="4539103" cy="1325873"/>
          </a:xfrm>
        </p:spPr>
        <p:txBody>
          <a:bodyPr>
            <a:noAutofit/>
          </a:bodyPr>
          <a:lstStyle/>
          <a:p>
            <a:r>
              <a:rPr lang="es-ES" altLang="es-ES" sz="1400" dirty="0">
                <a:latin typeface="Arial" panose="020B0604020202020204" pitchFamily="34" charset="0"/>
                <a:cs typeface="Arial" panose="020B0604020202020204" pitchFamily="34" charset="0"/>
              </a:rPr>
              <a:t>Dra. </a:t>
            </a:r>
            <a:r>
              <a:rPr lang="es-ES" altLang="es-ES" sz="1400" dirty="0" smtClean="0">
                <a:latin typeface="Arial" panose="020B0604020202020204" pitchFamily="34" charset="0"/>
                <a:cs typeface="Arial" panose="020B0604020202020204" pitchFamily="34" charset="0"/>
              </a:rPr>
              <a:t>Iamile Quintero Chis</a:t>
            </a:r>
          </a:p>
          <a:p>
            <a:r>
              <a:rPr lang="es-ES" altLang="es-ES" sz="1400" dirty="0" smtClean="0">
                <a:latin typeface="Arial" panose="020B0604020202020204" pitchFamily="34" charset="0"/>
                <a:cs typeface="Arial" panose="020B0604020202020204" pitchFamily="34" charset="0"/>
              </a:rPr>
              <a:t>Lic. Alina Carla Pérez Rodríguez</a:t>
            </a:r>
            <a:endParaRPr lang="es-ES" altLang="es-ES" sz="1400" dirty="0">
              <a:latin typeface="Arial" panose="020B0604020202020204" pitchFamily="34" charset="0"/>
              <a:cs typeface="Arial" panose="020B0604020202020204" pitchFamily="34" charset="0"/>
            </a:endParaRPr>
          </a:p>
          <a:p>
            <a:pPr eaLnBrk="1" hangingPunct="1"/>
            <a:r>
              <a:rPr lang="es-ES" altLang="es-ES" sz="1400" dirty="0">
                <a:latin typeface="Arial" panose="020B0604020202020204" pitchFamily="34" charset="0"/>
                <a:cs typeface="Arial" panose="020B0604020202020204" pitchFamily="34" charset="0"/>
              </a:rPr>
              <a:t>Dpto de MNT</a:t>
            </a:r>
          </a:p>
          <a:p>
            <a:pPr eaLnBrk="1" hangingPunct="1"/>
            <a:r>
              <a:rPr lang="es-ES" altLang="es-ES" sz="1400" dirty="0">
                <a:latin typeface="Arial" panose="020B0604020202020204" pitchFamily="34" charset="0"/>
                <a:cs typeface="Arial" panose="020B0604020202020204" pitchFamily="34" charset="0"/>
              </a:rPr>
              <a:t>Curso 2020-2021</a:t>
            </a:r>
          </a:p>
        </p:txBody>
      </p:sp>
      <p:sp>
        <p:nvSpPr>
          <p:cNvPr id="3" name="Rectángulo 2"/>
          <p:cNvSpPr/>
          <p:nvPr/>
        </p:nvSpPr>
        <p:spPr>
          <a:xfrm>
            <a:off x="1046749" y="2180928"/>
            <a:ext cx="6906126" cy="830997"/>
          </a:xfrm>
          <a:prstGeom prst="rect">
            <a:avLst/>
          </a:prstGeom>
          <a:scene3d>
            <a:camera prst="orthographicFront"/>
            <a:lightRig rig="threePt" dir="t"/>
          </a:scene3d>
          <a:sp3d>
            <a:bevelT prst="angle"/>
          </a:sp3d>
        </p:spPr>
        <p:style>
          <a:lnRef idx="2">
            <a:schemeClr val="accent5"/>
          </a:lnRef>
          <a:fillRef idx="1">
            <a:schemeClr val="lt1"/>
          </a:fillRef>
          <a:effectRef idx="0">
            <a:schemeClr val="accent5"/>
          </a:effectRef>
          <a:fontRef idx="minor">
            <a:schemeClr val="dk1"/>
          </a:fontRef>
        </p:style>
        <p:txBody>
          <a:bodyPr wrap="square">
            <a:spAutoFit/>
          </a:bodyPr>
          <a:lstStyle/>
          <a:p>
            <a:pPr algn="ctr">
              <a:defRPr/>
            </a:pPr>
            <a:r>
              <a:rPr lang="es-ES" altLang="es-ES" sz="2400" dirty="0">
                <a:latin typeface="Arial" panose="020B0604020202020204" pitchFamily="34" charset="0"/>
                <a:cs typeface="Arial" panose="020B0604020202020204" pitchFamily="34" charset="0"/>
              </a:rPr>
              <a:t>Curso propio Integración de procederes terapéuticos de Medicina Natural y Tradicional </a:t>
            </a:r>
            <a:endParaRPr lang="es-ES" sz="2400" dirty="0"/>
          </a:p>
        </p:txBody>
      </p:sp>
      <p:sp>
        <p:nvSpPr>
          <p:cNvPr id="5" name="Rectangle 1"/>
          <p:cNvSpPr/>
          <p:nvPr/>
        </p:nvSpPr>
        <p:spPr>
          <a:xfrm>
            <a:off x="695474" y="585447"/>
            <a:ext cx="7820527" cy="120265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s-ES" sz="2800" dirty="0">
                <a:latin typeface="Arial" panose="020B0604020202020204" pitchFamily="34" charset="0"/>
                <a:cs typeface="Arial" panose="020B0604020202020204" pitchFamily="34" charset="0"/>
              </a:rPr>
              <a:t>Universidad de Ciencias Médicas de La Habana</a:t>
            </a:r>
          </a:p>
          <a:p>
            <a:pPr algn="ctr">
              <a:defRPr/>
            </a:pPr>
            <a:r>
              <a:rPr lang="es-ES" sz="2800" dirty="0">
                <a:latin typeface="Arial" panose="020B0604020202020204" pitchFamily="34" charset="0"/>
                <a:cs typeface="Arial" panose="020B0604020202020204" pitchFamily="34" charset="0"/>
              </a:rPr>
              <a:t>Facultad de Ciencias Médicas Enrique Cabrera</a:t>
            </a:r>
          </a:p>
        </p:txBody>
      </p:sp>
      <p:sp>
        <p:nvSpPr>
          <p:cNvPr id="4" name="Rectángulo 3"/>
          <p:cNvSpPr/>
          <p:nvPr/>
        </p:nvSpPr>
        <p:spPr>
          <a:xfrm>
            <a:off x="1309915" y="3701895"/>
            <a:ext cx="6227987" cy="461665"/>
          </a:xfrm>
          <a:prstGeom prst="rect">
            <a:avLst/>
          </a:prstGeom>
        </p:spPr>
        <p:txBody>
          <a:bodyPr wrap="none">
            <a:spAutoFit/>
          </a:bodyPr>
          <a:lstStyle/>
          <a:p>
            <a:r>
              <a:rPr lang="es-ES" altLang="es-ES" sz="2400" dirty="0" smtClean="0">
                <a:latin typeface="Arial" panose="020B0604020202020204" pitchFamily="34" charset="0"/>
                <a:cs typeface="Arial" panose="020B0604020202020204" pitchFamily="34" charset="0"/>
              </a:rPr>
              <a:t>Enfermedades del Sistema </a:t>
            </a:r>
            <a:r>
              <a:rPr lang="es-ES" altLang="es-ES" sz="2400" dirty="0" err="1" smtClean="0">
                <a:latin typeface="Arial" panose="020B0604020202020204" pitchFamily="34" charset="0"/>
                <a:cs typeface="Arial" panose="020B0604020202020204" pitchFamily="34" charset="0"/>
              </a:rPr>
              <a:t>osteomiarticular</a:t>
            </a:r>
            <a:r>
              <a:rPr lang="es-ES" altLang="es-ES" sz="2400" dirty="0" smtClean="0">
                <a:latin typeface="Arial" panose="020B0604020202020204" pitchFamily="34" charset="0"/>
                <a:cs typeface="Arial" panose="020B0604020202020204" pitchFamily="34" charset="0"/>
              </a:rPr>
              <a:t> </a:t>
            </a:r>
            <a:endParaRPr lang="en-US" sz="2400" dirty="0"/>
          </a:p>
        </p:txBody>
      </p:sp>
    </p:spTree>
    <p:extLst>
      <p:ext uri="{BB962C8B-B14F-4D97-AF65-F5344CB8AC3E}">
        <p14:creationId xmlns:p14="http://schemas.microsoft.com/office/powerpoint/2010/main" val="75250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4965" y="2399496"/>
            <a:ext cx="8422104" cy="3601692"/>
          </a:xfrm>
          <a:prstGeom prst="rect">
            <a:avLst/>
          </a:prstGeom>
        </p:spPr>
        <p:txBody>
          <a:bodyPr wrap="square">
            <a:spAutoFit/>
          </a:bodyPr>
          <a:lstStyle/>
          <a:p>
            <a:pPr marL="90170" algn="just">
              <a:lnSpc>
                <a:spcPct val="115000"/>
              </a:lnSpc>
              <a:spcAft>
                <a:spcPts val="0"/>
              </a:spcAft>
            </a:pPr>
            <a:r>
              <a:rPr lang="es-CU" sz="2000" b="1" dirty="0">
                <a:latin typeface="Arial" panose="020B0604020202020204" pitchFamily="34" charset="0"/>
                <a:ea typeface="Times New Roman" panose="02020603050405020304" pitchFamily="18" charset="0"/>
                <a:cs typeface="Arial" panose="020B0604020202020204" pitchFamily="34" charset="0"/>
              </a:rPr>
              <a:t>Farmacopuntura: </a:t>
            </a:r>
            <a:r>
              <a:rPr lang="es-CU" sz="2000" dirty="0">
                <a:latin typeface="Arial" panose="020B0604020202020204" pitchFamily="34" charset="0"/>
                <a:ea typeface="Times New Roman" panose="02020603050405020304" pitchFamily="18" charset="0"/>
                <a:cs typeface="Arial" panose="020B0604020202020204" pitchFamily="34" charset="0"/>
              </a:rPr>
              <a:t>Administrar por via subcutánea de 0.3 a 0.5 dec.los medicamentos de; lidocaina 1%, vitaminas B1, B6, y B 12 </a:t>
            </a:r>
            <a:r>
              <a:rPr lang="es-CU" sz="2000" dirty="0" smtClean="0">
                <a:latin typeface="Arial" panose="020B0604020202020204" pitchFamily="34" charset="0"/>
                <a:ea typeface="Times New Roman" panose="02020603050405020304" pitchFamily="18" charset="0"/>
                <a:cs typeface="Arial" panose="020B0604020202020204" pitchFamily="34" charset="0"/>
              </a:rPr>
              <a:t>en </a:t>
            </a:r>
            <a:r>
              <a:rPr lang="es-CU" sz="2000" dirty="0">
                <a:latin typeface="Arial" panose="020B0604020202020204" pitchFamily="34" charset="0"/>
                <a:ea typeface="Times New Roman" panose="02020603050405020304" pitchFamily="18" charset="0"/>
                <a:cs typeface="Arial" panose="020B0604020202020204" pitchFamily="34" charset="0"/>
              </a:rPr>
              <a:t>los puntos descritos.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b="1" dirty="0">
                <a:latin typeface="Arial" panose="020B0604020202020204" pitchFamily="34" charset="0"/>
                <a:ea typeface="Times New Roman" panose="02020603050405020304" pitchFamily="18" charset="0"/>
                <a:cs typeface="Arial" panose="020B0604020202020204" pitchFamily="34" charset="0"/>
              </a:rPr>
              <a:t> </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b="1" dirty="0">
                <a:latin typeface="Arial" panose="020B0604020202020204" pitchFamily="34" charset="0"/>
                <a:ea typeface="Times New Roman" panose="02020603050405020304" pitchFamily="18" charset="0"/>
                <a:cs typeface="Arial" panose="020B0604020202020204" pitchFamily="34" charset="0"/>
              </a:rPr>
              <a:t>Fitoterapia</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-Tintura de Ajo: 20 gotas ½vaso agua, 2-3 veces al dia por 21 dias.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-Extracto Fluido de Menta japonesa, Llantén, Naranja dulce, Caña santa o Pasiflora: 10 gotas/ ½ vaso agua, 2-3 veces al día por 10 dias.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 Fricciones de Muralla: 1-2 mL para masaje, 2- 3 veces al día por 10 días. </a:t>
            </a:r>
            <a:endParaRPr lang="es-E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ángulo 2"/>
          <p:cNvSpPr/>
          <p:nvPr/>
        </p:nvSpPr>
        <p:spPr>
          <a:xfrm>
            <a:off x="866023" y="395295"/>
            <a:ext cx="7519988" cy="1366528"/>
          </a:xfrm>
          <a:prstGeom prst="rect">
            <a:avLst/>
          </a:prstGeom>
        </p:spPr>
        <p:txBody>
          <a:bodyPr wrap="square">
            <a:spAutoFit/>
          </a:bodyPr>
          <a:lstStyle/>
          <a:p>
            <a:pPr marL="90170" algn="ctr">
              <a:lnSpc>
                <a:spcPct val="115000"/>
              </a:lnSpc>
              <a:spcAft>
                <a:spcPts val="0"/>
              </a:spcAft>
            </a:pPr>
            <a:r>
              <a:rPr lang="es-CU" sz="2400" u="sng" dirty="0" smtClean="0">
                <a:latin typeface="Arial" panose="020B0604020202020204" pitchFamily="34" charset="0"/>
                <a:ea typeface="Times New Roman" panose="02020603050405020304" pitchFamily="18" charset="0"/>
                <a:cs typeface="Arial" panose="020B0604020202020204" pitchFamily="34" charset="0"/>
              </a:rPr>
              <a:t>Hombro doloroso</a:t>
            </a:r>
            <a:r>
              <a:rPr lang="es-CU" sz="2400" dirty="0" smtClean="0">
                <a:latin typeface="Arial" panose="020B0604020202020204" pitchFamily="34" charset="0"/>
                <a:ea typeface="Times New Roman" panose="02020603050405020304" pitchFamily="18" charset="0"/>
                <a:cs typeface="Arial" panose="020B0604020202020204" pitchFamily="34" charset="0"/>
              </a:rPr>
              <a:t> </a:t>
            </a:r>
            <a:endParaRPr lang="es-ES" sz="2400" dirty="0" smtClean="0">
              <a:effectLst/>
              <a:latin typeface="Arial" panose="020B0604020202020204" pitchFamily="34" charset="0"/>
              <a:ea typeface="Calibri" panose="020F0502020204030204" pitchFamily="34" charset="0"/>
              <a:cs typeface="Arial" panose="020B0604020202020204" pitchFamily="34" charset="0"/>
            </a:endParaRPr>
          </a:p>
          <a:p>
            <a:pPr marL="90170" algn="ctr">
              <a:lnSpc>
                <a:spcPct val="115000"/>
              </a:lnSpc>
              <a:spcAft>
                <a:spcPts val="0"/>
              </a:spcAft>
            </a:pPr>
            <a:r>
              <a:rPr lang="es-CU" sz="2400" dirty="0" smtClean="0">
                <a:latin typeface="Arial" panose="020B0604020202020204" pitchFamily="34" charset="0"/>
                <a:ea typeface="Times New Roman" panose="02020603050405020304" pitchFamily="18" charset="0"/>
                <a:cs typeface="Arial" panose="020B0604020202020204" pitchFamily="34" charset="0"/>
              </a:rPr>
              <a:t>Tendinitis calcifica del supraespinoso (bursitis del hombro). Periartritis escápulohumeral </a:t>
            </a:r>
            <a:endParaRPr lang="es-ES" sz="2400" dirty="0" smtClean="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87798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699" y="3322760"/>
            <a:ext cx="8026400" cy="1118768"/>
          </a:xfrm>
          <a:prstGeom prst="rect">
            <a:avLst/>
          </a:prstGeom>
        </p:spPr>
        <p:txBody>
          <a:bodyPr wrap="square">
            <a:spAutoFit/>
          </a:bodyPr>
          <a:lstStyle/>
          <a:p>
            <a:pPr marL="90170" algn="just">
              <a:lnSpc>
                <a:spcPct val="115000"/>
              </a:lnSpc>
              <a:spcAft>
                <a:spcPts val="0"/>
              </a:spcAft>
            </a:pPr>
            <a:r>
              <a:rPr lang="es-CU" sz="2000" dirty="0" smtClean="0">
                <a:latin typeface="Arial" panose="020B0604020202020204" pitchFamily="34" charset="0"/>
                <a:ea typeface="Times New Roman" panose="02020603050405020304" pitchFamily="18" charset="0"/>
                <a:cs typeface="Arial" panose="020B0604020202020204" pitchFamily="34" charset="0"/>
              </a:rPr>
              <a:t>Aplicar </a:t>
            </a:r>
            <a:r>
              <a:rPr lang="es-CU" sz="2000" dirty="0">
                <a:latin typeface="Arial" panose="020B0604020202020204" pitchFamily="34" charset="0"/>
                <a:ea typeface="Times New Roman" panose="02020603050405020304" pitchFamily="18" charset="0"/>
                <a:cs typeface="Arial" panose="020B0604020202020204" pitchFamily="34" charset="0"/>
              </a:rPr>
              <a:t>acupuntura y Electroacupuntura en; IG11, y puntos Ashi, todos con el método de </a:t>
            </a:r>
            <a:r>
              <a:rPr lang="es-CU" sz="2000" dirty="0" smtClean="0">
                <a:latin typeface="Arial" panose="020B0604020202020204" pitchFamily="34" charset="0"/>
                <a:ea typeface="Times New Roman" panose="02020603050405020304" pitchFamily="18" charset="0"/>
                <a:cs typeface="Arial" panose="020B0604020202020204" pitchFamily="34" charset="0"/>
              </a:rPr>
              <a:t>sedación. </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b="1" dirty="0">
                <a:latin typeface="Arial" panose="020B0604020202020204" pitchFamily="34" charset="0"/>
                <a:ea typeface="Times New Roman" panose="02020603050405020304" pitchFamily="18" charset="0"/>
                <a:cs typeface="Times New Roman" panose="02020603050405020304" pitchFamily="18" charset="0"/>
              </a:rPr>
              <a:t>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647699" y="477329"/>
            <a:ext cx="8026400" cy="94179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90170" algn="just">
              <a:lnSpc>
                <a:spcPct val="115000"/>
              </a:lnSpc>
              <a:spcAft>
                <a:spcPts val="0"/>
              </a:spcAft>
            </a:pPr>
            <a:r>
              <a:rPr lang="es-CU" sz="2400" dirty="0" smtClean="0">
                <a:latin typeface="Arial" panose="020B0604020202020204" pitchFamily="34" charset="0"/>
                <a:ea typeface="Times New Roman" panose="02020603050405020304" pitchFamily="18" charset="0"/>
                <a:cs typeface="Times New Roman" panose="02020603050405020304" pitchFamily="18" charset="0"/>
              </a:rPr>
              <a:t>Afecciones ortopédicas más frecuentes en la mano y codo.</a:t>
            </a:r>
            <a:endParaRPr lang="es-ES"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647699" y="1539538"/>
            <a:ext cx="8026400" cy="1124090"/>
          </a:xfrm>
          <a:prstGeom prst="rect">
            <a:avLst/>
          </a:prstGeom>
        </p:spPr>
        <p:txBody>
          <a:bodyPr wrap="square">
            <a:spAutoFit/>
          </a:bodyPr>
          <a:lstStyle/>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Epicondilitis del codo. Epitrocleitis del codo. Bursitis oleocraneana. Tenosinovitis De Quervain. Tenosinovitis digital estenosante (Dedo en resorte). </a:t>
            </a:r>
            <a:endParaRPr lang="es-ES" sz="2000" dirty="0">
              <a:latin typeface="Arial" panose="020B0604020202020204" pitchFamily="34" charset="0"/>
              <a:ea typeface="Calibri" panose="020F0502020204030204" pitchFamily="34" charset="0"/>
              <a:cs typeface="Arial" panose="020B0604020202020204" pitchFamily="34" charset="0"/>
            </a:endParaRPr>
          </a:p>
        </p:txBody>
      </p:sp>
      <p:sp>
        <p:nvSpPr>
          <p:cNvPr id="5" name="Rectángulo 4"/>
          <p:cNvSpPr/>
          <p:nvPr/>
        </p:nvSpPr>
        <p:spPr>
          <a:xfrm>
            <a:off x="647699" y="4567263"/>
            <a:ext cx="8026400" cy="1015663"/>
          </a:xfrm>
          <a:prstGeom prst="rect">
            <a:avLst/>
          </a:prstGeom>
        </p:spPr>
        <p:txBody>
          <a:bodyPr wrap="square">
            <a:spAutoFit/>
          </a:bodyPr>
          <a:lstStyle/>
          <a:p>
            <a:r>
              <a:rPr lang="es-CU" sz="2000" b="1" dirty="0">
                <a:latin typeface="Arial" panose="020B0604020202020204" pitchFamily="34" charset="0"/>
                <a:ea typeface="Times New Roman" panose="02020603050405020304" pitchFamily="18" charset="0"/>
                <a:cs typeface="Arial" panose="020B0604020202020204" pitchFamily="34" charset="0"/>
              </a:rPr>
              <a:t>Farmacopuntura</a:t>
            </a:r>
            <a:r>
              <a:rPr lang="es-CU" sz="2000" dirty="0">
                <a:latin typeface="Arial" panose="020B0604020202020204" pitchFamily="34" charset="0"/>
                <a:ea typeface="Times New Roman" panose="02020603050405020304" pitchFamily="18" charset="0"/>
                <a:cs typeface="Arial" panose="020B0604020202020204" pitchFamily="34" charset="0"/>
              </a:rPr>
              <a:t> en estos puntos Administrar por via subcutánea de 0.3 a 0.5 dec, los medicamentos de; lidocaína 1%, vitaminas B1, B6, y B 12 o diclofenaco en los puntos descritos</a:t>
            </a:r>
            <a:endParaRPr lang="es-ES" sz="2000" dirty="0"/>
          </a:p>
        </p:txBody>
      </p:sp>
    </p:spTree>
    <p:extLst>
      <p:ext uri="{BB962C8B-B14F-4D97-AF65-F5344CB8AC3E}">
        <p14:creationId xmlns:p14="http://schemas.microsoft.com/office/powerpoint/2010/main" val="2250510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9214" y="1859470"/>
            <a:ext cx="8903370" cy="2923877"/>
          </a:xfrm>
          <a:prstGeom prst="rect">
            <a:avLst/>
          </a:prstGeom>
        </p:spPr>
        <p:txBody>
          <a:bodyPr wrap="square">
            <a:spAutoFit/>
          </a:bodyPr>
          <a:lstStyle/>
          <a:p>
            <a:pPr marL="90170" algn="just">
              <a:lnSpc>
                <a:spcPct val="115000"/>
              </a:lnSpc>
              <a:spcAft>
                <a:spcPts val="0"/>
              </a:spcAft>
            </a:pPr>
            <a:r>
              <a:rPr lang="es-CU" sz="2000" b="1" dirty="0" smtClean="0">
                <a:latin typeface="Arial" panose="020B0604020202020204" pitchFamily="34" charset="0"/>
                <a:ea typeface="Times New Roman" panose="02020603050405020304" pitchFamily="18" charset="0"/>
                <a:cs typeface="Arial" panose="020B0604020202020204" pitchFamily="34" charset="0"/>
              </a:rPr>
              <a:t>Fitoterapia</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b="1" dirty="0">
                <a:latin typeface="Arial" panose="020B0604020202020204" pitchFamily="34" charset="0"/>
                <a:ea typeface="Times New Roman" panose="02020603050405020304" pitchFamily="18" charset="0"/>
                <a:cs typeface="Arial" panose="020B0604020202020204" pitchFamily="34" charset="0"/>
              </a:rPr>
              <a:t> </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b="1" dirty="0">
                <a:latin typeface="Arial" panose="020B0604020202020204" pitchFamily="34" charset="0"/>
                <a:ea typeface="Times New Roman" panose="02020603050405020304" pitchFamily="18" charset="0"/>
                <a:cs typeface="Arial" panose="020B0604020202020204" pitchFamily="34" charset="0"/>
              </a:rPr>
              <a:t>-</a:t>
            </a:r>
            <a:r>
              <a:rPr lang="es-CU" sz="2000" dirty="0">
                <a:latin typeface="Arial" panose="020B0604020202020204" pitchFamily="34" charset="0"/>
                <a:ea typeface="Times New Roman" panose="02020603050405020304" pitchFamily="18" charset="0"/>
                <a:cs typeface="Arial" panose="020B0604020202020204" pitchFamily="34" charset="0"/>
              </a:rPr>
              <a:t>Tintura de Ajo, Tintura de Ajo, Ají, Toronjil de menta: 20 gotas/ ½vaso agua, 2-3 veces al dia por 21 dias.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-Extracto y-o Fluido de Menta japonesa, Llantén, Naranja dulce, Caña santa o Pasiflora: 10 gotas/ ½vaso agua, 2-3 veces al día por 10 dias.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 -Fricciones de Muralla: 1-2 ml para masaje, 2- 3 veces al dia por 10 días. </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-Bálsamo aromático asiático por 30 dias.</a:t>
            </a:r>
            <a:endParaRPr lang="es-E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ángulo 2"/>
          <p:cNvSpPr/>
          <p:nvPr/>
        </p:nvSpPr>
        <p:spPr>
          <a:xfrm>
            <a:off x="647699" y="477329"/>
            <a:ext cx="8026400" cy="94179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90170" algn="just">
              <a:lnSpc>
                <a:spcPct val="115000"/>
              </a:lnSpc>
              <a:spcAft>
                <a:spcPts val="0"/>
              </a:spcAft>
            </a:pPr>
            <a:r>
              <a:rPr lang="es-CU" sz="2400" dirty="0" smtClean="0">
                <a:latin typeface="Arial" panose="020B0604020202020204" pitchFamily="34" charset="0"/>
                <a:ea typeface="Times New Roman" panose="02020603050405020304" pitchFamily="18" charset="0"/>
                <a:cs typeface="Times New Roman" panose="02020603050405020304" pitchFamily="18" charset="0"/>
              </a:rPr>
              <a:t>Afecciones ortopédicas más frecuentes en la mano y codo.</a:t>
            </a:r>
            <a:endParaRPr lang="es-ES"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753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9698" name="Title 1"/>
          <p:cNvSpPr>
            <a:spLocks noGrp="1"/>
          </p:cNvSpPr>
          <p:nvPr>
            <p:ph type="title"/>
          </p:nvPr>
        </p:nvSpPr>
        <p:spPr>
          <a:xfrm>
            <a:off x="2984697" y="272225"/>
            <a:ext cx="1943100" cy="404813"/>
          </a:xfrm>
        </p:spPr>
        <p:txBody>
          <a:bodyPr>
            <a:noAutofit/>
          </a:bodyPr>
          <a:lstStyle/>
          <a:p>
            <a:pPr algn="ctr" eaLnBrk="1" hangingPunct="1"/>
            <a:r>
              <a:rPr lang="es-ES" altLang="es-ES" sz="2400" dirty="0">
                <a:latin typeface="Arial" panose="020B0604020202020204" pitchFamily="34" charset="0"/>
                <a:cs typeface="Arial" panose="020B0604020202020204" pitchFamily="34" charset="0"/>
              </a:rPr>
              <a:t>Bibliografía</a:t>
            </a:r>
            <a:r>
              <a:rPr lang="es-ES" altLang="es-ES" sz="2400" dirty="0" smtClean="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158461" y="1425126"/>
            <a:ext cx="8706254" cy="4181590"/>
          </a:xfrm>
        </p:spPr>
        <p:txBody>
          <a:bodyPr rtlCol="0">
            <a:noAutofit/>
          </a:bodyPr>
          <a:lstStyle/>
          <a:p>
            <a:pPr marL="0" indent="0">
              <a:buNone/>
              <a:defRPr/>
            </a:pPr>
            <a:r>
              <a:rPr lang="es-ES" sz="2000" dirty="0">
                <a:latin typeface="Arial" panose="020B0604020202020204" pitchFamily="34" charset="0"/>
                <a:cs typeface="Arial" panose="020B0604020202020204" pitchFamily="34" charset="0"/>
              </a:rPr>
              <a:t>Básica </a:t>
            </a:r>
          </a:p>
          <a:p>
            <a:pPr algn="just">
              <a:defRPr/>
            </a:pPr>
            <a:r>
              <a:rPr lang="es-ES" sz="2000" dirty="0">
                <a:latin typeface="Arial" panose="020B0604020202020204" pitchFamily="34" charset="0"/>
                <a:cs typeface="Arial" panose="020B0604020202020204" pitchFamily="34" charset="0"/>
              </a:rPr>
              <a:t>Libro de MGI Álvarez Sintes, capítulo 91 Tosar Pérez MA, Álvarez Díaz TA. Medicina Natural y Tradicional en Atención Primaria de Salud. En: Álvarez Sintes R, et. al. Medicina General Integral. 3 ed. aumentada y corregida. La Habana: Editorial Ciencias Médicas; 2014. p. 920-49. </a:t>
            </a:r>
          </a:p>
          <a:p>
            <a:pPr algn="just">
              <a:defRPr/>
            </a:pPr>
            <a:r>
              <a:rPr lang="es-ES" sz="2000" dirty="0">
                <a:latin typeface="Arial" panose="020B0604020202020204" pitchFamily="34" charset="0"/>
                <a:cs typeface="Arial" panose="020B0604020202020204" pitchFamily="34" charset="0"/>
              </a:rPr>
              <a:t>Álvarez Díaz TA, Tosar Pérez MA, Echemendia Sálix C. Medicina tradicional china, Acupuntura, moxibustión y medicina herbolaria. La Habana: Editorial Universidad de La Habana; 2014.</a:t>
            </a:r>
          </a:p>
          <a:p>
            <a:pPr algn="just">
              <a:defRPr/>
            </a:pPr>
            <a:r>
              <a:rPr lang="es-ES" sz="2000" dirty="0">
                <a:latin typeface="Arial" panose="020B0604020202020204" pitchFamily="34" charset="0"/>
                <a:cs typeface="Arial" panose="020B0604020202020204" pitchFamily="34" charset="0"/>
              </a:rPr>
              <a:t>MINSAP. Manual para la práctica de la medicina natural y tradicional, Editorial Ciencias médicas, La Habana, 2014</a:t>
            </a:r>
          </a:p>
          <a:p>
            <a:pPr algn="just">
              <a:defRPr/>
            </a:pPr>
            <a:r>
              <a:rPr lang="es-ES" sz="2000" dirty="0">
                <a:latin typeface="Arial" panose="020B0604020202020204" pitchFamily="34" charset="0"/>
                <a:cs typeface="Arial" panose="020B0604020202020204" pitchFamily="34" charset="0"/>
              </a:rPr>
              <a:t>MINSAP. Guía para la prescripción de productos naturales. </a:t>
            </a:r>
            <a:r>
              <a:rPr lang="es-ES" sz="2000" dirty="0" smtClean="0">
                <a:latin typeface="Arial" panose="020B0604020202020204" pitchFamily="34" charset="0"/>
                <a:cs typeface="Arial" panose="020B0604020202020204" pitchFamily="34" charset="0"/>
              </a:rPr>
              <a:t>La </a:t>
            </a:r>
            <a:r>
              <a:rPr lang="es-ES" sz="2000" dirty="0">
                <a:latin typeface="Arial" panose="020B0604020202020204" pitchFamily="34" charset="0"/>
                <a:cs typeface="Arial" panose="020B0604020202020204" pitchFamily="34" charset="0"/>
              </a:rPr>
              <a:t>Habana: Editorial Ciencias médicas, </a:t>
            </a:r>
            <a:r>
              <a:rPr lang="es-ES" sz="2000" dirty="0" smtClean="0">
                <a:latin typeface="Arial" panose="020B0604020202020204" pitchFamily="34" charset="0"/>
                <a:cs typeface="Arial" panose="020B0604020202020204" pitchFamily="34" charset="0"/>
              </a:rPr>
              <a:t>2014</a:t>
            </a:r>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4018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262437" y="817521"/>
            <a:ext cx="2185988" cy="476250"/>
          </a:xfrm>
        </p:spPr>
        <p:style>
          <a:lnRef idx="2">
            <a:schemeClr val="accent1"/>
          </a:lnRef>
          <a:fillRef idx="1">
            <a:schemeClr val="lt1"/>
          </a:fillRef>
          <a:effectRef idx="0">
            <a:schemeClr val="accent1"/>
          </a:effectRef>
          <a:fontRef idx="minor">
            <a:schemeClr val="dk1"/>
          </a:fontRef>
        </p:style>
        <p:txBody>
          <a:bodyPr rtlCol="0">
            <a:normAutofit fontScale="90000"/>
          </a:bodyPr>
          <a:lstStyle/>
          <a:p>
            <a:pPr algn="ctr">
              <a:defRPr/>
            </a:pPr>
            <a:r>
              <a:rPr lang="es-ES" altLang="es-ES" dirty="0" smtClean="0">
                <a:latin typeface="Arial" panose="020B0604020202020204" pitchFamily="34" charset="0"/>
                <a:cs typeface="Arial" panose="020B0604020202020204" pitchFamily="34" charset="0"/>
              </a:rPr>
              <a:t/>
            </a:r>
            <a:br>
              <a:rPr lang="es-ES" altLang="es-ES" dirty="0" smtClean="0">
                <a:latin typeface="Arial" panose="020B0604020202020204" pitchFamily="34" charset="0"/>
                <a:cs typeface="Arial" panose="020B0604020202020204" pitchFamily="34" charset="0"/>
              </a:rPr>
            </a:br>
            <a:r>
              <a:rPr lang="es-ES" altLang="es-ES" sz="3600" dirty="0" smtClean="0">
                <a:latin typeface="Arial" panose="020B0604020202020204" pitchFamily="34" charset="0"/>
                <a:cs typeface="Arial" panose="020B0604020202020204" pitchFamily="34" charset="0"/>
              </a:rPr>
              <a:t>Objetivo </a:t>
            </a:r>
            <a:br>
              <a:rPr lang="es-ES" altLang="es-ES" sz="3600" dirty="0" smtClean="0">
                <a:latin typeface="Arial" panose="020B0604020202020204" pitchFamily="34" charset="0"/>
                <a:cs typeface="Arial" panose="020B0604020202020204" pitchFamily="34" charset="0"/>
              </a:rPr>
            </a:br>
            <a:endParaRPr lang="es-ES" altLang="es-ES" sz="3600" dirty="0" smtClean="0">
              <a:latin typeface="Arial" panose="020B0604020202020204" pitchFamily="34" charset="0"/>
              <a:cs typeface="Arial" panose="020B0604020202020204" pitchFamily="34" charset="0"/>
            </a:endParaRPr>
          </a:p>
        </p:txBody>
      </p:sp>
      <p:sp>
        <p:nvSpPr>
          <p:cNvPr id="5123" name="Content Placeholder 2"/>
          <p:cNvSpPr>
            <a:spLocks noGrp="1"/>
          </p:cNvSpPr>
          <p:nvPr>
            <p:ph idx="1"/>
          </p:nvPr>
        </p:nvSpPr>
        <p:spPr>
          <a:xfrm>
            <a:off x="685800" y="2564608"/>
            <a:ext cx="7820525" cy="917972"/>
          </a:xfrm>
        </p:spPr>
        <p:txBody>
          <a:bodyPr/>
          <a:lstStyle/>
          <a:p>
            <a:pPr algn="just" eaLnBrk="1" hangingPunct="1"/>
            <a:r>
              <a:rPr lang="es-ES" altLang="es-ES" sz="2400" dirty="0">
                <a:latin typeface="Arial" panose="020B0604020202020204" pitchFamily="34" charset="0"/>
                <a:cs typeface="Arial" panose="020B0604020202020204" pitchFamily="34" charset="0"/>
              </a:rPr>
              <a:t>Integrar los procederes terapéuticos de la MNT en las enfermedades </a:t>
            </a:r>
            <a:r>
              <a:rPr lang="es-ES" altLang="es-ES" sz="2400" dirty="0" smtClean="0">
                <a:latin typeface="Arial" panose="020B0604020202020204" pitchFamily="34" charset="0"/>
                <a:cs typeface="Arial" panose="020B0604020202020204" pitchFamily="34" charset="0"/>
              </a:rPr>
              <a:t>del sistema osteomioarticular</a:t>
            </a:r>
            <a:r>
              <a:rPr lang="es-ES" altLang="es-ES" sz="1800" dirty="0" smtClean="0">
                <a:latin typeface="Arial" panose="020B0604020202020204" pitchFamily="34" charset="0"/>
                <a:cs typeface="Arial" panose="020B0604020202020204" pitchFamily="34" charset="0"/>
              </a:rPr>
              <a:t>. </a:t>
            </a:r>
            <a:endParaRPr lang="es-ES" altLang="es-E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6591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335693" y="450998"/>
            <a:ext cx="1890713" cy="540544"/>
          </a:xfrm>
          <a:noFill/>
          <a:extLst>
            <a:ext uri="{909E8E84-426E-40DD-AFC4-6F175D3DCCD1}">
              <a14:hiddenFill xmlns:a14="http://schemas.microsoft.com/office/drawing/2010/main">
                <a:solidFill>
                  <a:srgbClr val="FFFFFF"/>
                </a:solidFill>
              </a14:hiddenFill>
            </a:ext>
          </a:extLst>
        </p:spPr>
        <p:style>
          <a:lnRef idx="1">
            <a:schemeClr val="accent1"/>
          </a:lnRef>
          <a:fillRef idx="2">
            <a:schemeClr val="accent1"/>
          </a:fillRef>
          <a:effectRef idx="1">
            <a:schemeClr val="accent1"/>
          </a:effectRef>
          <a:fontRef idx="minor">
            <a:schemeClr val="dk1"/>
          </a:fontRef>
        </p:style>
        <p:txBody>
          <a:bodyPr rtlCol="0">
            <a:noAutofit/>
          </a:bodyPr>
          <a:lstStyle/>
          <a:p>
            <a:pPr algn="ctr">
              <a:defRPr/>
            </a:pPr>
            <a:r>
              <a:rPr lang="es-ES" sz="2400" dirty="0">
                <a:latin typeface="Arial" panose="020B0604020202020204" pitchFamily="34" charset="0"/>
                <a:cs typeface="Arial" panose="020B0604020202020204" pitchFamily="34" charset="0"/>
              </a:rPr>
              <a:t/>
            </a:r>
            <a:br>
              <a:rPr lang="es-ES" sz="24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Sumario</a:t>
            </a:r>
            <a:r>
              <a:rPr lang="es-ES" sz="2400" dirty="0">
                <a:latin typeface="Arial" panose="020B0604020202020204" pitchFamily="34" charset="0"/>
                <a:cs typeface="Arial" panose="020B0604020202020204" pitchFamily="34" charset="0"/>
              </a:rPr>
              <a:t/>
            </a:r>
            <a:br>
              <a:rPr lang="es-ES" sz="2400" dirty="0">
                <a:latin typeface="Arial" panose="020B0604020202020204" pitchFamily="34" charset="0"/>
                <a:cs typeface="Arial" panose="020B0604020202020204" pitchFamily="34" charset="0"/>
              </a:rPr>
            </a:br>
            <a:endParaRPr lang="es-ES" sz="2400" dirty="0">
              <a:latin typeface="Arial" panose="020B0604020202020204" pitchFamily="34" charset="0"/>
              <a:cs typeface="Arial" panose="020B0604020202020204" pitchFamily="34" charset="0"/>
            </a:endParaRPr>
          </a:p>
        </p:txBody>
      </p:sp>
      <p:sp>
        <p:nvSpPr>
          <p:cNvPr id="2" name="Rectángulo 1"/>
          <p:cNvSpPr/>
          <p:nvPr/>
        </p:nvSpPr>
        <p:spPr>
          <a:xfrm>
            <a:off x="397041" y="1329405"/>
            <a:ext cx="8542421" cy="4524315"/>
          </a:xfrm>
          <a:prstGeom prst="rect">
            <a:avLst/>
          </a:prstGeom>
        </p:spPr>
        <p:txBody>
          <a:bodyPr wrap="square">
            <a:spAutoFit/>
          </a:bodyPr>
          <a:lstStyle/>
          <a:p>
            <a:pPr algn="just">
              <a:lnSpc>
                <a:spcPct val="150000"/>
              </a:lnSpc>
              <a:spcAft>
                <a:spcPts val="0"/>
              </a:spcAft>
              <a:tabLst>
                <a:tab pos="5130800" algn="l"/>
              </a:tabLst>
            </a:pPr>
            <a:r>
              <a:rPr lang="es-ES_tradnl" sz="2400" dirty="0">
                <a:latin typeface="Arial" panose="020B0604020202020204" pitchFamily="34" charset="0"/>
                <a:ea typeface="Times New Roman" panose="02020603050405020304" pitchFamily="18" charset="0"/>
                <a:cs typeface="Arial" panose="020B0604020202020204" pitchFamily="34" charset="0"/>
              </a:rPr>
              <a:t>Aplicar la acupuntura y técnicas a fines, en las afecciones cuyo síntoma sea el dolor en las a</a:t>
            </a:r>
            <a:r>
              <a:rPr lang="es-ES_tradnl" sz="2400" dirty="0">
                <a:latin typeface="Arial" panose="020B0604020202020204" pitchFamily="34" charset="0"/>
                <a:ea typeface="Calibri" panose="020F0502020204030204" pitchFamily="34" charset="0"/>
                <a:cs typeface="Arial" panose="020B0604020202020204" pitchFamily="34" charset="0"/>
              </a:rPr>
              <a:t>fecciones traumáticas del SOMA: Esguince </a:t>
            </a:r>
            <a:endParaRPr lang="es-ES_tradnl" sz="24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0"/>
              </a:spcAft>
              <a:tabLst>
                <a:tab pos="5130800" algn="l"/>
              </a:tabLst>
            </a:pPr>
            <a:r>
              <a:rPr lang="es-ES_tradnl" sz="2400" dirty="0" smtClean="0">
                <a:latin typeface="Arial" panose="020B0604020202020204" pitchFamily="34" charset="0"/>
                <a:ea typeface="Calibri" panose="020F0502020204030204" pitchFamily="34" charset="0"/>
                <a:cs typeface="Arial" panose="020B0604020202020204" pitchFamily="34" charset="0"/>
              </a:rPr>
              <a:t>Afecciones </a:t>
            </a:r>
            <a:r>
              <a:rPr lang="es-ES_tradnl" sz="2400" dirty="0">
                <a:latin typeface="Arial" panose="020B0604020202020204" pitchFamily="34" charset="0"/>
                <a:ea typeface="Calibri" panose="020F0502020204030204" pitchFamily="34" charset="0"/>
                <a:cs typeface="Arial" panose="020B0604020202020204" pitchFamily="34" charset="0"/>
              </a:rPr>
              <a:t>no traumáticas del SOMA-Sacro lumbalgia y Enfermedad degenerativa articular; Artrosis. Hombro doloroso. </a:t>
            </a:r>
          </a:p>
          <a:p>
            <a:pPr algn="just">
              <a:lnSpc>
                <a:spcPct val="150000"/>
              </a:lnSpc>
              <a:spcAft>
                <a:spcPts val="0"/>
              </a:spcAft>
              <a:tabLst>
                <a:tab pos="5130800" algn="l"/>
              </a:tabLst>
            </a:pPr>
            <a:r>
              <a:rPr lang="es-ES_tradnl" sz="2400" dirty="0" smtClean="0">
                <a:latin typeface="Arial" panose="020B0604020202020204" pitchFamily="34" charset="0"/>
                <a:ea typeface="Calibri" panose="020F0502020204030204" pitchFamily="34" charset="0"/>
                <a:cs typeface="Arial" panose="020B0604020202020204" pitchFamily="34" charset="0"/>
              </a:rPr>
              <a:t>Afecciones </a:t>
            </a:r>
            <a:r>
              <a:rPr lang="es-ES_tradnl" sz="2400" dirty="0">
                <a:latin typeface="Arial" panose="020B0604020202020204" pitchFamily="34" charset="0"/>
                <a:ea typeface="Calibri" panose="020F0502020204030204" pitchFamily="34" charset="0"/>
                <a:cs typeface="Arial" panose="020B0604020202020204" pitchFamily="34" charset="0"/>
              </a:rPr>
              <a:t>ortopédicas más frecuentes en la mano y codo </a:t>
            </a:r>
            <a:r>
              <a:rPr lang="es-ES_tradnl" sz="2400" dirty="0">
                <a:latin typeface="Arial" panose="020B0604020202020204" pitchFamily="34" charset="0"/>
                <a:ea typeface="Times New Roman" panose="02020603050405020304" pitchFamily="18" charset="0"/>
                <a:cs typeface="Arial" panose="020B0604020202020204" pitchFamily="34" charset="0"/>
              </a:rPr>
              <a:t>c</a:t>
            </a:r>
            <a:r>
              <a:rPr lang="es-ES_tradnl" sz="2400" dirty="0">
                <a:latin typeface="Arial" panose="020B0604020202020204" pitchFamily="34" charset="0"/>
                <a:ea typeface="Calibri" panose="020F0502020204030204" pitchFamily="34" charset="0"/>
                <a:cs typeface="Arial" panose="020B0604020202020204" pitchFamily="34" charset="0"/>
              </a:rPr>
              <a:t>on los puntos específicos para cada afección. </a:t>
            </a:r>
            <a:endParaRPr lang="es-ES" sz="24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647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6884" y="1709081"/>
            <a:ext cx="8217569" cy="2862322"/>
          </a:xfrm>
          <a:prstGeom prst="rect">
            <a:avLst/>
          </a:prstGeom>
        </p:spPr>
        <p:txBody>
          <a:bodyPr wrap="square">
            <a:spAutoFit/>
          </a:bodyPr>
          <a:lstStyle/>
          <a:p>
            <a:pPr algn="just">
              <a:lnSpc>
                <a:spcPct val="150000"/>
              </a:lnSpc>
            </a:pPr>
            <a:r>
              <a:rPr lang="es-CU" sz="2400" dirty="0">
                <a:latin typeface="Arial" panose="020B0604020202020204" pitchFamily="34" charset="0"/>
                <a:ea typeface="Times New Roman" panose="02020603050405020304" pitchFamily="18" charset="0"/>
              </a:rPr>
              <a:t>Las enfermedades del sistema osteomioarticular, cursan con dolor siendo el sintoma más frecuente</a:t>
            </a:r>
            <a:r>
              <a:rPr lang="es-CU" sz="2400" dirty="0" smtClean="0">
                <a:latin typeface="Arial" panose="020B0604020202020204" pitchFamily="34" charset="0"/>
                <a:ea typeface="Times New Roman" panose="02020603050405020304" pitchFamily="18" charset="0"/>
              </a:rPr>
              <a:t>.</a:t>
            </a:r>
          </a:p>
          <a:p>
            <a:pPr algn="just">
              <a:lnSpc>
                <a:spcPct val="150000"/>
              </a:lnSpc>
            </a:pPr>
            <a:r>
              <a:rPr lang="es-CU" sz="2400" dirty="0" smtClean="0">
                <a:latin typeface="Arial" panose="020B0604020202020204" pitchFamily="34" charset="0"/>
                <a:ea typeface="Times New Roman" panose="02020603050405020304" pitchFamily="18" charset="0"/>
              </a:rPr>
              <a:t>En el </a:t>
            </a:r>
            <a:r>
              <a:rPr lang="es-CU" sz="2400" dirty="0">
                <a:latin typeface="Arial" panose="020B0604020202020204" pitchFamily="34" charset="0"/>
                <a:ea typeface="Times New Roman" panose="02020603050405020304" pitchFamily="18" charset="0"/>
              </a:rPr>
              <a:t>municipio </a:t>
            </a:r>
            <a:r>
              <a:rPr lang="es-CU" sz="2400" dirty="0" smtClean="0">
                <a:latin typeface="Arial" panose="020B0604020202020204" pitchFamily="34" charset="0"/>
                <a:ea typeface="Times New Roman" panose="02020603050405020304" pitchFamily="18" charset="0"/>
              </a:rPr>
              <a:t>Boyeros ás </a:t>
            </a:r>
            <a:r>
              <a:rPr lang="es-CU" sz="2400" dirty="0">
                <a:latin typeface="Arial" panose="020B0604020202020204" pitchFamily="34" charset="0"/>
                <a:ea typeface="Times New Roman" panose="02020603050405020304" pitchFamily="18" charset="0"/>
              </a:rPr>
              <a:t>del 20% de personas mayores, </a:t>
            </a:r>
            <a:r>
              <a:rPr lang="es-CU" sz="2400" dirty="0" smtClean="0">
                <a:latin typeface="Arial" panose="020B0604020202020204" pitchFamily="34" charset="0"/>
                <a:ea typeface="Times New Roman" panose="02020603050405020304" pitchFamily="18" charset="0"/>
              </a:rPr>
              <a:t>padecen de dolor en este sistema, por </a:t>
            </a:r>
            <a:r>
              <a:rPr lang="es-CU" sz="2400" dirty="0">
                <a:latin typeface="Arial" panose="020B0604020202020204" pitchFamily="34" charset="0"/>
                <a:ea typeface="Times New Roman" panose="02020603050405020304" pitchFamily="18" charset="0"/>
              </a:rPr>
              <a:t>lo que la incidencia de estas </a:t>
            </a:r>
            <a:r>
              <a:rPr lang="es-CU" sz="2400" dirty="0" smtClean="0">
                <a:latin typeface="Arial" panose="020B0604020202020204" pitchFamily="34" charset="0"/>
                <a:ea typeface="Times New Roman" panose="02020603050405020304" pitchFamily="18" charset="0"/>
              </a:rPr>
              <a:t>enfermedades </a:t>
            </a:r>
            <a:r>
              <a:rPr lang="es-CU" sz="2400" dirty="0">
                <a:latin typeface="Arial" panose="020B0604020202020204" pitchFamily="34" charset="0"/>
                <a:ea typeface="Times New Roman" panose="02020603050405020304" pitchFamily="18" charset="0"/>
              </a:rPr>
              <a:t>es </a:t>
            </a:r>
            <a:r>
              <a:rPr lang="es-CU" sz="2400" dirty="0" smtClean="0">
                <a:latin typeface="Arial" panose="020B0604020202020204" pitchFamily="34" charset="0"/>
                <a:ea typeface="Times New Roman" panose="02020603050405020304" pitchFamily="18" charset="0"/>
              </a:rPr>
              <a:t>alta. </a:t>
            </a:r>
            <a:endParaRPr lang="es-ES" sz="2400" dirty="0">
              <a:effectLst/>
            </a:endParaRPr>
          </a:p>
        </p:txBody>
      </p:sp>
    </p:spTree>
    <p:extLst>
      <p:ext uri="{BB962C8B-B14F-4D97-AF65-F5344CB8AC3E}">
        <p14:creationId xmlns:p14="http://schemas.microsoft.com/office/powerpoint/2010/main" val="2569419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0632" y="1195265"/>
            <a:ext cx="8903368" cy="4853316"/>
          </a:xfrm>
          <a:prstGeom prst="rect">
            <a:avLst/>
          </a:prstGeom>
        </p:spPr>
        <p:txBody>
          <a:bodyPr wrap="square">
            <a:spAutoFit/>
          </a:bodyPr>
          <a:lstStyle/>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Acupuntura</a:t>
            </a:r>
            <a:r>
              <a:rPr lang="es-CU" sz="2000" dirty="0">
                <a:latin typeface="Arial" panose="020B0604020202020204" pitchFamily="34" charset="0"/>
                <a:ea typeface="Calibri" panose="020F0502020204030204" pitchFamily="34" charset="0"/>
                <a:cs typeface="Arial" panose="020B0604020202020204" pitchFamily="34" charset="0"/>
              </a:rPr>
              <a:t>: se utilizan  los puntos  de la región dañada y los puntos distales del me- ridiano  que la recorre. También  se puede tratar con los puntos de la región opuesta. De acuerdo con la localización del esguince, se aplica el tratamiento como se indica en los siguientes ejemplos: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del hombro: puntos  IG  15, IG4,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del codo: puntos IG 11, P 5.</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a:latin typeface="Arial" panose="020B0604020202020204" pitchFamily="34" charset="0"/>
                <a:ea typeface="Calibri" panose="020F0502020204030204" pitchFamily="34" charset="0"/>
                <a:cs typeface="Arial" panose="020B0604020202020204" pitchFamily="34" charset="0"/>
              </a:rPr>
              <a:t>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  la muñeca: puntos  TF 4,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 la cintura: puntos V 40 y VG 26</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a:latin typeface="Arial" panose="020B0604020202020204" pitchFamily="34" charset="0"/>
                <a:ea typeface="Calibri" panose="020F0502020204030204" pitchFamily="34" charset="0"/>
                <a:cs typeface="Arial" panose="020B0604020202020204" pitchFamily="34" charset="0"/>
              </a:rPr>
              <a:t>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 la articulación del fémur: puntos VB 30,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 la rodilla: puntos V 40, E 36 y VB 34.</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a:latin typeface="Arial" panose="020B0604020202020204" pitchFamily="34" charset="0"/>
                <a:ea typeface="Calibri" panose="020F0502020204030204" pitchFamily="34" charset="0"/>
                <a:cs typeface="Arial" panose="020B0604020202020204" pitchFamily="34" charset="0"/>
              </a:rPr>
              <a:t>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a:latin typeface="Arial" panose="020B0604020202020204" pitchFamily="34" charset="0"/>
                <a:ea typeface="Calibri" panose="020F0502020204030204" pitchFamily="34" charset="0"/>
                <a:cs typeface="Arial" panose="020B0604020202020204" pitchFamily="34" charset="0"/>
              </a:rPr>
              <a:t>Esguince del tarso: puntos V 60, ID 3 Puntos </a:t>
            </a:r>
            <a:r>
              <a:rPr lang="es-CU" sz="2000" dirty="0" smtClean="0">
                <a:latin typeface="Arial" panose="020B0604020202020204" pitchFamily="34" charset="0"/>
                <a:ea typeface="Calibri" panose="020F0502020204030204" pitchFamily="34" charset="0"/>
                <a:cs typeface="Arial" panose="020B0604020202020204" pitchFamily="34" charset="0"/>
              </a:rPr>
              <a:t>Ashi                                                </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ángulo 2"/>
          <p:cNvSpPr/>
          <p:nvPr/>
        </p:nvSpPr>
        <p:spPr>
          <a:xfrm>
            <a:off x="1052764" y="277869"/>
            <a:ext cx="7279104" cy="577850"/>
          </a:xfrm>
          <a:prstGeom prst="rect">
            <a:avLst/>
          </a:prstGeom>
        </p:spPr>
        <p:txBody>
          <a:bodyPr wrap="square">
            <a:spAutoFit/>
          </a:bodyPr>
          <a:lstStyle/>
          <a:p>
            <a:pPr algn="ctr">
              <a:lnSpc>
                <a:spcPct val="150000"/>
              </a:lnSpc>
              <a:spcAft>
                <a:spcPts val="0"/>
              </a:spcAft>
              <a:tabLst>
                <a:tab pos="5130800" algn="l"/>
              </a:tabLst>
            </a:pPr>
            <a:r>
              <a:rPr lang="es-ES_tradnl" sz="2400" dirty="0" smtClean="0">
                <a:latin typeface="Arial" panose="020B0604020202020204" pitchFamily="34" charset="0"/>
                <a:ea typeface="Calibri" panose="020F0502020204030204" pitchFamily="34" charset="0"/>
                <a:cs typeface="Arial" panose="020B0604020202020204" pitchFamily="34" charset="0"/>
              </a:rPr>
              <a:t>Afecciones </a:t>
            </a:r>
            <a:r>
              <a:rPr lang="es-ES_tradnl" sz="2400" dirty="0">
                <a:latin typeface="Arial" panose="020B0604020202020204" pitchFamily="34" charset="0"/>
                <a:ea typeface="Calibri" panose="020F0502020204030204" pitchFamily="34" charset="0"/>
                <a:cs typeface="Arial" panose="020B0604020202020204" pitchFamily="34" charset="0"/>
              </a:rPr>
              <a:t>traumáticas del SOMA: Esguince </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82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6347619"/>
              </p:ext>
            </p:extLst>
          </p:nvPr>
        </p:nvGraphicFramePr>
        <p:xfrm>
          <a:off x="276726" y="1478197"/>
          <a:ext cx="8662737" cy="5198238"/>
        </p:xfrm>
        <a:graphic>
          <a:graphicData uri="http://schemas.openxmlformats.org/drawingml/2006/table">
            <a:tbl>
              <a:tblPr firstRow="1" firstCol="1" bandRow="1">
                <a:tableStyleId>{5940675A-B579-460E-94D1-54222C63F5DA}</a:tableStyleId>
              </a:tblPr>
              <a:tblGrid>
                <a:gridCol w="1902372">
                  <a:extLst>
                    <a:ext uri="{9D8B030D-6E8A-4147-A177-3AD203B41FA5}">
                      <a16:colId xmlns:a16="http://schemas.microsoft.com/office/drawing/2014/main" val="1131246272"/>
                    </a:ext>
                  </a:extLst>
                </a:gridCol>
                <a:gridCol w="2716988">
                  <a:extLst>
                    <a:ext uri="{9D8B030D-6E8A-4147-A177-3AD203B41FA5}">
                      <a16:colId xmlns:a16="http://schemas.microsoft.com/office/drawing/2014/main" val="404700785"/>
                    </a:ext>
                  </a:extLst>
                </a:gridCol>
                <a:gridCol w="1791200">
                  <a:extLst>
                    <a:ext uri="{9D8B030D-6E8A-4147-A177-3AD203B41FA5}">
                      <a16:colId xmlns:a16="http://schemas.microsoft.com/office/drawing/2014/main" val="710220217"/>
                    </a:ext>
                  </a:extLst>
                </a:gridCol>
                <a:gridCol w="2252177">
                  <a:extLst>
                    <a:ext uri="{9D8B030D-6E8A-4147-A177-3AD203B41FA5}">
                      <a16:colId xmlns:a16="http://schemas.microsoft.com/office/drawing/2014/main" val="4251898428"/>
                    </a:ext>
                  </a:extLst>
                </a:gridCol>
              </a:tblGrid>
              <a:tr h="621620">
                <a:tc>
                  <a:txBody>
                    <a:bodyPr/>
                    <a:lstStyle/>
                    <a:p>
                      <a:pPr algn="l">
                        <a:lnSpc>
                          <a:spcPct val="115000"/>
                        </a:lnSpc>
                        <a:spcAft>
                          <a:spcPts val="0"/>
                        </a:spcAft>
                      </a:pPr>
                      <a:r>
                        <a:rPr lang="es-CU" sz="2000" dirty="0">
                          <a:effectLst/>
                          <a:latin typeface="Arial" panose="020B0604020202020204" pitchFamily="34" charset="0"/>
                          <a:cs typeface="Arial" panose="020B0604020202020204" pitchFamily="34" charset="0"/>
                        </a:rPr>
                        <a:t> </a:t>
                      </a:r>
                      <a:r>
                        <a:rPr lang="es-CU" sz="2000" dirty="0" smtClean="0">
                          <a:effectLst/>
                          <a:latin typeface="Arial" panose="020B0604020202020204" pitchFamily="34" charset="0"/>
                          <a:cs typeface="Arial" panose="020B0604020202020204" pitchFamily="34" charset="0"/>
                        </a:rPr>
                        <a:t>Modalidades </a:t>
                      </a:r>
                      <a:r>
                        <a:rPr lang="es-CU" sz="2000" dirty="0">
                          <a:effectLst/>
                          <a:latin typeface="Arial" panose="020B0604020202020204" pitchFamily="34" charset="0"/>
                          <a:cs typeface="Arial" panose="020B0604020202020204" pitchFamily="34" charset="0"/>
                        </a:rPr>
                        <a:t>a integrar</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algn="ctr">
                        <a:lnSpc>
                          <a:spcPct val="115000"/>
                        </a:lnSpc>
                        <a:spcAft>
                          <a:spcPts val="0"/>
                        </a:spcAft>
                      </a:pPr>
                      <a:r>
                        <a:rPr lang="es-CU" sz="2000">
                          <a:effectLst/>
                          <a:latin typeface="Arial" panose="020B0604020202020204" pitchFamily="34" charset="0"/>
                          <a:cs typeface="Arial" panose="020B0604020202020204" pitchFamily="34" charset="0"/>
                        </a:rPr>
                        <a:t>Cervicalgia</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algn="ctr">
                        <a:lnSpc>
                          <a:spcPct val="115000"/>
                        </a:lnSpc>
                        <a:spcAft>
                          <a:spcPts val="0"/>
                        </a:spcAft>
                      </a:pPr>
                      <a:r>
                        <a:rPr lang="es-CU" sz="2000">
                          <a:effectLst/>
                          <a:latin typeface="Arial" panose="020B0604020202020204" pitchFamily="34" charset="0"/>
                          <a:cs typeface="Arial" panose="020B0604020202020204" pitchFamily="34" charset="0"/>
                        </a:rPr>
                        <a:t>Dorsalgia</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algn="ctr">
                        <a:lnSpc>
                          <a:spcPct val="115000"/>
                        </a:lnSpc>
                        <a:spcAft>
                          <a:spcPts val="0"/>
                        </a:spcAft>
                      </a:pPr>
                      <a:r>
                        <a:rPr lang="es-CU" sz="2000">
                          <a:effectLst/>
                          <a:latin typeface="Arial" panose="020B0604020202020204" pitchFamily="34" charset="0"/>
                          <a:cs typeface="Arial" panose="020B0604020202020204" pitchFamily="34" charset="0"/>
                        </a:rPr>
                        <a:t>Lumbalgia</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extLst>
                  <a:ext uri="{0D108BD9-81ED-4DB2-BD59-A6C34878D82A}">
                    <a16:rowId xmlns:a16="http://schemas.microsoft.com/office/drawing/2014/main" val="4232514842"/>
                  </a:ext>
                </a:extLst>
              </a:tr>
              <a:tr h="414413">
                <a:tc>
                  <a:txBody>
                    <a:bodyPr/>
                    <a:lstStyle/>
                    <a:p>
                      <a:pPr algn="l">
                        <a:lnSpc>
                          <a:spcPct val="115000"/>
                        </a:lnSpc>
                        <a:spcAft>
                          <a:spcPts val="1000"/>
                        </a:spcAft>
                      </a:pPr>
                      <a:r>
                        <a:rPr lang="es-CU" sz="2000" dirty="0">
                          <a:effectLst/>
                          <a:latin typeface="Arial" panose="020B0604020202020204" pitchFamily="34" charset="0"/>
                          <a:cs typeface="Arial" panose="020B0604020202020204" pitchFamily="34" charset="0"/>
                        </a:rPr>
                        <a:t>Digitopuntura</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marL="21590" marR="111125" algn="l">
                        <a:lnSpc>
                          <a:spcPct val="115000"/>
                        </a:lnSpc>
                        <a:spcAft>
                          <a:spcPts val="0"/>
                        </a:spcAft>
                      </a:pPr>
                      <a:r>
                        <a:rPr lang="es-CU" sz="2000" dirty="0">
                          <a:effectLst/>
                          <a:latin typeface="Arial" panose="020B0604020202020204" pitchFamily="34" charset="0"/>
                          <a:cs typeface="Arial" panose="020B0604020202020204" pitchFamily="34" charset="0"/>
                        </a:rPr>
                        <a:t>V-60, Ig-4 y      V-11, Id 3, ptos Ashi</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marL="21590" marR="111125" algn="l">
                        <a:lnSpc>
                          <a:spcPct val="115000"/>
                        </a:lnSpc>
                        <a:spcAft>
                          <a:spcPts val="0"/>
                        </a:spcAft>
                      </a:pPr>
                      <a:r>
                        <a:rPr lang="es-CU" sz="2000">
                          <a:effectLst/>
                          <a:latin typeface="Arial" panose="020B0604020202020204" pitchFamily="34" charset="0"/>
                          <a:cs typeface="Arial" panose="020B0604020202020204" pitchFamily="34" charset="0"/>
                        </a:rPr>
                        <a:t>Ptos Ashi,V11</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marL="21590" marR="111125" algn="l">
                        <a:lnSpc>
                          <a:spcPct val="115000"/>
                        </a:lnSpc>
                        <a:spcAft>
                          <a:spcPts val="0"/>
                        </a:spcAft>
                      </a:pPr>
                      <a:r>
                        <a:rPr lang="es-CU" sz="2000">
                          <a:effectLst/>
                          <a:latin typeface="Arial" panose="020B0604020202020204" pitchFamily="34" charset="0"/>
                          <a:cs typeface="Arial" panose="020B0604020202020204" pitchFamily="34" charset="0"/>
                        </a:rPr>
                        <a:t>V-60, V40,Ptunos Ashi</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extLst>
                  <a:ext uri="{0D108BD9-81ED-4DB2-BD59-A6C34878D82A}">
                    <a16:rowId xmlns:a16="http://schemas.microsoft.com/office/drawing/2014/main" val="2329923871"/>
                  </a:ext>
                </a:extLst>
              </a:tr>
              <a:tr h="414413">
                <a:tc>
                  <a:txBody>
                    <a:bodyPr/>
                    <a:lstStyle/>
                    <a:p>
                      <a:pPr algn="l">
                        <a:lnSpc>
                          <a:spcPct val="115000"/>
                        </a:lnSpc>
                        <a:spcAft>
                          <a:spcPts val="1000"/>
                        </a:spcAft>
                      </a:pPr>
                      <a:r>
                        <a:rPr lang="es-CU" sz="2000" dirty="0">
                          <a:effectLst/>
                          <a:latin typeface="Arial" panose="020B0604020202020204" pitchFamily="34" charset="0"/>
                          <a:cs typeface="Arial" panose="020B0604020202020204" pitchFamily="34" charset="0"/>
                        </a:rPr>
                        <a:t>Auriculoterapia</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algn="just">
                        <a:lnSpc>
                          <a:spcPct val="115000"/>
                        </a:lnSpc>
                        <a:spcAft>
                          <a:spcPts val="0"/>
                        </a:spcAft>
                        <a:tabLst>
                          <a:tab pos="90170" algn="l"/>
                        </a:tabLst>
                      </a:pPr>
                      <a:r>
                        <a:rPr lang="es-CU" sz="2000">
                          <a:effectLst/>
                          <a:latin typeface="Arial" panose="020B0604020202020204" pitchFamily="34" charset="0"/>
                          <a:cs typeface="Arial" panose="020B0604020202020204" pitchFamily="34" charset="0"/>
                        </a:rPr>
                        <a:t>Pto columna cervical</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algn="just">
                        <a:lnSpc>
                          <a:spcPct val="115000"/>
                        </a:lnSpc>
                        <a:spcAft>
                          <a:spcPts val="0"/>
                        </a:spcAft>
                        <a:tabLst>
                          <a:tab pos="90170" algn="l"/>
                        </a:tabLst>
                      </a:pPr>
                      <a:r>
                        <a:rPr lang="es-CU" sz="2000">
                          <a:effectLst/>
                          <a:latin typeface="Arial" panose="020B0604020202020204" pitchFamily="34" charset="0"/>
                          <a:cs typeface="Arial" panose="020B0604020202020204" pitchFamily="34" charset="0"/>
                        </a:rPr>
                        <a:t>Pto columna dorsal</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a:txBody>
                    <a:bodyPr/>
                    <a:lstStyle/>
                    <a:p>
                      <a:pPr algn="just">
                        <a:lnSpc>
                          <a:spcPct val="115000"/>
                        </a:lnSpc>
                        <a:spcAft>
                          <a:spcPts val="0"/>
                        </a:spcAft>
                        <a:tabLst>
                          <a:tab pos="90170" algn="l"/>
                        </a:tabLst>
                      </a:pPr>
                      <a:r>
                        <a:rPr lang="es-CU" sz="2000" dirty="0">
                          <a:effectLst/>
                          <a:latin typeface="Arial" panose="020B0604020202020204" pitchFamily="34" charset="0"/>
                          <a:cs typeface="Arial" panose="020B0604020202020204" pitchFamily="34" charset="0"/>
                        </a:rPr>
                        <a:t>Pto columna lumbar</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extLst>
                  <a:ext uri="{0D108BD9-81ED-4DB2-BD59-A6C34878D82A}">
                    <a16:rowId xmlns:a16="http://schemas.microsoft.com/office/drawing/2014/main" val="3570873299"/>
                  </a:ext>
                </a:extLst>
              </a:tr>
              <a:tr h="1864859">
                <a:tc>
                  <a:txBody>
                    <a:bodyPr/>
                    <a:lstStyle/>
                    <a:p>
                      <a:pPr algn="l">
                        <a:lnSpc>
                          <a:spcPct val="115000"/>
                        </a:lnSpc>
                        <a:spcAft>
                          <a:spcPts val="1000"/>
                        </a:spcAft>
                      </a:pPr>
                      <a:r>
                        <a:rPr lang="es-CU" sz="2000">
                          <a:effectLst/>
                          <a:latin typeface="Arial" panose="020B0604020202020204" pitchFamily="34" charset="0"/>
                          <a:cs typeface="Arial" panose="020B0604020202020204" pitchFamily="34" charset="0"/>
                        </a:rPr>
                        <a:t>Fitofármacos</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gridSpan="3">
                  <a:txBody>
                    <a:bodyPr/>
                    <a:lstStyle/>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Tintura de Ajo, Ají, Toronjil de menta: 20 gts/ ½vaso agua, </a:t>
                      </a:r>
                      <a:r>
                        <a:rPr lang="es-CU" sz="2000" dirty="0" smtClean="0">
                          <a:effectLst/>
                          <a:latin typeface="Arial" panose="020B0604020202020204" pitchFamily="34" charset="0"/>
                          <a:cs typeface="Arial" panose="020B0604020202020204" pitchFamily="34" charset="0"/>
                        </a:rPr>
                        <a:t>2-3veces /díapor </a:t>
                      </a:r>
                      <a:r>
                        <a:rPr lang="es-CU" sz="2000" dirty="0">
                          <a:effectLst/>
                          <a:latin typeface="Arial" panose="020B0604020202020204" pitchFamily="34" charset="0"/>
                          <a:cs typeface="Arial" panose="020B0604020202020204" pitchFamily="34" charset="0"/>
                        </a:rPr>
                        <a:t>10 dias</a:t>
                      </a:r>
                      <a:endParaRPr lang="es-ES" sz="2000" dirty="0">
                        <a:effectLst/>
                        <a:latin typeface="Arial" panose="020B0604020202020204" pitchFamily="34" charset="0"/>
                        <a:cs typeface="Arial" panose="020B0604020202020204" pitchFamily="34" charset="0"/>
                      </a:endParaRPr>
                    </a:p>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Extracto Fluido de Menta japonesa, Llantén, Naranja dulce o Pasiflora: 10 gts/ ½vaso agua, </a:t>
                      </a:r>
                      <a:r>
                        <a:rPr lang="es-CU" sz="2000" dirty="0" smtClean="0">
                          <a:effectLst/>
                          <a:latin typeface="Arial" panose="020B0604020202020204" pitchFamily="34" charset="0"/>
                          <a:cs typeface="Arial" panose="020B0604020202020204" pitchFamily="34" charset="0"/>
                        </a:rPr>
                        <a:t>2-3veces /día, </a:t>
                      </a:r>
                      <a:r>
                        <a:rPr lang="es-CU" sz="2000" dirty="0">
                          <a:effectLst/>
                          <a:latin typeface="Arial" panose="020B0604020202020204" pitchFamily="34" charset="0"/>
                          <a:cs typeface="Arial" panose="020B0604020202020204" pitchFamily="34" charset="0"/>
                        </a:rPr>
                        <a:t>para disminuir la dispepsia y las náuseas.por 10 dias</a:t>
                      </a:r>
                      <a:endParaRPr lang="es-ES" sz="2000" dirty="0">
                        <a:effectLst/>
                        <a:latin typeface="Arial" panose="020B0604020202020204" pitchFamily="34" charset="0"/>
                        <a:cs typeface="Arial" panose="020B0604020202020204" pitchFamily="34" charset="0"/>
                      </a:endParaRPr>
                    </a:p>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Fricciones de Muralla: 1-2 mL para masaje, 2- </a:t>
                      </a:r>
                      <a:r>
                        <a:rPr lang="es-CU" sz="2000" dirty="0" smtClean="0">
                          <a:effectLst/>
                          <a:latin typeface="Arial" panose="020B0604020202020204" pitchFamily="34" charset="0"/>
                          <a:cs typeface="Arial" panose="020B0604020202020204" pitchFamily="34" charset="0"/>
                        </a:rPr>
                        <a:t>3veces/día </a:t>
                      </a:r>
                      <a:r>
                        <a:rPr lang="es-CU" sz="2000" dirty="0">
                          <a:effectLst/>
                          <a:latin typeface="Arial" panose="020B0604020202020204" pitchFamily="34" charset="0"/>
                          <a:cs typeface="Arial" panose="020B0604020202020204" pitchFamily="34" charset="0"/>
                        </a:rPr>
                        <a:t>por 10 dias.</a:t>
                      </a:r>
                      <a:endParaRPr lang="es-ES" sz="2000" dirty="0">
                        <a:effectLst/>
                        <a:latin typeface="Arial" panose="020B0604020202020204" pitchFamily="34" charset="0"/>
                        <a:cs typeface="Arial" panose="020B0604020202020204" pitchFamily="34" charset="0"/>
                      </a:endParaRPr>
                    </a:p>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VIMANG. Extracto acuoso.  2 cucharadas 2 veces a </a:t>
                      </a:r>
                      <a:r>
                        <a:rPr lang="es-CU" sz="2000" dirty="0" smtClean="0">
                          <a:effectLst/>
                          <a:latin typeface="Arial" panose="020B0604020202020204" pitchFamily="34" charset="0"/>
                          <a:cs typeface="Arial" panose="020B0604020202020204" pitchFamily="34" charset="0"/>
                        </a:rPr>
                        <a:t>día </a:t>
                      </a:r>
                      <a:r>
                        <a:rPr lang="es-CU" sz="2000" dirty="0">
                          <a:effectLst/>
                          <a:latin typeface="Arial" panose="020B0604020202020204" pitchFamily="34" charset="0"/>
                          <a:cs typeface="Arial" panose="020B0604020202020204" pitchFamily="34" charset="0"/>
                        </a:rPr>
                        <a:t>por 15 dias</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7567" marR="67567" marT="0" marB="0"/>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795330411"/>
                  </a:ext>
                </a:extLst>
              </a:tr>
            </a:tbl>
          </a:graphicData>
        </a:graphic>
      </p:graphicFrame>
      <p:sp>
        <p:nvSpPr>
          <p:cNvPr id="3" name="Rectángulo 2"/>
          <p:cNvSpPr/>
          <p:nvPr/>
        </p:nvSpPr>
        <p:spPr>
          <a:xfrm>
            <a:off x="276726" y="157552"/>
            <a:ext cx="8482263" cy="1200329"/>
          </a:xfrm>
          <a:prstGeom prst="rect">
            <a:avLst/>
          </a:prstGeom>
        </p:spPr>
        <p:txBody>
          <a:bodyPr wrap="square">
            <a:spAutoFit/>
          </a:bodyPr>
          <a:lstStyle/>
          <a:p>
            <a:pPr algn="just">
              <a:spcAft>
                <a:spcPts val="0"/>
              </a:spcAft>
              <a:tabLst>
                <a:tab pos="5130800" algn="l"/>
              </a:tabLst>
            </a:pPr>
            <a:r>
              <a:rPr lang="es-ES_tradnl" sz="2400" dirty="0">
                <a:latin typeface="Arial" panose="020B0604020202020204" pitchFamily="34" charset="0"/>
                <a:ea typeface="Calibri" panose="020F0502020204030204" pitchFamily="34" charset="0"/>
                <a:cs typeface="Arial" panose="020B0604020202020204" pitchFamily="34" charset="0"/>
              </a:rPr>
              <a:t>Afecciones no traumáticas del SOMA-Sacro lumbalgia y Enfermedad degenerativa articular; Artrosis. Hombro doloroso</a:t>
            </a:r>
            <a:r>
              <a:rPr lang="es-ES_tradnl" dirty="0">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621274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36885" y="1615029"/>
            <a:ext cx="8434136" cy="4586897"/>
          </a:xfrm>
          <a:prstGeom prst="rect">
            <a:avLst/>
          </a:prstGeom>
        </p:spPr>
        <p:txBody>
          <a:bodyPr wrap="square">
            <a:spAutoFit/>
          </a:bodyPr>
          <a:lstStyle/>
          <a:p>
            <a:pPr marL="90170" algn="just">
              <a:lnSpc>
                <a:spcPct val="115000"/>
              </a:lnSpc>
              <a:spcAft>
                <a:spcPts val="1000"/>
              </a:spcAft>
            </a:pPr>
            <a:r>
              <a:rPr lang="es-CU" sz="2000" b="1" dirty="0" smtClean="0">
                <a:latin typeface="Arial" panose="020B0604020202020204" pitchFamily="34" charset="0"/>
                <a:ea typeface="Calibri" panose="020F0502020204030204" pitchFamily="34" charset="0"/>
                <a:cs typeface="Times New Roman" panose="02020603050405020304" pitchFamily="18" charset="0"/>
              </a:rPr>
              <a:t>Artrosis</a:t>
            </a:r>
            <a:r>
              <a:rPr lang="es-CU" sz="2000" b="1" dirty="0" smtClean="0">
                <a:latin typeface="Arial" panose="020B0604020202020204" pitchFamily="34" charset="0"/>
                <a:ea typeface="Calibri" panose="020F0502020204030204" pitchFamily="34" charset="0"/>
                <a:cs typeface="Arial" panose="020B0604020202020204" pitchFamily="34" charset="0"/>
              </a:rPr>
              <a:t>Tratamientos a aplicar: acupuntura, digitopuntura, moxibustión, ventosas y electroacupuntura en los puntos:</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Articulación del hombro: puntos IG4, IG 15,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Articulación del codo: puntos IG 11, P 5,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Articulación de la muñeca: puntos TF 6,</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smtClean="0">
                <a:latin typeface="Arial" panose="020B0604020202020204" pitchFamily="34" charset="0"/>
                <a:ea typeface="Calibri" panose="020F0502020204030204" pitchFamily="34" charset="0"/>
                <a:cs typeface="Arial" panose="020B0604020202020204" pitchFamily="34" charset="0"/>
              </a:rPr>
              <a:t>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Articulación   de la columna   vertebral: puntos VG 26,</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smtClean="0">
                <a:latin typeface="Arial" panose="020B0604020202020204" pitchFamily="34" charset="0"/>
                <a:ea typeface="Calibri" panose="020F0502020204030204" pitchFamily="34" charset="0"/>
                <a:cs typeface="Arial" panose="020B0604020202020204" pitchFamily="34" charset="0"/>
              </a:rPr>
              <a:t>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Articulación del fémur: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Articulación de la rodilla: puntos E 36, VB 34,</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smtClean="0">
                <a:latin typeface="Arial" panose="020B0604020202020204" pitchFamily="34" charset="0"/>
                <a:ea typeface="Calibri" panose="020F0502020204030204" pitchFamily="34" charset="0"/>
                <a:cs typeface="Arial" panose="020B0604020202020204" pitchFamily="34" charset="0"/>
              </a:rPr>
              <a:t>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r>
              <a:rPr lang="es-CU" sz="2000" dirty="0" smtClean="0">
                <a:latin typeface="Arial" panose="020B0604020202020204" pitchFamily="34" charset="0"/>
                <a:ea typeface="Calibri" panose="020F0502020204030204" pitchFamily="34" charset="0"/>
                <a:cs typeface="Arial" panose="020B0604020202020204" pitchFamily="34" charset="0"/>
              </a:rPr>
              <a:t> Articulación del tarso: V 60, VB 40</a:t>
            </a:r>
            <a:r>
              <a:rPr lang="es-CU" sz="2000" dirty="0" smtClean="0">
                <a:effectLst/>
                <a:latin typeface="Arial" panose="020B0604020202020204" pitchFamily="34" charset="0"/>
                <a:ea typeface="Calibri" panose="020F0502020204030204" pitchFamily="34" charset="0"/>
                <a:cs typeface="Arial" panose="020B0604020202020204" pitchFamily="34" charset="0"/>
              </a:rPr>
              <a:t> </a:t>
            </a:r>
            <a:r>
              <a:rPr lang="es-CU" sz="2000" dirty="0" smtClean="0">
                <a:latin typeface="Arial" panose="020B0604020202020204" pitchFamily="34" charset="0"/>
                <a:ea typeface="Calibri" panose="020F0502020204030204" pitchFamily="34" charset="0"/>
                <a:cs typeface="Arial" panose="020B0604020202020204" pitchFamily="34" charset="0"/>
              </a:rPr>
              <a:t>y puntos Ashi.</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1000"/>
              </a:spcAft>
            </a:pPr>
            <a:endParaRPr lang="es-ES" sz="1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1817850" y="265163"/>
            <a:ext cx="5002973" cy="489749"/>
          </a:xfrm>
          <a:prstGeom prst="rect">
            <a:avLst/>
          </a:prstGeom>
        </p:spPr>
        <p:txBody>
          <a:bodyPr wrap="none">
            <a:spAutoFit/>
          </a:bodyPr>
          <a:lstStyle/>
          <a:p>
            <a:pPr marL="90170" algn="just">
              <a:lnSpc>
                <a:spcPct val="115000"/>
              </a:lnSpc>
              <a:spcAft>
                <a:spcPts val="1000"/>
              </a:spcAft>
            </a:pPr>
            <a:r>
              <a:rPr lang="es-CU" sz="2400" dirty="0" smtClean="0">
                <a:latin typeface="Arial" panose="020B0604020202020204" pitchFamily="34" charset="0"/>
                <a:ea typeface="Calibri" panose="020F0502020204030204" pitchFamily="34" charset="0"/>
                <a:cs typeface="Times New Roman" panose="02020603050405020304" pitchFamily="18" charset="0"/>
              </a:rPr>
              <a:t>Enfermedad degenerativa articular</a:t>
            </a:r>
            <a:endParaRPr lang="es-ES"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8969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640355520"/>
              </p:ext>
            </p:extLst>
          </p:nvPr>
        </p:nvGraphicFramePr>
        <p:xfrm>
          <a:off x="156410" y="493294"/>
          <a:ext cx="8795085" cy="6039836"/>
        </p:xfrm>
        <a:graphic>
          <a:graphicData uri="http://schemas.openxmlformats.org/drawingml/2006/table">
            <a:tbl>
              <a:tblPr firstRow="1" firstCol="1" bandRow="1">
                <a:tableStyleId>{5940675A-B579-460E-94D1-54222C63F5DA}</a:tableStyleId>
              </a:tblPr>
              <a:tblGrid>
                <a:gridCol w="2090275">
                  <a:extLst>
                    <a:ext uri="{9D8B030D-6E8A-4147-A177-3AD203B41FA5}">
                      <a16:colId xmlns:a16="http://schemas.microsoft.com/office/drawing/2014/main" val="2580088079"/>
                    </a:ext>
                  </a:extLst>
                </a:gridCol>
                <a:gridCol w="3212509">
                  <a:extLst>
                    <a:ext uri="{9D8B030D-6E8A-4147-A177-3AD203B41FA5}">
                      <a16:colId xmlns:a16="http://schemas.microsoft.com/office/drawing/2014/main" val="1596139962"/>
                    </a:ext>
                  </a:extLst>
                </a:gridCol>
                <a:gridCol w="3492301">
                  <a:extLst>
                    <a:ext uri="{9D8B030D-6E8A-4147-A177-3AD203B41FA5}">
                      <a16:colId xmlns:a16="http://schemas.microsoft.com/office/drawing/2014/main" val="1590792510"/>
                    </a:ext>
                  </a:extLst>
                </a:gridCol>
              </a:tblGrid>
              <a:tr h="920132">
                <a:tc>
                  <a:txBody>
                    <a:bodyPr/>
                    <a:lstStyle/>
                    <a:p>
                      <a:pPr algn="l">
                        <a:lnSpc>
                          <a:spcPct val="115000"/>
                        </a:lnSpc>
                        <a:spcAft>
                          <a:spcPts val="0"/>
                        </a:spcAft>
                      </a:pPr>
                      <a:r>
                        <a:rPr lang="es-CU" sz="2000" dirty="0">
                          <a:effectLst/>
                          <a:latin typeface="Arial" panose="020B0604020202020204" pitchFamily="34" charset="0"/>
                          <a:cs typeface="Arial" panose="020B0604020202020204" pitchFamily="34" charset="0"/>
                        </a:rPr>
                        <a:t> </a:t>
                      </a:r>
                      <a:endParaRPr lang="es-ES" sz="2000" dirty="0">
                        <a:effectLst/>
                        <a:latin typeface="Arial" panose="020B0604020202020204" pitchFamily="34" charset="0"/>
                        <a:cs typeface="Arial" panose="020B0604020202020204" pitchFamily="34" charset="0"/>
                      </a:endParaRPr>
                    </a:p>
                    <a:p>
                      <a:pPr algn="l">
                        <a:lnSpc>
                          <a:spcPct val="115000"/>
                        </a:lnSpc>
                        <a:spcAft>
                          <a:spcPts val="0"/>
                        </a:spcAft>
                      </a:pPr>
                      <a:r>
                        <a:rPr lang="es-CU" sz="2000" dirty="0">
                          <a:effectLst/>
                          <a:latin typeface="Arial" panose="020B0604020202020204" pitchFamily="34" charset="0"/>
                          <a:cs typeface="Arial" panose="020B0604020202020204" pitchFamily="34" charset="0"/>
                        </a:rPr>
                        <a:t>Modalidades a integrar</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s-CU" sz="2000">
                          <a:effectLst/>
                          <a:latin typeface="Arial" panose="020B0604020202020204" pitchFamily="34" charset="0"/>
                          <a:cs typeface="Arial" panose="020B0604020202020204" pitchFamily="34" charset="0"/>
                        </a:rPr>
                        <a:t>Ciatalgia(L-5)</a:t>
                      </a:r>
                      <a:endParaRPr lang="es-ES" sz="2000">
                        <a:effectLst/>
                        <a:latin typeface="Arial" panose="020B0604020202020204" pitchFamily="34" charset="0"/>
                        <a:cs typeface="Arial" panose="020B0604020202020204" pitchFamily="34" charset="0"/>
                      </a:endParaRPr>
                    </a:p>
                    <a:p>
                      <a:pPr algn="ctr">
                        <a:lnSpc>
                          <a:spcPct val="115000"/>
                        </a:lnSpc>
                        <a:spcAft>
                          <a:spcPts val="0"/>
                        </a:spcAft>
                      </a:pPr>
                      <a:r>
                        <a:rPr lang="es-CU" sz="2000">
                          <a:effectLst/>
                          <a:latin typeface="Arial" panose="020B0604020202020204" pitchFamily="34" charset="0"/>
                          <a:cs typeface="Arial" panose="020B0604020202020204" pitchFamily="34" charset="0"/>
                        </a:rPr>
                        <a:t>(ciatalgia del meridiano</a:t>
                      </a:r>
                      <a:endParaRPr lang="es-ES" sz="2000">
                        <a:effectLst/>
                        <a:latin typeface="Arial" panose="020B0604020202020204" pitchFamily="34" charset="0"/>
                        <a:cs typeface="Arial" panose="020B0604020202020204" pitchFamily="34" charset="0"/>
                      </a:endParaRPr>
                    </a:p>
                    <a:p>
                      <a:pPr algn="ctr">
                        <a:lnSpc>
                          <a:spcPct val="115000"/>
                        </a:lnSpc>
                        <a:spcAft>
                          <a:spcPts val="0"/>
                        </a:spcAft>
                      </a:pPr>
                      <a:r>
                        <a:rPr lang="es-CU" sz="2000">
                          <a:effectLst/>
                          <a:latin typeface="Arial" panose="020B0604020202020204" pitchFamily="34" charset="0"/>
                          <a:cs typeface="Arial" panose="020B0604020202020204" pitchFamily="34" charset="0"/>
                        </a:rPr>
                        <a:t> de Vesicula bilair)</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es-CU" sz="2000">
                          <a:effectLst/>
                          <a:latin typeface="Arial" panose="020B0604020202020204" pitchFamily="34" charset="0"/>
                          <a:cs typeface="Arial" panose="020B0604020202020204" pitchFamily="34" charset="0"/>
                        </a:rPr>
                        <a:t>ciatalgia(s-1)</a:t>
                      </a:r>
                      <a:endParaRPr lang="es-ES" sz="2000">
                        <a:effectLst/>
                        <a:latin typeface="Arial" panose="020B0604020202020204" pitchFamily="34" charset="0"/>
                        <a:cs typeface="Arial" panose="020B0604020202020204" pitchFamily="34" charset="0"/>
                      </a:endParaRPr>
                    </a:p>
                    <a:p>
                      <a:pPr algn="ctr">
                        <a:lnSpc>
                          <a:spcPct val="115000"/>
                        </a:lnSpc>
                        <a:spcAft>
                          <a:spcPts val="0"/>
                        </a:spcAft>
                      </a:pPr>
                      <a:r>
                        <a:rPr lang="es-CU" sz="2000">
                          <a:effectLst/>
                          <a:latin typeface="Arial" panose="020B0604020202020204" pitchFamily="34" charset="0"/>
                          <a:cs typeface="Arial" panose="020B0604020202020204" pitchFamily="34" charset="0"/>
                        </a:rPr>
                        <a:t>(ciatalgia del meridiano</a:t>
                      </a:r>
                      <a:endParaRPr lang="es-ES" sz="2000">
                        <a:effectLst/>
                        <a:latin typeface="Arial" panose="020B0604020202020204" pitchFamily="34" charset="0"/>
                        <a:cs typeface="Arial" panose="020B0604020202020204" pitchFamily="34" charset="0"/>
                      </a:endParaRPr>
                    </a:p>
                    <a:p>
                      <a:pPr algn="ctr">
                        <a:lnSpc>
                          <a:spcPct val="115000"/>
                        </a:lnSpc>
                        <a:spcAft>
                          <a:spcPts val="0"/>
                        </a:spcAft>
                      </a:pPr>
                      <a:r>
                        <a:rPr lang="es-CU" sz="2000">
                          <a:effectLst/>
                          <a:latin typeface="Arial" panose="020B0604020202020204" pitchFamily="34" charset="0"/>
                          <a:cs typeface="Arial" panose="020B0604020202020204" pitchFamily="34" charset="0"/>
                        </a:rPr>
                        <a:t> Vejiga)</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93704336"/>
                  </a:ext>
                </a:extLst>
              </a:tr>
              <a:tr h="442073">
                <a:tc>
                  <a:txBody>
                    <a:bodyPr/>
                    <a:lstStyle/>
                    <a:p>
                      <a:pPr algn="l">
                        <a:lnSpc>
                          <a:spcPct val="115000"/>
                        </a:lnSpc>
                        <a:spcAft>
                          <a:spcPts val="1000"/>
                        </a:spcAft>
                      </a:pPr>
                      <a:r>
                        <a:rPr lang="es-CU" sz="2000">
                          <a:effectLst/>
                          <a:latin typeface="Arial" panose="020B0604020202020204" pitchFamily="34" charset="0"/>
                          <a:cs typeface="Arial" panose="020B0604020202020204" pitchFamily="34" charset="0"/>
                        </a:rPr>
                        <a:t>Digitopuntura</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tabLst>
                          <a:tab pos="90170" algn="l"/>
                        </a:tabLst>
                      </a:pPr>
                      <a:r>
                        <a:rPr lang="es-CU" sz="2000">
                          <a:effectLst/>
                          <a:latin typeface="Arial" panose="020B0604020202020204" pitchFamily="34" charset="0"/>
                          <a:cs typeface="Arial" panose="020B0604020202020204" pitchFamily="34" charset="0"/>
                        </a:rPr>
                        <a:t>V25, VB30, VB34</a:t>
                      </a:r>
                      <a:endParaRPr lang="es-ES" sz="2000">
                        <a:effectLst/>
                        <a:latin typeface="Arial" panose="020B0604020202020204" pitchFamily="34" charset="0"/>
                        <a:cs typeface="Arial" panose="020B0604020202020204" pitchFamily="34" charset="0"/>
                      </a:endParaRPr>
                    </a:p>
                  </a:txBody>
                  <a:tcPr marL="68580" marR="68580" marT="0" marB="0"/>
                </a:tc>
                <a:tc>
                  <a:txBody>
                    <a:bodyPr/>
                    <a:lstStyle/>
                    <a:p>
                      <a:pPr algn="just">
                        <a:spcAft>
                          <a:spcPts val="0"/>
                        </a:spcAft>
                        <a:tabLst>
                          <a:tab pos="90170" algn="l"/>
                        </a:tabLst>
                      </a:pPr>
                      <a:r>
                        <a:rPr lang="es-CU" sz="2000">
                          <a:effectLst/>
                          <a:latin typeface="Arial" panose="020B0604020202020204" pitchFamily="34" charset="0"/>
                          <a:cs typeface="Arial" panose="020B0604020202020204" pitchFamily="34" charset="0"/>
                        </a:rPr>
                        <a:t>V11, V25, V40, V60</a:t>
                      </a:r>
                      <a:endParaRPr lang="es-ES" sz="2000">
                        <a:effectLst/>
                        <a:latin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048439835"/>
                  </a:ext>
                </a:extLst>
              </a:tr>
              <a:tr h="604482">
                <a:tc>
                  <a:txBody>
                    <a:bodyPr/>
                    <a:lstStyle/>
                    <a:p>
                      <a:pPr marR="44450" algn="l">
                        <a:lnSpc>
                          <a:spcPct val="115000"/>
                        </a:lnSpc>
                        <a:spcAft>
                          <a:spcPts val="1000"/>
                        </a:spcAft>
                      </a:pPr>
                      <a:r>
                        <a:rPr lang="es-CU" sz="2000">
                          <a:effectLst/>
                          <a:latin typeface="Arial" panose="020B0604020202020204" pitchFamily="34" charset="0"/>
                          <a:cs typeface="Arial" panose="020B0604020202020204" pitchFamily="34" charset="0"/>
                        </a:rPr>
                        <a:t>Auriculoterapia</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15000"/>
                        </a:lnSpc>
                        <a:spcAft>
                          <a:spcPts val="0"/>
                        </a:spcAft>
                        <a:tabLst>
                          <a:tab pos="90170" algn="l"/>
                        </a:tabLst>
                      </a:pPr>
                      <a:r>
                        <a:rPr lang="es-CU" sz="2000" dirty="0">
                          <a:effectLst/>
                          <a:latin typeface="Arial" panose="020B0604020202020204" pitchFamily="34" charset="0"/>
                          <a:cs typeface="Arial" panose="020B0604020202020204" pitchFamily="34" charset="0"/>
                        </a:rPr>
                        <a:t>Pto ciático, columna lumbar.</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tabLst>
                          <a:tab pos="90170" algn="l"/>
                        </a:tabLst>
                      </a:pPr>
                      <a:r>
                        <a:rPr lang="es-CU" sz="2000">
                          <a:effectLst/>
                          <a:latin typeface="Arial" panose="020B0604020202020204" pitchFamily="34" charset="0"/>
                          <a:cs typeface="Arial" panose="020B0604020202020204" pitchFamily="34" charset="0"/>
                        </a:rPr>
                        <a:t>Pto ciático, columna lumbar</a:t>
                      </a:r>
                      <a:endParaRPr lang="es-E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24387323"/>
                  </a:ext>
                </a:extLst>
              </a:tr>
              <a:tr h="3904725">
                <a:tc>
                  <a:txBody>
                    <a:bodyPr/>
                    <a:lstStyle/>
                    <a:p>
                      <a:pPr algn="l">
                        <a:lnSpc>
                          <a:spcPct val="115000"/>
                        </a:lnSpc>
                        <a:spcAft>
                          <a:spcPts val="1000"/>
                        </a:spcAft>
                      </a:pPr>
                      <a:r>
                        <a:rPr lang="es-CU" sz="2000" dirty="0">
                          <a:effectLst/>
                          <a:latin typeface="Arial" panose="020B0604020202020204" pitchFamily="34" charset="0"/>
                          <a:cs typeface="Arial" panose="020B0604020202020204" pitchFamily="34" charset="0"/>
                        </a:rPr>
                        <a:t> </a:t>
                      </a:r>
                      <a:endParaRPr lang="es-ES" sz="2000" dirty="0">
                        <a:effectLst/>
                        <a:latin typeface="Arial" panose="020B0604020202020204" pitchFamily="34" charset="0"/>
                        <a:cs typeface="Arial" panose="020B0604020202020204" pitchFamily="34" charset="0"/>
                      </a:endParaRPr>
                    </a:p>
                    <a:p>
                      <a:pPr algn="l">
                        <a:lnSpc>
                          <a:spcPct val="115000"/>
                        </a:lnSpc>
                        <a:spcAft>
                          <a:spcPts val="1000"/>
                        </a:spcAft>
                      </a:pPr>
                      <a:r>
                        <a:rPr lang="es-CU" sz="2000" dirty="0">
                          <a:effectLst/>
                          <a:latin typeface="Arial" panose="020B0604020202020204" pitchFamily="34" charset="0"/>
                          <a:cs typeface="Arial" panose="020B0604020202020204" pitchFamily="34" charset="0"/>
                        </a:rPr>
                        <a:t> </a:t>
                      </a:r>
                      <a:endParaRPr lang="es-ES" sz="2000" dirty="0">
                        <a:effectLst/>
                        <a:latin typeface="Arial" panose="020B0604020202020204" pitchFamily="34" charset="0"/>
                        <a:cs typeface="Arial" panose="020B0604020202020204" pitchFamily="34" charset="0"/>
                      </a:endParaRPr>
                    </a:p>
                    <a:p>
                      <a:pPr algn="l">
                        <a:lnSpc>
                          <a:spcPct val="115000"/>
                        </a:lnSpc>
                        <a:spcAft>
                          <a:spcPts val="1000"/>
                        </a:spcAft>
                      </a:pPr>
                      <a:r>
                        <a:rPr lang="es-CU" sz="2000" dirty="0">
                          <a:effectLst/>
                          <a:latin typeface="Arial" panose="020B0604020202020204" pitchFamily="34" charset="0"/>
                          <a:cs typeface="Arial" panose="020B0604020202020204" pitchFamily="34" charset="0"/>
                        </a:rPr>
                        <a:t>Fitofármacos</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Tintura de Ajo, Ají, Toronjil de menta: 20 gts/ ½vaso agua, </a:t>
                      </a:r>
                      <a:r>
                        <a:rPr lang="es-CU" sz="2000" dirty="0" smtClean="0">
                          <a:effectLst/>
                          <a:latin typeface="Arial" panose="020B0604020202020204" pitchFamily="34" charset="0"/>
                          <a:cs typeface="Arial" panose="020B0604020202020204" pitchFamily="34" charset="0"/>
                        </a:rPr>
                        <a:t>2-3v/díapor </a:t>
                      </a:r>
                      <a:r>
                        <a:rPr lang="es-CU" sz="2000" dirty="0">
                          <a:effectLst/>
                          <a:latin typeface="Arial" panose="020B0604020202020204" pitchFamily="34" charset="0"/>
                          <a:cs typeface="Arial" panose="020B0604020202020204" pitchFamily="34" charset="0"/>
                        </a:rPr>
                        <a:t>10 dias</a:t>
                      </a:r>
                      <a:endParaRPr lang="es-ES" sz="2000" dirty="0">
                        <a:effectLst/>
                        <a:latin typeface="Arial" panose="020B0604020202020204" pitchFamily="34" charset="0"/>
                        <a:cs typeface="Arial" panose="020B0604020202020204" pitchFamily="34" charset="0"/>
                      </a:endParaRPr>
                    </a:p>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Extracto Fluido de Menta japonesa, Llantén, Naranja dulce o Pasiflora: 10 gts/ ½vaso agua, </a:t>
                      </a:r>
                      <a:r>
                        <a:rPr lang="es-CU" sz="2000" dirty="0" smtClean="0">
                          <a:effectLst/>
                          <a:latin typeface="Arial" panose="020B0604020202020204" pitchFamily="34" charset="0"/>
                          <a:cs typeface="Arial" panose="020B0604020202020204" pitchFamily="34" charset="0"/>
                        </a:rPr>
                        <a:t>2-3veces/día </a:t>
                      </a:r>
                      <a:r>
                        <a:rPr lang="es-CU" sz="2000" dirty="0">
                          <a:effectLst/>
                          <a:latin typeface="Arial" panose="020B0604020202020204" pitchFamily="34" charset="0"/>
                          <a:cs typeface="Arial" panose="020B0604020202020204" pitchFamily="34" charset="0"/>
                        </a:rPr>
                        <a:t>para disminuir la dispepsia y las náuseas.por 10 dias</a:t>
                      </a:r>
                      <a:endParaRPr lang="es-ES" sz="2000" dirty="0">
                        <a:effectLst/>
                        <a:latin typeface="Arial" panose="020B0604020202020204" pitchFamily="34" charset="0"/>
                        <a:cs typeface="Arial" panose="020B0604020202020204" pitchFamily="34" charset="0"/>
                      </a:endParaRPr>
                    </a:p>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Fricciones de Muralla: 1-2 mL para masaje, 2- </a:t>
                      </a:r>
                      <a:r>
                        <a:rPr lang="es-CU" sz="2000" dirty="0" smtClean="0">
                          <a:effectLst/>
                          <a:latin typeface="Arial" panose="020B0604020202020204" pitchFamily="34" charset="0"/>
                          <a:cs typeface="Arial" panose="020B0604020202020204" pitchFamily="34" charset="0"/>
                        </a:rPr>
                        <a:t>3veces /día </a:t>
                      </a:r>
                      <a:r>
                        <a:rPr lang="es-CU" sz="2000" dirty="0">
                          <a:effectLst/>
                          <a:latin typeface="Arial" panose="020B0604020202020204" pitchFamily="34" charset="0"/>
                          <a:cs typeface="Arial" panose="020B0604020202020204" pitchFamily="34" charset="0"/>
                        </a:rPr>
                        <a:t>por 10 dias.</a:t>
                      </a:r>
                      <a:endParaRPr lang="es-ES" sz="2000" dirty="0">
                        <a:effectLst/>
                        <a:latin typeface="Arial" panose="020B0604020202020204" pitchFamily="34" charset="0"/>
                        <a:cs typeface="Arial" panose="020B0604020202020204" pitchFamily="34" charset="0"/>
                      </a:endParaRPr>
                    </a:p>
                    <a:p>
                      <a:pPr marL="342900" lvl="0" indent="-342900" algn="l">
                        <a:lnSpc>
                          <a:spcPct val="115000"/>
                        </a:lnSpc>
                        <a:spcAft>
                          <a:spcPts val="0"/>
                        </a:spcAft>
                        <a:buFont typeface="Wingdings" panose="05000000000000000000" pitchFamily="2" charset="2"/>
                        <a:buChar char=""/>
                      </a:pPr>
                      <a:r>
                        <a:rPr lang="es-CU" sz="2000" dirty="0">
                          <a:effectLst/>
                          <a:latin typeface="Arial" panose="020B0604020202020204" pitchFamily="34" charset="0"/>
                          <a:cs typeface="Arial" panose="020B0604020202020204" pitchFamily="34" charset="0"/>
                        </a:rPr>
                        <a:t>VIMANG. Extracto acuoso.  2 cucharadas 2 veces a dia por 15 dias.</a:t>
                      </a:r>
                      <a:endParaRPr lang="es-ES" sz="2000" dirty="0">
                        <a:effectLst/>
                        <a:latin typeface="Arial" panose="020B0604020202020204" pitchFamily="34" charset="0"/>
                        <a:cs typeface="Arial" panose="020B0604020202020204" pitchFamily="34" charset="0"/>
                      </a:endParaRPr>
                    </a:p>
                    <a:p>
                      <a:pPr algn="just">
                        <a:lnSpc>
                          <a:spcPct val="115000"/>
                        </a:lnSpc>
                        <a:spcAft>
                          <a:spcPts val="0"/>
                        </a:spcAft>
                        <a:tabLst>
                          <a:tab pos="114300" algn="l"/>
                        </a:tabLst>
                      </a:pPr>
                      <a:r>
                        <a:rPr lang="es-CU" sz="2000" dirty="0">
                          <a:effectLst/>
                          <a:latin typeface="Arial" panose="020B0604020202020204" pitchFamily="34" charset="0"/>
                          <a:cs typeface="Arial" panose="020B0604020202020204" pitchFamily="34" charset="0"/>
                        </a:rPr>
                        <a:t> </a:t>
                      </a:r>
                      <a:endParaRPr lang="es-ES" sz="2000" dirty="0">
                        <a:effectLst/>
                        <a:latin typeface="Arial" panose="020B0604020202020204" pitchFamily="34" charset="0"/>
                        <a:cs typeface="Arial" panose="020B0604020202020204" pitchFamily="34" charset="0"/>
                      </a:endParaRPr>
                    </a:p>
                    <a:p>
                      <a:pPr marL="3175" algn="just">
                        <a:lnSpc>
                          <a:spcPct val="115000"/>
                        </a:lnSpc>
                        <a:spcAft>
                          <a:spcPts val="0"/>
                        </a:spcAft>
                      </a:pPr>
                      <a:r>
                        <a:rPr lang="es-CU" sz="2000" dirty="0">
                          <a:effectLst/>
                          <a:latin typeface="Arial" panose="020B0604020202020204" pitchFamily="34" charset="0"/>
                          <a:cs typeface="Arial" panose="020B0604020202020204" pitchFamily="34" charset="0"/>
                        </a:rPr>
                        <a:t> </a:t>
                      </a:r>
                      <a:endParaRPr lang="es-E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ES"/>
                    </a:p>
                  </a:txBody>
                  <a:tcPr/>
                </a:tc>
                <a:extLst>
                  <a:ext uri="{0D108BD9-81ED-4DB2-BD59-A6C34878D82A}">
                    <a16:rowId xmlns:a16="http://schemas.microsoft.com/office/drawing/2014/main" val="1566044001"/>
                  </a:ext>
                </a:extLst>
              </a:tr>
            </a:tbl>
          </a:graphicData>
        </a:graphic>
      </p:graphicFrame>
    </p:spTree>
    <p:extLst>
      <p:ext uri="{BB962C8B-B14F-4D97-AF65-F5344CB8AC3E}">
        <p14:creationId xmlns:p14="http://schemas.microsoft.com/office/powerpoint/2010/main" val="3031387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6443" y="2611677"/>
            <a:ext cx="8819148" cy="1862048"/>
          </a:xfrm>
          <a:prstGeom prst="rect">
            <a:avLst/>
          </a:prstGeom>
        </p:spPr>
        <p:txBody>
          <a:bodyPr wrap="square">
            <a:spAutoFit/>
          </a:bodyPr>
          <a:lstStyle/>
          <a:p>
            <a:pPr marL="90170" algn="just">
              <a:lnSpc>
                <a:spcPct val="115000"/>
              </a:lnSpc>
              <a:spcAft>
                <a:spcPts val="0"/>
              </a:spcAft>
            </a:pPr>
            <a:r>
              <a:rPr lang="es-CU" sz="2000" b="1" dirty="0" smtClean="0">
                <a:latin typeface="Arial" panose="020B0604020202020204" pitchFamily="34" charset="0"/>
                <a:ea typeface="Times New Roman" panose="02020603050405020304" pitchFamily="18" charset="0"/>
                <a:cs typeface="Arial" panose="020B0604020202020204" pitchFamily="34" charset="0"/>
              </a:rPr>
              <a:t>Conducta </a:t>
            </a:r>
            <a:r>
              <a:rPr lang="es-CU" sz="2000" b="1" dirty="0">
                <a:latin typeface="Arial" panose="020B0604020202020204" pitchFamily="34" charset="0"/>
                <a:ea typeface="Times New Roman" panose="02020603050405020304" pitchFamily="18" charset="0"/>
                <a:cs typeface="Arial" panose="020B0604020202020204" pitchFamily="34" charset="0"/>
              </a:rPr>
              <a:t>a seguir.</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b="1" dirty="0">
                <a:latin typeface="Arial" panose="020B0604020202020204" pitchFamily="34" charset="0"/>
                <a:ea typeface="Times New Roman" panose="02020603050405020304" pitchFamily="18" charset="0"/>
                <a:cs typeface="Arial" panose="020B0604020202020204" pitchFamily="34" charset="0"/>
              </a:rPr>
              <a:t> </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b="1" dirty="0" smtClean="0">
                <a:latin typeface="Arial" panose="020B0604020202020204" pitchFamily="34" charset="0"/>
                <a:ea typeface="Times New Roman" panose="02020603050405020304" pitchFamily="18" charset="0"/>
                <a:cs typeface="Arial" panose="020B0604020202020204" pitchFamily="34" charset="0"/>
              </a:rPr>
              <a:t>Acupuntura</a:t>
            </a:r>
            <a:r>
              <a:rPr lang="es-CU" sz="2000" b="1" dirty="0">
                <a:latin typeface="Arial" panose="020B0604020202020204" pitchFamily="34" charset="0"/>
                <a:ea typeface="Times New Roman" panose="02020603050405020304" pitchFamily="18" charset="0"/>
                <a:cs typeface="Arial" panose="020B0604020202020204" pitchFamily="34" charset="0"/>
              </a:rPr>
              <a:t>:</a:t>
            </a:r>
            <a:r>
              <a:rPr lang="es-CU" sz="2000" dirty="0">
                <a:latin typeface="Arial" panose="020B0604020202020204" pitchFamily="34" charset="0"/>
                <a:ea typeface="Times New Roman" panose="02020603050405020304" pitchFamily="18" charset="0"/>
                <a:cs typeface="Arial" panose="020B0604020202020204" pitchFamily="34" charset="0"/>
              </a:rPr>
              <a:t> Puntos principales: IG 15 y PFM, 1 cun hacia delante del punto IG 15; e ID 9, TF 14 y  PFM, 1cun más abajo del punto IG 15.</a:t>
            </a:r>
            <a:endParaRPr lang="es-ES" sz="2000" dirty="0" smtClean="0">
              <a:effectLst/>
              <a:latin typeface="Arial" panose="020B0604020202020204" pitchFamily="34" charset="0"/>
              <a:ea typeface="Calibri" panose="020F0502020204030204" pitchFamily="34" charset="0"/>
              <a:cs typeface="Arial" panose="020B0604020202020204" pitchFamily="34" charset="0"/>
            </a:endParaRPr>
          </a:p>
          <a:p>
            <a:pPr marL="90170" algn="just">
              <a:lnSpc>
                <a:spcPct val="115000"/>
              </a:lnSpc>
              <a:spcAft>
                <a:spcPts val="0"/>
              </a:spcAft>
            </a:pPr>
            <a:r>
              <a:rPr lang="es-CU" sz="2000" dirty="0">
                <a:latin typeface="Arial" panose="020B0604020202020204" pitchFamily="34" charset="0"/>
                <a:ea typeface="Times New Roman" panose="02020603050405020304" pitchFamily="18" charset="0"/>
                <a:cs typeface="Arial" panose="020B0604020202020204" pitchFamily="34" charset="0"/>
              </a:rPr>
              <a:t>Puntos auxiliares: IG 11, IG 14, ID 11, VB 21, P 5 e </a:t>
            </a:r>
            <a:r>
              <a:rPr lang="es-CU" sz="2000" dirty="0" smtClean="0">
                <a:latin typeface="Arial" panose="020B0604020202020204" pitchFamily="34" charset="0"/>
                <a:ea typeface="Times New Roman" panose="02020603050405020304" pitchFamily="18" charset="0"/>
                <a:cs typeface="Arial" panose="020B0604020202020204" pitchFamily="34" charset="0"/>
              </a:rPr>
              <a:t>ID3</a:t>
            </a:r>
            <a:r>
              <a:rPr lang="es-CU" sz="2000" dirty="0">
                <a:latin typeface="Arial" panose="020B0604020202020204" pitchFamily="34" charset="0"/>
                <a:ea typeface="Times New Roman" panose="02020603050405020304" pitchFamily="18" charset="0"/>
                <a:cs typeface="Arial" panose="020B0604020202020204" pitchFamily="34" charset="0"/>
              </a:rPr>
              <a:t>.</a:t>
            </a:r>
            <a:endParaRPr lang="es-E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ángulo 2"/>
          <p:cNvSpPr/>
          <p:nvPr/>
        </p:nvSpPr>
        <p:spPr>
          <a:xfrm>
            <a:off x="866023" y="395295"/>
            <a:ext cx="7519988" cy="1366528"/>
          </a:xfrm>
          <a:prstGeom prst="rect">
            <a:avLst/>
          </a:prstGeom>
        </p:spPr>
        <p:txBody>
          <a:bodyPr wrap="square">
            <a:spAutoFit/>
          </a:bodyPr>
          <a:lstStyle/>
          <a:p>
            <a:pPr marL="90170" algn="ctr">
              <a:lnSpc>
                <a:spcPct val="115000"/>
              </a:lnSpc>
              <a:spcAft>
                <a:spcPts val="0"/>
              </a:spcAft>
            </a:pPr>
            <a:r>
              <a:rPr lang="es-CU" sz="2400" dirty="0" smtClean="0">
                <a:latin typeface="Arial" panose="020B0604020202020204" pitchFamily="34" charset="0"/>
                <a:ea typeface="Times New Roman" panose="02020603050405020304" pitchFamily="18" charset="0"/>
                <a:cs typeface="Arial" panose="020B0604020202020204" pitchFamily="34" charset="0"/>
              </a:rPr>
              <a:t>Hombro doloroso </a:t>
            </a:r>
            <a:endParaRPr lang="es-ES" sz="2400" dirty="0" smtClean="0">
              <a:effectLst/>
              <a:latin typeface="Arial" panose="020B0604020202020204" pitchFamily="34" charset="0"/>
              <a:ea typeface="Calibri" panose="020F0502020204030204" pitchFamily="34" charset="0"/>
              <a:cs typeface="Arial" panose="020B0604020202020204" pitchFamily="34" charset="0"/>
            </a:endParaRPr>
          </a:p>
          <a:p>
            <a:pPr marL="90170" algn="ctr">
              <a:lnSpc>
                <a:spcPct val="115000"/>
              </a:lnSpc>
              <a:spcAft>
                <a:spcPts val="0"/>
              </a:spcAft>
            </a:pPr>
            <a:r>
              <a:rPr lang="es-CU" sz="2400" dirty="0" smtClean="0">
                <a:latin typeface="Arial" panose="020B0604020202020204" pitchFamily="34" charset="0"/>
                <a:ea typeface="Times New Roman" panose="02020603050405020304" pitchFamily="18" charset="0"/>
                <a:cs typeface="Arial" panose="020B0604020202020204" pitchFamily="34" charset="0"/>
              </a:rPr>
              <a:t>Tendinitis calcifica del supraespinoso (bursitis del hombro). Periartritis escápulohumeral </a:t>
            </a:r>
            <a:endParaRPr lang="es-ES" sz="2400" dirty="0" smtClean="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490260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948</Words>
  <Application>Microsoft Office PowerPoint</Application>
  <PresentationFormat>Presentación en pantalla (4:3)</PresentationFormat>
  <Paragraphs>107</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Calibri Light</vt:lpstr>
      <vt:lpstr>Times New Roman</vt:lpstr>
      <vt:lpstr>Wingdings</vt:lpstr>
      <vt:lpstr>Tema de Office</vt:lpstr>
      <vt:lpstr>Presentación de PowerPoint</vt:lpstr>
      <vt:lpstr> Objetivo  </vt:lpstr>
      <vt:lpstr> Sumario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Casa</dc:creator>
  <cp:lastModifiedBy>Casa</cp:lastModifiedBy>
  <cp:revision>14</cp:revision>
  <dcterms:created xsi:type="dcterms:W3CDTF">2021-09-24T02:44:33Z</dcterms:created>
  <dcterms:modified xsi:type="dcterms:W3CDTF">2021-09-24T03:12:13Z</dcterms:modified>
</cp:coreProperties>
</file>