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1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3" r:id="rId15"/>
    <p:sldId id="274" r:id="rId16"/>
    <p:sldId id="275" r:id="rId17"/>
    <p:sldId id="276" r:id="rId18"/>
    <p:sldId id="294" r:id="rId19"/>
    <p:sldId id="278" r:id="rId20"/>
    <p:sldId id="358" r:id="rId21"/>
    <p:sldId id="320" r:id="rId22"/>
    <p:sldId id="295" r:id="rId23"/>
    <p:sldId id="281" r:id="rId24"/>
    <p:sldId id="283" r:id="rId25"/>
    <p:sldId id="298" r:id="rId26"/>
    <p:sldId id="284" r:id="rId27"/>
    <p:sldId id="348" r:id="rId28"/>
    <p:sldId id="349" r:id="rId29"/>
    <p:sldId id="350" r:id="rId30"/>
    <p:sldId id="351" r:id="rId31"/>
    <p:sldId id="352" r:id="rId32"/>
    <p:sldId id="353" r:id="rId33"/>
    <p:sldId id="354" r:id="rId34"/>
    <p:sldId id="355" r:id="rId35"/>
    <p:sldId id="356" r:id="rId36"/>
    <p:sldId id="357" r:id="rId37"/>
    <p:sldId id="305" r:id="rId38"/>
    <p:sldId id="308" r:id="rId39"/>
    <p:sldId id="309" r:id="rId40"/>
    <p:sldId id="361" r:id="rId41"/>
    <p:sldId id="319" r:id="rId42"/>
    <p:sldId id="310" r:id="rId43"/>
    <p:sldId id="318" r:id="rId44"/>
    <p:sldId id="324" r:id="rId45"/>
    <p:sldId id="325" r:id="rId46"/>
    <p:sldId id="326" r:id="rId47"/>
    <p:sldId id="327" r:id="rId48"/>
    <p:sldId id="328" r:id="rId49"/>
    <p:sldId id="330" r:id="rId50"/>
    <p:sldId id="332" r:id="rId51"/>
    <p:sldId id="334" r:id="rId52"/>
    <p:sldId id="311" r:id="rId53"/>
    <p:sldId id="312" r:id="rId54"/>
    <p:sldId id="314" r:id="rId55"/>
    <p:sldId id="315" r:id="rId56"/>
    <p:sldId id="317" r:id="rId57"/>
    <p:sldId id="335" r:id="rId58"/>
    <p:sldId id="301" r:id="rId59"/>
    <p:sldId id="304" r:id="rId60"/>
    <p:sldId id="337" r:id="rId61"/>
    <p:sldId id="338" r:id="rId62"/>
    <p:sldId id="341" r:id="rId63"/>
    <p:sldId id="342" r:id="rId64"/>
    <p:sldId id="343" r:id="rId65"/>
    <p:sldId id="345" r:id="rId66"/>
    <p:sldId id="346" r:id="rId67"/>
    <p:sldId id="347" r:id="rId68"/>
    <p:sldId id="362" r:id="rId69"/>
    <p:sldId id="360" r:id="rId7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C32AA-12E8-449A-8DA7-1C2714F8FA87}" type="datetimeFigureOut">
              <a:rPr lang="es-ES" smtClean="0"/>
              <a:pPr/>
              <a:t>18/09/2018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FF1A63-6D65-4A65-82BF-B419E4C457B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056EF5-38E3-4144-A850-28B70B654DD3}" type="slidenum">
              <a:rPr lang="es-ES"/>
              <a:pPr/>
              <a:t>14</a:t>
            </a:fld>
            <a:endParaRPr lang="es-ES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789BAD-21D2-4359-8558-0917876A439D}" type="slidenum">
              <a:rPr lang="es-ES"/>
              <a:pPr/>
              <a:t>15</a:t>
            </a:fld>
            <a:endParaRPr lang="es-ES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FFF91F-BFEC-44C8-B61C-F334C5A43AB6}" type="slidenum">
              <a:rPr lang="es-ES"/>
              <a:pPr/>
              <a:t>16</a:t>
            </a:fld>
            <a:endParaRPr lang="es-ES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A31773-A439-4274-A8CB-620B7107440F}" type="slidenum">
              <a:rPr lang="es-ES"/>
              <a:pPr/>
              <a:t>17</a:t>
            </a:fld>
            <a:endParaRPr lang="es-E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2778C8-25CC-4E6A-9E01-522AEE7B045D}" type="slidenum">
              <a:rPr lang="en-US"/>
              <a:pPr/>
              <a:t>18</a:t>
            </a:fld>
            <a:endParaRPr lang="en-US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1AAD93-D3B7-43E2-91A4-2435C5BADADE}" type="slidenum">
              <a:rPr lang="en-US"/>
              <a:pPr/>
              <a:t>22</a:t>
            </a:fld>
            <a:endParaRPr lang="en-US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B4028B-BAC1-4225-9BFE-FDFC5C05343F}" type="slidenum">
              <a:rPr lang="es-ES"/>
              <a:pPr/>
              <a:t>31</a:t>
            </a:fld>
            <a:endParaRPr lang="es-E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2F51F8-6684-4257-9022-8A34FA61DAFC}" type="slidenum">
              <a:rPr lang="es-ES"/>
              <a:pPr/>
              <a:t>32</a:t>
            </a:fld>
            <a:endParaRPr lang="es-E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92D55E-1BD0-4C68-9E08-A52387DB7CD5}" type="slidenum">
              <a:rPr lang="en-US"/>
              <a:pPr/>
              <a:t>37</a:t>
            </a:fld>
            <a:endParaRPr lang="en-US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1AED53-CBC3-4AC4-9FF7-B08F650C9CA6}" type="slidenum">
              <a:rPr lang="en-US"/>
              <a:pPr/>
              <a:t>38</a:t>
            </a:fld>
            <a:endParaRPr lang="en-US"/>
          </a:p>
        </p:txBody>
      </p:sp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3B7CD0-FDC8-4D10-93C9-8BEC823BB36C}" type="slidenum">
              <a:rPr lang="en-US"/>
              <a:pPr/>
              <a:t>39</a:t>
            </a:fld>
            <a:endParaRPr lang="en-US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FCC2E6-A2E9-4BAF-A5CD-BA900888BF45}" type="slidenum">
              <a:rPr lang="en-US"/>
              <a:pPr/>
              <a:t>42</a:t>
            </a:fld>
            <a:endParaRPr lang="en-US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BD3851-3B77-489F-A6B3-BB2DC2C7A4A0}" type="slidenum">
              <a:rPr lang="en-US"/>
              <a:pPr/>
              <a:t>52</a:t>
            </a:fld>
            <a:endParaRPr lang="en-US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395695-A8B7-4016-9DF9-79FA0370E613}" type="slidenum">
              <a:rPr lang="en-US"/>
              <a:pPr/>
              <a:t>53</a:t>
            </a:fld>
            <a:endParaRPr lang="en-US"/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7C7327-ED14-4BED-BFC6-E681A78B72F1}" type="slidenum">
              <a:rPr lang="en-US"/>
              <a:pPr/>
              <a:t>54</a:t>
            </a:fld>
            <a:endParaRPr lang="en-US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FF82C7-6AF0-49EC-85D2-7AF701A16F5C}" type="slidenum">
              <a:rPr lang="en-US"/>
              <a:pPr/>
              <a:t>55</a:t>
            </a:fld>
            <a:endParaRPr lang="en-US"/>
          </a:p>
        </p:txBody>
      </p:sp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7505E7-189E-4E47-8DF1-D4DA4F263AEA}" type="slidenum">
              <a:rPr lang="en-US"/>
              <a:pPr/>
              <a:t>56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245C22-2A59-4E7E-BF6D-D270CA705A8F}" type="slidenum">
              <a:rPr lang="es-ES"/>
              <a:pPr/>
              <a:t>59</a:t>
            </a:fld>
            <a:endParaRPr lang="es-E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04C73B-8DBF-49A2-9934-05990D766701}" type="slidenum">
              <a:rPr lang="es-ES"/>
              <a:pPr/>
              <a:t>63</a:t>
            </a:fld>
            <a:endParaRPr lang="es-ES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23120D-4B94-4D7C-B9B8-7EBD72274B98}" type="slidenum">
              <a:rPr lang="es-ES"/>
              <a:pPr/>
              <a:t>64</a:t>
            </a:fld>
            <a:endParaRPr lang="es-ES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58DAA1-91BC-4B65-AD45-9EB79953D360}" type="slidenum">
              <a:rPr lang="es-ES"/>
              <a:pPr/>
              <a:t>67</a:t>
            </a:fld>
            <a:endParaRPr lang="es-ES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177A3-00C5-43B2-A38F-BADB417BF7EB}" type="datetimeFigureOut">
              <a:rPr lang="es-ES" smtClean="0"/>
              <a:pPr/>
              <a:t>18/09/2018</a:t>
            </a:fld>
            <a:endParaRPr lang="es-ES" dirty="0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C2F5D-1180-464D-A284-67296221842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177A3-00C5-43B2-A38F-BADB417BF7EB}" type="datetimeFigureOut">
              <a:rPr lang="es-ES" smtClean="0"/>
              <a:pPr/>
              <a:t>18/09/2018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C2F5D-1180-464D-A284-67296221842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177A3-00C5-43B2-A38F-BADB417BF7EB}" type="datetimeFigureOut">
              <a:rPr lang="es-ES" smtClean="0"/>
              <a:pPr/>
              <a:t>18/09/2018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C2F5D-1180-464D-A284-67296221842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177A3-00C5-43B2-A38F-BADB417BF7EB}" type="datetimeFigureOut">
              <a:rPr lang="es-ES" smtClean="0"/>
              <a:pPr/>
              <a:t>18/09/2018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C2F5D-1180-464D-A284-67296221842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177A3-00C5-43B2-A38F-BADB417BF7EB}" type="datetimeFigureOut">
              <a:rPr lang="es-ES" smtClean="0"/>
              <a:pPr/>
              <a:t>18/09/2018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C2F5D-1180-464D-A284-67296221842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177A3-00C5-43B2-A38F-BADB417BF7EB}" type="datetimeFigureOut">
              <a:rPr lang="es-ES" smtClean="0"/>
              <a:pPr/>
              <a:t>18/09/2018</a:t>
            </a:fld>
            <a:endParaRPr lang="es-ES" dirty="0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01C2F5D-1180-464D-A284-672962218429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9" name="8 Marcador de pie de página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177A3-00C5-43B2-A38F-BADB417BF7EB}" type="datetimeFigureOut">
              <a:rPr lang="es-ES" smtClean="0"/>
              <a:pPr/>
              <a:t>18/09/2018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C2F5D-1180-464D-A284-67296221842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177A3-00C5-43B2-A38F-BADB417BF7EB}" type="datetimeFigureOut">
              <a:rPr lang="es-ES" smtClean="0"/>
              <a:pPr/>
              <a:t>18/09/2018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601C2F5D-1180-464D-A284-67296221842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dirty="0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79B177A3-00C5-43B2-A38F-BADB417BF7EB}" type="datetimeFigureOut">
              <a:rPr lang="es-ES" smtClean="0"/>
              <a:pPr/>
              <a:t>18/09/2018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C2F5D-1180-464D-A284-67296221842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177A3-00C5-43B2-A38F-BADB417BF7EB}" type="datetimeFigureOut">
              <a:rPr lang="es-ES" smtClean="0"/>
              <a:pPr/>
              <a:t>18/09/2018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C2F5D-1180-464D-A284-67296221842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177A3-00C5-43B2-A38F-BADB417BF7EB}" type="datetimeFigureOut">
              <a:rPr lang="es-ES" smtClean="0"/>
              <a:pPr/>
              <a:t>18/09/2018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C2F5D-1180-464D-A284-67296221842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Forma libre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9B177A3-00C5-43B2-A38F-BADB417BF7EB}" type="datetimeFigureOut">
              <a:rPr lang="es-ES" smtClean="0"/>
              <a:pPr/>
              <a:t>18/09/2018</a:t>
            </a:fld>
            <a:endParaRPr lang="es-ES" dirty="0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601C2F5D-1180-464D-A284-67296221842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e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2428860" y="5286388"/>
            <a:ext cx="64294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Profesora: Dra. Leticia Mu</a:t>
            </a: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ñoz Álvarez</a:t>
            </a:r>
          </a:p>
          <a:p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Departamento de Imagenología.</a:t>
            </a:r>
          </a:p>
          <a:p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Hospital Calixto García</a:t>
            </a:r>
            <a:endParaRPr lang="es-ES" sz="2800" dirty="0">
              <a:solidFill>
                <a:srgbClr val="FFFF00"/>
              </a:solidFill>
              <a:latin typeface="Garamond" pitchFamily="18" charset="0"/>
            </a:endParaRPr>
          </a:p>
        </p:txBody>
      </p:sp>
      <p:pic>
        <p:nvPicPr>
          <p:cNvPr id="7" name="Picture 9" descr="Copia de extremidads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286148"/>
            <a:ext cx="1517650" cy="3429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Picture 4" descr="DSC0735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5414" y="2571744"/>
            <a:ext cx="2067958" cy="24304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" name="Picture 6" descr="SOMA CADER CP0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142852"/>
            <a:ext cx="3000396" cy="22860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71234" y="1900252"/>
            <a:ext cx="2201030" cy="33146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5" name="14 CuadroTexto"/>
          <p:cNvSpPr txBox="1"/>
          <p:nvPr/>
        </p:nvSpPr>
        <p:spPr>
          <a:xfrm>
            <a:off x="3929058" y="0"/>
            <a:ext cx="47863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6000" dirty="0">
                <a:solidFill>
                  <a:srgbClr val="FFFF00"/>
                </a:solidFill>
                <a:latin typeface="Garamond" pitchFamily="18" charset="0"/>
              </a:rPr>
              <a:t>Imagenología del S.O.M.A.</a:t>
            </a:r>
            <a:endParaRPr lang="es-ES" sz="6000" dirty="0">
              <a:solidFill>
                <a:srgbClr val="FFFF00"/>
              </a:solidFill>
              <a:latin typeface="Garamond" pitchFamily="18" charset="0"/>
            </a:endParaRPr>
          </a:p>
        </p:txBody>
      </p:sp>
      <p:pic>
        <p:nvPicPr>
          <p:cNvPr id="16" name="Picture 8" descr="CLASE 1 IMAGENOLOGIA 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7143768" y="1857364"/>
            <a:ext cx="1828828" cy="3448406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14282" y="285728"/>
            <a:ext cx="87154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s-ES" sz="4000" dirty="0">
                <a:solidFill>
                  <a:srgbClr val="FFFF00"/>
                </a:solidFill>
                <a:latin typeface="Garamond" pitchFamily="18" charset="0"/>
              </a:rPr>
              <a:t>Preguntas de control  de  la clase </a:t>
            </a:r>
            <a:r>
              <a:rPr lang="es-ES" sz="4000" dirty="0" smtClean="0">
                <a:solidFill>
                  <a:srgbClr val="FFFF00"/>
                </a:solidFill>
                <a:latin typeface="Garamond" pitchFamily="18" charset="0"/>
              </a:rPr>
              <a:t>anterior: Introducción a la Imagenología</a:t>
            </a:r>
            <a:endParaRPr lang="es-ES" sz="40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85720" y="2071678"/>
            <a:ext cx="7786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3600" dirty="0">
                <a:solidFill>
                  <a:srgbClr val="FFFF00"/>
                </a:solidFill>
                <a:latin typeface="Garamond" pitchFamily="18" charset="0"/>
              </a:rPr>
              <a:t>1. Diga el concepto de Imagenología.</a:t>
            </a:r>
            <a:endParaRPr lang="es-ES" sz="36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85720" y="2928934"/>
            <a:ext cx="8312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3600" dirty="0">
                <a:solidFill>
                  <a:srgbClr val="FFFF00"/>
                </a:solidFill>
                <a:latin typeface="Garamond" pitchFamily="18" charset="0"/>
              </a:rPr>
              <a:t>2. Mencione </a:t>
            </a:r>
            <a:r>
              <a:rPr lang="es-CU" sz="3600" dirty="0" smtClean="0">
                <a:solidFill>
                  <a:srgbClr val="FFFF00"/>
                </a:solidFill>
                <a:latin typeface="Garamond" pitchFamily="18" charset="0"/>
              </a:rPr>
              <a:t>3 </a:t>
            </a:r>
            <a:r>
              <a:rPr lang="es-CU" sz="3600" dirty="0">
                <a:solidFill>
                  <a:srgbClr val="FFFF00"/>
                </a:solidFill>
                <a:latin typeface="Garamond" pitchFamily="18" charset="0"/>
              </a:rPr>
              <a:t>propiedades de los Rayos X.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214282" y="4000504"/>
            <a:ext cx="8572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U" sz="3600" dirty="0">
                <a:solidFill>
                  <a:srgbClr val="FFFF00"/>
                </a:solidFill>
                <a:latin typeface="Garamond" pitchFamily="18" charset="0"/>
              </a:rPr>
              <a:t>3.Mencione la terminología que se utiliza para describir las lesiones por </a:t>
            </a:r>
            <a:r>
              <a:rPr lang="es-CU" sz="3600" dirty="0" smtClean="0">
                <a:solidFill>
                  <a:srgbClr val="FFFF00"/>
                </a:solidFill>
                <a:latin typeface="Garamond" pitchFamily="18" charset="0"/>
              </a:rPr>
              <a:t>ultrasonido. </a:t>
            </a:r>
            <a:endParaRPr lang="es-ES" sz="3600" dirty="0">
              <a:solidFill>
                <a:srgbClr val="FFFF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28596" y="1000108"/>
            <a:ext cx="8072494" cy="43396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CU" sz="4400" dirty="0">
                <a:solidFill>
                  <a:srgbClr val="FFFF00"/>
                </a:solidFill>
                <a:latin typeface="Garamond" pitchFamily="18" charset="0"/>
              </a:rPr>
              <a:t>Sumario</a:t>
            </a:r>
            <a:r>
              <a:rPr lang="es-CU" sz="4400" dirty="0" smtClean="0">
                <a:solidFill>
                  <a:srgbClr val="FFFF00"/>
                </a:solidFill>
                <a:latin typeface="Garamond" pitchFamily="18" charset="0"/>
              </a:rPr>
              <a:t>:</a:t>
            </a:r>
            <a:endParaRPr lang="es-CU" sz="2800" dirty="0">
              <a:solidFill>
                <a:srgbClr val="FFFF00"/>
              </a:solidFill>
              <a:latin typeface="Garamond" pitchFamily="18" charset="0"/>
            </a:endParaRPr>
          </a:p>
          <a:p>
            <a:pPr indent="-342900" algn="just">
              <a:lnSpc>
                <a:spcPct val="150000"/>
              </a:lnSpc>
              <a:buFontTx/>
              <a:buAutoNum type="arabicPeriod"/>
            </a:pPr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Técnicas imagenológicas para el estudio del soma.</a:t>
            </a:r>
          </a:p>
          <a:p>
            <a:pPr indent="-342900" algn="just">
              <a:lnSpc>
                <a:spcPct val="150000"/>
              </a:lnSpc>
              <a:buAutoNum type="arabicPeriod"/>
            </a:pPr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Anatomía </a:t>
            </a:r>
            <a:r>
              <a:rPr lang="es-CU" sz="2800" dirty="0">
                <a:solidFill>
                  <a:srgbClr val="FFFF00"/>
                </a:solidFill>
                <a:latin typeface="Garamond" pitchFamily="18" charset="0"/>
              </a:rPr>
              <a:t>radiológica normal del SOMA.</a:t>
            </a:r>
          </a:p>
          <a:p>
            <a:pPr indent="-342900" algn="just">
              <a:lnSpc>
                <a:spcPct val="150000"/>
              </a:lnSpc>
              <a:buAutoNum type="arabicPeriod"/>
            </a:pPr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Lesiones </a:t>
            </a:r>
            <a:r>
              <a:rPr lang="es-CU" sz="2800" dirty="0">
                <a:solidFill>
                  <a:srgbClr val="FFFF00"/>
                </a:solidFill>
                <a:latin typeface="Garamond" pitchFamily="18" charset="0"/>
              </a:rPr>
              <a:t>óseas elementales.</a:t>
            </a:r>
          </a:p>
          <a:p>
            <a:pPr indent="-342900" algn="just">
              <a:lnSpc>
                <a:spcPct val="150000"/>
              </a:lnSpc>
              <a:buAutoNum type="arabicPeriod"/>
            </a:pPr>
            <a:r>
              <a:rPr lang="es-CU" sz="2800" dirty="0">
                <a:solidFill>
                  <a:srgbClr val="FFFF00"/>
                </a:solidFill>
                <a:latin typeface="Garamond" pitchFamily="18" charset="0"/>
              </a:rPr>
              <a:t>Fracturas. Clasificación</a:t>
            </a:r>
          </a:p>
          <a:p>
            <a:pPr indent="-342900" algn="just">
              <a:lnSpc>
                <a:spcPct val="150000"/>
              </a:lnSpc>
              <a:buAutoNum type="arabicPeriod"/>
            </a:pPr>
            <a:r>
              <a:rPr lang="es-CU" sz="2800" dirty="0">
                <a:solidFill>
                  <a:srgbClr val="FFFF00"/>
                </a:solidFill>
                <a:latin typeface="Garamond" pitchFamily="18" charset="0"/>
              </a:rPr>
              <a:t>Articulaciones. Artropatías y luxaciones</a:t>
            </a:r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.</a:t>
            </a:r>
            <a:endParaRPr lang="es-ES" sz="2800" dirty="0">
              <a:solidFill>
                <a:srgbClr val="FFFF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00034" y="0"/>
            <a:ext cx="83582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U" sz="4000" b="1" u="sng" dirty="0">
                <a:solidFill>
                  <a:srgbClr val="FFFF00"/>
                </a:solidFill>
                <a:latin typeface="Garamond" pitchFamily="18" charset="0"/>
              </a:rPr>
              <a:t>Modalidades Diagnósticas para el estudio del SOMA</a:t>
            </a:r>
            <a:endParaRPr lang="es-ES" sz="4000" b="1" u="sng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14282" y="1357298"/>
            <a:ext cx="7143800" cy="2062103"/>
          </a:xfrm>
          <a:prstGeom prst="rect">
            <a:avLst/>
          </a:prstGeom>
          <a:noFill/>
          <a:ln w="38100">
            <a:solidFill>
              <a:schemeClr val="tx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U" sz="3200" b="1" u="sng" dirty="0">
                <a:solidFill>
                  <a:srgbClr val="FFFF00"/>
                </a:solidFill>
                <a:latin typeface="Garamond" pitchFamily="18" charset="0"/>
              </a:rPr>
              <a:t>Radiografía </a:t>
            </a:r>
            <a:r>
              <a:rPr lang="es-CU" sz="3200" b="1" u="sng" dirty="0" smtClean="0">
                <a:solidFill>
                  <a:srgbClr val="FFFF00"/>
                </a:solidFill>
                <a:latin typeface="Garamond" pitchFamily="18" charset="0"/>
              </a:rPr>
              <a:t>convencional (Rx):</a:t>
            </a:r>
            <a:endParaRPr lang="es-CU" sz="3200" b="1" u="sng" dirty="0">
              <a:solidFill>
                <a:srgbClr val="FFFF00"/>
              </a:solidFill>
              <a:latin typeface="Garamond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s-CU" sz="3200" dirty="0">
                <a:solidFill>
                  <a:srgbClr val="FFFF00"/>
                </a:solidFill>
                <a:latin typeface="Garamond" pitchFamily="18" charset="0"/>
              </a:rPr>
              <a:t>Estudio más sencillo.</a:t>
            </a:r>
          </a:p>
          <a:p>
            <a:pPr algn="just">
              <a:buFont typeface="Arial" pitchFamily="34" charset="0"/>
              <a:buChar char="•"/>
            </a:pPr>
            <a:r>
              <a:rPr lang="es-CU" sz="3200" dirty="0">
                <a:solidFill>
                  <a:srgbClr val="FFFF00"/>
                </a:solidFill>
                <a:latin typeface="Garamond" pitchFamily="18" charset="0"/>
              </a:rPr>
              <a:t>Brinda la primera información diagnóstica.</a:t>
            </a:r>
          </a:p>
          <a:p>
            <a:pPr algn="just">
              <a:buFont typeface="Arial" pitchFamily="34" charset="0"/>
              <a:buChar char="•"/>
            </a:pP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R</a:t>
            </a:r>
            <a:r>
              <a:rPr lang="es-CU" sz="3200" dirty="0">
                <a:solidFill>
                  <a:srgbClr val="FFFF00"/>
                </a:solidFill>
                <a:latin typeface="Garamond" pitchFamily="18" charset="0"/>
              </a:rPr>
              <a:t>ealizar dos vistas. Comparativas</a:t>
            </a:r>
            <a:r>
              <a:rPr lang="es-CU" sz="3200" dirty="0" smtClean="0">
                <a:solidFill>
                  <a:srgbClr val="FFFF00"/>
                </a:solidFill>
                <a:latin typeface="Garamond" pitchFamily="18" charset="0"/>
              </a:rPr>
              <a:t>.</a:t>
            </a:r>
            <a:endParaRPr lang="es-ES" sz="32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428728" y="3566228"/>
            <a:ext cx="7500990" cy="1077218"/>
          </a:xfrm>
          <a:prstGeom prst="rect">
            <a:avLst/>
          </a:prstGeom>
          <a:noFill/>
          <a:ln w="38100">
            <a:solidFill>
              <a:schemeClr val="tx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U" sz="3200" b="1" u="sng" dirty="0" smtClean="0">
                <a:solidFill>
                  <a:srgbClr val="FFFF00"/>
                </a:solidFill>
                <a:latin typeface="Garamond" pitchFamily="18" charset="0"/>
              </a:rPr>
              <a:t>Tomografía Lineal:</a:t>
            </a:r>
            <a:endParaRPr lang="es-CU" sz="3200" b="1" u="sng" dirty="0">
              <a:solidFill>
                <a:srgbClr val="FFFF00"/>
              </a:solidFill>
              <a:latin typeface="Garamond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s-CU" sz="3200" dirty="0" smtClean="0">
                <a:solidFill>
                  <a:srgbClr val="FFFF00"/>
                </a:solidFill>
                <a:latin typeface="Garamond" pitchFamily="18" charset="0"/>
              </a:rPr>
              <a:t>Para ver mejor las características de la lesión.</a:t>
            </a:r>
            <a:endParaRPr lang="es-ES" sz="32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85720" y="4714884"/>
            <a:ext cx="6072230" cy="2062103"/>
          </a:xfrm>
          <a:prstGeom prst="rect">
            <a:avLst/>
          </a:prstGeom>
          <a:noFill/>
          <a:ln w="38100">
            <a:solidFill>
              <a:schemeClr val="tx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U" sz="3200" b="1" u="sng" dirty="0" smtClean="0">
                <a:solidFill>
                  <a:srgbClr val="FFFF00"/>
                </a:solidFill>
                <a:latin typeface="Garamond" pitchFamily="18" charset="0"/>
              </a:rPr>
              <a:t>Ultrasonido (US):</a:t>
            </a:r>
            <a:endParaRPr lang="es-CU" sz="3200" b="1" u="sng" dirty="0">
              <a:solidFill>
                <a:srgbClr val="FFFF00"/>
              </a:solidFill>
              <a:latin typeface="Garamond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s-CU" sz="3200" dirty="0" smtClean="0">
                <a:solidFill>
                  <a:srgbClr val="FFFF00"/>
                </a:solidFill>
                <a:latin typeface="Garamond" pitchFamily="18" charset="0"/>
              </a:rPr>
              <a:t>En el estudio de las articulaciones.</a:t>
            </a:r>
            <a:endParaRPr lang="es-CU" sz="3200" dirty="0">
              <a:solidFill>
                <a:srgbClr val="FFFF00"/>
              </a:solidFill>
              <a:latin typeface="Garamond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s-CU" sz="3200" dirty="0" smtClean="0">
                <a:solidFill>
                  <a:srgbClr val="FFFF00"/>
                </a:solidFill>
                <a:latin typeface="Garamond" pitchFamily="18" charset="0"/>
              </a:rPr>
              <a:t>En el esrtudio de las partes blandas.</a:t>
            </a:r>
            <a:endParaRPr lang="es-CU" sz="3200" dirty="0">
              <a:solidFill>
                <a:srgbClr val="FFFF00"/>
              </a:solidFill>
              <a:latin typeface="Garamond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E</a:t>
            </a:r>
            <a:r>
              <a:rPr lang="es-CU" sz="3200" dirty="0" smtClean="0">
                <a:solidFill>
                  <a:srgbClr val="FFFF00"/>
                </a:solidFill>
                <a:latin typeface="Garamond" pitchFamily="18" charset="0"/>
              </a:rPr>
              <a:t>l uso del US Doppler.</a:t>
            </a:r>
            <a:endParaRPr lang="es-ES" sz="3200" dirty="0">
              <a:solidFill>
                <a:srgbClr val="FFFF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28596" y="285728"/>
            <a:ext cx="8429684" cy="3046988"/>
          </a:xfrm>
          <a:prstGeom prst="rect">
            <a:avLst/>
          </a:prstGeom>
          <a:noFill/>
          <a:ln w="38100">
            <a:solidFill>
              <a:schemeClr val="tx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U" sz="3200" b="1" u="sng" dirty="0" smtClean="0">
                <a:solidFill>
                  <a:srgbClr val="FFFF00"/>
                </a:solidFill>
                <a:latin typeface="Garamond" pitchFamily="18" charset="0"/>
              </a:rPr>
              <a:t>Tomografía Axial Computarizada (TAC):</a:t>
            </a:r>
            <a:endParaRPr lang="es-CU" sz="3200" b="1" u="sng" dirty="0">
              <a:solidFill>
                <a:srgbClr val="FFFF00"/>
              </a:solidFill>
              <a:latin typeface="Garamond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s-CU" sz="3200" dirty="0" smtClean="0">
                <a:solidFill>
                  <a:srgbClr val="FFFF00"/>
                </a:solidFill>
                <a:latin typeface="Garamond" pitchFamily="18" charset="0"/>
              </a:rPr>
              <a:t>Brinda mejor información de la lesión, así como de la extensión a tejidos vecinos y a distancia.</a:t>
            </a:r>
            <a:endParaRPr lang="es-CU" sz="3200" dirty="0">
              <a:solidFill>
                <a:srgbClr val="FFFF00"/>
              </a:solidFill>
              <a:latin typeface="Garamond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I</a:t>
            </a:r>
            <a:r>
              <a:rPr lang="es-CU" sz="3200" dirty="0" smtClean="0">
                <a:solidFill>
                  <a:srgbClr val="FFFF00"/>
                </a:solidFill>
                <a:latin typeface="Garamond" pitchFamily="18" charset="0"/>
              </a:rPr>
              <a:t>mportante en el estudio articular.</a:t>
            </a:r>
          </a:p>
          <a:p>
            <a:pPr algn="just">
              <a:buFont typeface="Arial" pitchFamily="34" charset="0"/>
              <a:buChar char="•"/>
            </a:pPr>
            <a:r>
              <a:rPr lang="es-CU" sz="3200" dirty="0" smtClean="0">
                <a:solidFill>
                  <a:srgbClr val="FFFF00"/>
                </a:solidFill>
                <a:latin typeface="Garamond" pitchFamily="18" charset="0"/>
              </a:rPr>
              <a:t>TAC contrastada para evaluar el grado de vascularización de la lesión.</a:t>
            </a:r>
            <a:endParaRPr lang="es-CU" sz="32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85720" y="3786190"/>
            <a:ext cx="8643998" cy="2554545"/>
          </a:xfrm>
          <a:prstGeom prst="rect">
            <a:avLst/>
          </a:prstGeom>
          <a:noFill/>
          <a:ln w="38100">
            <a:solidFill>
              <a:schemeClr val="tx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U" sz="3200" b="1" u="sng" dirty="0" smtClean="0">
                <a:solidFill>
                  <a:srgbClr val="FFFF00"/>
                </a:solidFill>
                <a:latin typeface="Garamond" pitchFamily="18" charset="0"/>
              </a:rPr>
              <a:t>Resonancia Magnética por Imágenes (RMI):</a:t>
            </a:r>
            <a:endParaRPr lang="es-CU" sz="3200" b="1" u="sng" dirty="0">
              <a:solidFill>
                <a:srgbClr val="FFFF00"/>
              </a:solidFill>
              <a:latin typeface="Garamond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s-CU" sz="3200" dirty="0" smtClean="0">
                <a:solidFill>
                  <a:srgbClr val="FFFF00"/>
                </a:solidFill>
                <a:latin typeface="Garamond" pitchFamily="18" charset="0"/>
              </a:rPr>
              <a:t>Ideal por su alta sensibilidad y especificidad para estudiar articulaciones, columna vertebral y partes blandas.</a:t>
            </a:r>
          </a:p>
          <a:p>
            <a:pPr algn="just">
              <a:buFont typeface="Arial" pitchFamily="34" charset="0"/>
              <a:buChar char="•"/>
            </a:pPr>
            <a:r>
              <a:rPr lang="es-CU" sz="3200" dirty="0" smtClean="0">
                <a:solidFill>
                  <a:srgbClr val="FFFF00"/>
                </a:solidFill>
                <a:latin typeface="Garamond" pitchFamily="18" charset="0"/>
              </a:rPr>
              <a:t>Técnica de mielografía, estudio del canal medular.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71472" y="571480"/>
            <a:ext cx="7500990" cy="2554545"/>
          </a:xfrm>
          <a:prstGeom prst="rect">
            <a:avLst/>
          </a:prstGeom>
          <a:noFill/>
          <a:ln w="38100">
            <a:solidFill>
              <a:schemeClr val="tx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U" sz="3200" b="1" u="sng" dirty="0" smtClean="0">
                <a:solidFill>
                  <a:srgbClr val="FFFF00"/>
                </a:solidFill>
                <a:latin typeface="Garamond" pitchFamily="18" charset="0"/>
              </a:rPr>
              <a:t>Angiografía por sustracción digital:</a:t>
            </a:r>
            <a:endParaRPr lang="es-CU" sz="3200" b="1" u="sng" dirty="0">
              <a:solidFill>
                <a:srgbClr val="FFFF00"/>
              </a:solidFill>
              <a:latin typeface="Garamond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s-CU" sz="3200" dirty="0" smtClean="0">
                <a:solidFill>
                  <a:srgbClr val="FFFF00"/>
                </a:solidFill>
                <a:latin typeface="Garamond" pitchFamily="18" charset="0"/>
              </a:rPr>
              <a:t>Para evaluar la vascularización de procesos expansivos.</a:t>
            </a:r>
          </a:p>
          <a:p>
            <a:pPr algn="just">
              <a:buFont typeface="Arial" pitchFamily="34" charset="0"/>
              <a:buChar char="•"/>
            </a:pPr>
            <a:r>
              <a:rPr lang="es-CU" sz="3200" dirty="0" smtClean="0">
                <a:solidFill>
                  <a:srgbClr val="FFFF00"/>
                </a:solidFill>
                <a:latin typeface="Garamond" pitchFamily="18" charset="0"/>
              </a:rPr>
              <a:t>Para embolizar determinados procesos tumorales.</a:t>
            </a:r>
            <a:endParaRPr lang="es-ES" sz="32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428728" y="3566228"/>
            <a:ext cx="7500990" cy="1077218"/>
          </a:xfrm>
          <a:prstGeom prst="rect">
            <a:avLst/>
          </a:prstGeom>
          <a:noFill/>
          <a:ln w="38100">
            <a:solidFill>
              <a:schemeClr val="tx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U" sz="3200" b="1" u="sng" dirty="0" smtClean="0">
                <a:solidFill>
                  <a:srgbClr val="FFFF00"/>
                </a:solidFill>
                <a:latin typeface="Garamond" pitchFamily="18" charset="0"/>
              </a:rPr>
              <a:t>Medicina nuclear:</a:t>
            </a:r>
            <a:endParaRPr lang="es-CU" sz="3200" b="1" u="sng" dirty="0">
              <a:solidFill>
                <a:srgbClr val="FFFF00"/>
              </a:solidFill>
              <a:latin typeface="Garamond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s-CU" sz="3200" dirty="0" smtClean="0">
                <a:solidFill>
                  <a:srgbClr val="FFFF00"/>
                </a:solidFill>
                <a:latin typeface="Garamond" pitchFamily="18" charset="0"/>
              </a:rPr>
              <a:t>Brinda información anatómica y funcional.</a:t>
            </a:r>
            <a:endParaRPr lang="es-ES" sz="32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000100" y="5143512"/>
            <a:ext cx="7858180" cy="1077218"/>
          </a:xfrm>
          <a:prstGeom prst="rect">
            <a:avLst/>
          </a:prstGeom>
          <a:noFill/>
          <a:ln w="38100">
            <a:solidFill>
              <a:schemeClr val="tx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U" sz="3200" b="1" u="sng" dirty="0" smtClean="0">
                <a:solidFill>
                  <a:srgbClr val="FFFF00"/>
                </a:solidFill>
                <a:latin typeface="Garamond" pitchFamily="18" charset="0"/>
              </a:rPr>
              <a:t>Densitometría ósea:</a:t>
            </a:r>
            <a:endParaRPr lang="es-CU" sz="3200" b="1" u="sng" dirty="0">
              <a:solidFill>
                <a:srgbClr val="FFFF00"/>
              </a:solidFill>
              <a:latin typeface="Garamond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s-CU" sz="3200" dirty="0" smtClean="0">
                <a:solidFill>
                  <a:srgbClr val="FFFF00"/>
                </a:solidFill>
                <a:latin typeface="Garamond" pitchFamily="18" charset="0"/>
              </a:rPr>
              <a:t>Diagnóstico y seguimiento de la osteoporosis.</a:t>
            </a:r>
            <a:endParaRPr lang="es-ES" sz="3200" dirty="0">
              <a:solidFill>
                <a:srgbClr val="FFFF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Rot="1" noChangeArrowheads="1"/>
          </p:cNvSpPr>
          <p:nvPr/>
        </p:nvSpPr>
        <p:spPr>
          <a:xfrm>
            <a:off x="457200" y="274638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b="1" u="sng" dirty="0">
                <a:solidFill>
                  <a:srgbClr val="FFFF00"/>
                </a:solidFill>
                <a:latin typeface="Garamond" pitchFamily="18" charset="0"/>
              </a:rPr>
              <a:t>HUESO NORMAL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85720" y="1214422"/>
            <a:ext cx="8572560" cy="5390450"/>
          </a:xfrm>
          <a:prstGeom prst="rect">
            <a:avLst/>
          </a:prstGeom>
          <a:noFill/>
          <a:ln w="38100">
            <a:solidFill>
              <a:schemeClr val="tx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marR="0" lvl="0" indent="-384048" algn="just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El tejido óseo  es un tejido conectivo compuesto por </a:t>
            </a:r>
            <a:r>
              <a:rPr lang="es-ES" sz="3200" dirty="0" err="1">
                <a:solidFill>
                  <a:srgbClr val="FFFF00"/>
                </a:solidFill>
                <a:latin typeface="Garamond" pitchFamily="18" charset="0"/>
              </a:rPr>
              <a:t>osteocitos</a:t>
            </a: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 y una sustancia intercelular calcificada. </a:t>
            </a:r>
          </a:p>
          <a:p>
            <a:pPr marR="0" lvl="0" indent="-384048" algn="just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El tejido óseo es un tejido vivo que se remodela por formación (osteoblastos) y 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reabsorción </a:t>
            </a: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(osteoclastos)</a:t>
            </a:r>
          </a:p>
          <a:p>
            <a:pPr marR="0" lvl="0" indent="-384048" algn="just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El hueso esta constituido por tejido esponjoso y tejido compacto.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DSC0733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2" y="285728"/>
            <a:ext cx="4300925" cy="6500834"/>
          </a:xfrm>
          <a:prstGeom prst="rect">
            <a:avLst/>
          </a:prstGeom>
          <a:noFill/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0" y="2285992"/>
            <a:ext cx="39290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" sz="2400" b="1" u="sng" dirty="0" smtClean="0">
                <a:solidFill>
                  <a:srgbClr val="FFFF00"/>
                </a:solidFill>
                <a:latin typeface="Garamond" pitchFamily="18" charset="0"/>
              </a:rPr>
              <a:t>ANATOMÍA RADIOLÓGICA </a:t>
            </a:r>
            <a:r>
              <a:rPr lang="es-ES" sz="2400" b="1" u="sng" dirty="0" smtClean="0">
                <a:solidFill>
                  <a:srgbClr val="FFFF00"/>
                </a:solidFill>
                <a:latin typeface="Garamond" pitchFamily="18" charset="0"/>
              </a:rPr>
              <a:t>DE HUESOS </a:t>
            </a:r>
            <a:r>
              <a:rPr lang="es-ES" sz="2400" b="1" u="sng" dirty="0">
                <a:solidFill>
                  <a:srgbClr val="FFFF00"/>
                </a:solidFill>
                <a:latin typeface="Garamond" pitchFamily="18" charset="0"/>
              </a:rPr>
              <a:t>LARGOS.</a:t>
            </a:r>
            <a:endParaRPr lang="en-US" sz="2400" b="1" u="sng" dirty="0">
              <a:solidFill>
                <a:srgbClr val="FFFF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Rot="1" noChangeArrowheads="1"/>
          </p:cNvSpPr>
          <p:nvPr/>
        </p:nvSpPr>
        <p:spPr>
          <a:xfrm>
            <a:off x="500034" y="139463"/>
            <a:ext cx="817406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600" b="1" u="sng" dirty="0">
                <a:solidFill>
                  <a:srgbClr val="FFFF00"/>
                </a:solidFill>
                <a:latin typeface="Garamond" pitchFamily="18" charset="0"/>
              </a:rPr>
              <a:t>LESIONES </a:t>
            </a:r>
            <a:r>
              <a:rPr lang="es-ES" sz="3600" b="1" u="sng" dirty="0" smtClean="0">
                <a:solidFill>
                  <a:srgbClr val="FFFF00"/>
                </a:solidFill>
                <a:latin typeface="Garamond" pitchFamily="18" charset="0"/>
              </a:rPr>
              <a:t>ÓSEAS ELEMENTALES</a:t>
            </a:r>
            <a:endParaRPr lang="es-ES" sz="3600" b="1" u="sng" dirty="0">
              <a:solidFill>
                <a:srgbClr val="FFFF00"/>
              </a:solidFill>
              <a:latin typeface="Garamond" pitchFamily="18" charset="0"/>
            </a:endParaRPr>
          </a:p>
        </p:txBody>
      </p:sp>
      <p:pic>
        <p:nvPicPr>
          <p:cNvPr id="3" name="Picture 4" descr="DSC0089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4000504"/>
            <a:ext cx="3393131" cy="25003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" name="Picture 5" descr="DSC073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95473" y="714356"/>
            <a:ext cx="2748527" cy="40243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" name="Picture 4" descr="DSC0085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08" y="714356"/>
            <a:ext cx="4201073" cy="28575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Picture 4" descr="DSC0438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2928934"/>
            <a:ext cx="2643206" cy="364331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2357422" y="2000240"/>
            <a:ext cx="4926733" cy="3342453"/>
          </a:xfrm>
          <a:prstGeom prst="rect">
            <a:avLst/>
          </a:prstGeom>
          <a:noFill/>
          <a:ln w="38100">
            <a:solidFill>
              <a:schemeClr val="tx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-384048" algn="just">
              <a:lnSpc>
                <a:spcPct val="15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Char char="§"/>
            </a:pP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Osteoporosis.</a:t>
            </a:r>
          </a:p>
          <a:p>
            <a:pPr indent="-384048" algn="just">
              <a:lnSpc>
                <a:spcPct val="15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Char char="§"/>
            </a:pPr>
            <a:r>
              <a:rPr lang="es-ES" sz="3200" dirty="0" err="1" smtClean="0">
                <a:solidFill>
                  <a:srgbClr val="FFFF00"/>
                </a:solidFill>
                <a:latin typeface="Garamond" pitchFamily="18" charset="0"/>
              </a:rPr>
              <a:t>Osteoesclerosis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.</a:t>
            </a:r>
            <a:endParaRPr lang="es-ES" sz="3200" dirty="0">
              <a:solidFill>
                <a:srgbClr val="FFFF00"/>
              </a:solidFill>
              <a:latin typeface="Garamond" pitchFamily="18" charset="0"/>
            </a:endParaRPr>
          </a:p>
          <a:p>
            <a:pPr indent="-384048" algn="just">
              <a:lnSpc>
                <a:spcPct val="15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Char char="§"/>
            </a:pPr>
            <a:r>
              <a:rPr lang="es-ES" sz="3200" dirty="0" err="1" smtClean="0">
                <a:solidFill>
                  <a:srgbClr val="FFFF00"/>
                </a:solidFill>
                <a:latin typeface="Garamond" pitchFamily="18" charset="0"/>
              </a:rPr>
              <a:t>Osteólisis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.</a:t>
            </a:r>
            <a:endParaRPr lang="es-ES" sz="3200" dirty="0">
              <a:solidFill>
                <a:srgbClr val="FFFF00"/>
              </a:solidFill>
              <a:latin typeface="Garamond" pitchFamily="18" charset="0"/>
            </a:endParaRPr>
          </a:p>
          <a:p>
            <a:pPr indent="-384048" algn="just">
              <a:lnSpc>
                <a:spcPct val="15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Char char="§"/>
            </a:pPr>
            <a:r>
              <a:rPr lang="es-ES" sz="3200" dirty="0" err="1" smtClean="0">
                <a:solidFill>
                  <a:srgbClr val="FFFF00"/>
                </a:solidFill>
                <a:latin typeface="Garamond" pitchFamily="18" charset="0"/>
              </a:rPr>
              <a:t>Osteonecrosis</a:t>
            </a: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 </a:t>
            </a:r>
            <a:endParaRPr lang="en-US" sz="32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000100" y="357166"/>
            <a:ext cx="7429552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" sz="4000" b="1" u="sng" dirty="0">
                <a:solidFill>
                  <a:srgbClr val="FFFF00"/>
                </a:solidFill>
                <a:latin typeface="Garamond" pitchFamily="18" charset="0"/>
              </a:rPr>
              <a:t>Lesiones óseas elementales.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0" y="1571612"/>
            <a:ext cx="9144000" cy="4819781"/>
          </a:xfrm>
          <a:prstGeom prst="rect">
            <a:avLst/>
          </a:prstGeom>
          <a:noFill/>
          <a:ln w="38100">
            <a:solidFill>
              <a:schemeClr val="tx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marR="0" lvl="0" indent="-384048" algn="just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El </a:t>
            </a: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fallo de los osteoblastos para depositar matriz ósea, produce un descenso en la masa ósea total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.</a:t>
            </a:r>
          </a:p>
          <a:p>
            <a:pPr indent="-384048" algn="just">
              <a:lnSpc>
                <a:spcPct val="15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Char char="§"/>
            </a:pP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Hueso  cualitativamente normal, pero cuantitativamente escaso.</a:t>
            </a:r>
            <a:endParaRPr lang="es-ES" sz="3200" dirty="0">
              <a:solidFill>
                <a:srgbClr val="FFFF00"/>
              </a:solidFill>
              <a:latin typeface="Garamond" pitchFamily="18" charset="0"/>
            </a:endParaRPr>
          </a:p>
          <a:p>
            <a:pPr marR="0" lvl="0" indent="-384048" algn="just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Los huesos se vuelven radiotransparentes. </a:t>
            </a:r>
          </a:p>
          <a:p>
            <a:pPr marR="0" lvl="0" indent="-384048" algn="just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La arquitectura del hueso se mantiene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.</a:t>
            </a:r>
            <a:endParaRPr lang="es-ES" sz="32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2786050" y="142766"/>
            <a:ext cx="3563989" cy="9287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-384048" algn="ctr">
              <a:lnSpc>
                <a:spcPct val="150000"/>
              </a:lnSpc>
              <a:spcBef>
                <a:spcPct val="0"/>
              </a:spcBef>
              <a:buClr>
                <a:srgbClr val="FFFF00"/>
              </a:buClr>
              <a:buSzPct val="80000"/>
            </a:pPr>
            <a:r>
              <a:rPr lang="es-ES" sz="4000" b="1" u="sng" dirty="0">
                <a:solidFill>
                  <a:srgbClr val="FFFF00"/>
                </a:solidFill>
                <a:latin typeface="Garamond" pitchFamily="18" charset="0"/>
              </a:rPr>
              <a:t>Osteoporosis.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857356" y="214290"/>
            <a:ext cx="5643602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-384048" algn="ctr">
              <a:lnSpc>
                <a:spcPct val="150000"/>
              </a:lnSpc>
              <a:spcBef>
                <a:spcPct val="0"/>
              </a:spcBef>
              <a:buClr>
                <a:srgbClr val="FFFF00"/>
              </a:buClr>
              <a:buSzPct val="80000"/>
            </a:pPr>
            <a:r>
              <a:rPr lang="es-ES" sz="4000" b="1" u="sng" dirty="0" smtClean="0">
                <a:solidFill>
                  <a:srgbClr val="FFFF00"/>
                </a:solidFill>
                <a:latin typeface="Garamond" pitchFamily="18" charset="0"/>
              </a:rPr>
              <a:t>Tipos de osteoporosis</a:t>
            </a:r>
            <a:r>
              <a:rPr lang="es-ES" sz="4000" b="1" u="sng" dirty="0">
                <a:solidFill>
                  <a:srgbClr val="FFFF00"/>
                </a:solidFill>
                <a:latin typeface="Garamond" pitchFamily="18" charset="0"/>
              </a:rPr>
              <a:t>.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357158" y="1357298"/>
            <a:ext cx="2928926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-384048" algn="ctr">
              <a:lnSpc>
                <a:spcPct val="150000"/>
              </a:lnSpc>
              <a:spcBef>
                <a:spcPct val="0"/>
              </a:spcBef>
              <a:buClr>
                <a:srgbClr val="FFFF00"/>
              </a:buClr>
              <a:buSzPct val="80000"/>
            </a:pPr>
            <a:r>
              <a:rPr lang="es-CU" sz="2800" b="1" u="sng" dirty="0">
                <a:solidFill>
                  <a:srgbClr val="FFFF00"/>
                </a:solidFill>
                <a:latin typeface="Garamond" pitchFamily="18" charset="0"/>
              </a:rPr>
              <a:t>Localizada</a:t>
            </a:r>
            <a:endParaRPr lang="es-ES" sz="2800" b="1" u="sng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5000628" y="1428736"/>
            <a:ext cx="2928958" cy="6735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-384048" algn="ctr">
              <a:lnSpc>
                <a:spcPct val="150000"/>
              </a:lnSpc>
              <a:spcBef>
                <a:spcPct val="0"/>
              </a:spcBef>
              <a:buClr>
                <a:srgbClr val="FFFF00"/>
              </a:buClr>
              <a:buSzPct val="80000"/>
            </a:pPr>
            <a:r>
              <a:rPr lang="es-CU" sz="2800" b="1" u="sng" dirty="0">
                <a:solidFill>
                  <a:srgbClr val="FFFF00"/>
                </a:solidFill>
                <a:latin typeface="Garamond" pitchFamily="18" charset="0"/>
              </a:rPr>
              <a:t>Generalizada</a:t>
            </a:r>
            <a:endParaRPr lang="es-ES" sz="2800" b="1" u="sng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14282" y="2500306"/>
            <a:ext cx="3214710" cy="3539430"/>
          </a:xfrm>
          <a:prstGeom prst="rect">
            <a:avLst/>
          </a:prstGeom>
          <a:noFill/>
          <a:ln w="38100">
            <a:solidFill>
              <a:schemeClr val="tx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-384048" algn="just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Char char="§"/>
            </a:pPr>
            <a:r>
              <a:rPr lang="es-CU" sz="2800" dirty="0">
                <a:solidFill>
                  <a:srgbClr val="FFFF00"/>
                </a:solidFill>
                <a:latin typeface="Garamond" pitchFamily="18" charset="0"/>
              </a:rPr>
              <a:t>Desuso</a:t>
            </a:r>
          </a:p>
          <a:p>
            <a:pPr indent="-384048" algn="just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Char char="§"/>
            </a:pPr>
            <a:r>
              <a:rPr lang="es-CU" sz="2800" dirty="0">
                <a:solidFill>
                  <a:srgbClr val="FFFF00"/>
                </a:solidFill>
                <a:latin typeface="Garamond" pitchFamily="18" charset="0"/>
              </a:rPr>
              <a:t>Inflamatoria</a:t>
            </a:r>
          </a:p>
          <a:p>
            <a:pPr marL="0" lvl="1" indent="-384048" algn="just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Char char="§"/>
            </a:pPr>
            <a:r>
              <a:rPr lang="es-CU" sz="2800" dirty="0">
                <a:solidFill>
                  <a:srgbClr val="FFFF00"/>
                </a:solidFill>
                <a:latin typeface="Garamond" pitchFamily="18" charset="0"/>
              </a:rPr>
              <a:t>AR</a:t>
            </a:r>
          </a:p>
          <a:p>
            <a:pPr marL="0" lvl="1" indent="-384048" algn="just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Char char="§"/>
            </a:pPr>
            <a:r>
              <a:rPr lang="es-CU" sz="2800" dirty="0">
                <a:solidFill>
                  <a:srgbClr val="FFFF00"/>
                </a:solidFill>
                <a:latin typeface="Garamond" pitchFamily="18" charset="0"/>
              </a:rPr>
              <a:t>Osteomielitis </a:t>
            </a:r>
          </a:p>
          <a:p>
            <a:pPr indent="-384048" algn="just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Char char="§"/>
            </a:pPr>
            <a:r>
              <a:rPr lang="es-CU" sz="2800" dirty="0">
                <a:solidFill>
                  <a:srgbClr val="FFFF00"/>
                </a:solidFill>
                <a:latin typeface="Garamond" pitchFamily="18" charset="0"/>
              </a:rPr>
              <a:t>Tumorales</a:t>
            </a:r>
          </a:p>
          <a:p>
            <a:pPr indent="-384048" algn="just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Char char="§"/>
            </a:pPr>
            <a:r>
              <a:rPr lang="es-CU" sz="2800" dirty="0">
                <a:solidFill>
                  <a:srgbClr val="FFFF00"/>
                </a:solidFill>
                <a:latin typeface="Garamond" pitchFamily="18" charset="0"/>
              </a:rPr>
              <a:t>Enfermedad de </a:t>
            </a:r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Paget</a:t>
            </a:r>
            <a:endParaRPr lang="es-ES" sz="28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714744" y="2357430"/>
            <a:ext cx="5214974" cy="4401205"/>
          </a:xfrm>
          <a:prstGeom prst="rect">
            <a:avLst/>
          </a:prstGeom>
          <a:noFill/>
          <a:ln w="38100">
            <a:solidFill>
              <a:schemeClr val="tx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indent="-384048" algn="just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Char char="§"/>
            </a:pPr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Senil-Post </a:t>
            </a:r>
            <a:r>
              <a:rPr lang="es-CU" sz="2800" dirty="0">
                <a:solidFill>
                  <a:srgbClr val="FFFF00"/>
                </a:solidFill>
                <a:latin typeface="Garamond" pitchFamily="18" charset="0"/>
              </a:rPr>
              <a:t>menopáusica</a:t>
            </a:r>
          </a:p>
          <a:p>
            <a:pPr indent="-384048" algn="just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Char char="§"/>
            </a:pP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Medicamentosa (Esteroides</a:t>
            </a:r>
            <a:r>
              <a:rPr lang="es-ES" sz="2800" dirty="0">
                <a:solidFill>
                  <a:srgbClr val="FFFF00"/>
                </a:solidFill>
                <a:latin typeface="Garamond" pitchFamily="18" charset="0"/>
              </a:rPr>
              <a:t>, </a:t>
            </a: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 heparina</a:t>
            </a:r>
            <a:r>
              <a:rPr lang="es-ES" sz="2800" dirty="0">
                <a:solidFill>
                  <a:srgbClr val="FFFF00"/>
                </a:solidFill>
                <a:latin typeface="Garamond" pitchFamily="18" charset="0"/>
              </a:rPr>
              <a:t>, </a:t>
            </a:r>
            <a:r>
              <a:rPr lang="es-ES" sz="2800" dirty="0" err="1">
                <a:solidFill>
                  <a:srgbClr val="FFFF00"/>
                </a:solidFill>
                <a:latin typeface="Garamond" pitchFamily="18" charset="0"/>
              </a:rPr>
              <a:t>etc</a:t>
            </a:r>
            <a:r>
              <a:rPr lang="es-ES" sz="2800" dirty="0">
                <a:solidFill>
                  <a:srgbClr val="FFFF00"/>
                </a:solidFill>
                <a:latin typeface="Garamond" pitchFamily="18" charset="0"/>
              </a:rPr>
              <a:t> ).</a:t>
            </a:r>
          </a:p>
          <a:p>
            <a:pPr indent="-384048" algn="just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Char char="§"/>
            </a:pP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Endocrinas(</a:t>
            </a:r>
            <a:r>
              <a:rPr lang="es-ES" sz="2800" dirty="0" err="1" smtClean="0">
                <a:solidFill>
                  <a:srgbClr val="FFFF00"/>
                </a:solidFill>
                <a:latin typeface="Garamond" pitchFamily="18" charset="0"/>
              </a:rPr>
              <a:t>Cushing</a:t>
            </a: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, </a:t>
            </a:r>
            <a:r>
              <a:rPr lang="es-ES" sz="2800" dirty="0" err="1" smtClean="0">
                <a:solidFill>
                  <a:srgbClr val="FFFF00"/>
                </a:solidFill>
                <a:latin typeface="Garamond" pitchFamily="18" charset="0"/>
              </a:rPr>
              <a:t>hiperparatiroidismo</a:t>
            </a: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 </a:t>
            </a:r>
            <a:r>
              <a:rPr lang="es-ES" sz="2800" dirty="0">
                <a:solidFill>
                  <a:srgbClr val="FFFF00"/>
                </a:solidFill>
                <a:latin typeface="Garamond" pitchFamily="18" charset="0"/>
              </a:rPr>
              <a:t>)</a:t>
            </a:r>
          </a:p>
          <a:p>
            <a:pPr indent="-384048" algn="just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Char char="§"/>
            </a:pPr>
            <a:r>
              <a:rPr lang="es-ES" sz="2800" dirty="0">
                <a:solidFill>
                  <a:srgbClr val="FFFF00"/>
                </a:solidFill>
                <a:latin typeface="Garamond" pitchFamily="18" charset="0"/>
              </a:rPr>
              <a:t>Mieloma múltiple.</a:t>
            </a:r>
          </a:p>
          <a:p>
            <a:pPr indent="-384048" algn="just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Char char="§"/>
            </a:pPr>
            <a:r>
              <a:rPr lang="es-ES" sz="2800" dirty="0">
                <a:solidFill>
                  <a:srgbClr val="FFFF00"/>
                </a:solidFill>
                <a:latin typeface="Garamond" pitchFamily="18" charset="0"/>
              </a:rPr>
              <a:t>Por deficiencias metabólicas  (Alcoholismo, </a:t>
            </a:r>
            <a:r>
              <a:rPr lang="es-ES" sz="2800" dirty="0" smtClean="0">
                <a:solidFill>
                  <a:srgbClr val="FFFF00"/>
                </a:solidFill>
                <a:latin typeface="Garamond" pitchFamily="18" charset="0"/>
              </a:rPr>
              <a:t> malnutrición).</a:t>
            </a:r>
          </a:p>
          <a:p>
            <a:pPr indent="-384048" algn="just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2" charset="2"/>
              <a:buChar char="§"/>
            </a:pPr>
            <a:r>
              <a:rPr lang="es-ES" sz="2800" dirty="0">
                <a:solidFill>
                  <a:srgbClr val="FFFF00"/>
                </a:solidFill>
                <a:latin typeface="Garamond" pitchFamily="18" charset="0"/>
              </a:rPr>
              <a:t>O</a:t>
            </a:r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steoporosis juvenil</a:t>
            </a:r>
            <a:endParaRPr lang="es-ES" sz="2800" dirty="0">
              <a:solidFill>
                <a:srgbClr val="FFFF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Rot="1" noChangeArrowheads="1"/>
          </p:cNvSpPr>
          <p:nvPr/>
        </p:nvSpPr>
        <p:spPr>
          <a:xfrm>
            <a:off x="571472" y="285728"/>
            <a:ext cx="8229600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R="0" lvl="0" indent="-384048" algn="ctr" fontAlgn="auto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FFFF00"/>
              </a:buClr>
              <a:buSzPct val="80000"/>
              <a:buFontTx/>
              <a:buNone/>
              <a:tabLst/>
              <a:defRPr/>
            </a:pPr>
            <a:r>
              <a:rPr lang="es-ES" sz="4000" b="1" u="sng" dirty="0">
                <a:solidFill>
                  <a:srgbClr val="FFFF00"/>
                </a:solidFill>
                <a:latin typeface="Garamond" pitchFamily="18" charset="0"/>
              </a:rPr>
              <a:t>SIGNOS RADIOLÓGICOS</a:t>
            </a:r>
            <a:r>
              <a:rPr lang="es-ES" sz="4000" b="1" u="sng" dirty="0" smtClean="0">
                <a:solidFill>
                  <a:srgbClr val="FFFF00"/>
                </a:solidFill>
                <a:latin typeface="Garamond" pitchFamily="18" charset="0"/>
              </a:rPr>
              <a:t>:</a:t>
            </a:r>
            <a:endParaRPr lang="es-ES" sz="4000" b="1" u="sng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031873"/>
          </a:xfrm>
          <a:prstGeom prst="rect">
            <a:avLst/>
          </a:prstGeom>
          <a:noFill/>
          <a:ln w="38100">
            <a:solidFill>
              <a:schemeClr val="tx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marL="130302" marR="0" lvl="0" indent="-514350" algn="just" fontAlgn="auto"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Disminución difusa de la densidad del 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 hueso</a:t>
            </a:r>
          </a:p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</a:pP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El hueso se ve más radiotransparente</a:t>
            </a:r>
          </a:p>
          <a:p>
            <a:pPr marL="130302" marR="0" lvl="0" indent="-514350" algn="just" fontAlgn="auto"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Cortical 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afinada.</a:t>
            </a:r>
            <a:endParaRPr lang="es-ES" sz="3200" dirty="0">
              <a:solidFill>
                <a:srgbClr val="FFFF00"/>
              </a:solidFill>
              <a:latin typeface="Garamond" pitchFamily="18" charset="0"/>
            </a:endParaRPr>
          </a:p>
          <a:p>
            <a:pPr marL="130302" marR="0" lvl="0" indent="-514350" algn="just" fontAlgn="auto"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Hueso 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frágil. (fracturas patológicas).</a:t>
            </a:r>
            <a:endParaRPr lang="es-ES" sz="3200" dirty="0">
              <a:solidFill>
                <a:srgbClr val="FFFF00"/>
              </a:solidFill>
              <a:latin typeface="Garamond" pitchFamily="18" charset="0"/>
            </a:endParaRPr>
          </a:p>
          <a:p>
            <a:pPr marL="130302" marR="0" lvl="0" indent="-514350" algn="just" fontAlgn="auto"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En la columna vertebral puede producir 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colapso </a:t>
            </a: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vertebral o vértebras bicóncavas.</a:t>
            </a:r>
          </a:p>
          <a:p>
            <a:pPr marL="130302" marR="0" lvl="0" indent="-514350" algn="just" fontAlgn="auto"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Arial" pitchFamily="34" charset="0"/>
              <a:buChar char="•"/>
              <a:tabLst/>
              <a:defRPr/>
            </a:pPr>
            <a:endParaRPr lang="es-ES" sz="3200" dirty="0">
              <a:solidFill>
                <a:srgbClr val="FFFF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SC073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981075"/>
            <a:ext cx="4103688" cy="5545138"/>
          </a:xfrm>
          <a:prstGeom prst="rect">
            <a:avLst/>
          </a:prstGeom>
          <a:noFill/>
        </p:spPr>
      </p:pic>
      <p:pic>
        <p:nvPicPr>
          <p:cNvPr id="12291" name="Picture 3" descr="DSC073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981075"/>
            <a:ext cx="4032250" cy="5543550"/>
          </a:xfrm>
          <a:prstGeom prst="rect">
            <a:avLst/>
          </a:prstGeom>
          <a:noFill/>
        </p:spPr>
      </p:pic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1214414" y="107916"/>
            <a:ext cx="6221127" cy="6778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-384048" algn="ctr">
              <a:lnSpc>
                <a:spcPct val="150000"/>
              </a:lnSpc>
              <a:spcBef>
                <a:spcPct val="0"/>
              </a:spcBef>
              <a:buClr>
                <a:srgbClr val="FFFF00"/>
              </a:buClr>
              <a:buSzPct val="80000"/>
            </a:pPr>
            <a:r>
              <a:rPr lang="es-ES" sz="2800" b="1" dirty="0">
                <a:solidFill>
                  <a:srgbClr val="FFFF00"/>
                </a:solidFill>
                <a:latin typeface="Garamond" pitchFamily="18" charset="0"/>
              </a:rPr>
              <a:t>OSTEOPOROSIS                  NORMAL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SC0735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836613"/>
            <a:ext cx="3744912" cy="5616575"/>
          </a:xfrm>
          <a:prstGeom prst="rect">
            <a:avLst/>
          </a:prstGeom>
          <a:noFill/>
        </p:spPr>
      </p:pic>
      <p:pic>
        <p:nvPicPr>
          <p:cNvPr id="14339" name="Picture 3" descr="DSC0437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6463" y="908050"/>
            <a:ext cx="3816350" cy="5545138"/>
          </a:xfrm>
          <a:prstGeom prst="rect">
            <a:avLst/>
          </a:prstGeom>
          <a:noFill/>
        </p:spPr>
      </p:pic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950913" y="158750"/>
            <a:ext cx="7768024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-384048" algn="ctr">
              <a:lnSpc>
                <a:spcPct val="150000"/>
              </a:lnSpc>
              <a:spcBef>
                <a:spcPct val="0"/>
              </a:spcBef>
              <a:buClr>
                <a:srgbClr val="FFFF00"/>
              </a:buClr>
              <a:buSzPct val="80000"/>
            </a:pPr>
            <a:r>
              <a:rPr lang="es-ES" sz="2800" b="1" dirty="0">
                <a:solidFill>
                  <a:srgbClr val="FFFF00"/>
                </a:solidFill>
                <a:latin typeface="Garamond" pitchFamily="18" charset="0"/>
              </a:rPr>
              <a:t>NORMAL                          OSTEOPOROSIS (AR)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DSC0437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8888" y="333375"/>
            <a:ext cx="6769100" cy="5400675"/>
          </a:xfrm>
          <a:prstGeom prst="rect">
            <a:avLst/>
          </a:prstGeom>
          <a:noFill/>
        </p:spPr>
      </p:pic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1928795" y="5661025"/>
            <a:ext cx="6530994" cy="6778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-384048" algn="ctr">
              <a:lnSpc>
                <a:spcPct val="150000"/>
              </a:lnSpc>
              <a:spcBef>
                <a:spcPct val="0"/>
              </a:spcBef>
              <a:buClr>
                <a:srgbClr val="FFFF00"/>
              </a:buClr>
              <a:buSzPct val="80000"/>
            </a:pPr>
            <a:r>
              <a:rPr lang="es-ES" sz="2800" b="1" dirty="0" smtClean="0">
                <a:solidFill>
                  <a:srgbClr val="FFFF00"/>
                </a:solidFill>
                <a:latin typeface="Garamond" pitchFamily="18" charset="0"/>
              </a:rPr>
              <a:t>OSTEOPOROSIS AR</a:t>
            </a:r>
            <a:endParaRPr lang="en-US" sz="2800" b="1" dirty="0">
              <a:solidFill>
                <a:srgbClr val="FFFF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SC0086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8888" y="620713"/>
            <a:ext cx="6840537" cy="4668837"/>
          </a:xfrm>
          <a:prstGeom prst="rect">
            <a:avLst/>
          </a:prstGeom>
          <a:noFill/>
        </p:spPr>
      </p:pic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684213" y="5589588"/>
            <a:ext cx="7876835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-384048" algn="ctr">
              <a:lnSpc>
                <a:spcPct val="150000"/>
              </a:lnSpc>
              <a:spcBef>
                <a:spcPct val="0"/>
              </a:spcBef>
              <a:buClr>
                <a:srgbClr val="FFFF00"/>
              </a:buClr>
              <a:buSzPct val="80000"/>
            </a:pPr>
            <a:r>
              <a:rPr lang="es-ES" sz="2800" b="1" dirty="0">
                <a:solidFill>
                  <a:srgbClr val="FFFF00"/>
                </a:solidFill>
                <a:latin typeface="Garamond" pitchFamily="18" charset="0"/>
              </a:rPr>
              <a:t>OSTEOPOROSIS (VÉRTEBRAS BICÓNCAVAS)</a:t>
            </a:r>
            <a:endParaRPr lang="en-US" sz="2800" b="1" dirty="0">
              <a:solidFill>
                <a:srgbClr val="FFFF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0" y="1142984"/>
            <a:ext cx="8929718" cy="2259080"/>
          </a:xfrm>
          <a:prstGeom prst="rect">
            <a:avLst/>
          </a:prstGeom>
          <a:noFill/>
          <a:ln w="38100">
            <a:solidFill>
              <a:schemeClr val="tx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</a:pP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Aumento </a:t>
            </a: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de la reabsorción ósea, pérdida de la 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actividad </a:t>
            </a:r>
            <a:r>
              <a:rPr lang="es-ES" sz="3200" dirty="0" err="1" smtClean="0">
                <a:solidFill>
                  <a:srgbClr val="FFFF00"/>
                </a:solidFill>
                <a:latin typeface="Garamond" pitchFamily="18" charset="0"/>
              </a:rPr>
              <a:t>osteoblástica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 </a:t>
            </a: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y 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de la arquitectura ósea.</a:t>
            </a:r>
            <a:endParaRPr lang="es-ES" sz="3200" dirty="0">
              <a:solidFill>
                <a:srgbClr val="FFFF00"/>
              </a:solidFill>
              <a:latin typeface="Garamond" pitchFamily="18" charset="0"/>
            </a:endParaRPr>
          </a:p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</a:pP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Localizadas.</a:t>
            </a:r>
            <a:endParaRPr lang="es-ES" sz="3200" dirty="0">
              <a:solidFill>
                <a:srgbClr val="FFFF00"/>
              </a:solidFill>
              <a:latin typeface="Garamond" pitchFamily="18" charset="0"/>
            </a:endParaRPr>
          </a:p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</a:pPr>
            <a:endParaRPr lang="en-US" sz="32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2857488" y="0"/>
            <a:ext cx="3286148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-384048" algn="ctr">
              <a:lnSpc>
                <a:spcPct val="150000"/>
              </a:lnSpc>
              <a:spcBef>
                <a:spcPct val="0"/>
              </a:spcBef>
              <a:buClr>
                <a:srgbClr val="FFFF00"/>
              </a:buClr>
              <a:buSzPct val="80000"/>
            </a:pPr>
            <a:r>
              <a:rPr lang="es-ES" sz="4000" b="1" u="sng" dirty="0">
                <a:solidFill>
                  <a:srgbClr val="FFFF00"/>
                </a:solidFill>
                <a:latin typeface="Garamond" pitchFamily="18" charset="0"/>
              </a:rPr>
              <a:t> </a:t>
            </a:r>
            <a:r>
              <a:rPr lang="es-ES" sz="4000" b="1" u="sng" dirty="0" err="1" smtClean="0">
                <a:solidFill>
                  <a:srgbClr val="FFFF00"/>
                </a:solidFill>
                <a:latin typeface="Garamond" pitchFamily="18" charset="0"/>
              </a:rPr>
              <a:t>Osteólisis</a:t>
            </a:r>
            <a:r>
              <a:rPr lang="es-ES" sz="4000" b="1" u="sng" dirty="0">
                <a:solidFill>
                  <a:srgbClr val="FFFF00"/>
                </a:solidFill>
                <a:latin typeface="Garamond" pitchFamily="18" charset="0"/>
              </a:rPr>
              <a:t>.</a:t>
            </a:r>
          </a:p>
        </p:txBody>
      </p:sp>
      <p:sp>
        <p:nvSpPr>
          <p:cNvPr id="4" name="3 Abrir llave"/>
          <p:cNvSpPr/>
          <p:nvPr/>
        </p:nvSpPr>
        <p:spPr>
          <a:xfrm>
            <a:off x="2143108" y="2259056"/>
            <a:ext cx="857256" cy="1071570"/>
          </a:xfrm>
          <a:prstGeom prst="leftBrace">
            <a:avLst>
              <a:gd name="adj1" fmla="val 25000"/>
              <a:gd name="adj2" fmla="val 3410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0" y="3515547"/>
            <a:ext cx="9144000" cy="2850011"/>
          </a:xfrm>
          <a:prstGeom prst="rect">
            <a:avLst/>
          </a:prstGeom>
          <a:noFill/>
          <a:ln w="38100">
            <a:solidFill>
              <a:schemeClr val="tx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</a:pPr>
            <a:r>
              <a:rPr lang="es-ES" sz="3200" b="1" u="sng" dirty="0" smtClean="0">
                <a:solidFill>
                  <a:srgbClr val="FFFF00"/>
                </a:solidFill>
                <a:latin typeface="Garamond" pitchFamily="18" charset="0"/>
              </a:rPr>
              <a:t>Estudio radiográfico: </a:t>
            </a:r>
          </a:p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</a:pP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L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esiones radiotransparentes, sin matriz ósea en su interior.</a:t>
            </a:r>
          </a:p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</a:pP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De </a:t>
            </a: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bordes 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nítidos (irregulares, 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o 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bien circunscritos)</a:t>
            </a:r>
          </a:p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</a:pP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B</a:t>
            </a:r>
            <a:r>
              <a:rPr lang="es-CU" sz="3200" dirty="0" smtClean="0">
                <a:solidFill>
                  <a:srgbClr val="FFFF00"/>
                </a:solidFill>
                <a:latin typeface="Garamond" pitchFamily="18" charset="0"/>
              </a:rPr>
              <a:t>ordes escleróticos o no escleróticos</a:t>
            </a:r>
            <a:endParaRPr lang="es-ES" sz="32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714612" y="2330494"/>
            <a:ext cx="22145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CU" sz="3200" dirty="0">
                <a:solidFill>
                  <a:srgbClr val="FFFF00"/>
                </a:solidFill>
                <a:latin typeface="Garamond" pitchFamily="18" charset="0"/>
              </a:rPr>
              <a:t>Únicas</a:t>
            </a:r>
          </a:p>
          <a:p>
            <a:pPr>
              <a:buFont typeface="Arial" pitchFamily="34" charset="0"/>
              <a:buChar char="•"/>
            </a:pPr>
            <a:r>
              <a:rPr lang="es-CU" sz="3200" dirty="0">
                <a:solidFill>
                  <a:srgbClr val="FFFF00"/>
                </a:solidFill>
                <a:latin typeface="Garamond" pitchFamily="18" charset="0"/>
              </a:rPr>
              <a:t>Múltiples</a:t>
            </a:r>
            <a:endParaRPr lang="es-ES" sz="3200" dirty="0">
              <a:solidFill>
                <a:srgbClr val="FFFF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85720" y="714356"/>
            <a:ext cx="842965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</a:pPr>
            <a:r>
              <a:rPr lang="es-ES" sz="3200" u="sng" dirty="0">
                <a:solidFill>
                  <a:srgbClr val="FFFF00"/>
                </a:solidFill>
                <a:latin typeface="Garamond" pitchFamily="18" charset="0"/>
              </a:rPr>
              <a:t>En general se </a:t>
            </a:r>
            <a:r>
              <a:rPr lang="es-ES" sz="3200" u="sng" dirty="0" smtClean="0">
                <a:solidFill>
                  <a:srgbClr val="FFFF00"/>
                </a:solidFill>
                <a:latin typeface="Garamond" pitchFamily="18" charset="0"/>
              </a:rPr>
              <a:t>deben:</a:t>
            </a:r>
          </a:p>
          <a:p>
            <a:pPr marL="130302" indent="-514350" algn="just">
              <a:lnSpc>
                <a:spcPct val="20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</a:pP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Tumores primarios benignos </a:t>
            </a:r>
          </a:p>
          <a:p>
            <a:pPr marL="130302" indent="-514350" algn="just">
              <a:lnSpc>
                <a:spcPct val="20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</a:pP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Tumores primarios malignos </a:t>
            </a:r>
          </a:p>
          <a:p>
            <a:pPr marL="130302" indent="-514350" algn="just">
              <a:lnSpc>
                <a:spcPct val="20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</a:pP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Tumores secundarios. </a:t>
            </a:r>
            <a:endParaRPr lang="es-ES" sz="3200" dirty="0">
              <a:solidFill>
                <a:srgbClr val="FFFF00"/>
              </a:solidFill>
              <a:latin typeface="Garamond" pitchFamily="18" charset="0"/>
            </a:endParaRPr>
          </a:p>
          <a:p>
            <a:pPr marL="130302" indent="-514350" algn="just">
              <a:lnSpc>
                <a:spcPct val="20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</a:pPr>
            <a:r>
              <a:rPr lang="es-CU" sz="3200" dirty="0" smtClean="0">
                <a:solidFill>
                  <a:srgbClr val="FFFF00"/>
                </a:solidFill>
                <a:latin typeface="Garamond" pitchFamily="18" charset="0"/>
              </a:rPr>
              <a:t>Infecciones: Osteomielitis.</a:t>
            </a:r>
          </a:p>
          <a:p>
            <a:pPr marL="130302" indent="-514350" algn="just">
              <a:lnSpc>
                <a:spcPct val="20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</a:pPr>
            <a:r>
              <a:rPr lang="es-CU" sz="3200" dirty="0" smtClean="0">
                <a:solidFill>
                  <a:srgbClr val="FFFF00"/>
                </a:solidFill>
                <a:latin typeface="Garamond" pitchFamily="18" charset="0"/>
              </a:rPr>
              <a:t>Lesiones pseudotumorales.</a:t>
            </a:r>
            <a:endParaRPr lang="es-ES" sz="32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3" name="2 Abrir llave"/>
          <p:cNvSpPr/>
          <p:nvPr/>
        </p:nvSpPr>
        <p:spPr>
          <a:xfrm>
            <a:off x="5643570" y="1500174"/>
            <a:ext cx="500066" cy="85725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latin typeface="Garamond" pitchFamily="18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072198" y="1571612"/>
            <a:ext cx="3071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2000" dirty="0" smtClean="0">
                <a:solidFill>
                  <a:srgbClr val="FFFF00"/>
                </a:solidFill>
              </a:rPr>
              <a:t>Encondroma</a:t>
            </a:r>
          </a:p>
          <a:p>
            <a:r>
              <a:rPr lang="es-ES" sz="2000" dirty="0" smtClean="0">
                <a:solidFill>
                  <a:srgbClr val="FFFF00"/>
                </a:solidFill>
              </a:rPr>
              <a:t>C</a:t>
            </a:r>
            <a:r>
              <a:rPr lang="es-CU" sz="2000" dirty="0" smtClean="0">
                <a:solidFill>
                  <a:srgbClr val="FFFF00"/>
                </a:solidFill>
              </a:rPr>
              <a:t>ondroblastoma Benigno</a:t>
            </a:r>
            <a:endParaRPr lang="es-ES" sz="2000" dirty="0">
              <a:solidFill>
                <a:srgbClr val="FFFF00"/>
              </a:solidFill>
            </a:endParaRPr>
          </a:p>
        </p:txBody>
      </p:sp>
      <p:sp>
        <p:nvSpPr>
          <p:cNvPr id="5" name="4 Abrir llave"/>
          <p:cNvSpPr/>
          <p:nvPr/>
        </p:nvSpPr>
        <p:spPr>
          <a:xfrm>
            <a:off x="5429256" y="2643182"/>
            <a:ext cx="285752" cy="107157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latin typeface="Garamond" pitchFamily="18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5715008" y="2786058"/>
            <a:ext cx="2571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2000" dirty="0" smtClean="0">
                <a:solidFill>
                  <a:srgbClr val="FFFF00"/>
                </a:solidFill>
                <a:latin typeface="Garamond" pitchFamily="18" charset="0"/>
              </a:rPr>
              <a:t>Condrosarcoma</a:t>
            </a:r>
            <a:endParaRPr lang="es-ES" sz="2000" dirty="0">
              <a:solidFill>
                <a:srgbClr val="FFFF00"/>
              </a:solidFill>
              <a:latin typeface="Garamond" pitchFamily="18" charset="0"/>
            </a:endParaRPr>
          </a:p>
          <a:p>
            <a:r>
              <a:rPr lang="es-CU" sz="2000" dirty="0" smtClean="0">
                <a:solidFill>
                  <a:srgbClr val="FFFF00"/>
                </a:solidFill>
                <a:latin typeface="Garamond" pitchFamily="18" charset="0"/>
              </a:rPr>
              <a:t>Mieloma múltiple</a:t>
            </a:r>
            <a:endParaRPr lang="es-ES" sz="2000" dirty="0">
              <a:solidFill>
                <a:srgbClr val="FFFF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928794" y="214290"/>
            <a:ext cx="5572164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-384048" algn="ctr">
              <a:lnSpc>
                <a:spcPct val="150000"/>
              </a:lnSpc>
              <a:spcBef>
                <a:spcPct val="0"/>
              </a:spcBef>
              <a:buClr>
                <a:srgbClr val="FFFF00"/>
              </a:buClr>
              <a:buSzPct val="80000"/>
            </a:pPr>
            <a:r>
              <a:rPr lang="es-CU" sz="4000" b="1" u="sng" dirty="0">
                <a:solidFill>
                  <a:srgbClr val="FFFF00"/>
                </a:solidFill>
                <a:latin typeface="Garamond" pitchFamily="18" charset="0"/>
              </a:rPr>
              <a:t>Tumores </a:t>
            </a:r>
            <a:r>
              <a:rPr lang="es-CU" sz="4000" b="1" u="sng" dirty="0" smtClean="0">
                <a:solidFill>
                  <a:srgbClr val="FFFF00"/>
                </a:solidFill>
                <a:latin typeface="Garamond" pitchFamily="18" charset="0"/>
              </a:rPr>
              <a:t>óseos</a:t>
            </a:r>
            <a:endParaRPr lang="es-ES" sz="4000" b="1" u="sng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71406" y="2000240"/>
            <a:ext cx="4500594" cy="48320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CU" sz="2800" u="sng" dirty="0" smtClean="0">
                <a:solidFill>
                  <a:srgbClr val="FFFF00"/>
                </a:solidFill>
                <a:latin typeface="Garamond" pitchFamily="18" charset="0"/>
              </a:rPr>
              <a:t>Característica de las lesiones:</a:t>
            </a:r>
          </a:p>
          <a:p>
            <a:endParaRPr lang="es-CU" sz="2800" dirty="0" smtClean="0">
              <a:solidFill>
                <a:srgbClr val="FFFF00"/>
              </a:solidFill>
              <a:latin typeface="Garamond" pitchFamily="18" charset="0"/>
            </a:endParaRPr>
          </a:p>
          <a:p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Destrucción de la cortical</a:t>
            </a:r>
          </a:p>
          <a:p>
            <a:endParaRPr lang="es-CU" sz="2800" dirty="0">
              <a:solidFill>
                <a:srgbClr val="FFFF00"/>
              </a:solidFill>
              <a:latin typeface="Garamond" pitchFamily="18" charset="0"/>
            </a:endParaRPr>
          </a:p>
          <a:p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Invasión a Partes Blandas</a:t>
            </a:r>
          </a:p>
          <a:p>
            <a:endParaRPr lang="es-CU" sz="2800" dirty="0">
              <a:solidFill>
                <a:srgbClr val="FFFF00"/>
              </a:solidFill>
              <a:latin typeface="Garamond" pitchFamily="18" charset="0"/>
            </a:endParaRPr>
          </a:p>
          <a:p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Reacción Perióstica</a:t>
            </a:r>
          </a:p>
          <a:p>
            <a:endParaRPr lang="es-CU" sz="2800" dirty="0">
              <a:solidFill>
                <a:srgbClr val="FFFF00"/>
              </a:solidFill>
              <a:latin typeface="Garamond" pitchFamily="18" charset="0"/>
            </a:endParaRPr>
          </a:p>
          <a:p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Vascularización</a:t>
            </a:r>
          </a:p>
          <a:p>
            <a:endParaRPr lang="es-CU" sz="2800" dirty="0">
              <a:solidFill>
                <a:srgbClr val="FFFF00"/>
              </a:solidFill>
              <a:latin typeface="Garamond" pitchFamily="18" charset="0"/>
            </a:endParaRPr>
          </a:p>
          <a:p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Metástasis</a:t>
            </a:r>
            <a:endParaRPr lang="es-ES" sz="28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4929190" y="1714488"/>
            <a:ext cx="2000264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CU" sz="2800" u="sng" dirty="0">
                <a:solidFill>
                  <a:srgbClr val="FFFF00"/>
                </a:solidFill>
                <a:latin typeface="Garamond" pitchFamily="18" charset="0"/>
              </a:rPr>
              <a:t>Tumores Benignos</a:t>
            </a:r>
            <a:endParaRPr lang="es-ES" sz="2800" u="sng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7072330" y="1714488"/>
            <a:ext cx="2000264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CU" sz="2800" u="sng" dirty="0">
                <a:solidFill>
                  <a:srgbClr val="FFFF00"/>
                </a:solidFill>
                <a:latin typeface="Garamond" pitchFamily="18" charset="0"/>
              </a:rPr>
              <a:t>Tumores </a:t>
            </a:r>
            <a:r>
              <a:rPr lang="es-CU" sz="2800" u="sng" dirty="0" smtClean="0">
                <a:solidFill>
                  <a:srgbClr val="FFFF00"/>
                </a:solidFill>
                <a:latin typeface="Garamond" pitchFamily="18" charset="0"/>
              </a:rPr>
              <a:t>Malignos</a:t>
            </a:r>
            <a:endParaRPr lang="es-ES" sz="2800" u="sng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929190" y="2786058"/>
            <a:ext cx="2143140" cy="39703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Rara</a:t>
            </a:r>
          </a:p>
          <a:p>
            <a:endParaRPr lang="es-CU" sz="2800" dirty="0">
              <a:solidFill>
                <a:srgbClr val="FFFF00"/>
              </a:solidFill>
              <a:latin typeface="Garamond" pitchFamily="18" charset="0"/>
            </a:endParaRPr>
          </a:p>
          <a:p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Rara</a:t>
            </a:r>
          </a:p>
          <a:p>
            <a:endParaRPr lang="es-CU" sz="2800" dirty="0">
              <a:solidFill>
                <a:srgbClr val="FFFF00"/>
              </a:solidFill>
              <a:latin typeface="Garamond" pitchFamily="18" charset="0"/>
            </a:endParaRPr>
          </a:p>
          <a:p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No existe</a:t>
            </a:r>
          </a:p>
          <a:p>
            <a:endParaRPr lang="es-CU" sz="2800" dirty="0">
              <a:solidFill>
                <a:srgbClr val="FFFF00"/>
              </a:solidFill>
              <a:latin typeface="Garamond" pitchFamily="18" charset="0"/>
            </a:endParaRPr>
          </a:p>
          <a:p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Poca</a:t>
            </a:r>
          </a:p>
          <a:p>
            <a:endParaRPr lang="es-CU" sz="2800" dirty="0">
              <a:solidFill>
                <a:srgbClr val="FFFF00"/>
              </a:solidFill>
              <a:latin typeface="Garamond" pitchFamily="18" charset="0"/>
            </a:endParaRPr>
          </a:p>
          <a:p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No existe</a:t>
            </a:r>
            <a:endParaRPr lang="es-ES" sz="28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7000860" y="2816244"/>
            <a:ext cx="2143140" cy="39703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 Frecuente</a:t>
            </a:r>
          </a:p>
          <a:p>
            <a:endParaRPr lang="es-CU" sz="2800" dirty="0">
              <a:solidFill>
                <a:srgbClr val="FFFF00"/>
              </a:solidFill>
              <a:latin typeface="Garamond" pitchFamily="18" charset="0"/>
            </a:endParaRPr>
          </a:p>
          <a:p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 Frecuente</a:t>
            </a:r>
            <a:endParaRPr lang="es-CU" sz="2800" dirty="0">
              <a:solidFill>
                <a:srgbClr val="FFFF00"/>
              </a:solidFill>
              <a:latin typeface="Garamond" pitchFamily="18" charset="0"/>
            </a:endParaRPr>
          </a:p>
          <a:p>
            <a:endParaRPr lang="es-CU" sz="2800" dirty="0">
              <a:solidFill>
                <a:srgbClr val="FFFF00"/>
              </a:solidFill>
              <a:latin typeface="Garamond" pitchFamily="18" charset="0"/>
            </a:endParaRPr>
          </a:p>
          <a:p>
            <a:r>
              <a:rPr lang="es-CU" sz="2800" dirty="0">
                <a:solidFill>
                  <a:srgbClr val="FFFF00"/>
                </a:solidFill>
                <a:latin typeface="Garamond" pitchFamily="18" charset="0"/>
              </a:rPr>
              <a:t> </a:t>
            </a:r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Frecuente</a:t>
            </a:r>
          </a:p>
          <a:p>
            <a:endParaRPr lang="es-CU" sz="2800" dirty="0">
              <a:solidFill>
                <a:srgbClr val="FFFF00"/>
              </a:solidFill>
              <a:latin typeface="Garamond" pitchFamily="18" charset="0"/>
            </a:endParaRPr>
          </a:p>
          <a:p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 Sí </a:t>
            </a:r>
          </a:p>
          <a:p>
            <a:endParaRPr lang="es-CU" sz="2800" dirty="0">
              <a:solidFill>
                <a:srgbClr val="FFFF00"/>
              </a:solidFill>
              <a:latin typeface="Garamond" pitchFamily="18" charset="0"/>
            </a:endParaRPr>
          </a:p>
          <a:p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 Sí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agen 6"/>
          <p:cNvPicPr>
            <a:picLocks noChangeAspect="1" noChangeArrowheads="1"/>
          </p:cNvPicPr>
          <p:nvPr/>
        </p:nvPicPr>
        <p:blipFill>
          <a:blip r:embed="rId2">
            <a:lum bright="12000"/>
          </a:blip>
          <a:srcRect/>
          <a:stretch>
            <a:fillRect/>
          </a:stretch>
        </p:blipFill>
        <p:spPr bwMode="auto">
          <a:xfrm>
            <a:off x="0" y="2276475"/>
            <a:ext cx="4525963" cy="36687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" name="Picture 5" descr="Imagen 11"/>
          <p:cNvPicPr>
            <a:picLocks noChangeAspect="1" noChangeArrowheads="1"/>
          </p:cNvPicPr>
          <p:nvPr/>
        </p:nvPicPr>
        <p:blipFill>
          <a:blip r:embed="rId3">
            <a:lum bright="-12000" contrast="12000"/>
          </a:blip>
          <a:srcRect l="7672" r="4384" b="8203"/>
          <a:stretch>
            <a:fillRect/>
          </a:stretch>
        </p:blipFill>
        <p:spPr bwMode="auto">
          <a:xfrm>
            <a:off x="4572000" y="785794"/>
            <a:ext cx="4477093" cy="54514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DSC0085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692150"/>
            <a:ext cx="5400675" cy="3673475"/>
          </a:xfrm>
          <a:prstGeom prst="rect">
            <a:avLst/>
          </a:prstGeom>
          <a:noFill/>
        </p:spPr>
      </p:pic>
      <p:pic>
        <p:nvPicPr>
          <p:cNvPr id="25605" name="Picture 5" descr="DSC0089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525" y="4292600"/>
            <a:ext cx="3167063" cy="2016125"/>
          </a:xfrm>
          <a:prstGeom prst="rect">
            <a:avLst/>
          </a:prstGeom>
          <a:noFill/>
        </p:spPr>
      </p:pic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1908175" y="4724400"/>
            <a:ext cx="2495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3600" b="1">
                <a:solidFill>
                  <a:srgbClr val="FFFF66"/>
                </a:solidFill>
                <a:latin typeface="Arial" charset="0"/>
              </a:rPr>
              <a:t>Osteolisis.</a:t>
            </a:r>
            <a:endParaRPr lang="en-US" sz="3600" b="1">
              <a:solidFill>
                <a:srgbClr val="FFFF66"/>
              </a:solidFill>
              <a:latin typeface="Arial" charset="0"/>
            </a:endParaRPr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 flipH="1">
            <a:off x="3851275" y="2492375"/>
            <a:ext cx="433388" cy="2232025"/>
          </a:xfrm>
          <a:prstGeom prst="line">
            <a:avLst/>
          </a:prstGeom>
          <a:noFill/>
          <a:ln w="28575">
            <a:solidFill>
              <a:srgbClr val="FFFF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 flipH="1">
            <a:off x="3563938" y="2276475"/>
            <a:ext cx="71437" cy="2447925"/>
          </a:xfrm>
          <a:prstGeom prst="line">
            <a:avLst/>
          </a:prstGeom>
          <a:noFill/>
          <a:ln w="28575">
            <a:solidFill>
              <a:srgbClr val="FFFF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25609" name="Line 9"/>
          <p:cNvSpPr>
            <a:spLocks noChangeShapeType="1"/>
          </p:cNvSpPr>
          <p:nvPr/>
        </p:nvSpPr>
        <p:spPr bwMode="auto">
          <a:xfrm>
            <a:off x="2843213" y="2205038"/>
            <a:ext cx="288925" cy="2519362"/>
          </a:xfrm>
          <a:prstGeom prst="line">
            <a:avLst/>
          </a:prstGeom>
          <a:noFill/>
          <a:ln w="28575">
            <a:solidFill>
              <a:srgbClr val="FFFF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25610" name="Line 10"/>
          <p:cNvSpPr>
            <a:spLocks noChangeShapeType="1"/>
          </p:cNvSpPr>
          <p:nvPr/>
        </p:nvSpPr>
        <p:spPr bwMode="auto">
          <a:xfrm flipV="1">
            <a:off x="7308850" y="3284538"/>
            <a:ext cx="71438" cy="1081087"/>
          </a:xfrm>
          <a:prstGeom prst="line">
            <a:avLst/>
          </a:prstGeom>
          <a:noFill/>
          <a:ln w="28575">
            <a:solidFill>
              <a:srgbClr val="FFFF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6516688" y="1989138"/>
            <a:ext cx="18859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3600" b="1">
                <a:solidFill>
                  <a:srgbClr val="FFFF66"/>
                </a:solidFill>
                <a:latin typeface="Arial" charset="0"/>
              </a:rPr>
              <a:t>Cráneo </a:t>
            </a:r>
          </a:p>
          <a:p>
            <a:r>
              <a:rPr lang="es-ES" sz="3600" b="1">
                <a:solidFill>
                  <a:srgbClr val="FFFF66"/>
                </a:solidFill>
                <a:latin typeface="Arial" charset="0"/>
              </a:rPr>
              <a:t>Normal.</a:t>
            </a:r>
            <a:endParaRPr lang="en-US" sz="3600" b="1">
              <a:solidFill>
                <a:srgbClr val="FFFF66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013aa"/>
          <p:cNvPicPr>
            <a:picLocks noChangeAspect="1" noChangeArrowheads="1"/>
          </p:cNvPicPr>
          <p:nvPr/>
        </p:nvPicPr>
        <p:blipFill>
          <a:blip r:embed="rId2">
            <a:lum bright="-36000" contrast="24000"/>
          </a:blip>
          <a:srcRect/>
          <a:stretch>
            <a:fillRect/>
          </a:stretch>
        </p:blipFill>
        <p:spPr bwMode="auto">
          <a:xfrm>
            <a:off x="1443038" y="1268413"/>
            <a:ext cx="6256337" cy="531336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906588" y="331788"/>
            <a:ext cx="2520950" cy="720725"/>
          </a:xfrm>
          <a:prstGeom prst="rect">
            <a:avLst/>
          </a:prstGeom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Garamond" pitchFamily="18" charset="0"/>
                <a:ea typeface="+mj-ea"/>
                <a:cs typeface="+mj-cs"/>
              </a:rPr>
              <a:t>CORDOMA</a:t>
            </a:r>
            <a:r>
              <a:rPr kumimoji="0" lang="es-ES_tradnl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Garamond" pitchFamily="18" charset="0"/>
                <a:ea typeface="+mj-ea"/>
                <a:cs typeface="+mj-cs"/>
              </a:rPr>
              <a:t> </a:t>
            </a:r>
            <a:endParaRPr kumimoji="0" lang="es-MX" sz="3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Garamond" pitchFamily="18" charset="0"/>
              <a:ea typeface="+mj-ea"/>
              <a:cs typeface="+mj-cs"/>
            </a:endParaRPr>
          </a:p>
        </p:txBody>
      </p:sp>
      <p:pic>
        <p:nvPicPr>
          <p:cNvPr id="3" name="Picture 8" descr="024aa"/>
          <p:cNvPicPr>
            <a:picLocks noChangeAspect="1" noChangeArrowheads="1"/>
          </p:cNvPicPr>
          <p:nvPr/>
        </p:nvPicPr>
        <p:blipFill>
          <a:blip r:embed="rId2">
            <a:lum bright="-12000"/>
          </a:blip>
          <a:srcRect/>
          <a:stretch>
            <a:fillRect/>
          </a:stretch>
        </p:blipFill>
        <p:spPr bwMode="auto">
          <a:xfrm>
            <a:off x="250825" y="1285860"/>
            <a:ext cx="4422398" cy="500065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4" name="Picture 6" descr="1D"/>
          <p:cNvPicPr>
            <a:picLocks noChangeAspect="1" noChangeArrowheads="1"/>
          </p:cNvPicPr>
          <p:nvPr/>
        </p:nvPicPr>
        <p:blipFill>
          <a:blip r:embed="rId3">
            <a:lum bright="-6000"/>
          </a:blip>
          <a:srcRect/>
          <a:stretch>
            <a:fillRect/>
          </a:stretch>
        </p:blipFill>
        <p:spPr bwMode="auto">
          <a:xfrm>
            <a:off x="4786313" y="1357298"/>
            <a:ext cx="4262327" cy="492922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7" name="Text Box 5"/>
          <p:cNvSpPr txBox="1">
            <a:spLocks noChangeArrowheads="1"/>
          </p:cNvSpPr>
          <p:nvPr/>
        </p:nvSpPr>
        <p:spPr bwMode="auto">
          <a:xfrm>
            <a:off x="1285852" y="214290"/>
            <a:ext cx="6659562" cy="579437"/>
          </a:xfrm>
          <a:prstGeom prst="rect">
            <a:avLst/>
          </a:prstGeom>
          <a:ln/>
        </p:spPr>
        <p:txBody>
          <a:bodyPr vert="horz" lIns="45720" rIns="4572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es-ES" sz="3200" b="1" dirty="0">
                <a:solidFill>
                  <a:srgbClr val="FFFF00"/>
                </a:solidFill>
                <a:latin typeface="Garamond" pitchFamily="18" charset="0"/>
                <a:ea typeface="+mj-ea"/>
                <a:cs typeface="+mj-cs"/>
              </a:rPr>
              <a:t>Tumor de células gigantes</a:t>
            </a:r>
          </a:p>
        </p:txBody>
      </p:sp>
      <p:pic>
        <p:nvPicPr>
          <p:cNvPr id="305159" name="Picture 7" descr="175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177119"/>
            <a:ext cx="4106860" cy="548240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05160" name="Picture 8" descr="175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785794"/>
            <a:ext cx="4323429" cy="60420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28736"/>
            <a:ext cx="8504757" cy="5038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CuadroTexto"/>
          <p:cNvSpPr txBox="1"/>
          <p:nvPr/>
        </p:nvSpPr>
        <p:spPr>
          <a:xfrm>
            <a:off x="500034" y="214290"/>
            <a:ext cx="8215370" cy="1000132"/>
          </a:xfrm>
          <a:prstGeom prst="rect">
            <a:avLst/>
          </a:prstGeom>
          <a:ln/>
        </p:spPr>
        <p:txBody>
          <a:bodyPr vert="horz" lIns="45720" rIns="4572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es-CU" sz="3200" b="1" dirty="0">
                <a:solidFill>
                  <a:srgbClr val="FFFF00"/>
                </a:solidFill>
                <a:latin typeface="Garamond" pitchFamily="18" charset="0"/>
                <a:ea typeface="+mj-ea"/>
                <a:cs typeface="+mj-cs"/>
              </a:rPr>
              <a:t>Lesiones ostelíticas en el Mieloma </a:t>
            </a:r>
            <a:r>
              <a:rPr lang="es-CU" sz="3200" b="1" dirty="0" smtClean="0">
                <a:solidFill>
                  <a:srgbClr val="FFFF00"/>
                </a:solidFill>
                <a:latin typeface="Garamond" pitchFamily="18" charset="0"/>
                <a:ea typeface="+mj-ea"/>
                <a:cs typeface="+mj-cs"/>
              </a:rPr>
              <a:t>múltiple.</a:t>
            </a:r>
            <a:endParaRPr lang="es-ES" sz="3200" b="1" dirty="0">
              <a:solidFill>
                <a:srgbClr val="FFFF00"/>
              </a:solidFill>
              <a:latin typeface="Garamond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Rot="1" noChangeArrowheads="1"/>
          </p:cNvSpPr>
          <p:nvPr/>
        </p:nvSpPr>
        <p:spPr>
          <a:xfrm>
            <a:off x="457200" y="274638"/>
            <a:ext cx="8229600" cy="9287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-384048" algn="ctr">
              <a:lnSpc>
                <a:spcPct val="150000"/>
              </a:lnSpc>
              <a:spcBef>
                <a:spcPct val="0"/>
              </a:spcBef>
              <a:buClr>
                <a:srgbClr val="FFFF00"/>
              </a:buClr>
              <a:buSzPct val="80000"/>
            </a:pPr>
            <a:r>
              <a:rPr lang="es-ES" sz="4000" b="1" u="sng" dirty="0" smtClean="0">
                <a:solidFill>
                  <a:srgbClr val="FFFF00"/>
                </a:solidFill>
                <a:latin typeface="Garamond" pitchFamily="18" charset="0"/>
              </a:rPr>
              <a:t>OSTEOESCLEROSIS</a:t>
            </a:r>
            <a:endParaRPr lang="es-ES" sz="4000" b="1" u="sng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2060575"/>
            <a:ext cx="8229600" cy="3736407"/>
          </a:xfrm>
          <a:prstGeom prst="rect">
            <a:avLst/>
          </a:prstGeom>
          <a:noFill/>
          <a:ln w="38100">
            <a:solidFill>
              <a:schemeClr val="tx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</a:pP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Como respuesta del hueso a una lesión destructiva o a un proceso patológico </a:t>
            </a:r>
            <a:r>
              <a:rPr lang="es-ES" sz="3200" dirty="0" err="1" smtClean="0">
                <a:solidFill>
                  <a:srgbClr val="FFFF00"/>
                </a:solidFill>
                <a:latin typeface="Garamond" pitchFamily="18" charset="0"/>
              </a:rPr>
              <a:t>osteoformador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. Aumento de la actividad </a:t>
            </a:r>
            <a:r>
              <a:rPr lang="es-ES" sz="3200" dirty="0" err="1" smtClean="0">
                <a:solidFill>
                  <a:srgbClr val="FFFF00"/>
                </a:solidFill>
                <a:latin typeface="Garamond" pitchFamily="18" charset="0"/>
              </a:rPr>
              <a:t>osteoblástica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.</a:t>
            </a:r>
          </a:p>
          <a:p>
            <a:pPr marL="130302" marR="0" lvl="0" indent="-514350" algn="just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Aumento </a:t>
            </a: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de la densidad ósea difusa o localizada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.</a:t>
            </a:r>
            <a:endParaRPr lang="es-ES" sz="3200" dirty="0">
              <a:solidFill>
                <a:srgbClr val="FFFF00"/>
              </a:solidFill>
              <a:latin typeface="Garamond" pitchFamily="18" charset="0"/>
            </a:endParaRPr>
          </a:p>
          <a:p>
            <a:pPr marL="130302" marR="0" lvl="0" indent="-514350" algn="just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Lesión </a:t>
            </a:r>
            <a:r>
              <a:rPr lang="es-ES" sz="3200" dirty="0" err="1">
                <a:solidFill>
                  <a:srgbClr val="FFFF00"/>
                </a:solidFill>
                <a:latin typeface="Garamond" pitchFamily="18" charset="0"/>
              </a:rPr>
              <a:t>osteoblástica</a:t>
            </a: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Rot="1" noChangeArrowheads="1"/>
          </p:cNvSpPr>
          <p:nvPr/>
        </p:nvSpPr>
        <p:spPr>
          <a:xfrm>
            <a:off x="428596" y="357166"/>
            <a:ext cx="8229600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R="0" lvl="0" indent="-384048" algn="ctr" fontAlgn="auto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FFFF00"/>
              </a:buClr>
              <a:buSzPct val="80000"/>
              <a:buFontTx/>
              <a:buNone/>
              <a:tabLst/>
              <a:defRPr/>
            </a:pPr>
            <a:r>
              <a:rPr lang="es-ES" sz="2800" b="1" u="sng" dirty="0">
                <a:solidFill>
                  <a:srgbClr val="FFFF00"/>
                </a:solidFill>
                <a:latin typeface="Garamond" pitchFamily="18" charset="0"/>
              </a:rPr>
              <a:t>CAUSAS </a:t>
            </a:r>
            <a:r>
              <a:rPr lang="es-ES" sz="2800" b="1" u="sng" dirty="0" smtClean="0">
                <a:solidFill>
                  <a:srgbClr val="FFFF00"/>
                </a:solidFill>
                <a:latin typeface="Garamond" pitchFamily="18" charset="0"/>
              </a:rPr>
              <a:t> FUNDAMENTALES</a:t>
            </a:r>
            <a:r>
              <a:rPr lang="es-ES" sz="2800" b="1" u="sng" dirty="0" smtClean="0">
                <a:solidFill>
                  <a:srgbClr val="FFFF00"/>
                </a:solidFill>
                <a:latin typeface="Garamond" pitchFamily="18" charset="0"/>
              </a:rPr>
              <a:t>:</a:t>
            </a:r>
            <a:endParaRPr lang="es-ES" sz="2800" b="1" u="sng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916113"/>
            <a:ext cx="6329378" cy="353943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marL="130302" marR="0" lvl="0" indent="-514350" algn="just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Lesiones tumorales.</a:t>
            </a:r>
            <a:endParaRPr lang="es-ES" sz="3200" dirty="0">
              <a:solidFill>
                <a:srgbClr val="FFFF00"/>
              </a:solidFill>
              <a:latin typeface="Garamond" pitchFamily="18" charset="0"/>
            </a:endParaRPr>
          </a:p>
          <a:p>
            <a:pPr marL="130302" marR="0" lvl="0" indent="-514350" algn="just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Intoxicación por metales.</a:t>
            </a:r>
          </a:p>
          <a:p>
            <a:pPr marL="130302" marR="0" lvl="0" indent="-514350" algn="just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Osteomielitis</a:t>
            </a: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.</a:t>
            </a:r>
          </a:p>
          <a:p>
            <a:pPr marL="130302" marR="0" lvl="0" indent="-514350" algn="just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lang="es-ES" sz="3200" dirty="0" err="1" smtClean="0">
                <a:solidFill>
                  <a:srgbClr val="FFFF00"/>
                </a:solidFill>
                <a:latin typeface="Garamond" pitchFamily="18" charset="0"/>
              </a:rPr>
              <a:t>Paget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.</a:t>
            </a:r>
          </a:p>
          <a:p>
            <a:pPr marL="130302" marR="0" lvl="0" indent="-514350" algn="just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lang="es-CU" sz="3200" dirty="0" smtClean="0">
                <a:solidFill>
                  <a:srgbClr val="FFFF00"/>
                </a:solidFill>
                <a:latin typeface="Garamond" pitchFamily="18" charset="0"/>
              </a:rPr>
              <a:t>Lesiones óseas condensantes</a:t>
            </a:r>
            <a:endParaRPr lang="en-US" sz="3200" dirty="0">
              <a:solidFill>
                <a:srgbClr val="FFFF00"/>
              </a:solidFill>
              <a:latin typeface="Garamond" pitchFamily="18" charset="0"/>
            </a:endParaRPr>
          </a:p>
          <a:p>
            <a:pPr marL="130302" marR="0" lvl="0" indent="-514350" algn="just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Arial" pitchFamily="34" charset="0"/>
              <a:buChar char="•"/>
              <a:tabLst/>
              <a:defRPr/>
            </a:pPr>
            <a:endParaRPr lang="es-ES" sz="32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5500694" y="1643050"/>
            <a:ext cx="2786050" cy="117570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  <a:buFont typeface="+mj-lt"/>
              <a:buAutoNum type="arabicPeriod"/>
            </a:pPr>
            <a:r>
              <a:rPr lang="es-CU" sz="3200" dirty="0">
                <a:solidFill>
                  <a:srgbClr val="FFFF00"/>
                </a:solidFill>
                <a:latin typeface="Garamond" pitchFamily="18" charset="0"/>
              </a:rPr>
              <a:t>Primarias </a:t>
            </a:r>
          </a:p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  <a:buFont typeface="+mj-lt"/>
              <a:buAutoNum type="arabicPeriod"/>
            </a:pPr>
            <a:r>
              <a:rPr lang="es-CU" sz="3200" dirty="0">
                <a:solidFill>
                  <a:srgbClr val="FFFF00"/>
                </a:solidFill>
                <a:latin typeface="Garamond" pitchFamily="18" charset="0"/>
              </a:rPr>
              <a:t>Metastásicas</a:t>
            </a:r>
            <a:endParaRPr lang="es-ES" sz="32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5" name="4 Abrir llave"/>
          <p:cNvSpPr/>
          <p:nvPr/>
        </p:nvSpPr>
        <p:spPr>
          <a:xfrm>
            <a:off x="4572000" y="1428736"/>
            <a:ext cx="1571636" cy="1643074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214282" y="1928802"/>
            <a:ext cx="8715436" cy="4425827"/>
          </a:xfrm>
          <a:prstGeom prst="rect">
            <a:avLst/>
          </a:prstGeom>
          <a:noFill/>
          <a:ln w="38100">
            <a:solidFill>
              <a:schemeClr val="tx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</a:pP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Aumento </a:t>
            </a: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localizado o difuso de 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la densidad </a:t>
            </a: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ósea. </a:t>
            </a:r>
            <a:endParaRPr lang="es-ES" sz="3200" dirty="0" smtClean="0">
              <a:solidFill>
                <a:srgbClr val="FFFF00"/>
              </a:solidFill>
              <a:latin typeface="Garamond" pitchFamily="18" charset="0"/>
            </a:endParaRPr>
          </a:p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</a:pPr>
            <a:r>
              <a:rPr lang="es-ES" sz="3200" dirty="0" err="1" smtClean="0">
                <a:solidFill>
                  <a:srgbClr val="FFFF00"/>
                </a:solidFill>
                <a:latin typeface="Garamond" pitchFamily="18" charset="0"/>
              </a:rPr>
              <a:t>Trabéculas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 </a:t>
            </a: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óseas muy 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engrosadas</a:t>
            </a: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.</a:t>
            </a:r>
          </a:p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</a:pP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En los huesos largos la cortical 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se ensancha </a:t>
            </a: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y la medular se reduce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.</a:t>
            </a:r>
          </a:p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</a:pPr>
            <a:r>
              <a:rPr lang="es-CU" sz="3200" dirty="0" smtClean="0">
                <a:solidFill>
                  <a:srgbClr val="FFFF00"/>
                </a:solidFill>
                <a:latin typeface="Garamond" pitchFamily="18" charset="0"/>
              </a:rPr>
              <a:t>Cráneo y cara: Desaparece el diploe, esclerosis de la base del cráneo, disminuye la neumatización de los SPN</a:t>
            </a:r>
          </a:p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</a:pPr>
            <a:r>
              <a:rPr lang="es-CU" sz="3200" dirty="0" smtClean="0">
                <a:solidFill>
                  <a:srgbClr val="FFFF00"/>
                </a:solidFill>
                <a:latin typeface="Garamond" pitchFamily="18" charset="0"/>
              </a:rPr>
              <a:t>Columna vertebral: vértebra en marfil</a:t>
            </a:r>
            <a:endParaRPr lang="en-US" sz="32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2643174" y="285728"/>
            <a:ext cx="4682692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-384048" algn="ctr">
              <a:lnSpc>
                <a:spcPct val="150000"/>
              </a:lnSpc>
              <a:spcBef>
                <a:spcPct val="0"/>
              </a:spcBef>
              <a:buClr>
                <a:srgbClr val="FFFF00"/>
              </a:buClr>
              <a:buSzPct val="80000"/>
            </a:pPr>
            <a:r>
              <a:rPr lang="es-ES" sz="4000" b="1" u="sng" dirty="0">
                <a:solidFill>
                  <a:srgbClr val="FFFF00"/>
                </a:solidFill>
                <a:latin typeface="Garamond" pitchFamily="18" charset="0"/>
              </a:rPr>
              <a:t> Signos radiológicos.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785794"/>
            <a:ext cx="3933825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14925" y="714356"/>
            <a:ext cx="4029075" cy="553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CuadroTexto"/>
          <p:cNvSpPr txBox="1"/>
          <p:nvPr/>
        </p:nvSpPr>
        <p:spPr>
          <a:xfrm>
            <a:off x="2428860" y="40774"/>
            <a:ext cx="3500462" cy="6735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-384048" algn="ctr">
              <a:lnSpc>
                <a:spcPct val="150000"/>
              </a:lnSpc>
              <a:spcBef>
                <a:spcPct val="0"/>
              </a:spcBef>
              <a:buClr>
                <a:srgbClr val="FFFF00"/>
              </a:buClr>
              <a:buSzPct val="80000"/>
            </a:pPr>
            <a:r>
              <a:rPr lang="es-CU" sz="2800" b="1" u="sng" dirty="0">
                <a:solidFill>
                  <a:srgbClr val="FFFF00"/>
                </a:solidFill>
                <a:latin typeface="Garamond" pitchFamily="18" charset="0"/>
              </a:rPr>
              <a:t>Albert Shömberg</a:t>
            </a:r>
            <a:endParaRPr lang="es-ES" sz="2800" b="1" u="sng" dirty="0">
              <a:solidFill>
                <a:srgbClr val="FFFF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SC0086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476250"/>
            <a:ext cx="7705725" cy="5040313"/>
          </a:xfrm>
          <a:prstGeom prst="rect">
            <a:avLst/>
          </a:prstGeom>
          <a:noFill/>
        </p:spPr>
      </p:pic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2535238" y="5775325"/>
            <a:ext cx="3731984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-384048" algn="ctr">
              <a:lnSpc>
                <a:spcPct val="150000"/>
              </a:lnSpc>
              <a:spcBef>
                <a:spcPct val="0"/>
              </a:spcBef>
              <a:buClr>
                <a:srgbClr val="FFFF00"/>
              </a:buClr>
              <a:buSzPct val="80000"/>
            </a:pPr>
            <a:r>
              <a:rPr lang="es-ES" sz="2800" b="1" dirty="0" err="1">
                <a:solidFill>
                  <a:srgbClr val="FFFF00"/>
                </a:solidFill>
                <a:latin typeface="Garamond" pitchFamily="18" charset="0"/>
              </a:rPr>
              <a:t>OSTEOESCLEROSIS.</a:t>
            </a:r>
            <a:endParaRPr lang="en-US" sz="2800" b="1" dirty="0" err="1">
              <a:solidFill>
                <a:srgbClr val="FFFF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DSC0086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28604"/>
            <a:ext cx="6475068" cy="4452947"/>
          </a:xfrm>
          <a:prstGeom prst="rect">
            <a:avLst/>
          </a:prstGeom>
          <a:noFill/>
        </p:spPr>
      </p:pic>
      <p:pic>
        <p:nvPicPr>
          <p:cNvPr id="25603" name="Picture 3" descr="DSC0089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9813" y="4500570"/>
            <a:ext cx="3024187" cy="2087563"/>
          </a:xfrm>
          <a:prstGeom prst="rect">
            <a:avLst/>
          </a:prstGeom>
          <a:noFill/>
        </p:spPr>
      </p:pic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214282" y="5857892"/>
            <a:ext cx="5286412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-384048" algn="ctr">
              <a:lnSpc>
                <a:spcPct val="150000"/>
              </a:lnSpc>
              <a:spcBef>
                <a:spcPct val="0"/>
              </a:spcBef>
              <a:buClr>
                <a:srgbClr val="FFFF00"/>
              </a:buClr>
              <a:buSzPct val="80000"/>
            </a:pPr>
            <a:r>
              <a:rPr lang="es-ES" sz="2800" b="1" dirty="0" err="1" smtClean="0">
                <a:solidFill>
                  <a:srgbClr val="FFFF00"/>
                </a:solidFill>
                <a:latin typeface="Garamond" pitchFamily="18" charset="0"/>
              </a:rPr>
              <a:t>Osteoesclerosis</a:t>
            </a:r>
            <a:r>
              <a:rPr lang="es-ES" sz="2800" b="1" dirty="0" smtClean="0">
                <a:solidFill>
                  <a:srgbClr val="FFFF00"/>
                </a:solidFill>
                <a:latin typeface="Garamond" pitchFamily="18" charset="0"/>
              </a:rPr>
              <a:t> difusa(PAGET</a:t>
            </a:r>
            <a:r>
              <a:rPr lang="es-ES" sz="2800" b="1" dirty="0">
                <a:solidFill>
                  <a:srgbClr val="FFFF00"/>
                </a:solidFill>
                <a:latin typeface="Garamond" pitchFamily="18" charset="0"/>
              </a:rPr>
              <a:t>)</a:t>
            </a:r>
            <a:endParaRPr lang="en-US" sz="2800" b="1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25605" name="Line 5"/>
          <p:cNvSpPr>
            <a:spLocks noChangeShapeType="1"/>
          </p:cNvSpPr>
          <p:nvPr/>
        </p:nvSpPr>
        <p:spPr bwMode="auto">
          <a:xfrm flipH="1">
            <a:off x="7308850" y="3284538"/>
            <a:ext cx="73025" cy="1079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6643702" y="2428868"/>
            <a:ext cx="1909497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-384048" algn="ctr">
              <a:lnSpc>
                <a:spcPct val="150000"/>
              </a:lnSpc>
              <a:spcBef>
                <a:spcPct val="0"/>
              </a:spcBef>
              <a:buClr>
                <a:srgbClr val="FFFF00"/>
              </a:buClr>
              <a:buSzPct val="80000"/>
            </a:pPr>
            <a:r>
              <a:rPr lang="es-ES" sz="2800" b="1" dirty="0" err="1">
                <a:solidFill>
                  <a:srgbClr val="FFFF00"/>
                </a:solidFill>
                <a:latin typeface="Garamond" pitchFamily="18" charset="0"/>
              </a:rPr>
              <a:t>CRÁNEO </a:t>
            </a:r>
          </a:p>
          <a:p>
            <a:pPr indent="-384048" algn="ctr">
              <a:lnSpc>
                <a:spcPct val="150000"/>
              </a:lnSpc>
              <a:spcBef>
                <a:spcPct val="0"/>
              </a:spcBef>
              <a:buClr>
                <a:srgbClr val="FFFF00"/>
              </a:buClr>
              <a:buSzPct val="80000"/>
            </a:pPr>
            <a:r>
              <a:rPr lang="es-ES" sz="2800" b="1" dirty="0" err="1">
                <a:solidFill>
                  <a:srgbClr val="FFFF00"/>
                </a:solidFill>
                <a:latin typeface="Garamond" pitchFamily="18" charset="0"/>
              </a:rPr>
              <a:t>NORMAL.</a:t>
            </a:r>
            <a:endParaRPr lang="en-US" sz="2800" b="1" dirty="0" err="1">
              <a:solidFill>
                <a:srgbClr val="FFFF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DSC0089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8907"/>
            <a:ext cx="6083300" cy="4482618"/>
          </a:xfrm>
          <a:prstGeom prst="rect">
            <a:avLst/>
          </a:prstGeom>
          <a:noFill/>
        </p:spPr>
      </p:pic>
      <p:pic>
        <p:nvPicPr>
          <p:cNvPr id="3" name="Picture 5" descr="DSC0089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062" y="3929065"/>
            <a:ext cx="3563937" cy="2714645"/>
          </a:xfrm>
          <a:prstGeom prst="rect">
            <a:avLst/>
          </a:prstGeom>
          <a:noFill/>
        </p:spPr>
      </p:pic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042988" y="4724400"/>
            <a:ext cx="4029078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-384048" algn="ctr">
              <a:lnSpc>
                <a:spcPct val="150000"/>
              </a:lnSpc>
              <a:spcBef>
                <a:spcPct val="0"/>
              </a:spcBef>
              <a:buClr>
                <a:srgbClr val="FFFF00"/>
              </a:buClr>
              <a:buSzPct val="80000"/>
            </a:pPr>
            <a:r>
              <a:rPr lang="es-ES" sz="2800" b="1" dirty="0">
                <a:solidFill>
                  <a:srgbClr val="FFFF00"/>
                </a:solidFill>
                <a:latin typeface="Garamond" pitchFamily="18" charset="0"/>
              </a:rPr>
              <a:t>Osteoesclerosis</a:t>
            </a:r>
          </a:p>
          <a:p>
            <a:pPr indent="-384048" algn="ctr">
              <a:lnSpc>
                <a:spcPct val="150000"/>
              </a:lnSpc>
              <a:spcBef>
                <a:spcPct val="0"/>
              </a:spcBef>
              <a:buClr>
                <a:srgbClr val="FFFF00"/>
              </a:buClr>
              <a:buSzPct val="80000"/>
            </a:pPr>
            <a:r>
              <a:rPr lang="es-ES" sz="2800" b="1" dirty="0">
                <a:solidFill>
                  <a:srgbClr val="FFFF00"/>
                </a:solidFill>
                <a:latin typeface="Garamond" pitchFamily="18" charset="0"/>
              </a:rPr>
              <a:t>    Localizada.</a:t>
            </a:r>
            <a:endParaRPr lang="en-US" sz="2800" b="1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5" name="Line 7"/>
          <p:cNvSpPr>
            <a:spLocks noChangeShapeType="1"/>
          </p:cNvSpPr>
          <p:nvPr/>
        </p:nvSpPr>
        <p:spPr bwMode="auto">
          <a:xfrm flipV="1">
            <a:off x="7235825" y="3068638"/>
            <a:ext cx="215900" cy="1368425"/>
          </a:xfrm>
          <a:prstGeom prst="line">
            <a:avLst/>
          </a:prstGeom>
          <a:noFill/>
          <a:ln w="28575">
            <a:solidFill>
              <a:srgbClr val="FFFF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6516688" y="1857364"/>
            <a:ext cx="2627312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-384048" algn="ctr">
              <a:lnSpc>
                <a:spcPct val="150000"/>
              </a:lnSpc>
              <a:spcBef>
                <a:spcPct val="0"/>
              </a:spcBef>
              <a:buClr>
                <a:srgbClr val="FFFF00"/>
              </a:buClr>
              <a:buSzPct val="80000"/>
            </a:pPr>
            <a:r>
              <a:rPr lang="es-ES" sz="2800" b="1" dirty="0">
                <a:solidFill>
                  <a:srgbClr val="FFFF00"/>
                </a:solidFill>
                <a:latin typeface="Garamond" pitchFamily="18" charset="0"/>
              </a:rPr>
              <a:t>Cráneo </a:t>
            </a:r>
          </a:p>
          <a:p>
            <a:pPr indent="-384048" algn="ctr">
              <a:lnSpc>
                <a:spcPct val="150000"/>
              </a:lnSpc>
              <a:spcBef>
                <a:spcPct val="0"/>
              </a:spcBef>
              <a:buClr>
                <a:srgbClr val="FFFF00"/>
              </a:buClr>
              <a:buSzPct val="80000"/>
            </a:pPr>
            <a:r>
              <a:rPr lang="es-ES" sz="2800" b="1" dirty="0">
                <a:solidFill>
                  <a:srgbClr val="FFFF00"/>
                </a:solidFill>
                <a:latin typeface="Garamond" pitchFamily="18" charset="0"/>
              </a:rPr>
              <a:t>normal.</a:t>
            </a:r>
            <a:endParaRPr lang="en-US" sz="2800" b="1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1214414" y="1714488"/>
            <a:ext cx="649288" cy="2808287"/>
          </a:xfrm>
          <a:prstGeom prst="line">
            <a:avLst/>
          </a:prstGeom>
          <a:noFill/>
          <a:ln w="28575">
            <a:solidFill>
              <a:srgbClr val="FFFF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 flipH="1">
            <a:off x="3071802" y="2357430"/>
            <a:ext cx="431800" cy="2374900"/>
          </a:xfrm>
          <a:prstGeom prst="line">
            <a:avLst/>
          </a:prstGeom>
          <a:noFill/>
          <a:ln w="28575">
            <a:solidFill>
              <a:srgbClr val="FFFF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5" name="Text Box 5"/>
          <p:cNvSpPr txBox="1">
            <a:spLocks noChangeArrowheads="1"/>
          </p:cNvSpPr>
          <p:nvPr/>
        </p:nvSpPr>
        <p:spPr bwMode="auto">
          <a:xfrm>
            <a:off x="1928794" y="214290"/>
            <a:ext cx="5256213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-384048" algn="ctr">
              <a:lnSpc>
                <a:spcPct val="150000"/>
              </a:lnSpc>
              <a:spcBef>
                <a:spcPct val="0"/>
              </a:spcBef>
              <a:buClr>
                <a:srgbClr val="FFFF00"/>
              </a:buClr>
              <a:buSzPct val="80000"/>
            </a:pPr>
            <a:r>
              <a:rPr lang="es-ES" sz="2800" b="1" dirty="0">
                <a:solidFill>
                  <a:srgbClr val="FFFF00"/>
                </a:solidFill>
                <a:latin typeface="Garamond" pitchFamily="18" charset="0"/>
              </a:rPr>
              <a:t>Osteoma temporal</a:t>
            </a:r>
          </a:p>
        </p:txBody>
      </p:sp>
      <p:pic>
        <p:nvPicPr>
          <p:cNvPr id="245768" name="Picture 8" descr="153ba"/>
          <p:cNvPicPr>
            <a:picLocks noChangeAspect="1" noChangeArrowheads="1"/>
          </p:cNvPicPr>
          <p:nvPr/>
        </p:nvPicPr>
        <p:blipFill>
          <a:blip r:embed="rId2">
            <a:lum bright="-6000"/>
          </a:blip>
          <a:srcRect/>
          <a:stretch>
            <a:fillRect/>
          </a:stretch>
        </p:blipFill>
        <p:spPr bwMode="auto">
          <a:xfrm>
            <a:off x="285720" y="1785926"/>
            <a:ext cx="8412413" cy="42862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60350"/>
            <a:ext cx="7543824" cy="738664"/>
          </a:xfr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-384048" algn="ctr">
              <a:lnSpc>
                <a:spcPct val="150000"/>
              </a:lnSpc>
              <a:buClr>
                <a:srgbClr val="FFFF00"/>
              </a:buClr>
              <a:buSzPct val="80000"/>
            </a:pPr>
            <a:r>
              <a:rPr lang="es-ES" sz="2800" b="1" dirty="0">
                <a:solidFill>
                  <a:srgbClr val="FFFF00"/>
                </a:solidFill>
                <a:latin typeface="Garamond" pitchFamily="18" charset="0"/>
                <a:ea typeface="+mn-ea"/>
                <a:cs typeface="+mn-cs"/>
              </a:rPr>
              <a:t>Osteoma </a:t>
            </a:r>
            <a:r>
              <a:rPr lang="es-ES" sz="2800" b="1" dirty="0" err="1">
                <a:solidFill>
                  <a:srgbClr val="FFFF00"/>
                </a:solidFill>
                <a:latin typeface="Garamond" pitchFamily="18" charset="0"/>
                <a:ea typeface="+mn-ea"/>
                <a:cs typeface="+mn-cs"/>
              </a:rPr>
              <a:t>osteoide</a:t>
            </a:r>
            <a:endParaRPr lang="es-ES" sz="2800" b="1" dirty="0">
              <a:solidFill>
                <a:srgbClr val="FFFF00"/>
              </a:solidFill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248843" name="Picture 11" descr="156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142984"/>
            <a:ext cx="7362845" cy="55119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156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3429024" cy="634584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" name="Picture 14" descr="156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7" y="1639618"/>
            <a:ext cx="5143504" cy="44151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Rectangle 2"/>
          <p:cNvSpPr txBox="1">
            <a:spLocks noRot="1" noChangeArrowheads="1"/>
          </p:cNvSpPr>
          <p:nvPr/>
        </p:nvSpPr>
        <p:spPr>
          <a:xfrm>
            <a:off x="4643438" y="260350"/>
            <a:ext cx="3357586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-384048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rgbClr val="FFFF00"/>
              </a:buClr>
              <a:buSzPct val="80000"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Osteoma osteoide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142876" y="1071546"/>
            <a:ext cx="8858280" cy="3342453"/>
          </a:xfrm>
          <a:prstGeom prst="rect">
            <a:avLst/>
          </a:prstGeom>
          <a:noFill/>
          <a:ln w="38100">
            <a:solidFill>
              <a:schemeClr val="tx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</a:pP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Indica la muerte celular en los tejidos óseos.</a:t>
            </a:r>
            <a:endParaRPr lang="es-ES" sz="3200" dirty="0">
              <a:solidFill>
                <a:srgbClr val="FFFF00"/>
              </a:solidFill>
              <a:latin typeface="Garamond" pitchFamily="18" charset="0"/>
            </a:endParaRPr>
          </a:p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</a:pP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Séptica</a:t>
            </a:r>
          </a:p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</a:pP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Aséptica (por obliteración vascular) (necrosis isquémica, necrosis </a:t>
            </a:r>
            <a:r>
              <a:rPr lang="es-ES" sz="3200" dirty="0" err="1" smtClean="0">
                <a:solidFill>
                  <a:srgbClr val="FFFF00"/>
                </a:solidFill>
                <a:latin typeface="Garamond" pitchFamily="18" charset="0"/>
              </a:rPr>
              <a:t>avascular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 e infarto óseo)</a:t>
            </a:r>
            <a:endParaRPr lang="es-ES" sz="3200" dirty="0">
              <a:solidFill>
                <a:srgbClr val="FFFF00"/>
              </a:solidFill>
              <a:latin typeface="Garamond" pitchFamily="18" charset="0"/>
            </a:endParaRPr>
          </a:p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</a:pP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Pueden </a:t>
            </a: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observarse focos de hueso viable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, dentro </a:t>
            </a: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del área de </a:t>
            </a:r>
            <a:r>
              <a:rPr lang="es-ES" sz="3200" dirty="0" err="1">
                <a:solidFill>
                  <a:srgbClr val="FFFF00"/>
                </a:solidFill>
                <a:latin typeface="Garamond" pitchFamily="18" charset="0"/>
              </a:rPr>
              <a:t>osteonecrosis</a:t>
            </a: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, llamados secuestros óseos.</a:t>
            </a:r>
            <a:endParaRPr lang="en-US" sz="32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2428860" y="0"/>
            <a:ext cx="3517501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-384048" algn="ctr">
              <a:lnSpc>
                <a:spcPct val="150000"/>
              </a:lnSpc>
              <a:spcBef>
                <a:spcPct val="0"/>
              </a:spcBef>
              <a:buClr>
                <a:srgbClr val="FFFF00"/>
              </a:buClr>
              <a:buSzPct val="80000"/>
            </a:pPr>
            <a:r>
              <a:rPr lang="es-ES" sz="4000" b="1" u="sng" dirty="0">
                <a:solidFill>
                  <a:srgbClr val="FFFF00"/>
                </a:solidFill>
                <a:latin typeface="Garamond" pitchFamily="18" charset="0"/>
              </a:rPr>
              <a:t> </a:t>
            </a:r>
            <a:r>
              <a:rPr lang="es-ES" sz="4000" b="1" u="sng" dirty="0" err="1">
                <a:solidFill>
                  <a:srgbClr val="FFFF00"/>
                </a:solidFill>
                <a:latin typeface="Garamond" pitchFamily="18" charset="0"/>
              </a:rPr>
              <a:t>Osteonecrosis</a:t>
            </a:r>
            <a:r>
              <a:rPr lang="es-ES" sz="4000" b="1" u="sng" dirty="0">
                <a:solidFill>
                  <a:srgbClr val="FFFF00"/>
                </a:solidFill>
                <a:latin typeface="Garamond" pitchFamily="18" charset="0"/>
              </a:rPr>
              <a:t>.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142876" y="4734197"/>
            <a:ext cx="8858280" cy="1766637"/>
          </a:xfrm>
          <a:prstGeom prst="rect">
            <a:avLst/>
          </a:prstGeom>
          <a:noFill/>
          <a:ln w="38100">
            <a:solidFill>
              <a:schemeClr val="tx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</a:pPr>
            <a:r>
              <a:rPr lang="es-CU" sz="3200" u="sng" dirty="0">
                <a:solidFill>
                  <a:srgbClr val="FFFF00"/>
                </a:solidFill>
                <a:latin typeface="Garamond" pitchFamily="18" charset="0"/>
              </a:rPr>
              <a:t>Causas</a:t>
            </a:r>
            <a:r>
              <a:rPr lang="es-CU" sz="3200" u="sng" dirty="0" smtClean="0">
                <a:solidFill>
                  <a:srgbClr val="FFFF00"/>
                </a:solidFill>
                <a:latin typeface="Garamond" pitchFamily="18" charset="0"/>
              </a:rPr>
              <a:t>:</a:t>
            </a:r>
          </a:p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</a:pPr>
            <a:r>
              <a:rPr lang="es-CU" sz="3200" dirty="0" smtClean="0">
                <a:solidFill>
                  <a:srgbClr val="FFFF00"/>
                </a:solidFill>
                <a:latin typeface="Garamond" pitchFamily="18" charset="0"/>
              </a:rPr>
              <a:t>Osteomielitis</a:t>
            </a:r>
          </a:p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</a:pPr>
            <a:r>
              <a:rPr lang="es-CU" sz="3200" dirty="0" smtClean="0">
                <a:solidFill>
                  <a:srgbClr val="FFFF00"/>
                </a:solidFill>
                <a:latin typeface="Garamond" pitchFamily="18" charset="0"/>
              </a:rPr>
              <a:t>Necrosis aséptica epifisiaria (cabeza femoral)</a:t>
            </a:r>
            <a:endParaRPr lang="es-ES" sz="3200" dirty="0">
              <a:solidFill>
                <a:srgbClr val="FFFF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8" name="Picture 4" descr="DSC0438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642918"/>
            <a:ext cx="5715040" cy="6016790"/>
          </a:xfrm>
          <a:prstGeom prst="rect">
            <a:avLst/>
          </a:prstGeom>
          <a:noFill/>
        </p:spPr>
      </p:pic>
      <p:sp>
        <p:nvSpPr>
          <p:cNvPr id="82949" name="Text Box 5"/>
          <p:cNvSpPr txBox="1">
            <a:spLocks noChangeArrowheads="1"/>
          </p:cNvSpPr>
          <p:nvPr/>
        </p:nvSpPr>
        <p:spPr bwMode="auto">
          <a:xfrm>
            <a:off x="0" y="38716"/>
            <a:ext cx="9144000" cy="117570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</a:pP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   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Necrosis Aséptica de </a:t>
            </a: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la 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Cabeza Femoral</a:t>
            </a: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.</a:t>
            </a:r>
          </a:p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</a:pP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Pac: 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F.   </a:t>
            </a: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Año 1981.</a:t>
            </a:r>
            <a:endParaRPr lang="en-US" sz="3200" dirty="0">
              <a:solidFill>
                <a:srgbClr val="FFFF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20" name="Picture 4" descr="DSC044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571480"/>
            <a:ext cx="6286512" cy="6128605"/>
          </a:xfrm>
          <a:prstGeom prst="rect">
            <a:avLst/>
          </a:prstGeom>
          <a:noFill/>
        </p:spPr>
      </p:pic>
      <p:sp>
        <p:nvSpPr>
          <p:cNvPr id="86021" name="Text Box 5"/>
          <p:cNvSpPr txBox="1">
            <a:spLocks noChangeArrowheads="1"/>
          </p:cNvSpPr>
          <p:nvPr/>
        </p:nvSpPr>
        <p:spPr bwMode="auto">
          <a:xfrm>
            <a:off x="285720" y="0"/>
            <a:ext cx="6139278" cy="58477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</a:pP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Pac: 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F.  1991. 10 </a:t>
            </a: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años después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.</a:t>
            </a:r>
            <a:endParaRPr lang="en-US" sz="3200" dirty="0">
              <a:solidFill>
                <a:srgbClr val="FFFF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Wallpapers - Paisajes by Alms!! (12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071802" y="428604"/>
            <a:ext cx="2492863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indent="-384048" algn="ctr">
              <a:lnSpc>
                <a:spcPct val="150000"/>
              </a:lnSpc>
              <a:spcBef>
                <a:spcPct val="0"/>
              </a:spcBef>
              <a:buClr>
                <a:srgbClr val="FFFF00"/>
              </a:buClr>
              <a:buSzPct val="80000"/>
            </a:pPr>
            <a:r>
              <a:rPr lang="es-ES" sz="4000" b="1" u="sng" dirty="0">
                <a:solidFill>
                  <a:srgbClr val="FFFF00"/>
                </a:solidFill>
                <a:latin typeface="Garamond" pitchFamily="18" charset="0"/>
              </a:rPr>
              <a:t> Fracturas.</a:t>
            </a:r>
          </a:p>
        </p:txBody>
      </p:sp>
      <p:sp>
        <p:nvSpPr>
          <p:cNvPr id="3" name="2 Rectángulo"/>
          <p:cNvSpPr/>
          <p:nvPr/>
        </p:nvSpPr>
        <p:spPr>
          <a:xfrm>
            <a:off x="500034" y="2000240"/>
            <a:ext cx="7358114" cy="3145476"/>
          </a:xfrm>
          <a:prstGeom prst="rect">
            <a:avLst/>
          </a:prstGeom>
          <a:noFill/>
          <a:ln w="38100">
            <a:solidFill>
              <a:schemeClr val="tx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Solución </a:t>
            </a: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de continuidad de un 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hueso.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3200" dirty="0" err="1" smtClean="0">
                <a:solidFill>
                  <a:srgbClr val="FFFF00"/>
                </a:solidFill>
                <a:latin typeface="Garamond" pitchFamily="18" charset="0"/>
              </a:rPr>
              <a:t>Rx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 </a:t>
            </a: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se ven como líneas radiotransparentes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.</a:t>
            </a:r>
            <a:endParaRPr lang="es-ES" sz="3200" dirty="0">
              <a:solidFill>
                <a:srgbClr val="FFFF00"/>
              </a:solidFill>
              <a:latin typeface="Garamond" pitchFamily="18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Curarse forman un </a:t>
            </a: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callo óseo.</a:t>
            </a:r>
          </a:p>
          <a:p>
            <a:pPr marL="130302" indent="-514350" algn="just">
              <a:lnSpc>
                <a:spcPct val="150000"/>
              </a:lnSpc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</a:pPr>
            <a:endParaRPr lang="es-ES" sz="3200" dirty="0">
              <a:solidFill>
                <a:srgbClr val="FFFF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214282" y="1357298"/>
            <a:ext cx="8929718" cy="4179606"/>
          </a:xfrm>
          <a:prstGeom prst="rect">
            <a:avLst/>
          </a:prstGeom>
          <a:noFill/>
          <a:ln w="38100">
            <a:solidFill>
              <a:schemeClr val="tx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</a:pPr>
            <a:r>
              <a:rPr lang="es-CU" sz="3200" u="sng" dirty="0">
                <a:solidFill>
                  <a:srgbClr val="FFFF00"/>
                </a:solidFill>
                <a:latin typeface="Garamond" pitchFamily="18" charset="0"/>
              </a:rPr>
              <a:t>Tipos de fracturas:</a:t>
            </a:r>
          </a:p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</a:pPr>
            <a:r>
              <a:rPr lang="es-CU" sz="3200" u="sng" dirty="0" smtClean="0">
                <a:solidFill>
                  <a:srgbClr val="FFFF00"/>
                </a:solidFill>
                <a:latin typeface="Garamond" pitchFamily="18" charset="0"/>
              </a:rPr>
              <a:t>Completas</a:t>
            </a:r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: Penetra </a:t>
            </a:r>
            <a:r>
              <a:rPr lang="es-CU" sz="2800" dirty="0">
                <a:solidFill>
                  <a:srgbClr val="FFFF00"/>
                </a:solidFill>
                <a:latin typeface="Garamond" pitchFamily="18" charset="0"/>
              </a:rPr>
              <a:t>todo el espesor del hueso y rompe ambas </a:t>
            </a:r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corticales </a:t>
            </a:r>
          </a:p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</a:pPr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Linea de fractura:</a:t>
            </a:r>
          </a:p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</a:pPr>
            <a:endParaRPr lang="es-CU" sz="2800" dirty="0">
              <a:solidFill>
                <a:srgbClr val="FFFF00"/>
              </a:solidFill>
              <a:latin typeface="Garamond" pitchFamily="18" charset="0"/>
            </a:endParaRPr>
          </a:p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</a:pPr>
            <a:r>
              <a:rPr lang="es-CU" sz="3200" u="sng" dirty="0" smtClean="0">
                <a:solidFill>
                  <a:srgbClr val="FFFF00"/>
                </a:solidFill>
                <a:latin typeface="Garamond" pitchFamily="18" charset="0"/>
              </a:rPr>
              <a:t>Incompletas</a:t>
            </a:r>
            <a:r>
              <a:rPr lang="es-CU" sz="3200" dirty="0" smtClean="0">
                <a:solidFill>
                  <a:srgbClr val="FFFF00"/>
                </a:solidFill>
                <a:latin typeface="Garamond" pitchFamily="18" charset="0"/>
              </a:rPr>
              <a:t>: </a:t>
            </a:r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Rompe </a:t>
            </a:r>
            <a:r>
              <a:rPr lang="es-CU" sz="2800" dirty="0">
                <a:solidFill>
                  <a:srgbClr val="FFFF00"/>
                </a:solidFill>
                <a:latin typeface="Garamond" pitchFamily="18" charset="0"/>
              </a:rPr>
              <a:t>sólo una cortical y no penetra todo el </a:t>
            </a:r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hueso.</a:t>
            </a:r>
          </a:p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</a:pPr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-Tallo verde      -Elevada         -Arqueadas</a:t>
            </a:r>
            <a:endParaRPr lang="es-ES" sz="32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428596" y="500042"/>
            <a:ext cx="8045003" cy="584775"/>
          </a:xfrm>
          <a:prstGeom prst="rect">
            <a:avLst/>
          </a:prstGeom>
          <a:noFill/>
          <a:ln w="38100">
            <a:solidFill>
              <a:schemeClr val="tx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</a:pP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Se debe tener en cuenta al analizar una fractura: </a:t>
            </a:r>
            <a:endParaRPr lang="es-ES" sz="32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7" name="6 Abrir llave"/>
          <p:cNvSpPr/>
          <p:nvPr/>
        </p:nvSpPr>
        <p:spPr>
          <a:xfrm>
            <a:off x="2786050" y="2643182"/>
            <a:ext cx="785818" cy="128588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8358214" y="7857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3500430" y="2714620"/>
            <a:ext cx="22860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CU" sz="2400" dirty="0">
                <a:solidFill>
                  <a:srgbClr val="FFFF00"/>
                </a:solidFill>
                <a:latin typeface="Garamond" pitchFamily="18" charset="0"/>
              </a:rPr>
              <a:t>Oblicuas</a:t>
            </a:r>
          </a:p>
          <a:p>
            <a:pPr>
              <a:buFont typeface="Arial" pitchFamily="34" charset="0"/>
              <a:buChar char="•"/>
            </a:pPr>
            <a:r>
              <a:rPr lang="es-ES" sz="2400" dirty="0">
                <a:solidFill>
                  <a:srgbClr val="FFFF00"/>
                </a:solidFill>
                <a:latin typeface="Garamond" pitchFamily="18" charset="0"/>
              </a:rPr>
              <a:t>T</a:t>
            </a:r>
            <a:r>
              <a:rPr lang="es-CU" sz="2400" dirty="0">
                <a:solidFill>
                  <a:srgbClr val="FFFF00"/>
                </a:solidFill>
                <a:latin typeface="Garamond" pitchFamily="18" charset="0"/>
              </a:rPr>
              <a:t>ransversas</a:t>
            </a:r>
          </a:p>
          <a:p>
            <a:pPr>
              <a:buFont typeface="Arial" pitchFamily="34" charset="0"/>
              <a:buChar char="•"/>
            </a:pPr>
            <a:r>
              <a:rPr lang="es-CU" sz="2400" dirty="0">
                <a:solidFill>
                  <a:srgbClr val="FFFF00"/>
                </a:solidFill>
                <a:latin typeface="Garamond" pitchFamily="18" charset="0"/>
              </a:rPr>
              <a:t>Espiral</a:t>
            </a:r>
            <a:endParaRPr lang="es-ES" sz="2400" dirty="0">
              <a:solidFill>
                <a:srgbClr val="FFFF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28596" y="214290"/>
            <a:ext cx="4714908" cy="2357568"/>
          </a:xfrm>
          <a:prstGeom prst="rect">
            <a:avLst/>
          </a:prstGeom>
          <a:noFill/>
          <a:ln w="38100">
            <a:solidFill>
              <a:schemeClr val="tx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</a:pPr>
            <a:r>
              <a:rPr lang="es-CU" sz="3200" u="sng" dirty="0">
                <a:solidFill>
                  <a:srgbClr val="FFFF00"/>
                </a:solidFill>
                <a:latin typeface="Garamond" pitchFamily="18" charset="0"/>
              </a:rPr>
              <a:t>Mecanismo deproducción</a:t>
            </a:r>
            <a:r>
              <a:rPr lang="es-CU" sz="3200" dirty="0">
                <a:solidFill>
                  <a:srgbClr val="FFFF00"/>
                </a:solidFill>
                <a:latin typeface="Garamond" pitchFamily="18" charset="0"/>
              </a:rPr>
              <a:t>:</a:t>
            </a:r>
          </a:p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</a:pPr>
            <a:r>
              <a:rPr lang="es-CU" sz="3200" dirty="0">
                <a:solidFill>
                  <a:srgbClr val="FFFF00"/>
                </a:solidFill>
                <a:latin typeface="Garamond" pitchFamily="18" charset="0"/>
              </a:rPr>
              <a:t>Traumáticas agudas</a:t>
            </a:r>
          </a:p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</a:pP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P</a:t>
            </a:r>
            <a:r>
              <a:rPr lang="es-CU" sz="3200" dirty="0">
                <a:solidFill>
                  <a:srgbClr val="FFFF00"/>
                </a:solidFill>
                <a:latin typeface="Garamond" pitchFamily="18" charset="0"/>
              </a:rPr>
              <a:t>or estr</a:t>
            </a: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é</a:t>
            </a:r>
            <a:r>
              <a:rPr lang="es-CU" sz="3200" dirty="0">
                <a:solidFill>
                  <a:srgbClr val="FFFF00"/>
                </a:solidFill>
                <a:latin typeface="Garamond" pitchFamily="18" charset="0"/>
              </a:rPr>
              <a:t>s </a:t>
            </a:r>
          </a:p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</a:pPr>
            <a:r>
              <a:rPr lang="es-CU" sz="3200" dirty="0">
                <a:solidFill>
                  <a:srgbClr val="FFFF00"/>
                </a:solidFill>
                <a:latin typeface="Garamond" pitchFamily="18" charset="0"/>
              </a:rPr>
              <a:t>patológicas</a:t>
            </a:r>
            <a:endParaRPr lang="es-ES" sz="32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28596" y="3786190"/>
            <a:ext cx="5000660" cy="584775"/>
          </a:xfrm>
          <a:prstGeom prst="rect">
            <a:avLst/>
          </a:prstGeom>
          <a:noFill/>
          <a:ln w="38100">
            <a:solidFill>
              <a:schemeClr val="tx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</a:pPr>
            <a:r>
              <a:rPr lang="es-CU" sz="3200" dirty="0">
                <a:solidFill>
                  <a:srgbClr val="FFFF00"/>
                </a:solidFill>
                <a:latin typeface="Garamond" pitchFamily="18" charset="0"/>
              </a:rPr>
              <a:t>Según las caras de la fractura</a:t>
            </a:r>
            <a:r>
              <a:rPr lang="es-CU" sz="3200" dirty="0" smtClean="0">
                <a:solidFill>
                  <a:srgbClr val="FFFF00"/>
                </a:solidFill>
                <a:latin typeface="Garamond" pitchFamily="18" charset="0"/>
              </a:rPr>
              <a:t>:</a:t>
            </a:r>
            <a:endParaRPr lang="es-ES" sz="32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5715008" y="2227597"/>
            <a:ext cx="3143272" cy="4130361"/>
          </a:xfrm>
          <a:prstGeom prst="rect">
            <a:avLst/>
          </a:prstGeom>
          <a:noFill/>
          <a:ln w="38100">
            <a:solidFill>
              <a:schemeClr val="tx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</a:pP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A</a:t>
            </a:r>
            <a:r>
              <a:rPr lang="es-CU" sz="3200" dirty="0" smtClean="0">
                <a:solidFill>
                  <a:srgbClr val="FFFF00"/>
                </a:solidFill>
                <a:latin typeface="Garamond" pitchFamily="18" charset="0"/>
              </a:rPr>
              <a:t>frontadas</a:t>
            </a:r>
          </a:p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</a:pPr>
            <a:r>
              <a:rPr lang="es-CU" sz="3200" dirty="0" smtClean="0">
                <a:solidFill>
                  <a:srgbClr val="FFFF00"/>
                </a:solidFill>
                <a:latin typeface="Garamond" pitchFamily="18" charset="0"/>
              </a:rPr>
              <a:t>Desplazadas</a:t>
            </a:r>
            <a:endParaRPr lang="es-CU" sz="3200" dirty="0">
              <a:solidFill>
                <a:srgbClr val="FFFF00"/>
              </a:solidFill>
              <a:latin typeface="Garamond" pitchFamily="18" charset="0"/>
            </a:endParaRPr>
          </a:p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</a:pP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A</a:t>
            </a:r>
            <a:r>
              <a:rPr lang="es-CU" sz="3200" dirty="0">
                <a:solidFill>
                  <a:srgbClr val="FFFF00"/>
                </a:solidFill>
                <a:latin typeface="Garamond" pitchFamily="18" charset="0"/>
              </a:rPr>
              <a:t>nguladas</a:t>
            </a:r>
          </a:p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</a:pP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C</a:t>
            </a:r>
            <a:r>
              <a:rPr lang="es-CU" sz="3200" dirty="0" smtClean="0">
                <a:solidFill>
                  <a:srgbClr val="FFFF00"/>
                </a:solidFill>
                <a:latin typeface="Garamond" pitchFamily="18" charset="0"/>
              </a:rPr>
              <a:t>abalgadas</a:t>
            </a:r>
          </a:p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</a:pPr>
            <a:r>
              <a:rPr lang="es-CU" sz="3200" dirty="0" smtClean="0">
                <a:solidFill>
                  <a:srgbClr val="FFFF00"/>
                </a:solidFill>
                <a:latin typeface="Garamond" pitchFamily="18" charset="0"/>
              </a:rPr>
              <a:t>Penetradas</a:t>
            </a:r>
            <a:endParaRPr lang="es-CU" sz="3200" dirty="0">
              <a:solidFill>
                <a:srgbClr val="FFFF00"/>
              </a:solidFill>
              <a:latin typeface="Garamond" pitchFamily="18" charset="0"/>
            </a:endParaRPr>
          </a:p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</a:pPr>
            <a:r>
              <a:rPr lang="es-ES" sz="3200" dirty="0">
                <a:solidFill>
                  <a:srgbClr val="FFFF00"/>
                </a:solidFill>
                <a:latin typeface="Garamond" pitchFamily="18" charset="0"/>
              </a:rPr>
              <a:t>C</a:t>
            </a:r>
            <a:r>
              <a:rPr lang="es-CU" sz="3200" dirty="0" smtClean="0">
                <a:solidFill>
                  <a:srgbClr val="FFFF00"/>
                </a:solidFill>
                <a:latin typeface="Garamond" pitchFamily="18" charset="0"/>
              </a:rPr>
              <a:t>on diastasis</a:t>
            </a:r>
          </a:p>
          <a:p>
            <a:pPr marL="130302" indent="-514350" algn="just">
              <a:spcBef>
                <a:spcPct val="20000"/>
              </a:spcBef>
              <a:buClr>
                <a:srgbClr val="FFFF00"/>
              </a:buClr>
              <a:buSzPct val="80000"/>
              <a:buFont typeface="Arial" pitchFamily="34" charset="0"/>
              <a:buChar char="•"/>
            </a:pPr>
            <a:r>
              <a:rPr lang="es-CU" sz="3200" dirty="0" smtClean="0">
                <a:solidFill>
                  <a:srgbClr val="FFFF00"/>
                </a:solidFill>
                <a:latin typeface="Garamond" pitchFamily="18" charset="0"/>
              </a:rPr>
              <a:t>Con minutas</a:t>
            </a:r>
            <a:endParaRPr lang="es-CU" sz="3200" dirty="0">
              <a:solidFill>
                <a:srgbClr val="FFFF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381000" y="1447800"/>
            <a:ext cx="2924175" cy="881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eaLnBrk="0" hangingPunct="0"/>
            <a:endParaRPr lang="es-ES_tradnl" sz="2400">
              <a:latin typeface="Times New Roman" pitchFamily="18" charset="0"/>
            </a:endParaRPr>
          </a:p>
          <a:p>
            <a:pPr eaLnBrk="0" hangingPunct="0"/>
            <a:r>
              <a:rPr lang="es-ES_tradnl" sz="2800" b="1">
                <a:solidFill>
                  <a:srgbClr val="FAFD00"/>
                </a:solidFill>
              </a:rPr>
              <a:t>			</a:t>
            </a:r>
            <a:endParaRPr lang="es-ES_tradnl" sz="2800" b="1"/>
          </a:p>
        </p:txBody>
      </p:sp>
      <p:pic>
        <p:nvPicPr>
          <p:cNvPr id="39939" name="Picture 3" descr="Diapositiva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213467"/>
            <a:ext cx="4195764" cy="6263533"/>
          </a:xfrm>
          <a:prstGeom prst="rect">
            <a:avLst/>
          </a:prstGeom>
          <a:noFill/>
        </p:spPr>
      </p:pic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571472" y="2857496"/>
            <a:ext cx="2645854" cy="95410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s-MX" sz="2800" b="1">
                <a:solidFill>
                  <a:srgbClr val="FFFF00"/>
                </a:solidFill>
                <a:latin typeface="Garamond" pitchFamily="18" charset="0"/>
              </a:rPr>
              <a:t>FRACTURA </a:t>
            </a:r>
          </a:p>
          <a:p>
            <a:pPr algn="ctr" eaLnBrk="0" hangingPunct="0"/>
            <a:r>
              <a:rPr lang="es-MX" sz="2800" b="1">
                <a:solidFill>
                  <a:srgbClr val="FFFF00"/>
                </a:solidFill>
                <a:latin typeface="Garamond" pitchFamily="18" charset="0"/>
              </a:rPr>
              <a:t>INCOMPLETA</a:t>
            </a:r>
            <a:endParaRPr lang="es-ES" sz="2800" b="1">
              <a:solidFill>
                <a:srgbClr val="FFFF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381000" y="1447800"/>
            <a:ext cx="2924175" cy="881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eaLnBrk="0" hangingPunct="0"/>
            <a:endParaRPr lang="es-ES_tradnl" sz="2400">
              <a:latin typeface="Times New Roman" pitchFamily="18" charset="0"/>
            </a:endParaRPr>
          </a:p>
          <a:p>
            <a:pPr eaLnBrk="0" hangingPunct="0"/>
            <a:r>
              <a:rPr lang="es-ES_tradnl" sz="2800" b="1">
                <a:solidFill>
                  <a:srgbClr val="FAFD00"/>
                </a:solidFill>
              </a:rPr>
              <a:t>			</a:t>
            </a:r>
            <a:endParaRPr lang="es-ES_tradnl" sz="2800" b="1"/>
          </a:p>
        </p:txBody>
      </p:sp>
      <p:pic>
        <p:nvPicPr>
          <p:cNvPr id="40963" name="Picture 3" descr="Diapositiva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3800" y="381000"/>
            <a:ext cx="4903788" cy="6162675"/>
          </a:xfrm>
          <a:prstGeom prst="rect">
            <a:avLst/>
          </a:prstGeom>
          <a:noFill/>
        </p:spPr>
      </p:pic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409575" y="2665413"/>
            <a:ext cx="2693366" cy="13849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s-MX" sz="2800" b="1" dirty="0">
                <a:solidFill>
                  <a:srgbClr val="FFFF00"/>
                </a:solidFill>
                <a:latin typeface="Garamond" pitchFamily="18" charset="0"/>
              </a:rPr>
              <a:t>FRACTURA </a:t>
            </a:r>
          </a:p>
          <a:p>
            <a:pPr algn="ctr" eaLnBrk="0" hangingPunct="0"/>
            <a:r>
              <a:rPr lang="es-MX" sz="2800" b="1" dirty="0">
                <a:solidFill>
                  <a:srgbClr val="FFFF00"/>
                </a:solidFill>
                <a:latin typeface="Garamond" pitchFamily="18" charset="0"/>
              </a:rPr>
              <a:t>CON </a:t>
            </a:r>
          </a:p>
          <a:p>
            <a:pPr algn="ctr" eaLnBrk="0" hangingPunct="0"/>
            <a:r>
              <a:rPr lang="es-MX" sz="2800" b="1" dirty="0">
                <a:solidFill>
                  <a:srgbClr val="FFFF00"/>
                </a:solidFill>
                <a:latin typeface="Garamond" pitchFamily="18" charset="0"/>
              </a:rPr>
              <a:t>ANGULACION</a:t>
            </a:r>
            <a:endParaRPr lang="es-ES" sz="2800" b="1" dirty="0">
              <a:solidFill>
                <a:srgbClr val="FFFF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381000" y="1447800"/>
            <a:ext cx="2924175" cy="881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eaLnBrk="0" hangingPunct="0"/>
            <a:endParaRPr lang="es-ES_tradnl" sz="2400">
              <a:latin typeface="Times New Roman" pitchFamily="18" charset="0"/>
            </a:endParaRPr>
          </a:p>
          <a:p>
            <a:pPr eaLnBrk="0" hangingPunct="0"/>
            <a:r>
              <a:rPr lang="es-ES_tradnl" sz="2800" b="1">
                <a:solidFill>
                  <a:srgbClr val="FAFD00"/>
                </a:solidFill>
              </a:rPr>
              <a:t>			</a:t>
            </a:r>
            <a:endParaRPr lang="es-ES_tradnl" sz="2800" b="1"/>
          </a:p>
        </p:txBody>
      </p:sp>
      <p:pic>
        <p:nvPicPr>
          <p:cNvPr id="3075" name="Picture 3" descr="Diapositiva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228600"/>
            <a:ext cx="4683125" cy="6276975"/>
          </a:xfrm>
          <a:prstGeom prst="rect">
            <a:avLst/>
          </a:prstGeom>
          <a:noFill/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52425" y="2436813"/>
            <a:ext cx="3468194" cy="13849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s-MX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FRACTURA </a:t>
            </a:r>
          </a:p>
          <a:p>
            <a:pPr algn="ctr" eaLnBrk="0" hangingPunct="0"/>
            <a:r>
              <a:rPr lang="es-MX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CON </a:t>
            </a:r>
          </a:p>
          <a:p>
            <a:pPr algn="ctr" eaLnBrk="0" hangingPunct="0"/>
            <a:r>
              <a:rPr lang="es-MX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</a:rPr>
              <a:t>FRAGMENTACION</a:t>
            </a:r>
            <a:endParaRPr lang="es-E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aramond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ract en sutura grande fronta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1775" y="404813"/>
            <a:ext cx="5324475" cy="5761037"/>
          </a:xfrm>
          <a:prstGeom prst="rect">
            <a:avLst/>
          </a:prstGeom>
          <a:noFill/>
        </p:spPr>
      </p:pic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03213" y="2246313"/>
            <a:ext cx="22098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800">
                <a:solidFill>
                  <a:srgbClr val="FFFF00"/>
                </a:solidFill>
                <a:latin typeface="Times New Roman" pitchFamily="18" charset="0"/>
              </a:rPr>
              <a:t>FRACTURA</a:t>
            </a:r>
          </a:p>
          <a:p>
            <a:r>
              <a:rPr lang="es-ES" sz="2800">
                <a:solidFill>
                  <a:srgbClr val="FFFF00"/>
                </a:solidFill>
                <a:latin typeface="Times New Roman" pitchFamily="18" charset="0"/>
              </a:rPr>
              <a:t>DE CRÁNEO</a:t>
            </a: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 flipV="1">
            <a:off x="2484438" y="1412875"/>
            <a:ext cx="1871662" cy="1368425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ract en sutura gran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875" y="587375"/>
            <a:ext cx="5832475" cy="6010275"/>
          </a:xfrm>
          <a:prstGeom prst="rect">
            <a:avLst/>
          </a:prstGeom>
          <a:noFill/>
        </p:spPr>
      </p:pic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250825" y="2852738"/>
            <a:ext cx="22098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800" dirty="0">
                <a:solidFill>
                  <a:srgbClr val="FFFF00"/>
                </a:solidFill>
                <a:latin typeface="Times New Roman" pitchFamily="18" charset="0"/>
              </a:rPr>
              <a:t>FRACTURA</a:t>
            </a:r>
          </a:p>
          <a:p>
            <a:r>
              <a:rPr lang="es-ES" sz="2800" dirty="0">
                <a:solidFill>
                  <a:srgbClr val="FFFF00"/>
                </a:solidFill>
                <a:latin typeface="Times New Roman" pitchFamily="18" charset="0"/>
              </a:rPr>
              <a:t>DE CRÁNEO</a:t>
            </a:r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 flipV="1">
            <a:off x="2339975" y="981075"/>
            <a:ext cx="3960813" cy="2160588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 flipV="1">
            <a:off x="4500563" y="1412875"/>
            <a:ext cx="1584325" cy="576263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381000" y="1447800"/>
            <a:ext cx="2924175" cy="881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eaLnBrk="0" hangingPunct="0"/>
            <a:endParaRPr lang="es-ES_tradnl" sz="2400">
              <a:latin typeface="Times New Roman" pitchFamily="18" charset="0"/>
            </a:endParaRPr>
          </a:p>
          <a:p>
            <a:pPr eaLnBrk="0" hangingPunct="0"/>
            <a:r>
              <a:rPr lang="es-ES_tradnl" sz="2800" b="1">
                <a:solidFill>
                  <a:srgbClr val="FAFD00"/>
                </a:solidFill>
              </a:rPr>
              <a:t>			</a:t>
            </a:r>
            <a:endParaRPr lang="es-ES_tradnl" sz="2800" b="1"/>
          </a:p>
        </p:txBody>
      </p:sp>
      <p:pic>
        <p:nvPicPr>
          <p:cNvPr id="7171" name="Picture 3" descr="Diapositiva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295400"/>
            <a:ext cx="8101013" cy="5076825"/>
          </a:xfrm>
          <a:prstGeom prst="rect">
            <a:avLst/>
          </a:prstGeom>
          <a:noFill/>
        </p:spPr>
      </p:pic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386013" y="379413"/>
            <a:ext cx="4433887" cy="5191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s-MX" sz="2800" b="1" dirty="0">
                <a:solidFill>
                  <a:srgbClr val="FFFF00"/>
                </a:solidFill>
              </a:rPr>
              <a:t>FRACTURA VERTEBRAL</a:t>
            </a:r>
            <a:endParaRPr lang="es-ES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381000" y="1447800"/>
            <a:ext cx="2924175" cy="881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eaLnBrk="0" hangingPunct="0"/>
            <a:endParaRPr lang="es-ES_tradnl" sz="2400">
              <a:latin typeface="Times New Roman" pitchFamily="18" charset="0"/>
            </a:endParaRPr>
          </a:p>
          <a:p>
            <a:pPr eaLnBrk="0" hangingPunct="0"/>
            <a:r>
              <a:rPr lang="es-ES_tradnl" sz="2800" b="1">
                <a:solidFill>
                  <a:srgbClr val="FAFD00"/>
                </a:solidFill>
              </a:rPr>
              <a:t>			</a:t>
            </a:r>
            <a:endParaRPr lang="es-ES_tradnl" sz="2800" b="1"/>
          </a:p>
        </p:txBody>
      </p:sp>
      <p:pic>
        <p:nvPicPr>
          <p:cNvPr id="9219" name="Picture 3" descr="Diapositiva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685800"/>
            <a:ext cx="5451475" cy="5619750"/>
          </a:xfrm>
          <a:prstGeom prst="rect">
            <a:avLst/>
          </a:prstGeom>
          <a:noFill/>
        </p:spPr>
      </p:pic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257175" y="2741613"/>
            <a:ext cx="2554288" cy="946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s-MX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FRACTURA</a:t>
            </a:r>
          </a:p>
          <a:p>
            <a:pPr algn="ctr" eaLnBrk="0" hangingPunct="0"/>
            <a:r>
              <a:rPr lang="es-MX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PATOLOGICA</a:t>
            </a:r>
            <a:endParaRPr lang="es-E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arct radio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713" y="333375"/>
            <a:ext cx="5761037" cy="6264275"/>
          </a:xfrm>
          <a:prstGeom prst="rect">
            <a:avLst/>
          </a:prstGeom>
          <a:noFill/>
        </p:spPr>
      </p:pic>
      <p:sp>
        <p:nvSpPr>
          <p:cNvPr id="11267" name="Line 3"/>
          <p:cNvSpPr>
            <a:spLocks noChangeShapeType="1"/>
          </p:cNvSpPr>
          <p:nvPr/>
        </p:nvSpPr>
        <p:spPr bwMode="auto">
          <a:xfrm flipH="1" flipV="1">
            <a:off x="3708400" y="3357563"/>
            <a:ext cx="719138" cy="1439862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 flipV="1">
            <a:off x="5148263" y="3141663"/>
            <a:ext cx="1368425" cy="172720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4048125" y="5021263"/>
            <a:ext cx="1606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000">
                <a:solidFill>
                  <a:srgbClr val="FF9900"/>
                </a:solidFill>
                <a:latin typeface="Garamond" pitchFamily="18" charset="0"/>
              </a:rPr>
              <a:t>FRACTURAS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2" name="Picture 4" descr="DSC008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6013" y="404813"/>
            <a:ext cx="6913562" cy="5184775"/>
          </a:xfrm>
          <a:prstGeom prst="rect">
            <a:avLst/>
          </a:prstGeom>
          <a:noFill/>
        </p:spPr>
      </p:pic>
      <p:sp>
        <p:nvSpPr>
          <p:cNvPr id="89093" name="Line 5"/>
          <p:cNvSpPr>
            <a:spLocks noChangeShapeType="1"/>
          </p:cNvSpPr>
          <p:nvPr/>
        </p:nvSpPr>
        <p:spPr bwMode="auto">
          <a:xfrm>
            <a:off x="4211638" y="3141663"/>
            <a:ext cx="0" cy="2808287"/>
          </a:xfrm>
          <a:prstGeom prst="line">
            <a:avLst/>
          </a:prstGeom>
          <a:noFill/>
          <a:ln w="28575">
            <a:solidFill>
              <a:srgbClr val="FFFF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89094" name="Text Box 6"/>
          <p:cNvSpPr txBox="1">
            <a:spLocks noChangeArrowheads="1"/>
          </p:cNvSpPr>
          <p:nvPr/>
        </p:nvSpPr>
        <p:spPr bwMode="auto">
          <a:xfrm>
            <a:off x="2411413" y="6021388"/>
            <a:ext cx="42814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800" b="1">
                <a:solidFill>
                  <a:srgbClr val="FFFF66"/>
                </a:solidFill>
              </a:rPr>
              <a:t>Fractura de un arco costal.</a:t>
            </a:r>
            <a:endParaRPr lang="en-US" sz="2800" b="1">
              <a:solidFill>
                <a:srgbClr val="FFFF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6" name="Picture 4" descr="DSC0089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175" y="476250"/>
            <a:ext cx="4103688" cy="5832475"/>
          </a:xfrm>
          <a:prstGeom prst="rect">
            <a:avLst/>
          </a:prstGeom>
          <a:noFill/>
        </p:spPr>
      </p:pic>
      <p:sp>
        <p:nvSpPr>
          <p:cNvPr id="90117" name="Line 5"/>
          <p:cNvSpPr>
            <a:spLocks noChangeShapeType="1"/>
          </p:cNvSpPr>
          <p:nvPr/>
        </p:nvSpPr>
        <p:spPr bwMode="auto">
          <a:xfrm flipH="1" flipV="1">
            <a:off x="2268538" y="3644900"/>
            <a:ext cx="2374900" cy="720725"/>
          </a:xfrm>
          <a:prstGeom prst="line">
            <a:avLst/>
          </a:prstGeom>
          <a:noFill/>
          <a:ln w="28575">
            <a:solidFill>
              <a:srgbClr val="FFFF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90118" name="Line 6"/>
          <p:cNvSpPr>
            <a:spLocks noChangeShapeType="1"/>
          </p:cNvSpPr>
          <p:nvPr/>
        </p:nvSpPr>
        <p:spPr bwMode="auto">
          <a:xfrm flipH="1" flipV="1">
            <a:off x="2268538" y="3213100"/>
            <a:ext cx="2808287" cy="144463"/>
          </a:xfrm>
          <a:prstGeom prst="line">
            <a:avLst/>
          </a:prstGeom>
          <a:noFill/>
          <a:ln w="28575">
            <a:solidFill>
              <a:srgbClr val="FFFF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90120" name="Line 8"/>
          <p:cNvSpPr>
            <a:spLocks noChangeShapeType="1"/>
          </p:cNvSpPr>
          <p:nvPr/>
        </p:nvSpPr>
        <p:spPr bwMode="auto">
          <a:xfrm flipH="1">
            <a:off x="2411413" y="2565400"/>
            <a:ext cx="3168650" cy="142875"/>
          </a:xfrm>
          <a:prstGeom prst="line">
            <a:avLst/>
          </a:prstGeom>
          <a:noFill/>
          <a:ln w="28575">
            <a:solidFill>
              <a:srgbClr val="FFFF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90121" name="Text Box 9"/>
          <p:cNvSpPr txBox="1">
            <a:spLocks noChangeArrowheads="1"/>
          </p:cNvSpPr>
          <p:nvPr/>
        </p:nvSpPr>
        <p:spPr bwMode="auto">
          <a:xfrm>
            <a:off x="468313" y="2349500"/>
            <a:ext cx="1741487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3200" b="1">
                <a:solidFill>
                  <a:srgbClr val="FFFF66"/>
                </a:solidFill>
              </a:rPr>
              <a:t>Fractura</a:t>
            </a:r>
          </a:p>
          <a:p>
            <a:r>
              <a:rPr lang="es-ES" sz="3200" b="1">
                <a:solidFill>
                  <a:srgbClr val="FFFF66"/>
                </a:solidFill>
              </a:rPr>
              <a:t>      de</a:t>
            </a:r>
          </a:p>
          <a:p>
            <a:r>
              <a:rPr lang="es-ES" sz="3200" b="1">
                <a:solidFill>
                  <a:srgbClr val="FFFF66"/>
                </a:solidFill>
              </a:rPr>
              <a:t> Cráneo.</a:t>
            </a:r>
            <a:endParaRPr lang="en-US" sz="3200" b="1">
              <a:solidFill>
                <a:srgbClr val="FFFF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9" name="Picture 5" descr="DSC0437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476250"/>
            <a:ext cx="3959225" cy="5545138"/>
          </a:xfrm>
          <a:prstGeom prst="rect">
            <a:avLst/>
          </a:prstGeom>
          <a:noFill/>
        </p:spPr>
      </p:pic>
      <p:pic>
        <p:nvPicPr>
          <p:cNvPr id="98310" name="Picture 6" descr="DSC0437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3" y="476250"/>
            <a:ext cx="4319587" cy="5545138"/>
          </a:xfrm>
          <a:prstGeom prst="rect">
            <a:avLst/>
          </a:prstGeom>
          <a:noFill/>
        </p:spPr>
      </p:pic>
      <p:sp>
        <p:nvSpPr>
          <p:cNvPr id="98311" name="Text Box 7"/>
          <p:cNvSpPr txBox="1">
            <a:spLocks noChangeArrowheads="1"/>
          </p:cNvSpPr>
          <p:nvPr/>
        </p:nvSpPr>
        <p:spPr bwMode="auto">
          <a:xfrm>
            <a:off x="2339975" y="6021388"/>
            <a:ext cx="47386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800" b="1">
                <a:solidFill>
                  <a:srgbClr val="FFFF66"/>
                </a:solidFill>
              </a:rPr>
              <a:t>Utilidad de las vistas oblicuas.</a:t>
            </a:r>
            <a:endParaRPr lang="en-US" sz="2800" b="1">
              <a:solidFill>
                <a:srgbClr val="FFFF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8" name="Text Box 4"/>
          <p:cNvSpPr txBox="1">
            <a:spLocks noChangeArrowheads="1"/>
          </p:cNvSpPr>
          <p:nvPr/>
        </p:nvSpPr>
        <p:spPr bwMode="auto">
          <a:xfrm>
            <a:off x="611188" y="476250"/>
            <a:ext cx="8151206" cy="47089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4000" b="1" u="sng" dirty="0">
                <a:solidFill>
                  <a:srgbClr val="FFFF00"/>
                </a:solidFill>
                <a:latin typeface="Garamond" pitchFamily="18" charset="0"/>
              </a:rPr>
              <a:t>Complicaciones de las fracturas</a:t>
            </a:r>
            <a:r>
              <a:rPr lang="es-ES" sz="4000" b="1" u="sng" dirty="0" smtClean="0">
                <a:solidFill>
                  <a:srgbClr val="FFFF00"/>
                </a:solidFill>
                <a:latin typeface="Garamond" pitchFamily="18" charset="0"/>
              </a:rPr>
              <a:t>.</a:t>
            </a:r>
            <a:endParaRPr lang="es-ES" sz="4000" b="1" dirty="0">
              <a:solidFill>
                <a:srgbClr val="FFFF00"/>
              </a:solidFill>
              <a:latin typeface="Garamond" pitchFamily="18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4000" b="1" dirty="0" smtClean="0">
                <a:solidFill>
                  <a:srgbClr val="FFFF00"/>
                </a:solidFill>
                <a:latin typeface="Garamond" pitchFamily="18" charset="0"/>
              </a:rPr>
              <a:t>No </a:t>
            </a:r>
            <a:r>
              <a:rPr lang="es-ES" sz="4000" b="1" dirty="0">
                <a:solidFill>
                  <a:srgbClr val="FFFF00"/>
                </a:solidFill>
                <a:latin typeface="Garamond" pitchFamily="18" charset="0"/>
              </a:rPr>
              <a:t>consolidación </a:t>
            </a:r>
            <a:r>
              <a:rPr lang="es-ES" sz="4000" b="1" dirty="0" smtClean="0">
                <a:solidFill>
                  <a:srgbClr val="FFFF00"/>
                </a:solidFill>
                <a:latin typeface="Garamond" pitchFamily="18" charset="0"/>
              </a:rPr>
              <a:t>(</a:t>
            </a:r>
            <a:r>
              <a:rPr lang="es-ES" sz="4000" b="1" dirty="0" err="1" smtClean="0">
                <a:solidFill>
                  <a:srgbClr val="FFFF00"/>
                </a:solidFill>
                <a:latin typeface="Garamond" pitchFamily="18" charset="0"/>
              </a:rPr>
              <a:t>pseudoartrosis</a:t>
            </a:r>
            <a:r>
              <a:rPr lang="es-ES" sz="4000" b="1" dirty="0" smtClean="0">
                <a:solidFill>
                  <a:srgbClr val="FFFF00"/>
                </a:solidFill>
                <a:latin typeface="Garamond" pitchFamily="18" charset="0"/>
              </a:rPr>
              <a:t> ).</a:t>
            </a:r>
            <a:endParaRPr lang="es-ES" sz="4000" b="1" dirty="0">
              <a:solidFill>
                <a:srgbClr val="FFFF00"/>
              </a:solidFill>
              <a:latin typeface="Garamond" pitchFamily="18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4000" b="1" dirty="0" smtClean="0">
                <a:solidFill>
                  <a:srgbClr val="FFFF00"/>
                </a:solidFill>
                <a:latin typeface="Garamond" pitchFamily="18" charset="0"/>
              </a:rPr>
              <a:t>Necrosis </a:t>
            </a:r>
            <a:r>
              <a:rPr lang="es-ES" sz="4000" b="1" dirty="0">
                <a:solidFill>
                  <a:srgbClr val="FFFF00"/>
                </a:solidFill>
                <a:latin typeface="Garamond" pitchFamily="18" charset="0"/>
              </a:rPr>
              <a:t>aséptica</a:t>
            </a:r>
            <a:r>
              <a:rPr lang="es-ES" sz="4000" b="1" dirty="0" smtClean="0">
                <a:solidFill>
                  <a:srgbClr val="FFFF00"/>
                </a:solidFill>
                <a:latin typeface="Garamond" pitchFamily="18" charset="0"/>
              </a:rPr>
              <a:t>.</a:t>
            </a:r>
            <a:endParaRPr lang="es-ES" sz="4000" b="1" dirty="0">
              <a:solidFill>
                <a:srgbClr val="FFFF00"/>
              </a:solidFill>
              <a:latin typeface="Garamond" pitchFamily="18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4000" b="1" dirty="0" smtClean="0">
                <a:solidFill>
                  <a:srgbClr val="FFFF00"/>
                </a:solidFill>
                <a:latin typeface="Garamond" pitchFamily="18" charset="0"/>
              </a:rPr>
              <a:t>Infección.</a:t>
            </a:r>
            <a:endParaRPr lang="es-ES" sz="4000" b="1" dirty="0">
              <a:solidFill>
                <a:srgbClr val="FFFF00"/>
              </a:solidFill>
              <a:latin typeface="Garamond" pitchFamily="18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4000" b="1" dirty="0" smtClean="0">
                <a:solidFill>
                  <a:srgbClr val="FFFF00"/>
                </a:solidFill>
                <a:latin typeface="Garamond" pitchFamily="18" charset="0"/>
              </a:rPr>
              <a:t>Hemorragia.</a:t>
            </a:r>
            <a:endParaRPr lang="en-US" sz="4000" b="1" dirty="0">
              <a:solidFill>
                <a:srgbClr val="FFFF66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DSC044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476250"/>
            <a:ext cx="4392613" cy="5832475"/>
          </a:xfrm>
          <a:prstGeom prst="rect">
            <a:avLst/>
          </a:prstGeom>
          <a:noFill/>
        </p:spPr>
      </p:pic>
      <p:sp>
        <p:nvSpPr>
          <p:cNvPr id="29701" name="Line 5"/>
          <p:cNvSpPr>
            <a:spLocks noChangeShapeType="1"/>
          </p:cNvSpPr>
          <p:nvPr/>
        </p:nvSpPr>
        <p:spPr bwMode="auto">
          <a:xfrm flipV="1">
            <a:off x="3203575" y="3429000"/>
            <a:ext cx="2160588" cy="215900"/>
          </a:xfrm>
          <a:prstGeom prst="line">
            <a:avLst/>
          </a:prstGeom>
          <a:noFill/>
          <a:ln w="28575">
            <a:solidFill>
              <a:srgbClr val="FFFF66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5364163" y="3068638"/>
            <a:ext cx="3384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3600" b="1">
                <a:solidFill>
                  <a:srgbClr val="FFFF66"/>
                </a:solidFill>
                <a:latin typeface="Arial" charset="0"/>
              </a:rPr>
              <a:t>Seudoartrosis.</a:t>
            </a:r>
            <a:endParaRPr lang="en-US" sz="3600" b="1">
              <a:solidFill>
                <a:srgbClr val="FFFF66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571736" y="1000108"/>
            <a:ext cx="3311548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CU" sz="4000" b="1" u="sng" dirty="0">
                <a:solidFill>
                  <a:srgbClr val="FFFF00"/>
                </a:solidFill>
                <a:latin typeface="Garamond" pitchFamily="18" charset="0"/>
              </a:rPr>
              <a:t>Articulaciones</a:t>
            </a:r>
            <a:endParaRPr lang="es-ES" sz="4000" b="1" u="sng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214414" y="2857496"/>
            <a:ext cx="5857916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CU" sz="4000" b="1" u="sng" dirty="0" smtClean="0">
                <a:solidFill>
                  <a:srgbClr val="FFFF00"/>
                </a:solidFill>
                <a:latin typeface="Garamond" pitchFamily="18" charset="0"/>
              </a:rPr>
              <a:t>Luxaciones  y Artropatías</a:t>
            </a:r>
            <a:endParaRPr lang="es-ES" sz="4000" b="1" u="sng" dirty="0">
              <a:solidFill>
                <a:srgbClr val="FFFF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381000" y="1447800"/>
            <a:ext cx="2924175" cy="881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eaLnBrk="0" hangingPunct="0"/>
            <a:endParaRPr lang="es-ES_tradnl" sz="2400">
              <a:latin typeface="Times New Roman" pitchFamily="18" charset="0"/>
            </a:endParaRPr>
          </a:p>
          <a:p>
            <a:pPr eaLnBrk="0" hangingPunct="0"/>
            <a:r>
              <a:rPr lang="es-ES_tradnl" sz="2800" b="1">
                <a:solidFill>
                  <a:srgbClr val="FAFD00"/>
                </a:solidFill>
              </a:rPr>
              <a:t>			</a:t>
            </a:r>
            <a:endParaRPr lang="es-ES_tradnl" sz="2800" b="1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2928926" y="0"/>
            <a:ext cx="2593018" cy="1015663"/>
          </a:xfr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s-MX" sz="4000" b="1" u="sng" dirty="0" smtClean="0">
                <a:solidFill>
                  <a:srgbClr val="FFFF00"/>
                </a:solidFill>
                <a:latin typeface="Garamond" pitchFamily="18" charset="0"/>
                <a:ea typeface="+mn-ea"/>
                <a:cs typeface="+mn-cs"/>
              </a:rPr>
              <a:t>Luxaciones</a:t>
            </a:r>
            <a:endParaRPr lang="es-ES" sz="4000" b="1" u="sng" dirty="0">
              <a:solidFill>
                <a:srgbClr val="FFFF00"/>
              </a:solidFill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016758"/>
          </a:xfrm>
          <a:noFill/>
          <a:ln w="38100">
            <a:solidFill>
              <a:schemeClr val="tx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marL="130302" indent="-514350" algn="just">
              <a:buClr>
                <a:srgbClr val="FFFF00"/>
              </a:buClr>
              <a:buFont typeface="Arial" pitchFamily="34" charset="0"/>
              <a:buChar char="•"/>
            </a:pPr>
            <a:r>
              <a:rPr lang="es-MX" sz="3200" dirty="0" smtClean="0">
                <a:solidFill>
                  <a:srgbClr val="FFFF00"/>
                </a:solidFill>
                <a:latin typeface="Garamond" pitchFamily="18" charset="0"/>
              </a:rPr>
              <a:t>Pérdida de la relación normal de las estructuras óseas que conforman una articulación. </a:t>
            </a:r>
          </a:p>
          <a:p>
            <a:pPr marL="130302" indent="-514350" algn="just">
              <a:buClr>
                <a:srgbClr val="FFFF00"/>
              </a:buClr>
              <a:buFont typeface="Arial" pitchFamily="34" charset="0"/>
              <a:buChar char="•"/>
            </a:pPr>
            <a:r>
              <a:rPr lang="es-MX" sz="3200" dirty="0" smtClean="0">
                <a:solidFill>
                  <a:srgbClr val="FFFF00"/>
                </a:solidFill>
                <a:latin typeface="Garamond" pitchFamily="18" charset="0"/>
              </a:rPr>
              <a:t>Causas:       -Traumáticas</a:t>
            </a:r>
          </a:p>
          <a:p>
            <a:pPr marL="130302" indent="-514350" algn="just">
              <a:buClr>
                <a:srgbClr val="FFFF00"/>
              </a:buClr>
              <a:buNone/>
            </a:pPr>
            <a:r>
              <a:rPr lang="es-MX" sz="3200" dirty="0" smtClean="0">
                <a:solidFill>
                  <a:srgbClr val="FFFF00"/>
                </a:solidFill>
                <a:latin typeface="Garamond" pitchFamily="18" charset="0"/>
              </a:rPr>
              <a:t>  		      -Alteraciones en las estructuras blandas que la conforman ( hombro y en la </a:t>
            </a:r>
            <a:r>
              <a:rPr lang="es-MX" sz="3200" dirty="0" err="1" smtClean="0">
                <a:solidFill>
                  <a:srgbClr val="FFFF00"/>
                </a:solidFill>
                <a:latin typeface="Garamond" pitchFamily="18" charset="0"/>
              </a:rPr>
              <a:t>Témporomandibular</a:t>
            </a:r>
            <a:r>
              <a:rPr lang="es-MX" sz="3200" dirty="0" smtClean="0">
                <a:solidFill>
                  <a:srgbClr val="FFFF00"/>
                </a:solidFill>
                <a:latin typeface="Garamond" pitchFamily="18" charset="0"/>
              </a:rPr>
              <a:t>)</a:t>
            </a:r>
            <a:endParaRPr lang="es-MX" sz="3200" dirty="0">
              <a:solidFill>
                <a:srgbClr val="FFFF00"/>
              </a:solidFill>
              <a:latin typeface="Garamond" pitchFamily="18" charset="0"/>
            </a:endParaRPr>
          </a:p>
          <a:p>
            <a:pPr marL="130302" indent="-514350" algn="just">
              <a:buClr>
                <a:srgbClr val="FFFF00"/>
              </a:buClr>
              <a:buFont typeface="Arial" pitchFamily="34" charset="0"/>
              <a:buChar char="•"/>
            </a:pPr>
            <a:r>
              <a:rPr lang="es-MX" sz="3200" dirty="0" smtClean="0">
                <a:solidFill>
                  <a:srgbClr val="FFFF00"/>
                </a:solidFill>
                <a:latin typeface="Garamond" pitchFamily="18" charset="0"/>
              </a:rPr>
              <a:t>   Clasifican: Subluxaciones</a:t>
            </a:r>
          </a:p>
          <a:p>
            <a:pPr marL="130302" indent="-514350" algn="just">
              <a:buClr>
                <a:srgbClr val="FFFF00"/>
              </a:buClr>
              <a:buNone/>
            </a:pPr>
            <a:r>
              <a:rPr lang="es-MX" sz="3200" dirty="0" smtClean="0">
                <a:solidFill>
                  <a:srgbClr val="FFFF00"/>
                </a:solidFill>
                <a:latin typeface="Garamond" pitchFamily="18" charset="0"/>
              </a:rPr>
              <a:t>                 	       Luxaciones</a:t>
            </a:r>
          </a:p>
          <a:p>
            <a:pPr marL="130302" indent="-514350" algn="just">
              <a:buClr>
                <a:srgbClr val="FFFF00"/>
              </a:buClr>
              <a:buFont typeface="Arial" pitchFamily="34" charset="0"/>
              <a:buChar char="•"/>
            </a:pPr>
            <a:endParaRPr lang="es-ES" sz="3200" dirty="0">
              <a:solidFill>
                <a:srgbClr val="FFFF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DSC0086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1268413"/>
            <a:ext cx="7489825" cy="5111750"/>
          </a:xfrm>
          <a:prstGeom prst="rect">
            <a:avLst/>
          </a:prstGeom>
          <a:noFill/>
        </p:spPr>
      </p:pic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1619250" y="406400"/>
            <a:ext cx="57610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s-ES" sz="2800" b="1" dirty="0">
                <a:solidFill>
                  <a:srgbClr val="FFFF00"/>
                </a:solidFill>
              </a:rPr>
              <a:t>LUXACIÓN.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4438" y="3068638"/>
            <a:ext cx="4465637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3971" name="Text Box 3"/>
          <p:cNvSpPr txBox="1">
            <a:spLocks noChangeArrowheads="1"/>
          </p:cNvSpPr>
          <p:nvPr/>
        </p:nvSpPr>
        <p:spPr bwMode="auto">
          <a:xfrm>
            <a:off x="714348" y="785794"/>
            <a:ext cx="7500990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4000" b="1" u="sng" dirty="0" smtClean="0">
                <a:solidFill>
                  <a:srgbClr val="FFFF00"/>
                </a:solidFill>
                <a:latin typeface="Garamond" pitchFamily="18" charset="0"/>
              </a:rPr>
              <a:t>Artrosis </a:t>
            </a:r>
            <a:r>
              <a:rPr lang="es-ES" sz="4000" b="1" u="sng" dirty="0">
                <a:solidFill>
                  <a:srgbClr val="FFFF00"/>
                </a:solidFill>
                <a:latin typeface="Garamond" pitchFamily="18" charset="0"/>
              </a:rPr>
              <a:t>o artropatía degenerativa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33375"/>
            <a:ext cx="5676910" cy="1015663"/>
          </a:xfr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_tradnl" sz="4000" b="1" u="sng" dirty="0" smtClean="0">
                <a:solidFill>
                  <a:srgbClr val="FFFF00"/>
                </a:solidFill>
                <a:latin typeface="Garamond" pitchFamily="18" charset="0"/>
                <a:ea typeface="+mn-ea"/>
                <a:cs typeface="+mn-cs"/>
              </a:rPr>
              <a:t>Artropatía Degenerativa</a:t>
            </a:r>
            <a:endParaRPr lang="es-ES" sz="4000" b="1" u="sng" dirty="0" smtClean="0">
              <a:solidFill>
                <a:srgbClr val="FFFF00"/>
              </a:solidFill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0213"/>
            <a:ext cx="8435975" cy="4645631"/>
          </a:xfrm>
          <a:noFill/>
          <a:ln w="38100">
            <a:solidFill>
              <a:schemeClr val="tx1">
                <a:lumMod val="95000"/>
              </a:schemeClr>
            </a:solidFill>
          </a:ln>
        </p:spPr>
        <p:txBody>
          <a:bodyPr vert="horz" wrap="square" rtlCol="0">
            <a:spAutoFit/>
          </a:bodyPr>
          <a:lstStyle/>
          <a:p>
            <a:pPr marL="130302" indent="-514350" algn="just">
              <a:lnSpc>
                <a:spcPct val="115000"/>
              </a:lnSpc>
              <a:buClr>
                <a:srgbClr val="FFFF00"/>
              </a:buClr>
              <a:buFont typeface="Arial" pitchFamily="34" charset="0"/>
              <a:buChar char="•"/>
            </a:pPr>
            <a:r>
              <a:rPr lang="es-ES_tradnl" sz="3200" dirty="0" smtClean="0">
                <a:solidFill>
                  <a:srgbClr val="FFFF00"/>
                </a:solidFill>
                <a:latin typeface="Garamond" pitchFamily="18" charset="0"/>
              </a:rPr>
              <a:t>Deterioro del cartílago articular (desgaste).</a:t>
            </a:r>
          </a:p>
          <a:p>
            <a:pPr marL="130302" indent="-514350" algn="just">
              <a:buClr>
                <a:srgbClr val="FFFF00"/>
              </a:buClr>
              <a:buFont typeface="Arial" pitchFamily="34" charset="0"/>
              <a:buChar char="•"/>
            </a:pP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Pinzamiento de la interlínea articular(desgaste del cartílago )</a:t>
            </a:r>
          </a:p>
          <a:p>
            <a:pPr marL="130302" indent="-514350" algn="just">
              <a:buClr>
                <a:srgbClr val="FFFF00"/>
              </a:buClr>
              <a:buFont typeface="Arial" pitchFamily="34" charset="0"/>
              <a:buChar char="•"/>
            </a:pP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 Engrosamiento de la lámina ósea   </a:t>
            </a:r>
            <a:r>
              <a:rPr lang="es-ES" sz="3200" dirty="0" err="1" smtClean="0">
                <a:solidFill>
                  <a:srgbClr val="FFFF00"/>
                </a:solidFill>
                <a:latin typeface="Garamond" pitchFamily="18" charset="0"/>
              </a:rPr>
              <a:t>subcondral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   (reacción ósea por </a:t>
            </a:r>
            <a:r>
              <a:rPr lang="es-ES" sz="3200" dirty="0" err="1" smtClean="0">
                <a:solidFill>
                  <a:srgbClr val="FFFF00"/>
                </a:solidFill>
                <a:latin typeface="Garamond" pitchFamily="18" charset="0"/>
              </a:rPr>
              <a:t>hiperpresión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)</a:t>
            </a:r>
          </a:p>
          <a:p>
            <a:pPr marL="130302" indent="-514350" algn="just">
              <a:buClr>
                <a:srgbClr val="FFFF00"/>
              </a:buClr>
              <a:buFont typeface="Arial" pitchFamily="34" charset="0"/>
              <a:buChar char="•"/>
            </a:pP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 </a:t>
            </a:r>
            <a:r>
              <a:rPr lang="es-ES" sz="3200" dirty="0" err="1" smtClean="0">
                <a:solidFill>
                  <a:srgbClr val="FFFF00"/>
                </a:solidFill>
                <a:latin typeface="Garamond" pitchFamily="18" charset="0"/>
              </a:rPr>
              <a:t>Osteofitos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 marginales ( Puentes óseos )</a:t>
            </a:r>
          </a:p>
          <a:p>
            <a:pPr marL="130302" indent="-514350" algn="just">
              <a:buClr>
                <a:srgbClr val="FFFF00"/>
              </a:buClr>
              <a:buFont typeface="Arial" pitchFamily="34" charset="0"/>
              <a:buChar char="•"/>
            </a:pP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 Geodas de </a:t>
            </a:r>
            <a:r>
              <a:rPr lang="es-ES" sz="3200" dirty="0" err="1" smtClean="0">
                <a:solidFill>
                  <a:srgbClr val="FFFF00"/>
                </a:solidFill>
                <a:latin typeface="Garamond" pitchFamily="18" charset="0"/>
              </a:rPr>
              <a:t>hiperpresión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 (Inconstantes)</a:t>
            </a:r>
          </a:p>
          <a:p>
            <a:pPr marL="130302" indent="-514350" algn="just">
              <a:lnSpc>
                <a:spcPct val="115000"/>
              </a:lnSpc>
              <a:buClr>
                <a:srgbClr val="FFFF00"/>
              </a:buClr>
              <a:buFont typeface="Arial" pitchFamily="34" charset="0"/>
              <a:buChar char="•"/>
            </a:pPr>
            <a:endParaRPr lang="es-ES" sz="3200" dirty="0" smtClean="0">
              <a:solidFill>
                <a:srgbClr val="FFFF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476250"/>
            <a:ext cx="8439150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DSC0438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549275"/>
            <a:ext cx="4103687" cy="4824413"/>
          </a:xfrm>
          <a:prstGeom prst="rect">
            <a:avLst/>
          </a:prstGeom>
          <a:noFill/>
        </p:spPr>
      </p:pic>
      <p:pic>
        <p:nvPicPr>
          <p:cNvPr id="36867" name="Picture 3" descr="DSC0438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7900" y="549275"/>
            <a:ext cx="3744913" cy="4824413"/>
          </a:xfrm>
          <a:prstGeom prst="rect">
            <a:avLst/>
          </a:prstGeom>
          <a:noFill/>
        </p:spPr>
      </p:pic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3059113" y="5805488"/>
            <a:ext cx="33162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800" b="1" dirty="0">
                <a:solidFill>
                  <a:srgbClr val="FFFF00"/>
                </a:solidFill>
                <a:latin typeface="Garamond" pitchFamily="18" charset="0"/>
              </a:rPr>
              <a:t>OSTEOARTROSIS.</a:t>
            </a:r>
            <a:endParaRPr lang="en-US" sz="2800" b="1" dirty="0">
              <a:solidFill>
                <a:srgbClr val="FFFF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SC0083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476250"/>
            <a:ext cx="3960812" cy="5903913"/>
          </a:xfrm>
          <a:prstGeom prst="rect">
            <a:avLst/>
          </a:prstGeom>
          <a:noFill/>
        </p:spPr>
      </p:pic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5219700" y="2497138"/>
            <a:ext cx="23971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3200" b="1">
                <a:solidFill>
                  <a:srgbClr val="FFFF00"/>
                </a:solidFill>
              </a:rPr>
              <a:t>ARTROSIS </a:t>
            </a:r>
          </a:p>
          <a:p>
            <a:r>
              <a:rPr lang="es-ES" sz="3200" b="1">
                <a:solidFill>
                  <a:srgbClr val="FFFF00"/>
                </a:solidFill>
              </a:rPr>
              <a:t>CERVICAL</a:t>
            </a:r>
            <a:r>
              <a:rPr lang="es-ES" sz="2800" b="1">
                <a:solidFill>
                  <a:srgbClr val="FFFF00"/>
                </a:solidFill>
                <a:latin typeface="Times New Roman" pitchFamily="18" charset="0"/>
              </a:rPr>
              <a:t>.</a:t>
            </a:r>
            <a:endParaRPr lang="en-US" sz="2800" b="1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4000" b="1" dirty="0">
                <a:solidFill>
                  <a:srgbClr val="FFFF00"/>
                </a:solidFill>
              </a:rPr>
              <a:t/>
            </a:r>
            <a:br>
              <a:rPr lang="es-ES" sz="4000" b="1" dirty="0">
                <a:solidFill>
                  <a:srgbClr val="FFFF00"/>
                </a:solidFill>
              </a:rPr>
            </a:br>
            <a:r>
              <a:rPr lang="es-ES" sz="4000" b="1" dirty="0" smtClean="0">
                <a:solidFill>
                  <a:srgbClr val="FFFF00"/>
                </a:solidFill>
              </a:rPr>
              <a:t>Artrosis</a:t>
            </a:r>
            <a:r>
              <a:rPr lang="es-ES" sz="4000" b="1" dirty="0">
                <a:solidFill>
                  <a:srgbClr val="FFFF00"/>
                </a:solidFill>
              </a:rPr>
              <a:t/>
            </a:r>
            <a:br>
              <a:rPr lang="es-ES" sz="4000" b="1" dirty="0">
                <a:solidFill>
                  <a:srgbClr val="FFFF00"/>
                </a:solidFill>
              </a:rPr>
            </a:br>
            <a:endParaRPr lang="es-ES" sz="3600" dirty="0">
              <a:solidFill>
                <a:srgbClr val="FFFF00"/>
              </a:solidFill>
            </a:endParaRPr>
          </a:p>
        </p:txBody>
      </p:sp>
      <p:pic>
        <p:nvPicPr>
          <p:cNvPr id="11267" name="Picture 3" descr="ARTRITIS REUMATOIDE 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42988" y="1628775"/>
            <a:ext cx="7200900" cy="489585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381000" y="1447800"/>
            <a:ext cx="2924175" cy="881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eaLnBrk="0" hangingPunct="0"/>
            <a:endParaRPr lang="es-ES_tradnl" sz="2400">
              <a:latin typeface="Times New Roman" pitchFamily="18" charset="0"/>
            </a:endParaRPr>
          </a:p>
          <a:p>
            <a:pPr eaLnBrk="0" hangingPunct="0"/>
            <a:r>
              <a:rPr lang="es-ES_tradnl" sz="2800" b="1">
                <a:solidFill>
                  <a:srgbClr val="FAFD00"/>
                </a:solidFill>
              </a:rPr>
              <a:t>			</a:t>
            </a:r>
            <a:endParaRPr lang="es-ES_tradnl" sz="2800" b="1"/>
          </a:p>
        </p:txBody>
      </p:sp>
      <p:pic>
        <p:nvPicPr>
          <p:cNvPr id="51203" name="Picture 3" descr="Diapositiva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143000"/>
            <a:ext cx="6172200" cy="5324475"/>
          </a:xfrm>
          <a:prstGeom prst="rect">
            <a:avLst/>
          </a:prstGeom>
          <a:noFill/>
        </p:spPr>
      </p:pic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1643063" y="371475"/>
            <a:ext cx="5567362" cy="519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s-MX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ARTROPATIA DEGENERATIVA</a:t>
            </a:r>
            <a:endParaRPr lang="es-E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DSC0439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404813"/>
            <a:ext cx="4032250" cy="6048375"/>
          </a:xfrm>
          <a:prstGeom prst="rect">
            <a:avLst/>
          </a:prstGeom>
          <a:noFill/>
        </p:spPr>
      </p:pic>
      <p:pic>
        <p:nvPicPr>
          <p:cNvPr id="16387" name="Picture 3" descr="SA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404813"/>
            <a:ext cx="4248150" cy="6048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785786" y="214290"/>
            <a:ext cx="68580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 smtClean="0">
                <a:solidFill>
                  <a:srgbClr val="FFFF00"/>
                </a:solidFill>
                <a:latin typeface="Garamond" pitchFamily="18" charset="0"/>
              </a:rPr>
              <a:t>Preguntas de </a:t>
            </a:r>
            <a:r>
              <a:rPr lang="es-CU" sz="4800" dirty="0" smtClean="0">
                <a:solidFill>
                  <a:srgbClr val="FFFF00"/>
                </a:solidFill>
                <a:latin typeface="Garamond" pitchFamily="18" charset="0"/>
              </a:rPr>
              <a:t> control</a:t>
            </a:r>
            <a:endParaRPr lang="es-ES" sz="4800" dirty="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42844" y="1285860"/>
            <a:ext cx="36433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Mencione las lesiones óseas elementales</a:t>
            </a:r>
          </a:p>
          <a:p>
            <a:pPr marL="342900" indent="-342900" algn="just">
              <a:buAutoNum type="arabicPeriod"/>
            </a:pPr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</a:rPr>
              <a:t>Diga tipo de fractura según mecanismo de producción y caras fracturadas.</a:t>
            </a:r>
          </a:p>
          <a:p>
            <a:pPr marL="342900" indent="-342900" algn="just">
              <a:buAutoNum type="arabicPeriod"/>
            </a:pPr>
            <a:endParaRPr lang="es-CU" sz="2800" dirty="0" smtClean="0">
              <a:solidFill>
                <a:srgbClr val="FFFF00"/>
              </a:solidFill>
              <a:latin typeface="Garamond" pitchFamily="18" charset="0"/>
            </a:endParaRPr>
          </a:p>
          <a:p>
            <a:pPr algn="just"/>
            <a:endParaRPr lang="es-CU" sz="2800" dirty="0">
              <a:solidFill>
                <a:srgbClr val="FFFF00"/>
              </a:solidFill>
              <a:latin typeface="Garamond" pitchFamily="18" charset="0"/>
            </a:endParaRPr>
          </a:p>
          <a:p>
            <a:pPr algn="just"/>
            <a:endParaRPr lang="es-ES" sz="2800" dirty="0">
              <a:solidFill>
                <a:srgbClr val="FFFF00"/>
              </a:solidFill>
              <a:latin typeface="Garamond" pitchFamily="18" charset="0"/>
            </a:endParaRPr>
          </a:p>
        </p:txBody>
      </p:sp>
      <p:pic>
        <p:nvPicPr>
          <p:cNvPr id="4" name="Picture 3" descr="Diapositiva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857232"/>
            <a:ext cx="4972907" cy="57340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Wallpapers - Paisajes by Alms!! (10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286512" y="5214950"/>
            <a:ext cx="24289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9600" dirty="0" smtClean="0">
                <a:solidFill>
                  <a:schemeClr val="bg1"/>
                </a:solidFill>
                <a:latin typeface="Bauhaus 93" pitchFamily="82" charset="0"/>
              </a:rPr>
              <a:t>FIN</a:t>
            </a:r>
            <a:endParaRPr lang="es-ES" sz="9600" dirty="0">
              <a:solidFill>
                <a:schemeClr val="bg1"/>
              </a:solidFill>
              <a:latin typeface="Bauhaus 93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écnico">
  <a:themeElements>
    <a:clrScheme name="Técnico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écnico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écnic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1636</TotalTime>
  <Words>1119</Words>
  <Application>Microsoft Office PowerPoint</Application>
  <PresentationFormat>Presentación en pantalla (4:3)</PresentationFormat>
  <Paragraphs>292</Paragraphs>
  <Slides>69</Slides>
  <Notes>21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69</vt:i4>
      </vt:variant>
    </vt:vector>
  </HeadingPairs>
  <TitlesOfParts>
    <vt:vector size="70" baseType="lpstr">
      <vt:lpstr>Técnico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Osteoma osteoide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  <vt:lpstr>Diapositiva 52</vt:lpstr>
      <vt:lpstr>Diapositiva 53</vt:lpstr>
      <vt:lpstr>Diapositiva 54</vt:lpstr>
      <vt:lpstr>Diapositiva 55</vt:lpstr>
      <vt:lpstr>Diapositiva 56</vt:lpstr>
      <vt:lpstr>Diapositiva 57</vt:lpstr>
      <vt:lpstr>Luxaciones</vt:lpstr>
      <vt:lpstr>Diapositiva 59</vt:lpstr>
      <vt:lpstr>Diapositiva 60</vt:lpstr>
      <vt:lpstr>Artropatía Degenerativa</vt:lpstr>
      <vt:lpstr>Diapositiva 62</vt:lpstr>
      <vt:lpstr>Diapositiva 63</vt:lpstr>
      <vt:lpstr>Diapositiva 64</vt:lpstr>
      <vt:lpstr> Artrosis </vt:lpstr>
      <vt:lpstr>Diapositiva 66</vt:lpstr>
      <vt:lpstr>Diapositiva 67</vt:lpstr>
      <vt:lpstr>Diapositiva 68</vt:lpstr>
      <vt:lpstr>Diapositiva 69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Leticia Munoz</dc:creator>
  <cp:lastModifiedBy>Leticia Munoz</cp:lastModifiedBy>
  <cp:revision>52</cp:revision>
  <dcterms:created xsi:type="dcterms:W3CDTF">2018-09-17T01:03:23Z</dcterms:created>
  <dcterms:modified xsi:type="dcterms:W3CDTF">2018-09-18T16:56:33Z</dcterms:modified>
</cp:coreProperties>
</file>