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9" r:id="rId2"/>
    <p:sldId id="310" r:id="rId3"/>
    <p:sldId id="311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25" r:id="rId18"/>
    <p:sldId id="326" r:id="rId19"/>
    <p:sldId id="327" r:id="rId20"/>
    <p:sldId id="328" r:id="rId21"/>
    <p:sldId id="257" r:id="rId22"/>
    <p:sldId id="291" r:id="rId23"/>
    <p:sldId id="289" r:id="rId24"/>
    <p:sldId id="294" r:id="rId25"/>
    <p:sldId id="295" r:id="rId26"/>
    <p:sldId id="296" r:id="rId27"/>
    <p:sldId id="258" r:id="rId28"/>
    <p:sldId id="259" r:id="rId29"/>
    <p:sldId id="260" r:id="rId30"/>
    <p:sldId id="263" r:id="rId31"/>
    <p:sldId id="264" r:id="rId32"/>
    <p:sldId id="261" r:id="rId33"/>
    <p:sldId id="262" r:id="rId34"/>
    <p:sldId id="299" r:id="rId35"/>
    <p:sldId id="290" r:id="rId36"/>
    <p:sldId id="298" r:id="rId37"/>
    <p:sldId id="266" r:id="rId38"/>
    <p:sldId id="302" r:id="rId39"/>
    <p:sldId id="273" r:id="rId40"/>
    <p:sldId id="274" r:id="rId41"/>
    <p:sldId id="301" r:id="rId42"/>
    <p:sldId id="303" r:id="rId43"/>
    <p:sldId id="265" r:id="rId44"/>
    <p:sldId id="270" r:id="rId45"/>
    <p:sldId id="272" r:id="rId46"/>
    <p:sldId id="271" r:id="rId47"/>
    <p:sldId id="283" r:id="rId48"/>
    <p:sldId id="304" r:id="rId49"/>
    <p:sldId id="267" r:id="rId50"/>
    <p:sldId id="275" r:id="rId51"/>
    <p:sldId id="276" r:id="rId52"/>
    <p:sldId id="277" r:id="rId53"/>
    <p:sldId id="268" r:id="rId54"/>
    <p:sldId id="279" r:id="rId55"/>
    <p:sldId id="278" r:id="rId56"/>
    <p:sldId id="280" r:id="rId57"/>
    <p:sldId id="300" r:id="rId58"/>
    <p:sldId id="282" r:id="rId59"/>
    <p:sldId id="284" r:id="rId60"/>
    <p:sldId id="286" r:id="rId61"/>
    <p:sldId id="287" r:id="rId62"/>
    <p:sldId id="288" r:id="rId63"/>
    <p:sldId id="285" r:id="rId64"/>
    <p:sldId id="281" r:id="rId65"/>
    <p:sldId id="305" r:id="rId66"/>
    <p:sldId id="307" r:id="rId67"/>
    <p:sldId id="308" r:id="rId68"/>
    <p:sldId id="306" r:id="rId69"/>
    <p:sldId id="269" r:id="rId70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9999FF"/>
    <a:srgbClr val="00FFFF"/>
    <a:srgbClr val="66FF33"/>
    <a:srgbClr val="FF9933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5AE0FD-9582-4631-BCC3-5B973C96061F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66CC76-7F3C-4AC5-88A9-1F80BDB58305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300258-0F48-4499-B792-40833DBFB50A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1DA5AC-7562-46FA-A095-C6751F09D456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58EE74-8160-49F4-B9C4-76878C697920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5FB55E-8E6F-42D2-9DDB-F2B9B6E7B53A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21B232-8ECD-4D7F-BC8C-A49E84EDD2AB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6A7421-B39C-478B-8A4B-9E9EBE45EAB1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D1512D-EC72-4E35-9805-33E4E4A3E44E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1B9EBF-222F-4CD1-9482-BBF9BE206AF5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298E06-72CD-4DE9-B410-7CA26E140552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1"/>
            </a:gs>
            <a:gs pos="10000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EC1F7196-EC0E-4F13-9872-AC5C1862EB6E}" type="slidenum">
              <a:rPr lang="es-ES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1047776" y="271464"/>
            <a:ext cx="7239000" cy="1362075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golian Baiti" pitchFamily="66" charset="0"/>
                <a:ea typeface="+mj-ea"/>
                <a:cs typeface="Mongolian Baiti" pitchFamily="66" charset="0"/>
              </a:rPr>
              <a:t>IMAGENOLOGíA</a:t>
            </a:r>
            <a:r>
              <a:rPr kumimoji="0" lang="es-E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golian Baiti" pitchFamily="66" charset="0"/>
                <a:ea typeface="+mj-ea"/>
                <a:cs typeface="Mongolian Baiti" pitchFamily="66" charset="0"/>
              </a:rPr>
              <a:t> </a:t>
            </a:r>
            <a:r>
              <a:rPr kumimoji="0" lang="es-E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golian Baiti" pitchFamily="66" charset="0"/>
                <a:ea typeface="+mj-ea"/>
                <a:cs typeface="Mongolian Baiti" pitchFamily="66" charset="0"/>
              </a:rPr>
              <a:t>DEL SISTEMA DIGESTIVO II</a:t>
            </a:r>
            <a:endParaRPr kumimoji="0" lang="es-ES" sz="3200" b="0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golian Baiti" pitchFamily="66" charset="0"/>
              <a:ea typeface="+mj-ea"/>
              <a:cs typeface="Mongolian Baiti" pitchFamily="66" charset="0"/>
            </a:endParaRPr>
          </a:p>
        </p:txBody>
      </p:sp>
      <p:sp>
        <p:nvSpPr>
          <p:cNvPr id="3" name="2 Marcador de texto"/>
          <p:cNvSpPr txBox="1">
            <a:spLocks/>
          </p:cNvSpPr>
          <p:nvPr/>
        </p:nvSpPr>
        <p:spPr>
          <a:xfrm>
            <a:off x="3491880" y="6309320"/>
            <a:ext cx="5415136" cy="427312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vert="horz" anchor="ctr">
            <a:noAutofit/>
          </a:bodyPr>
          <a:lstStyle/>
          <a:p>
            <a:pPr marL="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s-ES" sz="2800" b="1" i="0" u="none" strike="noStrike" kern="0" cap="none" spc="0" normalizeH="0" baseline="0" noProof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golian Baiti" pitchFamily="66" charset="0"/>
                <a:ea typeface="+mj-ea"/>
                <a:cs typeface="Mongolian Baiti" pitchFamily="66" charset="0"/>
              </a:rPr>
              <a:t>Dra. Leticia Muñoz Alvarez</a:t>
            </a:r>
            <a:endParaRPr kumimoji="0" lang="es-ES" sz="2800" b="1" i="0" u="none" strike="noStrike" kern="0" cap="none" spc="0" normalizeH="0" baseline="0" noProof="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golian Baiti" pitchFamily="66" charset="0"/>
              <a:ea typeface="+mj-ea"/>
              <a:cs typeface="Mongolian Baiti" pitchFamily="66" charset="0"/>
            </a:endParaRPr>
          </a:p>
        </p:txBody>
      </p:sp>
      <p:pic>
        <p:nvPicPr>
          <p:cNvPr id="4" name="Picture 3" descr="024 Diapositiva25"/>
          <p:cNvPicPr>
            <a:picLocks noChangeAspect="1" noChangeArrowheads="1"/>
          </p:cNvPicPr>
          <p:nvPr/>
        </p:nvPicPr>
        <p:blipFill>
          <a:blip r:embed="rId2">
            <a:lum bright="6000" contrast="12000"/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693" t="5516" r="4118" b="5493"/>
          <a:stretch>
            <a:fillRect/>
          </a:stretch>
        </p:blipFill>
        <p:spPr bwMode="auto">
          <a:xfrm>
            <a:off x="7020272" y="1844824"/>
            <a:ext cx="1800200" cy="4376366"/>
          </a:xfrm>
          <a:prstGeom prst="rect">
            <a:avLst/>
          </a:prstGeom>
          <a:noFill/>
          <a:ln>
            <a:solidFill>
              <a:srgbClr val="FFFF0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Litiasis Vesicular 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536" y="1844824"/>
            <a:ext cx="2442248" cy="2232248"/>
          </a:xfrm>
          <a:prstGeom prst="rect">
            <a:avLst/>
          </a:prstGeom>
          <a:noFill/>
          <a:ln>
            <a:solidFill>
              <a:srgbClr val="FFFF0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4" descr="Vias biliar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482" y="1842173"/>
            <a:ext cx="2975790" cy="2125564"/>
          </a:xfrm>
          <a:prstGeom prst="rect">
            <a:avLst/>
          </a:prstGeom>
          <a:noFill/>
          <a:ln>
            <a:solidFill>
              <a:srgbClr val="FFFF0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1"/>
          <p:cNvPicPr>
            <a:picLocks noChangeAspect="1" noChangeArrowheads="1"/>
          </p:cNvPicPr>
          <p:nvPr/>
        </p:nvPicPr>
        <p:blipFill>
          <a:blip r:embed="rId5">
            <a:lum bright="12000" contrast="24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3" y="3951312"/>
            <a:ext cx="2376264" cy="22860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MILADYS SANCHEZ ESTENOSIS DE VIAS BILIARES COLANGIO P1010005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537" y="4033006"/>
            <a:ext cx="2304255" cy="2204305"/>
          </a:xfrm>
          <a:prstGeom prst="rect">
            <a:avLst/>
          </a:prstGeom>
          <a:noFill/>
          <a:ln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Picture 17" descr="FASCIOLA COLANGITIS 0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625" y="1898576"/>
            <a:ext cx="1604857" cy="203448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ULCERA - 486 3"/>
          <p:cNvPicPr>
            <a:picLocks noChangeAspect="1" noChangeArrowheads="1"/>
          </p:cNvPicPr>
          <p:nvPr/>
        </p:nvPicPr>
        <p:blipFill>
          <a:blip r:embed="rId8">
            <a:lum bright="24000" contrast="-18000"/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7" y="3976008"/>
            <a:ext cx="1912640" cy="2274282"/>
          </a:xfrm>
          <a:prstGeom prst="rect">
            <a:avLst/>
          </a:prstGeom>
          <a:noFill/>
          <a:ln>
            <a:solidFill>
              <a:srgbClr val="FFFF0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colon normal DC"/>
          <p:cNvPicPr>
            <a:picLocks noChangeAspect="1" noChangeArrowheads="1"/>
          </p:cNvPicPr>
          <p:nvPr/>
        </p:nvPicPr>
        <p:blipFill>
          <a:blip r:embed="rId2">
            <a:grayscl/>
          </a:blip>
          <a:srcRect/>
          <a:stretch>
            <a:fillRect/>
          </a:stretch>
        </p:blipFill>
        <p:spPr bwMode="auto">
          <a:xfrm>
            <a:off x="4457700" y="0"/>
            <a:ext cx="4686300" cy="6858000"/>
          </a:xfrm>
          <a:prstGeom prst="rect">
            <a:avLst/>
          </a:prstGeom>
          <a:noFill/>
        </p:spPr>
      </p:pic>
      <p:pic>
        <p:nvPicPr>
          <p:cNvPr id="101379" name="Picture 3" descr="colon normal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 bwMode="auto">
          <a:xfrm>
            <a:off x="0" y="0"/>
            <a:ext cx="4649788" cy="6858000"/>
          </a:xfrm>
          <a:prstGeom prst="rect">
            <a:avLst/>
          </a:prstGeom>
          <a:noFill/>
        </p:spPr>
      </p:pic>
      <p:sp>
        <p:nvSpPr>
          <p:cNvPr id="101380" name="Text Box 4"/>
          <p:cNvSpPr txBox="1">
            <a:spLocks noChangeArrowheads="1"/>
          </p:cNvSpPr>
          <p:nvPr/>
        </p:nvSpPr>
        <p:spPr bwMode="auto">
          <a:xfrm>
            <a:off x="3903663" y="6477000"/>
            <a:ext cx="1506537" cy="457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NORMAL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8"/>
          <p:cNvPicPr>
            <a:picLocks noChangeAspect="1" noChangeArrowheads="1"/>
          </p:cNvPicPr>
          <p:nvPr/>
        </p:nvPicPr>
        <p:blipFill>
          <a:blip r:embed="rId2">
            <a:lum bright="24000"/>
          </a:blip>
          <a:srcRect l="25781" t="14844" r="18750" b="14844"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</p:spPr>
      </p:pic>
      <p:pic>
        <p:nvPicPr>
          <p:cNvPr id="7171" name="Picture 3" descr="9"/>
          <p:cNvPicPr>
            <a:picLocks noChangeAspect="1" noChangeArrowheads="1"/>
          </p:cNvPicPr>
          <p:nvPr/>
        </p:nvPicPr>
        <p:blipFill>
          <a:blip r:embed="rId3">
            <a:lum bright="24000"/>
          </a:blip>
          <a:srcRect l="31250" t="14844" r="17969" b="21094"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</p:spPr>
      </p:pic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3048000" y="6477000"/>
            <a:ext cx="3028950" cy="457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TUMOR DEL RECTO</a:t>
            </a:r>
            <a:endParaRPr lang="es-ES_trad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15"/>
          <p:cNvPicPr>
            <a:picLocks noChangeAspect="1" noChangeArrowheads="1"/>
          </p:cNvPicPr>
          <p:nvPr/>
        </p:nvPicPr>
        <p:blipFill>
          <a:blip r:embed="rId2">
            <a:lum bright="12000" contrast="-12000"/>
            <a:grayscl/>
          </a:blip>
          <a:srcRect l="20313" t="18750" r="20313" b="23438"/>
          <a:stretch>
            <a:fillRect/>
          </a:stretch>
        </p:blipFill>
        <p:spPr bwMode="auto">
          <a:xfrm>
            <a:off x="0" y="1905000"/>
            <a:ext cx="4572000" cy="4953000"/>
          </a:xfrm>
          <a:prstGeom prst="rect">
            <a:avLst/>
          </a:prstGeom>
          <a:noFill/>
        </p:spPr>
      </p:pic>
      <p:pic>
        <p:nvPicPr>
          <p:cNvPr id="11267" name="Picture 3" descr="14"/>
          <p:cNvPicPr>
            <a:picLocks noChangeAspect="1" noChangeArrowheads="1"/>
          </p:cNvPicPr>
          <p:nvPr/>
        </p:nvPicPr>
        <p:blipFill>
          <a:blip r:embed="rId3">
            <a:lum bright="6000"/>
          </a:blip>
          <a:srcRect l="25000" t="14844" r="30469" b="35156"/>
          <a:stretch>
            <a:fillRect/>
          </a:stretch>
        </p:blipFill>
        <p:spPr bwMode="auto">
          <a:xfrm>
            <a:off x="4572000" y="1905000"/>
            <a:ext cx="4572000" cy="4953000"/>
          </a:xfrm>
          <a:prstGeom prst="rect">
            <a:avLst/>
          </a:prstGeom>
          <a:noFill/>
        </p:spPr>
      </p:pic>
      <p:pic>
        <p:nvPicPr>
          <p:cNvPr id="11268" name="Picture 4" descr="13"/>
          <p:cNvPicPr>
            <a:picLocks noChangeAspect="1" noChangeArrowheads="1"/>
          </p:cNvPicPr>
          <p:nvPr/>
        </p:nvPicPr>
        <p:blipFill>
          <a:blip r:embed="rId4">
            <a:lum contrast="-54000"/>
            <a:grayscl/>
          </a:blip>
          <a:srcRect l="26563" t="59375" r="24219" b="14063"/>
          <a:stretch>
            <a:fillRect/>
          </a:stretch>
        </p:blipFill>
        <p:spPr bwMode="auto">
          <a:xfrm>
            <a:off x="4038600" y="0"/>
            <a:ext cx="4800600" cy="2590800"/>
          </a:xfrm>
          <a:prstGeom prst="rect">
            <a:avLst/>
          </a:prstGeom>
          <a:noFill/>
        </p:spPr>
      </p:pic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457200" y="685800"/>
            <a:ext cx="302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TUMOR DEL RECTO</a:t>
            </a:r>
            <a:endParaRPr lang="es-ES_tradnl"/>
          </a:p>
        </p:txBody>
      </p:sp>
      <p:sp>
        <p:nvSpPr>
          <p:cNvPr id="11270" name="Line 6"/>
          <p:cNvSpPr>
            <a:spLocks noChangeShapeType="1"/>
          </p:cNvSpPr>
          <p:nvPr/>
        </p:nvSpPr>
        <p:spPr bwMode="auto">
          <a:xfrm flipV="1">
            <a:off x="6400800" y="5715000"/>
            <a:ext cx="228600" cy="457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1271" name="Line 7"/>
          <p:cNvSpPr>
            <a:spLocks noChangeShapeType="1"/>
          </p:cNvSpPr>
          <p:nvPr/>
        </p:nvSpPr>
        <p:spPr bwMode="auto">
          <a:xfrm>
            <a:off x="1600200" y="5486400"/>
            <a:ext cx="381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 flipV="1">
            <a:off x="5486400" y="533400"/>
            <a:ext cx="381000" cy="76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12"/>
          <p:cNvPicPr>
            <a:picLocks noChangeAspect="1" noChangeArrowheads="1"/>
          </p:cNvPicPr>
          <p:nvPr/>
        </p:nvPicPr>
        <p:blipFill>
          <a:blip r:embed="rId2">
            <a:lum bright="18000"/>
            <a:grayscl/>
          </a:blip>
          <a:srcRect l="17969" t="14844" r="21094" b="14844"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</p:spPr>
      </p:pic>
      <p:pic>
        <p:nvPicPr>
          <p:cNvPr id="12291" name="Picture 3" descr="11"/>
          <p:cNvPicPr>
            <a:picLocks noChangeAspect="1" noChangeArrowheads="1"/>
          </p:cNvPicPr>
          <p:nvPr/>
        </p:nvPicPr>
        <p:blipFill>
          <a:blip r:embed="rId3">
            <a:lum bright="12000" contrast="6000"/>
            <a:grayscl/>
          </a:blip>
          <a:srcRect l="24219" t="12500" r="19531" b="15625"/>
          <a:stretch>
            <a:fillRect/>
          </a:stretch>
        </p:blipFill>
        <p:spPr bwMode="auto">
          <a:xfrm>
            <a:off x="4432300" y="0"/>
            <a:ext cx="4711700" cy="6858000"/>
          </a:xfrm>
          <a:prstGeom prst="rect">
            <a:avLst/>
          </a:prstGeom>
          <a:noFill/>
        </p:spPr>
      </p:pic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3048000" y="6400800"/>
            <a:ext cx="3028950" cy="457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TUMOR DEL RECTO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42"/>
          <p:cNvPicPr>
            <a:picLocks noChangeAspect="1" noChangeArrowheads="1"/>
          </p:cNvPicPr>
          <p:nvPr/>
        </p:nvPicPr>
        <p:blipFill>
          <a:blip r:embed="rId2"/>
          <a:srcRect t="17188" b="1562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2819400" y="6477000"/>
            <a:ext cx="3692525" cy="457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TUMOR DEL SIGMOIDES</a:t>
            </a:r>
            <a:endParaRPr lang="es-ES_trad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6"/>
          <p:cNvPicPr>
            <a:picLocks noChangeAspect="1" noChangeArrowheads="1"/>
          </p:cNvPicPr>
          <p:nvPr/>
        </p:nvPicPr>
        <p:blipFill>
          <a:blip r:embed="rId2">
            <a:lum bright="18000"/>
          </a:blip>
          <a:srcRect l="28584" t="18750" r="21094" b="19270"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</p:spPr>
      </p:pic>
      <p:pic>
        <p:nvPicPr>
          <p:cNvPr id="6147" name="Picture 3" descr="7"/>
          <p:cNvPicPr>
            <a:picLocks noChangeAspect="1" noChangeArrowheads="1"/>
          </p:cNvPicPr>
          <p:nvPr/>
        </p:nvPicPr>
        <p:blipFill>
          <a:blip r:embed="rId3">
            <a:lum bright="18000"/>
          </a:blip>
          <a:srcRect l="23438" t="14844" r="22656" b="14844"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</p:spPr>
      </p:pic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743200" y="6400800"/>
            <a:ext cx="3692525" cy="457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TUMOR DEL SIGMOIDES</a:t>
            </a:r>
            <a:endParaRPr lang="es-ES_trad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1026" descr="3"/>
          <p:cNvPicPr>
            <a:picLocks noChangeAspect="1" noChangeArrowheads="1"/>
          </p:cNvPicPr>
          <p:nvPr/>
        </p:nvPicPr>
        <p:blipFill>
          <a:blip r:embed="rId2"/>
          <a:srcRect l="32031" t="17969" r="25781" b="15625"/>
          <a:stretch>
            <a:fillRect/>
          </a:stretch>
        </p:blipFill>
        <p:spPr bwMode="auto">
          <a:xfrm>
            <a:off x="4572000" y="228600"/>
            <a:ext cx="4419600" cy="6477000"/>
          </a:xfrm>
          <a:prstGeom prst="rect">
            <a:avLst/>
          </a:prstGeom>
          <a:noFill/>
        </p:spPr>
      </p:pic>
      <p:sp>
        <p:nvSpPr>
          <p:cNvPr id="53251" name="Text Box 1027"/>
          <p:cNvSpPr txBox="1">
            <a:spLocks noChangeArrowheads="1"/>
          </p:cNvSpPr>
          <p:nvPr/>
        </p:nvSpPr>
        <p:spPr bwMode="auto">
          <a:xfrm>
            <a:off x="542925" y="3200400"/>
            <a:ext cx="296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TUMOR DEL CIEGO</a:t>
            </a:r>
            <a:endParaRPr lang="es-ES_trad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21"/>
          <p:cNvPicPr>
            <a:picLocks noChangeAspect="1" noChangeArrowheads="1"/>
          </p:cNvPicPr>
          <p:nvPr/>
        </p:nvPicPr>
        <p:blipFill>
          <a:blip r:embed="rId2"/>
          <a:srcRect l="9375" t="14844" r="9375" b="14844"/>
          <a:stretch>
            <a:fillRect/>
          </a:stretch>
        </p:blipFill>
        <p:spPr bwMode="auto">
          <a:xfrm>
            <a:off x="0" y="0"/>
            <a:ext cx="7924800" cy="6858000"/>
          </a:xfrm>
          <a:prstGeom prst="rect">
            <a:avLst/>
          </a:prstGeom>
          <a:noFill/>
        </p:spPr>
      </p:pic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5791200" y="6400800"/>
            <a:ext cx="2962275" cy="457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TUMOR DEL CIEGO</a:t>
            </a:r>
            <a:endParaRPr lang="es-ES_trad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1026" descr="T transverso 1"/>
          <p:cNvPicPr>
            <a:picLocks noChangeAspect="1" noChangeArrowheads="1"/>
          </p:cNvPicPr>
          <p:nvPr/>
        </p:nvPicPr>
        <p:blipFill>
          <a:blip r:embed="rId2">
            <a:lum bright="6000"/>
            <a:grayscl/>
          </a:blip>
          <a:srcRect/>
          <a:stretch>
            <a:fillRect/>
          </a:stretch>
        </p:blipFill>
        <p:spPr bwMode="auto">
          <a:xfrm>
            <a:off x="3835400" y="0"/>
            <a:ext cx="5308600" cy="6858000"/>
          </a:xfrm>
          <a:prstGeom prst="rect">
            <a:avLst/>
          </a:prstGeom>
          <a:noFill/>
        </p:spPr>
      </p:pic>
      <p:sp>
        <p:nvSpPr>
          <p:cNvPr id="90115" name="Text Box 1027"/>
          <p:cNvSpPr txBox="1">
            <a:spLocks noChangeArrowheads="1"/>
          </p:cNvSpPr>
          <p:nvPr/>
        </p:nvSpPr>
        <p:spPr bwMode="auto">
          <a:xfrm>
            <a:off x="787400" y="3063875"/>
            <a:ext cx="2184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s-ES_tradnl">
                <a:solidFill>
                  <a:schemeClr val="bg1"/>
                </a:solidFill>
              </a:rPr>
              <a:t>TUMOR DEL </a:t>
            </a:r>
          </a:p>
          <a:p>
            <a:pPr algn="ctr"/>
            <a:r>
              <a:rPr lang="es-ES_tradnl">
                <a:solidFill>
                  <a:schemeClr val="bg1"/>
                </a:solidFill>
              </a:rPr>
              <a:t>TRANSVERSO</a:t>
            </a:r>
            <a:endParaRPr lang="es-ES_trad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5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polipo1"/>
          <p:cNvPicPr>
            <a:picLocks noChangeAspect="1" noChangeArrowheads="1"/>
          </p:cNvPicPr>
          <p:nvPr/>
        </p:nvPicPr>
        <p:blipFill>
          <a:blip r:embed="rId2">
            <a:lum bright="6000"/>
            <a:grayscl/>
          </a:blip>
          <a:srcRect/>
          <a:stretch>
            <a:fillRect/>
          </a:stretch>
        </p:blipFill>
        <p:spPr bwMode="auto">
          <a:xfrm>
            <a:off x="2832100" y="0"/>
            <a:ext cx="6007100" cy="6858000"/>
          </a:xfrm>
          <a:prstGeom prst="rect">
            <a:avLst/>
          </a:prstGeom>
          <a:noFill/>
        </p:spPr>
      </p:pic>
      <p:sp>
        <p:nvSpPr>
          <p:cNvPr id="83971" name="Line 3"/>
          <p:cNvSpPr>
            <a:spLocks noChangeShapeType="1"/>
          </p:cNvSpPr>
          <p:nvPr/>
        </p:nvSpPr>
        <p:spPr bwMode="auto">
          <a:xfrm>
            <a:off x="4953000" y="2133600"/>
            <a:ext cx="533400" cy="457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83972" name="Text Box 4"/>
          <p:cNvSpPr txBox="1">
            <a:spLocks noChangeArrowheads="1"/>
          </p:cNvSpPr>
          <p:nvPr/>
        </p:nvSpPr>
        <p:spPr bwMode="auto">
          <a:xfrm>
            <a:off x="804863" y="3200400"/>
            <a:ext cx="1252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PÓLIPO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poliposis 1"/>
          <p:cNvPicPr>
            <a:picLocks noChangeAspect="1" noChangeArrowheads="1"/>
          </p:cNvPicPr>
          <p:nvPr/>
        </p:nvPicPr>
        <p:blipFill>
          <a:blip r:embed="rId2">
            <a:lum bright="6000"/>
            <a:grayscl/>
          </a:blip>
          <a:srcRect/>
          <a:stretch>
            <a:fillRect/>
          </a:stretch>
        </p:blipFill>
        <p:spPr bwMode="auto">
          <a:xfrm>
            <a:off x="0" y="0"/>
            <a:ext cx="4737100" cy="6858000"/>
          </a:xfrm>
          <a:prstGeom prst="rect">
            <a:avLst/>
          </a:prstGeom>
          <a:noFill/>
        </p:spPr>
      </p:pic>
      <p:pic>
        <p:nvPicPr>
          <p:cNvPr id="86019" name="Picture 3" descr="poliposis 2"/>
          <p:cNvPicPr>
            <a:picLocks noChangeAspect="1" noChangeArrowheads="1"/>
          </p:cNvPicPr>
          <p:nvPr/>
        </p:nvPicPr>
        <p:blipFill>
          <a:blip r:embed="rId3">
            <a:lum bright="12000"/>
            <a:grayscl/>
          </a:blip>
          <a:srcRect/>
          <a:stretch>
            <a:fillRect/>
          </a:stretch>
        </p:blipFill>
        <p:spPr bwMode="auto">
          <a:xfrm>
            <a:off x="4695825" y="0"/>
            <a:ext cx="4448175" cy="5867400"/>
          </a:xfrm>
          <a:prstGeom prst="rect">
            <a:avLst/>
          </a:prstGeom>
          <a:noFill/>
        </p:spPr>
      </p:pic>
      <p:sp>
        <p:nvSpPr>
          <p:cNvPr id="86021" name="Text Box 5"/>
          <p:cNvSpPr txBox="1">
            <a:spLocks noChangeArrowheads="1"/>
          </p:cNvSpPr>
          <p:nvPr/>
        </p:nvSpPr>
        <p:spPr bwMode="auto">
          <a:xfrm>
            <a:off x="6078538" y="6172200"/>
            <a:ext cx="16938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POLIPOSIS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25"/>
          <p:cNvPicPr>
            <a:picLocks noChangeAspect="1" noChangeArrowheads="1"/>
          </p:cNvPicPr>
          <p:nvPr/>
        </p:nvPicPr>
        <p:blipFill>
          <a:blip r:embed="rId2">
            <a:lum bright="12000" contrast="-18000"/>
          </a:blip>
          <a:srcRect l="4688" t="14063" r="6250" b="12500"/>
          <a:stretch>
            <a:fillRect/>
          </a:stretch>
        </p:blipFill>
        <p:spPr bwMode="auto">
          <a:xfrm>
            <a:off x="304800" y="0"/>
            <a:ext cx="8686800" cy="6858000"/>
          </a:xfrm>
          <a:prstGeom prst="rect">
            <a:avLst/>
          </a:prstGeom>
          <a:noFill/>
        </p:spPr>
      </p:pic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3344863" y="6400800"/>
            <a:ext cx="2674937" cy="457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DIVERTICULOSIS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28"/>
          <p:cNvPicPr>
            <a:picLocks noChangeAspect="1" noChangeArrowheads="1"/>
          </p:cNvPicPr>
          <p:nvPr/>
        </p:nvPicPr>
        <p:blipFill>
          <a:blip r:embed="rId2"/>
          <a:srcRect l="9375" t="4688" r="6250" b="13402"/>
          <a:stretch>
            <a:fillRect/>
          </a:stretch>
        </p:blipFill>
        <p:spPr bwMode="auto">
          <a:xfrm>
            <a:off x="304800" y="0"/>
            <a:ext cx="8610600" cy="6858000"/>
          </a:xfrm>
          <a:prstGeom prst="rect">
            <a:avLst/>
          </a:prstGeom>
          <a:noFill/>
        </p:spPr>
      </p:pic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3200400" y="6400800"/>
            <a:ext cx="2674938" cy="457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DIVERTICULOSIS</a:t>
            </a:r>
            <a:endParaRPr lang="es-ES_trad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17"/>
          <p:cNvPicPr>
            <a:picLocks noChangeAspect="1" noChangeArrowheads="1"/>
          </p:cNvPicPr>
          <p:nvPr/>
        </p:nvPicPr>
        <p:blipFill>
          <a:blip r:embed="rId2">
            <a:lum bright="12000" contrast="-24000"/>
          </a:blip>
          <a:srcRect l="6250" r="12500"/>
          <a:stretch>
            <a:fillRect/>
          </a:stretch>
        </p:blipFill>
        <p:spPr bwMode="auto">
          <a:xfrm>
            <a:off x="1219200" y="0"/>
            <a:ext cx="6662738" cy="6934200"/>
          </a:xfrm>
          <a:prstGeom prst="rect">
            <a:avLst/>
          </a:prstGeom>
          <a:noFill/>
        </p:spPr>
      </p:pic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5276850" y="6477000"/>
            <a:ext cx="2571750" cy="457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DIVERTICULITIS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0" name="Picture 4" descr="Colitis ulcerativa 3"/>
          <p:cNvPicPr>
            <a:picLocks noChangeAspect="1" noChangeArrowheads="1"/>
          </p:cNvPicPr>
          <p:nvPr/>
        </p:nvPicPr>
        <p:blipFill>
          <a:blip r:embed="rId2">
            <a:grayscl/>
          </a:blip>
          <a:srcRect/>
          <a:stretch>
            <a:fillRect/>
          </a:stretch>
        </p:blipFill>
        <p:spPr bwMode="auto">
          <a:xfrm>
            <a:off x="4572000" y="381000"/>
            <a:ext cx="4743450" cy="6477000"/>
          </a:xfrm>
          <a:prstGeom prst="rect">
            <a:avLst/>
          </a:prstGeom>
          <a:noFill/>
        </p:spPr>
      </p:pic>
      <p:pic>
        <p:nvPicPr>
          <p:cNvPr id="60421" name="Picture 5" descr="Colitis ulcerativa 4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 bwMode="auto">
          <a:xfrm>
            <a:off x="0" y="381000"/>
            <a:ext cx="4565650" cy="6477000"/>
          </a:xfrm>
          <a:prstGeom prst="rect">
            <a:avLst/>
          </a:prstGeom>
          <a:noFill/>
        </p:spPr>
      </p:pic>
      <p:sp>
        <p:nvSpPr>
          <p:cNvPr id="60428" name="Text Box 12"/>
          <p:cNvSpPr txBox="1">
            <a:spLocks noChangeArrowheads="1"/>
          </p:cNvSpPr>
          <p:nvPr/>
        </p:nvSpPr>
        <p:spPr bwMode="auto">
          <a:xfrm>
            <a:off x="4014788" y="6477000"/>
            <a:ext cx="1014412" cy="457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C .U. I</a:t>
            </a:r>
            <a:endParaRPr lang="es-ES_tradnl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Colitis ulcerativa 6"/>
          <p:cNvPicPr>
            <a:picLocks noChangeAspect="1" noChangeArrowheads="1"/>
          </p:cNvPicPr>
          <p:nvPr/>
        </p:nvPicPr>
        <p:blipFill>
          <a:blip r:embed="rId2">
            <a:grayscl/>
          </a:blip>
          <a:srcRect/>
          <a:stretch>
            <a:fillRect/>
          </a:stretch>
        </p:blipFill>
        <p:spPr bwMode="auto">
          <a:xfrm>
            <a:off x="4114800" y="457200"/>
            <a:ext cx="5029200" cy="5943600"/>
          </a:xfrm>
          <a:prstGeom prst="rect">
            <a:avLst/>
          </a:prstGeom>
          <a:noFill/>
        </p:spPr>
      </p:pic>
      <p:pic>
        <p:nvPicPr>
          <p:cNvPr id="62467" name="Picture 3" descr="Colitis ulcerativa 5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 bwMode="auto">
          <a:xfrm>
            <a:off x="0" y="457200"/>
            <a:ext cx="4114800" cy="5943600"/>
          </a:xfrm>
          <a:prstGeom prst="rect">
            <a:avLst/>
          </a:prstGeo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4114800" y="64770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>
                <a:solidFill>
                  <a:schemeClr val="bg1"/>
                </a:solidFill>
              </a:rPr>
              <a:t>C.U. I.</a:t>
            </a:r>
            <a:endParaRPr lang="es-ES_tradnl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Colitis ulcerativa 2"/>
          <p:cNvPicPr>
            <a:picLocks noChangeAspect="1" noChangeArrowheads="1"/>
          </p:cNvPicPr>
          <p:nvPr/>
        </p:nvPicPr>
        <p:blipFill>
          <a:blip r:embed="rId2">
            <a:grayscl/>
          </a:blip>
          <a:srcRect/>
          <a:stretch>
            <a:fillRect/>
          </a:stretch>
        </p:blipFill>
        <p:spPr bwMode="auto">
          <a:xfrm>
            <a:off x="0" y="457200"/>
            <a:ext cx="4576763" cy="6019800"/>
          </a:xfrm>
          <a:prstGeom prst="rect">
            <a:avLst/>
          </a:prstGeom>
          <a:noFill/>
        </p:spPr>
      </p:pic>
      <p:pic>
        <p:nvPicPr>
          <p:cNvPr id="63491" name="Picture 3" descr="colitis ulcerativa 9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 bwMode="auto">
          <a:xfrm>
            <a:off x="4572000" y="457200"/>
            <a:ext cx="4625975" cy="6019800"/>
          </a:xfrm>
          <a:prstGeom prst="rect">
            <a:avLst/>
          </a:prstGeom>
          <a:noFill/>
        </p:spPr>
      </p:pic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4090988" y="6477000"/>
            <a:ext cx="938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C.U.I.</a:t>
            </a:r>
            <a:endParaRPr lang="es-ES_tradnl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8" name="Picture 4" descr="volvulo de sigmoides2"/>
          <p:cNvPicPr>
            <a:picLocks noChangeAspect="1" noChangeArrowheads="1"/>
          </p:cNvPicPr>
          <p:nvPr/>
        </p:nvPicPr>
        <p:blipFill>
          <a:blip r:embed="rId2">
            <a:grayscl/>
          </a:blip>
          <a:srcRect/>
          <a:stretch>
            <a:fillRect/>
          </a:stretch>
        </p:blipFill>
        <p:spPr bwMode="auto">
          <a:xfrm>
            <a:off x="4191000" y="152400"/>
            <a:ext cx="4687888" cy="6629400"/>
          </a:xfrm>
          <a:prstGeom prst="rect">
            <a:avLst/>
          </a:prstGeom>
          <a:noFill/>
        </p:spPr>
      </p:pic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76200" y="3276600"/>
            <a:ext cx="40655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>
                <a:solidFill>
                  <a:schemeClr val="bg1"/>
                </a:solidFill>
              </a:rPr>
              <a:t>VÓLVULO DEL SIGMOIDES</a:t>
            </a:r>
            <a:endParaRPr lang="es-ES_trad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9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volvulo de sigmoides1"/>
          <p:cNvPicPr>
            <a:picLocks noChangeAspect="1" noChangeArrowheads="1"/>
          </p:cNvPicPr>
          <p:nvPr/>
        </p:nvPicPr>
        <p:blipFill>
          <a:blip r:embed="rId2">
            <a:lum bright="18000"/>
            <a:grayscl/>
          </a:blip>
          <a:srcRect/>
          <a:stretch>
            <a:fillRect/>
          </a:stretch>
        </p:blipFill>
        <p:spPr bwMode="auto">
          <a:xfrm>
            <a:off x="0" y="0"/>
            <a:ext cx="5307013" cy="6858000"/>
          </a:xfrm>
          <a:prstGeom prst="rect">
            <a:avLst/>
          </a:prstGeom>
          <a:noFill/>
        </p:spPr>
      </p:pic>
      <p:sp>
        <p:nvSpPr>
          <p:cNvPr id="100356" name="Text Box 4"/>
          <p:cNvSpPr txBox="1">
            <a:spLocks noChangeArrowheads="1"/>
          </p:cNvSpPr>
          <p:nvPr/>
        </p:nvSpPr>
        <p:spPr bwMode="auto">
          <a:xfrm>
            <a:off x="6130925" y="3048000"/>
            <a:ext cx="24796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s-ES_tradnl">
                <a:solidFill>
                  <a:schemeClr val="bg1"/>
                </a:solidFill>
              </a:rPr>
              <a:t>VÓLVULO  DEL </a:t>
            </a:r>
          </a:p>
          <a:p>
            <a:pPr algn="ctr"/>
            <a:r>
              <a:rPr lang="es-ES_tradnl">
                <a:solidFill>
                  <a:schemeClr val="bg1"/>
                </a:solidFill>
              </a:rPr>
              <a:t>SIGMOIDES</a:t>
            </a:r>
            <a:endParaRPr lang="es-ES_tradnl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1476375" y="1701800"/>
            <a:ext cx="6408738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3200">
                <a:solidFill>
                  <a:srgbClr val="FFFF00"/>
                </a:solidFill>
              </a:rPr>
              <a:t>ESTUDIO  IMAGENOLÓGICO  DEL </a:t>
            </a:r>
          </a:p>
          <a:p>
            <a:pPr algn="ctr"/>
            <a:endParaRPr lang="es-ES" sz="3200">
              <a:solidFill>
                <a:srgbClr val="FFFF00"/>
              </a:solidFill>
            </a:endParaRPr>
          </a:p>
          <a:p>
            <a:pPr algn="ctr"/>
            <a:r>
              <a:rPr lang="es-ES" sz="3200">
                <a:solidFill>
                  <a:srgbClr val="FFFF00"/>
                </a:solidFill>
              </a:rPr>
              <a:t>ABDOMEN  AGUDO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682625" y="863600"/>
            <a:ext cx="6913563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s-ES" sz="3600" u="sng">
                <a:solidFill>
                  <a:srgbClr val="FF0000"/>
                </a:solidFill>
              </a:rPr>
              <a:t>Concepto de abdomen agudo</a:t>
            </a:r>
            <a:endParaRPr lang="es-ES" sz="3600">
              <a:solidFill>
                <a:srgbClr val="FF0000"/>
              </a:solidFill>
            </a:endParaRP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395288" y="2132013"/>
            <a:ext cx="8135937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Tx/>
              <a:buChar char="•"/>
            </a:pPr>
            <a:r>
              <a:rPr lang="es-ES" sz="3200">
                <a:solidFill>
                  <a:srgbClr val="FFFF00"/>
                </a:solidFill>
              </a:rPr>
              <a:t> Cualquier afección aguda intrabdominal</a:t>
            </a:r>
          </a:p>
          <a:p>
            <a:r>
              <a:rPr lang="es-ES" sz="3200">
                <a:solidFill>
                  <a:srgbClr val="FFFF00"/>
                </a:solidFill>
              </a:rPr>
              <a:t> </a:t>
            </a:r>
          </a:p>
          <a:p>
            <a:r>
              <a:rPr lang="es-ES" sz="3200">
                <a:solidFill>
                  <a:srgbClr val="FFFF00"/>
                </a:solidFill>
              </a:rPr>
              <a:t>  que necesita tratamiento urgente, </a:t>
            </a:r>
          </a:p>
          <a:p>
            <a:endParaRPr lang="es-ES" sz="3200">
              <a:solidFill>
                <a:srgbClr val="FFFF00"/>
              </a:solidFill>
            </a:endParaRPr>
          </a:p>
          <a:p>
            <a:r>
              <a:rPr lang="es-ES" sz="3200">
                <a:solidFill>
                  <a:srgbClr val="FFFF00"/>
                </a:solidFill>
              </a:rPr>
              <a:t>  ya sea médico o quirúrgico.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755650" y="188913"/>
            <a:ext cx="748823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3600" u="sng">
                <a:solidFill>
                  <a:srgbClr val="FF0000"/>
                </a:solidFill>
              </a:rPr>
              <a:t>Clasificación del abdomen agudo</a:t>
            </a:r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1692275" y="981075"/>
            <a:ext cx="7200900" cy="587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Tx/>
              <a:buChar char="•"/>
            </a:pPr>
            <a:r>
              <a:rPr lang="es-ES" sz="2800">
                <a:solidFill>
                  <a:srgbClr val="FFFF00"/>
                </a:solidFill>
              </a:rPr>
              <a:t>  Síndrome  obstructivo</a:t>
            </a:r>
            <a:r>
              <a:rPr lang="es-ES" sz="2800">
                <a:solidFill>
                  <a:srgbClr val="FF9933"/>
                </a:solidFill>
              </a:rPr>
              <a:t> </a:t>
            </a:r>
          </a:p>
          <a:p>
            <a:pPr>
              <a:buFontTx/>
              <a:buChar char="•"/>
            </a:pPr>
            <a:endParaRPr lang="es-ES" sz="2800">
              <a:solidFill>
                <a:srgbClr val="FF9933"/>
              </a:solidFill>
            </a:endParaRPr>
          </a:p>
          <a:p>
            <a:pPr>
              <a:buFontTx/>
              <a:buChar char="•"/>
            </a:pPr>
            <a:endParaRPr lang="es-ES" sz="2800">
              <a:solidFill>
                <a:srgbClr val="FF9933"/>
              </a:solidFill>
            </a:endParaRPr>
          </a:p>
          <a:p>
            <a:pPr>
              <a:buFontTx/>
              <a:buChar char="•"/>
            </a:pPr>
            <a:r>
              <a:rPr lang="es-ES" sz="2800">
                <a:solidFill>
                  <a:srgbClr val="FFFF00"/>
                </a:solidFill>
              </a:rPr>
              <a:t>  Síndrome peritoneal</a:t>
            </a:r>
          </a:p>
          <a:p>
            <a:pPr lvl="2">
              <a:buFontTx/>
              <a:buChar char="•"/>
            </a:pPr>
            <a:r>
              <a:rPr lang="es-ES" sz="2400">
                <a:solidFill>
                  <a:srgbClr val="00FFFF"/>
                </a:solidFill>
              </a:rPr>
              <a:t> Síndrome perforativo</a:t>
            </a:r>
            <a:r>
              <a:rPr lang="es-ES" sz="2800">
                <a:solidFill>
                  <a:srgbClr val="FFFF00"/>
                </a:solidFill>
              </a:rPr>
              <a:t>                  </a:t>
            </a:r>
            <a:endParaRPr lang="es-ES" sz="2400">
              <a:solidFill>
                <a:srgbClr val="FFFF00"/>
              </a:solidFill>
            </a:endParaRPr>
          </a:p>
          <a:p>
            <a:pPr>
              <a:buFontTx/>
              <a:buChar char="•"/>
            </a:pPr>
            <a:endParaRPr lang="es-ES" sz="2800">
              <a:solidFill>
                <a:srgbClr val="FFFF00"/>
              </a:solidFill>
            </a:endParaRPr>
          </a:p>
          <a:p>
            <a:pPr>
              <a:buFontTx/>
              <a:buChar char="•"/>
            </a:pPr>
            <a:r>
              <a:rPr lang="es-ES" sz="2800">
                <a:solidFill>
                  <a:srgbClr val="FFFF00"/>
                </a:solidFill>
              </a:rPr>
              <a:t>  Síndrome hemorrágico</a:t>
            </a:r>
          </a:p>
          <a:p>
            <a:endParaRPr lang="es-ES" sz="2800">
              <a:solidFill>
                <a:srgbClr val="FFFF00"/>
              </a:solidFill>
            </a:endParaRPr>
          </a:p>
          <a:p>
            <a:endParaRPr lang="es-ES" sz="2800">
              <a:solidFill>
                <a:srgbClr val="FFFF00"/>
              </a:solidFill>
            </a:endParaRPr>
          </a:p>
          <a:p>
            <a:pPr>
              <a:buFontTx/>
              <a:buChar char="•"/>
            </a:pPr>
            <a:r>
              <a:rPr lang="es-ES" sz="2800">
                <a:solidFill>
                  <a:srgbClr val="FFFF00"/>
                </a:solidFill>
              </a:rPr>
              <a:t>  Traumas abdominales</a:t>
            </a:r>
          </a:p>
          <a:p>
            <a:pPr>
              <a:buFontTx/>
              <a:buChar char="•"/>
            </a:pPr>
            <a:endParaRPr lang="es-ES" sz="2800">
              <a:solidFill>
                <a:srgbClr val="FFFF00"/>
              </a:solidFill>
            </a:endParaRPr>
          </a:p>
        </p:txBody>
      </p:sp>
      <p:sp>
        <p:nvSpPr>
          <p:cNvPr id="36871" name="AutoShape 7"/>
          <p:cNvSpPr>
            <a:spLocks/>
          </p:cNvSpPr>
          <p:nvPr/>
        </p:nvSpPr>
        <p:spPr bwMode="auto">
          <a:xfrm>
            <a:off x="6011863" y="4581525"/>
            <a:ext cx="360362" cy="863600"/>
          </a:xfrm>
          <a:prstGeom prst="rightBrace">
            <a:avLst>
              <a:gd name="adj1" fmla="val 19971"/>
              <a:gd name="adj2" fmla="val 50000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36873" name="AutoShape 9"/>
          <p:cNvSpPr>
            <a:spLocks/>
          </p:cNvSpPr>
          <p:nvPr/>
        </p:nvSpPr>
        <p:spPr bwMode="auto">
          <a:xfrm>
            <a:off x="6227763" y="4581525"/>
            <a:ext cx="288925" cy="863600"/>
          </a:xfrm>
          <a:prstGeom prst="rightBrace">
            <a:avLst>
              <a:gd name="adj1" fmla="val 24908"/>
              <a:gd name="adj2" fmla="val 50000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0" y="1484313"/>
            <a:ext cx="6805613" cy="45069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s-ES" sz="2800" dirty="0">
              <a:solidFill>
                <a:srgbClr val="00FFFF"/>
              </a:solidFill>
            </a:endParaRPr>
          </a:p>
          <a:p>
            <a:endParaRPr lang="es-ES" sz="2800" dirty="0">
              <a:solidFill>
                <a:srgbClr val="00FFFF"/>
              </a:solidFill>
            </a:endParaRPr>
          </a:p>
          <a:p>
            <a:r>
              <a:rPr lang="es-ES" dirty="0">
                <a:solidFill>
                  <a:srgbClr val="FF9933"/>
                </a:solidFill>
              </a:rPr>
              <a:t>                  </a:t>
            </a:r>
            <a:endParaRPr lang="es-ES" dirty="0">
              <a:solidFill>
                <a:srgbClr val="FFFF00"/>
              </a:solidFill>
            </a:endParaRPr>
          </a:p>
          <a:p>
            <a:pPr lvl="1">
              <a:buFontTx/>
              <a:buChar char="•"/>
            </a:pPr>
            <a:r>
              <a:rPr lang="es-ES" sz="2400" dirty="0">
                <a:solidFill>
                  <a:srgbClr val="FFFF00"/>
                </a:solidFill>
              </a:rPr>
              <a:t>  Úlcera péptica perforada       </a:t>
            </a:r>
            <a:r>
              <a:rPr lang="es-ES" sz="2400" dirty="0">
                <a:solidFill>
                  <a:srgbClr val="00FFFF"/>
                </a:solidFill>
              </a:rPr>
              <a:t>Síndrome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</a:p>
          <a:p>
            <a:pPr lvl="1">
              <a:buFontTx/>
              <a:buChar char="•"/>
            </a:pPr>
            <a:r>
              <a:rPr lang="es-ES" sz="2400" dirty="0">
                <a:solidFill>
                  <a:srgbClr val="FFFF00"/>
                </a:solidFill>
              </a:rPr>
              <a:t>  Divertículo perforado             </a:t>
            </a:r>
            <a:r>
              <a:rPr lang="es-ES" sz="2400" dirty="0" err="1">
                <a:solidFill>
                  <a:srgbClr val="00FFFF"/>
                </a:solidFill>
              </a:rPr>
              <a:t>perforativo</a:t>
            </a:r>
            <a:endParaRPr lang="es-ES" sz="2400" dirty="0">
              <a:solidFill>
                <a:srgbClr val="00FFFF"/>
              </a:solidFill>
            </a:endParaRPr>
          </a:p>
          <a:p>
            <a:pPr lvl="1">
              <a:buFontTx/>
              <a:buChar char="•"/>
            </a:pPr>
            <a:r>
              <a:rPr lang="es-ES" sz="2400" dirty="0">
                <a:solidFill>
                  <a:srgbClr val="FFFF00"/>
                </a:solidFill>
              </a:rPr>
              <a:t>  </a:t>
            </a:r>
            <a:r>
              <a:rPr lang="es-ES" sz="2400" dirty="0" err="1">
                <a:solidFill>
                  <a:srgbClr val="FFFF00"/>
                </a:solidFill>
              </a:rPr>
              <a:t>Diverticulitis</a:t>
            </a:r>
            <a:r>
              <a:rPr lang="es-ES" sz="2400" dirty="0">
                <a:solidFill>
                  <a:srgbClr val="FFFF00"/>
                </a:solidFill>
              </a:rPr>
              <a:t> </a:t>
            </a:r>
            <a:r>
              <a:rPr lang="es-ES" sz="2400" dirty="0" err="1">
                <a:solidFill>
                  <a:srgbClr val="FFFF00"/>
                </a:solidFill>
              </a:rPr>
              <a:t>colónica</a:t>
            </a:r>
            <a:endParaRPr lang="es-ES" sz="2400" dirty="0">
              <a:solidFill>
                <a:srgbClr val="FFFF00"/>
              </a:solidFill>
            </a:endParaRPr>
          </a:p>
          <a:p>
            <a:pPr lvl="1">
              <a:buFontTx/>
              <a:buChar char="•"/>
            </a:pPr>
            <a:r>
              <a:rPr lang="es-ES" sz="2400" dirty="0">
                <a:solidFill>
                  <a:srgbClr val="FFFF00"/>
                </a:solidFill>
              </a:rPr>
              <a:t>  </a:t>
            </a:r>
            <a:r>
              <a:rPr lang="es-ES" sz="2400" dirty="0" err="1">
                <a:solidFill>
                  <a:srgbClr val="FFFF00"/>
                </a:solidFill>
              </a:rPr>
              <a:t>Enf</a:t>
            </a:r>
            <a:r>
              <a:rPr lang="es-ES" sz="2400" dirty="0">
                <a:solidFill>
                  <a:srgbClr val="FFFF00"/>
                </a:solidFill>
              </a:rPr>
              <a:t>. de </a:t>
            </a:r>
            <a:r>
              <a:rPr lang="es-ES" sz="2400" dirty="0" err="1">
                <a:solidFill>
                  <a:srgbClr val="FFFF00"/>
                </a:solidFill>
              </a:rPr>
              <a:t>Crohn</a:t>
            </a:r>
            <a:endParaRPr lang="es-ES" sz="2400" dirty="0">
              <a:solidFill>
                <a:srgbClr val="FFFF00"/>
              </a:solidFill>
            </a:endParaRPr>
          </a:p>
          <a:p>
            <a:pPr lvl="1">
              <a:buFontTx/>
              <a:buChar char="•"/>
            </a:pPr>
            <a:r>
              <a:rPr lang="es-ES" sz="2400" dirty="0">
                <a:solidFill>
                  <a:srgbClr val="FFFF00"/>
                </a:solidFill>
              </a:rPr>
              <a:t>  Apendicitis</a:t>
            </a:r>
          </a:p>
          <a:p>
            <a:pPr lvl="1">
              <a:buFontTx/>
              <a:buChar char="•"/>
            </a:pPr>
            <a:r>
              <a:rPr lang="es-ES" sz="2400" dirty="0">
                <a:solidFill>
                  <a:srgbClr val="FFFF00"/>
                </a:solidFill>
              </a:rPr>
              <a:t>  Colecistitis aguda</a:t>
            </a:r>
          </a:p>
          <a:p>
            <a:pPr lvl="1">
              <a:buFontTx/>
              <a:buChar char="•"/>
            </a:pPr>
            <a:r>
              <a:rPr lang="es-ES" sz="2400" dirty="0">
                <a:solidFill>
                  <a:srgbClr val="FFFF00"/>
                </a:solidFill>
              </a:rPr>
              <a:t>  Pancreatitis aguda</a:t>
            </a:r>
          </a:p>
          <a:p>
            <a:pPr lvl="1">
              <a:buFontTx/>
              <a:buChar char="•"/>
            </a:pPr>
            <a:r>
              <a:rPr lang="es-ES" sz="2400" dirty="0">
                <a:solidFill>
                  <a:srgbClr val="FFFF00"/>
                </a:solidFill>
              </a:rPr>
              <a:t>  Divertículo de </a:t>
            </a:r>
            <a:r>
              <a:rPr lang="es-ES" sz="2400" dirty="0" err="1">
                <a:solidFill>
                  <a:srgbClr val="FFFF00"/>
                </a:solidFill>
              </a:rPr>
              <a:t>Meckel</a:t>
            </a:r>
            <a:endParaRPr lang="es-ES" sz="2400" dirty="0">
              <a:solidFill>
                <a:srgbClr val="FFFF00"/>
              </a:solidFill>
            </a:endParaRPr>
          </a:p>
          <a:p>
            <a:pPr lvl="1">
              <a:buFontTx/>
              <a:buChar char="•"/>
            </a:pPr>
            <a:r>
              <a:rPr lang="es-ES" sz="2400" dirty="0">
                <a:solidFill>
                  <a:srgbClr val="FFFF00"/>
                </a:solidFill>
              </a:rPr>
              <a:t>  </a:t>
            </a:r>
            <a:r>
              <a:rPr lang="es-ES" sz="2400" dirty="0" err="1">
                <a:solidFill>
                  <a:srgbClr val="FFFF00"/>
                </a:solidFill>
              </a:rPr>
              <a:t>Torción</a:t>
            </a:r>
            <a:r>
              <a:rPr lang="es-ES" sz="2400" dirty="0">
                <a:solidFill>
                  <a:srgbClr val="FFFF00"/>
                </a:solidFill>
              </a:rPr>
              <a:t> del epiplón</a:t>
            </a:r>
          </a:p>
        </p:txBody>
      </p:sp>
      <p:sp>
        <p:nvSpPr>
          <p:cNvPr id="41992" name="AutoShape 8"/>
          <p:cNvSpPr>
            <a:spLocks/>
          </p:cNvSpPr>
          <p:nvPr/>
        </p:nvSpPr>
        <p:spPr bwMode="auto">
          <a:xfrm>
            <a:off x="6227763" y="1268413"/>
            <a:ext cx="360362" cy="792162"/>
          </a:xfrm>
          <a:prstGeom prst="rightBrace">
            <a:avLst>
              <a:gd name="adj1" fmla="val 18319"/>
              <a:gd name="adj2" fmla="val 50000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S">
              <a:solidFill>
                <a:srgbClr val="FF0000"/>
              </a:solidFill>
            </a:endParaRPr>
          </a:p>
        </p:txBody>
      </p:sp>
      <p:sp>
        <p:nvSpPr>
          <p:cNvPr id="41993" name="Rectangle 9"/>
          <p:cNvSpPr>
            <a:spLocks noChangeArrowheads="1"/>
          </p:cNvSpPr>
          <p:nvPr/>
        </p:nvSpPr>
        <p:spPr bwMode="auto">
          <a:xfrm>
            <a:off x="6443663" y="1125538"/>
            <a:ext cx="1079500" cy="1295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41994" name="AutoShape 10"/>
          <p:cNvSpPr>
            <a:spLocks/>
          </p:cNvSpPr>
          <p:nvPr/>
        </p:nvSpPr>
        <p:spPr bwMode="auto">
          <a:xfrm>
            <a:off x="4643438" y="2708275"/>
            <a:ext cx="287337" cy="720725"/>
          </a:xfrm>
          <a:prstGeom prst="rightBrace">
            <a:avLst>
              <a:gd name="adj1" fmla="val 20902"/>
              <a:gd name="adj2" fmla="val 50000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S">
              <a:solidFill>
                <a:srgbClr val="FF0000"/>
              </a:solidFill>
            </a:endParaRPr>
          </a:p>
        </p:txBody>
      </p:sp>
      <p:sp>
        <p:nvSpPr>
          <p:cNvPr id="41995" name="Rectangle 11"/>
          <p:cNvSpPr>
            <a:spLocks noChangeArrowheads="1"/>
          </p:cNvSpPr>
          <p:nvPr/>
        </p:nvSpPr>
        <p:spPr bwMode="auto">
          <a:xfrm>
            <a:off x="7451725" y="2205038"/>
            <a:ext cx="1441450" cy="10080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41996" name="Rectangle 12"/>
          <p:cNvSpPr>
            <a:spLocks noChangeArrowheads="1"/>
          </p:cNvSpPr>
          <p:nvPr/>
        </p:nvSpPr>
        <p:spPr bwMode="auto">
          <a:xfrm>
            <a:off x="7118350" y="2708275"/>
            <a:ext cx="2025650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>
                <a:solidFill>
                  <a:srgbClr val="9999FF"/>
                </a:solidFill>
              </a:rPr>
              <a:t>Abdomen simple</a:t>
            </a:r>
          </a:p>
          <a:p>
            <a:r>
              <a:rPr lang="es-ES">
                <a:solidFill>
                  <a:srgbClr val="9999FF"/>
                </a:solidFill>
              </a:rPr>
              <a:t>y  TAC</a:t>
            </a:r>
          </a:p>
        </p:txBody>
      </p:sp>
      <p:sp>
        <p:nvSpPr>
          <p:cNvPr id="41997" name="Line 13"/>
          <p:cNvSpPr>
            <a:spLocks noChangeShapeType="1"/>
          </p:cNvSpPr>
          <p:nvPr/>
        </p:nvSpPr>
        <p:spPr bwMode="auto">
          <a:xfrm>
            <a:off x="6659563" y="3068638"/>
            <a:ext cx="433387" cy="0"/>
          </a:xfrm>
          <a:prstGeom prst="line">
            <a:avLst/>
          </a:prstGeom>
          <a:noFill/>
          <a:ln w="57150" cmpd="thinThick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41998" name="AutoShape 14"/>
          <p:cNvSpPr>
            <a:spLocks/>
          </p:cNvSpPr>
          <p:nvPr/>
        </p:nvSpPr>
        <p:spPr bwMode="auto">
          <a:xfrm>
            <a:off x="3995738" y="3500438"/>
            <a:ext cx="214312" cy="576262"/>
          </a:xfrm>
          <a:prstGeom prst="rightBrace">
            <a:avLst>
              <a:gd name="adj1" fmla="val 22407"/>
              <a:gd name="adj2" fmla="val 50000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S">
              <a:solidFill>
                <a:srgbClr val="FF0000"/>
              </a:solidFill>
            </a:endParaRPr>
          </a:p>
        </p:txBody>
      </p:sp>
      <p:sp>
        <p:nvSpPr>
          <p:cNvPr id="41999" name="Line 15"/>
          <p:cNvSpPr>
            <a:spLocks noChangeShapeType="1"/>
          </p:cNvSpPr>
          <p:nvPr/>
        </p:nvSpPr>
        <p:spPr bwMode="auto">
          <a:xfrm>
            <a:off x="4427538" y="3789363"/>
            <a:ext cx="2592387" cy="0"/>
          </a:xfrm>
          <a:prstGeom prst="line">
            <a:avLst/>
          </a:prstGeom>
          <a:noFill/>
          <a:ln w="57150" cmpd="thinThick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42000" name="Rectangle 16"/>
          <p:cNvSpPr>
            <a:spLocks noChangeArrowheads="1"/>
          </p:cNvSpPr>
          <p:nvPr/>
        </p:nvSpPr>
        <p:spPr bwMode="auto">
          <a:xfrm>
            <a:off x="7092950" y="3376613"/>
            <a:ext cx="1708150" cy="915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>
                <a:solidFill>
                  <a:srgbClr val="9999FF"/>
                </a:solidFill>
              </a:rPr>
              <a:t>Exámenes del</a:t>
            </a:r>
          </a:p>
          <a:p>
            <a:r>
              <a:rPr lang="es-ES">
                <a:solidFill>
                  <a:srgbClr val="9999FF"/>
                </a:solidFill>
              </a:rPr>
              <a:t>intestino </a:t>
            </a:r>
          </a:p>
          <a:p>
            <a:r>
              <a:rPr lang="es-ES">
                <a:solidFill>
                  <a:srgbClr val="9999FF"/>
                </a:solidFill>
              </a:rPr>
              <a:t>contrastados</a:t>
            </a:r>
          </a:p>
        </p:txBody>
      </p:sp>
      <p:sp>
        <p:nvSpPr>
          <p:cNvPr id="42001" name="AutoShape 17"/>
          <p:cNvSpPr>
            <a:spLocks/>
          </p:cNvSpPr>
          <p:nvPr/>
        </p:nvSpPr>
        <p:spPr bwMode="auto">
          <a:xfrm>
            <a:off x="3635375" y="4149725"/>
            <a:ext cx="215900" cy="1008063"/>
          </a:xfrm>
          <a:prstGeom prst="rightBrace">
            <a:avLst>
              <a:gd name="adj1" fmla="val 38909"/>
              <a:gd name="adj2" fmla="val 50000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S">
              <a:solidFill>
                <a:srgbClr val="FF0000"/>
              </a:solidFill>
            </a:endParaRPr>
          </a:p>
        </p:txBody>
      </p:sp>
      <p:sp>
        <p:nvSpPr>
          <p:cNvPr id="42002" name="Line 18"/>
          <p:cNvSpPr>
            <a:spLocks noChangeShapeType="1"/>
          </p:cNvSpPr>
          <p:nvPr/>
        </p:nvSpPr>
        <p:spPr bwMode="auto">
          <a:xfrm>
            <a:off x="4140200" y="4581525"/>
            <a:ext cx="2879725" cy="0"/>
          </a:xfrm>
          <a:prstGeom prst="line">
            <a:avLst/>
          </a:prstGeom>
          <a:noFill/>
          <a:ln w="57150" cmpd="thinThick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42003" name="Rectangle 19"/>
          <p:cNvSpPr>
            <a:spLocks noChangeArrowheads="1"/>
          </p:cNvSpPr>
          <p:nvPr/>
        </p:nvSpPr>
        <p:spPr bwMode="auto">
          <a:xfrm>
            <a:off x="7213600" y="4365625"/>
            <a:ext cx="167957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>
                <a:solidFill>
                  <a:srgbClr val="9999FF"/>
                </a:solidFill>
              </a:rPr>
              <a:t>US  y  TAC</a:t>
            </a:r>
          </a:p>
        </p:txBody>
      </p:sp>
      <p:sp>
        <p:nvSpPr>
          <p:cNvPr id="42004" name="Line 20"/>
          <p:cNvSpPr>
            <a:spLocks noChangeShapeType="1"/>
          </p:cNvSpPr>
          <p:nvPr/>
        </p:nvSpPr>
        <p:spPr bwMode="auto">
          <a:xfrm>
            <a:off x="7885113" y="2349500"/>
            <a:ext cx="0" cy="358775"/>
          </a:xfrm>
          <a:prstGeom prst="line">
            <a:avLst/>
          </a:prstGeom>
          <a:noFill/>
          <a:ln w="57150" cmpd="thinThick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42005" name="Rectangle 21"/>
          <p:cNvSpPr>
            <a:spLocks noChangeArrowheads="1"/>
          </p:cNvSpPr>
          <p:nvPr/>
        </p:nvSpPr>
        <p:spPr bwMode="auto">
          <a:xfrm>
            <a:off x="0" y="1268413"/>
            <a:ext cx="6048375" cy="576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800" u="sng">
                <a:solidFill>
                  <a:srgbClr val="FF0000"/>
                </a:solidFill>
              </a:rPr>
              <a:t>Causas de síndrome peritoneal</a:t>
            </a:r>
          </a:p>
        </p:txBody>
      </p:sp>
      <p:sp>
        <p:nvSpPr>
          <p:cNvPr id="42007" name="Rectangle 23"/>
          <p:cNvSpPr>
            <a:spLocks noChangeArrowheads="1"/>
          </p:cNvSpPr>
          <p:nvPr/>
        </p:nvSpPr>
        <p:spPr bwMode="auto">
          <a:xfrm>
            <a:off x="6300788" y="620713"/>
            <a:ext cx="3130550" cy="16557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10000"/>
              </a:lnSpc>
            </a:pPr>
            <a:r>
              <a:rPr lang="es-ES" sz="2400" u="sng">
                <a:solidFill>
                  <a:srgbClr val="FF9933"/>
                </a:solidFill>
              </a:rPr>
              <a:t>Técnicas</a:t>
            </a:r>
          </a:p>
          <a:p>
            <a:pPr algn="ctr">
              <a:lnSpc>
                <a:spcPct val="110000"/>
              </a:lnSpc>
            </a:pPr>
            <a:r>
              <a:rPr lang="es-ES" sz="2400" u="sng">
                <a:solidFill>
                  <a:srgbClr val="FF9933"/>
                </a:solidFill>
              </a:rPr>
              <a:t> </a:t>
            </a:r>
          </a:p>
          <a:p>
            <a:pPr algn="ctr">
              <a:lnSpc>
                <a:spcPct val="50000"/>
              </a:lnSpc>
            </a:pPr>
            <a:r>
              <a:rPr lang="es-ES" sz="2400" u="sng">
                <a:solidFill>
                  <a:srgbClr val="FF9933"/>
                </a:solidFill>
              </a:rPr>
              <a:t>imagenológicas </a:t>
            </a:r>
          </a:p>
          <a:p>
            <a:pPr algn="ctr">
              <a:lnSpc>
                <a:spcPct val="50000"/>
              </a:lnSpc>
            </a:pPr>
            <a:endParaRPr lang="es-ES" sz="2400" u="sng">
              <a:solidFill>
                <a:srgbClr val="FF9933"/>
              </a:solidFill>
            </a:endParaRPr>
          </a:p>
          <a:p>
            <a:pPr algn="ctr">
              <a:lnSpc>
                <a:spcPct val="50000"/>
              </a:lnSpc>
            </a:pPr>
            <a:r>
              <a:rPr lang="es-ES" sz="2400">
                <a:solidFill>
                  <a:srgbClr val="FF9933"/>
                </a:solidFill>
              </a:rPr>
              <a:t>     </a:t>
            </a:r>
            <a:r>
              <a:rPr lang="es-ES" sz="2400" u="sng">
                <a:solidFill>
                  <a:srgbClr val="FF9933"/>
                </a:solidFill>
              </a:rPr>
              <a:t>más útiles</a:t>
            </a:r>
            <a:r>
              <a:rPr lang="es-ES" sz="3200" u="sng">
                <a:solidFill>
                  <a:srgbClr val="FF0000"/>
                </a:solidFill>
              </a:rPr>
              <a:t> </a:t>
            </a:r>
            <a:r>
              <a:rPr lang="es-ES" sz="3600" u="sng">
                <a:solidFill>
                  <a:srgbClr val="FF0000"/>
                </a:solidFill>
              </a:rPr>
              <a:t>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/>
      <p:bldP spid="41994" grpId="0" animBg="1"/>
      <p:bldP spid="41996" grpId="0"/>
      <p:bldP spid="41997" grpId="0" animBg="1"/>
      <p:bldP spid="41998" grpId="0" animBg="1"/>
      <p:bldP spid="41999" grpId="0" animBg="1"/>
      <p:bldP spid="42000" grpId="0"/>
      <p:bldP spid="42001" grpId="0" animBg="1"/>
      <p:bldP spid="42002" grpId="0" animBg="1"/>
      <p:bldP spid="42003" grpId="0"/>
      <p:bldP spid="42004" grpId="0" animBg="1"/>
      <p:bldP spid="4200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1187450" y="981075"/>
            <a:ext cx="5761038" cy="31353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s-ES" sz="3200">
              <a:solidFill>
                <a:srgbClr val="00FFFF"/>
              </a:solidFill>
            </a:endParaRPr>
          </a:p>
          <a:p>
            <a:pPr lvl="1">
              <a:buFontTx/>
              <a:buChar char="•"/>
            </a:pPr>
            <a:r>
              <a:rPr lang="es-ES" sz="2400">
                <a:solidFill>
                  <a:srgbClr val="FFFF00"/>
                </a:solidFill>
              </a:rPr>
              <a:t>  Adherencias</a:t>
            </a:r>
          </a:p>
          <a:p>
            <a:pPr lvl="1">
              <a:buFontTx/>
              <a:buChar char="•"/>
            </a:pPr>
            <a:r>
              <a:rPr lang="es-ES" sz="2400">
                <a:solidFill>
                  <a:srgbClr val="FFFF00"/>
                </a:solidFill>
              </a:rPr>
              <a:t>  Hernias abdominales</a:t>
            </a:r>
          </a:p>
          <a:p>
            <a:pPr lvl="1">
              <a:buFontTx/>
              <a:buChar char="•"/>
            </a:pPr>
            <a:r>
              <a:rPr lang="es-ES" sz="2400">
                <a:solidFill>
                  <a:srgbClr val="FFFF00"/>
                </a:solidFill>
              </a:rPr>
              <a:t>  Ileo  biliar</a:t>
            </a:r>
          </a:p>
          <a:p>
            <a:pPr lvl="1">
              <a:buFontTx/>
              <a:buChar char="•"/>
            </a:pPr>
            <a:r>
              <a:rPr lang="es-ES" sz="2400">
                <a:solidFill>
                  <a:srgbClr val="FFFF00"/>
                </a:solidFill>
              </a:rPr>
              <a:t>  Invaginación intestinal</a:t>
            </a:r>
          </a:p>
          <a:p>
            <a:pPr lvl="1">
              <a:buFontTx/>
              <a:buChar char="•"/>
            </a:pPr>
            <a:r>
              <a:rPr lang="es-ES" sz="2400">
                <a:solidFill>
                  <a:srgbClr val="FFFF00"/>
                </a:solidFill>
              </a:rPr>
              <a:t>  Vólvulo intestinal</a:t>
            </a:r>
          </a:p>
          <a:p>
            <a:pPr lvl="1">
              <a:buFontTx/>
              <a:buChar char="•"/>
            </a:pPr>
            <a:r>
              <a:rPr lang="es-ES" sz="2400">
                <a:solidFill>
                  <a:srgbClr val="FFFF00"/>
                </a:solidFill>
              </a:rPr>
              <a:t>  Tumores del intestino</a:t>
            </a:r>
          </a:p>
          <a:p>
            <a:pPr lvl="1">
              <a:buFontTx/>
              <a:buChar char="•"/>
            </a:pPr>
            <a:r>
              <a:rPr lang="es-ES" sz="2400">
                <a:solidFill>
                  <a:srgbClr val="FFFF00"/>
                </a:solidFill>
              </a:rPr>
              <a:t>  Impacto fecal</a:t>
            </a:r>
            <a:endParaRPr lang="es-ES">
              <a:solidFill>
                <a:srgbClr val="00FFFF"/>
              </a:solidFill>
            </a:endParaRPr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1547813" y="4941888"/>
            <a:ext cx="6192837" cy="1584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Tx/>
              <a:buChar char="•"/>
            </a:pPr>
            <a:r>
              <a:rPr lang="es-ES" sz="2400">
                <a:solidFill>
                  <a:srgbClr val="FFFF00"/>
                </a:solidFill>
              </a:rPr>
              <a:t>  Abdomen simple</a:t>
            </a:r>
          </a:p>
          <a:p>
            <a:pPr>
              <a:buFontTx/>
              <a:buChar char="•"/>
            </a:pPr>
            <a:r>
              <a:rPr lang="es-ES" sz="2400">
                <a:solidFill>
                  <a:srgbClr val="FFFF00"/>
                </a:solidFill>
              </a:rPr>
              <a:t>  Exámenes del intestino contrastados</a:t>
            </a:r>
          </a:p>
          <a:p>
            <a:pPr>
              <a:buFontTx/>
              <a:buChar char="•"/>
            </a:pPr>
            <a:r>
              <a:rPr lang="es-ES" sz="2400">
                <a:solidFill>
                  <a:srgbClr val="FFFF00"/>
                </a:solidFill>
              </a:rPr>
              <a:t>  TAC</a:t>
            </a:r>
            <a:endParaRPr lang="es-ES" sz="2400"/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1331913" y="476250"/>
            <a:ext cx="6048375" cy="576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800" u="sng">
                <a:solidFill>
                  <a:srgbClr val="FF0000"/>
                </a:solidFill>
              </a:rPr>
              <a:t>Causas de síndrome obstructivo</a:t>
            </a:r>
          </a:p>
        </p:txBody>
      </p:sp>
      <p:sp>
        <p:nvSpPr>
          <p:cNvPr id="43017" name="Rectangle 9"/>
          <p:cNvSpPr>
            <a:spLocks noChangeArrowheads="1"/>
          </p:cNvSpPr>
          <p:nvPr/>
        </p:nvSpPr>
        <p:spPr bwMode="auto">
          <a:xfrm>
            <a:off x="1546225" y="4221163"/>
            <a:ext cx="6049963" cy="7191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10000"/>
              </a:lnSpc>
            </a:pPr>
            <a:r>
              <a:rPr lang="es-ES" sz="2800" u="sng">
                <a:solidFill>
                  <a:srgbClr val="FF9933"/>
                </a:solidFill>
              </a:rPr>
              <a:t>Técnicas  imagenológicas más útiles</a:t>
            </a:r>
            <a:endParaRPr lang="es-ES" sz="2800" u="sng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2" grpId="0"/>
      <p:bldP spid="43015" grpId="0"/>
      <p:bldP spid="430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395288" y="2924175"/>
            <a:ext cx="8423275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4000">
                <a:solidFill>
                  <a:srgbClr val="FF0000"/>
                </a:solidFill>
              </a:rPr>
              <a:t> Radiografías de Abdomen Simple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323850" y="404813"/>
            <a:ext cx="7921625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 sz="2800">
              <a:solidFill>
                <a:srgbClr val="FFFF00"/>
              </a:solidFill>
            </a:endParaRPr>
          </a:p>
          <a:p>
            <a:r>
              <a:rPr lang="es-ES" sz="2800" u="sng">
                <a:solidFill>
                  <a:srgbClr val="FF0000"/>
                </a:solidFill>
              </a:rPr>
              <a:t>Vistas radiográficas que incluye un estudio de </a:t>
            </a:r>
          </a:p>
          <a:p>
            <a:r>
              <a:rPr lang="es-ES" sz="2800" u="sng">
                <a:solidFill>
                  <a:srgbClr val="FF0000"/>
                </a:solidFill>
              </a:rPr>
              <a:t>Abdomen Simple:</a:t>
            </a:r>
          </a:p>
          <a:p>
            <a:endParaRPr lang="es-ES" sz="2800">
              <a:solidFill>
                <a:srgbClr val="FFFF00"/>
              </a:solidFill>
            </a:endParaRPr>
          </a:p>
          <a:p>
            <a:pPr lvl="1">
              <a:buFontTx/>
              <a:buChar char="•"/>
            </a:pPr>
            <a:r>
              <a:rPr lang="es-ES" sz="2400">
                <a:solidFill>
                  <a:srgbClr val="FFFF00"/>
                </a:solidFill>
              </a:rPr>
              <a:t> Radiografía del abdomen anteroposterior </a:t>
            </a:r>
          </a:p>
          <a:p>
            <a:pPr lvl="1"/>
            <a:r>
              <a:rPr lang="es-ES" sz="2400">
                <a:solidFill>
                  <a:srgbClr val="FFFF00"/>
                </a:solidFill>
              </a:rPr>
              <a:t>  en decúbito supino.</a:t>
            </a:r>
          </a:p>
          <a:p>
            <a:pPr lvl="1">
              <a:buFontTx/>
              <a:buChar char="•"/>
            </a:pPr>
            <a:endParaRPr lang="es-ES" sz="2400">
              <a:solidFill>
                <a:srgbClr val="FFFF00"/>
              </a:solidFill>
            </a:endParaRPr>
          </a:p>
          <a:p>
            <a:pPr lvl="1">
              <a:buFontTx/>
              <a:buChar char="•"/>
            </a:pPr>
            <a:r>
              <a:rPr lang="es-ES" sz="2400">
                <a:solidFill>
                  <a:srgbClr val="FFFF00"/>
                </a:solidFill>
              </a:rPr>
              <a:t> Radiografía del abdomen</a:t>
            </a:r>
            <a:r>
              <a:rPr lang="es-ES" sz="2400"/>
              <a:t> </a:t>
            </a:r>
            <a:r>
              <a:rPr lang="es-ES" sz="2400">
                <a:solidFill>
                  <a:srgbClr val="FFFF00"/>
                </a:solidFill>
              </a:rPr>
              <a:t>anteroposterior de pie.</a:t>
            </a:r>
          </a:p>
          <a:p>
            <a:pPr lvl="1"/>
            <a:endParaRPr lang="es-ES" sz="2400">
              <a:solidFill>
                <a:srgbClr val="FFFF00"/>
              </a:solidFill>
            </a:endParaRPr>
          </a:p>
          <a:p>
            <a:r>
              <a:rPr lang="es-ES">
                <a:solidFill>
                  <a:srgbClr val="FFFF00"/>
                </a:solidFill>
              </a:rPr>
              <a:t>                </a:t>
            </a:r>
            <a:r>
              <a:rPr lang="es-ES">
                <a:solidFill>
                  <a:srgbClr val="00FFFF"/>
                </a:solidFill>
              </a:rPr>
              <a:t>Si no es posible poner al paciente de pie se puede hacer una vista </a:t>
            </a:r>
          </a:p>
          <a:p>
            <a:r>
              <a:rPr lang="es-ES">
                <a:solidFill>
                  <a:srgbClr val="00FFFF"/>
                </a:solidFill>
              </a:rPr>
              <a:t>                de Pancoast  y si tampoco se puede poner en decúbito lateral, se </a:t>
            </a:r>
          </a:p>
          <a:p>
            <a:r>
              <a:rPr lang="es-ES">
                <a:solidFill>
                  <a:srgbClr val="00FFFF"/>
                </a:solidFill>
              </a:rPr>
              <a:t>                hace  una vista de Popel, todas son útiles para precisar si hay </a:t>
            </a:r>
          </a:p>
          <a:p>
            <a:r>
              <a:rPr lang="es-ES">
                <a:solidFill>
                  <a:srgbClr val="00FFFF"/>
                </a:solidFill>
              </a:rPr>
              <a:t>                niveles hidroaéreos.</a:t>
            </a:r>
          </a:p>
          <a:p>
            <a:pPr lvl="1">
              <a:buFontTx/>
              <a:buChar char="•"/>
            </a:pPr>
            <a:endParaRPr lang="es-ES">
              <a:solidFill>
                <a:srgbClr val="00FFFF"/>
              </a:solidFill>
            </a:endParaRPr>
          </a:p>
          <a:p>
            <a:pPr lvl="1">
              <a:buFontTx/>
              <a:buChar char="•"/>
            </a:pPr>
            <a:r>
              <a:rPr lang="es-ES" sz="2400">
                <a:solidFill>
                  <a:srgbClr val="FFFF00"/>
                </a:solidFill>
              </a:rPr>
              <a:t> Radiografía del abdomen</a:t>
            </a:r>
            <a:r>
              <a:rPr lang="es-ES"/>
              <a:t>  </a:t>
            </a:r>
            <a:r>
              <a:rPr lang="es-ES" sz="2400">
                <a:solidFill>
                  <a:srgbClr val="FFFF00"/>
                </a:solidFill>
              </a:rPr>
              <a:t>lateral para ver el recto.</a:t>
            </a:r>
          </a:p>
          <a:p>
            <a:pPr lvl="1">
              <a:buFontTx/>
              <a:buChar char="•"/>
            </a:pPr>
            <a:endParaRPr lang="es-ES" sz="2400">
              <a:solidFill>
                <a:srgbClr val="FFFF00"/>
              </a:solidFill>
            </a:endParaRPr>
          </a:p>
          <a:p>
            <a:pPr lvl="1">
              <a:buFontTx/>
              <a:buChar char="•"/>
            </a:pPr>
            <a:r>
              <a:rPr lang="es-ES" sz="2400">
                <a:solidFill>
                  <a:srgbClr val="FFFF00"/>
                </a:solidFill>
              </a:rPr>
              <a:t> Radiografía del Tórax.</a:t>
            </a:r>
            <a:endParaRPr lang="es-ES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-674688"/>
            <a:ext cx="8642350" cy="3889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s-ES" sz="2400">
                <a:solidFill>
                  <a:srgbClr val="FF0000"/>
                </a:solidFill>
              </a:rPr>
              <a:t>      ¿Qué debe buscarse en cada una de las proyecciones?</a:t>
            </a:r>
          </a:p>
          <a:p>
            <a:endParaRPr lang="es-ES" sz="2800">
              <a:solidFill>
                <a:srgbClr val="FFFF00"/>
              </a:solidFill>
            </a:endParaRPr>
          </a:p>
          <a:p>
            <a:r>
              <a:rPr lang="es-ES" sz="2400">
                <a:solidFill>
                  <a:srgbClr val="FFFF00"/>
                </a:solidFill>
              </a:rPr>
              <a:t> </a:t>
            </a:r>
            <a:r>
              <a:rPr lang="es-ES" sz="2400" u="sng">
                <a:solidFill>
                  <a:srgbClr val="FFFF00"/>
                </a:solidFill>
              </a:rPr>
              <a:t>Decúbito supino:</a:t>
            </a:r>
          </a:p>
          <a:p>
            <a:r>
              <a:rPr lang="es-ES" sz="2400">
                <a:solidFill>
                  <a:srgbClr val="FFFF00"/>
                </a:solidFill>
              </a:rPr>
              <a:t> Distensión gaseosa de  asas  intestinales. (Si esta      </a:t>
            </a:r>
          </a:p>
          <a:p>
            <a:r>
              <a:rPr lang="es-ES" sz="2400">
                <a:solidFill>
                  <a:srgbClr val="FFFF00"/>
                </a:solidFill>
              </a:rPr>
              <a:t> radiografía no muestra distensión gaseosa de las </a:t>
            </a:r>
          </a:p>
          <a:p>
            <a:r>
              <a:rPr lang="es-ES" sz="2400">
                <a:solidFill>
                  <a:srgbClr val="FFFF00"/>
                </a:solidFill>
              </a:rPr>
              <a:t> asas no es necesario realizar el resto de las proyecciones).</a:t>
            </a:r>
          </a:p>
        </p:txBody>
      </p:sp>
      <p:pic>
        <p:nvPicPr>
          <p:cNvPr id="5126" name="Picture 6" descr="Abdomen simple normal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01913" y="2662238"/>
            <a:ext cx="3770312" cy="3935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250825" y="142875"/>
            <a:ext cx="8208963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400">
                <a:solidFill>
                  <a:srgbClr val="FF0000"/>
                </a:solidFill>
              </a:rPr>
              <a:t>¿Qué debe buscarse en cada una de las proyecciones?</a:t>
            </a:r>
          </a:p>
          <a:p>
            <a:endParaRPr lang="es-ES" sz="2400">
              <a:solidFill>
                <a:srgbClr val="FF0000"/>
              </a:solidFill>
            </a:endParaRPr>
          </a:p>
          <a:p>
            <a:r>
              <a:rPr lang="es-ES" sz="2400" u="sng">
                <a:solidFill>
                  <a:srgbClr val="FFFF00"/>
                </a:solidFill>
              </a:rPr>
              <a:t>Vista de pie:</a:t>
            </a:r>
          </a:p>
          <a:p>
            <a:r>
              <a:rPr lang="es-ES" sz="2400">
                <a:solidFill>
                  <a:srgbClr val="FFFF00"/>
                </a:solidFill>
              </a:rPr>
              <a:t>Niveles hidroaéreos en las asas distendidas.</a:t>
            </a:r>
          </a:p>
          <a:p>
            <a:endParaRPr lang="es-ES" sz="2400" u="sng">
              <a:solidFill>
                <a:srgbClr val="FFFF00"/>
              </a:solidFill>
            </a:endParaRPr>
          </a:p>
        </p:txBody>
      </p:sp>
      <p:pic>
        <p:nvPicPr>
          <p:cNvPr id="6150" name="Picture 6" descr="Ileo oclusivo alto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01875" y="2133600"/>
            <a:ext cx="3854450" cy="4395788"/>
          </a:xfrm>
          <a:prstGeom prst="rect">
            <a:avLst/>
          </a:prstGeom>
          <a:noFill/>
        </p:spPr>
      </p:pic>
      <p:sp>
        <p:nvSpPr>
          <p:cNvPr id="6151" name="Line 7"/>
          <p:cNvSpPr>
            <a:spLocks noChangeShapeType="1"/>
          </p:cNvSpPr>
          <p:nvPr/>
        </p:nvSpPr>
        <p:spPr bwMode="auto">
          <a:xfrm flipV="1">
            <a:off x="3276600" y="3644900"/>
            <a:ext cx="287338" cy="2889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6152" name="Line 8"/>
          <p:cNvSpPr>
            <a:spLocks noChangeShapeType="1"/>
          </p:cNvSpPr>
          <p:nvPr/>
        </p:nvSpPr>
        <p:spPr bwMode="auto">
          <a:xfrm flipV="1">
            <a:off x="3851275" y="4437063"/>
            <a:ext cx="144463" cy="28733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6153" name="Line 9"/>
          <p:cNvSpPr>
            <a:spLocks noChangeShapeType="1"/>
          </p:cNvSpPr>
          <p:nvPr/>
        </p:nvSpPr>
        <p:spPr bwMode="auto">
          <a:xfrm flipH="1" flipV="1">
            <a:off x="5146675" y="4868863"/>
            <a:ext cx="217488" cy="3587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179388" y="209550"/>
            <a:ext cx="8461375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400">
                <a:solidFill>
                  <a:srgbClr val="FF0000"/>
                </a:solidFill>
              </a:rPr>
              <a:t>   ¿Qué debe buscarse en cada una de las proyecciones?</a:t>
            </a:r>
          </a:p>
          <a:p>
            <a:endParaRPr lang="es-ES" sz="2400">
              <a:solidFill>
                <a:srgbClr val="FF0000"/>
              </a:solidFill>
            </a:endParaRPr>
          </a:p>
          <a:p>
            <a:r>
              <a:rPr lang="es-ES" sz="2400" u="sng">
                <a:solidFill>
                  <a:srgbClr val="00FFFF"/>
                </a:solidFill>
              </a:rPr>
              <a:t>Pancoast:</a:t>
            </a:r>
          </a:p>
          <a:p>
            <a:endParaRPr lang="es-ES" sz="2400">
              <a:solidFill>
                <a:srgbClr val="00FFFF"/>
              </a:solidFill>
            </a:endParaRPr>
          </a:p>
          <a:p>
            <a:pPr>
              <a:buFontTx/>
              <a:buChar char="•"/>
            </a:pPr>
            <a:r>
              <a:rPr lang="es-ES" sz="2400">
                <a:solidFill>
                  <a:srgbClr val="00FFFF"/>
                </a:solidFill>
              </a:rPr>
              <a:t>  Niveles hidroaéreos.</a:t>
            </a:r>
          </a:p>
          <a:p>
            <a:endParaRPr lang="es-ES" sz="2400" u="sng">
              <a:solidFill>
                <a:srgbClr val="00FFFF"/>
              </a:solidFill>
            </a:endParaRPr>
          </a:p>
        </p:txBody>
      </p:sp>
      <p:pic>
        <p:nvPicPr>
          <p:cNvPr id="9221" name="Picture 5" descr="Ileo oclusivo alto (v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2474913"/>
            <a:ext cx="6696075" cy="4194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179388" y="209550"/>
            <a:ext cx="8461375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400">
                <a:solidFill>
                  <a:srgbClr val="FF0000"/>
                </a:solidFill>
              </a:rPr>
              <a:t>   ¿Qué debe buscarse en cada una de las proyecciones?</a:t>
            </a:r>
          </a:p>
          <a:p>
            <a:endParaRPr lang="es-ES" sz="2400">
              <a:solidFill>
                <a:srgbClr val="FF0000"/>
              </a:solidFill>
            </a:endParaRPr>
          </a:p>
          <a:p>
            <a:r>
              <a:rPr lang="es-ES" sz="2400" u="sng">
                <a:solidFill>
                  <a:srgbClr val="00FFFF"/>
                </a:solidFill>
              </a:rPr>
              <a:t>Popel:</a:t>
            </a:r>
          </a:p>
          <a:p>
            <a:endParaRPr lang="es-ES" sz="2400">
              <a:solidFill>
                <a:srgbClr val="00FFFF"/>
              </a:solidFill>
            </a:endParaRPr>
          </a:p>
          <a:p>
            <a:pPr>
              <a:buFontTx/>
              <a:buChar char="•"/>
            </a:pPr>
            <a:r>
              <a:rPr lang="es-ES" sz="2400">
                <a:solidFill>
                  <a:srgbClr val="00FFFF"/>
                </a:solidFill>
              </a:rPr>
              <a:t>  Niveles hidroaéreos.</a:t>
            </a:r>
          </a:p>
          <a:p>
            <a:endParaRPr lang="es-ES" sz="2400" u="sng">
              <a:solidFill>
                <a:srgbClr val="00FFFF"/>
              </a:solidFill>
            </a:endParaRPr>
          </a:p>
        </p:txBody>
      </p:sp>
      <p:pic>
        <p:nvPicPr>
          <p:cNvPr id="10245" name="Picture 5" descr="rayos 037"/>
          <p:cNvPicPr>
            <a:picLocks noChangeAspect="1" noChangeArrowheads="1"/>
          </p:cNvPicPr>
          <p:nvPr/>
        </p:nvPicPr>
        <p:blipFill>
          <a:blip r:embed="rId2">
            <a:grayscl/>
          </a:blip>
          <a:srcRect/>
          <a:stretch>
            <a:fillRect/>
          </a:stretch>
        </p:blipFill>
        <p:spPr bwMode="auto">
          <a:xfrm>
            <a:off x="1258888" y="2419350"/>
            <a:ext cx="6624637" cy="4394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50825" y="0"/>
            <a:ext cx="8461375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400">
                <a:solidFill>
                  <a:srgbClr val="FF0000"/>
                </a:solidFill>
              </a:rPr>
              <a:t>   ¿Qué debe buscarse en cada una de las proyecciones?</a:t>
            </a:r>
          </a:p>
          <a:p>
            <a:endParaRPr lang="es-ES" sz="2400">
              <a:solidFill>
                <a:srgbClr val="FF0000"/>
              </a:solidFill>
            </a:endParaRPr>
          </a:p>
          <a:p>
            <a:r>
              <a:rPr lang="es-ES" sz="2400" u="sng">
                <a:solidFill>
                  <a:srgbClr val="FFFF00"/>
                </a:solidFill>
              </a:rPr>
              <a:t>Vista lateral del recto:</a:t>
            </a:r>
          </a:p>
          <a:p>
            <a:r>
              <a:rPr lang="es-ES" sz="2400">
                <a:solidFill>
                  <a:srgbClr val="FFFF00"/>
                </a:solidFill>
              </a:rPr>
              <a:t>Presencia de gas en el recto, esto ayuda a diferenciar un</a:t>
            </a:r>
          </a:p>
          <a:p>
            <a:r>
              <a:rPr lang="es-ES" sz="2400">
                <a:solidFill>
                  <a:srgbClr val="FFFF00"/>
                </a:solidFill>
              </a:rPr>
              <a:t>íleo paralítico de un cuadro oclusivo.</a:t>
            </a:r>
          </a:p>
          <a:p>
            <a:endParaRPr lang="es-ES" sz="2400" u="sng">
              <a:solidFill>
                <a:srgbClr val="FFFF00"/>
              </a:solidFill>
            </a:endParaRPr>
          </a:p>
        </p:txBody>
      </p:sp>
      <p:pic>
        <p:nvPicPr>
          <p:cNvPr id="7173" name="Picture 5" descr="Abdomen simple lateral "/>
          <p:cNvPicPr>
            <a:picLocks noChangeAspect="1" noChangeArrowheads="1"/>
          </p:cNvPicPr>
          <p:nvPr/>
        </p:nvPicPr>
        <p:blipFill>
          <a:blip r:embed="rId2">
            <a:lum bright="-18000"/>
            <a:grayscl/>
          </a:blip>
          <a:srcRect/>
          <a:stretch>
            <a:fillRect/>
          </a:stretch>
        </p:blipFill>
        <p:spPr bwMode="auto">
          <a:xfrm>
            <a:off x="915988" y="2205038"/>
            <a:ext cx="2935287" cy="4373562"/>
          </a:xfrm>
          <a:prstGeom prst="rect">
            <a:avLst/>
          </a:prstGeom>
          <a:noFill/>
        </p:spPr>
      </p:pic>
      <p:pic>
        <p:nvPicPr>
          <p:cNvPr id="7174" name="Picture 6" descr="Ileo paralítico 3a"/>
          <p:cNvPicPr>
            <a:picLocks noChangeAspect="1" noChangeArrowheads="1"/>
          </p:cNvPicPr>
          <p:nvPr/>
        </p:nvPicPr>
        <p:blipFill>
          <a:blip r:embed="rId3">
            <a:lum bright="-18000" contrast="18000"/>
          </a:blip>
          <a:srcRect/>
          <a:stretch>
            <a:fillRect/>
          </a:stretch>
        </p:blipFill>
        <p:spPr bwMode="auto">
          <a:xfrm>
            <a:off x="5003800" y="2276475"/>
            <a:ext cx="3230563" cy="4294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250825" y="142875"/>
            <a:ext cx="8701088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400">
                <a:solidFill>
                  <a:srgbClr val="FF0000"/>
                </a:solidFill>
              </a:rPr>
              <a:t>   ¿Qué debe buscarse en cada una de las proyecciones?</a:t>
            </a:r>
          </a:p>
          <a:p>
            <a:endParaRPr lang="es-ES" sz="2400">
              <a:solidFill>
                <a:srgbClr val="FF0000"/>
              </a:solidFill>
            </a:endParaRPr>
          </a:p>
          <a:p>
            <a:r>
              <a:rPr lang="es-ES" sz="2400" u="sng">
                <a:solidFill>
                  <a:srgbClr val="FFFF00"/>
                </a:solidFill>
              </a:rPr>
              <a:t>Radiografía del tórax:</a:t>
            </a:r>
          </a:p>
          <a:p>
            <a:pPr>
              <a:buFontTx/>
              <a:buChar char="•"/>
            </a:pPr>
            <a:r>
              <a:rPr lang="es-ES" sz="2400">
                <a:solidFill>
                  <a:srgbClr val="FFFF00"/>
                </a:solidFill>
              </a:rPr>
              <a:t> Presencia de aire por debajo del diafragma </a:t>
            </a:r>
          </a:p>
          <a:p>
            <a:r>
              <a:rPr lang="es-ES" sz="2400">
                <a:solidFill>
                  <a:srgbClr val="FFFF00"/>
                </a:solidFill>
              </a:rPr>
              <a:t>  (neumoperitoneo).</a:t>
            </a:r>
          </a:p>
          <a:p>
            <a:pPr>
              <a:buFontTx/>
              <a:buChar char="•"/>
            </a:pPr>
            <a:r>
              <a:rPr lang="es-ES" sz="2400">
                <a:solidFill>
                  <a:srgbClr val="FFFF00"/>
                </a:solidFill>
              </a:rPr>
              <a:t> Afecciones del pulmón que puedan ser responsables del </a:t>
            </a:r>
          </a:p>
          <a:p>
            <a:r>
              <a:rPr lang="es-ES" sz="2400">
                <a:solidFill>
                  <a:srgbClr val="FFFF00"/>
                </a:solidFill>
              </a:rPr>
              <a:t>  cuadro de abdomen agudo.</a:t>
            </a:r>
          </a:p>
          <a:p>
            <a:pPr>
              <a:buFontTx/>
              <a:buChar char="•"/>
            </a:pPr>
            <a:r>
              <a:rPr lang="es-ES" sz="2400">
                <a:solidFill>
                  <a:srgbClr val="FFFF00"/>
                </a:solidFill>
              </a:rPr>
              <a:t> Alteraciones del pulmón como consecuencia de una </a:t>
            </a:r>
          </a:p>
          <a:p>
            <a:r>
              <a:rPr lang="es-ES" sz="2400">
                <a:solidFill>
                  <a:srgbClr val="FFFF00"/>
                </a:solidFill>
              </a:rPr>
              <a:t>  afección abdominal (ej. pancreatitis)</a:t>
            </a:r>
          </a:p>
          <a:p>
            <a:endParaRPr lang="es-ES" sz="2400" u="sng">
              <a:solidFill>
                <a:srgbClr val="FFFF00"/>
              </a:solidFill>
            </a:endParaRPr>
          </a:p>
        </p:txBody>
      </p:sp>
      <p:pic>
        <p:nvPicPr>
          <p:cNvPr id="8197" name="Picture 5" descr="Ilio torax neumonia"/>
          <p:cNvPicPr>
            <a:picLocks noChangeAspect="1" noChangeArrowheads="1"/>
          </p:cNvPicPr>
          <p:nvPr/>
        </p:nvPicPr>
        <p:blipFill>
          <a:blip r:embed="rId2">
            <a:lum bright="-6000" contrast="-36000"/>
            <a:grayscl/>
          </a:blip>
          <a:srcRect/>
          <a:stretch>
            <a:fillRect/>
          </a:stretch>
        </p:blipFill>
        <p:spPr bwMode="auto">
          <a:xfrm>
            <a:off x="3276600" y="3671888"/>
            <a:ext cx="2303463" cy="299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1116013" y="1844675"/>
            <a:ext cx="6480175" cy="2663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4000">
                <a:solidFill>
                  <a:srgbClr val="FF0000"/>
                </a:solidFill>
              </a:rPr>
              <a:t>Síndrome  perforativo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2" name="Picture 4" descr="Neumoperitoneo"/>
          <p:cNvPicPr>
            <a:picLocks noChangeAspect="1" noChangeArrowheads="1"/>
          </p:cNvPicPr>
          <p:nvPr/>
        </p:nvPicPr>
        <p:blipFill>
          <a:blip r:embed="rId2">
            <a:grayscl/>
          </a:blip>
          <a:srcRect/>
          <a:stretch>
            <a:fillRect/>
          </a:stretch>
        </p:blipFill>
        <p:spPr bwMode="auto">
          <a:xfrm>
            <a:off x="1763713" y="715963"/>
            <a:ext cx="7273925" cy="6026150"/>
          </a:xfrm>
          <a:prstGeom prst="rect">
            <a:avLst/>
          </a:prstGeom>
          <a:noFill/>
        </p:spPr>
      </p:pic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250825" y="115888"/>
            <a:ext cx="2808288" cy="72072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800" b="0">
                <a:solidFill>
                  <a:srgbClr val="FFFF00"/>
                </a:solidFill>
              </a:rPr>
              <a:t>Neumoperitoneo</a:t>
            </a:r>
          </a:p>
        </p:txBody>
      </p:sp>
      <p:sp>
        <p:nvSpPr>
          <p:cNvPr id="37894" name="Line 6"/>
          <p:cNvSpPr>
            <a:spLocks noChangeShapeType="1"/>
          </p:cNvSpPr>
          <p:nvPr/>
        </p:nvSpPr>
        <p:spPr bwMode="auto">
          <a:xfrm flipH="1" flipV="1">
            <a:off x="3563938" y="5229225"/>
            <a:ext cx="144462" cy="431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37895" name="Line 7"/>
          <p:cNvSpPr>
            <a:spLocks noChangeShapeType="1"/>
          </p:cNvSpPr>
          <p:nvPr/>
        </p:nvSpPr>
        <p:spPr bwMode="auto">
          <a:xfrm flipV="1">
            <a:off x="7308850" y="5589588"/>
            <a:ext cx="215900" cy="431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179388" y="3427413"/>
            <a:ext cx="1439862" cy="865187"/>
          </a:xfrm>
          <a:prstGeom prst="rect">
            <a:avLst/>
          </a:prstGeom>
          <a:noFill/>
          <a:ln w="9525" algn="ctr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s-ES" sz="2000">
                <a:solidFill>
                  <a:srgbClr val="00FFFF"/>
                </a:solidFill>
              </a:rPr>
              <a:t>Síndrome</a:t>
            </a:r>
          </a:p>
          <a:p>
            <a:r>
              <a:rPr lang="es-ES" sz="2000">
                <a:solidFill>
                  <a:srgbClr val="00FFFF"/>
                </a:solidFill>
              </a:rPr>
              <a:t>perforativo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3" grpId="0" animBg="1"/>
      <p:bldP spid="37894" grpId="0" animBg="1"/>
      <p:bldP spid="37895" grpId="0" animBg="1"/>
      <p:bldP spid="3789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539750" y="260350"/>
            <a:ext cx="6985000" cy="10810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3600" u="sng">
                <a:solidFill>
                  <a:srgbClr val="FF0000"/>
                </a:solidFill>
              </a:rPr>
              <a:t>Causas  de  neumoperitoneo</a:t>
            </a:r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971550" y="1628775"/>
            <a:ext cx="7056438" cy="4968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Tx/>
              <a:buChar char="•"/>
            </a:pPr>
            <a:r>
              <a:rPr lang="es-ES" sz="2400">
                <a:solidFill>
                  <a:srgbClr val="FFFF00"/>
                </a:solidFill>
              </a:rPr>
              <a:t>  Perforación de visceras huecas</a:t>
            </a:r>
          </a:p>
          <a:p>
            <a:pPr>
              <a:buFontTx/>
              <a:buChar char="•"/>
            </a:pPr>
            <a:endParaRPr lang="es-ES" sz="2400">
              <a:solidFill>
                <a:srgbClr val="FFFF00"/>
              </a:solidFill>
            </a:endParaRPr>
          </a:p>
          <a:p>
            <a:pPr lvl="1">
              <a:buFontTx/>
              <a:buChar char="•"/>
            </a:pPr>
            <a:r>
              <a:rPr lang="es-ES" sz="2400">
                <a:solidFill>
                  <a:srgbClr val="FFFF00"/>
                </a:solidFill>
              </a:rPr>
              <a:t>  Afecciones inflamatorias del intestino</a:t>
            </a:r>
          </a:p>
          <a:p>
            <a:pPr lvl="1"/>
            <a:endParaRPr lang="es-ES" sz="2400">
              <a:solidFill>
                <a:srgbClr val="FFFF00"/>
              </a:solidFill>
            </a:endParaRPr>
          </a:p>
          <a:p>
            <a:pPr lvl="1">
              <a:buFontTx/>
              <a:buChar char="•"/>
            </a:pPr>
            <a:r>
              <a:rPr lang="es-ES" sz="2400">
                <a:solidFill>
                  <a:srgbClr val="FFFF00"/>
                </a:solidFill>
              </a:rPr>
              <a:t>  Traumatismos del abdomen </a:t>
            </a:r>
          </a:p>
          <a:p>
            <a:pPr>
              <a:buFontTx/>
              <a:buChar char="•"/>
            </a:pPr>
            <a:endParaRPr lang="es-ES" sz="2400">
              <a:solidFill>
                <a:srgbClr val="FFFF00"/>
              </a:solidFill>
            </a:endParaRPr>
          </a:p>
          <a:p>
            <a:pPr lvl="2">
              <a:buFontTx/>
              <a:buChar char="•"/>
            </a:pPr>
            <a:r>
              <a:rPr lang="es-ES" sz="2400">
                <a:solidFill>
                  <a:srgbClr val="FFFF00"/>
                </a:solidFill>
              </a:rPr>
              <a:t>  Postoperatorio</a:t>
            </a:r>
          </a:p>
          <a:p>
            <a:pPr lvl="1"/>
            <a:endParaRPr lang="es-ES" sz="2400">
              <a:solidFill>
                <a:srgbClr val="FFFF00"/>
              </a:solidFill>
            </a:endParaRPr>
          </a:p>
          <a:p>
            <a:pPr lvl="2">
              <a:buFontTx/>
              <a:buChar char="•"/>
            </a:pPr>
            <a:r>
              <a:rPr lang="es-ES" sz="2400">
                <a:solidFill>
                  <a:srgbClr val="FFFF00"/>
                </a:solidFill>
              </a:rPr>
              <a:t>  Laparoscopia previa</a:t>
            </a:r>
          </a:p>
          <a:p>
            <a:pPr lvl="2">
              <a:buFontTx/>
              <a:buChar char="•"/>
            </a:pPr>
            <a:endParaRPr lang="es-ES" sz="2400">
              <a:solidFill>
                <a:srgbClr val="FFFF00"/>
              </a:solidFill>
            </a:endParaRPr>
          </a:p>
          <a:p>
            <a:pPr lvl="2">
              <a:buFontTx/>
              <a:buChar char="•"/>
            </a:pPr>
            <a:r>
              <a:rPr lang="es-ES" sz="2400">
                <a:solidFill>
                  <a:srgbClr val="FFFF00"/>
                </a:solidFill>
              </a:rPr>
              <a:t>  Instrumentaciones ginecológicas</a:t>
            </a:r>
          </a:p>
          <a:p>
            <a:pPr lvl="1">
              <a:buFontTx/>
              <a:buChar char="•"/>
            </a:pPr>
            <a:endParaRPr lang="es-ES" sz="2400">
              <a:solidFill>
                <a:srgbClr val="FFFF00"/>
              </a:solidFill>
            </a:endParaRPr>
          </a:p>
          <a:p>
            <a:pPr>
              <a:buFontTx/>
              <a:buChar char="•"/>
            </a:pPr>
            <a:r>
              <a:rPr lang="es-ES" sz="2400">
                <a:solidFill>
                  <a:srgbClr val="FFFF00"/>
                </a:solidFill>
              </a:rPr>
              <a:t>  ETC.</a:t>
            </a:r>
          </a:p>
          <a:p>
            <a:pPr lvl="1"/>
            <a:endParaRPr lang="es-ES" sz="240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2843213" y="188913"/>
            <a:ext cx="3167062" cy="50323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000">
                <a:solidFill>
                  <a:srgbClr val="FF9933"/>
                </a:solidFill>
              </a:rPr>
              <a:t>Rx  ABDOMEN SIMPLE</a:t>
            </a:r>
          </a:p>
        </p:txBody>
      </p:sp>
      <p:sp>
        <p:nvSpPr>
          <p:cNvPr id="12293" name="Line 5"/>
          <p:cNvSpPr>
            <a:spLocks noChangeShapeType="1"/>
          </p:cNvSpPr>
          <p:nvPr/>
        </p:nvSpPr>
        <p:spPr bwMode="auto">
          <a:xfrm>
            <a:off x="900113" y="981075"/>
            <a:ext cx="4751387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2294" name="Line 6"/>
          <p:cNvSpPr>
            <a:spLocks noChangeShapeType="1"/>
          </p:cNvSpPr>
          <p:nvPr/>
        </p:nvSpPr>
        <p:spPr bwMode="auto">
          <a:xfrm>
            <a:off x="900113" y="981075"/>
            <a:ext cx="0" cy="2159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250825" y="1196975"/>
            <a:ext cx="1512888" cy="5762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>
                <a:solidFill>
                  <a:srgbClr val="FFFF00"/>
                </a:solidFill>
              </a:rPr>
              <a:t>NORMAL</a:t>
            </a:r>
          </a:p>
        </p:txBody>
      </p:sp>
      <p:sp>
        <p:nvSpPr>
          <p:cNvPr id="12298" name="Line 10"/>
          <p:cNvSpPr>
            <a:spLocks noChangeShapeType="1"/>
          </p:cNvSpPr>
          <p:nvPr/>
        </p:nvSpPr>
        <p:spPr bwMode="auto">
          <a:xfrm>
            <a:off x="4284663" y="692150"/>
            <a:ext cx="0" cy="2889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2299" name="Line 11"/>
          <p:cNvSpPr>
            <a:spLocks noChangeShapeType="1"/>
          </p:cNvSpPr>
          <p:nvPr/>
        </p:nvSpPr>
        <p:spPr bwMode="auto">
          <a:xfrm>
            <a:off x="5651500" y="981075"/>
            <a:ext cx="0" cy="2159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4284663" y="1196975"/>
            <a:ext cx="2808287" cy="5762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>
                <a:solidFill>
                  <a:srgbClr val="FFFF00"/>
                </a:solidFill>
              </a:rPr>
              <a:t>ASAS  DISTENDIDAS</a:t>
            </a:r>
          </a:p>
        </p:txBody>
      </p:sp>
      <p:sp>
        <p:nvSpPr>
          <p:cNvPr id="12302" name="Line 14"/>
          <p:cNvSpPr>
            <a:spLocks noChangeShapeType="1"/>
          </p:cNvSpPr>
          <p:nvPr/>
        </p:nvSpPr>
        <p:spPr bwMode="auto">
          <a:xfrm>
            <a:off x="5651500" y="1773238"/>
            <a:ext cx="0" cy="431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2303" name="Rectangle 15"/>
          <p:cNvSpPr>
            <a:spLocks noChangeArrowheads="1"/>
          </p:cNvSpPr>
          <p:nvPr/>
        </p:nvSpPr>
        <p:spPr bwMode="auto">
          <a:xfrm>
            <a:off x="827088" y="5516563"/>
            <a:ext cx="2160587" cy="5762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>
                <a:solidFill>
                  <a:srgbClr val="66FF33"/>
                </a:solidFill>
              </a:rPr>
              <a:t>ILEO PARALÍTICO</a:t>
            </a:r>
          </a:p>
        </p:txBody>
      </p:sp>
      <p:sp>
        <p:nvSpPr>
          <p:cNvPr id="12304" name="Rectangle 16"/>
          <p:cNvSpPr>
            <a:spLocks noChangeArrowheads="1"/>
          </p:cNvSpPr>
          <p:nvPr/>
        </p:nvSpPr>
        <p:spPr bwMode="auto">
          <a:xfrm>
            <a:off x="4067175" y="4652963"/>
            <a:ext cx="2160588" cy="5762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>
                <a:solidFill>
                  <a:srgbClr val="00FFFF"/>
                </a:solidFill>
              </a:rPr>
              <a:t>DISTENSIÓN DE ID</a:t>
            </a:r>
          </a:p>
        </p:txBody>
      </p:sp>
      <p:sp>
        <p:nvSpPr>
          <p:cNvPr id="12305" name="Line 17"/>
          <p:cNvSpPr>
            <a:spLocks noChangeShapeType="1"/>
          </p:cNvSpPr>
          <p:nvPr/>
        </p:nvSpPr>
        <p:spPr bwMode="auto">
          <a:xfrm>
            <a:off x="3059113" y="2205038"/>
            <a:ext cx="4249737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2306" name="Line 18"/>
          <p:cNvSpPr>
            <a:spLocks noChangeShapeType="1"/>
          </p:cNvSpPr>
          <p:nvPr/>
        </p:nvSpPr>
        <p:spPr bwMode="auto">
          <a:xfrm>
            <a:off x="3059113" y="2205038"/>
            <a:ext cx="0" cy="6477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2307" name="Line 19"/>
          <p:cNvSpPr>
            <a:spLocks noChangeShapeType="1"/>
          </p:cNvSpPr>
          <p:nvPr/>
        </p:nvSpPr>
        <p:spPr bwMode="auto">
          <a:xfrm>
            <a:off x="7308850" y="2205038"/>
            <a:ext cx="0" cy="6477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2308" name="Line 20"/>
          <p:cNvSpPr>
            <a:spLocks noChangeShapeType="1"/>
          </p:cNvSpPr>
          <p:nvPr/>
        </p:nvSpPr>
        <p:spPr bwMode="auto">
          <a:xfrm flipH="1">
            <a:off x="1908175" y="4437063"/>
            <a:ext cx="0" cy="10795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2309" name="Rectangle 21"/>
          <p:cNvSpPr>
            <a:spLocks noChangeArrowheads="1"/>
          </p:cNvSpPr>
          <p:nvPr/>
        </p:nvSpPr>
        <p:spPr bwMode="auto">
          <a:xfrm>
            <a:off x="34925" y="2852738"/>
            <a:ext cx="3960813" cy="15843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Tx/>
              <a:buChar char="•"/>
            </a:pPr>
            <a:r>
              <a:rPr lang="es-ES" b="0">
                <a:solidFill>
                  <a:srgbClr val="FF9933"/>
                </a:solidFill>
              </a:rPr>
              <a:t>  </a:t>
            </a:r>
            <a:r>
              <a:rPr lang="es-ES">
                <a:solidFill>
                  <a:srgbClr val="FF9933"/>
                </a:solidFill>
              </a:rPr>
              <a:t>ESTÁN DISTENDIDOS TODOS </a:t>
            </a:r>
          </a:p>
          <a:p>
            <a:r>
              <a:rPr lang="es-ES">
                <a:solidFill>
                  <a:srgbClr val="FF9933"/>
                </a:solidFill>
              </a:rPr>
              <a:t>   LOS SEGMENTOS  (ESTÓMAGO,</a:t>
            </a:r>
          </a:p>
          <a:p>
            <a:r>
              <a:rPr lang="es-ES">
                <a:solidFill>
                  <a:srgbClr val="FF9933"/>
                </a:solidFill>
              </a:rPr>
              <a:t>   ID Y COLON)</a:t>
            </a:r>
          </a:p>
          <a:p>
            <a:endParaRPr lang="es-ES">
              <a:solidFill>
                <a:srgbClr val="FF9933"/>
              </a:solidFill>
            </a:endParaRPr>
          </a:p>
          <a:p>
            <a:pPr>
              <a:buFontTx/>
              <a:buChar char="•"/>
            </a:pPr>
            <a:r>
              <a:rPr lang="es-ES">
                <a:solidFill>
                  <a:srgbClr val="FF9933"/>
                </a:solidFill>
              </a:rPr>
              <a:t>  HAY GAS EN EL RECTO</a:t>
            </a:r>
          </a:p>
        </p:txBody>
      </p:sp>
      <p:sp>
        <p:nvSpPr>
          <p:cNvPr id="12312" name="Rectangle 24"/>
          <p:cNvSpPr>
            <a:spLocks noChangeArrowheads="1"/>
          </p:cNvSpPr>
          <p:nvPr/>
        </p:nvSpPr>
        <p:spPr bwMode="auto">
          <a:xfrm>
            <a:off x="6372225" y="4652963"/>
            <a:ext cx="2700338" cy="5762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>
                <a:solidFill>
                  <a:srgbClr val="00FFFF"/>
                </a:solidFill>
              </a:rPr>
              <a:t>DISTENSIÓN DE COLON</a:t>
            </a:r>
          </a:p>
        </p:txBody>
      </p:sp>
      <p:sp>
        <p:nvSpPr>
          <p:cNvPr id="12314" name="Line 26"/>
          <p:cNvSpPr>
            <a:spLocks noChangeShapeType="1"/>
          </p:cNvSpPr>
          <p:nvPr/>
        </p:nvSpPr>
        <p:spPr bwMode="auto">
          <a:xfrm>
            <a:off x="5219700" y="2205038"/>
            <a:ext cx="0" cy="6477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2316" name="Line 28"/>
          <p:cNvSpPr>
            <a:spLocks noChangeShapeType="1"/>
          </p:cNvSpPr>
          <p:nvPr/>
        </p:nvSpPr>
        <p:spPr bwMode="auto">
          <a:xfrm>
            <a:off x="5148263" y="5229225"/>
            <a:ext cx="0" cy="287338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2317" name="Rectangle 29"/>
          <p:cNvSpPr>
            <a:spLocks noChangeArrowheads="1"/>
          </p:cNvSpPr>
          <p:nvPr/>
        </p:nvSpPr>
        <p:spPr bwMode="auto">
          <a:xfrm>
            <a:off x="4067175" y="5516563"/>
            <a:ext cx="2160588" cy="5762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>
                <a:solidFill>
                  <a:srgbClr val="66FF33"/>
                </a:solidFill>
              </a:rPr>
              <a:t>ILEO OCLUSIVO</a:t>
            </a:r>
          </a:p>
          <a:p>
            <a:pPr algn="ctr"/>
            <a:r>
              <a:rPr lang="es-ES">
                <a:solidFill>
                  <a:srgbClr val="66FF33"/>
                </a:solidFill>
              </a:rPr>
              <a:t>ALTO</a:t>
            </a:r>
          </a:p>
        </p:txBody>
      </p:sp>
      <p:sp>
        <p:nvSpPr>
          <p:cNvPr id="12318" name="Line 30"/>
          <p:cNvSpPr>
            <a:spLocks noChangeShapeType="1"/>
          </p:cNvSpPr>
          <p:nvPr/>
        </p:nvSpPr>
        <p:spPr bwMode="auto">
          <a:xfrm>
            <a:off x="7812088" y="5229225"/>
            <a:ext cx="0" cy="287338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2319" name="Rectangle 31"/>
          <p:cNvSpPr>
            <a:spLocks noChangeArrowheads="1"/>
          </p:cNvSpPr>
          <p:nvPr/>
        </p:nvSpPr>
        <p:spPr bwMode="auto">
          <a:xfrm>
            <a:off x="6732588" y="5516563"/>
            <a:ext cx="2160587" cy="5762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>
                <a:solidFill>
                  <a:srgbClr val="66FF33"/>
                </a:solidFill>
              </a:rPr>
              <a:t>ILEO OCLUSIVO</a:t>
            </a:r>
          </a:p>
          <a:p>
            <a:pPr algn="ctr"/>
            <a:r>
              <a:rPr lang="es-ES">
                <a:solidFill>
                  <a:srgbClr val="66FF33"/>
                </a:solidFill>
              </a:rPr>
              <a:t>BAJO</a:t>
            </a:r>
          </a:p>
        </p:txBody>
      </p:sp>
      <p:sp>
        <p:nvSpPr>
          <p:cNvPr id="12320" name="Rectangle 32"/>
          <p:cNvSpPr>
            <a:spLocks noChangeArrowheads="1"/>
          </p:cNvSpPr>
          <p:nvPr/>
        </p:nvSpPr>
        <p:spPr bwMode="auto">
          <a:xfrm>
            <a:off x="4211638" y="2852738"/>
            <a:ext cx="2016125" cy="158273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Tx/>
              <a:buChar char="•"/>
            </a:pPr>
            <a:r>
              <a:rPr lang="es-ES" b="0">
                <a:solidFill>
                  <a:srgbClr val="FF9933"/>
                </a:solidFill>
              </a:rPr>
              <a:t> </a:t>
            </a:r>
            <a:r>
              <a:rPr lang="es-ES">
                <a:solidFill>
                  <a:srgbClr val="FF9933"/>
                </a:solidFill>
              </a:rPr>
              <a:t>ASAS </a:t>
            </a:r>
          </a:p>
          <a:p>
            <a:r>
              <a:rPr lang="es-ES">
                <a:solidFill>
                  <a:srgbClr val="FF9933"/>
                </a:solidFill>
              </a:rPr>
              <a:t>  CENTRALES</a:t>
            </a:r>
          </a:p>
          <a:p>
            <a:endParaRPr lang="es-ES">
              <a:solidFill>
                <a:srgbClr val="FF9933"/>
              </a:solidFill>
            </a:endParaRPr>
          </a:p>
          <a:p>
            <a:pPr>
              <a:buFontTx/>
              <a:buChar char="•"/>
            </a:pPr>
            <a:r>
              <a:rPr lang="es-ES">
                <a:solidFill>
                  <a:srgbClr val="FF9933"/>
                </a:solidFill>
              </a:rPr>
              <a:t> VALVULAS </a:t>
            </a:r>
          </a:p>
          <a:p>
            <a:r>
              <a:rPr lang="es-ES">
                <a:solidFill>
                  <a:srgbClr val="FF9933"/>
                </a:solidFill>
              </a:rPr>
              <a:t>  CONNIVENTES</a:t>
            </a:r>
          </a:p>
        </p:txBody>
      </p:sp>
      <p:sp>
        <p:nvSpPr>
          <p:cNvPr id="12322" name="Rectangle 34"/>
          <p:cNvSpPr>
            <a:spLocks noChangeArrowheads="1"/>
          </p:cNvSpPr>
          <p:nvPr/>
        </p:nvSpPr>
        <p:spPr bwMode="auto">
          <a:xfrm>
            <a:off x="6515100" y="2852738"/>
            <a:ext cx="1873250" cy="158273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Tx/>
              <a:buChar char="•"/>
            </a:pPr>
            <a:r>
              <a:rPr lang="es-ES" b="0">
                <a:solidFill>
                  <a:srgbClr val="FF9933"/>
                </a:solidFill>
              </a:rPr>
              <a:t> </a:t>
            </a:r>
            <a:r>
              <a:rPr lang="es-ES">
                <a:solidFill>
                  <a:srgbClr val="FF9933"/>
                </a:solidFill>
              </a:rPr>
              <a:t>ASAS </a:t>
            </a:r>
          </a:p>
          <a:p>
            <a:r>
              <a:rPr lang="es-ES">
                <a:solidFill>
                  <a:srgbClr val="FF9933"/>
                </a:solidFill>
              </a:rPr>
              <a:t>  PERIFÉRICAS</a:t>
            </a:r>
          </a:p>
          <a:p>
            <a:endParaRPr lang="es-ES">
              <a:solidFill>
                <a:srgbClr val="FF9933"/>
              </a:solidFill>
            </a:endParaRPr>
          </a:p>
          <a:p>
            <a:pPr>
              <a:buFontTx/>
              <a:buChar char="•"/>
            </a:pPr>
            <a:r>
              <a:rPr lang="es-ES">
                <a:solidFill>
                  <a:srgbClr val="FF9933"/>
                </a:solidFill>
              </a:rPr>
              <a:t> HAUSTRAS</a:t>
            </a:r>
          </a:p>
        </p:txBody>
      </p:sp>
      <p:sp>
        <p:nvSpPr>
          <p:cNvPr id="12323" name="Line 35"/>
          <p:cNvSpPr>
            <a:spLocks noChangeShapeType="1"/>
          </p:cNvSpPr>
          <p:nvPr/>
        </p:nvSpPr>
        <p:spPr bwMode="auto">
          <a:xfrm>
            <a:off x="7812088" y="4437063"/>
            <a:ext cx="0" cy="2159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2324" name="Rectangle 36"/>
          <p:cNvSpPr>
            <a:spLocks noChangeArrowheads="1"/>
          </p:cNvSpPr>
          <p:nvPr/>
        </p:nvSpPr>
        <p:spPr bwMode="auto">
          <a:xfrm>
            <a:off x="6732588" y="6281738"/>
            <a:ext cx="2160587" cy="31591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>
                <a:solidFill>
                  <a:srgbClr val="9999FF"/>
                </a:solidFill>
              </a:rPr>
              <a:t>CXE DE URGENCIA</a:t>
            </a:r>
          </a:p>
        </p:txBody>
      </p:sp>
      <p:sp>
        <p:nvSpPr>
          <p:cNvPr id="12325" name="Line 37"/>
          <p:cNvSpPr>
            <a:spLocks noChangeShapeType="1"/>
          </p:cNvSpPr>
          <p:nvPr/>
        </p:nvSpPr>
        <p:spPr bwMode="auto">
          <a:xfrm>
            <a:off x="7812088" y="6092825"/>
            <a:ext cx="0" cy="2159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2326" name="Line 38"/>
          <p:cNvSpPr>
            <a:spLocks noChangeShapeType="1"/>
          </p:cNvSpPr>
          <p:nvPr/>
        </p:nvSpPr>
        <p:spPr bwMode="auto">
          <a:xfrm>
            <a:off x="5148263" y="4437063"/>
            <a:ext cx="0" cy="2159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2" grpId="0" animBg="1"/>
      <p:bldP spid="12303" grpId="0" animBg="1"/>
      <p:bldP spid="12304" grpId="0" animBg="1"/>
      <p:bldP spid="12305" grpId="0" animBg="1"/>
      <p:bldP spid="12306" grpId="0" animBg="1"/>
      <p:bldP spid="12307" grpId="0" animBg="1"/>
      <p:bldP spid="12308" grpId="0" animBg="1"/>
      <p:bldP spid="12309" grpId="0" animBg="1"/>
      <p:bldP spid="12312" grpId="0" animBg="1"/>
      <p:bldP spid="12314" grpId="0" animBg="1"/>
      <p:bldP spid="12316" grpId="0" animBg="1"/>
      <p:bldP spid="12317" grpId="0" animBg="1"/>
      <p:bldP spid="12318" grpId="0" animBg="1"/>
      <p:bldP spid="12319" grpId="0" animBg="1"/>
      <p:bldP spid="12320" grpId="0" animBg="1"/>
      <p:bldP spid="12322" grpId="0" animBg="1"/>
      <p:bldP spid="12323" grpId="0" animBg="1"/>
      <p:bldP spid="12324" grpId="0" animBg="1"/>
      <p:bldP spid="12325" grpId="0" animBg="1"/>
      <p:bldP spid="1232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1476375" y="2206625"/>
            <a:ext cx="5761038" cy="19431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4000">
                <a:solidFill>
                  <a:srgbClr val="FF0000"/>
                </a:solidFill>
              </a:rPr>
              <a:t>Normal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6" descr="Abdomen simple normal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0"/>
            <a:ext cx="6572250" cy="6858000"/>
          </a:xfrm>
          <a:prstGeom prst="rect">
            <a:avLst/>
          </a:prstGeom>
          <a:noFill/>
        </p:spPr>
      </p:pic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4643438" y="5589588"/>
            <a:ext cx="1512887" cy="620712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000">
                <a:solidFill>
                  <a:srgbClr val="FFFF00"/>
                </a:solidFill>
              </a:rPr>
              <a:t>Acostado</a:t>
            </a:r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7019925" y="2924175"/>
            <a:ext cx="2051050" cy="8636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3200">
                <a:solidFill>
                  <a:srgbClr val="FFFF00"/>
                </a:solidFill>
              </a:rPr>
              <a:t>Normal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Abdomen simple de pie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9563" y="0"/>
            <a:ext cx="5322887" cy="6858000"/>
          </a:xfrm>
          <a:prstGeom prst="rect">
            <a:avLst/>
          </a:prstGeom>
          <a:noFill/>
        </p:spPr>
      </p:pic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360363" y="2852738"/>
            <a:ext cx="2051050" cy="8636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3200">
                <a:solidFill>
                  <a:srgbClr val="FFFF00"/>
                </a:solidFill>
              </a:rPr>
              <a:t>Normal</a:t>
            </a: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860925" y="6165850"/>
            <a:ext cx="1295400" cy="620713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000">
                <a:solidFill>
                  <a:srgbClr val="FFFF00"/>
                </a:solidFill>
              </a:rPr>
              <a:t>De  pie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1258888" y="2060575"/>
            <a:ext cx="6480175" cy="2663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4000">
                <a:solidFill>
                  <a:srgbClr val="FF0000"/>
                </a:solidFill>
              </a:rPr>
              <a:t>Cuando hay asas </a:t>
            </a:r>
          </a:p>
          <a:p>
            <a:pPr algn="ctr"/>
            <a:r>
              <a:rPr lang="es-ES" sz="4000">
                <a:solidFill>
                  <a:srgbClr val="FF0000"/>
                </a:solidFill>
              </a:rPr>
              <a:t>Intestinales</a:t>
            </a:r>
          </a:p>
          <a:p>
            <a:pPr algn="ctr"/>
            <a:r>
              <a:rPr lang="es-ES" sz="4000">
                <a:solidFill>
                  <a:srgbClr val="FF0000"/>
                </a:solidFill>
              </a:rPr>
              <a:t>distendidas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2627313" y="2924175"/>
            <a:ext cx="3600450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4000" u="sng">
                <a:solidFill>
                  <a:srgbClr val="FF0000"/>
                </a:solidFill>
              </a:rPr>
              <a:t>Ileo  paralítico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468313" y="404813"/>
            <a:ext cx="7991475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3600" u="sng">
                <a:solidFill>
                  <a:srgbClr val="FF0000"/>
                </a:solidFill>
              </a:rPr>
              <a:t>Ileo  paralítico</a:t>
            </a: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395288" y="1412875"/>
            <a:ext cx="8424862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s-ES" sz="2800" u="sng">
                <a:solidFill>
                  <a:srgbClr val="FFFF00"/>
                </a:solidFill>
              </a:rPr>
              <a:t>Criterios  radiológicos:</a:t>
            </a:r>
          </a:p>
          <a:p>
            <a:endParaRPr lang="es-ES" sz="2800" u="sng">
              <a:solidFill>
                <a:srgbClr val="FFFF00"/>
              </a:solidFill>
            </a:endParaRPr>
          </a:p>
          <a:p>
            <a:pPr lvl="1">
              <a:buFontTx/>
              <a:buChar char="•"/>
            </a:pPr>
            <a:r>
              <a:rPr lang="es-ES" sz="2800">
                <a:solidFill>
                  <a:srgbClr val="FFFF00"/>
                </a:solidFill>
              </a:rPr>
              <a:t> Están  distendidos  todos  los segmentos, </a:t>
            </a:r>
          </a:p>
          <a:p>
            <a:pPr lvl="1"/>
            <a:r>
              <a:rPr lang="es-ES" sz="2800">
                <a:solidFill>
                  <a:srgbClr val="FFFF00"/>
                </a:solidFill>
              </a:rPr>
              <a:t>  tanto el estómago, como el ID y el colon.</a:t>
            </a:r>
          </a:p>
          <a:p>
            <a:pPr lvl="1"/>
            <a:endParaRPr lang="es-ES" sz="2800">
              <a:solidFill>
                <a:srgbClr val="FFFF00"/>
              </a:solidFill>
            </a:endParaRPr>
          </a:p>
          <a:p>
            <a:pPr lvl="1">
              <a:buFontTx/>
              <a:buChar char="•"/>
            </a:pPr>
            <a:r>
              <a:rPr lang="es-ES" sz="2800">
                <a:solidFill>
                  <a:srgbClr val="FFFF00"/>
                </a:solidFill>
              </a:rPr>
              <a:t> Hay presencia de gas en el recto.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3" name="Picture 5" descr="Ileo paralítico 2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0"/>
            <a:ext cx="5991225" cy="6858000"/>
          </a:xfrm>
          <a:prstGeom prst="rect">
            <a:avLst/>
          </a:prstGeom>
          <a:noFill/>
        </p:spPr>
      </p:pic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6373813" y="2852738"/>
            <a:ext cx="2590800" cy="792162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800">
                <a:solidFill>
                  <a:srgbClr val="FFFF00"/>
                </a:solidFill>
              </a:rPr>
              <a:t>Ileo  paralítico</a:t>
            </a:r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322263" y="6092825"/>
            <a:ext cx="1512887" cy="620713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000">
                <a:solidFill>
                  <a:srgbClr val="FFFF00"/>
                </a:solidFill>
              </a:rPr>
              <a:t>Acostado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Ileo paralítico 7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51125" y="115888"/>
            <a:ext cx="6384925" cy="6692900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0" y="2781300"/>
            <a:ext cx="2590800" cy="7921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800">
                <a:solidFill>
                  <a:srgbClr val="FFFF00"/>
                </a:solidFill>
              </a:rPr>
              <a:t>Ileo  paralítico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2987675" y="6021388"/>
            <a:ext cx="1944688" cy="620712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000">
                <a:solidFill>
                  <a:srgbClr val="FFFF00"/>
                </a:solidFill>
              </a:rPr>
              <a:t>De  pie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Ileo paralítico 4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14713" y="115888"/>
            <a:ext cx="5621337" cy="6569075"/>
          </a:xfrm>
          <a:prstGeom prst="rect">
            <a:avLst/>
          </a:prstGeom>
          <a:noFill/>
        </p:spPr>
      </p:pic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323850" y="2708275"/>
            <a:ext cx="2590800" cy="7921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800">
                <a:solidFill>
                  <a:srgbClr val="FFFF00"/>
                </a:solidFill>
              </a:rPr>
              <a:t>Ileo  paralítico</a:t>
            </a: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3708400" y="5734050"/>
            <a:ext cx="1944688" cy="620713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000">
                <a:solidFill>
                  <a:srgbClr val="FFFF00"/>
                </a:solidFill>
              </a:rPr>
              <a:t>Lateral</a:t>
            </a:r>
          </a:p>
        </p:txBody>
      </p:sp>
      <p:sp>
        <p:nvSpPr>
          <p:cNvPr id="18438" name="Line 6"/>
          <p:cNvSpPr>
            <a:spLocks noChangeShapeType="1"/>
          </p:cNvSpPr>
          <p:nvPr/>
        </p:nvSpPr>
        <p:spPr bwMode="auto">
          <a:xfrm flipH="1" flipV="1">
            <a:off x="8027988" y="5300663"/>
            <a:ext cx="431800" cy="2889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 descr="Ilio torax neumonia a"/>
          <p:cNvPicPr>
            <a:picLocks noChangeAspect="1" noChangeArrowheads="1"/>
          </p:cNvPicPr>
          <p:nvPr/>
        </p:nvPicPr>
        <p:blipFill>
          <a:blip r:embed="rId2">
            <a:grayscl/>
          </a:blip>
          <a:srcRect/>
          <a:stretch>
            <a:fillRect/>
          </a:stretch>
        </p:blipFill>
        <p:spPr bwMode="auto">
          <a:xfrm>
            <a:off x="971550" y="215900"/>
            <a:ext cx="3689350" cy="6453188"/>
          </a:xfrm>
          <a:prstGeom prst="rect">
            <a:avLst/>
          </a:prstGeom>
          <a:noFill/>
        </p:spPr>
      </p:pic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5148263" y="2420938"/>
            <a:ext cx="3600450" cy="1871662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800">
                <a:solidFill>
                  <a:srgbClr val="FFFF00"/>
                </a:solidFill>
              </a:rPr>
              <a:t>Ileo paralítico </a:t>
            </a:r>
          </a:p>
          <a:p>
            <a:pPr algn="ctr"/>
            <a:r>
              <a:rPr lang="es-ES" sz="2800">
                <a:solidFill>
                  <a:srgbClr val="FFFF00"/>
                </a:solidFill>
              </a:rPr>
              <a:t>por neumonía</a:t>
            </a:r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>
            <a:off x="1763713" y="476250"/>
            <a:ext cx="144462" cy="5762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5" grpId="0" animBg="1"/>
      <p:bldP spid="3072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1187450" y="2276475"/>
            <a:ext cx="6408738" cy="2016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4000">
                <a:solidFill>
                  <a:srgbClr val="FF0000"/>
                </a:solidFill>
              </a:rPr>
              <a:t>Cuadro  oclusivo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468313" y="404813"/>
            <a:ext cx="7991475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3600" u="sng">
                <a:solidFill>
                  <a:srgbClr val="FF0000"/>
                </a:solidFill>
              </a:rPr>
              <a:t>Cuadro oclusivo alto</a:t>
            </a: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395288" y="1412875"/>
            <a:ext cx="8424862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s-ES" sz="2800" u="sng">
                <a:solidFill>
                  <a:srgbClr val="FFFF00"/>
                </a:solidFill>
              </a:rPr>
              <a:t>Criterios  radiológicos:</a:t>
            </a:r>
          </a:p>
          <a:p>
            <a:endParaRPr lang="es-ES" sz="2800" u="sng">
              <a:solidFill>
                <a:srgbClr val="FFFF00"/>
              </a:solidFill>
            </a:endParaRPr>
          </a:p>
          <a:p>
            <a:pPr lvl="1">
              <a:buFontTx/>
              <a:buChar char="•"/>
            </a:pPr>
            <a:r>
              <a:rPr lang="es-ES" sz="2800">
                <a:solidFill>
                  <a:srgbClr val="FFFF00"/>
                </a:solidFill>
              </a:rPr>
              <a:t> Las asas distendidas tienen válvulas </a:t>
            </a:r>
          </a:p>
          <a:p>
            <a:pPr lvl="1"/>
            <a:r>
              <a:rPr lang="es-ES" sz="2800">
                <a:solidFill>
                  <a:srgbClr val="FFFF00"/>
                </a:solidFill>
              </a:rPr>
              <a:t>  conniventes.  Se ven como bandas </a:t>
            </a:r>
          </a:p>
          <a:p>
            <a:pPr lvl="1"/>
            <a:r>
              <a:rPr lang="es-ES" sz="2800">
                <a:solidFill>
                  <a:srgbClr val="FFFF00"/>
                </a:solidFill>
              </a:rPr>
              <a:t>  radiopacas dentro del asa que la atraviesan </a:t>
            </a:r>
          </a:p>
          <a:p>
            <a:pPr lvl="1"/>
            <a:r>
              <a:rPr lang="es-ES" sz="2800">
                <a:solidFill>
                  <a:srgbClr val="FFFF00"/>
                </a:solidFill>
              </a:rPr>
              <a:t>  de pared a pared.</a:t>
            </a:r>
          </a:p>
          <a:p>
            <a:pPr lvl="1"/>
            <a:endParaRPr lang="es-ES" sz="2800">
              <a:solidFill>
                <a:srgbClr val="FFFF00"/>
              </a:solidFill>
            </a:endParaRPr>
          </a:p>
          <a:p>
            <a:pPr lvl="1">
              <a:buFontTx/>
              <a:buChar char="•"/>
            </a:pPr>
            <a:r>
              <a:rPr lang="es-ES" sz="2800">
                <a:solidFill>
                  <a:srgbClr val="FFFF00"/>
                </a:solidFill>
              </a:rPr>
              <a:t> Las asas distendidas se ubican centralmente.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Ileo oclusivo alto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5" y="188913"/>
            <a:ext cx="5641975" cy="6524625"/>
          </a:xfrm>
          <a:prstGeom prst="rect">
            <a:avLst/>
          </a:prstGeom>
          <a:noFill/>
        </p:spPr>
      </p:pic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5867400" y="2924175"/>
            <a:ext cx="3168650" cy="7921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800">
                <a:solidFill>
                  <a:srgbClr val="FFFF00"/>
                </a:solidFill>
              </a:rPr>
              <a:t>Cuadro  oclusivo</a:t>
            </a:r>
          </a:p>
          <a:p>
            <a:pPr algn="ctr"/>
            <a:r>
              <a:rPr lang="es-ES" sz="2800">
                <a:solidFill>
                  <a:srgbClr val="FFFF00"/>
                </a:solidFill>
              </a:rPr>
              <a:t>alto</a:t>
            </a: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4211638" y="4968875"/>
            <a:ext cx="1368425" cy="620713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000">
                <a:solidFill>
                  <a:srgbClr val="FFFF00"/>
                </a:solidFill>
              </a:rPr>
              <a:t>Acostado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Ileo oclusivo alto 20"/>
          <p:cNvPicPr>
            <a:picLocks noChangeAspect="1" noChangeArrowheads="1"/>
          </p:cNvPicPr>
          <p:nvPr/>
        </p:nvPicPr>
        <p:blipFill>
          <a:blip r:embed="rId2">
            <a:grayscl/>
          </a:blip>
          <a:srcRect/>
          <a:stretch>
            <a:fillRect/>
          </a:stretch>
        </p:blipFill>
        <p:spPr bwMode="auto">
          <a:xfrm>
            <a:off x="3563938" y="0"/>
            <a:ext cx="5381625" cy="6858000"/>
          </a:xfrm>
          <a:prstGeom prst="rect">
            <a:avLst/>
          </a:prstGeom>
          <a:noFill/>
        </p:spPr>
      </p:pic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7308850" y="5949950"/>
            <a:ext cx="1223963" cy="620713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000">
                <a:solidFill>
                  <a:srgbClr val="FFFF00"/>
                </a:solidFill>
              </a:rPr>
              <a:t>De  pie</a:t>
            </a:r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179388" y="2852738"/>
            <a:ext cx="3168650" cy="792162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800">
                <a:solidFill>
                  <a:srgbClr val="FFFF00"/>
                </a:solidFill>
              </a:rPr>
              <a:t>Cuadro  oclusivo</a:t>
            </a:r>
          </a:p>
          <a:p>
            <a:pPr algn="ctr"/>
            <a:r>
              <a:rPr lang="es-ES" sz="2800">
                <a:solidFill>
                  <a:srgbClr val="FFFF00"/>
                </a:solidFill>
              </a:rPr>
              <a:t>alto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Abdomen simple lateral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6100" y="0"/>
            <a:ext cx="4602163" cy="6858000"/>
          </a:xfrm>
          <a:prstGeom prst="rect">
            <a:avLst/>
          </a:prstGeom>
          <a:noFill/>
        </p:spPr>
      </p:pic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2338388" y="6192838"/>
            <a:ext cx="1296987" cy="620712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000">
                <a:solidFill>
                  <a:srgbClr val="FFFF00"/>
                </a:solidFill>
              </a:rPr>
              <a:t>Lateral</a:t>
            </a:r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5580063" y="2997200"/>
            <a:ext cx="3168650" cy="7921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800">
                <a:solidFill>
                  <a:srgbClr val="FFFF00"/>
                </a:solidFill>
              </a:rPr>
              <a:t>Cuadro  oclusivo</a:t>
            </a:r>
          </a:p>
          <a:p>
            <a:pPr algn="ctr"/>
            <a:r>
              <a:rPr lang="es-ES" sz="2800">
                <a:solidFill>
                  <a:srgbClr val="FFFF00"/>
                </a:solidFill>
              </a:rPr>
              <a:t>alto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468313" y="404813"/>
            <a:ext cx="7991475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3600" u="sng">
                <a:solidFill>
                  <a:srgbClr val="FF0000"/>
                </a:solidFill>
              </a:rPr>
              <a:t>Cuadro oclusivo bajo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250825" y="1412875"/>
            <a:ext cx="842486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s-ES" sz="2800" u="sng">
                <a:solidFill>
                  <a:srgbClr val="FFFF00"/>
                </a:solidFill>
              </a:rPr>
              <a:t>Criterios  radiológicos:</a:t>
            </a:r>
          </a:p>
          <a:p>
            <a:endParaRPr lang="es-ES" sz="2800" u="sng">
              <a:solidFill>
                <a:srgbClr val="FFFF00"/>
              </a:solidFill>
            </a:endParaRPr>
          </a:p>
          <a:p>
            <a:pPr lvl="1">
              <a:buFontTx/>
              <a:buChar char="•"/>
            </a:pPr>
            <a:r>
              <a:rPr lang="es-ES" sz="2800">
                <a:solidFill>
                  <a:srgbClr val="FFFF00"/>
                </a:solidFill>
              </a:rPr>
              <a:t> Las asas distendidas tienen haustras. </a:t>
            </a:r>
          </a:p>
          <a:p>
            <a:pPr lvl="1"/>
            <a:r>
              <a:rPr lang="es-ES" sz="2800">
                <a:solidFill>
                  <a:srgbClr val="FFFF00"/>
                </a:solidFill>
              </a:rPr>
              <a:t>  Se ven como bandas  radiopacas dentro del </a:t>
            </a:r>
          </a:p>
          <a:p>
            <a:pPr lvl="1"/>
            <a:r>
              <a:rPr lang="es-ES" sz="2800">
                <a:solidFill>
                  <a:srgbClr val="FFFF00"/>
                </a:solidFill>
              </a:rPr>
              <a:t>  asa que no la atraviesan de pared a pared.</a:t>
            </a:r>
          </a:p>
          <a:p>
            <a:pPr lvl="1"/>
            <a:endParaRPr lang="es-ES" sz="2800">
              <a:solidFill>
                <a:srgbClr val="FFFF00"/>
              </a:solidFill>
            </a:endParaRPr>
          </a:p>
          <a:p>
            <a:pPr lvl="1">
              <a:buFontTx/>
              <a:buChar char="•"/>
            </a:pPr>
            <a:r>
              <a:rPr lang="es-ES" sz="2800">
                <a:solidFill>
                  <a:srgbClr val="FFFF00"/>
                </a:solidFill>
              </a:rPr>
              <a:t> Las asas distendidas se ubican en la periferia.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Ileo oclusivo bajo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28950" y="0"/>
            <a:ext cx="5864225" cy="6858000"/>
          </a:xfrm>
          <a:prstGeom prst="rect">
            <a:avLst/>
          </a:prstGeom>
          <a:noFill/>
        </p:spPr>
      </p:pic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7019925" y="6192838"/>
            <a:ext cx="1512888" cy="620712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000">
                <a:solidFill>
                  <a:srgbClr val="FFFF00"/>
                </a:solidFill>
              </a:rPr>
              <a:t>Acostado</a:t>
            </a:r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250825" y="2852738"/>
            <a:ext cx="2376488" cy="1512887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800">
                <a:solidFill>
                  <a:srgbClr val="FFFF00"/>
                </a:solidFill>
              </a:rPr>
              <a:t>Cuadro  </a:t>
            </a:r>
          </a:p>
          <a:p>
            <a:pPr algn="ctr"/>
            <a:r>
              <a:rPr lang="es-ES" sz="2800">
                <a:solidFill>
                  <a:srgbClr val="FFFF00"/>
                </a:solidFill>
              </a:rPr>
              <a:t>oclusivo</a:t>
            </a:r>
          </a:p>
          <a:p>
            <a:pPr algn="ctr"/>
            <a:r>
              <a:rPr lang="es-ES" sz="2800">
                <a:solidFill>
                  <a:srgbClr val="FFFF00"/>
                </a:solidFill>
              </a:rPr>
              <a:t>bajo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Ileo oclusivo bajo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15888"/>
            <a:ext cx="5722938" cy="6669087"/>
          </a:xfrm>
          <a:prstGeom prst="rect">
            <a:avLst/>
          </a:prstGeom>
          <a:noFill/>
        </p:spPr>
      </p:pic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468313" y="5734050"/>
            <a:ext cx="1223962" cy="620713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000">
                <a:solidFill>
                  <a:srgbClr val="FFFF00"/>
                </a:solidFill>
              </a:rPr>
              <a:t>De  pie</a:t>
            </a:r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6443663" y="2924175"/>
            <a:ext cx="2376487" cy="151288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800">
                <a:solidFill>
                  <a:srgbClr val="FFFF00"/>
                </a:solidFill>
              </a:rPr>
              <a:t>Cuadro  </a:t>
            </a:r>
          </a:p>
          <a:p>
            <a:pPr algn="ctr"/>
            <a:r>
              <a:rPr lang="es-ES" sz="2800">
                <a:solidFill>
                  <a:srgbClr val="FFFF00"/>
                </a:solidFill>
              </a:rPr>
              <a:t>oclusivo</a:t>
            </a:r>
          </a:p>
          <a:p>
            <a:pPr algn="ctr"/>
            <a:r>
              <a:rPr lang="es-ES" sz="2800">
                <a:solidFill>
                  <a:srgbClr val="FFFF00"/>
                </a:solidFill>
              </a:rPr>
              <a:t>bajo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3" name="Picture 5" descr="Ileo oclusivo bajo7"/>
          <p:cNvPicPr>
            <a:picLocks noChangeAspect="1" noChangeArrowheads="1"/>
          </p:cNvPicPr>
          <p:nvPr/>
        </p:nvPicPr>
        <p:blipFill>
          <a:blip r:embed="rId2">
            <a:lum bright="6000"/>
            <a:grayscl/>
          </a:blip>
          <a:srcRect/>
          <a:stretch>
            <a:fillRect/>
          </a:stretch>
        </p:blipFill>
        <p:spPr bwMode="auto">
          <a:xfrm>
            <a:off x="4073525" y="0"/>
            <a:ext cx="4459288" cy="6858000"/>
          </a:xfrm>
          <a:prstGeom prst="rect">
            <a:avLst/>
          </a:prstGeom>
          <a:noFill/>
        </p:spPr>
      </p:pic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4284663" y="6021388"/>
            <a:ext cx="1296987" cy="620712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000">
                <a:solidFill>
                  <a:srgbClr val="FFFF00"/>
                </a:solidFill>
              </a:rPr>
              <a:t>Lateral</a:t>
            </a:r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755650" y="2781300"/>
            <a:ext cx="2376488" cy="151288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800">
                <a:solidFill>
                  <a:srgbClr val="FFFF00"/>
                </a:solidFill>
              </a:rPr>
              <a:t>Cuadro  </a:t>
            </a:r>
          </a:p>
          <a:p>
            <a:pPr algn="ctr"/>
            <a:r>
              <a:rPr lang="es-ES" sz="2800">
                <a:solidFill>
                  <a:srgbClr val="FFFF00"/>
                </a:solidFill>
              </a:rPr>
              <a:t>oclusivo</a:t>
            </a:r>
          </a:p>
          <a:p>
            <a:pPr algn="ctr"/>
            <a:r>
              <a:rPr lang="es-ES" sz="2800">
                <a:solidFill>
                  <a:srgbClr val="FFFF00"/>
                </a:solidFill>
              </a:rPr>
              <a:t>bajo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971550" y="2276475"/>
            <a:ext cx="7272338" cy="2016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3600">
                <a:solidFill>
                  <a:srgbClr val="FF0000"/>
                </a:solidFill>
              </a:rPr>
              <a:t>Diagnostique ahora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Oclusion"/>
          <p:cNvPicPr>
            <a:picLocks noChangeAspect="1" noChangeArrowheads="1"/>
          </p:cNvPicPr>
          <p:nvPr/>
        </p:nvPicPr>
        <p:blipFill>
          <a:blip r:embed="rId2">
            <a:grayscl/>
          </a:blip>
          <a:srcRect l="3833"/>
          <a:stretch>
            <a:fillRect/>
          </a:stretch>
        </p:blipFill>
        <p:spPr bwMode="auto">
          <a:xfrm>
            <a:off x="250825" y="215900"/>
            <a:ext cx="5022850" cy="6453188"/>
          </a:xfrm>
          <a:prstGeom prst="rect">
            <a:avLst/>
          </a:prstGeom>
          <a:noFill/>
        </p:spPr>
      </p:pic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5651500" y="2997200"/>
            <a:ext cx="3168650" cy="7921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800">
                <a:solidFill>
                  <a:srgbClr val="FFFF00"/>
                </a:solidFill>
              </a:rPr>
              <a:t>Cuadro  oclusivo</a:t>
            </a:r>
          </a:p>
          <a:p>
            <a:pPr algn="ctr"/>
            <a:r>
              <a:rPr lang="es-ES" sz="2800">
                <a:solidFill>
                  <a:srgbClr val="FFFF00"/>
                </a:solidFill>
              </a:rPr>
              <a:t>alto</a:t>
            </a: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2051050" y="5805488"/>
            <a:ext cx="1512888" cy="620712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000">
                <a:solidFill>
                  <a:srgbClr val="FFFF00"/>
                </a:solidFill>
              </a:rPr>
              <a:t>Acostado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1" grpId="0" animBg="1"/>
      <p:bldP spid="29702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9" name="Picture 5" descr="Ileo oclusivo bajo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00338" y="115888"/>
            <a:ext cx="6408737" cy="6326187"/>
          </a:xfrm>
          <a:prstGeom prst="rect">
            <a:avLst/>
          </a:prstGeom>
          <a:noFill/>
        </p:spPr>
      </p:pic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179388" y="2636838"/>
            <a:ext cx="2376487" cy="1512887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800">
                <a:solidFill>
                  <a:srgbClr val="FFFF00"/>
                </a:solidFill>
              </a:rPr>
              <a:t>Cuadro  </a:t>
            </a:r>
          </a:p>
          <a:p>
            <a:pPr algn="ctr"/>
            <a:r>
              <a:rPr lang="es-ES" sz="2800">
                <a:solidFill>
                  <a:srgbClr val="FFFF00"/>
                </a:solidFill>
              </a:rPr>
              <a:t>oclusivo</a:t>
            </a:r>
          </a:p>
          <a:p>
            <a:pPr algn="ctr"/>
            <a:r>
              <a:rPr lang="es-ES" sz="2800">
                <a:solidFill>
                  <a:srgbClr val="FFFF00"/>
                </a:solidFill>
              </a:rPr>
              <a:t>bajo</a:t>
            </a:r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3708400" y="5734050"/>
            <a:ext cx="1512888" cy="620713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000">
                <a:solidFill>
                  <a:srgbClr val="FFFF00"/>
                </a:solidFill>
              </a:rPr>
              <a:t>Acostado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0" grpId="0" animBg="1"/>
      <p:bldP spid="31751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Ileo oclusivo alto (ileales)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44463"/>
            <a:ext cx="5016500" cy="6597650"/>
          </a:xfrm>
          <a:prstGeom prst="rect">
            <a:avLst/>
          </a:prstGeom>
          <a:noFill/>
        </p:spPr>
      </p:pic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5651500" y="2997200"/>
            <a:ext cx="3168650" cy="7921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800">
                <a:solidFill>
                  <a:srgbClr val="FFFF00"/>
                </a:solidFill>
              </a:rPr>
              <a:t>Cuadro  oclusivo</a:t>
            </a:r>
          </a:p>
          <a:p>
            <a:pPr algn="ctr"/>
            <a:r>
              <a:rPr lang="es-ES" sz="2800">
                <a:solidFill>
                  <a:srgbClr val="FFFF00"/>
                </a:solidFill>
              </a:rPr>
              <a:t>alto</a:t>
            </a: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2051050" y="5949950"/>
            <a:ext cx="1512888" cy="620713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000">
                <a:solidFill>
                  <a:srgbClr val="FFFF00"/>
                </a:solidFill>
              </a:rPr>
              <a:t>Acostado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7" grpId="0" animBg="1"/>
      <p:bldP spid="33798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 descr="Ileo oclusivo alto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260350"/>
            <a:ext cx="5351463" cy="6337300"/>
          </a:xfrm>
          <a:prstGeom prst="rect">
            <a:avLst/>
          </a:prstGeom>
          <a:noFill/>
        </p:spPr>
      </p:pic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5795963" y="2924175"/>
            <a:ext cx="3168650" cy="7921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800">
                <a:solidFill>
                  <a:srgbClr val="FFFF00"/>
                </a:solidFill>
              </a:rPr>
              <a:t>Cuadro  oclusivo</a:t>
            </a:r>
          </a:p>
          <a:p>
            <a:pPr algn="ctr"/>
            <a:r>
              <a:rPr lang="es-ES" sz="2800">
                <a:solidFill>
                  <a:srgbClr val="FFFF00"/>
                </a:solidFill>
              </a:rPr>
              <a:t>alto</a:t>
            </a: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3924300" y="5589588"/>
            <a:ext cx="1512888" cy="620712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000">
                <a:solidFill>
                  <a:srgbClr val="FFFF00"/>
                </a:solidFill>
              </a:rPr>
              <a:t>Acostado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1" grpId="0" animBg="1"/>
      <p:bldP spid="34822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4" descr="Ileo oclusivo alto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81388" y="261938"/>
            <a:ext cx="5554662" cy="6335712"/>
          </a:xfrm>
          <a:prstGeom prst="rect">
            <a:avLst/>
          </a:prstGeom>
          <a:noFill/>
        </p:spPr>
      </p:pic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107950" y="2924175"/>
            <a:ext cx="3168650" cy="7921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800">
                <a:solidFill>
                  <a:srgbClr val="FFFF00"/>
                </a:solidFill>
              </a:rPr>
              <a:t>Cuadro  oclusivo</a:t>
            </a:r>
          </a:p>
          <a:p>
            <a:pPr algn="ctr"/>
            <a:r>
              <a:rPr lang="es-ES" sz="2800">
                <a:solidFill>
                  <a:srgbClr val="FFFF00"/>
                </a:solidFill>
              </a:rPr>
              <a:t>alto</a:t>
            </a:r>
          </a:p>
        </p:txBody>
      </p:sp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4211638" y="5949950"/>
            <a:ext cx="1295400" cy="620713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000">
                <a:solidFill>
                  <a:srgbClr val="FFFF00"/>
                </a:solidFill>
              </a:rPr>
              <a:t>De  pie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 animBg="1"/>
      <p:bldP spid="35846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 descr="Ileo oclusivo alto (ileales) 2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36963" y="260350"/>
            <a:ext cx="5507037" cy="6308725"/>
          </a:xfrm>
          <a:prstGeom prst="rect">
            <a:avLst/>
          </a:prstGeom>
          <a:noFill/>
        </p:spPr>
      </p:pic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611188" y="2636838"/>
            <a:ext cx="2376487" cy="1512887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800">
                <a:solidFill>
                  <a:srgbClr val="FFFF00"/>
                </a:solidFill>
              </a:rPr>
              <a:t>Cuadro  </a:t>
            </a:r>
          </a:p>
          <a:p>
            <a:pPr algn="ctr"/>
            <a:r>
              <a:rPr lang="es-ES" sz="2800">
                <a:solidFill>
                  <a:srgbClr val="FFFF00"/>
                </a:solidFill>
              </a:rPr>
              <a:t>oclusivo</a:t>
            </a:r>
          </a:p>
          <a:p>
            <a:pPr algn="ctr"/>
            <a:r>
              <a:rPr lang="es-ES" sz="2800">
                <a:solidFill>
                  <a:srgbClr val="FFFF00"/>
                </a:solidFill>
              </a:rPr>
              <a:t>bajo</a:t>
            </a:r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4211638" y="5589588"/>
            <a:ext cx="1295400" cy="620712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000">
                <a:solidFill>
                  <a:srgbClr val="FFFF00"/>
                </a:solidFill>
              </a:rPr>
              <a:t>De  pie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3" grpId="0" animBg="1"/>
      <p:bldP spid="32774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rigl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260350"/>
            <a:ext cx="6011863" cy="6337300"/>
          </a:xfrm>
          <a:prstGeom prst="rect">
            <a:avLst/>
          </a:prstGeom>
          <a:noFill/>
        </p:spPr>
      </p:pic>
      <p:sp>
        <p:nvSpPr>
          <p:cNvPr id="28690" name="Rectangle 18"/>
          <p:cNvSpPr>
            <a:spLocks noChangeArrowheads="1"/>
          </p:cNvSpPr>
          <p:nvPr/>
        </p:nvSpPr>
        <p:spPr bwMode="auto">
          <a:xfrm>
            <a:off x="6804025" y="2708275"/>
            <a:ext cx="1944688" cy="15113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800">
                <a:solidFill>
                  <a:srgbClr val="FFFF00"/>
                </a:solidFill>
              </a:rPr>
              <a:t>Cuadro  </a:t>
            </a:r>
          </a:p>
          <a:p>
            <a:pPr algn="ctr"/>
            <a:r>
              <a:rPr lang="es-ES" sz="2800">
                <a:solidFill>
                  <a:srgbClr val="FFFF00"/>
                </a:solidFill>
              </a:rPr>
              <a:t>oclusivo</a:t>
            </a:r>
          </a:p>
          <a:p>
            <a:pPr algn="ctr"/>
            <a:r>
              <a:rPr lang="es-ES" sz="2800">
                <a:solidFill>
                  <a:srgbClr val="FFFF00"/>
                </a:solidFill>
              </a:rPr>
              <a:t>alto</a:t>
            </a:r>
          </a:p>
        </p:txBody>
      </p:sp>
      <p:sp>
        <p:nvSpPr>
          <p:cNvPr id="28691" name="Rectangle 19"/>
          <p:cNvSpPr>
            <a:spLocks noChangeArrowheads="1"/>
          </p:cNvSpPr>
          <p:nvPr/>
        </p:nvSpPr>
        <p:spPr bwMode="auto">
          <a:xfrm>
            <a:off x="539750" y="5876925"/>
            <a:ext cx="1512888" cy="620713"/>
          </a:xfrm>
          <a:prstGeom prst="rect">
            <a:avLst/>
          </a:prstGeom>
          <a:solidFill>
            <a:schemeClr val="accent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000">
                <a:solidFill>
                  <a:srgbClr val="FFFF00"/>
                </a:solidFill>
              </a:rPr>
              <a:t>Acostado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90" grpId="0" animBg="1"/>
      <p:bldP spid="28691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2" name="Picture 4" descr="ileo paralitico"/>
          <p:cNvPicPr>
            <a:picLocks noChangeAspect="1" noChangeArrowheads="1"/>
          </p:cNvPicPr>
          <p:nvPr/>
        </p:nvPicPr>
        <p:blipFill>
          <a:blip r:embed="rId2">
            <a:lum bright="12000" contrast="-24000"/>
          </a:blip>
          <a:srcRect/>
          <a:stretch>
            <a:fillRect/>
          </a:stretch>
        </p:blipFill>
        <p:spPr bwMode="auto">
          <a:xfrm>
            <a:off x="3425825" y="277813"/>
            <a:ext cx="4386263" cy="6391275"/>
          </a:xfrm>
          <a:prstGeom prst="rect">
            <a:avLst/>
          </a:prstGeom>
          <a:noFill/>
        </p:spPr>
      </p:pic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684213" y="2779713"/>
            <a:ext cx="2232025" cy="1081087"/>
          </a:xfrm>
          <a:prstGeom prst="rect">
            <a:avLst/>
          </a:prstGeom>
          <a:noFill/>
          <a:ln w="9525" algn="ctr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800">
                <a:solidFill>
                  <a:srgbClr val="FFFF00"/>
                </a:solidFill>
              </a:rPr>
              <a:t>Ileo</a:t>
            </a:r>
          </a:p>
          <a:p>
            <a:pPr algn="ctr"/>
            <a:r>
              <a:rPr lang="es-ES" sz="2800">
                <a:solidFill>
                  <a:srgbClr val="FFFF00"/>
                </a:solidFill>
              </a:rPr>
              <a:t>paralítico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3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4" name="Picture 4" descr="casos 3 009"/>
          <p:cNvPicPr>
            <a:picLocks noChangeAspect="1" noChangeArrowheads="1"/>
          </p:cNvPicPr>
          <p:nvPr/>
        </p:nvPicPr>
        <p:blipFill>
          <a:blip r:embed="rId2">
            <a:grayscl/>
          </a:blip>
          <a:srcRect/>
          <a:stretch>
            <a:fillRect/>
          </a:stretch>
        </p:blipFill>
        <p:spPr bwMode="auto">
          <a:xfrm>
            <a:off x="3244850" y="0"/>
            <a:ext cx="5143500" cy="6858000"/>
          </a:xfrm>
          <a:prstGeom prst="rect">
            <a:avLst/>
          </a:prstGeom>
          <a:noFill/>
        </p:spPr>
      </p:pic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395288" y="2708275"/>
            <a:ext cx="2376487" cy="1439863"/>
          </a:xfrm>
          <a:prstGeom prst="rect">
            <a:avLst/>
          </a:prstGeom>
          <a:noFill/>
          <a:ln w="9525" algn="ctr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400">
                <a:solidFill>
                  <a:srgbClr val="FFFF00"/>
                </a:solidFill>
              </a:rPr>
              <a:t>Asa  centinela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5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50" name="Picture 6" descr="VOLVULO DEL SIGMIDES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9338" y="1628775"/>
            <a:ext cx="3859212" cy="5040313"/>
          </a:xfrm>
          <a:prstGeom prst="rect">
            <a:avLst/>
          </a:prstGeom>
          <a:noFill/>
        </p:spPr>
      </p:pic>
      <p:pic>
        <p:nvPicPr>
          <p:cNvPr id="57351" name="Picture 7" descr="VOLVULO DEL SIGMIDES 1"/>
          <p:cNvPicPr>
            <a:picLocks noChangeAspect="1" noChangeArrowheads="1"/>
          </p:cNvPicPr>
          <p:nvPr/>
        </p:nvPicPr>
        <p:blipFill>
          <a:blip r:embed="rId3"/>
          <a:srcRect t="1262" r="1779"/>
          <a:stretch>
            <a:fillRect/>
          </a:stretch>
        </p:blipFill>
        <p:spPr bwMode="auto">
          <a:xfrm>
            <a:off x="482600" y="692150"/>
            <a:ext cx="3944938" cy="558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2" name="Rectangle 8"/>
          <p:cNvSpPr>
            <a:spLocks noChangeArrowheads="1"/>
          </p:cNvSpPr>
          <p:nvPr/>
        </p:nvSpPr>
        <p:spPr bwMode="auto">
          <a:xfrm>
            <a:off x="4932363" y="333375"/>
            <a:ext cx="3887787" cy="935038"/>
          </a:xfrm>
          <a:prstGeom prst="rect">
            <a:avLst/>
          </a:prstGeom>
          <a:noFill/>
          <a:ln w="9525" algn="ctr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400">
                <a:solidFill>
                  <a:srgbClr val="FFFF00"/>
                </a:solidFill>
              </a:rPr>
              <a:t>Vólvulo del sigmoides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52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0" name="Picture 4" descr="ileo biliar por Rx"/>
          <p:cNvPicPr>
            <a:picLocks noChangeAspect="1" noChangeArrowheads="1"/>
          </p:cNvPicPr>
          <p:nvPr/>
        </p:nvPicPr>
        <p:blipFill>
          <a:blip r:embed="rId2">
            <a:lum bright="18000" contrast="-30000"/>
            <a:grayscl/>
          </a:blip>
          <a:srcRect l="1521" r="1860"/>
          <a:stretch>
            <a:fillRect/>
          </a:stretch>
        </p:blipFill>
        <p:spPr bwMode="auto">
          <a:xfrm>
            <a:off x="250825" y="476250"/>
            <a:ext cx="4537075" cy="5832475"/>
          </a:xfrm>
          <a:prstGeom prst="rect">
            <a:avLst/>
          </a:prstGeom>
          <a:noFill/>
        </p:spPr>
      </p:pic>
      <p:pic>
        <p:nvPicPr>
          <p:cNvPr id="55301" name="Picture 5" descr="ileo biliar por Rx 2"/>
          <p:cNvPicPr>
            <a:picLocks noChangeAspect="1" noChangeArrowheads="1"/>
          </p:cNvPicPr>
          <p:nvPr/>
        </p:nvPicPr>
        <p:blipFill>
          <a:blip r:embed="rId3">
            <a:lum bright="-12000" contrast="-54000"/>
            <a:grayscl/>
          </a:blip>
          <a:srcRect/>
          <a:stretch>
            <a:fillRect/>
          </a:stretch>
        </p:blipFill>
        <p:spPr bwMode="auto">
          <a:xfrm>
            <a:off x="5003800" y="476250"/>
            <a:ext cx="3935413" cy="3124200"/>
          </a:xfrm>
          <a:prstGeom prst="rect">
            <a:avLst/>
          </a:prstGeom>
          <a:noFill/>
        </p:spPr>
      </p:pic>
      <p:sp>
        <p:nvSpPr>
          <p:cNvPr id="55302" name="Line 6"/>
          <p:cNvSpPr>
            <a:spLocks noChangeShapeType="1"/>
          </p:cNvSpPr>
          <p:nvPr/>
        </p:nvSpPr>
        <p:spPr bwMode="auto">
          <a:xfrm flipH="1" flipV="1">
            <a:off x="2916238" y="5373688"/>
            <a:ext cx="215900" cy="287337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55303" name="Line 7"/>
          <p:cNvSpPr>
            <a:spLocks noChangeShapeType="1"/>
          </p:cNvSpPr>
          <p:nvPr/>
        </p:nvSpPr>
        <p:spPr bwMode="auto">
          <a:xfrm flipH="1">
            <a:off x="6588125" y="979488"/>
            <a:ext cx="431800" cy="217487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55304" name="Rectangle 8"/>
          <p:cNvSpPr>
            <a:spLocks noChangeArrowheads="1"/>
          </p:cNvSpPr>
          <p:nvPr/>
        </p:nvSpPr>
        <p:spPr bwMode="auto">
          <a:xfrm>
            <a:off x="6372225" y="4654550"/>
            <a:ext cx="1152525" cy="1079500"/>
          </a:xfrm>
          <a:prstGeom prst="rect">
            <a:avLst/>
          </a:prstGeom>
          <a:noFill/>
          <a:ln w="9525" algn="ctr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" sz="2800">
                <a:solidFill>
                  <a:srgbClr val="FFFF00"/>
                </a:solidFill>
              </a:rPr>
              <a:t>Ileo </a:t>
            </a:r>
          </a:p>
          <a:p>
            <a:pPr algn="ctr"/>
            <a:r>
              <a:rPr lang="es-ES" sz="2800">
                <a:solidFill>
                  <a:srgbClr val="FFFF00"/>
                </a:solidFill>
              </a:rPr>
              <a:t>biliar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2" grpId="0" animBg="1"/>
      <p:bldP spid="55303" grpId="0" animBg="1"/>
      <p:bldP spid="55304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179388" y="188913"/>
            <a:ext cx="9432925" cy="616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s-ES" sz="2800">
                <a:solidFill>
                  <a:srgbClr val="FF0000"/>
                </a:solidFill>
              </a:rPr>
              <a:t>OJO: </a:t>
            </a:r>
          </a:p>
          <a:p>
            <a:endParaRPr lang="es-ES" sz="2800">
              <a:solidFill>
                <a:srgbClr val="FF0000"/>
              </a:solidFill>
            </a:endParaRPr>
          </a:p>
          <a:p>
            <a:pPr>
              <a:buFontTx/>
              <a:buChar char="•"/>
            </a:pPr>
            <a:r>
              <a:rPr lang="es-ES" sz="2800">
                <a:solidFill>
                  <a:srgbClr val="FF0000"/>
                </a:solidFill>
              </a:rPr>
              <a:t> En ocasiones cuesta trabajo diferenciar las asas </a:t>
            </a:r>
          </a:p>
          <a:p>
            <a:r>
              <a:rPr lang="es-ES" sz="2800">
                <a:solidFill>
                  <a:srgbClr val="FF0000"/>
                </a:solidFill>
              </a:rPr>
              <a:t>  delgadas de las gruesas.</a:t>
            </a:r>
          </a:p>
          <a:p>
            <a:endParaRPr lang="es-ES" sz="2800">
              <a:solidFill>
                <a:srgbClr val="FF0000"/>
              </a:solidFill>
            </a:endParaRPr>
          </a:p>
          <a:p>
            <a:pPr>
              <a:buFontTx/>
              <a:buChar char="•"/>
            </a:pPr>
            <a:r>
              <a:rPr lang="es-ES" sz="2800">
                <a:solidFill>
                  <a:srgbClr val="FF0000"/>
                </a:solidFill>
              </a:rPr>
              <a:t> Ante la duda deben hacerse exámenes evolutivos. </a:t>
            </a:r>
          </a:p>
          <a:p>
            <a:pPr>
              <a:buFontTx/>
              <a:buChar char="•"/>
            </a:pPr>
            <a:endParaRPr lang="es-ES" sz="2800">
              <a:solidFill>
                <a:srgbClr val="FF0000"/>
              </a:solidFill>
            </a:endParaRPr>
          </a:p>
          <a:p>
            <a:pPr>
              <a:buFontTx/>
              <a:buChar char="•"/>
            </a:pPr>
            <a:r>
              <a:rPr lang="es-ES" sz="2800">
                <a:solidFill>
                  <a:srgbClr val="FF0000"/>
                </a:solidFill>
              </a:rPr>
              <a:t> Es un examen que se hace de urgencia, por tanto </a:t>
            </a:r>
          </a:p>
          <a:p>
            <a:r>
              <a:rPr lang="es-ES" sz="2800">
                <a:solidFill>
                  <a:srgbClr val="FF0000"/>
                </a:solidFill>
              </a:rPr>
              <a:t>  el imagenólogo debe estar junto al paciente.</a:t>
            </a:r>
          </a:p>
          <a:p>
            <a:pPr>
              <a:buFontTx/>
              <a:buChar char="•"/>
            </a:pPr>
            <a:endParaRPr lang="es-ES" sz="2800">
              <a:solidFill>
                <a:srgbClr val="FF0000"/>
              </a:solidFill>
            </a:endParaRPr>
          </a:p>
          <a:p>
            <a:pPr>
              <a:buFontTx/>
              <a:buChar char="•"/>
            </a:pPr>
            <a:r>
              <a:rPr lang="es-ES" sz="2800">
                <a:solidFill>
                  <a:srgbClr val="FF0000"/>
                </a:solidFill>
              </a:rPr>
              <a:t> Siempre se debe tener una relación directa con </a:t>
            </a:r>
          </a:p>
          <a:p>
            <a:r>
              <a:rPr lang="es-ES" sz="2800">
                <a:solidFill>
                  <a:srgbClr val="FF0000"/>
                </a:solidFill>
              </a:rPr>
              <a:t>  los médicos de asistencia.</a:t>
            </a:r>
            <a:endParaRPr lang="es-ES" b="0"/>
          </a:p>
          <a:p>
            <a:endParaRPr lang="es-ES" b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</TotalTime>
  <Words>856</Words>
  <Application>Microsoft Office PowerPoint</Application>
  <PresentationFormat>Presentación en pantalla (4:3)</PresentationFormat>
  <Paragraphs>281</Paragraphs>
  <Slides>69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69</vt:i4>
      </vt:variant>
    </vt:vector>
  </HeadingPairs>
  <TitlesOfParts>
    <vt:vector size="71" baseType="lpstr">
      <vt:lpstr>Arial</vt:lpstr>
      <vt:lpstr>Diseño predeterminado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Diapositiva 51</vt:lpstr>
      <vt:lpstr>Diapositiva 52</vt:lpstr>
      <vt:lpstr>Diapositiva 53</vt:lpstr>
      <vt:lpstr>Diapositiva 54</vt:lpstr>
      <vt:lpstr>Diapositiva 55</vt:lpstr>
      <vt:lpstr>Diapositiva 56</vt:lpstr>
      <vt:lpstr>Diapositiva 57</vt:lpstr>
      <vt:lpstr>Diapositiva 58</vt:lpstr>
      <vt:lpstr>Diapositiva 59</vt:lpstr>
      <vt:lpstr>Diapositiva 60</vt:lpstr>
      <vt:lpstr>Diapositiva 61</vt:lpstr>
      <vt:lpstr>Diapositiva 62</vt:lpstr>
      <vt:lpstr>Diapositiva 63</vt:lpstr>
      <vt:lpstr>Diapositiva 64</vt:lpstr>
      <vt:lpstr>Diapositiva 65</vt:lpstr>
      <vt:lpstr>Diapositiva 66</vt:lpstr>
      <vt:lpstr>Diapositiva 67</vt:lpstr>
      <vt:lpstr>Diapositiva 68</vt:lpstr>
      <vt:lpstr>Diapositiva 69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RX</dc:creator>
  <cp:lastModifiedBy>Leticia Munoz</cp:lastModifiedBy>
  <cp:revision>15</cp:revision>
  <dcterms:created xsi:type="dcterms:W3CDTF">2006-11-06T19:09:58Z</dcterms:created>
  <dcterms:modified xsi:type="dcterms:W3CDTF">2018-11-08T15:53:10Z</dcterms:modified>
</cp:coreProperties>
</file>