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9" r:id="rId3"/>
    <p:sldId id="271" r:id="rId4"/>
    <p:sldId id="260" r:id="rId5"/>
    <p:sldId id="272" r:id="rId6"/>
    <p:sldId id="273" r:id="rId7"/>
    <p:sldId id="257" r:id="rId8"/>
    <p:sldId id="269" r:id="rId9"/>
    <p:sldId id="261" r:id="rId10"/>
    <p:sldId id="270" r:id="rId11"/>
    <p:sldId id="274" r:id="rId12"/>
    <p:sldId id="275" r:id="rId13"/>
    <p:sldId id="267" r:id="rId14"/>
    <p:sldId id="268" r:id="rId15"/>
    <p:sldId id="276" r:id="rId16"/>
    <p:sldId id="277" r:id="rId17"/>
    <p:sldId id="278" r:id="rId18"/>
    <p:sldId id="279" r:id="rId19"/>
    <p:sldId id="262" r:id="rId2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738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1CCF0-A4FC-49B5-B84C-FEE14D230362}" type="datetimeFigureOut">
              <a:rPr lang="es-ES" smtClean="0"/>
              <a:t>15/11/2017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3C6FF-0C31-4868-A955-B32BA797EAA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94251793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3519-EB17-48E8-BDF5-A161523D6418}" type="datetimeFigureOut">
              <a:rPr lang="es-ES" smtClean="0"/>
              <a:t>15/11/2017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34451-AA63-44C3-9977-6B0BB14D5BC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601292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95514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71350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0CAE4-7773-49F7-AD55-8493D6CC6A69}" type="datetime1">
              <a:rPr lang="es-ES" smtClean="0"/>
              <a:t>15/11/2017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OMRP-SGIJ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227F0-9F02-4774-9F93-798FFFC466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132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84F04-E88E-4990-AF8F-36F67449E24A}" type="datetime1">
              <a:rPr lang="es-ES" smtClean="0"/>
              <a:t>15/11/2017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OMRP-SGIJ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227F0-9F02-4774-9F93-798FFFC466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2293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381A4-D968-474C-BE27-A3BC0841F2D7}" type="datetime1">
              <a:rPr lang="es-ES" smtClean="0"/>
              <a:t>15/11/2017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OMRP-SGIJ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227F0-9F02-4774-9F93-798FFFC466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34065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98E0F-089D-4AC3-9930-2A1E51E2869A}" type="datetime1">
              <a:rPr lang="es-ES" smtClean="0"/>
              <a:t>15/11/2017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OMRP-SGIJ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227F0-9F02-4774-9F93-798FFFC466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2669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F44DD-50EA-4A40-BF74-8894264E41A1}" type="datetime1">
              <a:rPr lang="es-ES" smtClean="0"/>
              <a:t>15/11/2017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OMRP-SGIJ</a:t>
            </a:r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227F0-9F02-4774-9F93-798FFFC466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7319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024EF-10C3-4BF5-9FD2-9BFE6EC83433}" type="datetime1">
              <a:rPr lang="es-ES" smtClean="0"/>
              <a:t>15/11/2017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OMRP-SGIJ</a:t>
            </a:r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227F0-9F02-4774-9F93-798FFFC466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2776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D2D40-C0A4-4823-85AF-CE0330893E5D}" type="datetime1">
              <a:rPr lang="es-ES" smtClean="0"/>
              <a:t>15/11/2017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OMRP-SGIJ</a:t>
            </a:r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227F0-9F02-4774-9F93-798FFFC466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5499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668F0-3798-4472-9C29-E324EF9D0A8A}" type="datetime1">
              <a:rPr lang="es-ES" smtClean="0"/>
              <a:t>15/11/2017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OMRP-SGIJ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227F0-9F02-4774-9F93-798FFFC466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6666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691DB-51B0-4EBB-B563-3741AEC595B1}" type="datetime1">
              <a:rPr lang="es-ES" smtClean="0"/>
              <a:t>15/11/2017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OMRP-SGIJ</a:t>
            </a:r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227F0-9F02-4774-9F93-798FFFC466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837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CBDB1-33AD-4E18-AB16-FD3CC5B80111}" type="datetime1">
              <a:rPr lang="es-ES" smtClean="0"/>
              <a:t>15/11/2017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OMRP-SGIJ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227F0-9F02-4774-9F93-798FFFC466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1379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0D758-1EBB-43A5-94D9-D04051AA4854}" type="datetime1">
              <a:rPr lang="es-ES" smtClean="0"/>
              <a:t>15/11/2017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 smtClean="0"/>
              <a:t>OMRP-SGIJ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E227F0-9F02-4774-9F93-798FFFC466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4062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5EA14C-A5AC-435F-AA08-E9B10B6AC7CA}" type="datetime1">
              <a:rPr lang="es-ES" smtClean="0"/>
              <a:t>15/11/2017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 smtClean="0"/>
              <a:t>OMRP-SGIJ</a:t>
            </a: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E227F0-9F02-4774-9F93-798FFFC4667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7283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9699" y="820460"/>
            <a:ext cx="10034236" cy="1339969"/>
          </a:xfrm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Prevención oportuna de embarazos no deseados. </a:t>
            </a:r>
            <a:r>
              <a:rPr lang="es-E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s-E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s-E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Anticoncepción </a:t>
            </a:r>
            <a:r>
              <a:rPr lang="es-E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 parto y pos aborto.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3446059" y="5080250"/>
            <a:ext cx="5081516" cy="683359"/>
          </a:xfrm>
        </p:spPr>
        <p:txBody>
          <a:bodyPr>
            <a:normAutofit/>
          </a:bodyPr>
          <a:lstStyle/>
          <a:p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Dr. Orlando M. Rodríguez Pons</a:t>
            </a:r>
            <a:endParaRPr lang="es-E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360" y="2516850"/>
            <a:ext cx="3134913" cy="2206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39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836323" y="6356350"/>
            <a:ext cx="1220336" cy="365125"/>
          </a:xfrm>
        </p:spPr>
        <p:txBody>
          <a:bodyPr/>
          <a:lstStyle/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OMRP-SGIJ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1405720" y="643691"/>
            <a:ext cx="943060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Cuando una </a:t>
            </a:r>
            <a: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adolescente</a:t>
            </a:r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queda </a:t>
            </a:r>
            <a: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embarazada</a:t>
            </a:r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su presente y futuro </a:t>
            </a:r>
            <a: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cambian radicalment</a:t>
            </a:r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e, rara vez para bien. Puede terminar su educación, se desvanecen sus </a:t>
            </a:r>
            <a: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oportunidades </a:t>
            </a:r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trabajo y aumenta  su vulnerabilidad frente a la </a:t>
            </a:r>
            <a: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pobreza</a:t>
            </a:r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exclusión y </a:t>
            </a:r>
            <a: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dependencia</a:t>
            </a:r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afirma el Fondo de Población de las Naciones Unidas (UNFPA).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301" y="3028210"/>
            <a:ext cx="2675022" cy="293182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5720" y="3717663"/>
            <a:ext cx="3119820" cy="224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0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4"/>
          <p:cNvSpPr txBox="1">
            <a:spLocks/>
          </p:cNvSpPr>
          <p:nvPr/>
        </p:nvSpPr>
        <p:spPr>
          <a:xfrm>
            <a:off x="10836323" y="6356350"/>
            <a:ext cx="1220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smtClean="0">
                <a:latin typeface="Arial" panose="020B0604020202020204" pitchFamily="34" charset="0"/>
                <a:cs typeface="Arial" panose="020B0604020202020204" pitchFamily="34" charset="0"/>
              </a:rPr>
              <a:t>OMRP-SGIJ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30431" y="652061"/>
            <a:ext cx="7188529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¿Cuáles </a:t>
            </a:r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 las </a:t>
            </a:r>
            <a: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causas del embarazo precoz</a:t>
            </a:r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Actividad sexual temprana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Falta de comunicación en el hogar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Estructura familiar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Problemas psicológicos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Falta de información sobre los métodos anticonceptivos y sobre la sexualidad en general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Presión de grupo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Contenido de los medios de comunicación, cine y series adolescentes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Mayor exposición a la trivialización sexual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Incoherencia y violencia sexual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481" y="825457"/>
            <a:ext cx="3038761" cy="478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55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836323" y="6356350"/>
            <a:ext cx="1220336" cy="365125"/>
          </a:xfrm>
        </p:spPr>
        <p:txBody>
          <a:bodyPr/>
          <a:lstStyle/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OMRP-SGIJ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864358" y="936008"/>
            <a:ext cx="6096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nivel mundial, según el Fondo de Naciones Unidas para la Infancia (UNICEF), cada año dan a luz 15 millones de adolescentes, entre los 15 y 19 años de edad, en todo el mundo. El 95% de éstos, ocurre en países en desarrollo.</a:t>
            </a:r>
          </a:p>
          <a:p>
            <a:pPr algn="just"/>
            <a:endPara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s-E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los 7,3 millones de </a:t>
            </a:r>
            <a:r>
              <a:rPr lang="es-ES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niñas menores de 18 años</a:t>
            </a:r>
            <a:r>
              <a:rPr lang="es-E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que dan a luz cada año en los países en desarrollo, 2 millones son menores de 15 años. 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0995" y="1763511"/>
            <a:ext cx="4035586" cy="213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4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836323" y="6356350"/>
            <a:ext cx="1220336" cy="365125"/>
          </a:xfrm>
        </p:spPr>
        <p:txBody>
          <a:bodyPr/>
          <a:lstStyle/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OMRP-SGIJ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9234" y="1763512"/>
            <a:ext cx="4035586" cy="213064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779458" y="2404638"/>
            <a:ext cx="6096000" cy="30469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los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países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desarrollados: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680 000 nacimientos son de madres adolescentes. Alrededor de la mitad ocurre en los Estados Unidos.</a:t>
            </a:r>
          </a:p>
          <a:p>
            <a:pPr algn="just"/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Además, cada año, se prolongará hasta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3,2 millones de abortos inseguros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en los países en vías de desarrollo que involucran adolescentes de 15-19 años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79458" y="465646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América Latina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 el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Caribe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primera causa de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muerte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entre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adolescentes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15 y 19 años está relacionada con complicaciones en el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embarazo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el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parto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de los que alrededor de 70,000 mueren por esta causa. </a:t>
            </a:r>
          </a:p>
        </p:txBody>
      </p:sp>
    </p:spTree>
    <p:extLst>
      <p:ext uri="{BB962C8B-B14F-4D97-AF65-F5344CB8AC3E}">
        <p14:creationId xmlns:p14="http://schemas.microsoft.com/office/powerpoint/2010/main" val="159434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4"/>
          <p:cNvSpPr txBox="1">
            <a:spLocks/>
          </p:cNvSpPr>
          <p:nvPr/>
        </p:nvSpPr>
        <p:spPr>
          <a:xfrm>
            <a:off x="10836323" y="6356350"/>
            <a:ext cx="1220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smtClean="0">
                <a:latin typeface="Arial" panose="020B0604020202020204" pitchFamily="34" charset="0"/>
                <a:cs typeface="Arial" panose="020B0604020202020204" pitchFamily="34" charset="0"/>
              </a:rPr>
              <a:t>OMRP-SGIJ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736269" y="1147508"/>
            <a:ext cx="667393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nivel mundial se manifiesta una tendencia a la disminución de las tasas de fecundidad, en los últimos años y una mejoría en los indicadores de morbi-mortalidad materno fetales, sin </a:t>
            </a:r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embargo los embarazos reincidentes en la población adolescente no se han reducido. Indudablemente, la reiteración del embarazo en la adolescencia es </a:t>
            </a:r>
            <a:r>
              <a:rPr lang="es-E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multifactorial y </a:t>
            </a:r>
            <a:r>
              <a:rPr lang="es-E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compleja. </a:t>
            </a:r>
            <a:endParaRPr lang="es-E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595" y="1257299"/>
            <a:ext cx="2713601" cy="3750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6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810298" y="511513"/>
            <a:ext cx="8119947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Causas de reincidencia de embarazos en adolescentes.</a:t>
            </a:r>
          </a:p>
          <a:p>
            <a:endParaRPr lang="es-E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estado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civil soltera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consumo de tabaco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menarquia precoz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inicio  de  relaciones sexuales antes de los 15 años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tener de 3 a más parejas sexuales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 usar  métodos  anticonceptivos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 conducta  sexual  de  riesgo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embarazo no planificado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parto por cesárea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antecedente de violencia física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cambio de pareja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edad  menor de 19 años de la pareja</a:t>
            </a:r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836323" y="6356350"/>
            <a:ext cx="1220336" cy="365125"/>
          </a:xfrm>
        </p:spPr>
        <p:txBody>
          <a:bodyPr/>
          <a:lstStyle/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OMRP-SGIJ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217" y="3007123"/>
            <a:ext cx="2943225" cy="2828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02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4"/>
          <p:cNvSpPr txBox="1">
            <a:spLocks/>
          </p:cNvSpPr>
          <p:nvPr/>
        </p:nvSpPr>
        <p:spPr>
          <a:xfrm>
            <a:off x="10836323" y="6356350"/>
            <a:ext cx="1220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smtClean="0">
                <a:latin typeface="Arial" panose="020B0604020202020204" pitchFamily="34" charset="0"/>
                <a:cs typeface="Arial" panose="020B0604020202020204" pitchFamily="34" charset="0"/>
              </a:rPr>
              <a:t>OMRP-SGIJ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03406" y="627619"/>
            <a:ext cx="929837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32% inició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relaciones sexuales 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 15 años o menos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46% tuvo su </a:t>
            </a:r>
            <a:r>
              <a:rPr lang="es-E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menarquia</a:t>
            </a: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 12 años o menos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57% de los embarazos actuales 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fueron planificados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46% tenían 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embarazos previos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39% refirió uso de algún método 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anticonceptivo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 método mas utilizado fue la 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píldora contraceptiva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seguida del 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condón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razón principal de la no utilización fue la 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falta de orientación</a:t>
            </a:r>
            <a:endParaRPr lang="es-E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156" y="3855911"/>
            <a:ext cx="2308097" cy="250043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1956" y="3165597"/>
            <a:ext cx="2640909" cy="285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78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echa doblada 6"/>
          <p:cNvSpPr/>
          <p:nvPr/>
        </p:nvSpPr>
        <p:spPr>
          <a:xfrm flipV="1">
            <a:off x="1817001" y="2483668"/>
            <a:ext cx="6092042" cy="2070500"/>
          </a:xfrm>
          <a:prstGeom prst="bentArrow">
            <a:avLst>
              <a:gd name="adj1" fmla="val 28237"/>
              <a:gd name="adj2" fmla="val 20412"/>
              <a:gd name="adj3" fmla="val 20412"/>
              <a:gd name="adj4" fmla="val 308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3" name="Marcador de pie de página 4"/>
          <p:cNvSpPr txBox="1">
            <a:spLocks/>
          </p:cNvSpPr>
          <p:nvPr/>
        </p:nvSpPr>
        <p:spPr>
          <a:xfrm>
            <a:off x="10836323" y="6356350"/>
            <a:ext cx="1220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OMRP-SGIJ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Explosión 1 4"/>
          <p:cNvSpPr/>
          <p:nvPr/>
        </p:nvSpPr>
        <p:spPr>
          <a:xfrm>
            <a:off x="8034393" y="2736224"/>
            <a:ext cx="3290817" cy="3335638"/>
          </a:xfrm>
          <a:prstGeom prst="irregularSeal1">
            <a:avLst/>
          </a:prstGeom>
          <a:gradFill>
            <a:gsLst>
              <a:gs pos="0">
                <a:srgbClr val="FFFF00"/>
              </a:gs>
              <a:gs pos="79000">
                <a:schemeClr val="accent1">
                  <a:lumMod val="45000"/>
                  <a:lumOff val="55000"/>
                </a:schemeClr>
              </a:gs>
              <a:gs pos="9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/>
          <p:cNvSpPr txBox="1"/>
          <p:nvPr/>
        </p:nvSpPr>
        <p:spPr>
          <a:xfrm>
            <a:off x="8460032" y="3643763"/>
            <a:ext cx="24395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30 %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antecedentes de 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cesárea anterior</a:t>
            </a:r>
            <a:endParaRPr lang="es-E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948" y="3011400"/>
            <a:ext cx="2619639" cy="1728756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711948" y="1388805"/>
            <a:ext cx="2941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41 %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los abortos fueron adolescentes</a:t>
            </a:r>
            <a:endParaRPr lang="es-E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813652" y="4554168"/>
            <a:ext cx="26719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30 %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 los abortos fueron instrumentales</a:t>
            </a:r>
            <a:endParaRPr lang="es-E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032" y="749122"/>
            <a:ext cx="2506272" cy="187970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194" y="429893"/>
            <a:ext cx="2034109" cy="304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4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4"/>
          <p:cNvSpPr txBox="1">
            <a:spLocks/>
          </p:cNvSpPr>
          <p:nvPr/>
        </p:nvSpPr>
        <p:spPr>
          <a:xfrm>
            <a:off x="10836323" y="6356350"/>
            <a:ext cx="1220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smtClean="0">
                <a:latin typeface="Arial" panose="020B0604020202020204" pitchFamily="34" charset="0"/>
                <a:cs typeface="Arial" panose="020B0604020202020204" pitchFamily="34" charset="0"/>
              </a:rPr>
              <a:t>OMRP-SGIJ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95" y="1"/>
            <a:ext cx="10826831" cy="6805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933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60019" y="773733"/>
            <a:ext cx="1010590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800" dirty="0">
                <a:latin typeface="Times New Roman" pitchFamily="18" charset="0"/>
                <a:cs typeface="Times New Roman" pitchFamily="18" charset="0"/>
              </a:rPr>
              <a:t>CONSIDERACIONES IMPORTANTES</a:t>
            </a:r>
          </a:p>
          <a:p>
            <a:pPr algn="just"/>
            <a:endParaRPr lang="es-ES" sz="2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s-ES" sz="2800" dirty="0">
                <a:latin typeface="Times New Roman" pitchFamily="18" charset="0"/>
                <a:cs typeface="Times New Roman" pitchFamily="18" charset="0"/>
              </a:rPr>
              <a:t>Lactar no necesariamente evita un embarazo.</a:t>
            </a:r>
          </a:p>
          <a:p>
            <a:pPr algn="just">
              <a:buFont typeface="Arial" pitchFamily="34" charset="0"/>
              <a:buChar char="•"/>
            </a:pPr>
            <a:r>
              <a:rPr lang="es-ES" sz="2800" dirty="0">
                <a:latin typeface="Times New Roman" pitchFamily="18" charset="0"/>
                <a:cs typeface="Times New Roman" pitchFamily="18" charset="0"/>
              </a:rPr>
              <a:t>El periodo entre un embarazo y otro se debe decidir de acuerdo a sugerencia médica y consentimiento de la pareja.</a:t>
            </a:r>
          </a:p>
          <a:p>
            <a:pPr algn="just">
              <a:buFont typeface="Arial" pitchFamily="34" charset="0"/>
              <a:buChar char="•"/>
            </a:pPr>
            <a:r>
              <a:rPr lang="es-ES" sz="2800" dirty="0">
                <a:latin typeface="Times New Roman" pitchFamily="18" charset="0"/>
                <a:cs typeface="Times New Roman" pitchFamily="18" charset="0"/>
              </a:rPr>
              <a:t>Los métodos anticonceptivos deben ser adaptados para cada caso en especial.</a:t>
            </a:r>
          </a:p>
          <a:p>
            <a:pPr algn="just">
              <a:buFont typeface="Arial" pitchFamily="34" charset="0"/>
              <a:buChar char="•"/>
            </a:pPr>
            <a:r>
              <a:rPr lang="es-ES" sz="2800" dirty="0">
                <a:latin typeface="Times New Roman" pitchFamily="18" charset="0"/>
                <a:cs typeface="Times New Roman" pitchFamily="18" charset="0"/>
              </a:rPr>
              <a:t>Debe elegirse el « MEJOR».</a:t>
            </a:r>
            <a:endParaRPr lang="es-E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547" y="3534202"/>
            <a:ext cx="3762375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71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812565" y="105439"/>
            <a:ext cx="7786742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2400" b="1" dirty="0" smtClean="0">
                <a:latin typeface="Times New Roman" pitchFamily="18" charset="0"/>
                <a:cs typeface="Times New Roman" pitchFamily="18" charset="0"/>
              </a:rPr>
              <a:t>Anticoncepción pos parto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2000" b="1" dirty="0">
              <a:latin typeface="Times New Roman" pitchFamily="18" charset="0"/>
              <a:cs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s-ES" sz="2000" b="1" dirty="0" smtClean="0">
                <a:latin typeface="Times New Roman" pitchFamily="18" charset="0"/>
                <a:cs typeface="Times New Roman" pitchFamily="18" charset="0"/>
              </a:rPr>
              <a:t>Métodos </a:t>
            </a:r>
            <a:r>
              <a:rPr lang="es-ES" sz="2000" b="1" dirty="0">
                <a:latin typeface="Times New Roman" pitchFamily="18" charset="0"/>
                <a:cs typeface="Times New Roman" pitchFamily="18" charset="0"/>
              </a:rPr>
              <a:t>de primera opción  (métodos no hormonales)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000" dirty="0">
                <a:latin typeface="Times New Roman" pitchFamily="18" charset="0"/>
                <a:cs typeface="Times New Roman" pitchFamily="18" charset="0"/>
              </a:rPr>
              <a:t>a) MELA. </a:t>
            </a:r>
            <a:br>
              <a:rPr lang="es-ES" sz="2000" dirty="0">
                <a:latin typeface="Times New Roman" pitchFamily="18" charset="0"/>
                <a:cs typeface="Times New Roman" pitchFamily="18" charset="0"/>
              </a:rPr>
            </a:br>
            <a:r>
              <a:rPr lang="es-ES" sz="2000" dirty="0">
                <a:latin typeface="Times New Roman" pitchFamily="18" charset="0"/>
                <a:cs typeface="Times New Roman" pitchFamily="18" charset="0"/>
              </a:rPr>
              <a:t>b) Métodos de barrera (condón, diafragma, espermicidas). </a:t>
            </a:r>
            <a:br>
              <a:rPr lang="es-ES" sz="2000" dirty="0">
                <a:latin typeface="Times New Roman" pitchFamily="18" charset="0"/>
                <a:cs typeface="Times New Roman" pitchFamily="18" charset="0"/>
              </a:rPr>
            </a:br>
            <a:r>
              <a:rPr lang="es-ES" sz="2000" dirty="0">
                <a:latin typeface="Times New Roman" pitchFamily="18" charset="0"/>
                <a:cs typeface="Times New Roman" pitchFamily="18" charset="0"/>
              </a:rPr>
              <a:t>c) Métodos de planificación familiar natural (abstinencia periódica). </a:t>
            </a:r>
            <a:br>
              <a:rPr lang="es-ES" sz="2000" dirty="0">
                <a:latin typeface="Times New Roman" pitchFamily="18" charset="0"/>
                <a:cs typeface="Times New Roman" pitchFamily="18" charset="0"/>
              </a:rPr>
            </a:br>
            <a:r>
              <a:rPr lang="es-ES" sz="2000" dirty="0">
                <a:latin typeface="Times New Roman" pitchFamily="18" charset="0"/>
                <a:cs typeface="Times New Roman" pitchFamily="18" charset="0"/>
              </a:rPr>
              <a:t>d) Métodos de esterilización: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sz="2000" dirty="0">
                <a:latin typeface="Times New Roman" pitchFamily="18" charset="0"/>
                <a:cs typeface="Times New Roman" pitchFamily="18" charset="0"/>
              </a:rPr>
              <a:t>Masculina (vasectomía) </a:t>
            </a: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sz="2000" dirty="0">
                <a:latin typeface="Times New Roman" pitchFamily="18" charset="0"/>
                <a:cs typeface="Times New Roman" pitchFamily="18" charset="0"/>
              </a:rPr>
              <a:t>Femenina (ligadura de trompas o salpingectomía).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e) Dispositivos intrauterinos (DIU).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s-ES" sz="2000" b="1" dirty="0">
                <a:latin typeface="Times New Roman" pitchFamily="18" charset="0"/>
                <a:cs typeface="Times New Roman" pitchFamily="18" charset="0"/>
              </a:rPr>
              <a:t>Métodos  de segunda opción (métodos hormonales sólo es progestágeno)</a:t>
            </a:r>
          </a:p>
          <a:p>
            <a:pPr marL="342900" indent="-342900">
              <a:buAutoNum type="alphaLcParenR"/>
            </a:pPr>
            <a:r>
              <a:rPr lang="es-ES" sz="2000" dirty="0">
                <a:latin typeface="Times New Roman" pitchFamily="18" charset="0"/>
                <a:cs typeface="Times New Roman" pitchFamily="18" charset="0"/>
              </a:rPr>
              <a:t>Píldoras orales sólo de progestágeno. </a:t>
            </a:r>
            <a:r>
              <a:rPr lang="es-E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s-E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s-E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s-E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Inyectables. </a:t>
            </a:r>
            <a:br>
              <a:rPr lang="es-E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s-E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c) Implantes. </a:t>
            </a:r>
          </a:p>
          <a:p>
            <a:pPr marL="342900" indent="-342900">
              <a:buAutoNum type="alphaLcParenR"/>
            </a:pPr>
            <a:endParaRPr lang="es-ES" sz="20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/>
            <a:r>
              <a:rPr lang="es-ES" sz="2000" b="1" dirty="0">
                <a:latin typeface="Times New Roman" pitchFamily="18" charset="0"/>
                <a:cs typeface="Times New Roman" pitchFamily="18" charset="0"/>
              </a:rPr>
              <a:t>Métodos de tercera opción (métodos hormonales combinados)</a:t>
            </a:r>
          </a:p>
          <a:p>
            <a:r>
              <a:rPr lang="es-ES" sz="2000" dirty="0">
                <a:latin typeface="Times New Roman" pitchFamily="18" charset="0"/>
                <a:cs typeface="Times New Roman" pitchFamily="18" charset="0"/>
              </a:rPr>
              <a:t>a) Píldoras orales combinadas. </a:t>
            </a:r>
            <a:br>
              <a:rPr lang="es-ES" sz="2000" dirty="0">
                <a:latin typeface="Times New Roman" pitchFamily="18" charset="0"/>
                <a:cs typeface="Times New Roman" pitchFamily="18" charset="0"/>
              </a:rPr>
            </a:br>
            <a:r>
              <a:rPr lang="es-ES" sz="2000" dirty="0">
                <a:latin typeface="Times New Roman" pitchFamily="18" charset="0"/>
                <a:cs typeface="Times New Roman" pitchFamily="18" charset="0"/>
              </a:rPr>
              <a:t>b) Inyectables mensuales.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665" y="2457944"/>
            <a:ext cx="3843647" cy="264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60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4"/>
          <p:cNvSpPr txBox="1">
            <a:spLocks/>
          </p:cNvSpPr>
          <p:nvPr/>
        </p:nvSpPr>
        <p:spPr>
          <a:xfrm>
            <a:off x="10836323" y="6356350"/>
            <a:ext cx="1220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smtClean="0">
                <a:latin typeface="Arial" panose="020B0604020202020204" pitchFamily="34" charset="0"/>
                <a:cs typeface="Arial" panose="020B0604020202020204" pitchFamily="34" charset="0"/>
              </a:rPr>
              <a:t>OMRP-SGIJ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56260" y="347445"/>
            <a:ext cx="11245931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Directrices </a:t>
            </a:r>
            <a:r>
              <a:rPr lang="es-E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sobre la prevención de los embarazos precoces y la reducción de los resultados negativos para la </a:t>
            </a:r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reproducción (</a:t>
            </a:r>
            <a:r>
              <a:rPr lang="es-E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OMS - UNFPA</a:t>
            </a:r>
            <a:r>
              <a:rPr lang="es-E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 </a:t>
            </a:r>
          </a:p>
          <a:p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reducir el número de matrimonios antes de los 18 años;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fomentar la comprensión y el apoyo a fin de reducir el número de embarazos antes de los 20 años;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aumentar el uso de anticonceptivos por parte de las adolescentes a fin de evitar el riesgo de embarazo involuntario;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reducir las relaciones sexuales forzadas entre las adolescentes;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reducir los abortos peligrosos entre las adolescentes;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incrementar el uso de servicios especializados de atención prenatal, en el parto y posnatal por parte de las adolescentes.</a:t>
            </a:r>
          </a:p>
        </p:txBody>
      </p:sp>
    </p:spTree>
    <p:extLst>
      <p:ext uri="{BB962C8B-B14F-4D97-AF65-F5344CB8AC3E}">
        <p14:creationId xmlns:p14="http://schemas.microsoft.com/office/powerpoint/2010/main" val="3459376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4"/>
          <p:cNvSpPr txBox="1">
            <a:spLocks/>
          </p:cNvSpPr>
          <p:nvPr/>
        </p:nvSpPr>
        <p:spPr>
          <a:xfrm>
            <a:off x="10836323" y="6356350"/>
            <a:ext cx="1220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b="1" smtClean="0">
                <a:latin typeface="Arial" panose="020B0604020202020204" pitchFamily="34" charset="0"/>
                <a:cs typeface="Arial" panose="020B0604020202020204" pitchFamily="34" charset="0"/>
              </a:rPr>
              <a:t>OMRP-SGIJ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938150" y="486888"/>
            <a:ext cx="10367159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Sugerencias Prácticas</a:t>
            </a:r>
          </a:p>
          <a:p>
            <a:pPr algn="just"/>
            <a:endParaRPr lang="es-E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Funcionamiento de la </a:t>
            </a:r>
            <a:r>
              <a:rPr lang="es-E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consulta pos aborto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pos parto (¿?)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Garantizar la existencia de métodos anti conceptivos en </a:t>
            </a:r>
            <a:r>
              <a:rPr lang="es-E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variedad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y </a:t>
            </a:r>
            <a:r>
              <a:rPr lang="es-E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cantidad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así como su </a:t>
            </a:r>
            <a:r>
              <a:rPr lang="es-E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fácil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accesibilidad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Capacitación de los profesionales sobre los </a:t>
            </a:r>
            <a:r>
              <a:rPr lang="es-E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nuevos criterios de elegibilidad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temas relacionados en general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 introducir los métodos de </a:t>
            </a:r>
            <a:r>
              <a:rPr lang="es-E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anticoncepción inmediata pos evento obstétrico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para los casos que así lo requieran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Difundir el conocimiento y fomentar la utilización de la </a:t>
            </a:r>
            <a:r>
              <a:rPr lang="es-E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anticoncepción de emergencia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Priorizar la </a:t>
            </a:r>
            <a:r>
              <a:rPr lang="es-E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dispenzarisación</a:t>
            </a:r>
            <a:r>
              <a:rPr lang="es-E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 las adolescentes con antecedente de </a:t>
            </a:r>
            <a:r>
              <a:rPr lang="es-E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parto o aborto reciente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Establecer el flujo de </a:t>
            </a:r>
            <a:r>
              <a:rPr lang="es-E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información estadística 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 la </a:t>
            </a:r>
            <a:r>
              <a:rPr lang="es-E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retroalimentación</a:t>
            </a:r>
            <a:r>
              <a:rPr lang="es-E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entre los servicios de parto y aborto y la APS</a:t>
            </a:r>
          </a:p>
        </p:txBody>
      </p:sp>
    </p:spTree>
    <p:extLst>
      <p:ext uri="{BB962C8B-B14F-4D97-AF65-F5344CB8AC3E}">
        <p14:creationId xmlns:p14="http://schemas.microsoft.com/office/powerpoint/2010/main" val="201796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0"/>
            <a:ext cx="7772400" cy="1143000"/>
          </a:xfrm>
        </p:spPr>
        <p:txBody>
          <a:bodyPr/>
          <a:lstStyle/>
          <a:p>
            <a:r>
              <a:rPr lang="es-MX"/>
              <a:t>Situación de Cuba.</a:t>
            </a:r>
            <a:endParaRPr lang="es-ES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05000" y="1066800"/>
            <a:ext cx="7772400" cy="4114800"/>
          </a:xfrm>
        </p:spPr>
        <p:txBody>
          <a:bodyPr/>
          <a:lstStyle/>
          <a:p>
            <a:r>
              <a:rPr lang="es-MX"/>
              <a:t>Estadísticas incompletas e inexactas.</a:t>
            </a:r>
          </a:p>
          <a:p>
            <a:r>
              <a:rPr lang="es-MX"/>
              <a:t>La cuarta parte de los abortos ocurren en adolescentes.</a:t>
            </a:r>
          </a:p>
          <a:p>
            <a:r>
              <a:rPr lang="es-MX"/>
              <a:t>Disminución relativa de las tasas de fecundidad y natalidad.</a:t>
            </a:r>
          </a:p>
          <a:p>
            <a:r>
              <a:rPr lang="es-MX"/>
              <a:t>Bajos índices de morbi-mortalidad materna.</a:t>
            </a:r>
          </a:p>
          <a:p>
            <a:r>
              <a:rPr lang="es-MX"/>
              <a:t>Pobre uso de la anticoncepción.</a:t>
            </a:r>
          </a:p>
          <a:p>
            <a:r>
              <a:rPr lang="es-MX"/>
              <a:t>Poca eficacia de programas de prevención.</a:t>
            </a:r>
          </a:p>
          <a:p>
            <a:endParaRPr lang="es-ES"/>
          </a:p>
        </p:txBody>
      </p:sp>
      <p:pic>
        <p:nvPicPr>
          <p:cNvPr id="22532" name="Picture 4" descr="C:\My Documents\Cu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300" y="5019676"/>
            <a:ext cx="2933700" cy="183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15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Oval 2"/>
          <p:cNvSpPr>
            <a:spLocks noChangeArrowheads="1"/>
          </p:cNvSpPr>
          <p:nvPr/>
        </p:nvSpPr>
        <p:spPr bwMode="auto">
          <a:xfrm>
            <a:off x="7543800" y="5791200"/>
            <a:ext cx="1905000" cy="6096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6324600" y="3886200"/>
            <a:ext cx="2590800" cy="1143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7652" name="Oval 4"/>
          <p:cNvSpPr>
            <a:spLocks noChangeArrowheads="1"/>
          </p:cNvSpPr>
          <p:nvPr/>
        </p:nvSpPr>
        <p:spPr bwMode="auto">
          <a:xfrm>
            <a:off x="5029200" y="2590800"/>
            <a:ext cx="1905000" cy="6096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grpSp>
        <p:nvGrpSpPr>
          <p:cNvPr id="27664" name="Group 16"/>
          <p:cNvGrpSpPr>
            <a:grpSpLocks/>
          </p:cNvGrpSpPr>
          <p:nvPr/>
        </p:nvGrpSpPr>
        <p:grpSpPr bwMode="auto">
          <a:xfrm>
            <a:off x="2057400" y="457200"/>
            <a:ext cx="1905000" cy="609600"/>
            <a:chOff x="336" y="288"/>
            <a:chExt cx="1200" cy="384"/>
          </a:xfrm>
        </p:grpSpPr>
        <p:sp>
          <p:nvSpPr>
            <p:cNvPr id="27654" name="Oval 6"/>
            <p:cNvSpPr>
              <a:spLocks noChangeArrowheads="1"/>
            </p:cNvSpPr>
            <p:nvPr/>
          </p:nvSpPr>
          <p:spPr bwMode="auto">
            <a:xfrm>
              <a:off x="336" y="288"/>
              <a:ext cx="1200" cy="384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7655" name="Text Box 7"/>
            <p:cNvSpPr txBox="1">
              <a:spLocks noChangeArrowheads="1"/>
            </p:cNvSpPr>
            <p:nvPr/>
          </p:nvSpPr>
          <p:spPr bwMode="auto">
            <a:xfrm>
              <a:off x="384" y="336"/>
              <a:ext cx="110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>
                  <a:solidFill>
                    <a:schemeClr val="bg2"/>
                  </a:solidFill>
                </a:rPr>
                <a:t>Comunidad</a:t>
              </a:r>
              <a:endParaRPr lang="es-ES">
                <a:solidFill>
                  <a:schemeClr val="bg2"/>
                </a:solidFill>
              </a:endParaRPr>
            </a:p>
          </p:txBody>
        </p:sp>
      </p:grpSp>
      <p:grpSp>
        <p:nvGrpSpPr>
          <p:cNvPr id="27665" name="Group 17"/>
          <p:cNvGrpSpPr>
            <a:grpSpLocks/>
          </p:cNvGrpSpPr>
          <p:nvPr/>
        </p:nvGrpSpPr>
        <p:grpSpPr bwMode="auto">
          <a:xfrm>
            <a:off x="3352800" y="1295400"/>
            <a:ext cx="2590800" cy="762000"/>
            <a:chOff x="1152" y="816"/>
            <a:chExt cx="1632" cy="480"/>
          </a:xfrm>
        </p:grpSpPr>
        <p:sp>
          <p:nvSpPr>
            <p:cNvPr id="27653" name="Rectangle 5"/>
            <p:cNvSpPr>
              <a:spLocks noChangeArrowheads="1"/>
            </p:cNvSpPr>
            <p:nvPr/>
          </p:nvSpPr>
          <p:spPr bwMode="auto">
            <a:xfrm>
              <a:off x="1152" y="816"/>
              <a:ext cx="1632" cy="480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sp>
          <p:nvSpPr>
            <p:cNvPr id="27656" name="Text Box 8"/>
            <p:cNvSpPr txBox="1">
              <a:spLocks noChangeArrowheads="1"/>
            </p:cNvSpPr>
            <p:nvPr/>
          </p:nvSpPr>
          <p:spPr bwMode="auto">
            <a:xfrm>
              <a:off x="1200" y="912"/>
              <a:ext cx="158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s-MX">
                  <a:solidFill>
                    <a:schemeClr val="bg2"/>
                  </a:solidFill>
                </a:rPr>
                <a:t>Servicio de Aborto</a:t>
              </a:r>
              <a:endParaRPr lang="es-ES">
                <a:solidFill>
                  <a:schemeClr val="bg2"/>
                </a:solidFill>
              </a:endParaRPr>
            </a:p>
          </p:txBody>
        </p:sp>
      </p:grp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5181600" y="2667000"/>
            <a:ext cx="1752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>
                <a:solidFill>
                  <a:schemeClr val="bg2"/>
                </a:solidFill>
              </a:rPr>
              <a:t>Comunidad</a:t>
            </a:r>
            <a:endParaRPr lang="es-ES">
              <a:solidFill>
                <a:schemeClr val="bg2"/>
              </a:solidFill>
            </a:endParaRP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6324600" y="4038601"/>
            <a:ext cx="25908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>
                <a:solidFill>
                  <a:schemeClr val="bg2"/>
                </a:solidFill>
              </a:rPr>
              <a:t>Anticoncepción en la Adolescencia</a:t>
            </a:r>
            <a:endParaRPr lang="es-ES">
              <a:solidFill>
                <a:schemeClr val="bg2"/>
              </a:solidFill>
            </a:endParaRP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7696200" y="5867400"/>
            <a:ext cx="20574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>
                <a:solidFill>
                  <a:schemeClr val="bg2"/>
                </a:solidFill>
              </a:rPr>
              <a:t>Comunidad</a:t>
            </a:r>
            <a:endParaRPr lang="es-ES">
              <a:solidFill>
                <a:schemeClr val="bg2"/>
              </a:solidFill>
            </a:endParaRPr>
          </a:p>
        </p:txBody>
      </p:sp>
      <p:sp>
        <p:nvSpPr>
          <p:cNvPr id="27660" name="AutoShape 12"/>
          <p:cNvSpPr>
            <a:spLocks noChangeArrowheads="1"/>
          </p:cNvSpPr>
          <p:nvPr/>
        </p:nvSpPr>
        <p:spPr bwMode="auto">
          <a:xfrm rot="-2802136">
            <a:off x="2209800" y="1371600"/>
            <a:ext cx="762000" cy="1143000"/>
          </a:xfrm>
          <a:prstGeom prst="curvedRightArrow">
            <a:avLst>
              <a:gd name="adj1" fmla="val 21958"/>
              <a:gd name="adj2" fmla="val 67181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7661" name="AutoShape 13"/>
          <p:cNvSpPr>
            <a:spLocks noChangeArrowheads="1"/>
          </p:cNvSpPr>
          <p:nvPr/>
        </p:nvSpPr>
        <p:spPr bwMode="auto">
          <a:xfrm rot="-2802136">
            <a:off x="4000500" y="2476500"/>
            <a:ext cx="762000" cy="1143000"/>
          </a:xfrm>
          <a:prstGeom prst="curvedRightArrow">
            <a:avLst>
              <a:gd name="adj1" fmla="val 21958"/>
              <a:gd name="adj2" fmla="val 67181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7662" name="AutoShape 14"/>
          <p:cNvSpPr>
            <a:spLocks noChangeArrowheads="1"/>
          </p:cNvSpPr>
          <p:nvPr/>
        </p:nvSpPr>
        <p:spPr bwMode="auto">
          <a:xfrm rot="-2802136">
            <a:off x="5219700" y="3619500"/>
            <a:ext cx="762000" cy="1143000"/>
          </a:xfrm>
          <a:prstGeom prst="curvedRightArrow">
            <a:avLst>
              <a:gd name="adj1" fmla="val 21958"/>
              <a:gd name="adj2" fmla="val 67181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27663" name="AutoShape 15"/>
          <p:cNvSpPr>
            <a:spLocks noChangeArrowheads="1"/>
          </p:cNvSpPr>
          <p:nvPr/>
        </p:nvSpPr>
        <p:spPr bwMode="auto">
          <a:xfrm rot="-2802136">
            <a:off x="6362700" y="5295900"/>
            <a:ext cx="762000" cy="1143000"/>
          </a:xfrm>
          <a:prstGeom prst="curvedRightArrow">
            <a:avLst>
              <a:gd name="adj1" fmla="val 21958"/>
              <a:gd name="adj2" fmla="val 67181"/>
              <a:gd name="adj3" fmla="val 33333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03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 animBg="1"/>
      <p:bldP spid="27651" grpId="0" animBg="1"/>
      <p:bldP spid="27652" grpId="0" animBg="1"/>
      <p:bldP spid="27657" grpId="0" autoUpdateAnimBg="0"/>
      <p:bldP spid="27658" grpId="0" autoUpdateAnimBg="0"/>
      <p:bldP spid="27659" grpId="0" autoUpdateAnimBg="0"/>
      <p:bldP spid="27660" grpId="0" animBg="1"/>
      <p:bldP spid="27661" grpId="0" animBg="1"/>
      <p:bldP spid="27662" grpId="0" animBg="1"/>
      <p:bldP spid="2766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7162801" y="1905000"/>
          <a:ext cx="3084513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Imagen" r:id="rId3" imgW="4571429" imgH="6095238" progId="MS_ClipArt_Gallery.2">
                  <p:embed/>
                </p:oleObj>
              </mc:Choice>
              <mc:Fallback>
                <p:oleObj name="Imagen" r:id="rId3" imgW="4571429" imgH="6095238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801" y="1905000"/>
                        <a:ext cx="3084513" cy="411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1905000" y="533401"/>
            <a:ext cx="8382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MX" sz="2800" b="1"/>
              <a:t>Hospital Docente Materno Infantil “10 de Octubre”</a:t>
            </a:r>
            <a:endParaRPr lang="es-ES" sz="2800" b="1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2590800" y="2819400"/>
            <a:ext cx="358140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3600"/>
              <a:t>Servicios de Ginecología Infanto - Juvenil</a:t>
            </a:r>
            <a:endParaRPr lang="es-ES" sz="3600"/>
          </a:p>
        </p:txBody>
      </p:sp>
    </p:spTree>
    <p:extLst>
      <p:ext uri="{BB962C8B-B14F-4D97-AF65-F5344CB8AC3E}">
        <p14:creationId xmlns:p14="http://schemas.microsoft.com/office/powerpoint/2010/main" val="732106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7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286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autoUpdateAnimBg="0"/>
      <p:bldP spid="28676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981200" y="1066800"/>
            <a:ext cx="7772400" cy="2895600"/>
          </a:xfrm>
        </p:spPr>
        <p:txBody>
          <a:bodyPr/>
          <a:lstStyle/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s-MX" sz="2400"/>
              <a:t>Consulta de Ginecología Pediátrica.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s-MX" sz="2400"/>
              <a:t>Consulta de Patología Cervical.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s-MX" sz="2400"/>
              <a:t>Consulta de Embarazo en la Adolescencia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s-MX" sz="2400">
                <a:solidFill>
                  <a:srgbClr val="FF0000"/>
                </a:solidFill>
              </a:rPr>
              <a:t>Consulta de Clasificación.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s-MX" sz="2400">
                <a:solidFill>
                  <a:srgbClr val="FF0000"/>
                </a:solidFill>
              </a:rPr>
              <a:t>Servicio de Aborto.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r>
              <a:rPr lang="es-MX" sz="2400">
                <a:solidFill>
                  <a:srgbClr val="FF0000"/>
                </a:solidFill>
              </a:rPr>
              <a:t>Consulta de Anticoncepción y post aborto.</a:t>
            </a:r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ü"/>
            </a:pPr>
            <a:endParaRPr lang="es-ES" sz="2400">
              <a:solidFill>
                <a:srgbClr val="FF0000"/>
              </a:solidFill>
            </a:endParaRPr>
          </a:p>
        </p:txBody>
      </p:sp>
      <p:sp>
        <p:nvSpPr>
          <p:cNvPr id="29699" name="Text Box 3"/>
          <p:cNvSpPr txBox="1">
            <a:spLocks noChangeArrowheads="1"/>
          </p:cNvSpPr>
          <p:nvPr/>
        </p:nvSpPr>
        <p:spPr bwMode="auto">
          <a:xfrm>
            <a:off x="3124200" y="381000"/>
            <a:ext cx="6019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3200" b="1"/>
              <a:t>AMBULATORIO</a:t>
            </a:r>
            <a:endParaRPr lang="es-ES" sz="3200" b="1"/>
          </a:p>
        </p:txBody>
      </p:sp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4038600" y="4114800"/>
            <a:ext cx="4114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3200" b="1"/>
              <a:t>HOSPITALIZACIÓN</a:t>
            </a:r>
            <a:endParaRPr lang="es-ES" sz="3200" b="1"/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057400" y="5029200"/>
            <a:ext cx="4267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anose="05000000000000000000" pitchFamily="2" charset="2"/>
              <a:buChar char="ü"/>
            </a:pPr>
            <a:r>
              <a:rPr lang="es-MX"/>
              <a:t>Algunas camas diferenciadas.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5246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4" presetID="2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build="p" autoUpdateAnimBg="0" advAuto="1000"/>
      <p:bldP spid="29699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10836323" y="6356350"/>
            <a:ext cx="1220336" cy="365125"/>
          </a:xfrm>
        </p:spPr>
        <p:txBody>
          <a:bodyPr/>
          <a:lstStyle/>
          <a:p>
            <a:r>
              <a:rPr lang="es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OMRP-SGIJ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4345672" y="1442232"/>
            <a:ext cx="33100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GRACIAS</a:t>
            </a:r>
            <a:endParaRPr lang="es-ES" sz="5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935" y="2816604"/>
            <a:ext cx="4127500" cy="269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23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1253</TotalTime>
  <Words>882</Words>
  <Application>Microsoft Office PowerPoint</Application>
  <PresentationFormat>Panorámica</PresentationFormat>
  <Paragraphs>117</Paragraphs>
  <Slides>19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Wingdings</vt:lpstr>
      <vt:lpstr>Tema de Office</vt:lpstr>
      <vt:lpstr>Galería de imágenes de Microsoft</vt:lpstr>
      <vt:lpstr>Prevención oportuna de embarazos no deseados.  Anticoncepción pos parto y pos aborto.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Situación de Cuba.</vt:lpstr>
      <vt:lpstr>Presentación de PowerPoint</vt:lpstr>
      <vt:lpstr>Presentación de PowerPoint</vt:lpstr>
      <vt:lpstr>Presentación de PowerPoint</vt:lpstr>
      <vt:lpstr>Presentación de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Orlando</dc:creator>
  <cp:lastModifiedBy>Orlando</cp:lastModifiedBy>
  <cp:revision>51</cp:revision>
  <dcterms:created xsi:type="dcterms:W3CDTF">2017-11-14T11:45:11Z</dcterms:created>
  <dcterms:modified xsi:type="dcterms:W3CDTF">2017-11-16T12:28:15Z</dcterms:modified>
</cp:coreProperties>
</file>