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80" r:id="rId10"/>
    <p:sldId id="265" r:id="rId11"/>
    <p:sldId id="266" r:id="rId12"/>
    <p:sldId id="268" r:id="rId13"/>
    <p:sldId id="267" r:id="rId14"/>
    <p:sldId id="269" r:id="rId15"/>
    <p:sldId id="281" r:id="rId16"/>
    <p:sldId id="270" r:id="rId17"/>
    <p:sldId id="283" r:id="rId18"/>
    <p:sldId id="273" r:id="rId19"/>
    <p:sldId id="278" r:id="rId20"/>
    <p:sldId id="274" r:id="rId21"/>
    <p:sldId id="275" r:id="rId22"/>
    <p:sldId id="276" r:id="rId23"/>
    <p:sldId id="277" r:id="rId24"/>
    <p:sldId id="284" r:id="rId25"/>
    <p:sldId id="279" r:id="rId2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040" autoAdjust="0"/>
    <p:restoredTop sz="92149" autoAdjust="0"/>
  </p:normalViewPr>
  <p:slideViewPr>
    <p:cSldViewPr snapToGrid="0">
      <p:cViewPr varScale="1">
        <p:scale>
          <a:sx n="48" d="100"/>
          <a:sy n="48" d="100"/>
        </p:scale>
        <p:origin x="-90" y="-4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3741769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405066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23050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63815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06403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3364823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35491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104219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68611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06354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982259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03C4C-0301-465D-8971-C65C20BDD29B}" type="datetimeFigureOut">
              <a:rPr lang="es-ES" smtClean="0"/>
              <a:pPr/>
              <a:t>01/09/2020</a:t>
            </a:fld>
            <a:endParaRPr lang="es-E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C8726-9185-40D3-B9B8-5CD5DE419D30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646681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enfamilia.aeped.es/sites/enfamilia.aeped.es/files/styles/4col/public/images/articulos/istock_000043390626large.jpg?itok=AZk6OQg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14575" cy="10496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uadroTexto 5"/>
          <p:cNvSpPr txBox="1"/>
          <p:nvPr/>
        </p:nvSpPr>
        <p:spPr>
          <a:xfrm>
            <a:off x="-6350" y="1336675"/>
            <a:ext cx="106553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Enfermedades cardiovasculares</a:t>
            </a:r>
          </a:p>
          <a:p>
            <a:pPr algn="ctr"/>
            <a:endParaRPr lang="es-ES" sz="6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15900" y="4838700"/>
            <a:ext cx="5105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latin typeface="Segoe Print" panose="02000600000000000000" pitchFamily="2" charset="0"/>
              </a:rPr>
              <a:t>Dra. Denise Bello González</a:t>
            </a:r>
          </a:p>
          <a:p>
            <a:r>
              <a:rPr lang="es-ES" sz="2800" b="1" dirty="0">
                <a:latin typeface="Segoe Print" panose="02000600000000000000" pitchFamily="2" charset="0"/>
              </a:rPr>
              <a:t>Especialista de 1˚ grado en Medicina Intensiva Pediátrica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314700" y="254000"/>
            <a:ext cx="720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latin typeface="Segoe Print" panose="02000600000000000000" pitchFamily="2" charset="0"/>
              </a:rPr>
              <a:t>Hospital Pediátrico de San Miguel del Padrón</a:t>
            </a:r>
          </a:p>
          <a:p>
            <a:pPr algn="ctr"/>
            <a:r>
              <a:rPr lang="es-ES" b="1" dirty="0">
                <a:latin typeface="Segoe Print" panose="02000600000000000000" pitchFamily="2" charset="0"/>
              </a:rPr>
              <a:t>2017 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1106150" y="1214437"/>
            <a:ext cx="1085850" cy="2028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311374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>
                <a:solidFill>
                  <a:srgbClr val="C00000"/>
                </a:solidFill>
                <a:latin typeface="Segoe Print" panose="02000600000000000000" pitchFamily="2" charset="0"/>
              </a:rPr>
              <a:t>Sumario: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Cardiopatías congénitas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Miocardiopatías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Enfermedades que afectan el endocardio y el pericardio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Hipertensión arterial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Arritmias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Fiebre reumática</a:t>
            </a:r>
          </a:p>
          <a:p>
            <a:endParaRPr lang="es-ES" sz="3200" dirty="0"/>
          </a:p>
        </p:txBody>
      </p:sp>
    </p:spTree>
    <p:extLst>
      <p:ext uri="{BB962C8B-B14F-4D97-AF65-F5344CB8AC3E}">
        <p14:creationId xmlns="" xmlns:p14="http://schemas.microsoft.com/office/powerpoint/2010/main" val="1758364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e 3"/>
          <p:cNvSpPr/>
          <p:nvPr/>
        </p:nvSpPr>
        <p:spPr>
          <a:xfrm>
            <a:off x="491833" y="2236788"/>
            <a:ext cx="3477491" cy="4621212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Segoe Print" panose="02000600000000000000" pitchFamily="2" charset="0"/>
              </a:rPr>
              <a:t>Congénitas</a:t>
            </a:r>
          </a:p>
        </p:txBody>
      </p:sp>
      <p:sp>
        <p:nvSpPr>
          <p:cNvPr id="5" name="Elipse 4"/>
          <p:cNvSpPr/>
          <p:nvPr/>
        </p:nvSpPr>
        <p:spPr>
          <a:xfrm>
            <a:off x="7737762" y="2236788"/>
            <a:ext cx="3477491" cy="4621212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dirty="0">
                <a:latin typeface="Segoe Print" panose="02000600000000000000" pitchFamily="2" charset="0"/>
              </a:rPr>
              <a:t>Adquiridas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4225635" y="1117739"/>
            <a:ext cx="39069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rgbClr val="C00000"/>
                </a:solidFill>
                <a:latin typeface="Segoe Print" panose="02000600000000000000" pitchFamily="2" charset="0"/>
              </a:rPr>
              <a:t>Cardiopatías</a:t>
            </a:r>
          </a:p>
        </p:txBody>
      </p:sp>
      <p:sp>
        <p:nvSpPr>
          <p:cNvPr id="10" name="Flecha izquierda, derecha y arriba 9"/>
          <p:cNvSpPr/>
          <p:nvPr/>
        </p:nvSpPr>
        <p:spPr>
          <a:xfrm>
            <a:off x="4689761" y="2205976"/>
            <a:ext cx="2327564" cy="2341418"/>
          </a:xfrm>
          <a:prstGeom prst="leftRight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083181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03501" y="351820"/>
            <a:ext cx="36991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Segoe Print" panose="02000600000000000000" pitchFamily="2" charset="0"/>
              </a:rPr>
              <a:t>Síndrome de Down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6818601" y="351820"/>
            <a:ext cx="532014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u="sng" dirty="0">
                <a:solidFill>
                  <a:srgbClr val="C00000"/>
                </a:solidFill>
                <a:latin typeface="Segoe Print" panose="02000600000000000000" pitchFamily="2" charset="0"/>
              </a:rPr>
              <a:t>Incidencia anual de las Cardiopatías congénitas </a:t>
            </a:r>
          </a:p>
          <a:p>
            <a:pPr marL="457200" indent="-457200"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2800" dirty="0">
                <a:latin typeface="Segoe Print" panose="02000600000000000000" pitchFamily="2" charset="0"/>
              </a:rPr>
              <a:t>6,4 por cada 1000 nacidos vivos.</a:t>
            </a:r>
          </a:p>
          <a:p>
            <a:pPr marL="457200" indent="-457200">
              <a:buClr>
                <a:srgbClr val="C00000"/>
              </a:buClr>
              <a:buFont typeface="Segoe Print" panose="02000600000000000000" pitchFamily="2" charset="0"/>
              <a:buChar char="→"/>
            </a:pPr>
            <a:endParaRPr lang="es-ES" sz="2800" dirty="0">
              <a:solidFill>
                <a:srgbClr val="C00000"/>
              </a:solidFill>
              <a:latin typeface="Segoe Print" panose="02000600000000000000" pitchFamily="2" charset="0"/>
            </a:endParaRPr>
          </a:p>
          <a:p>
            <a:pPr marL="457200" indent="-457200"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2800" dirty="0">
                <a:latin typeface="Segoe Print" panose="02000600000000000000" pitchFamily="2" charset="0"/>
              </a:rPr>
              <a:t>2 de cada 1000 nacidos presenta malformaciones de difícil tratamiento y mal pronóstico.</a:t>
            </a:r>
          </a:p>
        </p:txBody>
      </p:sp>
      <p:sp>
        <p:nvSpPr>
          <p:cNvPr id="8" name="7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1135342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Cardiopatías Congénitas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dirty="0">
                <a:latin typeface="Segoe Print" panose="02000600000000000000" pitchFamily="2" charset="0"/>
              </a:rPr>
              <a:t>Cianóticas 38 %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dirty="0"/>
              <a:t> </a:t>
            </a:r>
            <a:r>
              <a:rPr lang="es-ES" dirty="0" err="1">
                <a:latin typeface="Segoe Print" panose="02000600000000000000" pitchFamily="2" charset="0"/>
              </a:rPr>
              <a:t>Acianóticas</a:t>
            </a:r>
            <a:r>
              <a:rPr lang="es-ES" dirty="0">
                <a:latin typeface="Segoe Print" panose="02000600000000000000" pitchFamily="2" charset="0"/>
              </a:rPr>
              <a:t> 62%</a:t>
            </a:r>
          </a:p>
        </p:txBody>
      </p:sp>
    </p:spTree>
    <p:extLst>
      <p:ext uri="{BB962C8B-B14F-4D97-AF65-F5344CB8AC3E}">
        <p14:creationId xmlns="" xmlns:p14="http://schemas.microsoft.com/office/powerpoint/2010/main" val="138851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/>
          <p:cNvCxnSpPr/>
          <p:nvPr/>
        </p:nvCxnSpPr>
        <p:spPr>
          <a:xfrm>
            <a:off x="3676650" y="1739900"/>
            <a:ext cx="2184400" cy="34798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6667500" y="1695450"/>
            <a:ext cx="2260600" cy="343535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3784600" y="1282700"/>
            <a:ext cx="4940300" cy="127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1005272" y="593039"/>
            <a:ext cx="2781300" cy="1536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Grupo I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874932" y="4973204"/>
            <a:ext cx="2781300" cy="1536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Grupo III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8670695" y="733714"/>
            <a:ext cx="2781300" cy="1536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Grupo II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793" y="3226279"/>
            <a:ext cx="2138256" cy="1771748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29355" y="91389"/>
            <a:ext cx="1672109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39" y="3479800"/>
            <a:ext cx="1466791" cy="1839403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4230832" y="1739900"/>
            <a:ext cx="38931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C00000"/>
                </a:solidFill>
                <a:latin typeface="Segoe Print" panose="02000600000000000000" pitchFamily="2" charset="0"/>
              </a:rPr>
              <a:t>Clasificación de las Cardiopatías Congénitas Cianóticas</a:t>
            </a:r>
          </a:p>
        </p:txBody>
      </p:sp>
    </p:spTree>
    <p:extLst>
      <p:ext uri="{BB962C8B-B14F-4D97-AF65-F5344CB8AC3E}">
        <p14:creationId xmlns="" xmlns:p14="http://schemas.microsoft.com/office/powerpoint/2010/main" val="268648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Segoe Print" panose="02000600000000000000" pitchFamily="2" charset="0"/>
              </a:rPr>
              <a:t>Crisis de Hipoxia </a:t>
            </a:r>
          </a:p>
        </p:txBody>
      </p:sp>
      <p:pic>
        <p:nvPicPr>
          <p:cNvPr id="4" name="Picture 2" descr="http://2.bp.blogspot.com/-InvsAF66S6s/UIMh5El0oLI/AAAAAAAAAEU/pDnuyG4fjhE/s400/1813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19138" r="-7905" b="4550"/>
          <a:stretch/>
        </p:blipFill>
        <p:spPr bwMode="auto">
          <a:xfrm>
            <a:off x="1496725" y="2157413"/>
            <a:ext cx="6802581" cy="40147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62565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/>
          <p:cNvCxnSpPr/>
          <p:nvPr/>
        </p:nvCxnSpPr>
        <p:spPr>
          <a:xfrm>
            <a:off x="3676650" y="1739900"/>
            <a:ext cx="2184400" cy="34798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6667500" y="1695450"/>
            <a:ext cx="2260600" cy="343535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3784600" y="1282700"/>
            <a:ext cx="4940300" cy="127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ángulo 13"/>
          <p:cNvSpPr/>
          <p:nvPr/>
        </p:nvSpPr>
        <p:spPr>
          <a:xfrm>
            <a:off x="997044" y="772391"/>
            <a:ext cx="2781300" cy="1536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I</a:t>
            </a:r>
            <a:r>
              <a:rPr lang="es-ES" sz="2400" dirty="0">
                <a:solidFill>
                  <a:srgbClr val="C00000"/>
                </a:solidFill>
                <a:latin typeface="Segoe Print" panose="02000600000000000000" pitchFamily="2" charset="0"/>
              </a:rPr>
              <a:t>- FP ↓</a:t>
            </a:r>
          </a:p>
          <a:p>
            <a:pPr algn="ctr"/>
            <a:r>
              <a:rPr lang="es-ES" sz="2400" dirty="0">
                <a:solidFill>
                  <a:srgbClr val="C00000"/>
                </a:solidFill>
                <a:latin typeface="Segoe Print" panose="02000600000000000000" pitchFamily="2" charset="0"/>
              </a:rPr>
              <a:t>No</a:t>
            </a:r>
          </a:p>
          <a:p>
            <a:pPr algn="ctr"/>
            <a:r>
              <a:rPr lang="es-ES" sz="2400" dirty="0">
                <a:solidFill>
                  <a:srgbClr val="C00000"/>
                </a:solidFill>
                <a:latin typeface="Segoe Print" panose="02000600000000000000" pitchFamily="2" charset="0"/>
              </a:rPr>
              <a:t>Cardiomegalia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874932" y="4973204"/>
            <a:ext cx="2781300" cy="1536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III</a:t>
            </a:r>
            <a:r>
              <a:rPr lang="es-ES" sz="2400" dirty="0">
                <a:solidFill>
                  <a:srgbClr val="C00000"/>
                </a:solidFill>
                <a:latin typeface="Segoe Print" panose="02000600000000000000" pitchFamily="2" charset="0"/>
              </a:rPr>
              <a:t>- FP ↓</a:t>
            </a:r>
          </a:p>
          <a:p>
            <a:pPr algn="ctr"/>
            <a:r>
              <a:rPr lang="es-ES" sz="2400" dirty="0">
                <a:solidFill>
                  <a:srgbClr val="C00000"/>
                </a:solidFill>
                <a:latin typeface="Segoe Print" panose="02000600000000000000" pitchFamily="2" charset="0"/>
              </a:rPr>
              <a:t>Cardiomegalia</a:t>
            </a:r>
          </a:p>
          <a:p>
            <a:pPr algn="ctr"/>
            <a:endParaRPr lang="es-ES" sz="2400" dirty="0">
              <a:solidFill>
                <a:srgbClr val="C00000"/>
              </a:solidFill>
              <a:latin typeface="Segoe Print" panose="02000600000000000000" pitchFamily="2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670695" y="733714"/>
            <a:ext cx="2781300" cy="15367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b="1" dirty="0">
                <a:solidFill>
                  <a:schemeClr val="tx1"/>
                </a:solidFill>
                <a:latin typeface="Segoe Print" panose="02000600000000000000" pitchFamily="2" charset="0"/>
              </a:rPr>
              <a:t>II</a:t>
            </a:r>
            <a:r>
              <a:rPr lang="es-ES" sz="2400" dirty="0">
                <a:solidFill>
                  <a:srgbClr val="C00000"/>
                </a:solidFill>
                <a:latin typeface="Segoe Print" panose="02000600000000000000" pitchFamily="2" charset="0"/>
              </a:rPr>
              <a:t>- FP ↑</a:t>
            </a:r>
          </a:p>
          <a:p>
            <a:pPr algn="ctr"/>
            <a:r>
              <a:rPr lang="es-ES" sz="2400" dirty="0">
                <a:solidFill>
                  <a:srgbClr val="C00000"/>
                </a:solidFill>
                <a:latin typeface="Segoe Print" panose="02000600000000000000" pitchFamily="2" charset="0"/>
              </a:rPr>
              <a:t>Cardiomegalia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873" y="3260786"/>
            <a:ext cx="1655176" cy="1737241"/>
          </a:xfrm>
          <a:prstGeom prst="rect">
            <a:avLst/>
          </a:prstGeom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5729355" y="91389"/>
            <a:ext cx="1378811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49" y="3260786"/>
            <a:ext cx="1466791" cy="1583254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4230832" y="1739900"/>
            <a:ext cx="389312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C00000"/>
                </a:solidFill>
                <a:latin typeface="Segoe Print" panose="02000600000000000000" pitchFamily="2" charset="0"/>
              </a:rPr>
              <a:t>Clasificación de las Cardiopatías Congénitas Cianóticas</a:t>
            </a:r>
          </a:p>
        </p:txBody>
      </p:sp>
    </p:spTree>
    <p:extLst>
      <p:ext uri="{BB962C8B-B14F-4D97-AF65-F5344CB8AC3E}">
        <p14:creationId xmlns="" xmlns:p14="http://schemas.microsoft.com/office/powerpoint/2010/main" val="1073197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7965" t="44514" r="15954" b="15486"/>
          <a:stretch/>
        </p:blipFill>
        <p:spPr>
          <a:xfrm>
            <a:off x="2499360" y="1690688"/>
            <a:ext cx="6847840" cy="4710112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Segoe Print" panose="02000600000000000000" pitchFamily="2" charset="0"/>
              </a:rPr>
              <a:t>Cardiopatías congénitas no cianóticas</a:t>
            </a:r>
          </a:p>
        </p:txBody>
      </p:sp>
    </p:spTree>
    <p:extLst>
      <p:ext uri="{BB962C8B-B14F-4D97-AF65-F5344CB8AC3E}">
        <p14:creationId xmlns="" xmlns:p14="http://schemas.microsoft.com/office/powerpoint/2010/main" val="2503174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Segoe Print" panose="02000600000000000000" pitchFamily="2" charset="0"/>
              </a:rPr>
              <a:t>Cardiopatías congénitas no cianóticas</a:t>
            </a:r>
          </a:p>
        </p:txBody>
      </p:sp>
      <p:pic>
        <p:nvPicPr>
          <p:cNvPr id="4" name="Picture 2" descr="Atrial Septal Defec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9241" b="14235"/>
          <a:stretch>
            <a:fillRect/>
          </a:stretch>
        </p:blipFill>
        <p:spPr bwMode="auto">
          <a:xfrm>
            <a:off x="576858" y="2353596"/>
            <a:ext cx="3880245" cy="4241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uadroTexto 4"/>
          <p:cNvSpPr txBox="1"/>
          <p:nvPr/>
        </p:nvSpPr>
        <p:spPr>
          <a:xfrm>
            <a:off x="604767" y="2168931"/>
            <a:ext cx="3852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latin typeface="Segoe Print" panose="02000600000000000000" pitchFamily="2" charset="0"/>
              </a:rPr>
              <a:t>Comunicación interauricular</a:t>
            </a:r>
          </a:p>
        </p:txBody>
      </p:sp>
      <p:pic>
        <p:nvPicPr>
          <p:cNvPr id="6" name="Picture 2" descr="Ilustración de una comunicación interventricular."/>
          <p:cNvPicPr>
            <a:picLocks noChangeAspect="1" noChangeArrowheads="1"/>
          </p:cNvPicPr>
          <p:nvPr/>
        </p:nvPicPr>
        <p:blipFill rotWithShape="1">
          <a:blip r:embed="rId3" cstate="print"/>
          <a:srcRect l="2332" b="1891"/>
          <a:stretch/>
        </p:blipFill>
        <p:spPr bwMode="auto">
          <a:xfrm>
            <a:off x="7686674" y="2244154"/>
            <a:ext cx="3439541" cy="3670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uadroTexto 6"/>
          <p:cNvSpPr txBox="1"/>
          <p:nvPr/>
        </p:nvSpPr>
        <p:spPr>
          <a:xfrm>
            <a:off x="6096000" y="6139119"/>
            <a:ext cx="41072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latin typeface="Segoe Print" panose="02000600000000000000" pitchFamily="2" charset="0"/>
              </a:rPr>
              <a:t>Comunicación interventricular</a:t>
            </a:r>
          </a:p>
        </p:txBody>
      </p:sp>
      <p:sp>
        <p:nvSpPr>
          <p:cNvPr id="3" name="Rectángulo 2"/>
          <p:cNvSpPr/>
          <p:nvPr/>
        </p:nvSpPr>
        <p:spPr>
          <a:xfrm>
            <a:off x="7329487" y="5529263"/>
            <a:ext cx="1928813" cy="581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400557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Segoe Print" panose="02000600000000000000" pitchFamily="2" charset="0"/>
              </a:rPr>
              <a:t>Cardiopatías congénitas no cianóticas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098585" y="2020352"/>
            <a:ext cx="5567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latin typeface="Segoe Print" panose="02000600000000000000" pitchFamily="2" charset="0"/>
              </a:rPr>
              <a:t>Persistencia del conducto arterioso</a:t>
            </a:r>
          </a:p>
        </p:txBody>
      </p:sp>
      <p:pic>
        <p:nvPicPr>
          <p:cNvPr id="8" name="Picture 2" descr="http://www.corazonyvida.org/photo/art/default/631280-7704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6782" y="2914649"/>
            <a:ext cx="6705600" cy="39433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81703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>
                <a:solidFill>
                  <a:srgbClr val="C00000"/>
                </a:solidFill>
                <a:latin typeface="Segoe Print" panose="02000600000000000000" pitchFamily="2" charset="0"/>
              </a:rPr>
              <a:t>Cardiopatías congénitas no cianóticas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158948" y="2020352"/>
            <a:ext cx="2683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Segoe Print" panose="02000600000000000000" pitchFamily="2" charset="0"/>
              </a:rPr>
              <a:t>Estenosis pulmonar</a:t>
            </a:r>
          </a:p>
        </p:txBody>
      </p:sp>
      <p:pic>
        <p:nvPicPr>
          <p:cNvPr id="6" name="Picture 2" descr="http://upload.wikimedia.org/wikipedia/commons/thumb/7/7f/Pulmonary_valve_stenosis.svg/616px-Pulmonary_valve_stenosis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750126"/>
            <a:ext cx="5860746" cy="41957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8529566" y="2020352"/>
            <a:ext cx="2377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latin typeface="Segoe Print" panose="02000600000000000000" pitchFamily="2" charset="0"/>
              </a:rPr>
              <a:t>Estenosis Aórtica</a:t>
            </a:r>
          </a:p>
        </p:txBody>
      </p:sp>
      <p:pic>
        <p:nvPicPr>
          <p:cNvPr id="9" name="Picture 2" descr="http://www.salud180.com/sites/www.salud180.com/files/estenosis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" r="-2934" b="7707"/>
          <a:stretch/>
        </p:blipFill>
        <p:spPr bwMode="auto">
          <a:xfrm>
            <a:off x="6808762" y="2750126"/>
            <a:ext cx="5286255" cy="410787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9101139" y="2684564"/>
            <a:ext cx="2993878" cy="1173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2300928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Cardiopatías adquiridas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600" dirty="0">
                <a:latin typeface="Segoe Print" panose="02000600000000000000" pitchFamily="2" charset="0"/>
              </a:rPr>
              <a:t>Miocarditis 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600" dirty="0">
                <a:latin typeface="Segoe Print" panose="02000600000000000000" pitchFamily="2" charset="0"/>
              </a:rPr>
              <a:t>Miocardiopatías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600" dirty="0">
                <a:latin typeface="Segoe Print" panose="02000600000000000000" pitchFamily="2" charset="0"/>
              </a:rPr>
              <a:t>Pericarditis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600" dirty="0">
                <a:latin typeface="Segoe Print" panose="02000600000000000000" pitchFamily="2" charset="0"/>
              </a:rPr>
              <a:t>Endocarditis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endParaRPr lang="es-ES" sz="3600" dirty="0">
              <a:latin typeface="Segoe Print" panose="02000600000000000000" pitchFamily="2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11106150" y="1214437"/>
            <a:ext cx="1085850" cy="2028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 5"/>
          <p:cNvSpPr/>
          <p:nvPr/>
        </p:nvSpPr>
        <p:spPr>
          <a:xfrm>
            <a:off x="6553201" y="4678361"/>
            <a:ext cx="1685925" cy="2028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7820027" y="5024438"/>
            <a:ext cx="1085850" cy="1533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15263168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Hipertensión arterial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dirty="0"/>
              <a:t> </a:t>
            </a:r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  <a:cs typeface="Sakkal Majalla" panose="02000000000000000000" pitchFamily="2" charset="-78"/>
              </a:rPr>
              <a:t>La elevación persistente de la tensión arterial sistólica y o diastólica superior a valores percentiles considerados como normales en relación con su sexo edad y talla.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  <a:cs typeface="Sakkal Majalla" panose="02000000000000000000" pitchFamily="2" charset="-78"/>
              </a:rPr>
              <a:t>Normal &lt;90 p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  <a:cs typeface="Sakkal Majalla" panose="02000000000000000000" pitchFamily="2" charset="-78"/>
              </a:rPr>
              <a:t>Normal alta 9o-95 p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  <a:cs typeface="Sakkal Majalla" panose="02000000000000000000" pitchFamily="2" charset="-78"/>
              </a:rPr>
              <a:t>Significativa&gt; 95 -99 p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  <a:cs typeface="Sakkal Majalla" panose="02000000000000000000" pitchFamily="2" charset="-78"/>
              </a:rPr>
              <a:t>Severa &gt; 99 p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98545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Primaria o Esencial: tiene su origen la niñez y representa el 80 % generalmente es ligera y obedece a un patrón genético multifactorial. 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 Secundaria. La HTA secundaria es más bien severa y obedece a múltiples causas desde las renales a las cardiovasculares como por ejemplo la coartación de la aorta.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Clasificación de la Hipertensión arterial. </a:t>
            </a:r>
          </a:p>
        </p:txBody>
      </p:sp>
    </p:spTree>
    <p:extLst>
      <p:ext uri="{BB962C8B-B14F-4D97-AF65-F5344CB8AC3E}">
        <p14:creationId xmlns="" xmlns:p14="http://schemas.microsoft.com/office/powerpoint/2010/main" val="1389122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Arritmias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Taquiaritmias</a:t>
            </a:r>
            <a:r>
              <a:rPr lang="es-ES" dirty="0"/>
              <a:t> FC 180-300 latidos por min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Bradiarritmias FC menor de 90 latidos por min en recién nacidos y menor de 60 en el resto de las edades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0069" t="26642" r="36341" b="60646"/>
          <a:stretch/>
        </p:blipFill>
        <p:spPr>
          <a:xfrm>
            <a:off x="1286359" y="4342257"/>
            <a:ext cx="4370522" cy="92989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0664" t="23252" r="35984" b="60435"/>
          <a:stretch/>
        </p:blipFill>
        <p:spPr>
          <a:xfrm>
            <a:off x="2464230" y="2244079"/>
            <a:ext cx="4339526" cy="11933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48966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Marcapaso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117" y="1726247"/>
            <a:ext cx="2143125" cy="2143125"/>
          </a:xfrm>
          <a:prstGeom prst="rect">
            <a:avLst/>
          </a:prstGeom>
        </p:spPr>
      </p:pic>
      <p:sp>
        <p:nvSpPr>
          <p:cNvPr id="6" name="5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591455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Fiebre reumática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708166" y="1606025"/>
            <a:ext cx="4775666" cy="3416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s-ES" b="1" dirty="0" err="1">
                <a:latin typeface="Segoe Print" panose="02000600000000000000" pitchFamily="2" charset="0"/>
                <a:ea typeface="+mj-ea"/>
                <a:cs typeface="+mj-cs"/>
              </a:rPr>
              <a:t>Estrptococo</a:t>
            </a:r>
            <a:r>
              <a:rPr lang="es-ES" b="1" dirty="0">
                <a:latin typeface="Segoe Print" panose="02000600000000000000" pitchFamily="2" charset="0"/>
                <a:ea typeface="+mj-ea"/>
                <a:cs typeface="+mj-cs"/>
              </a:rPr>
              <a:t> </a:t>
            </a:r>
            <a:r>
              <a:rPr lang="es-ES" b="1" dirty="0" err="1">
                <a:latin typeface="Segoe Print" panose="02000600000000000000" pitchFamily="2" charset="0"/>
                <a:ea typeface="+mj-ea"/>
                <a:cs typeface="+mj-cs"/>
              </a:rPr>
              <a:t>betahemolítico</a:t>
            </a:r>
            <a:r>
              <a:rPr lang="es-ES" b="1" dirty="0">
                <a:latin typeface="Segoe Print" panose="02000600000000000000" pitchFamily="2" charset="0"/>
                <a:ea typeface="+mj-ea"/>
                <a:cs typeface="+mj-cs"/>
              </a:rPr>
              <a:t> del grupo A</a:t>
            </a:r>
          </a:p>
        </p:txBody>
      </p:sp>
    </p:spTree>
    <p:extLst>
      <p:ext uri="{BB962C8B-B14F-4D97-AF65-F5344CB8AC3E}">
        <p14:creationId xmlns="" xmlns:p14="http://schemas.microsoft.com/office/powerpoint/2010/main" val="4252822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Fases del proceso reumático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Estadio o fase I: Infección Estreptocócica.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Estadio o Fase II: Producción de Anticuerpos( 2 – 3 semanas </a:t>
            </a:r>
            <a:r>
              <a:rPr lang="es-ES" dirty="0" err="1">
                <a:latin typeface="Segoe Print" panose="02000600000000000000" pitchFamily="2" charset="0"/>
              </a:rPr>
              <a:t>Pte</a:t>
            </a:r>
            <a:r>
              <a:rPr lang="es-ES" dirty="0">
                <a:latin typeface="Segoe Print" panose="02000600000000000000" pitchFamily="2" charset="0"/>
              </a:rPr>
              <a:t> Asintomático)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Estadio o Fase III: Período de estado de la                                        enfermedad (Signos y síntomas)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endParaRPr lang="es-ES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1303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Criterios de Jones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Clr>
                <a:srgbClr val="C00000"/>
              </a:buClr>
              <a:buNone/>
            </a:pPr>
            <a:r>
              <a:rPr lang="es-ES" u="sng" dirty="0">
                <a:latin typeface="Segoe Print" panose="02000600000000000000" pitchFamily="2" charset="0"/>
              </a:rPr>
              <a:t>Signos mayores: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Carditis 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 err="1">
                <a:latin typeface="Segoe Print" panose="02000600000000000000" pitchFamily="2" charset="0"/>
              </a:rPr>
              <a:t>Poliartritis</a:t>
            </a:r>
            <a:r>
              <a:rPr lang="es-ES" dirty="0">
                <a:latin typeface="Segoe Print" panose="02000600000000000000" pitchFamily="2" charset="0"/>
              </a:rPr>
              <a:t> 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Corea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Nódulos subcutáneos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Eritema marginado</a:t>
            </a:r>
          </a:p>
        </p:txBody>
      </p:sp>
    </p:spTree>
    <p:extLst>
      <p:ext uri="{BB962C8B-B14F-4D97-AF65-F5344CB8AC3E}">
        <p14:creationId xmlns="" xmlns:p14="http://schemas.microsoft.com/office/powerpoint/2010/main" val="101541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Criterios de Jones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3300" u="sng" dirty="0">
                <a:latin typeface="Segoe Print" panose="02000600000000000000" pitchFamily="2" charset="0"/>
              </a:rPr>
              <a:t>Signos menores: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Fiebre 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Antecedente de brote reumático anterior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 err="1">
                <a:latin typeface="Segoe Print" panose="02000600000000000000" pitchFamily="2" charset="0"/>
              </a:rPr>
              <a:t>Altragia</a:t>
            </a:r>
            <a:endParaRPr lang="es-ES" dirty="0">
              <a:latin typeface="Segoe Print" panose="02000600000000000000" pitchFamily="2" charset="0"/>
            </a:endParaRP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Velocidad de </a:t>
            </a:r>
            <a:r>
              <a:rPr lang="es-ES" dirty="0" err="1">
                <a:latin typeface="Segoe Print" panose="02000600000000000000" pitchFamily="2" charset="0"/>
              </a:rPr>
              <a:t>eritrosedimentación</a:t>
            </a:r>
            <a:r>
              <a:rPr lang="es-ES" dirty="0">
                <a:latin typeface="Segoe Print" panose="02000600000000000000" pitchFamily="2" charset="0"/>
              </a:rPr>
              <a:t> acelerada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Proteína C reactiva positiva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P_R alargado en el EKG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Antecedente de infección estreptocócica previa demostrable por: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Un título de </a:t>
            </a:r>
            <a:r>
              <a:rPr lang="es-ES" dirty="0" err="1">
                <a:latin typeface="Segoe Print" panose="02000600000000000000" pitchFamily="2" charset="0"/>
              </a:rPr>
              <a:t>antiestreptolisina</a:t>
            </a:r>
            <a:r>
              <a:rPr lang="es-ES" dirty="0">
                <a:latin typeface="Segoe Print" panose="02000600000000000000" pitchFamily="2" charset="0"/>
              </a:rPr>
              <a:t> O elevado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Un exudado faríngeo positivo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dirty="0">
                <a:latin typeface="Segoe Print" panose="02000600000000000000" pitchFamily="2" charset="0"/>
              </a:rPr>
              <a:t>Escarlatina previa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endParaRPr lang="es-ES" dirty="0"/>
          </a:p>
        </p:txBody>
      </p:sp>
    </p:spTree>
    <p:extLst>
      <p:ext uri="{BB962C8B-B14F-4D97-AF65-F5344CB8AC3E}">
        <p14:creationId xmlns="" xmlns:p14="http://schemas.microsoft.com/office/powerpoint/2010/main" val="219761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Diagnóstico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4000" dirty="0">
                <a:latin typeface="Segoe Print" panose="02000600000000000000" pitchFamily="2" charset="0"/>
              </a:rPr>
              <a:t>2 Signos mayores</a:t>
            </a:r>
          </a:p>
          <a:p>
            <a:pPr algn="ctr">
              <a:buClr>
                <a:srgbClr val="C00000"/>
              </a:buClr>
              <a:buFont typeface="Segoe Print" panose="02000600000000000000" pitchFamily="2" charset="0"/>
              <a:buChar char="→"/>
            </a:pPr>
            <a:endParaRPr lang="es-ES" sz="4000" dirty="0">
              <a:latin typeface="Segoe Print" panose="02000600000000000000" pitchFamily="2" charset="0"/>
            </a:endParaRP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4000" dirty="0">
                <a:latin typeface="Segoe Print" panose="02000600000000000000" pitchFamily="2" charset="0"/>
              </a:rPr>
              <a:t>1 Mayor acompañado de 2 o más menores</a:t>
            </a:r>
          </a:p>
        </p:txBody>
      </p:sp>
    </p:spTree>
    <p:extLst>
      <p:ext uri="{BB962C8B-B14F-4D97-AF65-F5344CB8AC3E}">
        <p14:creationId xmlns="" xmlns:p14="http://schemas.microsoft.com/office/powerpoint/2010/main" val="1373700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Profilaxis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Prevención primaria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Prevención secundaria</a:t>
            </a:r>
          </a:p>
          <a:p>
            <a:pPr>
              <a:buClr>
                <a:srgbClr val="C00000"/>
              </a:buClr>
              <a:buFont typeface="Segoe Print" panose="02000600000000000000" pitchFamily="2" charset="0"/>
              <a:buChar char="→"/>
            </a:pPr>
            <a:r>
              <a:rPr lang="es-ES" sz="3200" dirty="0">
                <a:latin typeface="Segoe Print" panose="02000600000000000000" pitchFamily="2" charset="0"/>
              </a:rPr>
              <a:t>Prevención de la </a:t>
            </a:r>
            <a:r>
              <a:rPr lang="es-ES" sz="3200" dirty="0" err="1">
                <a:latin typeface="Segoe Print" panose="02000600000000000000" pitchFamily="2" charset="0"/>
              </a:rPr>
              <a:t>endocariditis</a:t>
            </a:r>
            <a:endParaRPr lang="es-ES" sz="32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6365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855788"/>
            <a:ext cx="8229600" cy="5002212"/>
          </a:xfrm>
          <a:noFill/>
          <a:ln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000066"/>
                  </a:outerShdw>
                </a:effectLst>
              </a14:hiddenEffects>
            </a:ext>
          </a:extLst>
        </p:spPr>
        <p:txBody>
          <a:bodyPr/>
          <a:lstStyle/>
          <a:p>
            <a:pPr marL="0" indent="0">
              <a:buNone/>
            </a:pPr>
            <a:r>
              <a:rPr lang="es-ES_tradnl" dirty="0">
                <a:latin typeface="Segoe Print" panose="02000600000000000000" pitchFamily="2" charset="0"/>
              </a:rPr>
              <a:t>Básica:</a:t>
            </a:r>
          </a:p>
          <a:p>
            <a:pPr marL="0" indent="0">
              <a:buNone/>
            </a:pPr>
            <a:r>
              <a:rPr lang="es-ES_tradnl" sz="2000" dirty="0">
                <a:latin typeface="Segoe Print" panose="02000600000000000000" pitchFamily="2" charset="0"/>
              </a:rPr>
              <a:t>Valdés Martin S y Gómez Vasallo en “Temas de Pediatría”. ECIMED. 2006</a:t>
            </a:r>
            <a:endParaRPr lang="es-ES" sz="2000" dirty="0">
              <a:latin typeface="Segoe Print" panose="02000600000000000000" pitchFamily="2" charset="0"/>
            </a:endParaRPr>
          </a:p>
          <a:p>
            <a:pPr marL="0" indent="0">
              <a:buNone/>
            </a:pPr>
            <a:r>
              <a:rPr lang="es-ES_tradnl" dirty="0">
                <a:latin typeface="Segoe Print" panose="02000600000000000000" pitchFamily="2" charset="0"/>
              </a:rPr>
              <a:t>Complementaria: </a:t>
            </a:r>
          </a:p>
          <a:p>
            <a:pPr marL="0" indent="0">
              <a:buNone/>
            </a:pPr>
            <a:r>
              <a:rPr lang="es-ES_tradnl" sz="2000" dirty="0">
                <a:latin typeface="Segoe Print" panose="02000600000000000000" pitchFamily="2" charset="0"/>
              </a:rPr>
              <a:t>Autores Cubanos Pediatría. Tomo III. ECIMED. 2006</a:t>
            </a:r>
          </a:p>
          <a:p>
            <a:pPr marL="0" indent="0">
              <a:buNone/>
            </a:pPr>
            <a:r>
              <a:rPr lang="es-ES_tradnl" sz="2000" dirty="0">
                <a:latin typeface="Segoe Print" panose="02000600000000000000" pitchFamily="2" charset="0"/>
              </a:rPr>
              <a:t> </a:t>
            </a:r>
            <a:r>
              <a:rPr lang="es-ES_tradnl" sz="2000" dirty="0" err="1">
                <a:latin typeface="Segoe Print" panose="02000600000000000000" pitchFamily="2" charset="0"/>
              </a:rPr>
              <a:t>Suardiaz</a:t>
            </a:r>
            <a:r>
              <a:rPr lang="es-ES_tradnl" sz="2000" dirty="0">
                <a:latin typeface="Segoe Print" panose="02000600000000000000" pitchFamily="2" charset="0"/>
              </a:rPr>
              <a:t> J. Nelson. Tratado de Pediatría. Vol.. 15 ed. 1998</a:t>
            </a:r>
          </a:p>
          <a:p>
            <a:pPr marL="0" indent="0">
              <a:buNone/>
            </a:pPr>
            <a:r>
              <a:rPr lang="es-ES_tradnl" sz="2000">
                <a:latin typeface="Segoe Print" panose="02000600000000000000" pitchFamily="2" charset="0"/>
              </a:rPr>
              <a:t> Cruz </a:t>
            </a:r>
            <a:r>
              <a:rPr lang="es-ES_tradnl" sz="2000" dirty="0">
                <a:latin typeface="Segoe Print" panose="02000600000000000000" pitchFamily="2" charset="0"/>
              </a:rPr>
              <a:t>M. Tratado de Pediatría Vol. III. 7 ed. 2006</a:t>
            </a:r>
          </a:p>
          <a:p>
            <a:pPr marL="0" indent="0">
              <a:buNone/>
            </a:pPr>
            <a:endParaRPr lang="es-ES" sz="3456" u="sng" dirty="0">
              <a:latin typeface="Segoe Print" panose="02000600000000000000" pitchFamily="2" charset="0"/>
            </a:endParaRPr>
          </a:p>
          <a:p>
            <a:pPr marL="609600" indent="-609600"/>
            <a:endParaRPr lang="es-ES" dirty="0"/>
          </a:p>
          <a:p>
            <a:pPr marL="609600" indent="-609600">
              <a:buNone/>
            </a:pPr>
            <a:endParaRPr lang="es-ES" u="sng" dirty="0"/>
          </a:p>
          <a:p>
            <a:pPr marL="609600" indent="-609600">
              <a:buNone/>
            </a:pPr>
            <a:endParaRPr lang="es-ES" sz="4000" dirty="0">
              <a:latin typeface="Times New Roman" panose="02020603050405020304" pitchFamily="18" charset="0"/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s-ES" dirty="0">
                <a:solidFill>
                  <a:srgbClr val="C00000"/>
                </a:solidFill>
                <a:latin typeface="Segoe Print" panose="02000600000000000000" pitchFamily="2" charset="0"/>
              </a:rPr>
              <a:t>Bibliografía</a:t>
            </a:r>
          </a:p>
        </p:txBody>
      </p:sp>
    </p:spTree>
    <p:extLst>
      <p:ext uri="{BB962C8B-B14F-4D97-AF65-F5344CB8AC3E}">
        <p14:creationId xmlns="" xmlns:p14="http://schemas.microsoft.com/office/powerpoint/2010/main" val="113562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217" y="244189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8800" dirty="0">
                <a:solidFill>
                  <a:srgbClr val="C00000"/>
                </a:solidFill>
                <a:latin typeface="Segoe Print" panose="02000600000000000000" pitchFamily="2" charset="0"/>
              </a:rPr>
              <a:t>Gracias</a:t>
            </a:r>
          </a:p>
        </p:txBody>
      </p:sp>
    </p:spTree>
    <p:extLst>
      <p:ext uri="{BB962C8B-B14F-4D97-AF65-F5344CB8AC3E}">
        <p14:creationId xmlns="" xmlns:p14="http://schemas.microsoft.com/office/powerpoint/2010/main" val="3329462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2063</TotalTime>
  <Words>483</Words>
  <Application>Microsoft Office PowerPoint</Application>
  <PresentationFormat>Personalizado</PresentationFormat>
  <Paragraphs>111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Tema de Office</vt:lpstr>
      <vt:lpstr>Diapositiva 1</vt:lpstr>
      <vt:lpstr>Sumario:</vt:lpstr>
      <vt:lpstr>Diapositiva 3</vt:lpstr>
      <vt:lpstr>Diapositiva 4</vt:lpstr>
      <vt:lpstr>Cardiopatías Congénitas </vt:lpstr>
      <vt:lpstr>Diapositiva 6</vt:lpstr>
      <vt:lpstr>Crisis de Hipoxia </vt:lpstr>
      <vt:lpstr>Diapositiva 8</vt:lpstr>
      <vt:lpstr>Cardiopatías congénitas no cianóticas</vt:lpstr>
      <vt:lpstr>Cardiopatías congénitas no cianóticas</vt:lpstr>
      <vt:lpstr>Cardiopatías congénitas no cianóticas</vt:lpstr>
      <vt:lpstr>Cardiopatías congénitas no cianóticas</vt:lpstr>
      <vt:lpstr>Cardiopatías adquiridas</vt:lpstr>
      <vt:lpstr>Hipertensión arterial</vt:lpstr>
      <vt:lpstr>Clasificación de la Hipertensión arterial. </vt:lpstr>
      <vt:lpstr>Arritmias</vt:lpstr>
      <vt:lpstr>Marcapaso</vt:lpstr>
      <vt:lpstr>Fiebre reumática</vt:lpstr>
      <vt:lpstr>Fases del proceso reumático</vt:lpstr>
      <vt:lpstr>Criterios de Jones</vt:lpstr>
      <vt:lpstr>Criterios de Jones </vt:lpstr>
      <vt:lpstr>Diagnóstico</vt:lpstr>
      <vt:lpstr>Profilaxis</vt:lpstr>
      <vt:lpstr>Bibliografía</vt:lpstr>
      <vt:lpstr>Gracias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DR</dc:creator>
  <cp:lastModifiedBy>jose</cp:lastModifiedBy>
  <cp:revision>49</cp:revision>
  <dcterms:created xsi:type="dcterms:W3CDTF">2017-08-28T03:01:51Z</dcterms:created>
  <dcterms:modified xsi:type="dcterms:W3CDTF">2020-09-01T23:57:28Z</dcterms:modified>
</cp:coreProperties>
</file>