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338" r:id="rId3"/>
    <p:sldId id="339" r:id="rId4"/>
    <p:sldId id="340" r:id="rId5"/>
    <p:sldId id="303" r:id="rId6"/>
    <p:sldId id="341" r:id="rId7"/>
    <p:sldId id="305" r:id="rId8"/>
    <p:sldId id="342" r:id="rId9"/>
    <p:sldId id="344" r:id="rId10"/>
    <p:sldId id="346" r:id="rId11"/>
    <p:sldId id="347" r:id="rId12"/>
    <p:sldId id="285" r:id="rId13"/>
    <p:sldId id="288" r:id="rId14"/>
    <p:sldId id="291" r:id="rId15"/>
    <p:sldId id="292" r:id="rId16"/>
    <p:sldId id="295" r:id="rId17"/>
    <p:sldId id="294" r:id="rId18"/>
    <p:sldId id="297" r:id="rId19"/>
    <p:sldId id="296" r:id="rId20"/>
    <p:sldId id="311" r:id="rId21"/>
    <p:sldId id="312" r:id="rId22"/>
    <p:sldId id="313" r:id="rId23"/>
    <p:sldId id="319" r:id="rId24"/>
    <p:sldId id="348" r:id="rId25"/>
    <p:sldId id="314" r:id="rId26"/>
    <p:sldId id="317" r:id="rId27"/>
    <p:sldId id="321" r:id="rId28"/>
    <p:sldId id="315" r:id="rId29"/>
    <p:sldId id="316" r:id="rId30"/>
    <p:sldId id="264" r:id="rId31"/>
    <p:sldId id="263" r:id="rId32"/>
    <p:sldId id="349" r:id="rId33"/>
    <p:sldId id="350" r:id="rId34"/>
    <p:sldId id="326" r:id="rId35"/>
    <p:sldId id="265" r:id="rId36"/>
    <p:sldId id="331" r:id="rId37"/>
    <p:sldId id="328" r:id="rId38"/>
    <p:sldId id="329" r:id="rId39"/>
    <p:sldId id="330" r:id="rId40"/>
    <p:sldId id="333" r:id="rId41"/>
    <p:sldId id="335" r:id="rId42"/>
    <p:sldId id="336" r:id="rId4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FFFF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F6951CBB-A3BD-42AB-8593-937A6F194D92}" type="datetimeFigureOut">
              <a:rPr lang="es-ES" smtClean="0"/>
              <a:t>03/12/2018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C36C63-C308-418F-A577-4952B55E242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F6951CBB-A3BD-42AB-8593-937A6F194D92}" type="datetimeFigureOut">
              <a:rPr lang="es-ES" smtClean="0"/>
              <a:t>03/12/2018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36C63-C308-418F-A577-4952B55E242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F6951CBB-A3BD-42AB-8593-937A6F194D92}" type="datetimeFigureOut">
              <a:rPr lang="es-ES" smtClean="0"/>
              <a:t>03/12/2018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C36C63-C308-418F-A577-4952B55E242A}" type="slidenum">
              <a:rPr lang="es-ES" smtClean="0"/>
              <a:t>‹Nº›</a:t>
            </a:fld>
            <a:endParaRPr lang="es-ES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F6951CBB-A3BD-42AB-8593-937A6F194D92}" type="datetimeFigureOut">
              <a:rPr lang="es-ES" smtClean="0"/>
              <a:t>03/12/2018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C36C63-C308-418F-A577-4952B55E242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F6951CBB-A3BD-42AB-8593-937A6F194D92}" type="datetimeFigureOut">
              <a:rPr lang="es-ES" smtClean="0"/>
              <a:t>03/12/2018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C36C63-C308-418F-A577-4952B55E242A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1CBB-A3BD-42AB-8593-937A6F194D92}" type="datetimeFigureOut">
              <a:rPr lang="es-ES" smtClean="0"/>
              <a:t>03/12/2018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36C63-C308-418F-A577-4952B55E242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F6951CBB-A3BD-42AB-8593-937A6F194D92}" type="datetimeFigureOut">
              <a:rPr lang="es-ES" smtClean="0"/>
              <a:t>03/12/2018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C36C63-C308-418F-A577-4952B55E242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F6951CBB-A3BD-42AB-8593-937A6F194D92}" type="datetimeFigureOut">
              <a:rPr lang="es-ES" smtClean="0"/>
              <a:t>03/12/2018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C36C63-C308-418F-A577-4952B55E242A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F6951CBB-A3BD-42AB-8593-937A6F194D92}" type="datetimeFigureOut">
              <a:rPr lang="es-ES" smtClean="0"/>
              <a:t>03/12/2018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C36C63-C308-418F-A577-4952B55E242A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1CBB-A3BD-42AB-8593-937A6F194D92}" type="datetimeFigureOut">
              <a:rPr lang="es-ES" smtClean="0"/>
              <a:t>03/12/2018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36C63-C308-418F-A577-4952B55E242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51CBB-A3BD-42AB-8593-937A6F194D92}" type="datetimeFigureOut">
              <a:rPr lang="es-ES" smtClean="0"/>
              <a:t>03/12/2018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36C63-C308-418F-A577-4952B55E242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F6951CBB-A3BD-42AB-8593-937A6F194D92}" type="datetimeFigureOut">
              <a:rPr lang="es-ES" smtClean="0"/>
              <a:t>03/12/2018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C36C63-C308-418F-A577-4952B55E242A}" type="slidenum">
              <a:rPr lang="es-ES" smtClean="0"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uadroTexto"/>
          <p:cNvSpPr txBox="1"/>
          <p:nvPr/>
        </p:nvSpPr>
        <p:spPr>
          <a:xfrm>
            <a:off x="0" y="0"/>
            <a:ext cx="85011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Sistemas Hemolinfopoyético y Endocrinometabólico</a:t>
            </a:r>
            <a:endParaRPr lang="es-E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357290" y="6088559"/>
            <a:ext cx="70723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Dra Leticia Muóz Alvarez</a:t>
            </a:r>
            <a:endParaRPr lang="es-E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11" name="Picture 4" descr="DSC043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68" y="1000108"/>
            <a:ext cx="2000232" cy="2766987"/>
          </a:xfrm>
          <a:prstGeom prst="rect">
            <a:avLst/>
          </a:prstGeom>
          <a:noFill/>
        </p:spPr>
      </p:pic>
      <p:pic>
        <p:nvPicPr>
          <p:cNvPr id="12" name="Picture 4" descr="DSC083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143116"/>
            <a:ext cx="3143240" cy="2718478"/>
          </a:xfrm>
          <a:prstGeom prst="rect">
            <a:avLst/>
          </a:prstGeom>
          <a:noFill/>
        </p:spPr>
      </p:pic>
      <p:pic>
        <p:nvPicPr>
          <p:cNvPr id="13" name="Picture 4" descr="LinFNH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3500438"/>
            <a:ext cx="2857520" cy="2632238"/>
          </a:xfrm>
          <a:prstGeom prst="rect">
            <a:avLst/>
          </a:prstGeom>
          <a:noFill/>
        </p:spPr>
      </p:pic>
      <p:pic>
        <p:nvPicPr>
          <p:cNvPr id="14" name="Picture 4" descr="NORMAL PP03"/>
          <p:cNvPicPr>
            <a:picLocks noChangeAspect="1" noChangeArrowheads="1"/>
          </p:cNvPicPr>
          <p:nvPr/>
        </p:nvPicPr>
        <p:blipFill>
          <a:blip r:embed="rId5">
            <a:lum bright="12000"/>
          </a:blip>
          <a:srcRect/>
          <a:stretch>
            <a:fillRect/>
          </a:stretch>
        </p:blipFill>
        <p:spPr>
          <a:xfrm>
            <a:off x="5286380" y="3500438"/>
            <a:ext cx="3349732" cy="2451099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428992" y="1571612"/>
            <a:ext cx="3599130" cy="2790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6" descr="imagen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14282" y="4286256"/>
            <a:ext cx="1566877" cy="16944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14282" y="928670"/>
            <a:ext cx="8643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000" b="1" dirty="0">
                <a:solidFill>
                  <a:srgbClr val="FFFF66"/>
                </a:solidFill>
                <a:latin typeface="Garamond" pitchFamily="18" charset="0"/>
              </a:rPr>
              <a:t>Las enfermedades del sistema hemolinfopoyético se relacionan con los trastornos que </a:t>
            </a:r>
            <a:r>
              <a:rPr lang="es-419" sz="2000" b="1" dirty="0" smtClean="0">
                <a:solidFill>
                  <a:srgbClr val="FFFF66"/>
                </a:solidFill>
                <a:latin typeface="Garamond" pitchFamily="18" charset="0"/>
              </a:rPr>
              <a:t>afectan :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785785" y="4049634"/>
            <a:ext cx="4406839" cy="2308324"/>
          </a:xfrm>
          <a:prstGeom prst="rect">
            <a:avLst/>
          </a:prstGeom>
          <a:noFill/>
          <a:ln>
            <a:solidFill>
              <a:srgbClr val="66CCFF"/>
            </a:solidFill>
          </a:ln>
        </p:spPr>
        <p:txBody>
          <a:bodyPr wrap="square" rtlCol="0">
            <a:spAutoFit/>
          </a:bodyPr>
          <a:lstStyle/>
          <a:p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Medios imagenológicos</a:t>
            </a:r>
          </a:p>
          <a:p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Rayos X (Tórax survey óseo)</a:t>
            </a:r>
          </a:p>
          <a:p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Ultrasonido</a:t>
            </a:r>
          </a:p>
          <a:p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TAC</a:t>
            </a:r>
          </a:p>
          <a:p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RMI</a:t>
            </a:r>
          </a:p>
          <a:p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Linfografía</a:t>
            </a:r>
            <a:endParaRPr lang="es-ES" sz="2400" b="1" dirty="0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500694" y="4286256"/>
            <a:ext cx="3438815" cy="1569660"/>
          </a:xfrm>
          <a:prstGeom prst="rect">
            <a:avLst/>
          </a:prstGeom>
          <a:noFill/>
          <a:ln>
            <a:solidFill>
              <a:srgbClr val="66CCFF"/>
            </a:solidFill>
          </a:ln>
        </p:spPr>
        <p:txBody>
          <a:bodyPr wrap="square" rtlCol="0">
            <a:spAutoFit/>
          </a:bodyPr>
          <a:lstStyle/>
          <a:p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* </a:t>
            </a:r>
            <a:r>
              <a:rPr lang="es-ES_tradnl" sz="2400" b="1" dirty="0" err="1" smtClean="0">
                <a:solidFill>
                  <a:srgbClr val="FFFF66"/>
                </a:solidFill>
                <a:latin typeface="Garamond" pitchFamily="18" charset="0"/>
              </a:rPr>
              <a:t>Sicklemia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.</a:t>
            </a:r>
          </a:p>
          <a:p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* Leucemia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.</a:t>
            </a:r>
            <a:endParaRPr lang="es-ES_tradnl" sz="2400" b="1" dirty="0">
              <a:solidFill>
                <a:srgbClr val="FFFF66"/>
              </a:solidFill>
              <a:latin typeface="Garamond" pitchFamily="18" charset="0"/>
            </a:endParaRPr>
          </a:p>
          <a:p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* Linfoma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.</a:t>
            </a:r>
            <a:endParaRPr lang="es-ES_tradnl" sz="2400" b="1" dirty="0">
              <a:solidFill>
                <a:srgbClr val="FFFF66"/>
              </a:solidFill>
              <a:latin typeface="Garamond" pitchFamily="18" charset="0"/>
            </a:endParaRPr>
          </a:p>
          <a:p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* Mieloma 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Múltiple.</a:t>
            </a:r>
            <a:endParaRPr lang="es-ES_tradnl" sz="2400" b="1" dirty="0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785786" y="142852"/>
            <a:ext cx="7500990" cy="769441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419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Sistemas Hemolinfopoyético </a:t>
            </a:r>
            <a:endParaRPr lang="es-ES" sz="4400" dirty="0"/>
          </a:p>
        </p:txBody>
      </p:sp>
      <p:sp>
        <p:nvSpPr>
          <p:cNvPr id="6" name="5 Rectángulo"/>
          <p:cNvSpPr/>
          <p:nvPr/>
        </p:nvSpPr>
        <p:spPr>
          <a:xfrm>
            <a:off x="2857488" y="1214422"/>
            <a:ext cx="62865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Glóbulos rojos</a:t>
            </a:r>
          </a:p>
          <a:p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Leucocitos</a:t>
            </a:r>
          </a:p>
          <a:p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Células del S</a:t>
            </a:r>
            <a:r>
              <a:rPr lang="es-ES" sz="2400" b="1" dirty="0" smtClean="0">
                <a:solidFill>
                  <a:srgbClr val="FFFF66"/>
                </a:solidFill>
                <a:latin typeface="Garamond" pitchFamily="18" charset="0"/>
              </a:rPr>
              <a:t>ER</a:t>
            </a:r>
          </a:p>
          <a:p>
            <a:r>
              <a:rPr lang="es-ES" sz="2400" b="1" dirty="0" smtClean="0">
                <a:solidFill>
                  <a:srgbClr val="FFFF66"/>
                </a:solidFill>
                <a:latin typeface="Garamond" pitchFamily="18" charset="0"/>
              </a:rPr>
              <a:t>P</a:t>
            </a:r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laquetas</a:t>
            </a:r>
          </a:p>
          <a:p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Mecanismos de coagulación</a:t>
            </a:r>
          </a:p>
          <a:p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Órganos hematopoyéticos (Médula ósea, hígado, vasos y ganglios linfáticos)</a:t>
            </a:r>
            <a:endParaRPr lang="es-ES" sz="2400" b="1" dirty="0">
              <a:solidFill>
                <a:srgbClr val="FFFF66"/>
              </a:solidFill>
              <a:latin typeface="Garamond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643142" y="285728"/>
            <a:ext cx="65008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419" sz="2000" b="1" dirty="0">
                <a:solidFill>
                  <a:srgbClr val="FFFF66"/>
                </a:solidFill>
                <a:latin typeface="Garamond" pitchFamily="18" charset="0"/>
              </a:rPr>
              <a:t>T</a:t>
            </a:r>
            <a:r>
              <a:rPr lang="es-419" sz="2000" b="1" dirty="0" smtClean="0">
                <a:solidFill>
                  <a:srgbClr val="FFFF66"/>
                </a:solidFill>
                <a:latin typeface="Garamond" pitchFamily="18" charset="0"/>
              </a:rPr>
              <a:t>rastorno </a:t>
            </a:r>
            <a:r>
              <a:rPr lang="es-419" sz="2000" b="1" dirty="0">
                <a:solidFill>
                  <a:srgbClr val="FFFF66"/>
                </a:solidFill>
                <a:latin typeface="Garamond" pitchFamily="18" charset="0"/>
              </a:rPr>
              <a:t>hematológico más </a:t>
            </a:r>
            <a:r>
              <a:rPr lang="es-419" sz="2000" b="1" dirty="0" smtClean="0">
                <a:solidFill>
                  <a:srgbClr val="FFFF66"/>
                </a:solidFill>
                <a:latin typeface="Garamond" pitchFamily="18" charset="0"/>
              </a:rPr>
              <a:t>frecuente :Visceromegalia</a:t>
            </a:r>
            <a:r>
              <a:rPr lang="es-419" sz="2000" b="1" dirty="0">
                <a:solidFill>
                  <a:srgbClr val="FFFF66"/>
                </a:solidFill>
                <a:latin typeface="Garamond" pitchFamily="18" charset="0"/>
              </a:rPr>
              <a:t>, adenopatías, púrpura</a:t>
            </a:r>
            <a:endParaRPr lang="es-ES" sz="2000" b="1" dirty="0">
              <a:solidFill>
                <a:srgbClr val="FFFF66"/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s-419" sz="2000" b="1" dirty="0">
                <a:solidFill>
                  <a:srgbClr val="FFFF66"/>
                </a:solidFill>
                <a:latin typeface="Garamond" pitchFamily="18" charset="0"/>
              </a:rPr>
              <a:t>Cáncer (puede cursar con anemia,)</a:t>
            </a:r>
          </a:p>
          <a:p>
            <a:pPr>
              <a:buFont typeface="Arial" pitchFamily="34" charset="0"/>
              <a:buChar char="•"/>
            </a:pPr>
            <a:r>
              <a:rPr lang="es-419" sz="2000" b="1" dirty="0">
                <a:solidFill>
                  <a:srgbClr val="FFFF66"/>
                </a:solidFill>
                <a:latin typeface="Garamond" pitchFamily="18" charset="0"/>
              </a:rPr>
              <a:t>Insuficiencia renal (HTA)</a:t>
            </a:r>
          </a:p>
          <a:p>
            <a:pPr>
              <a:buFont typeface="Arial" pitchFamily="34" charset="0"/>
              <a:buChar char="•"/>
            </a:pPr>
            <a:r>
              <a:rPr lang="es-419" sz="2000" b="1" dirty="0">
                <a:solidFill>
                  <a:srgbClr val="FFFF66"/>
                </a:solidFill>
                <a:latin typeface="Garamond" pitchFamily="18" charset="0"/>
              </a:rPr>
              <a:t>Insuficiencia hepática</a:t>
            </a:r>
          </a:p>
          <a:p>
            <a:pPr>
              <a:buFont typeface="Arial" pitchFamily="34" charset="0"/>
              <a:buChar char="•"/>
            </a:pPr>
            <a:r>
              <a:rPr lang="es-419" sz="2000" b="1" dirty="0">
                <a:solidFill>
                  <a:srgbClr val="FFFF66"/>
                </a:solidFill>
                <a:latin typeface="Garamond" pitchFamily="18" charset="0"/>
              </a:rPr>
              <a:t>Desórdenes endocrinos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0" y="3429000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Anemia Hemolíticas </a:t>
            </a:r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crónica. </a:t>
            </a:r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Anemia </a:t>
            </a:r>
            <a:r>
              <a:rPr lang="pt-BR" sz="2400" b="1" dirty="0" err="1" smtClean="0">
                <a:solidFill>
                  <a:srgbClr val="FFFF66"/>
                </a:solidFill>
                <a:latin typeface="Garamond" pitchFamily="18" charset="0"/>
              </a:rPr>
              <a:t>crónica</a:t>
            </a:r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b="1" dirty="0" err="1" smtClean="0">
                <a:solidFill>
                  <a:srgbClr val="FFFF66"/>
                </a:solidFill>
                <a:latin typeface="Garamond" pitchFamily="18" charset="0"/>
              </a:rPr>
              <a:t>congénita</a:t>
            </a:r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 se </a:t>
            </a:r>
            <a:r>
              <a:rPr lang="pt-BR" sz="2400" b="1" dirty="0" err="1" smtClean="0">
                <a:solidFill>
                  <a:srgbClr val="FFFF66"/>
                </a:solidFill>
                <a:latin typeface="Garamond" pitchFamily="18" charset="0"/>
              </a:rPr>
              <a:t>trasmite</a:t>
            </a:r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 de  forma Dominante, caracterizada por una </a:t>
            </a:r>
            <a:r>
              <a:rPr lang="pt-BR" sz="2400" b="1" dirty="0" err="1" smtClean="0">
                <a:solidFill>
                  <a:srgbClr val="FFFF66"/>
                </a:solidFill>
                <a:latin typeface="Garamond" pitchFamily="18" charset="0"/>
              </a:rPr>
              <a:t>anomalía</a:t>
            </a:r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 de </a:t>
            </a:r>
            <a:r>
              <a:rPr lang="pt-BR" sz="2400" b="1" dirty="0" err="1" smtClean="0">
                <a:solidFill>
                  <a:srgbClr val="FFFF66"/>
                </a:solidFill>
                <a:latin typeface="Garamond" pitchFamily="18" charset="0"/>
              </a:rPr>
              <a:t>los</a:t>
            </a:r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b="1" dirty="0" err="1" smtClean="0">
                <a:solidFill>
                  <a:srgbClr val="FFFF66"/>
                </a:solidFill>
                <a:latin typeface="Garamond" pitchFamily="18" charset="0"/>
              </a:rPr>
              <a:t>eritrocito</a:t>
            </a:r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 ( forma de </a:t>
            </a:r>
            <a:r>
              <a:rPr lang="pt-BR" sz="2400" b="1" dirty="0" err="1" smtClean="0">
                <a:solidFill>
                  <a:srgbClr val="FFFF66"/>
                </a:solidFill>
                <a:latin typeface="Garamond" pitchFamily="18" charset="0"/>
              </a:rPr>
              <a:t>platanito</a:t>
            </a:r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)</a:t>
            </a:r>
            <a:endParaRPr lang="es-419" sz="2400" b="1" dirty="0">
              <a:solidFill>
                <a:srgbClr val="FFFF66"/>
              </a:solidFill>
              <a:latin typeface="Garamond" pitchFamily="18" charset="0"/>
            </a:endParaRPr>
          </a:p>
          <a:p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Lesiones </a:t>
            </a:r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óseas por hiperplasia compensatoria de la médula ósea por eritropoyesis acelerada</a:t>
            </a:r>
          </a:p>
          <a:p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Principales lesiones : Esqueleto</a:t>
            </a:r>
          </a:p>
          <a:p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		     </a:t>
            </a:r>
            <a:endParaRPr lang="es-ES" sz="2400" b="1" dirty="0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85720" y="285728"/>
            <a:ext cx="2177199" cy="769441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419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Anemia </a:t>
            </a:r>
            <a:endParaRPr lang="es-E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57158" y="2428868"/>
            <a:ext cx="2654894" cy="769441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419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Sicklemia </a:t>
            </a:r>
            <a:endParaRPr lang="es-419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3214678" y="2500306"/>
            <a:ext cx="4478714" cy="830997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( </a:t>
            </a:r>
            <a:r>
              <a:rPr lang="pt-BR" sz="2400" b="1" dirty="0" err="1" smtClean="0">
                <a:solidFill>
                  <a:srgbClr val="FFFF66"/>
                </a:solidFill>
                <a:latin typeface="Garamond" pitchFamily="18" charset="0"/>
              </a:rPr>
              <a:t>Enfermedad</a:t>
            </a:r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 de células </a:t>
            </a:r>
          </a:p>
          <a:p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falciformes, </a:t>
            </a:r>
            <a:r>
              <a:rPr lang="pt-BR" sz="2400" b="1" dirty="0" err="1" smtClean="0">
                <a:solidFill>
                  <a:srgbClr val="FFFF66"/>
                </a:solidFill>
                <a:latin typeface="Garamond" pitchFamily="18" charset="0"/>
              </a:rPr>
              <a:t>Drepanocitosis</a:t>
            </a:r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 )</a:t>
            </a:r>
            <a:endParaRPr lang="es-E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14282" y="0"/>
            <a:ext cx="86439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RX Cráneo </a:t>
            </a:r>
          </a:p>
          <a:p>
            <a:pPr>
              <a:buFont typeface="Arial" pitchFamily="34" charset="0"/>
              <a:buChar char="•"/>
            </a:pPr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Ensanchamiento del diploe hacia region frontal y parietal con espículas verticales con aspecto de cráneo en cepillo</a:t>
            </a:r>
          </a:p>
          <a:p>
            <a:pPr>
              <a:buFont typeface="Arial" pitchFamily="34" charset="0"/>
              <a:buChar char="•"/>
            </a:pP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Aumento de </a:t>
            </a:r>
            <a:r>
              <a:rPr lang="pt-BR" sz="2400" b="1" dirty="0" err="1">
                <a:solidFill>
                  <a:srgbClr val="FFFF66"/>
                </a:solidFill>
                <a:latin typeface="Garamond" pitchFamily="18" charset="0"/>
              </a:rPr>
              <a:t>los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b="1" dirty="0" err="1">
                <a:solidFill>
                  <a:srgbClr val="FFFF66"/>
                </a:solidFill>
                <a:latin typeface="Garamond" pitchFamily="18" charset="0"/>
              </a:rPr>
              <a:t>diámetros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b="1" dirty="0" err="1">
                <a:solidFill>
                  <a:srgbClr val="FFFF66"/>
                </a:solidFill>
                <a:latin typeface="Garamond" pitchFamily="18" charset="0"/>
              </a:rPr>
              <a:t>verticales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b="1" dirty="0" err="1">
                <a:solidFill>
                  <a:srgbClr val="FFFF66"/>
                </a:solidFill>
                <a:latin typeface="Garamond" pitchFamily="18" charset="0"/>
              </a:rPr>
              <a:t>del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b="1" dirty="0" err="1" smtClean="0">
                <a:solidFill>
                  <a:srgbClr val="FFFF66"/>
                </a:solidFill>
                <a:latin typeface="Garamond" pitchFamily="18" charset="0"/>
              </a:rPr>
              <a:t>cráneo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( </a:t>
            </a:r>
            <a:r>
              <a:rPr lang="pt-BR" sz="2400" b="1" dirty="0" err="1">
                <a:solidFill>
                  <a:srgbClr val="FFFF66"/>
                </a:solidFill>
                <a:latin typeface="Garamond" pitchFamily="18" charset="0"/>
              </a:rPr>
              <a:t>turricefalia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 ).</a:t>
            </a:r>
          </a:p>
          <a:p>
            <a:pPr>
              <a:buFont typeface="Arial" pitchFamily="34" charset="0"/>
              <a:buChar char="•"/>
            </a:pPr>
            <a:r>
              <a:rPr lang="pt-BR" sz="2400" b="1" dirty="0" err="1" smtClean="0">
                <a:solidFill>
                  <a:srgbClr val="FFFF66"/>
                </a:solidFill>
                <a:latin typeface="Garamond" pitchFamily="18" charset="0"/>
              </a:rPr>
              <a:t>Osteoporosis</a:t>
            </a:r>
            <a:endParaRPr lang="es-ES" sz="2400" b="1" dirty="0">
              <a:solidFill>
                <a:srgbClr val="FFFF66"/>
              </a:solidFill>
              <a:latin typeface="Garamond" pitchFamily="18" charset="0"/>
            </a:endParaRPr>
          </a:p>
        </p:txBody>
      </p:sp>
      <p:pic>
        <p:nvPicPr>
          <p:cNvPr id="5" name="Picture 4" descr="DSC0848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1571612"/>
            <a:ext cx="6578861" cy="5214950"/>
          </a:xfrm>
          <a:prstGeom prst="rect">
            <a:avLst/>
          </a:prstGeom>
          <a:noFill/>
        </p:spPr>
      </p:pic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5572132" y="1928802"/>
            <a:ext cx="71438" cy="571504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 flipH="1">
            <a:off x="2428860" y="2143116"/>
            <a:ext cx="2857520" cy="1071570"/>
          </a:xfrm>
          <a:prstGeom prst="line">
            <a:avLst/>
          </a:prstGeom>
          <a:noFill/>
          <a:ln w="15875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428596" y="2786058"/>
            <a:ext cx="214108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Ensanchamiento del </a:t>
            </a:r>
            <a:r>
              <a:rPr lang="es-ES_tradnl" sz="2400" b="1" dirty="0" err="1">
                <a:solidFill>
                  <a:srgbClr val="FFFF66"/>
                </a:solidFill>
                <a:latin typeface="Garamond" pitchFamily="18" charset="0"/>
              </a:rPr>
              <a:t>diploe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.</a:t>
            </a: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H="1">
            <a:off x="2000233" y="2143116"/>
            <a:ext cx="4357718" cy="3000396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57158" y="4929198"/>
            <a:ext cx="205623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_tradnl" sz="2400" b="1" dirty="0" err="1">
                <a:solidFill>
                  <a:srgbClr val="FFFF66"/>
                </a:solidFill>
                <a:latin typeface="Garamond" pitchFamily="18" charset="0"/>
              </a:rPr>
              <a:t>Craneo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 “en cepillo”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354013" y="1403350"/>
            <a:ext cx="129809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pt-BR" dirty="0">
                <a:latin typeface="Arial" charset="0"/>
              </a:rPr>
              <a:t> </a:t>
            </a:r>
            <a:endParaRPr lang="pt-BR" sz="3200" b="1" dirty="0">
              <a:solidFill>
                <a:srgbClr val="FFFF00"/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214282" y="357166"/>
            <a:ext cx="4214842" cy="1569660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2400" u="sng" dirty="0" err="1" smtClean="0">
                <a:solidFill>
                  <a:srgbClr val="FFFF66"/>
                </a:solidFill>
                <a:latin typeface="Garamond" pitchFamily="18" charset="0"/>
              </a:rPr>
              <a:t>Columna</a:t>
            </a:r>
            <a:r>
              <a:rPr lang="pt-BR" sz="2400" u="sng" dirty="0" smtClean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u="sng" dirty="0">
                <a:solidFill>
                  <a:srgbClr val="FFFF66"/>
                </a:solidFill>
                <a:latin typeface="Garamond" pitchFamily="18" charset="0"/>
              </a:rPr>
              <a:t>vertebral</a:t>
            </a:r>
            <a:r>
              <a:rPr lang="pt-BR" sz="2400" dirty="0">
                <a:solidFill>
                  <a:srgbClr val="FFFF66"/>
                </a:solidFill>
                <a:latin typeface="Garamond" pitchFamily="18" charset="0"/>
              </a:rPr>
              <a:t>: </a:t>
            </a:r>
          </a:p>
          <a:p>
            <a:pPr algn="just">
              <a:buFont typeface="Arial" pitchFamily="34" charset="0"/>
              <a:buChar char="•"/>
            </a:pPr>
            <a:r>
              <a:rPr lang="pt-BR" sz="2400" dirty="0" smtClean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dirty="0" err="1" smtClean="0">
                <a:solidFill>
                  <a:srgbClr val="FFFF66"/>
                </a:solidFill>
                <a:latin typeface="Garamond" pitchFamily="18" charset="0"/>
              </a:rPr>
              <a:t>Osteoporosis</a:t>
            </a:r>
            <a:r>
              <a:rPr lang="pt-BR" sz="2400" dirty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dirty="0" smtClean="0">
                <a:solidFill>
                  <a:srgbClr val="FFFF66"/>
                </a:solidFill>
                <a:latin typeface="Garamond" pitchFamily="18" charset="0"/>
              </a:rPr>
              <a:t>(</a:t>
            </a:r>
            <a:r>
              <a:rPr lang="pt-BR" sz="2400" dirty="0" err="1" smtClean="0">
                <a:solidFill>
                  <a:srgbClr val="FFFF66"/>
                </a:solidFill>
                <a:latin typeface="Garamond" pitchFamily="18" charset="0"/>
              </a:rPr>
              <a:t>aplastamiento</a:t>
            </a:r>
            <a:r>
              <a:rPr lang="pt-BR" sz="2400" dirty="0" smtClean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dirty="0">
                <a:solidFill>
                  <a:srgbClr val="FFFF66"/>
                </a:solidFill>
                <a:latin typeface="Garamond" pitchFamily="18" charset="0"/>
              </a:rPr>
              <a:t>de </a:t>
            </a:r>
            <a:r>
              <a:rPr lang="pt-BR" sz="2400" dirty="0" err="1">
                <a:solidFill>
                  <a:srgbClr val="FFFF66"/>
                </a:solidFill>
                <a:latin typeface="Garamond" pitchFamily="18" charset="0"/>
              </a:rPr>
              <a:t>los</a:t>
            </a:r>
            <a:r>
              <a:rPr lang="pt-BR" sz="2400" dirty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dirty="0" smtClean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dirty="0" err="1" smtClean="0">
                <a:solidFill>
                  <a:srgbClr val="FFFF66"/>
                </a:solidFill>
                <a:latin typeface="Garamond" pitchFamily="18" charset="0"/>
              </a:rPr>
              <a:t>cuerpos</a:t>
            </a:r>
            <a:r>
              <a:rPr lang="pt-BR" sz="2400" dirty="0" smtClean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dirty="0" err="1" smtClean="0">
                <a:solidFill>
                  <a:srgbClr val="FFFF66"/>
                </a:solidFill>
                <a:latin typeface="Garamond" pitchFamily="18" charset="0"/>
              </a:rPr>
              <a:t>vertebrales</a:t>
            </a:r>
            <a:r>
              <a:rPr lang="pt-BR" sz="2400" dirty="0" smtClean="0">
                <a:solidFill>
                  <a:srgbClr val="FFFF66"/>
                </a:solidFill>
                <a:latin typeface="Garamond" pitchFamily="18" charset="0"/>
              </a:rPr>
              <a:t>. </a:t>
            </a:r>
            <a:r>
              <a:rPr lang="pt-BR" sz="2400" dirty="0" err="1" smtClean="0">
                <a:solidFill>
                  <a:srgbClr val="FFFF66"/>
                </a:solidFill>
                <a:latin typeface="Garamond" pitchFamily="18" charset="0"/>
              </a:rPr>
              <a:t>Vertebras</a:t>
            </a:r>
            <a:r>
              <a:rPr lang="pt-BR" sz="2400" dirty="0" smtClean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dirty="0" err="1">
                <a:solidFill>
                  <a:srgbClr val="FFFF66"/>
                </a:solidFill>
                <a:latin typeface="Garamond" pitchFamily="18" charset="0"/>
              </a:rPr>
              <a:t>bicóncavas</a:t>
            </a:r>
            <a:r>
              <a:rPr lang="pt-BR" sz="2400" dirty="0">
                <a:solidFill>
                  <a:srgbClr val="FFFF66"/>
                </a:solidFill>
                <a:latin typeface="Garamond" pitchFamily="18" charset="0"/>
              </a:rPr>
              <a:t> ).</a:t>
            </a:r>
            <a:endParaRPr lang="pt-BR" sz="2400" dirty="0">
              <a:solidFill>
                <a:srgbClr val="FFFF66"/>
              </a:solidFill>
              <a:latin typeface="Garamond" pitchFamily="18" charset="0"/>
            </a:endParaRPr>
          </a:p>
        </p:txBody>
      </p:sp>
      <p:pic>
        <p:nvPicPr>
          <p:cNvPr id="5" name="Picture 4" descr="DSC082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000240"/>
            <a:ext cx="3123106" cy="4429132"/>
          </a:xfrm>
          <a:prstGeom prst="rect">
            <a:avLst/>
          </a:prstGeom>
          <a:noFill/>
        </p:spPr>
      </p:pic>
      <p:sp>
        <p:nvSpPr>
          <p:cNvPr id="6" name="5 Rectángulo"/>
          <p:cNvSpPr/>
          <p:nvPr/>
        </p:nvSpPr>
        <p:spPr>
          <a:xfrm>
            <a:off x="4572000" y="214290"/>
            <a:ext cx="4572000" cy="3046988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ES" sz="2400" u="sng" dirty="0">
                <a:solidFill>
                  <a:srgbClr val="FFFF66"/>
                </a:solidFill>
                <a:latin typeface="Garamond" pitchFamily="18" charset="0"/>
              </a:rPr>
              <a:t>H</a:t>
            </a:r>
            <a:r>
              <a:rPr lang="es-419" sz="2400" u="sng" dirty="0">
                <a:solidFill>
                  <a:srgbClr val="FFFF66"/>
                </a:solidFill>
                <a:latin typeface="Garamond" pitchFamily="18" charset="0"/>
              </a:rPr>
              <a:t>uesos largos</a:t>
            </a:r>
          </a:p>
          <a:p>
            <a:pPr algn="just">
              <a:buFont typeface="Arial" pitchFamily="34" charset="0"/>
              <a:buChar char="•"/>
            </a:pPr>
            <a:r>
              <a:rPr lang="es-419" sz="2400" dirty="0">
                <a:solidFill>
                  <a:srgbClr val="FFFF66"/>
                </a:solidFill>
                <a:latin typeface="Garamond" pitchFamily="18" charset="0"/>
              </a:rPr>
              <a:t>Ensanchamiento de la diáfisis de los huesos largos, metacarpianos, metatarsianos y falanges. Trabeculado grosero</a:t>
            </a:r>
          </a:p>
          <a:p>
            <a:pPr algn="just">
              <a:buFont typeface="Arial" pitchFamily="34" charset="0"/>
              <a:buChar char="•"/>
            </a:pPr>
            <a:r>
              <a:rPr lang="es-419" sz="2400" dirty="0" smtClean="0">
                <a:solidFill>
                  <a:srgbClr val="FFFF66"/>
                </a:solidFill>
                <a:latin typeface="Garamond" pitchFamily="18" charset="0"/>
              </a:rPr>
              <a:t>Cortical </a:t>
            </a:r>
            <a:r>
              <a:rPr lang="es-419" sz="2400" dirty="0">
                <a:solidFill>
                  <a:srgbClr val="FFFF66"/>
                </a:solidFill>
                <a:latin typeface="Garamond" pitchFamily="18" charset="0"/>
              </a:rPr>
              <a:t>adelgazada</a:t>
            </a:r>
          </a:p>
          <a:p>
            <a:pPr algn="just">
              <a:buFont typeface="Arial" pitchFamily="34" charset="0"/>
              <a:buChar char="•"/>
            </a:pPr>
            <a:r>
              <a:rPr lang="es-ES" sz="2400" dirty="0">
                <a:solidFill>
                  <a:srgbClr val="FFFF66"/>
                </a:solidFill>
                <a:latin typeface="Garamond" pitchFamily="18" charset="0"/>
              </a:rPr>
              <a:t>B</a:t>
            </a:r>
            <a:r>
              <a:rPr lang="es-419" sz="2400" dirty="0">
                <a:solidFill>
                  <a:srgbClr val="FFFF66"/>
                </a:solidFill>
                <a:latin typeface="Garamond" pitchFamily="18" charset="0"/>
              </a:rPr>
              <a:t>andas opacas atraviesan la </a:t>
            </a:r>
            <a:r>
              <a:rPr lang="es-419" sz="2400" dirty="0" smtClean="0">
                <a:solidFill>
                  <a:srgbClr val="FFFF66"/>
                </a:solidFill>
                <a:latin typeface="Garamond" pitchFamily="18" charset="0"/>
              </a:rPr>
              <a:t>diáfisis</a:t>
            </a:r>
          </a:p>
          <a:p>
            <a:pPr algn="just">
              <a:buFont typeface="Arial" pitchFamily="34" charset="0"/>
              <a:buChar char="•"/>
            </a:pPr>
            <a:r>
              <a:rPr lang="es-ES" sz="2400" dirty="0" smtClean="0">
                <a:solidFill>
                  <a:srgbClr val="FFFF66"/>
                </a:solidFill>
                <a:latin typeface="Garamond" pitchFamily="18" charset="0"/>
              </a:rPr>
              <a:t>I</a:t>
            </a:r>
            <a:r>
              <a:rPr lang="es-419" sz="2400" dirty="0" smtClean="0">
                <a:solidFill>
                  <a:srgbClr val="FFFF66"/>
                </a:solidFill>
                <a:latin typeface="Garamond" pitchFamily="18" charset="0"/>
              </a:rPr>
              <a:t>nfartos óseos</a:t>
            </a:r>
            <a:endParaRPr lang="es-419" sz="2400" dirty="0">
              <a:solidFill>
                <a:srgbClr val="FFFF66"/>
              </a:solidFill>
              <a:latin typeface="Garamond" pitchFamily="18" charset="0"/>
            </a:endParaRPr>
          </a:p>
        </p:txBody>
      </p:sp>
      <p:pic>
        <p:nvPicPr>
          <p:cNvPr id="7" name="Picture 4" descr="DSC083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214686"/>
            <a:ext cx="4079236" cy="35279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14282" y="1214422"/>
            <a:ext cx="8572560" cy="1938992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419" sz="2400" dirty="0">
                <a:solidFill>
                  <a:srgbClr val="FFFF66"/>
                </a:solidFill>
                <a:latin typeface="Garamond" pitchFamily="18" charset="0"/>
              </a:rPr>
              <a:t>Corazón: Aumenta detamaño,crecen todas las cavidades e ingurgitación vascular</a:t>
            </a:r>
          </a:p>
          <a:p>
            <a:pPr algn="just">
              <a:buFont typeface="Arial" pitchFamily="34" charset="0"/>
              <a:buChar char="•"/>
            </a:pPr>
            <a:r>
              <a:rPr lang="es-419" sz="2400" dirty="0">
                <a:solidFill>
                  <a:srgbClr val="FFFF66"/>
                </a:solidFill>
                <a:latin typeface="Garamond" pitchFamily="18" charset="0"/>
              </a:rPr>
              <a:t>Bazo Esplenomegalia, o disminucion del tamaño por infartos esplénicos repetidos</a:t>
            </a:r>
          </a:p>
          <a:p>
            <a:pPr algn="just">
              <a:buFont typeface="Arial" pitchFamily="34" charset="0"/>
              <a:buChar char="•"/>
            </a:pPr>
            <a:r>
              <a:rPr lang="es-419" sz="2400" dirty="0">
                <a:solidFill>
                  <a:srgbClr val="FFFF66"/>
                </a:solidFill>
                <a:latin typeface="Garamond" pitchFamily="18" charset="0"/>
              </a:rPr>
              <a:t>Hepatomegalia</a:t>
            </a:r>
            <a:endParaRPr lang="es-ES" sz="2400" dirty="0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85720" y="214290"/>
            <a:ext cx="7715368" cy="830997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419" sz="2400" dirty="0">
                <a:solidFill>
                  <a:srgbClr val="FFFF66"/>
                </a:solidFill>
                <a:latin typeface="Garamond" pitchFamily="18" charset="0"/>
              </a:rPr>
              <a:t>Retardo del crecimiento óseo (casos severos) </a:t>
            </a:r>
          </a:p>
          <a:p>
            <a:pPr algn="just">
              <a:buFont typeface="Arial" pitchFamily="34" charset="0"/>
              <a:buChar char="•"/>
            </a:pPr>
            <a:r>
              <a:rPr lang="es-419" sz="2400" dirty="0">
                <a:solidFill>
                  <a:srgbClr val="FFFF66"/>
                </a:solidFill>
                <a:latin typeface="Garamond" pitchFamily="18" charset="0"/>
              </a:rPr>
              <a:t>SPN poco </a:t>
            </a:r>
            <a:r>
              <a:rPr lang="es-419" sz="2400" dirty="0" smtClean="0">
                <a:solidFill>
                  <a:srgbClr val="FFFF66"/>
                </a:solidFill>
                <a:latin typeface="Garamond" pitchFamily="18" charset="0"/>
              </a:rPr>
              <a:t>desarrollados</a:t>
            </a:r>
            <a:endParaRPr lang="es-ES" sz="2400" dirty="0">
              <a:solidFill>
                <a:srgbClr val="FFFF66"/>
              </a:solidFill>
              <a:latin typeface="Garamond" pitchFamily="18" charset="0"/>
            </a:endParaRPr>
          </a:p>
        </p:txBody>
      </p:sp>
      <p:pic>
        <p:nvPicPr>
          <p:cNvPr id="6" name="Picture 3" descr="BAZO NORMAL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672" y="3357562"/>
            <a:ext cx="4283628" cy="3429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7" name="Picture 4" descr="BAZO SUPERNUMERARIO ESPLENOMEGALIA GIGANTE EN LN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2786058"/>
            <a:ext cx="4214810" cy="405314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DSC0438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1973" y="571480"/>
            <a:ext cx="5932027" cy="6143644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0" y="2357430"/>
            <a:ext cx="3286148" cy="1569660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s-419" sz="2400" u="sng" dirty="0">
                <a:solidFill>
                  <a:srgbClr val="FFFF66"/>
                </a:solidFill>
                <a:latin typeface="Garamond" pitchFamily="18" charset="0"/>
              </a:rPr>
              <a:t>Complicaciones</a:t>
            </a:r>
          </a:p>
          <a:p>
            <a:pPr algn="just">
              <a:buFont typeface="Arial" pitchFamily="34" charset="0"/>
              <a:buChar char="•"/>
            </a:pPr>
            <a:r>
              <a:rPr lang="es-419" sz="2400" dirty="0" err="1">
                <a:solidFill>
                  <a:srgbClr val="FFFF66"/>
                </a:solidFill>
                <a:latin typeface="Garamond" pitchFamily="18" charset="0"/>
              </a:rPr>
              <a:t>Osteomielitis</a:t>
            </a:r>
          </a:p>
          <a:p>
            <a:pPr algn="just">
              <a:buFont typeface="Arial" pitchFamily="34" charset="0"/>
              <a:buChar char="•"/>
            </a:pPr>
            <a:r>
              <a:rPr lang="es-419" sz="2400" dirty="0">
                <a:solidFill>
                  <a:srgbClr val="FFFF66"/>
                </a:solidFill>
                <a:latin typeface="Garamond" pitchFamily="18" charset="0"/>
              </a:rPr>
              <a:t>Necrosis aséptica cabeza </a:t>
            </a:r>
            <a:r>
              <a:rPr lang="es-419" sz="2400" dirty="0" smtClean="0">
                <a:solidFill>
                  <a:srgbClr val="FFFF66"/>
                </a:solidFill>
                <a:latin typeface="Garamond" pitchFamily="18" charset="0"/>
              </a:rPr>
              <a:t>fémur</a:t>
            </a:r>
            <a:endParaRPr lang="es-ES" sz="2400" u="sng" dirty="0" err="1">
              <a:solidFill>
                <a:srgbClr val="FFFF66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57158" y="357166"/>
            <a:ext cx="8358246" cy="3046988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Anemias por Compromiso de la hematopoyesis por sustitución de la médula ósea por otros </a:t>
            </a:r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tejidos:</a:t>
            </a:r>
          </a:p>
          <a:p>
            <a:pPr>
              <a:buFont typeface="Arial" pitchFamily="34" charset="0"/>
              <a:buChar char="•"/>
            </a:pPr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 Metástasis</a:t>
            </a:r>
          </a:p>
          <a:p>
            <a:pPr>
              <a:buFont typeface="Arial" pitchFamily="34" charset="0"/>
              <a:buChar char="•"/>
            </a:pPr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 leucemia</a:t>
            </a:r>
          </a:p>
          <a:p>
            <a:pPr>
              <a:buFont typeface="Arial" pitchFamily="34" charset="0"/>
              <a:buChar char="•"/>
            </a:pPr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mieloma múltiple</a:t>
            </a:r>
          </a:p>
          <a:p>
            <a:pPr lvl="6">
              <a:buFont typeface="Arial" pitchFamily="34" charset="0"/>
              <a:buChar char="•"/>
            </a:pPr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R</a:t>
            </a:r>
            <a:r>
              <a:rPr lang="es-ES" sz="2400" b="1" dirty="0">
                <a:solidFill>
                  <a:srgbClr val="FFFF66"/>
                </a:solidFill>
                <a:latin typeface="Garamond" pitchFamily="18" charset="0"/>
              </a:rPr>
              <a:t>a</a:t>
            </a:r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yos X</a:t>
            </a:r>
          </a:p>
          <a:p>
            <a:pPr lvl="6"/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     -Osteolíticas</a:t>
            </a:r>
            <a:endParaRPr lang="es-419" sz="2400" b="1" dirty="0">
              <a:solidFill>
                <a:srgbClr val="FFFF66"/>
              </a:solidFill>
              <a:latin typeface="Garamond" pitchFamily="18" charset="0"/>
            </a:endParaRPr>
          </a:p>
          <a:p>
            <a:pPr lvl="6"/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    -Osteoescleróticas</a:t>
            </a:r>
            <a:endParaRPr lang="es-ES" sz="2400" b="1" dirty="0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928926" y="3714752"/>
            <a:ext cx="5913785" cy="3046988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pt-BR" sz="2400" b="1" dirty="0" err="1" smtClean="0">
                <a:solidFill>
                  <a:srgbClr val="FFFF66"/>
                </a:solidFill>
                <a:latin typeface="Garamond" pitchFamily="18" charset="0"/>
              </a:rPr>
              <a:t>Enfermedad</a:t>
            </a:r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neoplásica maligna </a:t>
            </a:r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caracterizada 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por </a:t>
            </a:r>
            <a:r>
              <a:rPr lang="pt-BR" sz="2400" b="1" dirty="0" err="1">
                <a:solidFill>
                  <a:srgbClr val="FFFF66"/>
                </a:solidFill>
                <a:latin typeface="Garamond" pitchFamily="18" charset="0"/>
              </a:rPr>
              <a:t>proliferación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anormal 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de células </a:t>
            </a:r>
            <a:r>
              <a:rPr lang="pt-BR" sz="2400" b="1" dirty="0" err="1">
                <a:solidFill>
                  <a:srgbClr val="FFFF66"/>
                </a:solidFill>
                <a:latin typeface="Garamond" pitchFamily="18" charset="0"/>
              </a:rPr>
              <a:t>plasmaticas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, por </a:t>
            </a:r>
            <a:r>
              <a:rPr lang="pt-BR" sz="2400" b="1" dirty="0" err="1" smtClean="0">
                <a:solidFill>
                  <a:srgbClr val="FFFF66"/>
                </a:solidFill>
                <a:latin typeface="Garamond" pitchFamily="18" charset="0"/>
              </a:rPr>
              <a:t>lo</a:t>
            </a:r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general permanece limitada </a:t>
            </a:r>
            <a:r>
              <a:rPr lang="pt-BR" sz="2400" b="1" dirty="0" err="1">
                <a:solidFill>
                  <a:srgbClr val="FFFF66"/>
                </a:solidFill>
                <a:latin typeface="Garamond" pitchFamily="18" charset="0"/>
              </a:rPr>
              <a:t>al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esqueleto 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y </a:t>
            </a:r>
            <a:r>
              <a:rPr lang="pt-BR" sz="2400" b="1" dirty="0" err="1">
                <a:solidFill>
                  <a:srgbClr val="FFFF66"/>
                </a:solidFill>
                <a:latin typeface="Garamond" pitchFamily="18" charset="0"/>
              </a:rPr>
              <a:t>en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 especial </a:t>
            </a:r>
            <a:r>
              <a:rPr lang="pt-BR" sz="2400" b="1" dirty="0" err="1">
                <a:solidFill>
                  <a:srgbClr val="FFFF66"/>
                </a:solidFill>
                <a:latin typeface="Garamond" pitchFamily="18" charset="0"/>
              </a:rPr>
              <a:t>los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b="1" dirty="0" err="1">
                <a:solidFill>
                  <a:srgbClr val="FFFF66"/>
                </a:solidFill>
                <a:latin typeface="Garamond" pitchFamily="18" charset="0"/>
              </a:rPr>
              <a:t>huesos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b="1" dirty="0" err="1" smtClean="0">
                <a:solidFill>
                  <a:srgbClr val="FFFF66"/>
                </a:solidFill>
                <a:latin typeface="Garamond" pitchFamily="18" charset="0"/>
              </a:rPr>
              <a:t>interesados</a:t>
            </a:r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b="1" dirty="0" err="1">
                <a:solidFill>
                  <a:srgbClr val="FFFF66"/>
                </a:solidFill>
                <a:latin typeface="Garamond" pitchFamily="18" charset="0"/>
              </a:rPr>
              <a:t>en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b="1" dirty="0" err="1">
                <a:solidFill>
                  <a:srgbClr val="FFFF66"/>
                </a:solidFill>
                <a:latin typeface="Garamond" pitchFamily="18" charset="0"/>
              </a:rPr>
              <a:t>la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b="1" dirty="0" err="1">
                <a:solidFill>
                  <a:srgbClr val="FFFF66"/>
                </a:solidFill>
                <a:latin typeface="Garamond" pitchFamily="18" charset="0"/>
              </a:rPr>
              <a:t>función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b="1" dirty="0" err="1" smtClean="0">
                <a:solidFill>
                  <a:srgbClr val="FFFF66"/>
                </a:solidFill>
                <a:latin typeface="Garamond" pitchFamily="18" charset="0"/>
              </a:rPr>
              <a:t>Hematopoyética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.</a:t>
            </a:r>
            <a:r>
              <a:rPr lang="en-US" sz="2400" b="1" dirty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Eadases entre 40 y 60 años</a:t>
            </a:r>
          </a:p>
          <a:p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Proteinúria, eritro </a:t>
            </a:r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acelerada. </a:t>
            </a:r>
            <a:endParaRPr lang="en-US" sz="2400" b="1" dirty="0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57159" y="3643314"/>
            <a:ext cx="2428891" cy="1446550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pt-BR" sz="44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Mieloma</a:t>
            </a:r>
            <a:r>
              <a:rPr lang="pt-BR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Múltiple</a:t>
            </a:r>
            <a:endParaRPr lang="es-E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285720" y="1928802"/>
            <a:ext cx="850112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419" sz="2400" b="1" u="sng" dirty="0" smtClean="0">
                <a:solidFill>
                  <a:srgbClr val="FFFF66"/>
                </a:solidFill>
                <a:latin typeface="Garamond" pitchFamily="18" charset="0"/>
              </a:rPr>
              <a:t>Localización</a:t>
            </a:r>
          </a:p>
          <a:p>
            <a:pPr>
              <a:buFont typeface="Arial" pitchFamily="34" charset="0"/>
              <a:buChar char="•"/>
            </a:pPr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CV</a:t>
            </a:r>
          </a:p>
          <a:p>
            <a:pPr>
              <a:buFont typeface="Arial" pitchFamily="34" charset="0"/>
              <a:buChar char="•"/>
            </a:pPr>
            <a:r>
              <a:rPr lang="es-ES" sz="2400" b="1" dirty="0" smtClean="0">
                <a:solidFill>
                  <a:srgbClr val="FFFF66"/>
                </a:solidFill>
                <a:latin typeface="Garamond" pitchFamily="18" charset="0"/>
              </a:rPr>
              <a:t>C</a:t>
            </a:r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ostillas</a:t>
            </a:r>
          </a:p>
          <a:p>
            <a:pPr>
              <a:buFont typeface="Arial" pitchFamily="34" charset="0"/>
              <a:buChar char="•"/>
            </a:pPr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Pelvis ósea</a:t>
            </a:r>
          </a:p>
          <a:p>
            <a:pPr>
              <a:buFont typeface="Arial" pitchFamily="34" charset="0"/>
              <a:buChar char="•"/>
            </a:pPr>
            <a:r>
              <a:rPr lang="es-ES" sz="2400" b="1" dirty="0" smtClean="0">
                <a:solidFill>
                  <a:srgbClr val="FFFF66"/>
                </a:solidFill>
                <a:latin typeface="Garamond" pitchFamily="18" charset="0"/>
              </a:rPr>
              <a:t>C</a:t>
            </a:r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ráneo</a:t>
            </a:r>
          </a:p>
          <a:p>
            <a:pPr>
              <a:buFont typeface="Arial" pitchFamily="34" charset="0"/>
              <a:buChar char="•"/>
            </a:pPr>
            <a:r>
              <a:rPr lang="es-ES" sz="2400" b="1" dirty="0" smtClean="0">
                <a:solidFill>
                  <a:srgbClr val="FFFF66"/>
                </a:solidFill>
                <a:latin typeface="Garamond" pitchFamily="18" charset="0"/>
              </a:rPr>
              <a:t>E</a:t>
            </a:r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xtremidades proximales de húmeros y fémures</a:t>
            </a:r>
            <a:endParaRPr lang="es-419" sz="2400" b="1" dirty="0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285720" y="214290"/>
            <a:ext cx="3885872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2400" b="1" u="sng" dirty="0" err="1">
                <a:solidFill>
                  <a:srgbClr val="FFFF66"/>
                </a:solidFill>
                <a:latin typeface="Garamond" pitchFamily="18" charset="0"/>
              </a:rPr>
              <a:t>Tres</a:t>
            </a:r>
            <a:r>
              <a:rPr lang="pt-BR" sz="2400" b="1" u="sng" dirty="0">
                <a:solidFill>
                  <a:srgbClr val="FFFF66"/>
                </a:solidFill>
                <a:latin typeface="Garamond" pitchFamily="18" charset="0"/>
              </a:rPr>
              <a:t> formas de </a:t>
            </a:r>
            <a:r>
              <a:rPr lang="pt-BR" sz="2400" b="1" u="sng" dirty="0" err="1" smtClean="0">
                <a:solidFill>
                  <a:srgbClr val="FFFF66"/>
                </a:solidFill>
                <a:latin typeface="Garamond" pitchFamily="18" charset="0"/>
              </a:rPr>
              <a:t>presentación</a:t>
            </a:r>
            <a:endParaRPr lang="es-ES" sz="2400" b="1" u="sng" dirty="0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214282" y="642918"/>
            <a:ext cx="84296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No 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hay lesiones </a:t>
            </a:r>
            <a:r>
              <a:rPr lang="es-ES_tradnl" sz="2400" b="1" dirty="0" err="1" smtClean="0">
                <a:solidFill>
                  <a:srgbClr val="FFFF66"/>
                </a:solidFill>
                <a:latin typeface="Garamond" pitchFamily="18" charset="0"/>
              </a:rPr>
              <a:t>óseas.Laboratorio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y médula ósea positiva.</a:t>
            </a:r>
          </a:p>
          <a:p>
            <a:pPr marL="457200" indent="-457200">
              <a:buFont typeface="+mj-lt"/>
              <a:buAutoNum type="arabicPeriod"/>
            </a:pP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Osteoporosis generalizada sin 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lesiones </a:t>
            </a:r>
            <a:r>
              <a:rPr lang="es-ES_tradnl" sz="2400" b="1" dirty="0" err="1" smtClean="0">
                <a:solidFill>
                  <a:srgbClr val="FFFF66"/>
                </a:solidFill>
                <a:latin typeface="Garamond" pitchFamily="18" charset="0"/>
              </a:rPr>
              <a:t>osteolíticas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.</a:t>
            </a:r>
            <a:endParaRPr lang="es-ES_tradnl" sz="2400" b="1" dirty="0">
              <a:solidFill>
                <a:srgbClr val="FFFF66"/>
              </a:solidFill>
              <a:latin typeface="Garamond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Lesiones </a:t>
            </a:r>
            <a:r>
              <a:rPr lang="es-ES_tradnl" sz="2400" b="1" dirty="0" err="1">
                <a:solidFill>
                  <a:srgbClr val="FFFF66"/>
                </a:solidFill>
                <a:latin typeface="Garamond" pitchFamily="18" charset="0"/>
              </a:rPr>
              <a:t>osteolíticas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 generalizadas</a:t>
            </a:r>
            <a:endParaRPr lang="es-ES" sz="2400" b="1" dirty="0">
              <a:solidFill>
                <a:srgbClr val="FFFF66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4" name="Picture 4" descr="DSC0085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3192" y="2285992"/>
            <a:ext cx="6679370" cy="4572008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0" y="0"/>
            <a:ext cx="89297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RX</a:t>
            </a:r>
          </a:p>
          <a:p>
            <a:pPr>
              <a:buFont typeface="Arial" pitchFamily="34" charset="0"/>
              <a:buChar char="•"/>
            </a:pPr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Único: plasmositoma solitario</a:t>
            </a:r>
          </a:p>
          <a:p>
            <a:pPr>
              <a:buFont typeface="Arial" pitchFamily="34" charset="0"/>
              <a:buChar char="•"/>
            </a:pPr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Múltiples áreas osteolíticas resondeadas como ponches sin contronos escleróticos</a:t>
            </a:r>
          </a:p>
          <a:p>
            <a:pPr>
              <a:buFont typeface="Arial" pitchFamily="34" charset="0"/>
              <a:buChar char="•"/>
            </a:pPr>
            <a:r>
              <a:rPr lang="es-ES" sz="2400" b="1" dirty="0">
                <a:solidFill>
                  <a:srgbClr val="FFFF66"/>
                </a:solidFill>
                <a:latin typeface="Garamond" pitchFamily="18" charset="0"/>
              </a:rPr>
              <a:t>F</a:t>
            </a:r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racturas patológicas</a:t>
            </a:r>
          </a:p>
          <a:p>
            <a:pPr>
              <a:buFont typeface="Arial" pitchFamily="34" charset="0"/>
              <a:buChar char="•"/>
            </a:pPr>
            <a:r>
              <a:rPr lang="es-ES" sz="2400" b="1" dirty="0">
                <a:solidFill>
                  <a:srgbClr val="FFFF66"/>
                </a:solidFill>
                <a:latin typeface="Garamond" pitchFamily="18" charset="0"/>
              </a:rPr>
              <a:t>E</a:t>
            </a:r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xtienden a partes blandas</a:t>
            </a:r>
          </a:p>
          <a:p>
            <a:pPr>
              <a:buFont typeface="Arial" pitchFamily="34" charset="0"/>
              <a:buChar char="•"/>
            </a:pPr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Costillas protruyen al campopulmonar</a:t>
            </a:r>
          </a:p>
          <a:p>
            <a:pPr algn="just">
              <a:buFont typeface="Arial" pitchFamily="34" charset="0"/>
              <a:buChar char="•"/>
            </a:pPr>
            <a:r>
              <a:rPr lang="es-ES" sz="2400" b="1" dirty="0">
                <a:solidFill>
                  <a:srgbClr val="FFFF66"/>
                </a:solidFill>
                <a:latin typeface="Garamond" pitchFamily="18" charset="0"/>
              </a:rPr>
              <a:t>C</a:t>
            </a:r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v aplastamientos vertebrales</a:t>
            </a:r>
            <a:endParaRPr lang="es-ES" sz="2400" b="1" dirty="0">
              <a:solidFill>
                <a:srgbClr val="FFFF66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6" name="Picture 4" descr="DSC082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5486400" cy="6477000"/>
          </a:xfrm>
          <a:prstGeom prst="rect">
            <a:avLst/>
          </a:prstGeom>
          <a:noFill/>
        </p:spPr>
      </p:pic>
      <p:sp>
        <p:nvSpPr>
          <p:cNvPr id="69637" name="Oval 5"/>
          <p:cNvSpPr>
            <a:spLocks noChangeArrowheads="1"/>
          </p:cNvSpPr>
          <p:nvPr/>
        </p:nvSpPr>
        <p:spPr bwMode="auto">
          <a:xfrm>
            <a:off x="4343400" y="4648200"/>
            <a:ext cx="1295400" cy="1752600"/>
          </a:xfrm>
          <a:prstGeom prst="ellips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69638" name="Line 6"/>
          <p:cNvSpPr>
            <a:spLocks noChangeShapeType="1"/>
          </p:cNvSpPr>
          <p:nvPr/>
        </p:nvSpPr>
        <p:spPr bwMode="auto">
          <a:xfrm flipV="1">
            <a:off x="5562600" y="2971800"/>
            <a:ext cx="609600" cy="21336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5867400" y="1793875"/>
            <a:ext cx="320675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2400" b="1">
                <a:solidFill>
                  <a:srgbClr val="FFFF00"/>
                </a:solidFill>
              </a:rPr>
              <a:t>Osteolísis “en pompa</a:t>
            </a:r>
          </a:p>
          <a:p>
            <a:r>
              <a:rPr lang="es-ES_tradnl" sz="2400" b="1">
                <a:solidFill>
                  <a:srgbClr val="FFFF00"/>
                </a:solidFill>
              </a:rPr>
              <a:t>de jabón” a nivel de las</a:t>
            </a:r>
          </a:p>
          <a:p>
            <a:r>
              <a:rPr lang="es-ES_tradnl" sz="2400" b="1">
                <a:solidFill>
                  <a:srgbClr val="FFFF00"/>
                </a:solidFill>
              </a:rPr>
              <a:t>Costillas.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SC0416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57167"/>
            <a:ext cx="4514469" cy="6500834"/>
          </a:xfrm>
          <a:prstGeom prst="rect">
            <a:avLst/>
          </a:prstGeom>
          <a:noFill/>
        </p:spPr>
      </p:pic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3071802" y="85531"/>
            <a:ext cx="6000760" cy="1200329"/>
          </a:xfrm>
          <a:prstGeom prst="rect">
            <a:avLst/>
          </a:prstGeom>
          <a:solidFill>
            <a:srgbClr val="002060"/>
          </a:solidFill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pt-BR" sz="2400" b="1" dirty="0" err="1" smtClean="0">
                <a:solidFill>
                  <a:srgbClr val="FFFF66"/>
                </a:solidFill>
                <a:latin typeface="Garamond" pitchFamily="18" charset="0"/>
              </a:rPr>
              <a:t>Afección</a:t>
            </a:r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neoplásica </a:t>
            </a:r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maligna que 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se origina 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en la medula ósea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 y se </a:t>
            </a:r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caracteriza 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por 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la proliferación de </a:t>
            </a:r>
            <a:r>
              <a:rPr lang="pt-BR" sz="2400" b="1" dirty="0" err="1">
                <a:solidFill>
                  <a:srgbClr val="FFFF66"/>
                </a:solidFill>
                <a:latin typeface="Garamond" pitchFamily="18" charset="0"/>
              </a:rPr>
              <a:t>varios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 tipos 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de 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leucocitos</a:t>
            </a:r>
            <a:r>
              <a:rPr lang="en-US" sz="2400" b="1" dirty="0">
                <a:solidFill>
                  <a:srgbClr val="FFFF66"/>
                </a:solidFill>
                <a:latin typeface="Garamond" pitchFamily="18" charset="0"/>
              </a:rPr>
              <a:t> </a:t>
            </a:r>
          </a:p>
        </p:txBody>
      </p:sp>
      <p:sp>
        <p:nvSpPr>
          <p:cNvPr id="3" name="2 Rectángulo"/>
          <p:cNvSpPr/>
          <p:nvPr/>
        </p:nvSpPr>
        <p:spPr>
          <a:xfrm>
            <a:off x="86481" y="87791"/>
            <a:ext cx="2842445" cy="769441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pt-BR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Leucemia: </a:t>
            </a:r>
            <a:endParaRPr lang="es-E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0" y="1595021"/>
            <a:ext cx="4143372" cy="4524315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ES_tradnl" sz="2400" b="1" u="sng" dirty="0">
                <a:solidFill>
                  <a:srgbClr val="FFFF66"/>
                </a:solidFill>
                <a:latin typeface="Garamond" pitchFamily="18" charset="0"/>
              </a:rPr>
              <a:t>Hallazgos </a:t>
            </a:r>
            <a:r>
              <a:rPr lang="es-ES_tradnl" sz="2400" b="1" u="sng" dirty="0" err="1" smtClean="0">
                <a:solidFill>
                  <a:srgbClr val="FFFF66"/>
                </a:solidFill>
                <a:latin typeface="Garamond" pitchFamily="18" charset="0"/>
              </a:rPr>
              <a:t>Imagenológicos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:</a:t>
            </a:r>
            <a:endParaRPr lang="es-ES_tradnl" sz="2400" b="1" dirty="0">
              <a:solidFill>
                <a:srgbClr val="FFFF66"/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s-ES_tradnl" sz="2400" b="1" dirty="0" err="1" smtClean="0">
                <a:solidFill>
                  <a:srgbClr val="FFFF66"/>
                </a:solidFill>
                <a:latin typeface="Garamond" pitchFamily="18" charset="0"/>
              </a:rPr>
              <a:t>Hepato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-esplenomegalia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Vértebras 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bicóncavas por osteoporosis.</a:t>
            </a:r>
            <a:endParaRPr lang="es-ES_tradnl" sz="2400" b="1" dirty="0">
              <a:solidFill>
                <a:srgbClr val="FFFF66"/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Bandas 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radiotransparentes en las </a:t>
            </a:r>
            <a:r>
              <a:rPr lang="es-ES_tradnl" sz="2400" b="1" dirty="0" err="1">
                <a:solidFill>
                  <a:srgbClr val="FFFF66"/>
                </a:solidFill>
                <a:latin typeface="Garamond" pitchFamily="18" charset="0"/>
              </a:rPr>
              <a:t>metáfisis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  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de los huesos largos.</a:t>
            </a:r>
            <a:endParaRPr lang="es-ES_tradnl" sz="2400" b="1" dirty="0">
              <a:solidFill>
                <a:srgbClr val="FFFF66"/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Imágenes </a:t>
            </a:r>
            <a:r>
              <a:rPr lang="es-ES_tradnl" sz="2400" b="1" dirty="0" err="1">
                <a:solidFill>
                  <a:srgbClr val="FFFF66"/>
                </a:solidFill>
                <a:latin typeface="Garamond" pitchFamily="18" charset="0"/>
              </a:rPr>
              <a:t>osteolíticas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 pequeñas 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llamadas 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“en cabeza de alfiler”</a:t>
            </a:r>
          </a:p>
          <a:p>
            <a:pPr>
              <a:buFont typeface="Arial" pitchFamily="34" charset="0"/>
              <a:buChar char="•"/>
            </a:pP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En 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algunos casos imágenes </a:t>
            </a:r>
            <a:r>
              <a:rPr lang="es-ES_tradnl" sz="2400" b="1" dirty="0" err="1">
                <a:solidFill>
                  <a:srgbClr val="FFFF66"/>
                </a:solidFill>
                <a:latin typeface="Garamond" pitchFamily="18" charset="0"/>
              </a:rPr>
              <a:t>osteoblásticas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.</a:t>
            </a:r>
            <a:endParaRPr lang="en-US" sz="2400" b="1" dirty="0">
              <a:solidFill>
                <a:srgbClr val="FFFF66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4" name="Picture 4" descr="DSC0433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90736"/>
            <a:ext cx="6158196" cy="4667264"/>
          </a:xfrm>
          <a:prstGeom prst="rect">
            <a:avLst/>
          </a:prstGeom>
          <a:noFill/>
        </p:spPr>
      </p:pic>
      <p:sp>
        <p:nvSpPr>
          <p:cNvPr id="66565" name="Oval 5"/>
          <p:cNvSpPr>
            <a:spLocks noChangeArrowheads="1"/>
          </p:cNvSpPr>
          <p:nvPr/>
        </p:nvSpPr>
        <p:spPr bwMode="auto">
          <a:xfrm>
            <a:off x="1643042" y="3000372"/>
            <a:ext cx="2505076" cy="1709742"/>
          </a:xfrm>
          <a:prstGeom prst="ellips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pic>
        <p:nvPicPr>
          <p:cNvPr id="5" name="Picture 4" descr="DSC043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8734" y="0"/>
            <a:ext cx="5075266" cy="4000504"/>
          </a:xfrm>
          <a:prstGeom prst="rect">
            <a:avLst/>
          </a:prstGeom>
          <a:noFill/>
        </p:spPr>
      </p:pic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4714876" y="228600"/>
            <a:ext cx="4262422" cy="2843210"/>
          </a:xfrm>
          <a:prstGeom prst="ellips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6215074" y="6027003"/>
            <a:ext cx="292892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_tradnl" sz="2400" b="1" dirty="0" err="1">
                <a:solidFill>
                  <a:srgbClr val="FFFF00"/>
                </a:solidFill>
                <a:latin typeface="Garamond" pitchFamily="18" charset="0"/>
              </a:rPr>
              <a:t>Osteolísis</a:t>
            </a:r>
            <a:r>
              <a:rPr lang="es-ES_tradnl" sz="2400" b="1" dirty="0">
                <a:solidFill>
                  <a:srgbClr val="FFFF00"/>
                </a:solidFill>
                <a:latin typeface="Garamond" pitchFamily="18" charset="0"/>
              </a:rPr>
              <a:t> en “cabeza de alfiler”.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71406" y="0"/>
            <a:ext cx="2643206" cy="769441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pt-BR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</a:t>
            </a:r>
            <a:r>
              <a:rPr lang="pt-BR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Linfomas</a:t>
            </a:r>
            <a:endParaRPr lang="en-US" sz="4400" b="1" dirty="0" err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2786050" y="71414"/>
            <a:ext cx="6286544" cy="1200329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Neoplasias que </a:t>
            </a:r>
            <a:r>
              <a:rPr lang="pt-BR" sz="2400" b="1" dirty="0" err="1">
                <a:solidFill>
                  <a:srgbClr val="FFFF66"/>
                </a:solidFill>
                <a:latin typeface="Garamond" pitchFamily="18" charset="0"/>
              </a:rPr>
              <a:t>derivan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 de </a:t>
            </a:r>
            <a:r>
              <a:rPr lang="pt-BR" sz="2400" b="1" dirty="0" err="1">
                <a:solidFill>
                  <a:srgbClr val="FFFF66"/>
                </a:solidFill>
                <a:latin typeface="Garamond" pitchFamily="18" charset="0"/>
              </a:rPr>
              <a:t>los</a:t>
            </a:r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b="1" dirty="0" err="1" smtClean="0">
                <a:solidFill>
                  <a:srgbClr val="FFFF66"/>
                </a:solidFill>
                <a:latin typeface="Garamond" pitchFamily="18" charset="0"/>
              </a:rPr>
              <a:t>tejidos</a:t>
            </a:r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pt-BR" sz="2400" b="1" dirty="0" err="1" smtClean="0">
                <a:solidFill>
                  <a:srgbClr val="FFFF66"/>
                </a:solidFill>
                <a:latin typeface="Garamond" pitchFamily="18" charset="0"/>
              </a:rPr>
              <a:t>Linforreticulares</a:t>
            </a:r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. </a:t>
            </a:r>
            <a:endParaRPr lang="pt-BR" sz="2400" b="1" dirty="0">
              <a:solidFill>
                <a:srgbClr val="FFFF66"/>
              </a:solidFill>
              <a:latin typeface="Garamond" pitchFamily="18" charset="0"/>
            </a:endParaRPr>
          </a:p>
          <a:p>
            <a:r>
              <a:rPr lang="pt-BR" sz="2400" b="1" dirty="0">
                <a:solidFill>
                  <a:srgbClr val="FFFF66"/>
                </a:solidFill>
                <a:latin typeface="Garamond" pitchFamily="18" charset="0"/>
              </a:rPr>
              <a:t>Linfoma de Hodgkin y Linfoma no </a:t>
            </a:r>
            <a:r>
              <a:rPr lang="pt-BR" sz="2400" b="1" dirty="0" smtClean="0">
                <a:solidFill>
                  <a:srgbClr val="FFFF66"/>
                </a:solidFill>
                <a:latin typeface="Garamond" pitchFamily="18" charset="0"/>
              </a:rPr>
              <a:t>Hodgkin</a:t>
            </a:r>
            <a:endParaRPr lang="pt-BR" sz="2400" b="1" dirty="0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0" y="1357298"/>
            <a:ext cx="4214810" cy="1569660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ES_tradnl" sz="2400" b="1" u="sng" dirty="0">
                <a:solidFill>
                  <a:srgbClr val="FFFF66"/>
                </a:solidFill>
                <a:latin typeface="Garamond" pitchFamily="18" charset="0"/>
              </a:rPr>
              <a:t>Hallazgos </a:t>
            </a:r>
            <a:r>
              <a:rPr lang="es-ES_tradnl" sz="2400" b="1" u="sng" dirty="0" err="1" smtClean="0">
                <a:solidFill>
                  <a:srgbClr val="FFFF66"/>
                </a:solidFill>
                <a:latin typeface="Garamond" pitchFamily="18" charset="0"/>
              </a:rPr>
              <a:t>imagenológicos</a:t>
            </a:r>
            <a:r>
              <a:rPr lang="es-ES_tradnl" sz="2400" b="1" u="sng" dirty="0" smtClean="0">
                <a:solidFill>
                  <a:srgbClr val="FFFF66"/>
                </a:solidFill>
                <a:latin typeface="Garamond" pitchFamily="18" charset="0"/>
              </a:rPr>
              <a:t>:</a:t>
            </a:r>
          </a:p>
          <a:p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Abdomen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es-ES_tradnl" sz="2400" b="1" dirty="0" err="1" smtClean="0">
                <a:solidFill>
                  <a:srgbClr val="FFFF66"/>
                </a:solidFill>
                <a:latin typeface="Garamond" pitchFamily="18" charset="0"/>
              </a:rPr>
              <a:t>Hepato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-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esplenomegalia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Adenopatías </a:t>
            </a:r>
            <a:r>
              <a:rPr lang="es-ES_tradnl" sz="2400" b="1" dirty="0" err="1" smtClean="0">
                <a:solidFill>
                  <a:srgbClr val="FFFF66"/>
                </a:solidFill>
                <a:latin typeface="Garamond" pitchFamily="18" charset="0"/>
              </a:rPr>
              <a:t>intrabdominales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.</a:t>
            </a:r>
            <a:endParaRPr lang="es-ES_tradnl" sz="2400" b="1" u="sng" dirty="0">
              <a:solidFill>
                <a:srgbClr val="FFFF66"/>
              </a:solidFill>
              <a:latin typeface="Garamond" pitchFamily="18" charset="0"/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lum bright="6000"/>
          </a:blip>
          <a:srcRect/>
          <a:stretch>
            <a:fillRect/>
          </a:stretch>
        </p:blipFill>
        <p:spPr bwMode="auto">
          <a:xfrm>
            <a:off x="57112" y="3214686"/>
            <a:ext cx="4300574" cy="3240363"/>
          </a:xfrm>
          <a:prstGeom prst="rect">
            <a:avLst/>
          </a:prstGeom>
          <a:noFill/>
          <a:ln w="38160">
            <a:solidFill>
              <a:srgbClr val="010199"/>
            </a:solidFill>
            <a:miter lim="800000"/>
            <a:headEnd/>
            <a:tailEnd/>
          </a:ln>
        </p:spPr>
      </p:pic>
      <p:pic>
        <p:nvPicPr>
          <p:cNvPr id="6" name="Picture 4" descr="BAZO SUPERNUMERARIO ESPLENOMEGALIA GIGANTE EN LNH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285860"/>
            <a:ext cx="4214842" cy="288531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lum bright="-6000"/>
          </a:blip>
          <a:srcRect/>
          <a:stretch>
            <a:fillRect/>
          </a:stretch>
        </p:blipFill>
        <p:spPr bwMode="auto">
          <a:xfrm>
            <a:off x="4455444" y="4143380"/>
            <a:ext cx="4188522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285721" y="285728"/>
            <a:ext cx="3500461" cy="1938992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ES_tradnl" sz="2400" b="1" u="sng" dirty="0">
                <a:solidFill>
                  <a:srgbClr val="FFFF66"/>
                </a:solidFill>
                <a:latin typeface="Garamond" pitchFamily="18" charset="0"/>
              </a:rPr>
              <a:t>Hallazgos radiológicos:</a:t>
            </a:r>
          </a:p>
          <a:p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Huesos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Osteoporosis</a:t>
            </a:r>
            <a:endParaRPr lang="es-ES_tradnl" sz="2400" b="1" dirty="0">
              <a:solidFill>
                <a:srgbClr val="FFFF66"/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Lesiones </a:t>
            </a:r>
            <a:r>
              <a:rPr lang="es-ES_tradnl" sz="2400" b="1" dirty="0" err="1">
                <a:solidFill>
                  <a:srgbClr val="FFFF66"/>
                </a:solidFill>
                <a:latin typeface="Garamond" pitchFamily="18" charset="0"/>
              </a:rPr>
              <a:t>osteolíticas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 u </a:t>
            </a:r>
            <a:r>
              <a:rPr lang="es-ES_tradnl" sz="2400" b="1" dirty="0" err="1">
                <a:solidFill>
                  <a:srgbClr val="FFFF66"/>
                </a:solidFill>
                <a:latin typeface="Garamond" pitchFamily="18" charset="0"/>
              </a:rPr>
              <a:t>osteoescleróticas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.</a:t>
            </a:r>
          </a:p>
        </p:txBody>
      </p:sp>
      <p:pic>
        <p:nvPicPr>
          <p:cNvPr id="3" name="Picture 5" descr="DSC084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224765"/>
            <a:ext cx="3862390" cy="6633235"/>
          </a:xfrm>
          <a:prstGeom prst="rect">
            <a:avLst/>
          </a:prstGeom>
          <a:ln>
            <a:solidFill>
              <a:srgbClr val="66CCFF"/>
            </a:solidFill>
          </a:ln>
        </p:spPr>
      </p:pic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5799409" y="3652008"/>
            <a:ext cx="2434985" cy="2163026"/>
          </a:xfrm>
          <a:prstGeom prst="ellips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 flipV="1">
            <a:off x="3071802" y="4857760"/>
            <a:ext cx="2581316" cy="233346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357158" y="4786322"/>
            <a:ext cx="2672526" cy="830997"/>
          </a:xfrm>
          <a:prstGeom prst="rect">
            <a:avLst/>
          </a:prstGeom>
          <a:solidFill>
            <a:srgbClr val="002060"/>
          </a:solidFill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vértebra 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“Blanca”</a:t>
            </a:r>
          </a:p>
          <a:p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( </a:t>
            </a:r>
            <a:r>
              <a:rPr lang="es-ES_tradnl" sz="2400" b="1" dirty="0" err="1" smtClean="0">
                <a:solidFill>
                  <a:srgbClr val="FFFF66"/>
                </a:solidFill>
                <a:latin typeface="Garamond" pitchFamily="18" charset="0"/>
              </a:rPr>
              <a:t>osteoblástica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)</a:t>
            </a:r>
            <a:endParaRPr lang="es-ES_tradnl" sz="2400" b="1" dirty="0">
              <a:solidFill>
                <a:srgbClr val="FFFF66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0" name="Picture 4" descr="DSC0435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3960" y="1928802"/>
            <a:ext cx="4430039" cy="4929198"/>
          </a:xfrm>
          <a:prstGeom prst="rect">
            <a:avLst/>
          </a:prstGeom>
          <a:noFill/>
        </p:spPr>
      </p:pic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1071538" y="5214950"/>
            <a:ext cx="338426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_tradnl" dirty="0">
                <a:solidFill>
                  <a:srgbClr val="FFFF00"/>
                </a:solidFill>
              </a:rPr>
              <a:t>Tomografía Lineal donde</a:t>
            </a:r>
          </a:p>
          <a:p>
            <a:r>
              <a:rPr lang="es-ES_tradnl" dirty="0">
                <a:solidFill>
                  <a:srgbClr val="FFFF00"/>
                </a:solidFill>
              </a:rPr>
              <a:t>se aprecia claramente</a:t>
            </a:r>
          </a:p>
          <a:p>
            <a:r>
              <a:rPr lang="es-ES_tradnl" dirty="0">
                <a:solidFill>
                  <a:srgbClr val="FFFF00"/>
                </a:solidFill>
              </a:rPr>
              <a:t>el paquete de adenopatías.</a:t>
            </a:r>
          </a:p>
        </p:txBody>
      </p:sp>
      <p:sp>
        <p:nvSpPr>
          <p:cNvPr id="70662" name="Line 6"/>
          <p:cNvSpPr>
            <a:spLocks noChangeShapeType="1"/>
          </p:cNvSpPr>
          <p:nvPr/>
        </p:nvSpPr>
        <p:spPr bwMode="auto">
          <a:xfrm flipV="1">
            <a:off x="4429124" y="4929198"/>
            <a:ext cx="3286148" cy="785818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285720" y="714356"/>
            <a:ext cx="4429124" cy="3046988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ES_tradnl" sz="2400" b="1" u="sng" dirty="0">
                <a:solidFill>
                  <a:srgbClr val="FFFF66"/>
                </a:solidFill>
                <a:latin typeface="Garamond" pitchFamily="18" charset="0"/>
              </a:rPr>
              <a:t>Tórax:</a:t>
            </a:r>
          </a:p>
          <a:p>
            <a:pPr>
              <a:buFont typeface="Arial" pitchFamily="34" charset="0"/>
              <a:buChar char="•"/>
            </a:pP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       Ensanchamiento </a:t>
            </a:r>
            <a:r>
              <a:rPr lang="es-ES_tradnl" sz="2400" b="1" dirty="0" err="1">
                <a:solidFill>
                  <a:srgbClr val="FFFF66"/>
                </a:solidFill>
                <a:latin typeface="Garamond" pitchFamily="18" charset="0"/>
              </a:rPr>
              <a:t>mediastinal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 por adenopatías.</a:t>
            </a:r>
          </a:p>
          <a:p>
            <a:pPr>
              <a:buFont typeface="Arial" pitchFamily="34" charset="0"/>
              <a:buChar char="•"/>
            </a:pP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       Derrame pleural.</a:t>
            </a:r>
          </a:p>
          <a:p>
            <a:pPr>
              <a:buFont typeface="Arial" pitchFamily="34" charset="0"/>
              <a:buChar char="•"/>
            </a:pP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       En fases avanzadas puede haber toma pulmonar en </a:t>
            </a:r>
          </a:p>
          <a:p>
            <a:pPr>
              <a:buFont typeface="Arial" pitchFamily="34" charset="0"/>
              <a:buChar char="•"/>
            </a:pP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       forma de nódulos o masas únicas o múltiples.</a:t>
            </a:r>
            <a:endParaRPr lang="es-ES_tradnl" sz="2400" b="1" dirty="0">
              <a:solidFill>
                <a:srgbClr val="FFFF66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2" name="Picture 4" descr="DSC043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04800"/>
            <a:ext cx="4038600" cy="5486400"/>
          </a:xfrm>
          <a:prstGeom prst="rect">
            <a:avLst/>
          </a:prstGeom>
          <a:noFill/>
        </p:spPr>
      </p:pic>
      <p:pic>
        <p:nvPicPr>
          <p:cNvPr id="63493" name="Picture 5" descr="DSC0435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04800"/>
            <a:ext cx="4114800" cy="5486400"/>
          </a:xfrm>
          <a:prstGeom prst="rect">
            <a:avLst/>
          </a:prstGeom>
          <a:noFill/>
        </p:spPr>
      </p:pic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895350" y="5908675"/>
            <a:ext cx="71056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2400" b="1">
                <a:solidFill>
                  <a:srgbClr val="FFFF00"/>
                </a:solidFill>
              </a:rPr>
              <a:t>El ensanchamiento mediastinal de aspecto policíclico </a:t>
            </a:r>
          </a:p>
          <a:p>
            <a:r>
              <a:rPr lang="es-ES_tradnl" sz="2400" b="1">
                <a:solidFill>
                  <a:srgbClr val="FFFF00"/>
                </a:solidFill>
              </a:rPr>
              <a:t>debe hacernos sospechar la presencia de adenopatías</a:t>
            </a:r>
          </a:p>
        </p:txBody>
      </p:sp>
      <p:sp>
        <p:nvSpPr>
          <p:cNvPr id="63495" name="Oval 7"/>
          <p:cNvSpPr>
            <a:spLocks noChangeArrowheads="1"/>
          </p:cNvSpPr>
          <p:nvPr/>
        </p:nvSpPr>
        <p:spPr bwMode="auto">
          <a:xfrm>
            <a:off x="2590800" y="1295400"/>
            <a:ext cx="1295400" cy="2133600"/>
          </a:xfrm>
          <a:prstGeom prst="ellips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63496" name="Oval 8"/>
          <p:cNvSpPr>
            <a:spLocks noChangeArrowheads="1"/>
          </p:cNvSpPr>
          <p:nvPr/>
        </p:nvSpPr>
        <p:spPr bwMode="auto">
          <a:xfrm>
            <a:off x="6553200" y="1143000"/>
            <a:ext cx="1828800" cy="1981200"/>
          </a:xfrm>
          <a:prstGeom prst="ellips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0" name="Picture 4" descr="LinFN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228600"/>
            <a:ext cx="6121400" cy="5638800"/>
          </a:xfrm>
          <a:prstGeom prst="rect">
            <a:avLst/>
          </a:prstGeom>
          <a:noFill/>
        </p:spPr>
      </p:pic>
      <p:sp>
        <p:nvSpPr>
          <p:cNvPr id="65544" name="Line 8"/>
          <p:cNvSpPr>
            <a:spLocks noChangeShapeType="1"/>
          </p:cNvSpPr>
          <p:nvPr/>
        </p:nvSpPr>
        <p:spPr bwMode="auto">
          <a:xfrm>
            <a:off x="5791200" y="3429000"/>
            <a:ext cx="0" cy="259080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65545" name="Text Box 9"/>
          <p:cNvSpPr txBox="1">
            <a:spLocks noChangeArrowheads="1"/>
          </p:cNvSpPr>
          <p:nvPr/>
        </p:nvSpPr>
        <p:spPr bwMode="auto">
          <a:xfrm>
            <a:off x="365125" y="5908675"/>
            <a:ext cx="79406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2400" b="1">
                <a:solidFill>
                  <a:srgbClr val="FFFF00"/>
                </a:solidFill>
              </a:rPr>
              <a:t>     Tomografía Axial Computarizada de pulmón mostrando</a:t>
            </a:r>
          </a:p>
          <a:p>
            <a:r>
              <a:rPr lang="es-ES_tradnl" sz="2400" b="1">
                <a:solidFill>
                  <a:srgbClr val="FFFF00"/>
                </a:solidFill>
              </a:rPr>
              <a:t>                  paquetes de adenopatías mediastinales.</a:t>
            </a:r>
          </a:p>
        </p:txBody>
      </p:sp>
      <p:sp>
        <p:nvSpPr>
          <p:cNvPr id="65546" name="Freeform 10"/>
          <p:cNvSpPr>
            <a:spLocks/>
          </p:cNvSpPr>
          <p:nvPr/>
        </p:nvSpPr>
        <p:spPr bwMode="auto">
          <a:xfrm>
            <a:off x="3238500" y="1028700"/>
            <a:ext cx="3235325" cy="2609850"/>
          </a:xfrm>
          <a:custGeom>
            <a:avLst/>
            <a:gdLst/>
            <a:ahLst/>
            <a:cxnLst>
              <a:cxn ang="0">
                <a:pos x="456" y="1068"/>
              </a:cxn>
              <a:cxn ang="0">
                <a:pos x="120" y="1164"/>
              </a:cxn>
              <a:cxn ang="0">
                <a:pos x="0" y="1008"/>
              </a:cxn>
              <a:cxn ang="0">
                <a:pos x="72" y="828"/>
              </a:cxn>
              <a:cxn ang="0">
                <a:pos x="180" y="624"/>
              </a:cxn>
              <a:cxn ang="0">
                <a:pos x="240" y="564"/>
              </a:cxn>
              <a:cxn ang="0">
                <a:pos x="336" y="432"/>
              </a:cxn>
              <a:cxn ang="0">
                <a:pos x="384" y="384"/>
              </a:cxn>
              <a:cxn ang="0">
                <a:pos x="432" y="276"/>
              </a:cxn>
              <a:cxn ang="0">
                <a:pos x="528" y="132"/>
              </a:cxn>
              <a:cxn ang="0">
                <a:pos x="672" y="60"/>
              </a:cxn>
              <a:cxn ang="0">
                <a:pos x="984" y="0"/>
              </a:cxn>
              <a:cxn ang="0">
                <a:pos x="1152" y="12"/>
              </a:cxn>
              <a:cxn ang="0">
                <a:pos x="1224" y="36"/>
              </a:cxn>
              <a:cxn ang="0">
                <a:pos x="1260" y="48"/>
              </a:cxn>
              <a:cxn ang="0">
                <a:pos x="1584" y="36"/>
              </a:cxn>
              <a:cxn ang="0">
                <a:pos x="1656" y="60"/>
              </a:cxn>
              <a:cxn ang="0">
                <a:pos x="1692" y="72"/>
              </a:cxn>
              <a:cxn ang="0">
                <a:pos x="1728" y="84"/>
              </a:cxn>
              <a:cxn ang="0">
                <a:pos x="1800" y="144"/>
              </a:cxn>
              <a:cxn ang="0">
                <a:pos x="1848" y="252"/>
              </a:cxn>
              <a:cxn ang="0">
                <a:pos x="1932" y="396"/>
              </a:cxn>
              <a:cxn ang="0">
                <a:pos x="1980" y="540"/>
              </a:cxn>
              <a:cxn ang="0">
                <a:pos x="1992" y="576"/>
              </a:cxn>
              <a:cxn ang="0">
                <a:pos x="2004" y="612"/>
              </a:cxn>
              <a:cxn ang="0">
                <a:pos x="1956" y="1368"/>
              </a:cxn>
              <a:cxn ang="0">
                <a:pos x="1896" y="1548"/>
              </a:cxn>
              <a:cxn ang="0">
                <a:pos x="1788" y="1620"/>
              </a:cxn>
              <a:cxn ang="0">
                <a:pos x="1716" y="1644"/>
              </a:cxn>
              <a:cxn ang="0">
                <a:pos x="1596" y="1632"/>
              </a:cxn>
              <a:cxn ang="0">
                <a:pos x="1416" y="1524"/>
              </a:cxn>
              <a:cxn ang="0">
                <a:pos x="1284" y="1428"/>
              </a:cxn>
              <a:cxn ang="0">
                <a:pos x="1260" y="1392"/>
              </a:cxn>
              <a:cxn ang="0">
                <a:pos x="1224" y="1368"/>
              </a:cxn>
              <a:cxn ang="0">
                <a:pos x="1152" y="1260"/>
              </a:cxn>
              <a:cxn ang="0">
                <a:pos x="1128" y="1188"/>
              </a:cxn>
              <a:cxn ang="0">
                <a:pos x="1104" y="1152"/>
              </a:cxn>
              <a:cxn ang="0">
                <a:pos x="1080" y="1080"/>
              </a:cxn>
              <a:cxn ang="0">
                <a:pos x="1056" y="1044"/>
              </a:cxn>
              <a:cxn ang="0">
                <a:pos x="1020" y="972"/>
              </a:cxn>
              <a:cxn ang="0">
                <a:pos x="804" y="852"/>
              </a:cxn>
              <a:cxn ang="0">
                <a:pos x="732" y="828"/>
              </a:cxn>
              <a:cxn ang="0">
                <a:pos x="696" y="816"/>
              </a:cxn>
              <a:cxn ang="0">
                <a:pos x="660" y="828"/>
              </a:cxn>
              <a:cxn ang="0">
                <a:pos x="588" y="876"/>
              </a:cxn>
              <a:cxn ang="0">
                <a:pos x="504" y="972"/>
              </a:cxn>
              <a:cxn ang="0">
                <a:pos x="456" y="1068"/>
              </a:cxn>
            </a:cxnLst>
            <a:rect l="0" t="0" r="r" b="b"/>
            <a:pathLst>
              <a:path w="2038" h="1644">
                <a:moveTo>
                  <a:pt x="456" y="1068"/>
                </a:moveTo>
                <a:cubicBezTo>
                  <a:pt x="344" y="1105"/>
                  <a:pt x="234" y="1135"/>
                  <a:pt x="120" y="1164"/>
                </a:cubicBezTo>
                <a:cubicBezTo>
                  <a:pt x="56" y="1143"/>
                  <a:pt x="21" y="1070"/>
                  <a:pt x="0" y="1008"/>
                </a:cubicBezTo>
                <a:cubicBezTo>
                  <a:pt x="22" y="943"/>
                  <a:pt x="50" y="893"/>
                  <a:pt x="72" y="828"/>
                </a:cubicBezTo>
                <a:cubicBezTo>
                  <a:pt x="98" y="749"/>
                  <a:pt x="108" y="672"/>
                  <a:pt x="180" y="624"/>
                </a:cubicBezTo>
                <a:cubicBezTo>
                  <a:pt x="244" y="528"/>
                  <a:pt x="160" y="644"/>
                  <a:pt x="240" y="564"/>
                </a:cubicBezTo>
                <a:cubicBezTo>
                  <a:pt x="289" y="515"/>
                  <a:pt x="263" y="480"/>
                  <a:pt x="336" y="432"/>
                </a:cubicBezTo>
                <a:cubicBezTo>
                  <a:pt x="368" y="336"/>
                  <a:pt x="320" y="448"/>
                  <a:pt x="384" y="384"/>
                </a:cubicBezTo>
                <a:cubicBezTo>
                  <a:pt x="397" y="371"/>
                  <a:pt x="421" y="296"/>
                  <a:pt x="432" y="276"/>
                </a:cubicBezTo>
                <a:cubicBezTo>
                  <a:pt x="459" y="227"/>
                  <a:pt x="497" y="179"/>
                  <a:pt x="528" y="132"/>
                </a:cubicBezTo>
                <a:cubicBezTo>
                  <a:pt x="555" y="92"/>
                  <a:pt x="631" y="74"/>
                  <a:pt x="672" y="60"/>
                </a:cubicBezTo>
                <a:cubicBezTo>
                  <a:pt x="774" y="26"/>
                  <a:pt x="878" y="18"/>
                  <a:pt x="984" y="0"/>
                </a:cubicBezTo>
                <a:cubicBezTo>
                  <a:pt x="1040" y="4"/>
                  <a:pt x="1096" y="4"/>
                  <a:pt x="1152" y="12"/>
                </a:cubicBezTo>
                <a:cubicBezTo>
                  <a:pt x="1177" y="16"/>
                  <a:pt x="1200" y="28"/>
                  <a:pt x="1224" y="36"/>
                </a:cubicBezTo>
                <a:cubicBezTo>
                  <a:pt x="1236" y="40"/>
                  <a:pt x="1260" y="48"/>
                  <a:pt x="1260" y="48"/>
                </a:cubicBezTo>
                <a:cubicBezTo>
                  <a:pt x="1396" y="14"/>
                  <a:pt x="1372" y="25"/>
                  <a:pt x="1584" y="36"/>
                </a:cubicBezTo>
                <a:cubicBezTo>
                  <a:pt x="1608" y="44"/>
                  <a:pt x="1632" y="52"/>
                  <a:pt x="1656" y="60"/>
                </a:cubicBezTo>
                <a:cubicBezTo>
                  <a:pt x="1668" y="64"/>
                  <a:pt x="1680" y="68"/>
                  <a:pt x="1692" y="72"/>
                </a:cubicBezTo>
                <a:cubicBezTo>
                  <a:pt x="1704" y="76"/>
                  <a:pt x="1728" y="84"/>
                  <a:pt x="1728" y="84"/>
                </a:cubicBezTo>
                <a:cubicBezTo>
                  <a:pt x="1750" y="106"/>
                  <a:pt x="1780" y="120"/>
                  <a:pt x="1800" y="144"/>
                </a:cubicBezTo>
                <a:cubicBezTo>
                  <a:pt x="1812" y="159"/>
                  <a:pt x="1838" y="231"/>
                  <a:pt x="1848" y="252"/>
                </a:cubicBezTo>
                <a:cubicBezTo>
                  <a:pt x="1873" y="302"/>
                  <a:pt x="1900" y="348"/>
                  <a:pt x="1932" y="396"/>
                </a:cubicBezTo>
                <a:cubicBezTo>
                  <a:pt x="1954" y="429"/>
                  <a:pt x="1967" y="500"/>
                  <a:pt x="1980" y="540"/>
                </a:cubicBezTo>
                <a:cubicBezTo>
                  <a:pt x="1984" y="552"/>
                  <a:pt x="1988" y="564"/>
                  <a:pt x="1992" y="576"/>
                </a:cubicBezTo>
                <a:cubicBezTo>
                  <a:pt x="1996" y="588"/>
                  <a:pt x="2004" y="612"/>
                  <a:pt x="2004" y="612"/>
                </a:cubicBezTo>
                <a:cubicBezTo>
                  <a:pt x="2016" y="868"/>
                  <a:pt x="2038" y="1122"/>
                  <a:pt x="1956" y="1368"/>
                </a:cubicBezTo>
                <a:cubicBezTo>
                  <a:pt x="1936" y="1428"/>
                  <a:pt x="1916" y="1488"/>
                  <a:pt x="1896" y="1548"/>
                </a:cubicBezTo>
                <a:cubicBezTo>
                  <a:pt x="1882" y="1589"/>
                  <a:pt x="1824" y="1596"/>
                  <a:pt x="1788" y="1620"/>
                </a:cubicBezTo>
                <a:cubicBezTo>
                  <a:pt x="1767" y="1634"/>
                  <a:pt x="1716" y="1644"/>
                  <a:pt x="1716" y="1644"/>
                </a:cubicBezTo>
                <a:cubicBezTo>
                  <a:pt x="1676" y="1640"/>
                  <a:pt x="1636" y="1639"/>
                  <a:pt x="1596" y="1632"/>
                </a:cubicBezTo>
                <a:cubicBezTo>
                  <a:pt x="1515" y="1617"/>
                  <a:pt x="1481" y="1567"/>
                  <a:pt x="1416" y="1524"/>
                </a:cubicBezTo>
                <a:cubicBezTo>
                  <a:pt x="1382" y="1474"/>
                  <a:pt x="1340" y="1447"/>
                  <a:pt x="1284" y="1428"/>
                </a:cubicBezTo>
                <a:cubicBezTo>
                  <a:pt x="1276" y="1416"/>
                  <a:pt x="1270" y="1402"/>
                  <a:pt x="1260" y="1392"/>
                </a:cubicBezTo>
                <a:cubicBezTo>
                  <a:pt x="1250" y="1382"/>
                  <a:pt x="1233" y="1379"/>
                  <a:pt x="1224" y="1368"/>
                </a:cubicBezTo>
                <a:cubicBezTo>
                  <a:pt x="1196" y="1335"/>
                  <a:pt x="1176" y="1296"/>
                  <a:pt x="1152" y="1260"/>
                </a:cubicBezTo>
                <a:cubicBezTo>
                  <a:pt x="1138" y="1239"/>
                  <a:pt x="1136" y="1212"/>
                  <a:pt x="1128" y="1188"/>
                </a:cubicBezTo>
                <a:cubicBezTo>
                  <a:pt x="1123" y="1174"/>
                  <a:pt x="1110" y="1165"/>
                  <a:pt x="1104" y="1152"/>
                </a:cubicBezTo>
                <a:cubicBezTo>
                  <a:pt x="1094" y="1129"/>
                  <a:pt x="1094" y="1101"/>
                  <a:pt x="1080" y="1080"/>
                </a:cubicBezTo>
                <a:cubicBezTo>
                  <a:pt x="1072" y="1068"/>
                  <a:pt x="1062" y="1057"/>
                  <a:pt x="1056" y="1044"/>
                </a:cubicBezTo>
                <a:cubicBezTo>
                  <a:pt x="1040" y="1012"/>
                  <a:pt x="1051" y="999"/>
                  <a:pt x="1020" y="972"/>
                </a:cubicBezTo>
                <a:cubicBezTo>
                  <a:pt x="957" y="917"/>
                  <a:pt x="882" y="878"/>
                  <a:pt x="804" y="852"/>
                </a:cubicBezTo>
                <a:cubicBezTo>
                  <a:pt x="780" y="844"/>
                  <a:pt x="756" y="836"/>
                  <a:pt x="732" y="828"/>
                </a:cubicBezTo>
                <a:cubicBezTo>
                  <a:pt x="720" y="824"/>
                  <a:pt x="696" y="816"/>
                  <a:pt x="696" y="816"/>
                </a:cubicBezTo>
                <a:cubicBezTo>
                  <a:pt x="684" y="820"/>
                  <a:pt x="671" y="822"/>
                  <a:pt x="660" y="828"/>
                </a:cubicBezTo>
                <a:cubicBezTo>
                  <a:pt x="635" y="842"/>
                  <a:pt x="588" y="876"/>
                  <a:pt x="588" y="876"/>
                </a:cubicBezTo>
                <a:cubicBezTo>
                  <a:pt x="532" y="960"/>
                  <a:pt x="564" y="932"/>
                  <a:pt x="504" y="972"/>
                </a:cubicBezTo>
                <a:cubicBezTo>
                  <a:pt x="492" y="1008"/>
                  <a:pt x="473" y="1035"/>
                  <a:pt x="456" y="1068"/>
                </a:cubicBezTo>
                <a:close/>
              </a:path>
            </a:pathLst>
          </a:custGeom>
          <a:noFill/>
          <a:ln w="31750">
            <a:solidFill>
              <a:srgbClr val="FFFF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7" name="Picture 5" descr="DSC082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04800"/>
            <a:ext cx="4038600" cy="4724400"/>
          </a:xfrm>
          <a:prstGeom prst="rect">
            <a:avLst/>
          </a:prstGeom>
          <a:noFill/>
        </p:spPr>
      </p:pic>
      <p:pic>
        <p:nvPicPr>
          <p:cNvPr id="64518" name="Picture 6" descr="DSC0825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304800"/>
            <a:ext cx="4191000" cy="4724400"/>
          </a:xfrm>
          <a:prstGeom prst="rect">
            <a:avLst/>
          </a:prstGeom>
          <a:noFill/>
        </p:spPr>
      </p:pic>
      <p:sp>
        <p:nvSpPr>
          <p:cNvPr id="64519" name="Text Box 7"/>
          <p:cNvSpPr txBox="1">
            <a:spLocks noChangeArrowheads="1"/>
          </p:cNvSpPr>
          <p:nvPr/>
        </p:nvSpPr>
        <p:spPr bwMode="auto">
          <a:xfrm>
            <a:off x="3124200" y="304800"/>
            <a:ext cx="2533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3600" b="1">
                <a:solidFill>
                  <a:srgbClr val="FFFF00"/>
                </a:solidFill>
              </a:rPr>
              <a:t>Linfografía.</a:t>
            </a:r>
          </a:p>
        </p:txBody>
      </p:sp>
      <p:sp>
        <p:nvSpPr>
          <p:cNvPr id="64520" name="Text Box 8"/>
          <p:cNvSpPr txBox="1">
            <a:spLocks noChangeArrowheads="1"/>
          </p:cNvSpPr>
          <p:nvPr/>
        </p:nvSpPr>
        <p:spPr bwMode="auto">
          <a:xfrm>
            <a:off x="1600200" y="4572000"/>
            <a:ext cx="10795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2000" b="1">
                <a:solidFill>
                  <a:srgbClr val="FFFF00"/>
                </a:solidFill>
              </a:rPr>
              <a:t>Normal.</a:t>
            </a:r>
            <a:endParaRPr lang="en-US" sz="2000" b="1">
              <a:solidFill>
                <a:srgbClr val="FFFF00"/>
              </a:solidFill>
            </a:endParaRPr>
          </a:p>
        </p:txBody>
      </p:sp>
      <p:sp>
        <p:nvSpPr>
          <p:cNvPr id="64521" name="Text Box 9"/>
          <p:cNvSpPr txBox="1">
            <a:spLocks noChangeArrowheads="1"/>
          </p:cNvSpPr>
          <p:nvPr/>
        </p:nvSpPr>
        <p:spPr bwMode="auto">
          <a:xfrm>
            <a:off x="5622925" y="4510088"/>
            <a:ext cx="1374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2000" b="1">
                <a:solidFill>
                  <a:srgbClr val="FFFF00"/>
                </a:solidFill>
              </a:rPr>
              <a:t>Patológica.</a:t>
            </a:r>
          </a:p>
        </p:txBody>
      </p:sp>
      <p:sp>
        <p:nvSpPr>
          <p:cNvPr id="64522" name="Oval 10"/>
          <p:cNvSpPr>
            <a:spLocks noChangeArrowheads="1"/>
          </p:cNvSpPr>
          <p:nvPr/>
        </p:nvSpPr>
        <p:spPr bwMode="auto">
          <a:xfrm>
            <a:off x="7010400" y="3657600"/>
            <a:ext cx="1295400" cy="1524000"/>
          </a:xfrm>
          <a:prstGeom prst="ellips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64523" name="Oval 11"/>
          <p:cNvSpPr>
            <a:spLocks noChangeArrowheads="1"/>
          </p:cNvSpPr>
          <p:nvPr/>
        </p:nvSpPr>
        <p:spPr bwMode="auto">
          <a:xfrm>
            <a:off x="2590800" y="3810000"/>
            <a:ext cx="1066800" cy="1371600"/>
          </a:xfrm>
          <a:prstGeom prst="ellips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64524" name="Line 12"/>
          <p:cNvSpPr>
            <a:spLocks noChangeShapeType="1"/>
          </p:cNvSpPr>
          <p:nvPr/>
        </p:nvSpPr>
        <p:spPr bwMode="auto">
          <a:xfrm>
            <a:off x="3048000" y="5181600"/>
            <a:ext cx="0" cy="2286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64525" name="Line 13"/>
          <p:cNvSpPr>
            <a:spLocks noChangeShapeType="1"/>
          </p:cNvSpPr>
          <p:nvPr/>
        </p:nvSpPr>
        <p:spPr bwMode="auto">
          <a:xfrm>
            <a:off x="7620000" y="5181600"/>
            <a:ext cx="0" cy="1524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64526" name="Text Box 14"/>
          <p:cNvSpPr txBox="1">
            <a:spLocks noChangeArrowheads="1"/>
          </p:cNvSpPr>
          <p:nvPr/>
        </p:nvSpPr>
        <p:spPr bwMode="auto">
          <a:xfrm>
            <a:off x="381000" y="5318125"/>
            <a:ext cx="37417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2000" b="1">
                <a:solidFill>
                  <a:srgbClr val="FFFF00"/>
                </a:solidFill>
              </a:rPr>
              <a:t>Ganglios opacificados de tamaño</a:t>
            </a:r>
          </a:p>
          <a:p>
            <a:r>
              <a:rPr lang="es-ES_tradnl" sz="2000" b="1">
                <a:solidFill>
                  <a:srgbClr val="FFFF00"/>
                </a:solidFill>
              </a:rPr>
              <a:t>normal.</a:t>
            </a:r>
            <a:endParaRPr lang="en-US" sz="2000" b="1">
              <a:solidFill>
                <a:srgbClr val="FFFF00"/>
              </a:solidFill>
            </a:endParaRPr>
          </a:p>
        </p:txBody>
      </p:sp>
      <p:sp>
        <p:nvSpPr>
          <p:cNvPr id="64527" name="Text Box 15"/>
          <p:cNvSpPr txBox="1">
            <a:spLocks noChangeArrowheads="1"/>
          </p:cNvSpPr>
          <p:nvPr/>
        </p:nvSpPr>
        <p:spPr bwMode="auto">
          <a:xfrm>
            <a:off x="5410200" y="5318125"/>
            <a:ext cx="330520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_tradnl" sz="2000" b="1" dirty="0">
                <a:solidFill>
                  <a:srgbClr val="FFFF00"/>
                </a:solidFill>
              </a:rPr>
              <a:t>Ganglios aumentados de tamaño.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64528" name="Text Box 16"/>
          <p:cNvSpPr txBox="1">
            <a:spLocks noChangeArrowheads="1"/>
          </p:cNvSpPr>
          <p:nvPr/>
        </p:nvSpPr>
        <p:spPr bwMode="auto">
          <a:xfrm>
            <a:off x="-33338" y="6110288"/>
            <a:ext cx="860586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_tradnl" sz="2000" b="1" dirty="0">
                <a:solidFill>
                  <a:srgbClr val="FFFF00"/>
                </a:solidFill>
              </a:rPr>
              <a:t>La </a:t>
            </a:r>
            <a:r>
              <a:rPr lang="es-ES_tradnl" sz="2000" b="1" dirty="0" err="1">
                <a:solidFill>
                  <a:srgbClr val="FFFF00"/>
                </a:solidFill>
              </a:rPr>
              <a:t>linfografía</a:t>
            </a:r>
            <a:r>
              <a:rPr lang="es-ES_tradnl" sz="2000" b="1" dirty="0">
                <a:solidFill>
                  <a:srgbClr val="FFFF00"/>
                </a:solidFill>
              </a:rPr>
              <a:t> a quedado en desuso con el advenimiento de el US, la TAC y la RMN.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57158" y="285728"/>
            <a:ext cx="8072462" cy="769441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ES_tradnl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</a:t>
            </a:r>
            <a:r>
              <a:rPr lang="es-ES_tradnl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 </a:t>
            </a:r>
            <a:r>
              <a:rPr lang="es-ES_tradnl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Sistema </a:t>
            </a:r>
            <a:r>
              <a:rPr lang="es-ES_tradnl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Endocrino-metabólico</a:t>
            </a:r>
            <a:endParaRPr lang="es-ES_tradnl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857620" y="4357694"/>
            <a:ext cx="4857784" cy="1938992"/>
          </a:xfrm>
          <a:prstGeom prst="rect">
            <a:avLst/>
          </a:prstGeom>
          <a:noFill/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Acromegalia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.</a:t>
            </a:r>
            <a:endParaRPr lang="es-ES_tradnl" sz="2400" b="1" dirty="0">
              <a:solidFill>
                <a:srgbClr val="FFFF66"/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Hipotiroidismo e hipertiroidismo</a:t>
            </a:r>
          </a:p>
          <a:p>
            <a:pPr>
              <a:buFont typeface="Arial" pitchFamily="34" charset="0"/>
              <a:buChar char="•"/>
            </a:pPr>
            <a:r>
              <a:rPr lang="es-ES_tradnl" sz="2400" b="1" dirty="0" err="1" smtClean="0">
                <a:solidFill>
                  <a:srgbClr val="FFFF66"/>
                </a:solidFill>
                <a:latin typeface="Garamond" pitchFamily="18" charset="0"/>
              </a:rPr>
              <a:t>Hiperparatiroidismo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s-ES_tradnl" sz="2400" b="1" dirty="0" err="1" smtClean="0">
                <a:solidFill>
                  <a:srgbClr val="FFFF66"/>
                </a:solidFill>
                <a:latin typeface="Garamond" pitchFamily="18" charset="0"/>
              </a:rPr>
              <a:t>Feocromocitoma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Diabetes </a:t>
            </a:r>
            <a:r>
              <a:rPr lang="es-ES_tradnl" sz="2400" b="1" dirty="0" err="1">
                <a:solidFill>
                  <a:srgbClr val="FFFF66"/>
                </a:solidFill>
                <a:latin typeface="Garamond" pitchFamily="18" charset="0"/>
              </a:rPr>
              <a:t>mellitus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.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42876" y="1214422"/>
            <a:ext cx="8715404" cy="1200329"/>
          </a:xfrm>
          <a:prstGeom prst="rect">
            <a:avLst/>
          </a:prstGeom>
          <a:noFill/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Los trastornos funcionales de las glándulas endocrinas (exceso o defecto ) afectan diferentes órganos produciendo cambios funcionales y estructurales de los mismos</a:t>
            </a:r>
            <a:endParaRPr lang="es-ES" sz="2400" b="1" dirty="0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214282" y="2643182"/>
            <a:ext cx="3500462" cy="1938992"/>
          </a:xfrm>
          <a:prstGeom prst="rect">
            <a:avLst/>
          </a:prstGeom>
          <a:noFill/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Medios imagenológicos:</a:t>
            </a:r>
          </a:p>
          <a:p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TAC</a:t>
            </a:r>
          </a:p>
          <a:p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IRM</a:t>
            </a:r>
          </a:p>
          <a:p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US</a:t>
            </a:r>
          </a:p>
          <a:p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RX</a:t>
            </a:r>
            <a:endParaRPr lang="es-ES" sz="2400" b="1" dirty="0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428728" y="4286256"/>
            <a:ext cx="2143140" cy="1938992"/>
          </a:xfrm>
          <a:prstGeom prst="rect">
            <a:avLst/>
          </a:prstGeom>
          <a:solidFill>
            <a:srgbClr val="002060"/>
          </a:solidFill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Hipófisis</a:t>
            </a:r>
          </a:p>
          <a:p>
            <a:pPr>
              <a:buFont typeface="Arial" pitchFamily="34" charset="0"/>
              <a:buChar char="•"/>
            </a:pPr>
            <a:r>
              <a:rPr lang="es-ES" sz="2400" b="1" dirty="0">
                <a:solidFill>
                  <a:srgbClr val="FFFF66"/>
                </a:solidFill>
                <a:latin typeface="Garamond" pitchFamily="18" charset="0"/>
              </a:rPr>
              <a:t>T</a:t>
            </a:r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iroides</a:t>
            </a:r>
          </a:p>
          <a:p>
            <a:pPr>
              <a:buFont typeface="Arial" pitchFamily="34" charset="0"/>
              <a:buChar char="•"/>
            </a:pPr>
            <a:r>
              <a:rPr lang="es-ES" sz="2400" b="1" dirty="0">
                <a:solidFill>
                  <a:srgbClr val="FFFF66"/>
                </a:solidFill>
                <a:latin typeface="Garamond" pitchFamily="18" charset="0"/>
              </a:rPr>
              <a:t>P</a:t>
            </a:r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aratiroides</a:t>
            </a:r>
          </a:p>
          <a:p>
            <a:pPr>
              <a:buFont typeface="Arial" pitchFamily="34" charset="0"/>
              <a:buChar char="•"/>
            </a:pPr>
            <a:r>
              <a:rPr lang="es-ES" sz="2400" b="1" dirty="0">
                <a:solidFill>
                  <a:srgbClr val="FFFF66"/>
                </a:solidFill>
                <a:latin typeface="Garamond" pitchFamily="18" charset="0"/>
              </a:rPr>
              <a:t>S</a:t>
            </a:r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uprarrenales</a:t>
            </a:r>
          </a:p>
          <a:p>
            <a:pPr>
              <a:buFont typeface="Arial" pitchFamily="34" charset="0"/>
              <a:buChar char="•"/>
            </a:pPr>
            <a:r>
              <a:rPr lang="es-ES" sz="2400" b="1" dirty="0">
                <a:solidFill>
                  <a:srgbClr val="FFFF66"/>
                </a:solidFill>
                <a:latin typeface="Garamond" pitchFamily="18" charset="0"/>
              </a:rPr>
              <a:t>P</a:t>
            </a:r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áncreas</a:t>
            </a:r>
            <a:endParaRPr lang="es-419" sz="2400" b="1" dirty="0">
              <a:solidFill>
                <a:srgbClr val="FFFF66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214282" y="1071546"/>
            <a:ext cx="8572560" cy="3416320"/>
          </a:xfrm>
          <a:prstGeom prst="rect">
            <a:avLst/>
          </a:prstGeom>
          <a:noFill/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Producida 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por hipersecreción crónica GH (hormona </a:t>
            </a:r>
          </a:p>
          <a:p>
            <a:pPr>
              <a:buFont typeface="Arial" pitchFamily="34" charset="0"/>
              <a:buChar char="•"/>
            </a:pP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del crecimiento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)</a:t>
            </a:r>
          </a:p>
          <a:p>
            <a:pPr>
              <a:buFont typeface="Arial" pitchFamily="34" charset="0"/>
              <a:buChar char="•"/>
            </a:pP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Inicia después del cierre de los 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cartílagos 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de conjunción.</a:t>
            </a:r>
            <a:r>
              <a:rPr lang="en-US" sz="2400" b="1" dirty="0">
                <a:solidFill>
                  <a:srgbClr val="FFFF66"/>
                </a:solidFill>
                <a:latin typeface="Garamond" pitchFamily="18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FF66"/>
                </a:solidFill>
                <a:latin typeface="Garamond" pitchFamily="18" charset="0"/>
              </a:rPr>
              <a:t>Adenoma </a:t>
            </a:r>
            <a:r>
              <a:rPr lang="en-US" sz="2400" b="1" dirty="0" err="1">
                <a:solidFill>
                  <a:srgbClr val="FFFF66"/>
                </a:solidFill>
                <a:latin typeface="Garamond" pitchFamily="18" charset="0"/>
              </a:rPr>
              <a:t>hipofisiario</a:t>
            </a:r>
            <a:r>
              <a:rPr lang="en-US" sz="2400" b="1" dirty="0">
                <a:solidFill>
                  <a:srgbClr val="FFFF66"/>
                </a:solidFill>
                <a:latin typeface="Garamond" pitchFamily="18" charset="0"/>
              </a:rPr>
              <a:t> </a:t>
            </a:r>
          </a:p>
          <a:p>
            <a:pPr>
              <a:buFont typeface="Arial" pitchFamily="34" charset="0"/>
              <a:buChar char="•"/>
            </a:pP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Edad de comienzo tercera y quinta décadas. </a:t>
            </a:r>
          </a:p>
          <a:p>
            <a:pPr>
              <a:buFont typeface="Arial" pitchFamily="34" charset="0"/>
              <a:buChar char="•"/>
            </a:pP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Los adenomas hipofisarios productores de GH son en 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general </a:t>
            </a:r>
            <a:r>
              <a:rPr lang="es-ES_tradnl" sz="2400" b="1" dirty="0" err="1">
                <a:solidFill>
                  <a:srgbClr val="FFFF66"/>
                </a:solidFill>
                <a:latin typeface="Garamond" pitchFamily="18" charset="0"/>
              </a:rPr>
              <a:t>macroadenomas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 (mayores de 10 mm de 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diámetro).</a:t>
            </a:r>
            <a:endParaRPr lang="es-ES_tradnl" sz="2400" b="1" dirty="0">
              <a:solidFill>
                <a:srgbClr val="FFFF66"/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Gigantismo : en niños</a:t>
            </a:r>
          </a:p>
          <a:p>
            <a:pPr>
              <a:buFont typeface="Arial" pitchFamily="34" charset="0"/>
              <a:buChar char="•"/>
            </a:pP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Enanismo pituitario (defecto 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GH 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en niños y adolescentes)</a:t>
            </a:r>
            <a:endParaRPr lang="en-US" sz="2400" b="1" dirty="0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571472" y="159229"/>
            <a:ext cx="3643338" cy="769441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ES_tradnl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Acromegalia</a:t>
            </a:r>
            <a:endParaRPr lang="es-E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928794" y="4929198"/>
            <a:ext cx="4714908" cy="830997"/>
          </a:xfrm>
          <a:prstGeom prst="rect">
            <a:avLst/>
          </a:prstGeom>
          <a:noFill/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RX frontal, lateral, perfilograma</a:t>
            </a:r>
          </a:p>
          <a:p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TAC e IRM de silla turca</a:t>
            </a:r>
            <a:endParaRPr lang="es-ES" sz="2400" b="1" dirty="0">
              <a:solidFill>
                <a:srgbClr val="FFFF66"/>
              </a:solidFill>
              <a:latin typeface="Garamond" pitchFamily="18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214942" y="159229"/>
            <a:ext cx="2500330" cy="769441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419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Hipófisis</a:t>
            </a:r>
            <a:endParaRPr lang="es-E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85720" y="285728"/>
            <a:ext cx="6072230" cy="523220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ES_tradnl" sz="2800" b="1" dirty="0" smtClean="0">
                <a:solidFill>
                  <a:srgbClr val="FFFF00"/>
                </a:solidFill>
                <a:latin typeface="Garamond" pitchFamily="18" charset="0"/>
              </a:rPr>
              <a:t> HALLAZGOS RADIOLOGICOS </a:t>
            </a:r>
          </a:p>
        </p:txBody>
      </p:sp>
      <p:sp>
        <p:nvSpPr>
          <p:cNvPr id="6" name="5 Rectángulo"/>
          <p:cNvSpPr/>
          <p:nvPr/>
        </p:nvSpPr>
        <p:spPr>
          <a:xfrm>
            <a:off x="285720" y="1071546"/>
            <a:ext cx="8572560" cy="954107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_tradnl" sz="2800" b="1" dirty="0">
                <a:solidFill>
                  <a:srgbClr val="FFFF00"/>
                </a:solidFill>
                <a:latin typeface="Garamond" pitchFamily="18" charset="0"/>
              </a:rPr>
              <a:t>ST agrandada con destrucción de sus </a:t>
            </a:r>
            <a:r>
              <a:rPr lang="es-ES_tradnl" sz="2800" b="1" dirty="0" err="1">
                <a:solidFill>
                  <a:srgbClr val="FFFF00"/>
                </a:solidFill>
                <a:latin typeface="Garamond" pitchFamily="18" charset="0"/>
              </a:rPr>
              <a:t>clinoides</a:t>
            </a:r>
            <a:r>
              <a:rPr lang="es-ES_tradnl" sz="2800" b="1" dirty="0">
                <a:solidFill>
                  <a:srgbClr val="FFFF00"/>
                </a:solidFill>
                <a:latin typeface="Garamond" pitchFamily="18" charset="0"/>
              </a:rPr>
              <a:t>.     (a veces puede ser completamente normal).</a:t>
            </a:r>
            <a:endParaRPr lang="es-ES_tradnl" sz="2800" b="1" dirty="0">
              <a:solidFill>
                <a:srgbClr val="FFFF00"/>
              </a:solidFill>
              <a:latin typeface="Garamond" pitchFamily="18" charset="0"/>
            </a:endParaRPr>
          </a:p>
        </p:txBody>
      </p:sp>
      <p:pic>
        <p:nvPicPr>
          <p:cNvPr id="7" name="Picture 5" descr="Silla turca norma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214554"/>
            <a:ext cx="4114800" cy="3886200"/>
          </a:xfrm>
          <a:prstGeom prst="rect">
            <a:avLst/>
          </a:prstGeom>
          <a:noFill/>
        </p:spPr>
      </p:pic>
      <p:pic>
        <p:nvPicPr>
          <p:cNvPr id="8" name="Picture 8" descr="Silla turca patologica I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2214554"/>
            <a:ext cx="4057680" cy="3767846"/>
          </a:xfrm>
          <a:prstGeom prst="rect">
            <a:avLst/>
          </a:prstGeom>
          <a:noFill/>
        </p:spPr>
      </p:pic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714348" y="6263366"/>
            <a:ext cx="2996974" cy="523220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_tradnl" sz="2800" b="1" dirty="0">
                <a:solidFill>
                  <a:srgbClr val="FFFF00"/>
                </a:solidFill>
                <a:latin typeface="Garamond" pitchFamily="18" charset="0"/>
              </a:rPr>
              <a:t>Silla turca normal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5355783" y="5903893"/>
            <a:ext cx="3788217" cy="954107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_tradnl" sz="2800" b="1" dirty="0">
                <a:solidFill>
                  <a:srgbClr val="FFFF00"/>
                </a:solidFill>
                <a:latin typeface="Garamond" pitchFamily="18" charset="0"/>
              </a:rPr>
              <a:t>Silla turca patológica, </a:t>
            </a:r>
          </a:p>
          <a:p>
            <a:r>
              <a:rPr lang="es-ES_tradnl" sz="2800" b="1" dirty="0">
                <a:solidFill>
                  <a:srgbClr val="FFFF00"/>
                </a:solidFill>
                <a:latin typeface="Garamond" pitchFamily="18" charset="0"/>
              </a:rPr>
              <a:t>aumentada de tamaño.</a:t>
            </a:r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 flipH="1">
            <a:off x="1962120" y="4643446"/>
            <a:ext cx="45719" cy="1762108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 flipH="1">
            <a:off x="6143636" y="4643446"/>
            <a:ext cx="309562" cy="1214446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DSC082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838200"/>
            <a:ext cx="6248400" cy="4953000"/>
          </a:xfrm>
          <a:prstGeom prst="rect">
            <a:avLst/>
          </a:prstGeom>
          <a:noFill/>
        </p:spPr>
      </p:pic>
      <p:sp>
        <p:nvSpPr>
          <p:cNvPr id="19462" name="Oval 6"/>
          <p:cNvSpPr>
            <a:spLocks noChangeArrowheads="1"/>
          </p:cNvSpPr>
          <p:nvPr/>
        </p:nvSpPr>
        <p:spPr bwMode="auto">
          <a:xfrm>
            <a:off x="2514600" y="3352800"/>
            <a:ext cx="1143000" cy="1371600"/>
          </a:xfrm>
          <a:prstGeom prst="ellips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 flipV="1">
            <a:off x="3657600" y="3200400"/>
            <a:ext cx="2971800" cy="68580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6629400" y="2803525"/>
            <a:ext cx="25796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2000" b="1">
                <a:solidFill>
                  <a:srgbClr val="FFFF00"/>
                </a:solidFill>
              </a:rPr>
              <a:t>Silla turca aumentada</a:t>
            </a:r>
          </a:p>
          <a:p>
            <a:r>
              <a:rPr lang="es-ES_tradnl" sz="2000" b="1">
                <a:solidFill>
                  <a:srgbClr val="FFFF00"/>
                </a:solidFill>
              </a:rPr>
              <a:t>de tamaño.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0"/>
            <a:ext cx="7215206" cy="5594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654176"/>
            <a:ext cx="4857752" cy="4203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 descr="DSC043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428604"/>
            <a:ext cx="4927417" cy="6357958"/>
          </a:xfrm>
          <a:prstGeom prst="rect">
            <a:avLst/>
          </a:prstGeom>
          <a:noFill/>
        </p:spPr>
      </p:pic>
      <p:sp>
        <p:nvSpPr>
          <p:cNvPr id="9222" name="Oval 6"/>
          <p:cNvSpPr>
            <a:spLocks noChangeArrowheads="1"/>
          </p:cNvSpPr>
          <p:nvPr/>
        </p:nvSpPr>
        <p:spPr bwMode="auto">
          <a:xfrm>
            <a:off x="4786314" y="1428736"/>
            <a:ext cx="3571900" cy="2357438"/>
          </a:xfrm>
          <a:prstGeom prst="ellips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 flipV="1">
            <a:off x="4000496" y="3500438"/>
            <a:ext cx="1428760" cy="1857388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0" y="5500702"/>
            <a:ext cx="35242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2800" b="1" dirty="0">
                <a:solidFill>
                  <a:srgbClr val="FFFF00"/>
                </a:solidFill>
              </a:rPr>
              <a:t>Agrandamiento de los</a:t>
            </a:r>
          </a:p>
          <a:p>
            <a:r>
              <a:rPr lang="es-ES_tradnl" sz="2800" b="1" dirty="0">
                <a:solidFill>
                  <a:srgbClr val="FFFF00"/>
                </a:solidFill>
              </a:rPr>
              <a:t> senos </a:t>
            </a:r>
            <a:r>
              <a:rPr lang="es-ES_tradnl" sz="2800" b="1" dirty="0" err="1">
                <a:solidFill>
                  <a:srgbClr val="FFFF00"/>
                </a:solidFill>
              </a:rPr>
              <a:t>perinasales</a:t>
            </a:r>
            <a:r>
              <a:rPr lang="es-ES_tradnl" sz="2800" b="1" dirty="0">
                <a:solidFill>
                  <a:srgbClr val="FFFF00"/>
                </a:solidFill>
              </a:rPr>
              <a:t>.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71438" y="99365"/>
            <a:ext cx="4071934" cy="4401205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ES_tradnl" sz="2800" b="1" dirty="0" smtClean="0">
                <a:solidFill>
                  <a:srgbClr val="FFFF00"/>
                </a:solidFill>
                <a:latin typeface="Garamond" pitchFamily="18" charset="0"/>
              </a:rPr>
              <a:t>CRANEO </a:t>
            </a:r>
            <a:r>
              <a:rPr lang="es-ES_tradnl" sz="2800" b="1" dirty="0">
                <a:solidFill>
                  <a:srgbClr val="FFFF00"/>
                </a:solidFill>
                <a:latin typeface="Garamond" pitchFamily="18" charset="0"/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es-ES_tradnl" sz="2800" b="1" dirty="0" smtClean="0">
                <a:solidFill>
                  <a:srgbClr val="FFFF00"/>
                </a:solidFill>
                <a:latin typeface="Garamond" pitchFamily="18" charset="0"/>
              </a:rPr>
              <a:t>Agrandamiento </a:t>
            </a:r>
            <a:r>
              <a:rPr lang="es-ES_tradnl" sz="2800" b="1" dirty="0">
                <a:solidFill>
                  <a:srgbClr val="FFFF00"/>
                </a:solidFill>
                <a:latin typeface="Garamond" pitchFamily="18" charset="0"/>
              </a:rPr>
              <a:t>de los SPN.</a:t>
            </a:r>
            <a:endParaRPr lang="es-ES_tradnl" sz="2800" b="1" dirty="0">
              <a:solidFill>
                <a:srgbClr val="FFFF00"/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s-ES_tradnl" sz="2800" b="1" dirty="0" smtClean="0">
                <a:solidFill>
                  <a:srgbClr val="FFFF00"/>
                </a:solidFill>
                <a:latin typeface="Garamond" pitchFamily="18" charset="0"/>
              </a:rPr>
              <a:t>Celdas </a:t>
            </a:r>
            <a:r>
              <a:rPr lang="es-ES_tradnl" sz="2800" b="1" dirty="0">
                <a:solidFill>
                  <a:srgbClr val="FFFF00"/>
                </a:solidFill>
                <a:latin typeface="Garamond" pitchFamily="18" charset="0"/>
              </a:rPr>
              <a:t>mastoideas </a:t>
            </a:r>
            <a:r>
              <a:rPr lang="es-ES_tradnl" sz="2800" b="1" dirty="0" err="1">
                <a:solidFill>
                  <a:srgbClr val="FFFF00"/>
                </a:solidFill>
                <a:latin typeface="Garamond" pitchFamily="18" charset="0"/>
              </a:rPr>
              <a:t>hiperneumatizadas</a:t>
            </a:r>
            <a:r>
              <a:rPr lang="es-ES_tradnl" sz="2800" b="1" dirty="0">
                <a:solidFill>
                  <a:srgbClr val="FFFF00"/>
                </a:solidFill>
                <a:latin typeface="Garamond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es-ES_tradnl" sz="2800" b="1" dirty="0" smtClean="0">
                <a:solidFill>
                  <a:srgbClr val="FFFF00"/>
                </a:solidFill>
                <a:latin typeface="Garamond" pitchFamily="18" charset="0"/>
              </a:rPr>
              <a:t>Prognatismo</a:t>
            </a:r>
            <a:r>
              <a:rPr lang="es-ES_tradnl" sz="2800" b="1" dirty="0">
                <a:solidFill>
                  <a:srgbClr val="FFFF00"/>
                </a:solidFill>
                <a:latin typeface="Garamond" pitchFamily="18" charset="0"/>
              </a:rPr>
              <a:t>. </a:t>
            </a:r>
            <a:endParaRPr lang="es-ES_tradnl" sz="2800" b="1" dirty="0">
              <a:solidFill>
                <a:srgbClr val="FFFF00"/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s-ES_tradnl" sz="2800" b="1" dirty="0" smtClean="0">
                <a:solidFill>
                  <a:srgbClr val="FFFF00"/>
                </a:solidFill>
                <a:latin typeface="Garamond" pitchFamily="18" charset="0"/>
              </a:rPr>
              <a:t>Huesos </a:t>
            </a:r>
            <a:r>
              <a:rPr lang="es-ES_tradnl" sz="2800" b="1" dirty="0">
                <a:solidFill>
                  <a:srgbClr val="FFFF00"/>
                </a:solidFill>
                <a:latin typeface="Garamond" pitchFamily="18" charset="0"/>
              </a:rPr>
              <a:t>engrosados con aumento de la densidad </a:t>
            </a:r>
            <a:r>
              <a:rPr lang="es-ES_tradnl" sz="2800" b="1" dirty="0" smtClean="0">
                <a:solidFill>
                  <a:srgbClr val="FFFF00"/>
                </a:solidFill>
                <a:latin typeface="Garamond" pitchFamily="18" charset="0"/>
              </a:rPr>
              <a:t> ósea </a:t>
            </a:r>
            <a:r>
              <a:rPr lang="es-ES_tradnl" sz="2800" b="1" dirty="0">
                <a:solidFill>
                  <a:srgbClr val="FFFF00"/>
                </a:solidFill>
                <a:latin typeface="Garamond" pitchFamily="18" charset="0"/>
              </a:rPr>
              <a:t>(</a:t>
            </a:r>
            <a:r>
              <a:rPr lang="es-ES_tradnl" sz="2800" b="1" dirty="0" err="1">
                <a:solidFill>
                  <a:srgbClr val="FFFF00"/>
                </a:solidFill>
                <a:latin typeface="Garamond" pitchFamily="18" charset="0"/>
              </a:rPr>
              <a:t>calota</a:t>
            </a:r>
            <a:r>
              <a:rPr lang="es-ES_tradnl" sz="2800" b="1" dirty="0">
                <a:solidFill>
                  <a:srgbClr val="FFFF00"/>
                </a:solidFill>
                <a:latin typeface="Garamond" pitchFamily="18" charset="0"/>
              </a:rPr>
              <a:t> craneana) tabla interna.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6" name="Picture 4" descr="DSC043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685800"/>
            <a:ext cx="5562600" cy="5505450"/>
          </a:xfrm>
          <a:prstGeom prst="rect">
            <a:avLst/>
          </a:prstGeom>
          <a:noFill/>
        </p:spPr>
      </p:pic>
      <p:sp>
        <p:nvSpPr>
          <p:cNvPr id="49157" name="Oval 5"/>
          <p:cNvSpPr>
            <a:spLocks noChangeArrowheads="1"/>
          </p:cNvSpPr>
          <p:nvPr/>
        </p:nvSpPr>
        <p:spPr bwMode="auto">
          <a:xfrm>
            <a:off x="3276600" y="4267200"/>
            <a:ext cx="2438400" cy="1676400"/>
          </a:xfrm>
          <a:prstGeom prst="ellips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49158" name="Line 6"/>
          <p:cNvSpPr>
            <a:spLocks noChangeShapeType="1"/>
          </p:cNvSpPr>
          <p:nvPr/>
        </p:nvSpPr>
        <p:spPr bwMode="auto">
          <a:xfrm flipH="1">
            <a:off x="2209800" y="3429000"/>
            <a:ext cx="990600" cy="15240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9159" name="Line 7"/>
          <p:cNvSpPr>
            <a:spLocks noChangeShapeType="1"/>
          </p:cNvSpPr>
          <p:nvPr/>
        </p:nvSpPr>
        <p:spPr bwMode="auto">
          <a:xfrm flipH="1" flipV="1">
            <a:off x="2514600" y="1447800"/>
            <a:ext cx="1905000" cy="38100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228600" y="3200400"/>
            <a:ext cx="22177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2400" b="1">
                <a:solidFill>
                  <a:srgbClr val="FFFF00"/>
                </a:solidFill>
              </a:rPr>
              <a:t>Hipertrofia de </a:t>
            </a:r>
          </a:p>
          <a:p>
            <a:r>
              <a:rPr lang="es-ES_tradnl" sz="2400" b="1">
                <a:solidFill>
                  <a:srgbClr val="FFFF00"/>
                </a:solidFill>
              </a:rPr>
              <a:t>tejidos blandos.</a:t>
            </a:r>
          </a:p>
        </p:txBody>
      </p:sp>
      <p:sp>
        <p:nvSpPr>
          <p:cNvPr id="49161" name="Text Box 9"/>
          <p:cNvSpPr txBox="1">
            <a:spLocks noChangeArrowheads="1"/>
          </p:cNvSpPr>
          <p:nvPr/>
        </p:nvSpPr>
        <p:spPr bwMode="auto">
          <a:xfrm>
            <a:off x="381000" y="838200"/>
            <a:ext cx="246221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2400" b="1">
                <a:solidFill>
                  <a:srgbClr val="FFFF00"/>
                </a:solidFill>
              </a:rPr>
              <a:t>Senos perinasales</a:t>
            </a:r>
          </a:p>
          <a:p>
            <a:r>
              <a:rPr lang="es-ES_tradnl" sz="2400" b="1">
                <a:solidFill>
                  <a:srgbClr val="FFFF00"/>
                </a:solidFill>
              </a:rPr>
              <a:t> aumentados.</a:t>
            </a:r>
          </a:p>
        </p:txBody>
      </p:sp>
      <p:sp>
        <p:nvSpPr>
          <p:cNvPr id="49162" name="Line 10"/>
          <p:cNvSpPr>
            <a:spLocks noChangeShapeType="1"/>
          </p:cNvSpPr>
          <p:nvPr/>
        </p:nvSpPr>
        <p:spPr bwMode="auto">
          <a:xfrm flipH="1">
            <a:off x="2133600" y="5105400"/>
            <a:ext cx="1143000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9163" name="Text Box 11"/>
          <p:cNvSpPr txBox="1">
            <a:spLocks noChangeArrowheads="1"/>
          </p:cNvSpPr>
          <p:nvPr/>
        </p:nvSpPr>
        <p:spPr bwMode="auto">
          <a:xfrm>
            <a:off x="304800" y="4800600"/>
            <a:ext cx="1919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2400" b="1">
                <a:solidFill>
                  <a:srgbClr val="FFFF00"/>
                </a:solidFill>
              </a:rPr>
              <a:t>Prognatismo.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DSC0827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381000"/>
            <a:ext cx="7086600" cy="5486400"/>
          </a:xfrm>
          <a:prstGeom prst="rect">
            <a:avLst/>
          </a:prstGeom>
          <a:noFill/>
        </p:spPr>
      </p:pic>
      <p:sp>
        <p:nvSpPr>
          <p:cNvPr id="21509" name="Oval 5"/>
          <p:cNvSpPr>
            <a:spLocks noChangeArrowheads="1"/>
          </p:cNvSpPr>
          <p:nvPr/>
        </p:nvSpPr>
        <p:spPr bwMode="auto">
          <a:xfrm rot="-2182152">
            <a:off x="2141538" y="1241425"/>
            <a:ext cx="1905000" cy="1752600"/>
          </a:xfrm>
          <a:prstGeom prst="ellips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>
            <a:off x="3124200" y="3048000"/>
            <a:ext cx="76200" cy="3048000"/>
          </a:xfrm>
          <a:prstGeom prst="line">
            <a:avLst/>
          </a:prstGeom>
          <a:noFill/>
          <a:ln w="254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1143000" y="5959475"/>
            <a:ext cx="677068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2400" b="1">
                <a:solidFill>
                  <a:srgbClr val="FFFF00"/>
                </a:solidFill>
              </a:rPr>
              <a:t>Engrosamiento del Diploe, asi como de la densidad</a:t>
            </a:r>
          </a:p>
          <a:p>
            <a:r>
              <a:rPr lang="es-ES_tradnl" sz="2400" b="1">
                <a:solidFill>
                  <a:srgbClr val="FFFF00"/>
                </a:solidFill>
              </a:rPr>
              <a:t> ósea de los huesos de la calota.</a:t>
            </a:r>
            <a:endParaRPr lang="en-US" sz="2400" b="1">
              <a:solidFill>
                <a:srgbClr val="FFFF00"/>
              </a:solidFill>
            </a:endParaRPr>
          </a:p>
        </p:txBody>
      </p:sp>
      <p:sp>
        <p:nvSpPr>
          <p:cNvPr id="21512" name="Line 8"/>
          <p:cNvSpPr>
            <a:spLocks noChangeShapeType="1"/>
          </p:cNvSpPr>
          <p:nvPr/>
        </p:nvSpPr>
        <p:spPr bwMode="auto">
          <a:xfrm flipH="1">
            <a:off x="5638800" y="533400"/>
            <a:ext cx="152400" cy="4572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21514" name="Line 10"/>
          <p:cNvSpPr>
            <a:spLocks noChangeShapeType="1"/>
          </p:cNvSpPr>
          <p:nvPr/>
        </p:nvSpPr>
        <p:spPr bwMode="auto">
          <a:xfrm flipH="1">
            <a:off x="3886200" y="1143000"/>
            <a:ext cx="1676400" cy="4800600"/>
          </a:xfrm>
          <a:prstGeom prst="line">
            <a:avLst/>
          </a:prstGeom>
          <a:noFill/>
          <a:ln w="25400">
            <a:solidFill>
              <a:srgbClr val="FFFF00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DSC043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1066800"/>
            <a:ext cx="5562600" cy="5505450"/>
          </a:xfrm>
          <a:prstGeom prst="rect">
            <a:avLst/>
          </a:prstGeom>
          <a:noFill/>
        </p:spPr>
      </p:pic>
      <p:pic>
        <p:nvPicPr>
          <p:cNvPr id="10245" name="Picture 5" descr="DSC043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600200"/>
            <a:ext cx="3048000" cy="4953000"/>
          </a:xfrm>
          <a:prstGeom prst="rect">
            <a:avLst/>
          </a:prstGeom>
          <a:noFill/>
        </p:spPr>
      </p:pic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152400" y="955675"/>
            <a:ext cx="30083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2400" b="1">
                <a:solidFill>
                  <a:srgbClr val="FFFF00"/>
                </a:solidFill>
              </a:rPr>
              <a:t>Perfilograma normal.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3429000" y="447675"/>
            <a:ext cx="53959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2800" b="1">
                <a:solidFill>
                  <a:srgbClr val="FFFF00"/>
                </a:solidFill>
              </a:rPr>
              <a:t>Perfilograma de un Acromegálico.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0" y="0"/>
            <a:ext cx="3609972" cy="6555641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ES_tradnl" sz="2800" b="1" dirty="0">
                <a:solidFill>
                  <a:srgbClr val="FFFF00"/>
                </a:solidFill>
                <a:latin typeface="Garamond" pitchFamily="18" charset="0"/>
              </a:rPr>
              <a:t>HUESOS LARGOS </a:t>
            </a:r>
            <a:r>
              <a:rPr lang="es-ES_tradnl" sz="2800" b="1" dirty="0" smtClean="0">
                <a:solidFill>
                  <a:srgbClr val="FFFF00"/>
                </a:solidFill>
                <a:latin typeface="Garamond" pitchFamily="18" charset="0"/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es-ES_tradnl" sz="2800" b="1" dirty="0" smtClean="0">
                <a:solidFill>
                  <a:srgbClr val="FFFF00"/>
                </a:solidFill>
                <a:latin typeface="Garamond" pitchFamily="18" charset="0"/>
              </a:rPr>
              <a:t>Aumento </a:t>
            </a:r>
            <a:r>
              <a:rPr lang="es-ES_tradnl" sz="2800" b="1" dirty="0">
                <a:solidFill>
                  <a:srgbClr val="FFFF00"/>
                </a:solidFill>
                <a:latin typeface="Garamond" pitchFamily="18" charset="0"/>
              </a:rPr>
              <a:t>de los huesos de manos y pies.</a:t>
            </a:r>
            <a:endParaRPr lang="es-ES_tradnl" sz="2800" b="1" dirty="0">
              <a:solidFill>
                <a:srgbClr val="FFFF00"/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s-ES_tradnl" sz="2800" b="1" dirty="0" smtClean="0">
                <a:solidFill>
                  <a:srgbClr val="FFFF00"/>
                </a:solidFill>
                <a:latin typeface="Garamond" pitchFamily="18" charset="0"/>
              </a:rPr>
              <a:t>Falanges </a:t>
            </a:r>
            <a:r>
              <a:rPr lang="es-ES_tradnl" sz="2800" b="1" dirty="0">
                <a:solidFill>
                  <a:srgbClr val="FFFF00"/>
                </a:solidFill>
                <a:latin typeface="Garamond" pitchFamily="18" charset="0"/>
              </a:rPr>
              <a:t>distales en “puntas de flecha” </a:t>
            </a:r>
          </a:p>
          <a:p>
            <a:pPr>
              <a:buFont typeface="Arial" pitchFamily="34" charset="0"/>
              <a:buChar char="•"/>
            </a:pPr>
            <a:r>
              <a:rPr lang="es-ES_tradnl" sz="2800" b="1" dirty="0" smtClean="0">
                <a:solidFill>
                  <a:srgbClr val="FFFF00"/>
                </a:solidFill>
                <a:latin typeface="Garamond" pitchFamily="18" charset="0"/>
              </a:rPr>
              <a:t>Ensanchamiento </a:t>
            </a:r>
            <a:r>
              <a:rPr lang="es-ES_tradnl" sz="2800" b="1" dirty="0">
                <a:solidFill>
                  <a:srgbClr val="FFFF00"/>
                </a:solidFill>
                <a:latin typeface="Garamond" pitchFamily="18" charset="0"/>
              </a:rPr>
              <a:t>de los espacios </a:t>
            </a:r>
            <a:r>
              <a:rPr lang="es-ES_tradnl" sz="2800" b="1" dirty="0" smtClean="0">
                <a:solidFill>
                  <a:srgbClr val="FFFF00"/>
                </a:solidFill>
                <a:latin typeface="Garamond" pitchFamily="18" charset="0"/>
              </a:rPr>
              <a:t> </a:t>
            </a:r>
            <a:r>
              <a:rPr lang="es-ES_tradnl" sz="2800" b="1" dirty="0">
                <a:solidFill>
                  <a:srgbClr val="FFFF00"/>
                </a:solidFill>
                <a:latin typeface="Garamond" pitchFamily="18" charset="0"/>
              </a:rPr>
              <a:t>articulares.</a:t>
            </a:r>
            <a:endParaRPr lang="es-ES_tradnl" sz="2800" b="1" dirty="0">
              <a:solidFill>
                <a:srgbClr val="FFFF00"/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s-ES_tradnl" sz="2800" b="1" dirty="0" smtClean="0">
                <a:solidFill>
                  <a:srgbClr val="FFFF00"/>
                </a:solidFill>
                <a:latin typeface="Garamond" pitchFamily="18" charset="0"/>
              </a:rPr>
              <a:t>Osteoporosis </a:t>
            </a:r>
            <a:r>
              <a:rPr lang="es-ES_tradnl" sz="2800" b="1" dirty="0">
                <a:solidFill>
                  <a:srgbClr val="FFFF00"/>
                </a:solidFill>
                <a:latin typeface="Garamond" pitchFamily="18" charset="0"/>
              </a:rPr>
              <a:t>en etapas avanzadas.</a:t>
            </a:r>
            <a:endParaRPr lang="es-ES_tradnl" sz="2800" b="1" dirty="0">
              <a:solidFill>
                <a:srgbClr val="FFFF00"/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s-ES_tradnl" sz="2800" b="1" dirty="0">
                <a:solidFill>
                  <a:srgbClr val="FFFF00"/>
                </a:solidFill>
                <a:latin typeface="Garamond" pitchFamily="18" charset="0"/>
              </a:rPr>
              <a:t>Aumento de volumen de partes blandas en manos y </a:t>
            </a:r>
            <a:r>
              <a:rPr lang="es-ES_tradnl" sz="2800" b="1" dirty="0" smtClean="0">
                <a:solidFill>
                  <a:srgbClr val="FFFF00"/>
                </a:solidFill>
                <a:latin typeface="Garamond" pitchFamily="18" charset="0"/>
              </a:rPr>
              <a:t>pies.</a:t>
            </a:r>
          </a:p>
          <a:p>
            <a:pPr>
              <a:buFont typeface="Arial" pitchFamily="34" charset="0"/>
              <a:buChar char="•"/>
            </a:pPr>
            <a:r>
              <a:rPr lang="es-ES_tradnl" sz="2800" b="1" dirty="0" err="1" smtClean="0">
                <a:solidFill>
                  <a:srgbClr val="FFFF00"/>
                </a:solidFill>
                <a:latin typeface="Garamond" pitchFamily="18" charset="0"/>
              </a:rPr>
              <a:t>visceromegalia</a:t>
            </a:r>
            <a:endParaRPr lang="en-US" sz="2800" b="1" dirty="0">
              <a:solidFill>
                <a:srgbClr val="FFFF00"/>
              </a:solidFill>
              <a:latin typeface="Garamond" pitchFamily="18" charset="0"/>
            </a:endParaRPr>
          </a:p>
        </p:txBody>
      </p:sp>
      <p:pic>
        <p:nvPicPr>
          <p:cNvPr id="3" name="Picture 5" descr="DSC043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0"/>
            <a:ext cx="55626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28596" y="642918"/>
            <a:ext cx="4286280" cy="769441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E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G</a:t>
            </a:r>
            <a:r>
              <a:rPr lang="es-419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lándula tiroides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5286380" y="71414"/>
            <a:ext cx="3500462" cy="1938992"/>
          </a:xfrm>
          <a:prstGeom prst="rect">
            <a:avLst/>
          </a:prstGeom>
          <a:noFill/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Medios imagenológicos:</a:t>
            </a:r>
          </a:p>
          <a:p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US</a:t>
            </a:r>
          </a:p>
          <a:p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TAC</a:t>
            </a:r>
            <a:endParaRPr lang="es-419" sz="2400" b="1" dirty="0">
              <a:solidFill>
                <a:srgbClr val="FFFF66"/>
              </a:solidFill>
              <a:latin typeface="Garamond" pitchFamily="18" charset="0"/>
            </a:endParaRPr>
          </a:p>
          <a:p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IRM</a:t>
            </a:r>
          </a:p>
          <a:p>
            <a:r>
              <a:rPr lang="es-419" sz="2400" b="1" dirty="0" smtClean="0">
                <a:solidFill>
                  <a:srgbClr val="FFFF66"/>
                </a:solidFill>
                <a:latin typeface="Garamond" pitchFamily="18" charset="0"/>
              </a:rPr>
              <a:t>RX tórax pa y lateral</a:t>
            </a:r>
            <a:endParaRPr lang="es-ES" sz="2400" b="1" dirty="0">
              <a:solidFill>
                <a:srgbClr val="FFFF66"/>
              </a:solidFill>
              <a:latin typeface="Garamond" pitchFamily="18" charset="0"/>
            </a:endParaRPr>
          </a:p>
        </p:txBody>
      </p:sp>
      <p:pic>
        <p:nvPicPr>
          <p:cNvPr id="6" name="Picture 2" descr="C:\WINDOWS\DESKTOP\jack\SONOGRAMS\Normal 22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80" y="2100275"/>
            <a:ext cx="8986814" cy="4757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My Documents\Jack\Sonograms\LOBE W&amp;D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736"/>
            <a:ext cx="4233363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A:\long.thy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357166"/>
            <a:ext cx="4648200" cy="2919413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142844" y="357166"/>
            <a:ext cx="4286280" cy="769441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E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G</a:t>
            </a:r>
            <a:r>
              <a:rPr lang="es-419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lándula tiroides</a:t>
            </a:r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4572000" y="3857628"/>
            <a:ext cx="4572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MX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ASPECTO HOMOGÉNEO DE  MEDIO A  </a:t>
            </a:r>
            <a:r>
              <a:rPr lang="es-MX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ALTO NIVEL </a:t>
            </a:r>
            <a:r>
              <a:rPr lang="es-MX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 ECOS, SIMILAR A LA TEXTURA DE </a:t>
            </a:r>
            <a:r>
              <a:rPr lang="es-MX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OTRAS </a:t>
            </a:r>
            <a:r>
              <a:rPr lang="es-MX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GLÁNDULAS.</a:t>
            </a:r>
            <a:endParaRPr lang="es-ES" b="1" i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My Documents\Jack\Sonograms\pap ca 2 views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57628"/>
            <a:ext cx="5181600" cy="2743200"/>
          </a:xfrm>
          <a:prstGeom prst="rect">
            <a:avLst/>
          </a:prstGeom>
          <a:noFill/>
        </p:spPr>
      </p:pic>
      <p:pic>
        <p:nvPicPr>
          <p:cNvPr id="3" name="Picture 2" descr="C:\My Documents\Jack\Sonograms\enhance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4290"/>
            <a:ext cx="7772400" cy="3352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276956"/>
            <a:ext cx="5286412" cy="6581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228600" y="228600"/>
            <a:ext cx="5414970" cy="3908762"/>
          </a:xfrm>
          <a:prstGeom prst="rect">
            <a:avLst/>
          </a:prstGeom>
          <a:noFill/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                            </a:t>
            </a:r>
            <a:r>
              <a:rPr lang="es-ES_tradnl" sz="3200" b="1" dirty="0" smtClean="0">
                <a:solidFill>
                  <a:srgbClr val="FFFF66"/>
                </a:solidFill>
                <a:latin typeface="Garamond" pitchFamily="18" charset="0"/>
              </a:rPr>
              <a:t>Hipotiroidismo</a:t>
            </a:r>
            <a:endParaRPr lang="es-ES_tradnl" sz="2400" b="1" dirty="0">
              <a:solidFill>
                <a:srgbClr val="FFFF66"/>
              </a:solidFill>
              <a:latin typeface="Garamond" pitchFamily="18" charset="0"/>
            </a:endParaRPr>
          </a:p>
          <a:p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       HALLAZGOS 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MÁS 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RELEVANTES 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:</a:t>
            </a:r>
            <a:endParaRPr lang="es-ES_tradnl" sz="2400" b="1" dirty="0">
              <a:solidFill>
                <a:srgbClr val="FFFF66"/>
              </a:solidFill>
              <a:latin typeface="Garamond" pitchFamily="18" charset="0"/>
            </a:endParaRPr>
          </a:p>
          <a:p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*Retardo severo en la osificación.</a:t>
            </a:r>
          </a:p>
          <a:p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*Retraso en el crecimiento.</a:t>
            </a:r>
          </a:p>
          <a:p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*Retardo en la aparición de los centros de 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  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osificación </a:t>
            </a:r>
          </a:p>
          <a:p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*Suturas craneales malformadas e irregulares.</a:t>
            </a:r>
          </a:p>
          <a:p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*Defectos dentarios </a:t>
            </a:r>
          </a:p>
        </p:txBody>
      </p:sp>
      <p:pic>
        <p:nvPicPr>
          <p:cNvPr id="3" name="Picture 4" descr="DSC082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57166"/>
            <a:ext cx="3352800" cy="6248400"/>
          </a:xfrm>
          <a:prstGeom prst="rect">
            <a:avLst/>
          </a:prstGeom>
          <a:noFill/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357290" y="4929198"/>
            <a:ext cx="42100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3600" b="1" dirty="0">
                <a:solidFill>
                  <a:srgbClr val="FFFF00"/>
                </a:solidFill>
              </a:rPr>
              <a:t>Niño de 11 años.</a:t>
            </a:r>
          </a:p>
          <a:p>
            <a:endParaRPr lang="es-ES_tradnl" sz="3600" b="1" dirty="0">
              <a:solidFill>
                <a:srgbClr val="FFFF00"/>
              </a:solidFill>
            </a:endParaRPr>
          </a:p>
          <a:p>
            <a:r>
              <a:rPr lang="es-ES_tradnl" sz="3600" b="1" dirty="0">
                <a:solidFill>
                  <a:srgbClr val="FFFF00"/>
                </a:solidFill>
              </a:rPr>
              <a:t>Edad ósea de 7 años.</a:t>
            </a:r>
            <a:endParaRPr lang="en-US" sz="3600" b="1" dirty="0">
              <a:solidFill>
                <a:srgbClr val="FFFF00"/>
              </a:solidFill>
            </a:endParaRPr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6500826" y="2643182"/>
            <a:ext cx="1828800" cy="1676400"/>
          </a:xfrm>
          <a:prstGeom prst="ellipse">
            <a:avLst/>
          </a:prstGeom>
          <a:noFill/>
          <a:ln w="2540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42910" y="785794"/>
            <a:ext cx="2428892" cy="769441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419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P</a:t>
            </a:r>
            <a:r>
              <a:rPr lang="es-419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áncreas</a:t>
            </a:r>
            <a:endParaRPr lang="es-E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572132" y="4000504"/>
            <a:ext cx="3286148" cy="1569660"/>
          </a:xfrm>
          <a:prstGeom prst="rect">
            <a:avLst/>
          </a:prstGeom>
          <a:noFill/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Ultrasonida</a:t>
            </a:r>
          </a:p>
          <a:p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TAC simple y contrastada EV y VO</a:t>
            </a:r>
          </a:p>
          <a:p>
            <a:r>
              <a:rPr lang="es-419" sz="2400" b="1" dirty="0">
                <a:solidFill>
                  <a:srgbClr val="FFFF66"/>
                </a:solidFill>
                <a:latin typeface="Garamond" pitchFamily="18" charset="0"/>
              </a:rPr>
              <a:t>RX contrastado CPRE</a:t>
            </a:r>
            <a:endParaRPr lang="es-ES" sz="2400" b="1" dirty="0">
              <a:solidFill>
                <a:srgbClr val="FFFF66"/>
              </a:solidFill>
              <a:latin typeface="Garamond" pitchFamily="18" charset="0"/>
            </a:endParaRPr>
          </a:p>
        </p:txBody>
      </p:sp>
      <p:pic>
        <p:nvPicPr>
          <p:cNvPr id="4" name="Picture 2" descr="PANCREAS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00628" y="214290"/>
            <a:ext cx="3762359" cy="2721000"/>
          </a:xfrm>
          <a:prstGeom prst="rect">
            <a:avLst/>
          </a:prstGeom>
          <a:noFill/>
          <a:ln w="76200" cmpd="tri">
            <a:solidFill>
              <a:srgbClr val="FF0000"/>
            </a:solidFill>
          </a:ln>
        </p:spPr>
      </p:pic>
      <p:pic>
        <p:nvPicPr>
          <p:cNvPr id="6" name="Picture 3" descr="NORMAL PP02"/>
          <p:cNvPicPr>
            <a:picLocks noChangeAspect="1" noChangeArrowheads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>
          <a:xfrm>
            <a:off x="357158" y="2500306"/>
            <a:ext cx="5072098" cy="4128679"/>
          </a:xfrm>
          <a:prstGeom prst="rect">
            <a:avLst/>
          </a:prstGeom>
          <a:noFill/>
          <a:ln>
            <a:solidFill>
              <a:srgbClr val="FFFFFF"/>
            </a:solidFill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ine 4"/>
          <p:cNvSpPr>
            <a:spLocks noChangeShapeType="1"/>
          </p:cNvSpPr>
          <p:nvPr/>
        </p:nvSpPr>
        <p:spPr bwMode="auto">
          <a:xfrm>
            <a:off x="1763713" y="2781300"/>
            <a:ext cx="720725" cy="1511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3995738" y="2708275"/>
            <a:ext cx="0" cy="720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124075" y="3141663"/>
            <a:ext cx="9350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" sz="1200" b="1">
                <a:solidFill>
                  <a:srgbClr val="FFFF00"/>
                </a:solidFill>
              </a:rPr>
              <a:t>2,5 CM</a:t>
            </a:r>
            <a:endParaRPr lang="es-MX" sz="1200" b="1">
              <a:solidFill>
                <a:srgbClr val="FFFF00"/>
              </a:solidFill>
            </a:endParaRP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1476375" y="2433638"/>
            <a:ext cx="9350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" sz="1200" b="1">
                <a:solidFill>
                  <a:srgbClr val="FFFF00"/>
                </a:solidFill>
              </a:rPr>
              <a:t>CABEZA</a:t>
            </a:r>
            <a:endParaRPr lang="es-MX" sz="1200" b="1">
              <a:solidFill>
                <a:srgbClr val="FFFF00"/>
              </a:solidFill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4141788" y="2997200"/>
            <a:ext cx="935037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s-ES" sz="1200" b="1">
                <a:solidFill>
                  <a:srgbClr val="FFFF00"/>
                </a:solidFill>
              </a:rPr>
              <a:t>CUERPO</a:t>
            </a:r>
            <a:endParaRPr lang="es-MX" sz="1200" b="1">
              <a:solidFill>
                <a:srgbClr val="FFFF00"/>
              </a:solidFill>
            </a:endParaRPr>
          </a:p>
        </p:txBody>
      </p:sp>
      <p:pic>
        <p:nvPicPr>
          <p:cNvPr id="11" name="Picture 4" descr="cpre normal resonanc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307155"/>
            <a:ext cx="5143504" cy="4550845"/>
          </a:xfrm>
          <a:prstGeom prst="rect">
            <a:avLst/>
          </a:prstGeom>
          <a:noFill/>
        </p:spPr>
      </p:pic>
      <p:pic>
        <p:nvPicPr>
          <p:cNvPr id="13" name="Picture 5" descr="Variantes de pancreas 1"/>
          <p:cNvPicPr>
            <a:picLocks noChangeAspect="1" noChangeArrowheads="1"/>
          </p:cNvPicPr>
          <p:nvPr/>
        </p:nvPicPr>
        <p:blipFill>
          <a:blip r:embed="rId3">
            <a:lum bright="-6000" contrast="12000"/>
            <a:grayscl/>
          </a:blip>
          <a:srcRect/>
          <a:stretch>
            <a:fillRect/>
          </a:stretch>
        </p:blipFill>
        <p:spPr bwMode="auto">
          <a:xfrm>
            <a:off x="4429124" y="0"/>
            <a:ext cx="4619799" cy="39290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928662" y="214290"/>
            <a:ext cx="4543680" cy="769441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ES_tradnl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Diabetes Mellitus.</a:t>
            </a:r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142844" y="1428736"/>
            <a:ext cx="4286279" cy="4524315"/>
          </a:xfrm>
          <a:prstGeom prst="rect">
            <a:avLst/>
          </a:prstGeom>
          <a:noFill/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La enfermedad 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no 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ofrece ninguna manifestación </a:t>
            </a:r>
          </a:p>
          <a:p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radiológica, solo las complicaciones de la misma:</a:t>
            </a:r>
          </a:p>
          <a:p>
            <a:endParaRPr lang="es-ES_tradnl" sz="2400" b="1" dirty="0">
              <a:solidFill>
                <a:srgbClr val="FFFF66"/>
              </a:solidFill>
              <a:latin typeface="Garamond" pitchFamily="18" charset="0"/>
            </a:endParaRPr>
          </a:p>
          <a:p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Complicación: 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neuropatía diabética </a:t>
            </a:r>
          </a:p>
          <a:p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  podemos 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ver:</a:t>
            </a:r>
            <a:endParaRPr lang="es-ES_tradnl" sz="2400" b="1" dirty="0">
              <a:solidFill>
                <a:srgbClr val="FFFF66"/>
              </a:solidFill>
              <a:latin typeface="Garamond" pitchFamily="18" charset="0"/>
            </a:endParaRPr>
          </a:p>
          <a:p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   *artropatía neuropática.</a:t>
            </a:r>
          </a:p>
          <a:p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   *Gangrena.</a:t>
            </a:r>
          </a:p>
          <a:p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   *acro-osteolisis de los miembros inferiores.</a:t>
            </a:r>
          </a:p>
        </p:txBody>
      </p:sp>
      <p:pic>
        <p:nvPicPr>
          <p:cNvPr id="4" name="Picture 4" descr="DSC043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914400"/>
            <a:ext cx="3810000" cy="594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7" name="Picture 5" descr="DSC043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28600"/>
            <a:ext cx="3810000" cy="5943600"/>
          </a:xfrm>
          <a:prstGeom prst="rect">
            <a:avLst/>
          </a:prstGeom>
          <a:noFill/>
        </p:spPr>
      </p:pic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2819400" y="6172200"/>
            <a:ext cx="3552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2400" b="1">
                <a:solidFill>
                  <a:srgbClr val="FFFF00"/>
                </a:solidFill>
              </a:rPr>
              <a:t>Acro-osteolísis de los pies.</a:t>
            </a:r>
          </a:p>
        </p:txBody>
      </p:sp>
      <p:sp>
        <p:nvSpPr>
          <p:cNvPr id="54279" name="Oval 7"/>
          <p:cNvSpPr>
            <a:spLocks noChangeArrowheads="1"/>
          </p:cNvSpPr>
          <p:nvPr/>
        </p:nvSpPr>
        <p:spPr bwMode="auto">
          <a:xfrm>
            <a:off x="2133600" y="1600200"/>
            <a:ext cx="1143000" cy="1676400"/>
          </a:xfrm>
          <a:prstGeom prst="ellips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0" name="Picture 4" descr="DSC0434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04800"/>
            <a:ext cx="4267200" cy="4953000"/>
          </a:xfrm>
          <a:prstGeom prst="rect">
            <a:avLst/>
          </a:prstGeom>
          <a:noFill/>
        </p:spPr>
      </p:pic>
      <p:pic>
        <p:nvPicPr>
          <p:cNvPr id="55301" name="Picture 5" descr="DSC043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304800"/>
            <a:ext cx="3886200" cy="6019800"/>
          </a:xfrm>
          <a:prstGeom prst="rect">
            <a:avLst/>
          </a:prstGeom>
          <a:noFill/>
        </p:spPr>
      </p:pic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4267200" y="5438775"/>
            <a:ext cx="4876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_tradnl" sz="3600" b="1" dirty="0" smtClean="0">
                <a:solidFill>
                  <a:srgbClr val="FFFF00"/>
                </a:solidFill>
                <a:latin typeface="Garamond" pitchFamily="18" charset="0"/>
              </a:rPr>
              <a:t>( </a:t>
            </a:r>
            <a:r>
              <a:rPr lang="es-ES_tradnl" sz="3600" b="1" dirty="0">
                <a:solidFill>
                  <a:srgbClr val="FFFF00"/>
                </a:solidFill>
                <a:latin typeface="Garamond" pitchFamily="18" charset="0"/>
              </a:rPr>
              <a:t>Gangrena ).</a:t>
            </a:r>
          </a:p>
        </p:txBody>
      </p:sp>
      <p:sp>
        <p:nvSpPr>
          <p:cNvPr id="55303" name="Line 7"/>
          <p:cNvSpPr>
            <a:spLocks noChangeShapeType="1"/>
          </p:cNvSpPr>
          <p:nvPr/>
        </p:nvSpPr>
        <p:spPr bwMode="auto">
          <a:xfrm>
            <a:off x="2971800" y="3810000"/>
            <a:ext cx="1447800" cy="152400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55304" name="Line 8"/>
          <p:cNvSpPr>
            <a:spLocks noChangeShapeType="1"/>
          </p:cNvSpPr>
          <p:nvPr/>
        </p:nvSpPr>
        <p:spPr bwMode="auto">
          <a:xfrm flipH="1">
            <a:off x="5181600" y="2286000"/>
            <a:ext cx="228600" cy="312420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203325" y="9509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s-ES_tradnl">
              <a:latin typeface="Arial" charset="0"/>
            </a:endParaRP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214282" y="1071546"/>
            <a:ext cx="8929718" cy="1569660"/>
          </a:xfrm>
          <a:prstGeom prst="rect">
            <a:avLst/>
          </a:prstGeom>
          <a:noFill/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Los </a:t>
            </a:r>
            <a:r>
              <a:rPr lang="es-ES_tradnl" sz="2400" b="1" dirty="0" err="1">
                <a:solidFill>
                  <a:srgbClr val="FFFF66"/>
                </a:solidFill>
                <a:latin typeface="Garamond" pitchFamily="18" charset="0"/>
              </a:rPr>
              <a:t>feocromocitomas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 son tumores 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del sistema 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nervioso simpático 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que 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se caracterizan por la 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producción 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excesiva de </a:t>
            </a:r>
            <a:r>
              <a:rPr lang="es-ES_tradnl" sz="2400" b="1" dirty="0" err="1">
                <a:solidFill>
                  <a:srgbClr val="FFFF66"/>
                </a:solidFill>
                <a:latin typeface="Garamond" pitchFamily="18" charset="0"/>
              </a:rPr>
              <a:t>catecolaminas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. 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En 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el 85% de los 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casos 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se localizan en la 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médula 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suprarrenal y el 15% restante </a:t>
            </a:r>
            <a:r>
              <a:rPr lang="es-ES_tradnl" sz="2400" b="1" dirty="0" err="1" smtClean="0">
                <a:solidFill>
                  <a:srgbClr val="FFFF66"/>
                </a:solidFill>
                <a:latin typeface="Garamond" pitchFamily="18" charset="0"/>
              </a:rPr>
              <a:t>sonextrasuprarrenales</a:t>
            </a:r>
            <a:r>
              <a:rPr lang="es-ES_tradnl" sz="2400" b="1" dirty="0" smtClean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(</a:t>
            </a:r>
            <a:r>
              <a:rPr lang="es-ES_tradnl" sz="2400" b="1" dirty="0" err="1">
                <a:solidFill>
                  <a:srgbClr val="FFFF66"/>
                </a:solidFill>
                <a:latin typeface="Garamond" pitchFamily="18" charset="0"/>
              </a:rPr>
              <a:t>paragangliomas</a:t>
            </a:r>
            <a:r>
              <a:rPr lang="es-ES_tradnl" sz="2400" b="1" dirty="0">
                <a:solidFill>
                  <a:srgbClr val="FFFF66"/>
                </a:solidFill>
                <a:latin typeface="Garamond" pitchFamily="18" charset="0"/>
              </a:rPr>
              <a:t>)</a:t>
            </a:r>
            <a:r>
              <a:rPr lang="en-US" sz="2400" b="1" dirty="0">
                <a:solidFill>
                  <a:srgbClr val="FFFF66"/>
                </a:solidFill>
                <a:latin typeface="Garamond" pitchFamily="18" charset="0"/>
              </a:rPr>
              <a:t> 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57158" y="214290"/>
            <a:ext cx="8429684" cy="769441"/>
          </a:xfrm>
          <a:prstGeom prst="rect">
            <a:avLst/>
          </a:prstGeom>
          <a:ln>
            <a:solidFill>
              <a:srgbClr val="66CCFF"/>
            </a:solidFill>
          </a:ln>
        </p:spPr>
        <p:txBody>
          <a:bodyPr wrap="square">
            <a:spAutoFit/>
          </a:bodyPr>
          <a:lstStyle/>
          <a:p>
            <a:r>
              <a:rPr lang="es-ES_tradnl" sz="4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itchFamily="18" charset="0"/>
              </a:rPr>
              <a:t>GLÁNDULA SUPRARRENAL.</a:t>
            </a:r>
            <a:endParaRPr lang="es-ES_tradnl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itchFamily="18" charset="0"/>
            </a:endParaRPr>
          </a:p>
        </p:txBody>
      </p:sp>
      <p:pic>
        <p:nvPicPr>
          <p:cNvPr id="5" name="Picture 4" descr="DSC0635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714620"/>
            <a:ext cx="8001056" cy="4111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4" descr="DSC043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"/>
            <a:ext cx="4572000" cy="6324600"/>
          </a:xfrm>
          <a:prstGeom prst="rect">
            <a:avLst/>
          </a:prstGeom>
          <a:noFill/>
        </p:spPr>
      </p:pic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5181601" y="1538288"/>
            <a:ext cx="331949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_tradnl" sz="2000" b="1" dirty="0">
                <a:solidFill>
                  <a:srgbClr val="FFFF00"/>
                </a:solidFill>
              </a:rPr>
              <a:t>Arteriografía donde</a:t>
            </a:r>
          </a:p>
          <a:p>
            <a:r>
              <a:rPr lang="es-ES_tradnl" sz="2000" b="1" dirty="0">
                <a:solidFill>
                  <a:srgbClr val="FFFF00"/>
                </a:solidFill>
              </a:rPr>
              <a:t>apreciamos en la fase </a:t>
            </a:r>
          </a:p>
          <a:p>
            <a:r>
              <a:rPr lang="es-ES_tradnl" sz="2000" b="1" dirty="0" err="1">
                <a:solidFill>
                  <a:srgbClr val="FFFF00"/>
                </a:solidFill>
              </a:rPr>
              <a:t>nefrográfica</a:t>
            </a:r>
            <a:r>
              <a:rPr lang="es-ES_tradnl" sz="2000" b="1" dirty="0">
                <a:solidFill>
                  <a:srgbClr val="FFFF00"/>
                </a:solidFill>
              </a:rPr>
              <a:t>, la presencia de </a:t>
            </a:r>
          </a:p>
          <a:p>
            <a:r>
              <a:rPr lang="es-ES_tradnl" sz="2000" b="1" dirty="0">
                <a:solidFill>
                  <a:srgbClr val="FFFF00"/>
                </a:solidFill>
              </a:rPr>
              <a:t>una masa que capta </a:t>
            </a:r>
          </a:p>
          <a:p>
            <a:r>
              <a:rPr lang="es-ES_tradnl" sz="2000" b="1" dirty="0">
                <a:solidFill>
                  <a:srgbClr val="FFFF00"/>
                </a:solidFill>
              </a:rPr>
              <a:t>contraste a nivel de la suprarrenal</a:t>
            </a:r>
          </a:p>
          <a:p>
            <a:r>
              <a:rPr lang="es-ES_tradnl" sz="2000" b="1" dirty="0">
                <a:solidFill>
                  <a:srgbClr val="FFFF00"/>
                </a:solidFill>
              </a:rPr>
              <a:t>derecha.</a:t>
            </a:r>
          </a:p>
        </p:txBody>
      </p:sp>
      <p:sp>
        <p:nvSpPr>
          <p:cNvPr id="60423" name="Line 7"/>
          <p:cNvSpPr>
            <a:spLocks noChangeShapeType="1"/>
          </p:cNvSpPr>
          <p:nvPr/>
        </p:nvSpPr>
        <p:spPr bwMode="auto">
          <a:xfrm flipV="1">
            <a:off x="1828800" y="1905000"/>
            <a:ext cx="3352800" cy="762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7" name="Picture 5" descr="DSC043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04800"/>
            <a:ext cx="7239000" cy="5410200"/>
          </a:xfrm>
          <a:prstGeom prst="rect">
            <a:avLst/>
          </a:prstGeom>
          <a:noFill/>
        </p:spPr>
      </p:pic>
      <p:sp>
        <p:nvSpPr>
          <p:cNvPr id="59398" name="Line 6"/>
          <p:cNvSpPr>
            <a:spLocks noChangeShapeType="1"/>
          </p:cNvSpPr>
          <p:nvPr/>
        </p:nvSpPr>
        <p:spPr bwMode="auto">
          <a:xfrm>
            <a:off x="3200400" y="2895600"/>
            <a:ext cx="990600" cy="2971800"/>
          </a:xfrm>
          <a:prstGeom prst="line">
            <a:avLst/>
          </a:prstGeom>
          <a:noFill/>
          <a:ln w="3175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1660525" y="5832475"/>
            <a:ext cx="5127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_tradnl" sz="2400" b="1">
                <a:solidFill>
                  <a:srgbClr val="FFFF00"/>
                </a:solidFill>
              </a:rPr>
              <a:t>Masa suprarrenal muy vascularizada.</a:t>
            </a:r>
            <a:endParaRPr lang="en-US" sz="24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Urbano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929</TotalTime>
  <Words>1154</Words>
  <Application>Microsoft Office PowerPoint</Application>
  <PresentationFormat>Presentación en pantalla (4:3)</PresentationFormat>
  <Paragraphs>230</Paragraphs>
  <Slides>42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43" baseType="lpstr">
      <vt:lpstr>Brío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Leticia Munoz</dc:creator>
  <cp:lastModifiedBy>Leticia Munoz</cp:lastModifiedBy>
  <cp:revision>28</cp:revision>
  <dcterms:created xsi:type="dcterms:W3CDTF">2018-12-03T13:58:41Z</dcterms:created>
  <dcterms:modified xsi:type="dcterms:W3CDTF">2018-12-04T05:27:53Z</dcterms:modified>
</cp:coreProperties>
</file>