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91A96-70E2-4813-B1F1-91175227BF84}" type="datetimeFigureOut">
              <a:rPr lang="es-MX" smtClean="0"/>
              <a:t>17/05/2019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070BD-1E46-49C7-A376-E112866FE78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9585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b="1" dirty="0" smtClean="0"/>
              <a:t>HAY QUE BUSCAR ESTE CONTENIDO en discursos de dirigentes de la Revolución ya que no aparece en la literatura de consulta de forma adecuada para la clase.</a:t>
            </a:r>
            <a:r>
              <a:rPr lang="es-MX" smtClean="0"/>
              <a:t/>
            </a:r>
            <a:br>
              <a:rPr lang="es-MX" smtClean="0"/>
            </a:b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070BD-1E46-49C7-A376-E112866FE78F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539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9410-5198-462B-BA3E-EF3074EA2AFD}" type="datetimeFigureOut">
              <a:rPr lang="es-MX" smtClean="0"/>
              <a:t>17/05/2019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F8BD-D797-4F3C-B557-647C4AD74EB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564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9410-5198-462B-BA3E-EF3074EA2AFD}" type="datetimeFigureOut">
              <a:rPr lang="es-MX" smtClean="0"/>
              <a:t>17/05/2019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F8BD-D797-4F3C-B557-647C4AD74EB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159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9410-5198-462B-BA3E-EF3074EA2AFD}" type="datetimeFigureOut">
              <a:rPr lang="es-MX" smtClean="0"/>
              <a:t>17/05/2019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F8BD-D797-4F3C-B557-647C4AD74EB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8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9410-5198-462B-BA3E-EF3074EA2AFD}" type="datetimeFigureOut">
              <a:rPr lang="es-MX" smtClean="0"/>
              <a:t>17/05/2019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F8BD-D797-4F3C-B557-647C4AD74EB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08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9410-5198-462B-BA3E-EF3074EA2AFD}" type="datetimeFigureOut">
              <a:rPr lang="es-MX" smtClean="0"/>
              <a:t>17/05/2019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F8BD-D797-4F3C-B557-647C4AD74EB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2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9410-5198-462B-BA3E-EF3074EA2AFD}" type="datetimeFigureOut">
              <a:rPr lang="es-MX" smtClean="0"/>
              <a:t>17/05/2019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F8BD-D797-4F3C-B557-647C4AD74EB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367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9410-5198-462B-BA3E-EF3074EA2AFD}" type="datetimeFigureOut">
              <a:rPr lang="es-MX" smtClean="0"/>
              <a:t>17/05/2019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F8BD-D797-4F3C-B557-647C4AD74EB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898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9410-5198-462B-BA3E-EF3074EA2AFD}" type="datetimeFigureOut">
              <a:rPr lang="es-MX" smtClean="0"/>
              <a:t>17/05/2019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F8BD-D797-4F3C-B557-647C4AD74EB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390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9410-5198-462B-BA3E-EF3074EA2AFD}" type="datetimeFigureOut">
              <a:rPr lang="es-MX" smtClean="0"/>
              <a:t>17/05/2019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F8BD-D797-4F3C-B557-647C4AD74EB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830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9410-5198-462B-BA3E-EF3074EA2AFD}" type="datetimeFigureOut">
              <a:rPr lang="es-MX" smtClean="0"/>
              <a:t>17/05/2019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F8BD-D797-4F3C-B557-647C4AD74EB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689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9410-5198-462B-BA3E-EF3074EA2AFD}" type="datetimeFigureOut">
              <a:rPr lang="es-MX" smtClean="0"/>
              <a:t>17/05/2019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F8BD-D797-4F3C-B557-647C4AD74EB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189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99410-5198-462B-BA3E-EF3074EA2AFD}" type="datetimeFigureOut">
              <a:rPr lang="es-MX" smtClean="0"/>
              <a:t>17/05/2019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5F8BD-D797-4F3C-B557-647C4AD74EB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154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b="1" dirty="0"/>
              <a:t>Dimensiones de la  </a:t>
            </a: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Seguridad Nacional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704856" cy="1752600"/>
          </a:xfrm>
        </p:spPr>
        <p:txBody>
          <a:bodyPr>
            <a:normAutofit fontScale="25000" lnSpcReduction="20000"/>
          </a:bodyPr>
          <a:lstStyle/>
          <a:p>
            <a:r>
              <a:rPr lang="es-ES_tradnl" sz="8000" b="1" dirty="0">
                <a:solidFill>
                  <a:schemeClr val="tx1"/>
                </a:solidFill>
              </a:rPr>
              <a:t>Objetivos:</a:t>
            </a:r>
            <a:endParaRPr lang="es-MX" sz="8000" dirty="0">
              <a:solidFill>
                <a:schemeClr val="tx1"/>
              </a:solidFill>
            </a:endParaRPr>
          </a:p>
          <a:p>
            <a:pPr lvl="0"/>
            <a:r>
              <a:rPr lang="es-ES_tradnl" sz="8000" dirty="0">
                <a:solidFill>
                  <a:schemeClr val="tx1"/>
                </a:solidFill>
              </a:rPr>
              <a:t>Identificar  las dimensiones de la SNC.</a:t>
            </a:r>
            <a:endParaRPr lang="es-MX" sz="8000" dirty="0">
              <a:solidFill>
                <a:schemeClr val="tx1"/>
              </a:solidFill>
            </a:endParaRPr>
          </a:p>
          <a:p>
            <a:pPr lvl="0"/>
            <a:r>
              <a:rPr lang="es-ES_tradnl" sz="8000" dirty="0">
                <a:solidFill>
                  <a:schemeClr val="tx1"/>
                </a:solidFill>
              </a:rPr>
              <a:t>Analizar los desafíos, riesgos, amenazas y vulnerabilidades internas y el  sistema de acciones para el enfrentamiento y prevención.</a:t>
            </a:r>
            <a:endParaRPr lang="es-MX" sz="8000" dirty="0">
              <a:solidFill>
                <a:schemeClr val="tx1"/>
              </a:solidFill>
            </a:endParaRPr>
          </a:p>
          <a:p>
            <a:pPr lvl="0"/>
            <a:r>
              <a:rPr lang="es-ES_tradnl" sz="8000" dirty="0">
                <a:solidFill>
                  <a:schemeClr val="tx1"/>
                </a:solidFill>
              </a:rPr>
              <a:t>Identificar los  retos del  desarrollo de las </a:t>
            </a:r>
            <a:r>
              <a:rPr lang="es-ES_tradnl" sz="8000" dirty="0" err="1">
                <a:solidFill>
                  <a:schemeClr val="tx1"/>
                </a:solidFill>
              </a:rPr>
              <a:t>TICs</a:t>
            </a:r>
            <a:r>
              <a:rPr lang="es-ES_tradnl" sz="8000" dirty="0">
                <a:solidFill>
                  <a:schemeClr val="tx1"/>
                </a:solidFill>
              </a:rPr>
              <a:t> a la SN</a:t>
            </a:r>
            <a:r>
              <a:rPr lang="es-ES_tradnl" sz="4800" dirty="0"/>
              <a:t>C.</a:t>
            </a:r>
            <a:endParaRPr lang="es-MX" dirty="0"/>
          </a:p>
          <a:p>
            <a:r>
              <a:rPr lang="es-ES_tradnl" dirty="0"/>
              <a:t> 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7093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Autofit/>
          </a:bodyPr>
          <a:lstStyle/>
          <a:p>
            <a:pPr algn="l"/>
            <a:r>
              <a:rPr lang="es-ES_tradnl" sz="3600" b="1" dirty="0"/>
              <a:t>Sumario: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/>
              <a:t>-</a:t>
            </a:r>
            <a:r>
              <a:rPr lang="es-ES" sz="3600" dirty="0" smtClean="0"/>
              <a:t>Dimensiones </a:t>
            </a:r>
            <a:r>
              <a:rPr lang="es-ES" sz="3600" dirty="0"/>
              <a:t>de la  Seguridad Nacional y su relación con  el modo de actuación de la profesión en el contexto socio político y económico social del territorio. </a:t>
            </a: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/>
              <a:t>-</a:t>
            </a:r>
            <a:r>
              <a:rPr lang="es-ES" sz="3600" dirty="0" smtClean="0"/>
              <a:t>La </a:t>
            </a:r>
            <a:r>
              <a:rPr lang="es-ES" sz="3600" dirty="0"/>
              <a:t>seguridad cultural. 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ES" sz="3600" dirty="0" smtClean="0"/>
              <a:t>-Desafíos</a:t>
            </a:r>
            <a:r>
              <a:rPr lang="es-ES" sz="3600" dirty="0"/>
              <a:t>, riesgos, amenazas y vulnerabilidades internas. </a:t>
            </a: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/>
              <a:t>-</a:t>
            </a:r>
            <a:r>
              <a:rPr lang="es-ES" sz="3600" dirty="0" smtClean="0"/>
              <a:t>Limitaciones </a:t>
            </a:r>
            <a:r>
              <a:rPr lang="es-ES" sz="3600" dirty="0"/>
              <a:t>y fortalezas de nuestro modelo económico social.  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/>
              <a:t>-</a:t>
            </a:r>
            <a:r>
              <a:rPr lang="es-ES" sz="3600" dirty="0" smtClean="0"/>
              <a:t>La </a:t>
            </a:r>
            <a:r>
              <a:rPr lang="es-ES" sz="3600" dirty="0"/>
              <a:t>seguridad  nacional ante los retos de las </a:t>
            </a:r>
            <a:r>
              <a:rPr lang="es-ES" sz="3600" dirty="0" err="1"/>
              <a:t>TICs</a:t>
            </a:r>
            <a:r>
              <a:rPr lang="es-ES" sz="3600" dirty="0" smtClean="0"/>
              <a:t>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9682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Autofit/>
          </a:bodyPr>
          <a:lstStyle/>
          <a:p>
            <a:r>
              <a:rPr lang="es-ES" sz="3200" dirty="0"/>
              <a:t>La </a:t>
            </a:r>
            <a:r>
              <a:rPr lang="es-ES" sz="3200" b="1" dirty="0"/>
              <a:t>Seguridad nacional </a:t>
            </a:r>
            <a:r>
              <a:rPr lang="es-ES" sz="3200" dirty="0"/>
              <a:t>tiene varias </a:t>
            </a:r>
            <a:r>
              <a:rPr lang="es-ES" sz="3200" dirty="0" smtClean="0">
                <a:solidFill>
                  <a:srgbClr val="FF0000"/>
                </a:solidFill>
              </a:rPr>
              <a:t>dimensiones</a:t>
            </a:r>
            <a:r>
              <a:rPr lang="es-ES" sz="3200" dirty="0" smtClean="0"/>
              <a:t>: </a:t>
            </a:r>
            <a:br>
              <a:rPr lang="es-ES" sz="3200" dirty="0" smtClean="0"/>
            </a:br>
            <a:r>
              <a:rPr lang="es-ES" sz="3200" dirty="0" smtClean="0"/>
              <a:t>La </a:t>
            </a:r>
            <a:r>
              <a:rPr lang="es-ES" sz="3200" dirty="0"/>
              <a:t>seguridad interior, la económica, la alimentaria, la biológica, la informática, la ambiental, contra desastres y la seguridad militar entre otras.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ES" sz="3200" dirty="0"/>
              <a:t> En el plano de la </a:t>
            </a:r>
            <a:r>
              <a:rPr lang="es-ES" sz="3200" dirty="0">
                <a:solidFill>
                  <a:srgbClr val="FF0000"/>
                </a:solidFill>
              </a:rPr>
              <a:t>agresión militar </a:t>
            </a:r>
            <a:r>
              <a:rPr lang="es-ES" sz="3200" dirty="0"/>
              <a:t>contra nuestro país, la seguridad militar constituye un elemento principal de la Seguridad Nacional y objeto de la defensa nacional.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ES" sz="3200" dirty="0"/>
              <a:t>Con respecto a la seguridad económica, que incluye a la seguridad alimentaria, energética, industrial etc</a:t>
            </a:r>
            <a:r>
              <a:rPr lang="es-ES" sz="3200" dirty="0" smtClean="0"/>
              <a:t>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51797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Autofit/>
          </a:bodyPr>
          <a:lstStyle/>
          <a:p>
            <a:pPr algn="l"/>
            <a:r>
              <a:rPr lang="es-MX" sz="2800" dirty="0"/>
              <a:t/>
            </a:r>
            <a:br>
              <a:rPr lang="es-MX" sz="2800" dirty="0"/>
            </a:br>
            <a:r>
              <a:rPr lang="es-ES" sz="3200" b="1" dirty="0"/>
              <a:t>S</a:t>
            </a:r>
            <a:r>
              <a:rPr lang="es-ES" sz="3200" b="1" dirty="0" smtClean="0"/>
              <a:t>eguridad político-moral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ES" sz="3200" b="1" dirty="0" smtClean="0"/>
              <a:t>Garantiza:   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MX" sz="3200" dirty="0" smtClean="0"/>
              <a:t>-</a:t>
            </a:r>
            <a:r>
              <a:rPr lang="es-ES_tradnl" sz="3200" dirty="0" smtClean="0"/>
              <a:t>Poder </a:t>
            </a:r>
            <a:r>
              <a:rPr lang="es-ES_tradnl" sz="3200" dirty="0"/>
              <a:t>del pueblo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MX" sz="3200" dirty="0" smtClean="0"/>
              <a:t>-</a:t>
            </a:r>
            <a:r>
              <a:rPr lang="es-ES" sz="3200" dirty="0" smtClean="0"/>
              <a:t>Cultura </a:t>
            </a:r>
            <a:r>
              <a:rPr lang="es-ES" sz="3200" dirty="0"/>
              <a:t>política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MX" sz="3200" dirty="0" smtClean="0"/>
              <a:t>-</a:t>
            </a:r>
            <a:r>
              <a:rPr lang="es-ES" sz="3200" dirty="0" smtClean="0"/>
              <a:t>Moral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MX" sz="3200" dirty="0" smtClean="0"/>
              <a:t>-</a:t>
            </a:r>
            <a:r>
              <a:rPr lang="es-ES" sz="3200" dirty="0" smtClean="0"/>
              <a:t>Capacidad </a:t>
            </a:r>
            <a:r>
              <a:rPr lang="es-ES" sz="3200" dirty="0" err="1"/>
              <a:t>movilizativa</a:t>
            </a:r>
            <a:r>
              <a:rPr lang="es-ES" sz="3200" dirty="0"/>
              <a:t> </a:t>
            </a:r>
            <a:r>
              <a:rPr lang="es-ES" sz="3200" b="1" dirty="0" smtClean="0"/>
              <a:t>                                                          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ES_tradnl" sz="3200" b="1" dirty="0"/>
              <a:t>Sustentada </a:t>
            </a:r>
            <a:r>
              <a:rPr lang="es-ES_tradnl" sz="3200" b="1" dirty="0" smtClean="0"/>
              <a:t>en el: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MX" sz="3200" dirty="0" smtClean="0"/>
              <a:t>-</a:t>
            </a:r>
            <a:r>
              <a:rPr lang="es-ES" sz="3200" dirty="0" smtClean="0"/>
              <a:t>Papel </a:t>
            </a:r>
            <a:r>
              <a:rPr lang="es-ES" sz="3200" dirty="0"/>
              <a:t>dirigente del PCC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MX" sz="3200" dirty="0" smtClean="0"/>
              <a:t>-</a:t>
            </a:r>
            <a:r>
              <a:rPr lang="es-ES" sz="3200" dirty="0" smtClean="0"/>
              <a:t>Sistema </a:t>
            </a:r>
            <a:r>
              <a:rPr lang="es-ES" sz="3200" dirty="0"/>
              <a:t>político cubano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MX" sz="3200" dirty="0" smtClean="0"/>
              <a:t>-</a:t>
            </a:r>
            <a:r>
              <a:rPr lang="es-ES" sz="3200" dirty="0" smtClean="0"/>
              <a:t>Ideología </a:t>
            </a:r>
            <a:r>
              <a:rPr lang="es-ES" sz="3200" dirty="0"/>
              <a:t>de la Revolución cubana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MX" sz="3200" dirty="0" smtClean="0"/>
              <a:t>-</a:t>
            </a:r>
            <a:r>
              <a:rPr lang="es-ES" sz="3200" dirty="0" smtClean="0"/>
              <a:t>Unidad </a:t>
            </a:r>
            <a:r>
              <a:rPr lang="es-ES" sz="3200" dirty="0"/>
              <a:t>nacional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ES" sz="3200" dirty="0"/>
              <a:t>Tributa a </a:t>
            </a:r>
            <a:r>
              <a:rPr lang="es-ES" sz="3200" dirty="0">
                <a:solidFill>
                  <a:srgbClr val="FF0000"/>
                </a:solidFill>
              </a:rPr>
              <a:t>hacer irreversible el socialismo </a:t>
            </a:r>
            <a:r>
              <a:rPr lang="es-ES" sz="3200" dirty="0"/>
              <a:t>pese a los riesgos, amenazas y agresiones</a:t>
            </a:r>
            <a:r>
              <a:rPr lang="es-ES" sz="3200" b="1" dirty="0"/>
              <a:t>.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4140707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es-ES" sz="2700" b="1" dirty="0"/>
              <a:t>S</a:t>
            </a:r>
            <a:r>
              <a:rPr lang="es-ES" sz="2700" b="1" dirty="0" smtClean="0"/>
              <a:t>eguridad económico-social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ES" sz="2700" b="1" dirty="0" smtClean="0"/>
              <a:t>Garantiza:      </a:t>
            </a:r>
            <a:r>
              <a:rPr lang="es-ES_tradnl" sz="2700" b="1" dirty="0"/>
              <a:t>Desarrollo sostenible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ES" sz="2700" b="1" dirty="0"/>
              <a:t>Sustentada </a:t>
            </a:r>
            <a:r>
              <a:rPr lang="es-ES" sz="2700" b="1" dirty="0" smtClean="0"/>
              <a:t>en: 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sz="2700" dirty="0" smtClean="0"/>
              <a:t>-</a:t>
            </a:r>
            <a:r>
              <a:rPr lang="es-ES_tradnl" sz="2700" dirty="0" smtClean="0"/>
              <a:t>Esfuerzos </a:t>
            </a:r>
            <a:r>
              <a:rPr lang="es-ES_tradnl" sz="2700" dirty="0"/>
              <a:t>propios, la eficiencia, la eficacia, el ahorro </a:t>
            </a:r>
            <a:r>
              <a:rPr lang="es-ES_tradnl" sz="2700" dirty="0" smtClean="0"/>
              <a:t> </a:t>
            </a:r>
            <a:br>
              <a:rPr lang="es-ES_tradnl" sz="2700" dirty="0" smtClean="0"/>
            </a:br>
            <a:r>
              <a:rPr lang="es-ES_tradnl" sz="2700" dirty="0" smtClean="0"/>
              <a:t>-El </a:t>
            </a:r>
            <a:r>
              <a:rPr lang="es-ES_tradnl" sz="2700" dirty="0"/>
              <a:t>control económico y financiero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sz="2700" dirty="0" smtClean="0"/>
              <a:t>-</a:t>
            </a:r>
            <a:r>
              <a:rPr lang="es-ES" sz="2700" dirty="0" smtClean="0"/>
              <a:t>Integración </a:t>
            </a:r>
            <a:r>
              <a:rPr lang="es-ES" sz="2700" dirty="0" smtClean="0"/>
              <a:t>económica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ES" sz="2700" b="1" dirty="0" smtClean="0"/>
              <a:t>Componentes: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sz="2700" dirty="0" smtClean="0"/>
              <a:t>-</a:t>
            </a:r>
            <a:r>
              <a:rPr lang="es-ES" sz="2700" dirty="0" smtClean="0"/>
              <a:t>Alimentaria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sz="2700" dirty="0" smtClean="0"/>
              <a:t>-</a:t>
            </a:r>
            <a:r>
              <a:rPr lang="es-ES" sz="2700" dirty="0" smtClean="0"/>
              <a:t>Financiera </a:t>
            </a:r>
            <a:r>
              <a:rPr lang="es-ES" sz="2700" dirty="0"/>
              <a:t>externa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sz="2700" dirty="0" smtClean="0"/>
              <a:t>-</a:t>
            </a:r>
            <a:r>
              <a:rPr lang="es-ES" sz="2700" dirty="0" smtClean="0"/>
              <a:t>Monetario-financiera </a:t>
            </a:r>
            <a:r>
              <a:rPr lang="es-ES" sz="2700" dirty="0"/>
              <a:t>interna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sz="2700" dirty="0" smtClean="0"/>
              <a:t>-</a:t>
            </a:r>
            <a:r>
              <a:rPr lang="es-ES" sz="2700" dirty="0" smtClean="0"/>
              <a:t>Hidráulica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sz="2700" dirty="0" smtClean="0"/>
              <a:t>-</a:t>
            </a:r>
            <a:r>
              <a:rPr lang="es-ES" sz="2700" dirty="0" smtClean="0"/>
              <a:t>Alimentaria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sz="2700" dirty="0" smtClean="0"/>
              <a:t>-</a:t>
            </a:r>
            <a:r>
              <a:rPr lang="es-ES" sz="2700" dirty="0" smtClean="0"/>
              <a:t>Energética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sz="2700" dirty="0" smtClean="0"/>
              <a:t>-</a:t>
            </a:r>
            <a:r>
              <a:rPr lang="es-ES" sz="2700" dirty="0" smtClean="0"/>
              <a:t>Del </a:t>
            </a:r>
            <a:r>
              <a:rPr lang="es-ES" sz="2700" dirty="0"/>
              <a:t>transporte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sz="2700" dirty="0" smtClean="0"/>
              <a:t>-</a:t>
            </a:r>
            <a:r>
              <a:rPr lang="es-ES" sz="2700" dirty="0" smtClean="0"/>
              <a:t>Social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8717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r>
              <a:rPr lang="es-ES" sz="3600" dirty="0"/>
              <a:t>La batalla económica constituye hoy, más que nunca, la tarea principal y el centro del trabajo ideológico de los cuadros, porque de ella depende la sostenibilidad y preservación de nuestro sistema social. 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ES" sz="3600" dirty="0"/>
              <a:t> 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ES_tradnl" sz="3600" dirty="0"/>
              <a:t>“Estas cosas que estamos haciendo y a las que nos obligaron los bloqueos, las amenazas y las agresiones nos llevan a acercarnos a                                                 la invulnerabilidad económica y a que nuestro país no tenga que depender, absolutamente, de nada más que de sí mismo”.  </a:t>
            </a:r>
            <a:r>
              <a:rPr lang="es-ES_tradnl" sz="3600" dirty="0" smtClean="0"/>
              <a:t> 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9039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Autofit/>
          </a:bodyPr>
          <a:lstStyle/>
          <a:p>
            <a:pPr algn="l"/>
            <a:r>
              <a:rPr lang="es-ES" sz="2800" b="1" dirty="0"/>
              <a:t>S</a:t>
            </a:r>
            <a:r>
              <a:rPr lang="es-ES" sz="2800" b="1" dirty="0" smtClean="0"/>
              <a:t>eguridad militar</a:t>
            </a: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ES" sz="2800" b="1" dirty="0" smtClean="0"/>
              <a:t>Garantiza</a:t>
            </a:r>
            <a:r>
              <a:rPr lang="es-ES" sz="2800" b="1" dirty="0"/>
              <a:t>: </a:t>
            </a:r>
            <a:r>
              <a:rPr lang="es-ES_tradnl" sz="2800" dirty="0"/>
              <a:t>Prevenir, enfrentar y derrotar las amenazas y agresiones asociadas al empleo de la fuerza militar. 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ES" sz="2800" b="1" dirty="0"/>
              <a:t>Sustentada en: </a:t>
            </a: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/>
              <a:t>-</a:t>
            </a:r>
            <a:r>
              <a:rPr lang="es-ES_tradnl" sz="2800" dirty="0" smtClean="0"/>
              <a:t>La </a:t>
            </a:r>
            <a:r>
              <a:rPr lang="es-ES_tradnl" sz="2800" dirty="0"/>
              <a:t>preparación, desde tiempo de paz, de la Defensa Nacional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>-</a:t>
            </a:r>
            <a:r>
              <a:rPr lang="es-ES" sz="2800" dirty="0" smtClean="0"/>
              <a:t>Concepción </a:t>
            </a:r>
            <a:r>
              <a:rPr lang="es-ES" sz="2800" dirty="0"/>
              <a:t>estratégica defensiva de “Guerra de Todo el Pueblo”.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>-</a:t>
            </a:r>
            <a:r>
              <a:rPr lang="es-ES" sz="2800" dirty="0" smtClean="0"/>
              <a:t>Preparación </a:t>
            </a:r>
            <a:r>
              <a:rPr lang="es-ES" sz="2800" dirty="0"/>
              <a:t>del pueblo para la lucha armada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>-</a:t>
            </a:r>
            <a:r>
              <a:rPr lang="es-ES" sz="2800" dirty="0" smtClean="0"/>
              <a:t>Preparación </a:t>
            </a:r>
            <a:r>
              <a:rPr lang="es-ES" sz="2800" dirty="0"/>
              <a:t>y cohesión combativas de todos los elementos del Sistema Defensivo Territorial.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>-</a:t>
            </a:r>
            <a:r>
              <a:rPr lang="es-ES" sz="2800" dirty="0" smtClean="0"/>
              <a:t>Acondicionamiento </a:t>
            </a:r>
            <a:r>
              <a:rPr lang="es-ES" sz="2800" dirty="0"/>
              <a:t>del TOM. 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>-</a:t>
            </a:r>
            <a:r>
              <a:rPr lang="es-ES" sz="2800" dirty="0" smtClean="0"/>
              <a:t>Desarrollo </a:t>
            </a:r>
            <a:r>
              <a:rPr lang="es-ES" sz="2800" dirty="0"/>
              <a:t>del sistema de dirección y la modernización de los medios de combate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774401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Autofit/>
          </a:bodyPr>
          <a:lstStyle/>
          <a:p>
            <a:r>
              <a:rPr lang="es-ES" sz="3600" b="1" dirty="0" smtClean="0"/>
              <a:t>«Evitar </a:t>
            </a:r>
            <a:r>
              <a:rPr lang="es-ES" sz="3600" b="1" dirty="0"/>
              <a:t>la guerra, equivale a </a:t>
            </a:r>
            <a:r>
              <a:rPr lang="es-ES" sz="3600" b="1" dirty="0" smtClean="0"/>
              <a:t>ganarla»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ES" sz="3600" b="1" dirty="0"/>
              <a:t>“Nos arraigamos en nuestras concepciones, las profundizamos y nos fortalecimos a un nivel tal que nos permite afirmar que este país es </a:t>
            </a:r>
            <a:r>
              <a:rPr lang="es-ES" sz="3600" b="1" u="sng" dirty="0"/>
              <a:t>invulnerable militarmente</a:t>
            </a:r>
            <a:r>
              <a:rPr lang="es-ES" sz="3600" b="1" dirty="0"/>
              <a:t> y no en virtud de armas de destrucción masiva. </a:t>
            </a: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 dirty="0" smtClean="0"/>
              <a:t>Hoy </a:t>
            </a:r>
            <a:r>
              <a:rPr lang="es-ES" sz="3600" b="1" dirty="0"/>
              <a:t>tenemos todo un pueblo que ha aprendido a manejar las armas y posee tal nivel de cultura, conocimiento y conciencia que jamás permitirá que este país vuelva a ser una colonia de ellos”.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993980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Desafíos, riesgos, amenazas y vulnerabilidades internas. Limitaciones y fortalezas de nuestro modelo económico social.  </a:t>
            </a:r>
            <a:r>
              <a:rPr lang="es-MX" dirty="0"/>
              <a:t/>
            </a:r>
            <a:br>
              <a:rPr lang="es-MX" dirty="0"/>
            </a:br>
            <a:r>
              <a:rPr lang="es-ES" dirty="0"/>
              <a:t> </a:t>
            </a:r>
            <a:r>
              <a:rPr lang="es-MX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48063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150</Words>
  <Application>Microsoft Office PowerPoint</Application>
  <PresentationFormat>On-screen Show (4:3)</PresentationFormat>
  <Paragraphs>16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 de Office</vt:lpstr>
      <vt:lpstr>Dimensiones de la   Seguridad Nacional</vt:lpstr>
      <vt:lpstr>Sumario: -Dimensiones de la  Seguridad Nacional y su relación con  el modo de actuación de la profesión en el contexto socio político y económico social del territorio.  -La seguridad cultural.  -Desafíos, riesgos, amenazas y vulnerabilidades internas.  -Limitaciones y fortalezas de nuestro modelo económico social.   -La seguridad  nacional ante los retos de las TICs.</vt:lpstr>
      <vt:lpstr>La Seguridad nacional tiene varias dimensiones:  La seguridad interior, la económica, la alimentaria, la biológica, la informática, la ambiental, contra desastres y la seguridad militar entre otras.  En el plano de la agresión militar contra nuestro país, la seguridad militar constituye un elemento principal de la Seguridad Nacional y objeto de la defensa nacional. Con respecto a la seguridad económica, que incluye a la seguridad alimentaria, energética, industrial etc.</vt:lpstr>
      <vt:lpstr> Seguridad político-moral Garantiza:    -Poder del pueblo -Cultura política -Moral -Capacidad movilizativa                                                            Sustentada en el: -Papel dirigente del PCC -Sistema político cubano -Ideología de la Revolución cubana -Unidad nacional Tributa a hacer irreversible el socialismo pese a los riesgos, amenazas y agresiones. </vt:lpstr>
      <vt:lpstr>Seguridad económico-social Garantiza:      Desarrollo sostenible Sustentada en:  -Esfuerzos propios, la eficiencia, la eficacia, el ahorro   -El control económico y financiero -Integración económica Componentes: -Alimentaria -Financiera externa -Monetario-financiera interna -Hidráulica -Alimentaria -Energética -Del transporte -Social</vt:lpstr>
      <vt:lpstr>La batalla económica constituye hoy, más que nunca, la tarea principal y el centro del trabajo ideológico de los cuadros, porque de ella depende la sostenibilidad y preservación de nuestro sistema social.    “Estas cosas que estamos haciendo y a las que nos obligaron los bloqueos, las amenazas y las agresiones nos llevan a acercarnos a                                                 la invulnerabilidad económica y a que nuestro país no tenga que depender, absolutamente, de nada más que de sí mismo”.       </vt:lpstr>
      <vt:lpstr>Seguridad militar Garantiza: Prevenir, enfrentar y derrotar las amenazas y agresiones asociadas al empleo de la fuerza militar.  Sustentada en:  -La preparación, desde tiempo de paz, de la Defensa Nacional -Concepción estratégica defensiva de “Guerra de Todo el Pueblo”. -Preparación del pueblo para la lucha armada -Preparación y cohesión combativas de todos los elementos del Sistema Defensivo Territorial. -Acondicionamiento del TOM.  -Desarrollo del sistema de dirección y la modernización de los medios de combate</vt:lpstr>
      <vt:lpstr>«Evitar la guerra, equivale a ganarla» “Nos arraigamos en nuestras concepciones, las profundizamos y nos fortalecimos a un nivel tal que nos permite afirmar que este país es invulnerable militarmente y no en virtud de armas de destrucción masiva.  Hoy tenemos todo un pueblo que ha aprendido a manejar las armas y posee tal nivel de cultura, conocimiento y conciencia que jamás permitirá que este país vuelva a ser una colonia de ellos”. </vt:lpstr>
      <vt:lpstr>Desafíos, riesgos, amenazas y vulnerabilidades internas. Limitaciones y fortalezas de nuestro modelo económico social.   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Dimensiones de la   Seguridad Nacional</dc:title>
  <dc:creator>Lázaro Díaz Vidal</dc:creator>
  <cp:lastModifiedBy>hp 5330m</cp:lastModifiedBy>
  <cp:revision>5</cp:revision>
  <dcterms:created xsi:type="dcterms:W3CDTF">2019-05-09T17:06:13Z</dcterms:created>
  <dcterms:modified xsi:type="dcterms:W3CDTF">2019-05-17T01:59:30Z</dcterms:modified>
</cp:coreProperties>
</file>