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8" r:id="rId2"/>
    <p:sldId id="257" r:id="rId3"/>
    <p:sldId id="258" r:id="rId4"/>
    <p:sldId id="269" r:id="rId5"/>
    <p:sldId id="260" r:id="rId6"/>
    <p:sldId id="284" r:id="rId7"/>
    <p:sldId id="271" r:id="rId8"/>
    <p:sldId id="261" r:id="rId9"/>
    <p:sldId id="277" r:id="rId10"/>
    <p:sldId id="278" r:id="rId11"/>
    <p:sldId id="267" r:id="rId12"/>
    <p:sldId id="279" r:id="rId13"/>
    <p:sldId id="273" r:id="rId14"/>
    <p:sldId id="266" r:id="rId15"/>
    <p:sldId id="274" r:id="rId16"/>
    <p:sldId id="263" r:id="rId17"/>
    <p:sldId id="270" r:id="rId18"/>
    <p:sldId id="281" r:id="rId19"/>
    <p:sldId id="280" r:id="rId20"/>
    <p:sldId id="285" r:id="rId21"/>
    <p:sldId id="282" r:id="rId22"/>
    <p:sldId id="283" r:id="rId2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BF99BC8-C3E6-4CF2-A00B-ACF2128CB28F}" type="datetimeFigureOut">
              <a:rPr lang="es-ES" smtClean="0"/>
              <a:pPr/>
              <a:t>11/09/2018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C92B37AC-EEFA-4650-9E61-EF8601F73C24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" descr="sunsetonbohemiabyksu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0293" name="WordArt 5"/>
          <p:cNvSpPr>
            <a:spLocks noChangeArrowheads="1" noChangeShapeType="1" noTextEdit="1"/>
          </p:cNvSpPr>
          <p:nvPr/>
        </p:nvSpPr>
        <p:spPr bwMode="auto">
          <a:xfrm>
            <a:off x="2771775" y="692150"/>
            <a:ext cx="3381375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808080">
                      <a:alpha val="80000"/>
                    </a:srgbClr>
                  </a:outerShdw>
                </a:effectLst>
                <a:latin typeface="Arial Black"/>
              </a:rPr>
              <a:t>Imagenología</a:t>
            </a:r>
          </a:p>
        </p:txBody>
      </p:sp>
      <p:sp>
        <p:nvSpPr>
          <p:cNvPr id="140294" name="WordArt 6"/>
          <p:cNvSpPr>
            <a:spLocks noChangeArrowheads="1" noChangeShapeType="1" noTextEdit="1"/>
          </p:cNvSpPr>
          <p:nvPr/>
        </p:nvSpPr>
        <p:spPr bwMode="auto">
          <a:xfrm>
            <a:off x="428596" y="2060575"/>
            <a:ext cx="8215370" cy="2232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C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Introducción a </a:t>
            </a:r>
          </a:p>
          <a:p>
            <a:pPr algn="ctr"/>
            <a:r>
              <a:rPr lang="es-C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la ciencia de las</a:t>
            </a:r>
          </a:p>
          <a:p>
            <a:pPr algn="ctr"/>
            <a:r>
              <a:rPr lang="es-CU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 imágenes</a:t>
            </a:r>
            <a:endParaRPr lang="es-ES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00"/>
              </a:solidFill>
              <a:latin typeface="Arial Black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1571604" y="4786322"/>
            <a:ext cx="7358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Profesora: Dra. Leticia Mu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ñoz</a:t>
            </a:r>
            <a:r>
              <a:rPr lang="es-ES" sz="3200" dirty="0" smtClean="0">
                <a:solidFill>
                  <a:srgbClr val="FFFF00"/>
                </a:solidFill>
                <a:latin typeface="Garamond" pitchFamily="18" charset="0"/>
              </a:rPr>
              <a:t> </a:t>
            </a:r>
            <a:r>
              <a:rPr lang="es-ES" sz="3200" dirty="0" err="1" smtClean="0">
                <a:solidFill>
                  <a:srgbClr val="FFFF00"/>
                </a:solidFill>
                <a:latin typeface="Garamond" pitchFamily="18" charset="0"/>
              </a:rPr>
              <a:t>Alvarez</a:t>
            </a:r>
            <a:endParaRPr lang="es-ES" sz="3200" dirty="0" smtClean="0">
              <a:solidFill>
                <a:srgbClr val="FFFF00"/>
              </a:solidFill>
              <a:latin typeface="Garamond" pitchFamily="18" charset="0"/>
            </a:endParaRPr>
          </a:p>
          <a:p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Especialista de  1er Grado en Imagenología</a:t>
            </a:r>
          </a:p>
          <a:p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</a:rPr>
              <a:t>Especialista de 1er Grado en MGI</a:t>
            </a:r>
            <a:endParaRPr lang="es-ES" sz="32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Roetg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71480"/>
            <a:ext cx="4575030" cy="5975351"/>
          </a:xfrm>
          <a:prstGeom prst="rect">
            <a:avLst/>
          </a:prstGeom>
          <a:noFill/>
        </p:spPr>
      </p:pic>
      <p:sp>
        <p:nvSpPr>
          <p:cNvPr id="5" name="4 Rectángulo"/>
          <p:cNvSpPr/>
          <p:nvPr/>
        </p:nvSpPr>
        <p:spPr>
          <a:xfrm>
            <a:off x="4572000" y="285728"/>
            <a:ext cx="4572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200" dirty="0" err="1" smtClean="0">
                <a:solidFill>
                  <a:srgbClr val="FFFF66"/>
                </a:solidFill>
                <a:latin typeface="Garamond" pitchFamily="18" charset="0"/>
              </a:rPr>
              <a:t>Wilhelm</a:t>
            </a:r>
            <a:r>
              <a:rPr lang="es-ES" sz="32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" sz="3200" dirty="0" err="1" smtClean="0">
                <a:solidFill>
                  <a:srgbClr val="FFFF66"/>
                </a:solidFill>
                <a:latin typeface="Garamond" pitchFamily="18" charset="0"/>
              </a:rPr>
              <a:t>Conrad</a:t>
            </a:r>
            <a:r>
              <a:rPr lang="es-ES" sz="3200" dirty="0" smtClean="0">
                <a:solidFill>
                  <a:srgbClr val="FFFF66"/>
                </a:solidFill>
                <a:latin typeface="Garamond" pitchFamily="18" charset="0"/>
              </a:rPr>
              <a:t> </a:t>
            </a:r>
            <a:r>
              <a:rPr lang="es-ES" sz="3200" dirty="0" err="1" smtClean="0">
                <a:solidFill>
                  <a:srgbClr val="FFFF66"/>
                </a:solidFill>
                <a:latin typeface="Garamond" pitchFamily="18" charset="0"/>
              </a:rPr>
              <a:t>Roetgen</a:t>
            </a:r>
            <a:endParaRPr lang="es-ES" sz="3200" dirty="0" smtClean="0">
              <a:solidFill>
                <a:srgbClr val="FFFF66"/>
              </a:solidFill>
              <a:latin typeface="Garamond" pitchFamily="18" charset="0"/>
            </a:endParaRPr>
          </a:p>
          <a:p>
            <a:r>
              <a:rPr lang="es-ES" sz="3200" dirty="0" smtClean="0">
                <a:solidFill>
                  <a:srgbClr val="FFFF66"/>
                </a:solidFill>
                <a:latin typeface="Garamond" pitchFamily="18" charset="0"/>
              </a:rPr>
              <a:t>( 1845-1923 ).</a:t>
            </a:r>
            <a:endParaRPr lang="es-ES" sz="3200" dirty="0">
              <a:solidFill>
                <a:srgbClr val="FFFF66"/>
              </a:solidFill>
              <a:latin typeface="Garamond" pitchFamily="18" charset="0"/>
            </a:endParaRPr>
          </a:p>
        </p:txBody>
      </p:sp>
      <p:pic>
        <p:nvPicPr>
          <p:cNvPr id="6" name="Picture 3" descr="man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143504" y="1785926"/>
            <a:ext cx="3593130" cy="49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Espect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4213" y="469428"/>
            <a:ext cx="2954337" cy="5766272"/>
          </a:xfrm>
          <a:prstGeom prst="rect">
            <a:avLst/>
          </a:prstGeom>
          <a:noFill/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857620" y="714356"/>
            <a:ext cx="479269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RX parte del espectro de las ondas Electromagnéticas.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No necesitan un medio material para propagarse.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Presentan la propiedad típica de movimiento ondulatorio.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s-ES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Se desplazan en el vacío a una velocidad de 299Km/h.</a:t>
            </a:r>
            <a:endParaRPr lang="en-US" sz="28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614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5292725" y="5157788"/>
            <a:ext cx="347503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s-ES" sz="3200" b="1" u="sng">
                <a:solidFill>
                  <a:srgbClr val="CC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Tubo de Rayos X</a:t>
            </a:r>
          </a:p>
        </p:txBody>
      </p:sp>
      <p:sp>
        <p:nvSpPr>
          <p:cNvPr id="20484" name="AutoShape 7"/>
          <p:cNvSpPr>
            <a:spLocks noChangeArrowheads="1"/>
          </p:cNvSpPr>
          <p:nvPr/>
        </p:nvSpPr>
        <p:spPr bwMode="auto">
          <a:xfrm>
            <a:off x="3643306" y="2786058"/>
            <a:ext cx="1122360" cy="357190"/>
          </a:xfrm>
          <a:prstGeom prst="leftArrow">
            <a:avLst>
              <a:gd name="adj1" fmla="val 50000"/>
              <a:gd name="adj2" fmla="val 7246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/>
          </a:p>
        </p:txBody>
      </p:sp>
      <p:sp>
        <p:nvSpPr>
          <p:cNvPr id="20485" name="Text Box 10"/>
          <p:cNvSpPr txBox="1">
            <a:spLocks noChangeArrowheads="1"/>
          </p:cNvSpPr>
          <p:nvPr/>
        </p:nvSpPr>
        <p:spPr bwMode="auto">
          <a:xfrm>
            <a:off x="3348038" y="2060575"/>
            <a:ext cx="123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electrones</a:t>
            </a:r>
          </a:p>
        </p:txBody>
      </p:sp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3571868" y="2428868"/>
            <a:ext cx="123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dirty="0">
                <a:solidFill>
                  <a:srgbClr val="CC3300"/>
                </a:solidFill>
              </a:rPr>
              <a:t>electrones</a:t>
            </a:r>
          </a:p>
        </p:txBody>
      </p:sp>
      <p:sp>
        <p:nvSpPr>
          <p:cNvPr id="20487" name="Text Box 12"/>
          <p:cNvSpPr txBox="1">
            <a:spLocks noChangeArrowheads="1"/>
          </p:cNvSpPr>
          <p:nvPr/>
        </p:nvSpPr>
        <p:spPr bwMode="auto">
          <a:xfrm>
            <a:off x="7000892" y="1500174"/>
            <a:ext cx="160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</a:rPr>
              <a:t>Al calentarse</a:t>
            </a:r>
          </a:p>
        </p:txBody>
      </p:sp>
      <p:sp>
        <p:nvSpPr>
          <p:cNvPr id="20488" name="Text Box 13"/>
          <p:cNvSpPr txBox="1">
            <a:spLocks noChangeArrowheads="1"/>
          </p:cNvSpPr>
          <p:nvPr/>
        </p:nvSpPr>
        <p:spPr bwMode="auto">
          <a:xfrm>
            <a:off x="5219700" y="2349500"/>
            <a:ext cx="30670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CC3300"/>
                </a:solidFill>
              </a:rPr>
              <a:t>Filamento de tungsteno</a:t>
            </a:r>
          </a:p>
        </p:txBody>
      </p:sp>
      <p:sp>
        <p:nvSpPr>
          <p:cNvPr id="20489" name="AutoShape 14"/>
          <p:cNvSpPr>
            <a:spLocks noChangeArrowheads="1"/>
          </p:cNvSpPr>
          <p:nvPr/>
        </p:nvSpPr>
        <p:spPr bwMode="auto">
          <a:xfrm rot="2410388">
            <a:off x="3684723" y="1286351"/>
            <a:ext cx="208346" cy="1533468"/>
          </a:xfrm>
          <a:prstGeom prst="upArrow">
            <a:avLst>
              <a:gd name="adj1" fmla="val 50000"/>
              <a:gd name="adj2" fmla="val 96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>
              <a:solidFill>
                <a:srgbClr val="000000"/>
              </a:solidFill>
            </a:endParaRPr>
          </a:p>
        </p:txBody>
      </p:sp>
      <p:sp>
        <p:nvSpPr>
          <p:cNvPr id="20490" name="Text Box 15"/>
          <p:cNvSpPr txBox="1">
            <a:spLocks noChangeArrowheads="1"/>
          </p:cNvSpPr>
          <p:nvPr/>
        </p:nvSpPr>
        <p:spPr bwMode="auto">
          <a:xfrm>
            <a:off x="4000496" y="714356"/>
            <a:ext cx="1784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</a:rPr>
              <a:t>Gran cantidad </a:t>
            </a:r>
          </a:p>
          <a:p>
            <a:r>
              <a:rPr lang="es-ES" b="1" dirty="0">
                <a:solidFill>
                  <a:srgbClr val="000000"/>
                </a:solidFill>
              </a:rPr>
              <a:t>De calor</a:t>
            </a:r>
          </a:p>
        </p:txBody>
      </p:sp>
      <p:sp>
        <p:nvSpPr>
          <p:cNvPr id="20492" name="Text Box 17"/>
          <p:cNvSpPr txBox="1">
            <a:spLocks noChangeArrowheads="1"/>
          </p:cNvSpPr>
          <p:nvPr/>
        </p:nvSpPr>
        <p:spPr bwMode="auto">
          <a:xfrm>
            <a:off x="4000496" y="6491288"/>
            <a:ext cx="26733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00"/>
                </a:solidFill>
              </a:rPr>
              <a:t>(pequeña cantidad 1%)</a:t>
            </a:r>
          </a:p>
        </p:txBody>
      </p:sp>
      <p:sp>
        <p:nvSpPr>
          <p:cNvPr id="16" name="15 CuadroTexto"/>
          <p:cNvSpPr txBox="1"/>
          <p:nvPr/>
        </p:nvSpPr>
        <p:spPr>
          <a:xfrm>
            <a:off x="785786" y="-24"/>
            <a:ext cx="7929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U" sz="4000" dirty="0" smtClean="0">
                <a:solidFill>
                  <a:srgbClr val="FFFF00"/>
                </a:solidFill>
                <a:latin typeface="Garamond" pitchFamily="18" charset="0"/>
              </a:rPr>
              <a:t>Cómo se producen los Rayos X?</a:t>
            </a:r>
            <a:endParaRPr lang="es-ES" sz="4000" dirty="0">
              <a:solidFill>
                <a:srgbClr val="FFFF00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1643042" y="285728"/>
            <a:ext cx="4857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2800" dirty="0" smtClean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Propiedades de los Rayos X</a:t>
            </a:r>
            <a:endParaRPr lang="es-ES" sz="28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642910" y="2214554"/>
            <a:ext cx="16430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200" dirty="0" smtClean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Físicas</a:t>
            </a:r>
            <a:r>
              <a:rPr lang="es-CU" sz="3200" dirty="0" smtClean="0">
                <a:latin typeface="Garamond" pitchFamily="18" charset="0"/>
                <a:ea typeface="Tahoma" pitchFamily="34" charset="0"/>
                <a:cs typeface="Tahoma" pitchFamily="34" charset="0"/>
              </a:rPr>
              <a:t>: </a:t>
            </a:r>
            <a:endParaRPr lang="es-ES" sz="3200" dirty="0"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85786" y="4357694"/>
            <a:ext cx="242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2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Químicas:</a:t>
            </a:r>
            <a:endParaRPr lang="es-ES" sz="32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000496" y="5857892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2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Biológicas:</a:t>
            </a:r>
            <a:endParaRPr lang="es-ES" sz="32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7" name="6 Abrir llave"/>
          <p:cNvSpPr/>
          <p:nvPr/>
        </p:nvSpPr>
        <p:spPr>
          <a:xfrm>
            <a:off x="2714612" y="1285860"/>
            <a:ext cx="928694" cy="2571768"/>
          </a:xfrm>
          <a:prstGeom prst="leftBrace">
            <a:avLst>
              <a:gd name="adj1" fmla="val 28813"/>
              <a:gd name="adj2" fmla="val 523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3200">
              <a:latin typeface="Garamond" pitchFamily="18" charset="0"/>
            </a:endParaRPr>
          </a:p>
        </p:txBody>
      </p:sp>
      <p:sp>
        <p:nvSpPr>
          <p:cNvPr id="8" name="7 CuadroTexto"/>
          <p:cNvSpPr txBox="1"/>
          <p:nvPr/>
        </p:nvSpPr>
        <p:spPr>
          <a:xfrm>
            <a:off x="3571868" y="1357298"/>
            <a:ext cx="30718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Penetración</a:t>
            </a:r>
          </a:p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Fluorescencia</a:t>
            </a:r>
          </a:p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Ionizantes</a:t>
            </a:r>
          </a:p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Absorción</a:t>
            </a:r>
          </a:p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Dispersión</a:t>
            </a:r>
            <a:endParaRPr lang="es-ES" sz="28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9" name="8 Abrir llave"/>
          <p:cNvSpPr/>
          <p:nvPr/>
        </p:nvSpPr>
        <p:spPr>
          <a:xfrm>
            <a:off x="2786050" y="4214818"/>
            <a:ext cx="633418" cy="866780"/>
          </a:xfrm>
          <a:prstGeom prst="leftBrace">
            <a:avLst>
              <a:gd name="adj1" fmla="val 28813"/>
              <a:gd name="adj2" fmla="val 5237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sz="3200">
              <a:latin typeface="Garamond" pitchFamily="18" charset="0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3286116" y="4429132"/>
            <a:ext cx="25717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s-CU" sz="28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Reducción</a:t>
            </a:r>
            <a:endParaRPr lang="es-ES" sz="28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 descr="K:\Screenshot_2018-06-10-18-49-17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9" y="277130"/>
            <a:ext cx="6216914" cy="63665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357158" y="5214950"/>
            <a:ext cx="3571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U" sz="3200" dirty="0">
                <a:solidFill>
                  <a:srgbClr val="FFFF00"/>
                </a:solidFill>
                <a:latin typeface="Garamond" pitchFamily="18" charset="0"/>
                <a:ea typeface="Tahoma" pitchFamily="34" charset="0"/>
                <a:cs typeface="Tahoma" pitchFamily="34" charset="0"/>
              </a:rPr>
              <a:t>Obtener Radiografía</a:t>
            </a:r>
            <a:endParaRPr lang="es-ES" sz="3200" dirty="0">
              <a:solidFill>
                <a:srgbClr val="FFFF00"/>
              </a:solidFill>
              <a:latin typeface="Garamond" pitchFamily="18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F:\MIGUEL\Clases 1\Respiratorio\Fotos Clases\P10101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8" y="0"/>
            <a:ext cx="5715008" cy="471488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3556" name="Picture 4" descr="mando de r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0"/>
            <a:ext cx="1753759" cy="2000240"/>
          </a:xfrm>
          <a:prstGeom prst="rect">
            <a:avLst/>
          </a:prstGeom>
          <a:noFill/>
        </p:spPr>
      </p:pic>
      <p:pic>
        <p:nvPicPr>
          <p:cNvPr id="6" name="Picture 4" descr="radiografias copy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6215074" y="1928802"/>
            <a:ext cx="2068255" cy="3041725"/>
          </a:xfrm>
          <a:prstGeom prst="rect">
            <a:avLst/>
          </a:prstGeom>
          <a:noFill/>
        </p:spPr>
      </p:pic>
      <p:pic>
        <p:nvPicPr>
          <p:cNvPr id="7" name="Picture 5" descr="radiografias copy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flipH="1">
            <a:off x="7000892" y="0"/>
            <a:ext cx="1832316" cy="225721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2"/>
          <p:cNvGraphicFramePr>
            <a:graphicFrameLocks noChangeAspect="1"/>
          </p:cNvGraphicFramePr>
          <p:nvPr/>
        </p:nvGraphicFramePr>
        <p:xfrm>
          <a:off x="1357290" y="714356"/>
          <a:ext cx="5076825" cy="5732463"/>
        </p:xfrm>
        <a:graphic>
          <a:graphicData uri="http://schemas.openxmlformats.org/presentationml/2006/ole">
            <p:oleObj spid="_x0000_s2050" name="Image" r:id="rId3" imgW="7619048" imgH="9523810" progId="">
              <p:embed/>
            </p:oleObj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 descr="EQUIPO VIAS DIGESTIV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1650" y="1600200"/>
            <a:ext cx="2938463" cy="3916363"/>
          </a:xfrm>
          <a:prstGeom prst="rect">
            <a:avLst/>
          </a:prstGeom>
          <a:noFill/>
          <a:ln/>
        </p:spPr>
      </p:pic>
      <p:pic>
        <p:nvPicPr>
          <p:cNvPr id="3" name="Picture 20" descr="EQUIPO VIAS DIGESTIVAS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563938" y="1600200"/>
            <a:ext cx="5256212" cy="3941763"/>
          </a:xfrm>
          <a:prstGeom prst="rect">
            <a:avLst/>
          </a:prstGeom>
          <a:noFill/>
          <a:ln/>
        </p:spPr>
      </p:pic>
      <p:sp>
        <p:nvSpPr>
          <p:cNvPr id="4" name="3 Rectángulo"/>
          <p:cNvSpPr/>
          <p:nvPr/>
        </p:nvSpPr>
        <p:spPr>
          <a:xfrm>
            <a:off x="571472" y="285728"/>
            <a:ext cx="30989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rgbClr val="FFFF66"/>
                </a:solidFill>
                <a:latin typeface="Garamond" pitchFamily="18" charset="0"/>
              </a:rPr>
              <a:t>El Fluoroscopio</a:t>
            </a:r>
            <a:endParaRPr lang="es-E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ESTOMA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14744" y="285728"/>
            <a:ext cx="3276600" cy="3643338"/>
          </a:xfrm>
          <a:prstGeom prst="rect">
            <a:avLst/>
          </a:prstGeom>
          <a:noFill/>
        </p:spPr>
      </p:pic>
      <p:pic>
        <p:nvPicPr>
          <p:cNvPr id="4" name="Picture 4" descr="ESOFAGO"/>
          <p:cNvPicPr>
            <a:picLocks noChangeAspect="1" noChangeArrowheads="1"/>
          </p:cNvPicPr>
          <p:nvPr/>
        </p:nvPicPr>
        <p:blipFill>
          <a:blip r:embed="rId3">
            <a:lum bright="24000"/>
          </a:blip>
          <a:srcRect/>
          <a:stretch>
            <a:fillRect/>
          </a:stretch>
        </p:blipFill>
        <p:spPr>
          <a:xfrm>
            <a:off x="7215206" y="571480"/>
            <a:ext cx="1303338" cy="2663825"/>
          </a:xfrm>
          <a:prstGeom prst="rect">
            <a:avLst/>
          </a:prstGeom>
          <a:noFill/>
          <a:ln/>
        </p:spPr>
      </p:pic>
      <p:pic>
        <p:nvPicPr>
          <p:cNvPr id="5" name="Picture 3" descr="COL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786578" y="3714752"/>
            <a:ext cx="2116138" cy="3025775"/>
          </a:xfrm>
          <a:prstGeom prst="rect">
            <a:avLst/>
          </a:prstGeom>
          <a:noFill/>
          <a:ln/>
        </p:spPr>
      </p:pic>
      <p:pic>
        <p:nvPicPr>
          <p:cNvPr id="6" name="Picture 4" descr="urograma 1 copy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294" y="785794"/>
            <a:ext cx="3671888" cy="53292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SOMATON"/>
          <p:cNvPicPr>
            <a:picLocks noChangeAspect="1" noChangeArrowheads="1"/>
          </p:cNvPicPr>
          <p:nvPr/>
        </p:nvPicPr>
        <p:blipFill>
          <a:blip r:embed="rId2">
            <a:lum bright="12000"/>
          </a:blip>
          <a:srcRect/>
          <a:stretch>
            <a:fillRect/>
          </a:stretch>
        </p:blipFill>
        <p:spPr bwMode="auto">
          <a:xfrm>
            <a:off x="2000232" y="1000108"/>
            <a:ext cx="5499108" cy="5601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571472" y="285728"/>
            <a:ext cx="79614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rgbClr val="FFFF66"/>
                </a:solidFill>
                <a:latin typeface="Garamond" pitchFamily="18" charset="0"/>
              </a:rPr>
              <a:t>La Tomografía Axial Computarizada (TAC)</a:t>
            </a:r>
            <a:endParaRPr lang="es-E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AC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000628" y="0"/>
            <a:ext cx="3713157" cy="3363554"/>
          </a:xfrm>
          <a:prstGeom prst="rect">
            <a:avLst/>
          </a:prstGeom>
          <a:noFill/>
          <a:ln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14290"/>
            <a:ext cx="47879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TAC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573462"/>
            <a:ext cx="3779837" cy="328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DSC0072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500438"/>
            <a:ext cx="3448048" cy="30718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4" descr="Equipo de us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642918"/>
            <a:ext cx="3671888" cy="6048375"/>
          </a:xfrm>
          <a:prstGeom prst="rect">
            <a:avLst/>
          </a:prstGeom>
        </p:spPr>
      </p:pic>
      <p:pic>
        <p:nvPicPr>
          <p:cNvPr id="16389" name="Picture 5" descr="sondas de u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881063"/>
            <a:ext cx="3741737" cy="5976937"/>
          </a:xfrm>
          <a:prstGeom prst="rect">
            <a:avLst/>
          </a:prstGeom>
          <a:noFill/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857356" y="0"/>
            <a:ext cx="559582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>
                <a:solidFill>
                  <a:srgbClr val="FFFF66"/>
                </a:solidFill>
                <a:latin typeface="Garamond" pitchFamily="18" charset="0"/>
              </a:rPr>
              <a:t>Ultrasonido Diagnóstico</a:t>
            </a:r>
            <a:r>
              <a:rPr lang="es-ES" sz="3600" dirty="0" smtClean="0">
                <a:solidFill>
                  <a:srgbClr val="FFFF66"/>
                </a:solidFill>
                <a:latin typeface="Garamond" pitchFamily="18" charset="0"/>
              </a:rPr>
              <a:t>. (US)</a:t>
            </a:r>
            <a:endParaRPr lang="en-U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14290"/>
            <a:ext cx="3368688" cy="2803656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3214686"/>
            <a:ext cx="3595272" cy="285752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9124" y="357166"/>
            <a:ext cx="2916237" cy="2276475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1472" y="3214686"/>
            <a:ext cx="4363586" cy="3429024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1" name="Picture 5" descr="equipo de RM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1428736"/>
            <a:ext cx="5111750" cy="5040312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571472" y="285728"/>
            <a:ext cx="728308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rgbClr val="FFFF66"/>
                </a:solidFill>
                <a:latin typeface="Garamond" pitchFamily="18" charset="0"/>
              </a:rPr>
              <a:t>La Resonancia Magnética por Imágenes</a:t>
            </a:r>
            <a:endParaRPr lang="es-E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4537075" cy="31686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</p:pic>
      <p:pic>
        <p:nvPicPr>
          <p:cNvPr id="5" name="Picture 4" descr="DSC0224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5" y="3599594"/>
            <a:ext cx="3786214" cy="3258406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000108"/>
            <a:ext cx="4071966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8375" y="0"/>
            <a:ext cx="3095625" cy="3284538"/>
          </a:xfrm>
          <a:prstGeom prst="rect">
            <a:avLst/>
          </a:prstGeom>
          <a:noFill/>
        </p:spPr>
      </p:pic>
      <p:pic>
        <p:nvPicPr>
          <p:cNvPr id="118790" name="Picture 2" descr="neumocol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48375" y="3429000"/>
            <a:ext cx="30956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800" name="Text Box 16"/>
          <p:cNvSpPr txBox="1">
            <a:spLocks noChangeArrowheads="1"/>
          </p:cNvSpPr>
          <p:nvPr/>
        </p:nvSpPr>
        <p:spPr bwMode="auto">
          <a:xfrm>
            <a:off x="3276600" y="429260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s-ES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714356"/>
            <a:ext cx="3017844" cy="3017844"/>
          </a:xfrm>
          <a:prstGeom prst="rect">
            <a:avLst/>
          </a:prstGeom>
          <a:noFill/>
        </p:spPr>
      </p:pic>
      <p:pic>
        <p:nvPicPr>
          <p:cNvPr id="14" name="Picture 6" descr="44"/>
          <p:cNvPicPr>
            <a:picLocks noChangeAspect="1" noChangeArrowheads="1"/>
          </p:cNvPicPr>
          <p:nvPr/>
        </p:nvPicPr>
        <p:blipFill>
          <a:blip r:embed="rId5"/>
          <a:srcRect l="12199" r="14307" b="16389"/>
          <a:stretch>
            <a:fillRect/>
          </a:stretch>
        </p:blipFill>
        <p:spPr bwMode="auto">
          <a:xfrm>
            <a:off x="0" y="4000504"/>
            <a:ext cx="3400624" cy="2857496"/>
          </a:xfrm>
          <a:prstGeom prst="rect">
            <a:avLst/>
          </a:prstGeom>
          <a:noFill/>
        </p:spPr>
      </p:pic>
      <p:sp>
        <p:nvSpPr>
          <p:cNvPr id="15" name="14 Rectángulo"/>
          <p:cNvSpPr/>
          <p:nvPr/>
        </p:nvSpPr>
        <p:spPr>
          <a:xfrm>
            <a:off x="571472" y="0"/>
            <a:ext cx="379142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3600" dirty="0" smtClean="0">
                <a:solidFill>
                  <a:srgbClr val="FFFF66"/>
                </a:solidFill>
                <a:latin typeface="Garamond" pitchFamily="18" charset="0"/>
              </a:rPr>
              <a:t>Medios de contraste</a:t>
            </a:r>
            <a:endParaRPr lang="es-ES" sz="3600" dirty="0">
              <a:solidFill>
                <a:srgbClr val="FFFF66"/>
              </a:solidFill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04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631825"/>
            <a:ext cx="4572000" cy="4016375"/>
          </a:xfrm>
          <a:prstGeom prst="rect">
            <a:avLst/>
          </a:prstGeom>
          <a:ln>
            <a:solidFill>
              <a:srgbClr val="FF9900"/>
            </a:solidFill>
          </a:ln>
        </p:spPr>
      </p:pic>
      <p:pic>
        <p:nvPicPr>
          <p:cNvPr id="3" name="Picture 4" descr="04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00" y="639763"/>
            <a:ext cx="4572000" cy="3997325"/>
          </a:xfrm>
          <a:prstGeom prst="rect">
            <a:avLst/>
          </a:prstGeom>
          <a:ln>
            <a:solidFill>
              <a:srgbClr val="FF99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514350"/>
            <a:ext cx="4876800" cy="582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K:\Screenshot_2017-06-09-20-21-33-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0"/>
            <a:ext cx="679508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0" i="0" u="none" strike="noStrike" kern="1200" cap="none" spc="-10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 La Medicina ….</a:t>
            </a:r>
            <a:r>
              <a:rPr kumimoji="0" lang="es-ES" sz="4000" b="0" i="0" u="none" strike="noStrike" kern="1200" cap="none" spc="-100" normalizeH="0" baseline="0" noProof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s-ES" sz="40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195513" y="2133600"/>
            <a:ext cx="5181600" cy="914400"/>
          </a:xfrm>
          <a:prstGeom prst="rect">
            <a:avLst/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2400">
                <a:solidFill>
                  <a:srgbClr val="FFFF00"/>
                </a:solidFill>
                <a:latin typeface="Garamond" pitchFamily="18" charset="0"/>
              </a:rPr>
              <a:t>LA IMAGENOLOGÍA</a:t>
            </a:r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>
            <a:off x="2700338" y="3141663"/>
            <a:ext cx="485775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sz="24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6011863" y="3141663"/>
            <a:ext cx="485775" cy="4572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sz="24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 rot="10800000">
            <a:off x="2268538" y="3644900"/>
            <a:ext cx="1676400" cy="1368425"/>
          </a:xfrm>
          <a:prstGeom prst="upArrowCallout">
            <a:avLst>
              <a:gd name="adj1" fmla="val 30626"/>
              <a:gd name="adj2" fmla="val 30626"/>
              <a:gd name="adj3" fmla="val 16667"/>
              <a:gd name="adj4" fmla="val 66667"/>
            </a:avLst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sz="24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 rot="10800000">
            <a:off x="5219700" y="3644900"/>
            <a:ext cx="2057400" cy="1368425"/>
          </a:xfrm>
          <a:prstGeom prst="upArrowCallout">
            <a:avLst>
              <a:gd name="adj1" fmla="val 37587"/>
              <a:gd name="adj2" fmla="val 37587"/>
              <a:gd name="adj3" fmla="val 16667"/>
              <a:gd name="adj4" fmla="val 66667"/>
            </a:avLst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s-ES" sz="2400">
              <a:solidFill>
                <a:srgbClr val="FFFF00"/>
              </a:solidFill>
              <a:latin typeface="Garamond" pitchFamily="18" charset="0"/>
            </a:endParaRPr>
          </a:p>
        </p:txBody>
      </p:sp>
      <p:sp>
        <p:nvSpPr>
          <p:cNvPr id="8" name="AutoShape 13"/>
          <p:cNvSpPr>
            <a:spLocks noChangeArrowheads="1"/>
          </p:cNvSpPr>
          <p:nvPr/>
        </p:nvSpPr>
        <p:spPr bwMode="auto">
          <a:xfrm>
            <a:off x="1763713" y="5157788"/>
            <a:ext cx="6048375" cy="985837"/>
          </a:xfrm>
          <a:prstGeom prst="roundRect">
            <a:avLst>
              <a:gd name="adj" fmla="val 16667"/>
            </a:avLst>
          </a:prstGeom>
          <a:solidFill>
            <a:schemeClr val="tx2">
              <a:lumMod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s-ES" sz="2400">
                <a:solidFill>
                  <a:srgbClr val="FFFF00"/>
                </a:solidFill>
                <a:latin typeface="Garamond" pitchFamily="18" charset="0"/>
              </a:rPr>
              <a:t>AL MÉTODO CLÍNICO</a:t>
            </a:r>
          </a:p>
        </p:txBody>
      </p:sp>
      <p:sp>
        <p:nvSpPr>
          <p:cNvPr id="9" name="Text Box 15"/>
          <p:cNvSpPr txBox="1">
            <a:spLocks noChangeArrowheads="1"/>
          </p:cNvSpPr>
          <p:nvPr/>
        </p:nvSpPr>
        <p:spPr bwMode="auto">
          <a:xfrm>
            <a:off x="2339975" y="3860800"/>
            <a:ext cx="16882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s-ES" sz="2400">
                <a:solidFill>
                  <a:srgbClr val="FFFF00"/>
                </a:solidFill>
                <a:latin typeface="Garamond" pitchFamily="18" charset="0"/>
              </a:rPr>
              <a:t>No sustituye</a:t>
            </a:r>
          </a:p>
        </p:txBody>
      </p:sp>
      <p:sp>
        <p:nvSpPr>
          <p:cNvPr id="10" name="Text Box 16"/>
          <p:cNvSpPr txBox="1">
            <a:spLocks noChangeArrowheads="1"/>
          </p:cNvSpPr>
          <p:nvPr/>
        </p:nvSpPr>
        <p:spPr bwMode="auto">
          <a:xfrm>
            <a:off x="5286380" y="3929066"/>
            <a:ext cx="220823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latin typeface="Garamond" pitchFamily="18" charset="0"/>
              </a:rPr>
              <a:t>Si complementa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-10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Pirámide clínico- </a:t>
            </a:r>
            <a:r>
              <a:rPr kumimoji="0" lang="es-ES" sz="4000" b="0" i="0" u="none" strike="noStrike" kern="1200" cap="none" spc="-100" normalizeH="0" baseline="0" noProof="0" dirty="0" err="1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imagenológica</a:t>
            </a:r>
            <a:endParaRPr kumimoji="0" lang="es-ES" sz="4000" b="0" i="0" u="none" strike="noStrike" kern="1200" cap="none" spc="-10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295400" y="1295400"/>
            <a:ext cx="6629400" cy="5105400"/>
            <a:chOff x="1248" y="240"/>
            <a:chExt cx="4176" cy="3600"/>
          </a:xfrm>
        </p:grpSpPr>
        <p:sp>
          <p:nvSpPr>
            <p:cNvPr id="4" name="Pyr1"/>
            <p:cNvSpPr>
              <a:spLocks noEditPoints="1" noChangeArrowheads="1"/>
            </p:cNvSpPr>
            <p:nvPr/>
          </p:nvSpPr>
          <p:spPr bwMode="auto">
            <a:xfrm>
              <a:off x="2873" y="240"/>
              <a:ext cx="936" cy="798"/>
            </a:xfrm>
            <a:custGeom>
              <a:avLst/>
              <a:gdLst>
                <a:gd name="T0" fmla="*/ 20 w 21600"/>
                <a:gd name="T1" fmla="*/ 0 h 21600"/>
                <a:gd name="T2" fmla="*/ 41 w 21600"/>
                <a:gd name="T3" fmla="*/ 29 h 21600"/>
                <a:gd name="T4" fmla="*/ 0 w 21600"/>
                <a:gd name="T5" fmla="*/ 29 h 21600"/>
                <a:gd name="T6" fmla="*/ 0 60000 65536"/>
                <a:gd name="T7" fmla="*/ 0 60000 65536"/>
                <a:gd name="T8" fmla="*/ 0 60000 65536"/>
                <a:gd name="T9" fmla="*/ 5400 w 21600"/>
                <a:gd name="T10" fmla="*/ 11802 h 21600"/>
                <a:gd name="T11" fmla="*/ 16200 w 21600"/>
                <a:gd name="T12" fmla="*/ 20598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D8EBB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Pyr2"/>
            <p:cNvSpPr>
              <a:spLocks noEditPoints="1" noChangeArrowheads="1"/>
            </p:cNvSpPr>
            <p:nvPr/>
          </p:nvSpPr>
          <p:spPr bwMode="auto">
            <a:xfrm>
              <a:off x="2331" y="1038"/>
              <a:ext cx="2015" cy="936"/>
            </a:xfrm>
            <a:custGeom>
              <a:avLst/>
              <a:gdLst>
                <a:gd name="T0" fmla="*/ 50 w 21600"/>
                <a:gd name="T1" fmla="*/ 0 h 21600"/>
                <a:gd name="T2" fmla="*/ 138 w 21600"/>
                <a:gd name="T3" fmla="*/ 0 h 21600"/>
                <a:gd name="T4" fmla="*/ 188 w 21600"/>
                <a:gd name="T5" fmla="*/ 41 h 21600"/>
                <a:gd name="T6" fmla="*/ 0 w 21600"/>
                <a:gd name="T7" fmla="*/ 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789 w 21600"/>
                <a:gd name="T13" fmla="*/ 508 h 21600"/>
                <a:gd name="T14" fmla="*/ 15811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5787" y="0"/>
                  </a:moveTo>
                  <a:lnTo>
                    <a:pt x="15812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5787" y="0"/>
                  </a:lnTo>
                  <a:close/>
                </a:path>
              </a:pathLst>
            </a:custGeom>
            <a:solidFill>
              <a:srgbClr val="CCCC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Pyr3"/>
            <p:cNvSpPr>
              <a:spLocks noEditPoints="1" noChangeArrowheads="1"/>
            </p:cNvSpPr>
            <p:nvPr/>
          </p:nvSpPr>
          <p:spPr bwMode="auto">
            <a:xfrm>
              <a:off x="1795" y="1974"/>
              <a:ext cx="3087" cy="935"/>
            </a:xfrm>
            <a:custGeom>
              <a:avLst/>
              <a:gdLst>
                <a:gd name="T0" fmla="*/ 77 w 21600"/>
                <a:gd name="T1" fmla="*/ 0 h 21600"/>
                <a:gd name="T2" fmla="*/ 364 w 21600"/>
                <a:gd name="T3" fmla="*/ 0 h 21600"/>
                <a:gd name="T4" fmla="*/ 441 w 21600"/>
                <a:gd name="T5" fmla="*/ 40 h 21600"/>
                <a:gd name="T6" fmla="*/ 0 w 21600"/>
                <a:gd name="T7" fmla="*/ 4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5290 w 21600"/>
                <a:gd name="T13" fmla="*/ 508 h 21600"/>
                <a:gd name="T14" fmla="*/ 16310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3768" y="0"/>
                  </a:moveTo>
                  <a:lnTo>
                    <a:pt x="17831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3768" y="0"/>
                  </a:lnTo>
                  <a:close/>
                </a:path>
              </a:pathLst>
            </a:custGeom>
            <a:solidFill>
              <a:srgbClr val="FFBE7D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>
                  <a:solidFill>
                    <a:schemeClr val="bg2"/>
                  </a:solidFill>
                </a:rPr>
                <a:t>¿QUE MEDIO IMAGENOLÓGICO UTILIZO? ¿EN QUE ORDEN?</a:t>
              </a:r>
            </a:p>
          </p:txBody>
        </p:sp>
        <p:sp>
          <p:nvSpPr>
            <p:cNvPr id="7" name="Pyr4"/>
            <p:cNvSpPr>
              <a:spLocks noEditPoints="1" noChangeArrowheads="1"/>
            </p:cNvSpPr>
            <p:nvPr/>
          </p:nvSpPr>
          <p:spPr bwMode="auto">
            <a:xfrm>
              <a:off x="1248" y="2904"/>
              <a:ext cx="4176" cy="936"/>
            </a:xfrm>
            <a:custGeom>
              <a:avLst/>
              <a:gdLst>
                <a:gd name="T0" fmla="*/ 104 w 21600"/>
                <a:gd name="T1" fmla="*/ 0 h 21600"/>
                <a:gd name="T2" fmla="*/ 703 w 21600"/>
                <a:gd name="T3" fmla="*/ 0 h 21600"/>
                <a:gd name="T4" fmla="*/ 807 w 21600"/>
                <a:gd name="T5" fmla="*/ 41 h 21600"/>
                <a:gd name="T6" fmla="*/ 0 w 21600"/>
                <a:gd name="T7" fmla="*/ 41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284 w 21600"/>
                <a:gd name="T13" fmla="*/ 508 h 21600"/>
                <a:gd name="T14" fmla="*/ 17312 w 21600"/>
                <a:gd name="T15" fmla="*/ 2109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793" y="0"/>
                  </a:moveTo>
                  <a:lnTo>
                    <a:pt x="18806" y="0"/>
                  </a:lnTo>
                  <a:lnTo>
                    <a:pt x="21600" y="21600"/>
                  </a:lnTo>
                  <a:lnTo>
                    <a:pt x="0" y="21600"/>
                  </a:lnTo>
                  <a:lnTo>
                    <a:pt x="2793" y="0"/>
                  </a:lnTo>
                  <a:close/>
                </a:path>
              </a:pathLst>
            </a:custGeom>
            <a:solidFill>
              <a:srgbClr val="FFFFCC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s-ES" sz="2400">
                  <a:solidFill>
                    <a:schemeClr val="bg2"/>
                  </a:solidFill>
                </a:rPr>
                <a:t>INTERROGATORIO, EXAMEN FÍSICO,</a:t>
              </a:r>
            </a:p>
            <a:p>
              <a:pPr algn="ctr"/>
              <a:r>
                <a:rPr lang="es-ES" sz="2400">
                  <a:solidFill>
                    <a:schemeClr val="bg2"/>
                  </a:solidFill>
                </a:rPr>
                <a:t>IMPRESIÓN DIAGNÓSTICA</a:t>
              </a:r>
            </a:p>
          </p:txBody>
        </p:sp>
      </p:grp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200400" y="3200400"/>
            <a:ext cx="2711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>
                <a:solidFill>
                  <a:schemeClr val="bg2"/>
                </a:solidFill>
              </a:rPr>
              <a:t>¿RIESGO- BENEFICIO?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327525" y="1789113"/>
            <a:ext cx="666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b="1">
                <a:solidFill>
                  <a:schemeClr val="bg2"/>
                </a:solidFill>
              </a:rPr>
              <a:t>M.D.</a:t>
            </a:r>
          </a:p>
        </p:txBody>
      </p:sp>
      <p:sp>
        <p:nvSpPr>
          <p:cNvPr id="10" name="AutoShape 10"/>
          <p:cNvSpPr>
            <a:spLocks noChangeArrowheads="1"/>
          </p:cNvSpPr>
          <p:nvPr/>
        </p:nvSpPr>
        <p:spPr bwMode="auto">
          <a:xfrm rot="-3421487">
            <a:off x="-280194" y="3404394"/>
            <a:ext cx="5160963" cy="485775"/>
          </a:xfrm>
          <a:prstGeom prst="rightArrow">
            <a:avLst>
              <a:gd name="adj1" fmla="val 66667"/>
              <a:gd name="adj2" fmla="val 3092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 rot="3350167">
            <a:off x="4087019" y="3380581"/>
            <a:ext cx="5375275" cy="595313"/>
          </a:xfrm>
          <a:prstGeom prst="rightArrow">
            <a:avLst>
              <a:gd name="adj1" fmla="val 50000"/>
              <a:gd name="adj2" fmla="val 225733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s-ES"/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1600200" y="3200400"/>
            <a:ext cx="460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latin typeface="Garamond" pitchFamily="18" charset="0"/>
              </a:rPr>
              <a:t>SI</a:t>
            </a:r>
          </a:p>
        </p:txBody>
      </p:sp>
      <p:sp>
        <p:nvSpPr>
          <p:cNvPr id="13" name="Text Box 13"/>
          <p:cNvSpPr txBox="1">
            <a:spLocks noChangeArrowheads="1"/>
          </p:cNvSpPr>
          <p:nvPr/>
        </p:nvSpPr>
        <p:spPr bwMode="auto">
          <a:xfrm>
            <a:off x="6858000" y="3124200"/>
            <a:ext cx="682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" sz="2400" b="1">
                <a:latin typeface="Garamond" pitchFamily="18" charset="0"/>
              </a:rPr>
              <a:t>NO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3355</TotalTime>
  <Words>182</Words>
  <Application>Microsoft Office PowerPoint</Application>
  <PresentationFormat>Presentación en pantalla (4:3)</PresentationFormat>
  <Paragraphs>51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4" baseType="lpstr">
      <vt:lpstr>Metro</vt:lpstr>
      <vt:lpstr>Image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Leticia Munoz</dc:creator>
  <cp:lastModifiedBy>Leticia Munoz</cp:lastModifiedBy>
  <cp:revision>23</cp:revision>
  <dcterms:created xsi:type="dcterms:W3CDTF">2018-09-08T21:01:29Z</dcterms:created>
  <dcterms:modified xsi:type="dcterms:W3CDTF">2018-09-11T16:40:29Z</dcterms:modified>
</cp:coreProperties>
</file>