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2" r:id="rId2"/>
    <p:sldId id="295" r:id="rId3"/>
    <p:sldId id="302" r:id="rId4"/>
    <p:sldId id="384" r:id="rId5"/>
    <p:sldId id="258" r:id="rId6"/>
    <p:sldId id="259" r:id="rId7"/>
    <p:sldId id="263" r:id="rId8"/>
    <p:sldId id="260" r:id="rId9"/>
    <p:sldId id="261" r:id="rId10"/>
    <p:sldId id="262" r:id="rId11"/>
    <p:sldId id="369" r:id="rId12"/>
    <p:sldId id="334" r:id="rId13"/>
    <p:sldId id="333" r:id="rId14"/>
    <p:sldId id="336" r:id="rId15"/>
    <p:sldId id="343" r:id="rId16"/>
    <p:sldId id="320" r:id="rId17"/>
    <p:sldId id="385" r:id="rId18"/>
    <p:sldId id="319" r:id="rId19"/>
    <p:sldId id="386" r:id="rId20"/>
    <p:sldId id="342" r:id="rId21"/>
    <p:sldId id="446" r:id="rId22"/>
    <p:sldId id="387" r:id="rId23"/>
    <p:sldId id="378" r:id="rId24"/>
    <p:sldId id="354" r:id="rId25"/>
    <p:sldId id="379" r:id="rId26"/>
    <p:sldId id="355" r:id="rId27"/>
    <p:sldId id="351" r:id="rId28"/>
    <p:sldId id="282" r:id="rId29"/>
    <p:sldId id="283" r:id="rId30"/>
    <p:sldId id="266" r:id="rId31"/>
    <p:sldId id="367" r:id="rId32"/>
    <p:sldId id="359" r:id="rId33"/>
    <p:sldId id="380" r:id="rId34"/>
    <p:sldId id="381" r:id="rId35"/>
    <p:sldId id="382" r:id="rId36"/>
    <p:sldId id="363" r:id="rId37"/>
    <p:sldId id="383" r:id="rId38"/>
    <p:sldId id="453" r:id="rId39"/>
    <p:sldId id="278" r:id="rId40"/>
    <p:sldId id="291" r:id="rId41"/>
    <p:sldId id="313" r:id="rId42"/>
    <p:sldId id="314" r:id="rId43"/>
    <p:sldId id="294" r:id="rId44"/>
    <p:sldId id="373" r:id="rId45"/>
    <p:sldId id="329" r:id="rId46"/>
    <p:sldId id="315" r:id="rId47"/>
    <p:sldId id="374" r:id="rId48"/>
    <p:sldId id="288" r:id="rId49"/>
    <p:sldId id="316" r:id="rId50"/>
    <p:sldId id="375" r:id="rId51"/>
    <p:sldId id="327" r:id="rId52"/>
    <p:sldId id="338" r:id="rId53"/>
    <p:sldId id="279" r:id="rId54"/>
    <p:sldId id="388" r:id="rId55"/>
    <p:sldId id="389" r:id="rId56"/>
    <p:sldId id="368" r:id="rId57"/>
    <p:sldId id="357" r:id="rId58"/>
    <p:sldId id="286" r:id="rId59"/>
    <p:sldId id="376" r:id="rId60"/>
    <p:sldId id="377" r:id="rId61"/>
    <p:sldId id="394" r:id="rId62"/>
    <p:sldId id="392" r:id="rId63"/>
    <p:sldId id="393" r:id="rId64"/>
    <p:sldId id="431" r:id="rId65"/>
    <p:sldId id="395" r:id="rId66"/>
    <p:sldId id="396" r:id="rId67"/>
    <p:sldId id="397" r:id="rId68"/>
    <p:sldId id="447" r:id="rId69"/>
    <p:sldId id="448" r:id="rId70"/>
    <p:sldId id="449" r:id="rId71"/>
    <p:sldId id="450" r:id="rId72"/>
    <p:sldId id="398" r:id="rId73"/>
    <p:sldId id="399" r:id="rId74"/>
    <p:sldId id="400" r:id="rId75"/>
    <p:sldId id="401" r:id="rId76"/>
    <p:sldId id="402" r:id="rId77"/>
    <p:sldId id="403" r:id="rId78"/>
    <p:sldId id="404" r:id="rId79"/>
    <p:sldId id="405" r:id="rId80"/>
    <p:sldId id="406" r:id="rId81"/>
    <p:sldId id="407" r:id="rId82"/>
    <p:sldId id="408" r:id="rId83"/>
    <p:sldId id="409" r:id="rId84"/>
    <p:sldId id="410" r:id="rId85"/>
    <p:sldId id="411" r:id="rId86"/>
    <p:sldId id="412" r:id="rId87"/>
    <p:sldId id="432" r:id="rId88"/>
    <p:sldId id="454" r:id="rId89"/>
    <p:sldId id="455" r:id="rId90"/>
    <p:sldId id="456" r:id="rId91"/>
    <p:sldId id="457" r:id="rId92"/>
    <p:sldId id="458" r:id="rId93"/>
    <p:sldId id="459" r:id="rId94"/>
    <p:sldId id="460" r:id="rId95"/>
    <p:sldId id="461" r:id="rId96"/>
    <p:sldId id="462" r:id="rId97"/>
    <p:sldId id="463" r:id="rId98"/>
    <p:sldId id="464" r:id="rId99"/>
    <p:sldId id="465" r:id="rId100"/>
    <p:sldId id="466" r:id="rId101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CC3300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CC3300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CC3300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CC3300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CC3300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rgbClr val="CC3300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rgbClr val="CC3300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rgbClr val="CC3300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rgbClr val="CC3300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8000"/>
    <a:srgbClr val="99FF99"/>
    <a:srgbClr val="FF00FF"/>
    <a:srgbClr val="808000"/>
    <a:srgbClr val="FFFF00"/>
    <a:srgbClr val="00CCFF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8F93A7-26E9-4559-80B9-7689E9E70F7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121342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34D76E-A236-4F58-B251-373887D35EFF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373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437DEA-AF11-4C17-884D-2C1FD86F871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114707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79048-87B2-4048-BB60-6ACFAF425B1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913497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6322F4-3AAE-44B0-B629-30F4C34D913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99615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E3BAFD-3829-4AD4-BFAF-FD0F79F2ECF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075286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37F9A0-61F0-44C4-AA0B-A0EC047A652B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704279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1F3153-385A-4EDD-9183-C72DE25D5FB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300612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AA2831-0025-4F8A-B7B9-C33474984784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05373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F965A1-C864-4759-B580-236928AD4655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627350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B90911-B70A-4A2D-9C4F-B63BE81E35D7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075073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AD7CBD-6FA8-472D-B913-A9548B591377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494850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676400" y="19812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257800" y="19812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1676400" y="41148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57800" y="41148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EA965-B5CD-4C02-B1DE-1E86E6BF3D2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9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chemeClr val="tx1"/>
                </a:solidFill>
              </a:defRPr>
            </a:lvl1pPr>
          </a:lstStyle>
          <a:p>
            <a:fld id="{7081849D-6D7E-4DCB-AFC8-E751AF14DC43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357166"/>
            <a:ext cx="8124854" cy="1643074"/>
          </a:xfr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ES" sz="3600" dirty="0" smtClean="0">
                <a:solidFill>
                  <a:srgbClr val="008000"/>
                </a:solidFill>
              </a:rPr>
              <a:t/>
            </a:r>
            <a:br>
              <a:rPr lang="es-ES" sz="3600" dirty="0" smtClean="0">
                <a:solidFill>
                  <a:srgbClr val="008000"/>
                </a:solidFill>
              </a:rPr>
            </a:br>
            <a:r>
              <a:rPr lang="es-ES" sz="3600" b="1" dirty="0" err="1" smtClean="0">
                <a:solidFill>
                  <a:srgbClr val="008000"/>
                </a:solidFill>
              </a:rPr>
              <a:t>Nevos</a:t>
            </a:r>
            <a:r>
              <a:rPr lang="es-ES" sz="3600" b="1" dirty="0" smtClean="0">
                <a:solidFill>
                  <a:srgbClr val="008000"/>
                </a:solidFill>
              </a:rPr>
              <a:t> </a:t>
            </a:r>
            <a:r>
              <a:rPr lang="es-ES" sz="3600" b="1" dirty="0" err="1" smtClean="0">
                <a:solidFill>
                  <a:srgbClr val="008000"/>
                </a:solidFill>
              </a:rPr>
              <a:t>Melanocíticos</a:t>
            </a:r>
            <a:r>
              <a:rPr lang="es-ES" sz="3600" dirty="0" smtClean="0">
                <a:solidFill>
                  <a:srgbClr val="008000"/>
                </a:solidFill>
              </a:rPr>
              <a:t> </a:t>
            </a:r>
            <a:br>
              <a:rPr lang="es-ES" sz="3600" dirty="0" smtClean="0">
                <a:solidFill>
                  <a:srgbClr val="008000"/>
                </a:solidFill>
              </a:rPr>
            </a:br>
            <a:r>
              <a:rPr lang="es-ES" sz="3600" b="1" dirty="0" smtClean="0">
                <a:solidFill>
                  <a:srgbClr val="FF0000"/>
                </a:solidFill>
              </a:rPr>
              <a:t>Melanoma maligno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538" y="2143116"/>
            <a:ext cx="7429552" cy="428628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es-ES" sz="20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" sz="2400" dirty="0" smtClean="0"/>
              <a:t>Objetivos:</a:t>
            </a:r>
            <a:endParaRPr lang="es-ES" sz="2400" dirty="0" smtClean="0">
              <a:solidFill>
                <a:srgbClr val="00800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" sz="2400" b="1" dirty="0" err="1" smtClean="0">
                <a:solidFill>
                  <a:srgbClr val="008000"/>
                </a:solidFill>
              </a:rPr>
              <a:t>Nevos</a:t>
            </a:r>
            <a:r>
              <a:rPr lang="es-ES" sz="2400" b="1" dirty="0" smtClean="0">
                <a:solidFill>
                  <a:srgbClr val="008000"/>
                </a:solidFill>
              </a:rPr>
              <a:t> </a:t>
            </a:r>
            <a:r>
              <a:rPr lang="es-ES" sz="2400" b="1" dirty="0" err="1" smtClean="0">
                <a:solidFill>
                  <a:srgbClr val="008000"/>
                </a:solidFill>
              </a:rPr>
              <a:t>melanocíticos</a:t>
            </a:r>
            <a:r>
              <a:rPr lang="es-ES" sz="2400" b="1" dirty="0" smtClean="0">
                <a:solidFill>
                  <a:srgbClr val="008000"/>
                </a:solidFill>
              </a:rPr>
              <a:t> (NM)</a:t>
            </a:r>
            <a:r>
              <a:rPr lang="es-ES" sz="2400" dirty="0" smtClean="0">
                <a:solidFill>
                  <a:srgbClr val="008000"/>
                </a:solidFill>
              </a:rPr>
              <a:t>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" sz="2400" dirty="0" smtClean="0">
                <a:solidFill>
                  <a:srgbClr val="008000"/>
                </a:solidFill>
              </a:rPr>
              <a:t>Concepto. Signos de </a:t>
            </a:r>
            <a:r>
              <a:rPr lang="es-ES" sz="2400" dirty="0" err="1" smtClean="0">
                <a:solidFill>
                  <a:srgbClr val="008000"/>
                </a:solidFill>
              </a:rPr>
              <a:t>malignización</a:t>
            </a:r>
            <a:r>
              <a:rPr lang="es-ES" sz="2400" dirty="0" smtClean="0">
                <a:solidFill>
                  <a:srgbClr val="008000"/>
                </a:solidFill>
              </a:rPr>
              <a:t>.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" sz="2400" dirty="0" smtClean="0">
                <a:solidFill>
                  <a:srgbClr val="008000"/>
                </a:solidFill>
              </a:rPr>
              <a:t>Conducta a seguir.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es-ES" sz="28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" sz="2800" b="1" dirty="0" smtClean="0">
                <a:solidFill>
                  <a:srgbClr val="FF0000"/>
                </a:solidFill>
              </a:rPr>
              <a:t>Melanoma Maligno (MM)</a:t>
            </a:r>
            <a:endParaRPr lang="es-ES" sz="2800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" sz="2800" dirty="0" smtClean="0">
                <a:solidFill>
                  <a:srgbClr val="FF0000"/>
                </a:solidFill>
              </a:rPr>
              <a:t>Concepto. Factores de riesgo. Clasificación.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" sz="2800" dirty="0" smtClean="0">
                <a:solidFill>
                  <a:srgbClr val="FF0000"/>
                </a:solidFill>
              </a:rPr>
              <a:t>Pronóstico. Prevención. Tratamiento.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ES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ES" sz="20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ES" dirty="0" smtClean="0">
              <a:solidFill>
                <a:srgbClr val="FF0000"/>
              </a:solidFill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es-ES" sz="900" dirty="0" smtClean="0"/>
          </a:p>
          <a:p>
            <a:pPr>
              <a:lnSpc>
                <a:spcPct val="80000"/>
              </a:lnSpc>
            </a:pPr>
            <a:endParaRPr lang="es-ES_tradnl" sz="9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s-ES_tradnl" sz="900" dirty="0" smtClean="0"/>
              <a:t/>
            </a:r>
            <a:br>
              <a:rPr lang="es-ES_tradnl" sz="900" dirty="0" smtClean="0"/>
            </a:br>
            <a:endParaRPr lang="es-ES" sz="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785" y="1357298"/>
            <a:ext cx="7500991" cy="4429156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ES" sz="3600" b="1" i="1" dirty="0" err="1" smtClean="0">
                <a:solidFill>
                  <a:srgbClr val="008000"/>
                </a:solidFill>
              </a:rPr>
              <a:t>Nevos</a:t>
            </a:r>
            <a:r>
              <a:rPr lang="es-ES" sz="3600" b="1" i="1" dirty="0" smtClean="0">
                <a:solidFill>
                  <a:srgbClr val="008000"/>
                </a:solidFill>
              </a:rPr>
              <a:t> </a:t>
            </a:r>
            <a:endParaRPr lang="es-ES" b="1" i="1" u="sng" dirty="0" smtClean="0">
              <a:solidFill>
                <a:srgbClr val="008000"/>
              </a:solidFill>
            </a:endParaRPr>
          </a:p>
          <a:p>
            <a:pPr algn="ctr" eaLnBrk="1" hangingPunct="1">
              <a:buFontTx/>
              <a:buNone/>
            </a:pPr>
            <a:r>
              <a:rPr lang="es-ES" dirty="0" smtClean="0">
                <a:solidFill>
                  <a:srgbClr val="008000"/>
                </a:solidFill>
              </a:rPr>
              <a:t>Alteraciones circunscritas de la piel, como manchas, pápulas o tumores, </a:t>
            </a:r>
          </a:p>
          <a:p>
            <a:pPr algn="ctr" eaLnBrk="1" hangingPunct="1">
              <a:buFontTx/>
              <a:buNone/>
            </a:pPr>
            <a:r>
              <a:rPr lang="es-ES" dirty="0" smtClean="0">
                <a:solidFill>
                  <a:srgbClr val="008000"/>
                </a:solidFill>
              </a:rPr>
              <a:t>congénitos o no.</a:t>
            </a:r>
          </a:p>
          <a:p>
            <a:pPr algn="ctr" eaLnBrk="1" hangingPunct="1">
              <a:buFontTx/>
              <a:buNone/>
            </a:pPr>
            <a:r>
              <a:rPr lang="es-ES" sz="4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No </a:t>
            </a:r>
            <a:r>
              <a:rPr lang="es-ES" sz="4000" dirty="0" err="1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Melanocíticos</a:t>
            </a:r>
            <a:r>
              <a:rPr lang="es-ES" sz="4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eaLnBrk="1" hangingPunct="1">
              <a:buFontTx/>
              <a:buNone/>
            </a:pPr>
            <a:r>
              <a:rPr lang="es-ES" sz="4000" dirty="0" err="1" smtClean="0">
                <a:solidFill>
                  <a:srgbClr val="008000"/>
                </a:solidFill>
              </a:rPr>
              <a:t>Melanocíticos</a:t>
            </a:r>
            <a:r>
              <a:rPr lang="es-ES" sz="4000" dirty="0" smtClean="0">
                <a:solidFill>
                  <a:srgbClr val="008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7158" y="428604"/>
            <a:ext cx="8215370" cy="5214974"/>
          </a:xfrm>
        </p:spPr>
        <p:txBody>
          <a:bodyPr/>
          <a:lstStyle/>
          <a:p>
            <a:pPr marL="609600" indent="-609600" algn="ctr" eaLnBrk="1" hangingPunct="1">
              <a:buFontTx/>
              <a:buNone/>
              <a:defRPr/>
            </a:pPr>
            <a:r>
              <a:rPr lang="es-ES" sz="3600" b="1" dirty="0" err="1" smtClean="0">
                <a:solidFill>
                  <a:srgbClr val="008000"/>
                </a:solidFill>
              </a:rPr>
              <a:t>Nevos</a:t>
            </a:r>
            <a:r>
              <a:rPr lang="es-ES" sz="3600" b="1" dirty="0" smtClean="0">
                <a:solidFill>
                  <a:srgbClr val="008000"/>
                </a:solidFill>
              </a:rPr>
              <a:t> Melanocíticos </a:t>
            </a:r>
          </a:p>
          <a:p>
            <a:pPr marL="609600" indent="-609600" algn="ctr" eaLnBrk="1" hangingPunct="1">
              <a:buFontTx/>
              <a:buNone/>
              <a:defRPr/>
            </a:pPr>
            <a:endParaRPr lang="es-ES" sz="3600" b="1" dirty="0" smtClean="0">
              <a:solidFill>
                <a:srgbClr val="008000"/>
              </a:solidFill>
            </a:endParaRPr>
          </a:p>
          <a:p>
            <a:pPr marL="609600" indent="-609600" eaLnBrk="1" hangingPunct="1">
              <a:buFontTx/>
              <a:buNone/>
              <a:defRPr/>
            </a:pPr>
            <a:r>
              <a:rPr lang="es-ES" sz="2400" dirty="0" err="1" smtClean="0">
                <a:solidFill>
                  <a:srgbClr val="008000"/>
                </a:solidFill>
              </a:rPr>
              <a:t>Nevos</a:t>
            </a:r>
            <a:r>
              <a:rPr lang="es-ES" sz="2400" dirty="0" smtClean="0">
                <a:solidFill>
                  <a:srgbClr val="008000"/>
                </a:solidFill>
              </a:rPr>
              <a:t> </a:t>
            </a:r>
            <a:r>
              <a:rPr lang="es-ES" sz="2400" dirty="0" err="1" smtClean="0">
                <a:solidFill>
                  <a:srgbClr val="008000"/>
                </a:solidFill>
              </a:rPr>
              <a:t>melanocíticos</a:t>
            </a:r>
            <a:r>
              <a:rPr lang="es-ES" sz="2400" dirty="0" smtClean="0">
                <a:solidFill>
                  <a:srgbClr val="008000"/>
                </a:solidFill>
              </a:rPr>
              <a:t>: Colección de células </a:t>
            </a:r>
            <a:r>
              <a:rPr lang="es-ES" sz="2400" dirty="0" err="1" smtClean="0">
                <a:solidFill>
                  <a:srgbClr val="008000"/>
                </a:solidFill>
              </a:rPr>
              <a:t>névicas</a:t>
            </a:r>
            <a:r>
              <a:rPr lang="es-ES" sz="2400" dirty="0" smtClean="0">
                <a:solidFill>
                  <a:srgbClr val="008000"/>
                </a:solidFill>
              </a:rPr>
              <a:t> </a:t>
            </a:r>
            <a:r>
              <a:rPr lang="es-ES" sz="2400" dirty="0" smtClean="0">
                <a:solidFill>
                  <a:srgbClr val="008000"/>
                </a:solidFill>
              </a:rPr>
              <a:t>en la epidermis y/o dermis. </a:t>
            </a:r>
          </a:p>
          <a:p>
            <a:pPr>
              <a:buFontTx/>
              <a:buNone/>
              <a:defRPr/>
            </a:pPr>
            <a:r>
              <a:rPr lang="es-ES" u="sng" dirty="0" smtClean="0">
                <a:solidFill>
                  <a:srgbClr val="008000"/>
                </a:solidFill>
              </a:rPr>
              <a:t>           Congénitos y adquiridos</a:t>
            </a:r>
          </a:p>
          <a:p>
            <a:pPr>
              <a:buFontTx/>
              <a:buNone/>
              <a:defRPr/>
            </a:pPr>
            <a:r>
              <a:rPr lang="es-ES" dirty="0" err="1" smtClean="0">
                <a:solidFill>
                  <a:srgbClr val="008000"/>
                </a:solidFill>
              </a:rPr>
              <a:t>Cél</a:t>
            </a:r>
            <a:r>
              <a:rPr lang="es-ES" dirty="0" smtClean="0">
                <a:solidFill>
                  <a:srgbClr val="008000"/>
                </a:solidFill>
              </a:rPr>
              <a:t>. </a:t>
            </a:r>
            <a:r>
              <a:rPr lang="es-ES" dirty="0" err="1" smtClean="0">
                <a:solidFill>
                  <a:srgbClr val="008000"/>
                </a:solidFill>
              </a:rPr>
              <a:t>Névicas</a:t>
            </a:r>
            <a:r>
              <a:rPr lang="es-ES" dirty="0" smtClean="0">
                <a:solidFill>
                  <a:srgbClr val="008000"/>
                </a:solidFill>
              </a:rPr>
              <a:t>: </a:t>
            </a:r>
            <a:r>
              <a:rPr lang="es-ES" sz="2800" dirty="0" smtClean="0">
                <a:solidFill>
                  <a:srgbClr val="008000"/>
                </a:solidFill>
              </a:rPr>
              <a:t>Se disponen en nidos</a:t>
            </a:r>
          </a:p>
          <a:p>
            <a:pPr algn="ctr" eaLnBrk="1" hangingPunct="1">
              <a:defRPr/>
            </a:pPr>
            <a:r>
              <a:rPr lang="es-ES" sz="2800" dirty="0" smtClean="0">
                <a:solidFill>
                  <a:srgbClr val="008000"/>
                </a:solidFill>
              </a:rPr>
              <a:t>  No se detectan dendritas</a:t>
            </a:r>
          </a:p>
          <a:p>
            <a:pPr algn="ctr" eaLnBrk="1" hangingPunct="1">
              <a:defRPr/>
            </a:pPr>
            <a:r>
              <a:rPr lang="es-ES" sz="2800" dirty="0" smtClean="0">
                <a:solidFill>
                  <a:srgbClr val="008000"/>
                </a:solidFill>
              </a:rPr>
              <a:t>             Actividad </a:t>
            </a:r>
            <a:r>
              <a:rPr lang="es-ES" sz="2800" dirty="0" err="1" smtClean="0">
                <a:solidFill>
                  <a:srgbClr val="008000"/>
                </a:solidFill>
              </a:rPr>
              <a:t>tirosinasa</a:t>
            </a:r>
            <a:r>
              <a:rPr lang="es-ES" sz="2800" dirty="0" smtClean="0">
                <a:solidFill>
                  <a:srgbClr val="008000"/>
                </a:solidFill>
              </a:rPr>
              <a:t> menos aparente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476250"/>
            <a:ext cx="8964612" cy="7056438"/>
          </a:xfrm>
        </p:spPr>
        <p:txBody>
          <a:bodyPr/>
          <a:lstStyle/>
          <a:p>
            <a:pPr marL="609600" indent="-609600" algn="ctr" eaLnBrk="1" hangingPunct="1">
              <a:buFontTx/>
              <a:buNone/>
              <a:defRPr/>
            </a:pPr>
            <a:r>
              <a:rPr lang="es-ES" sz="3600" b="1" dirty="0" err="1" smtClean="0">
                <a:solidFill>
                  <a:srgbClr val="008000"/>
                </a:solidFill>
              </a:rPr>
              <a:t>Nevos</a:t>
            </a:r>
            <a:r>
              <a:rPr lang="es-ES" sz="3600" b="1" dirty="0" smtClean="0">
                <a:solidFill>
                  <a:srgbClr val="008000"/>
                </a:solidFill>
              </a:rPr>
              <a:t> Melanocíticos </a:t>
            </a:r>
          </a:p>
          <a:p>
            <a:pPr marL="609600" indent="-609600" algn="ctr" eaLnBrk="1" hangingPunct="1">
              <a:buFontTx/>
              <a:buNone/>
              <a:defRPr/>
            </a:pPr>
            <a:endParaRPr lang="es-ES" sz="3600" b="1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es-ES" dirty="0" smtClean="0">
                <a:solidFill>
                  <a:srgbClr val="008000"/>
                </a:solidFill>
              </a:rPr>
              <a:t>Planos, elevados, en cúpula, máculas, pápulas</a:t>
            </a:r>
          </a:p>
          <a:p>
            <a:pPr>
              <a:defRPr/>
            </a:pPr>
            <a:r>
              <a:rPr lang="es-ES" dirty="0" smtClean="0">
                <a:solidFill>
                  <a:srgbClr val="008000"/>
                </a:solidFill>
              </a:rPr>
              <a:t>Pueden tener pelos (signo de benignidad)</a:t>
            </a:r>
          </a:p>
          <a:p>
            <a:pPr>
              <a:defRPr/>
            </a:pPr>
            <a:endParaRPr lang="es-ES" dirty="0" smtClean="0">
              <a:solidFill>
                <a:srgbClr val="008000"/>
              </a:solidFill>
            </a:endParaRPr>
          </a:p>
          <a:p>
            <a:pPr>
              <a:defRPr/>
            </a:pPr>
            <a:r>
              <a:rPr lang="es-ES" dirty="0" smtClean="0">
                <a:solidFill>
                  <a:srgbClr val="008000"/>
                </a:solidFill>
              </a:rPr>
              <a:t>Clasificación histológica:</a:t>
            </a:r>
          </a:p>
          <a:p>
            <a:pPr>
              <a:buFontTx/>
              <a:buNone/>
              <a:defRPr/>
            </a:pPr>
            <a:r>
              <a:rPr lang="es-ES" dirty="0" smtClean="0">
                <a:solidFill>
                  <a:srgbClr val="008000"/>
                </a:solidFill>
              </a:rPr>
              <a:t>   1. De unión, compuestos e intradérmicos</a:t>
            </a:r>
          </a:p>
          <a:p>
            <a:pPr>
              <a:buFontTx/>
              <a:buNone/>
              <a:defRPr/>
            </a:pPr>
            <a:r>
              <a:rPr lang="es-ES" dirty="0" smtClean="0">
                <a:solidFill>
                  <a:srgbClr val="008000"/>
                </a:solidFill>
              </a:rPr>
              <a:t>   2. Con o sin actividad de limite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62" y="1052513"/>
            <a:ext cx="7758138" cy="3805247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es-ES" sz="3600" dirty="0" smtClean="0">
                <a:solidFill>
                  <a:srgbClr val="008000"/>
                </a:solidFill>
              </a:rPr>
              <a:t>Signos que nos hablan de posible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s-ES" sz="3600" dirty="0" smtClean="0">
                <a:solidFill>
                  <a:srgbClr val="008000"/>
                </a:solidFill>
              </a:rPr>
              <a:t>degeneración de NM a MM</a:t>
            </a:r>
          </a:p>
          <a:p>
            <a:pPr eaLnBrk="1" hangingPunct="1">
              <a:buFontTx/>
              <a:buNone/>
              <a:defRPr/>
            </a:pPr>
            <a:endParaRPr lang="es-ES" sz="3600" dirty="0" smtClean="0"/>
          </a:p>
          <a:p>
            <a:pPr eaLnBrk="1" hangingPunct="1">
              <a:buFontTx/>
              <a:buNone/>
              <a:defRPr/>
            </a:pPr>
            <a:endParaRPr lang="es-ES" sz="4000" b="1" i="1" dirty="0" smtClean="0">
              <a:solidFill>
                <a:srgbClr val="FF3300"/>
              </a:solidFill>
            </a:endParaRPr>
          </a:p>
          <a:p>
            <a:pPr algn="ctr" eaLnBrk="1" hangingPunct="1">
              <a:buFontTx/>
              <a:buNone/>
              <a:defRPr/>
            </a:pPr>
            <a:r>
              <a:rPr lang="en-GB" sz="4000" b="1" dirty="0" smtClean="0">
                <a:solidFill>
                  <a:srgbClr val="FF3300"/>
                </a:solidFill>
              </a:rPr>
              <a:t>"ABCDE"</a:t>
            </a:r>
            <a:endParaRPr lang="es-ES" sz="4000" b="1" dirty="0" smtClean="0">
              <a:solidFill>
                <a:srgbClr val="FF3300"/>
              </a:solidFill>
            </a:endParaRPr>
          </a:p>
        </p:txBody>
      </p:sp>
      <p:sp>
        <p:nvSpPr>
          <p:cNvPr id="3" name="2 Estrella de 5 puntas"/>
          <p:cNvSpPr/>
          <p:nvPr/>
        </p:nvSpPr>
        <p:spPr>
          <a:xfrm>
            <a:off x="928662" y="20002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549275"/>
            <a:ext cx="8229600" cy="5792788"/>
          </a:xfrm>
        </p:spPr>
        <p:txBody>
          <a:bodyPr/>
          <a:lstStyle/>
          <a:p>
            <a:pPr eaLnBrk="1" hangingPunct="1"/>
            <a:r>
              <a:rPr lang="en-GB" smtClean="0"/>
              <a:t>Asimetría: a</a:t>
            </a:r>
            <a:r>
              <a:rPr lang="es-ES" smtClean="0"/>
              <a:t>l trazar un diámetro en cualquiera de sus posiciones, una mitad no se parece a la otra</a:t>
            </a:r>
            <a:r>
              <a:rPr lang="en-GB" smtClean="0"/>
              <a:t/>
            </a:r>
            <a:br>
              <a:rPr lang="en-GB" smtClean="0"/>
            </a:br>
            <a:endParaRPr lang="es-ES" smtClean="0"/>
          </a:p>
        </p:txBody>
      </p:sp>
      <p:pic>
        <p:nvPicPr>
          <p:cNvPr id="7171" name="Picture 4" descr="Melanoma bord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852738"/>
            <a:ext cx="6192838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620713"/>
            <a:ext cx="8229600" cy="5649912"/>
          </a:xfrm>
        </p:spPr>
        <p:txBody>
          <a:bodyPr/>
          <a:lstStyle/>
          <a:p>
            <a:pPr eaLnBrk="1" hangingPunct="1"/>
            <a:r>
              <a:rPr lang="en-GB" smtClean="0"/>
              <a:t>Bordes: i</a:t>
            </a:r>
            <a:r>
              <a:rPr lang="es-ES" smtClean="0"/>
              <a:t>rregulares, con muescas o mellados </a:t>
            </a:r>
            <a:br>
              <a:rPr lang="es-ES" smtClean="0"/>
            </a:br>
            <a:r>
              <a:rPr lang="es-ES" smtClean="0"/>
              <a:t/>
            </a:r>
            <a:br>
              <a:rPr lang="es-ES" smtClean="0"/>
            </a:br>
            <a:endParaRPr lang="es-ES" smtClean="0"/>
          </a:p>
        </p:txBody>
      </p:sp>
      <p:pic>
        <p:nvPicPr>
          <p:cNvPr id="8195" name="Picture 4" descr="Melanoma bord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708275"/>
            <a:ext cx="6480175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620713"/>
            <a:ext cx="8229600" cy="5792787"/>
          </a:xfrm>
        </p:spPr>
        <p:txBody>
          <a:bodyPr/>
          <a:lstStyle/>
          <a:p>
            <a:pPr eaLnBrk="1" hangingPunct="1"/>
            <a:r>
              <a:rPr lang="en-GB" smtClean="0"/>
              <a:t>Color: no homogéneo, dos más colores: </a:t>
            </a:r>
            <a:r>
              <a:rPr lang="es-ES" smtClean="0"/>
              <a:t>carmelita, azul, rojizo, marrón, blanco, gris</a:t>
            </a:r>
          </a:p>
        </p:txBody>
      </p:sp>
      <p:pic>
        <p:nvPicPr>
          <p:cNvPr id="9219" name="Picture 4" descr="Melanoma col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068638"/>
            <a:ext cx="5976938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620713"/>
            <a:ext cx="8229600" cy="5792787"/>
          </a:xfrm>
        </p:spPr>
        <p:txBody>
          <a:bodyPr/>
          <a:lstStyle/>
          <a:p>
            <a:pPr eaLnBrk="1" hangingPunct="1"/>
            <a:r>
              <a:rPr lang="en-GB" smtClean="0"/>
              <a:t>Diámetro: m</a:t>
            </a:r>
            <a:r>
              <a:rPr lang="es-ES" smtClean="0"/>
              <a:t>ayor de 6 mm </a:t>
            </a:r>
          </a:p>
        </p:txBody>
      </p:sp>
      <p:pic>
        <p:nvPicPr>
          <p:cNvPr id="10243" name="Picture 4" descr="Melanoma diame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997200"/>
            <a:ext cx="6011862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549275"/>
            <a:ext cx="8229600" cy="5792788"/>
          </a:xfrm>
        </p:spPr>
        <p:txBody>
          <a:bodyPr/>
          <a:lstStyle/>
          <a:p>
            <a:pPr eaLnBrk="1" hangingPunct="1"/>
            <a:r>
              <a:rPr lang="en-GB" smtClean="0"/>
              <a:t>Evolución: ca</a:t>
            </a:r>
            <a:r>
              <a:rPr lang="es-ES" smtClean="0"/>
              <a:t>mbio en tamaño, color y forma, en corto tiempo</a:t>
            </a:r>
          </a:p>
        </p:txBody>
      </p:sp>
      <p:pic>
        <p:nvPicPr>
          <p:cNvPr id="11267" name="Picture 4" descr="footer bott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2708275"/>
            <a:ext cx="7777162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smtClean="0"/>
              <a:t>Otros signos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  <a:defRPr/>
            </a:pPr>
            <a:r>
              <a:rPr lang="es-ES" dirty="0" smtClean="0"/>
              <a:t>Que el NM: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s-ES" dirty="0" smtClean="0"/>
              <a:t>Pique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s-ES" dirty="0" smtClean="0"/>
              <a:t>Sangre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s-ES" dirty="0" smtClean="0"/>
              <a:t>Duela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s-ES" dirty="0" smtClean="0"/>
              <a:t>Aparezcan puntos </a:t>
            </a:r>
            <a:r>
              <a:rPr lang="es-ES" dirty="0" err="1" smtClean="0"/>
              <a:t>pigmetados</a:t>
            </a:r>
            <a:r>
              <a:rPr lang="es-ES" dirty="0" smtClean="0"/>
              <a:t> satélites</a:t>
            </a:r>
          </a:p>
          <a:p>
            <a:pPr>
              <a:defRPr/>
            </a:pPr>
            <a:endParaRPr lang="es-ES" dirty="0" smtClean="0"/>
          </a:p>
          <a:p>
            <a:pPr>
              <a:buFontTx/>
              <a:buNone/>
              <a:defRPr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Mis documentos\Mis imágenes\Pacientes\y Tumores\Nevos\P112013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250" y="500063"/>
            <a:ext cx="8153400" cy="61150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Mis documentos\Mis imágenes\Pacientes\y Tumores\Nevos\P112013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875" y="500063"/>
            <a:ext cx="8120063" cy="60896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Mis documentos\Mis imágenes\Pacientes\y Tumores\Nevos\Nevus 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5" y="785813"/>
            <a:ext cx="8286750" cy="55245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smtClean="0">
                <a:solidFill>
                  <a:srgbClr val="008000"/>
                </a:solidFill>
              </a:rPr>
              <a:t>NM congénito</a:t>
            </a:r>
          </a:p>
        </p:txBody>
      </p:sp>
      <p:pic>
        <p:nvPicPr>
          <p:cNvPr id="16387" name="Picture 2" descr="D:\congenital nevus resiz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9513" y="1600200"/>
            <a:ext cx="6784975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smtClean="0">
                <a:solidFill>
                  <a:srgbClr val="008000"/>
                </a:solidFill>
              </a:rPr>
              <a:t>Nevo Azul</a:t>
            </a:r>
          </a:p>
        </p:txBody>
      </p:sp>
      <p:pic>
        <p:nvPicPr>
          <p:cNvPr id="17411" name="Picture 4" descr="nevo azu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412875"/>
            <a:ext cx="69119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smtClean="0">
                <a:solidFill>
                  <a:srgbClr val="008000"/>
                </a:solidFill>
              </a:rPr>
              <a:t>Nevo Azul</a:t>
            </a:r>
          </a:p>
        </p:txBody>
      </p:sp>
      <p:pic>
        <p:nvPicPr>
          <p:cNvPr id="18435" name="Picture 2" descr="D:\Mis documentos\Mis imágenes\Pacientes\Nevos pigmentados\ISIS Y 0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1125538"/>
            <a:ext cx="5002213" cy="3751262"/>
          </a:xfrm>
          <a:noFill/>
        </p:spPr>
      </p:pic>
      <p:pic>
        <p:nvPicPr>
          <p:cNvPr id="18436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997200"/>
            <a:ext cx="5148262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smtClean="0">
                <a:solidFill>
                  <a:srgbClr val="008000"/>
                </a:solidFill>
              </a:rPr>
              <a:t>Nevo Azul Oftálmico de Ota</a:t>
            </a:r>
          </a:p>
        </p:txBody>
      </p:sp>
      <p:pic>
        <p:nvPicPr>
          <p:cNvPr id="19459" name="Picture 4" descr="nevo ot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70" y="1142984"/>
            <a:ext cx="5240352" cy="406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smtClean="0">
                <a:solidFill>
                  <a:srgbClr val="008000"/>
                </a:solidFill>
              </a:rPr>
              <a:t>Mancha Mongólica</a:t>
            </a:r>
          </a:p>
        </p:txBody>
      </p:sp>
      <p:pic>
        <p:nvPicPr>
          <p:cNvPr id="20483" name="Picture 4" descr="mancha mongol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285875"/>
            <a:ext cx="8070850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>
          <a:xfrm>
            <a:off x="428625" y="500063"/>
            <a:ext cx="8229600" cy="439737"/>
          </a:xfrm>
        </p:spPr>
        <p:txBody>
          <a:bodyPr/>
          <a:lstStyle/>
          <a:p>
            <a:r>
              <a:rPr lang="es-ES" sz="3600" smtClean="0">
                <a:solidFill>
                  <a:srgbClr val="008000"/>
                </a:solidFill>
              </a:rPr>
              <a:t>NM piloso</a:t>
            </a:r>
          </a:p>
        </p:txBody>
      </p:sp>
      <p:pic>
        <p:nvPicPr>
          <p:cNvPr id="21507" name="Picture 2" descr="D:\IMG_003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" y="1285875"/>
            <a:ext cx="7715250" cy="52149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6 Marcador de contenido" descr="fondo kelanom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623888"/>
            <a:ext cx="4608835" cy="128111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DIAGNÓSTICO</a:t>
            </a:r>
            <a:endParaRPr lang="es-ES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892" name="2 Marcador de contenido"/>
          <p:cNvSpPr>
            <a:spLocks noGrp="1"/>
          </p:cNvSpPr>
          <p:nvPr>
            <p:ph idx="1"/>
          </p:nvPr>
        </p:nvSpPr>
        <p:spPr>
          <a:xfrm>
            <a:off x="539750" y="1905000"/>
            <a:ext cx="5184775" cy="4006850"/>
          </a:xfrm>
        </p:spPr>
        <p:txBody>
          <a:bodyPr/>
          <a:lstStyle/>
          <a:p>
            <a:pPr>
              <a:buFont typeface="Wingdings 3" panose="05040102010807070707" pitchFamily="18" charset="2"/>
              <a:buNone/>
            </a:pPr>
            <a:endParaRPr lang="es-ES" smtClean="0"/>
          </a:p>
          <a:p>
            <a:r>
              <a:rPr lang="es-ES" sz="2400" b="1" smtClean="0"/>
              <a:t>Cuadro Clínico e interrogatorio </a:t>
            </a:r>
          </a:p>
          <a:p>
            <a:r>
              <a:rPr lang="es-ES" sz="2400" b="1" smtClean="0"/>
              <a:t>Dermatoscopía</a:t>
            </a:r>
          </a:p>
          <a:p>
            <a:r>
              <a:rPr lang="es-ES" sz="2400" b="1" smtClean="0"/>
              <a:t>Estudio histológico Biopsia</a:t>
            </a:r>
          </a:p>
          <a:p>
            <a:endParaRPr lang="es-ES" smtClean="0"/>
          </a:p>
        </p:txBody>
      </p:sp>
      <p:pic>
        <p:nvPicPr>
          <p:cNvPr id="3789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175" y="3632200"/>
            <a:ext cx="254635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7 Imagen" descr="20070612-estetica_p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50" y="188913"/>
            <a:ext cx="2671763" cy="305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1 Imagen" descr="5a16fig0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922713"/>
            <a:ext cx="4248150" cy="23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53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smtClean="0">
                <a:solidFill>
                  <a:srgbClr val="008000"/>
                </a:solidFill>
              </a:rPr>
              <a:t>NM: Conducta</a:t>
            </a:r>
          </a:p>
        </p:txBody>
      </p:sp>
      <p:sp>
        <p:nvSpPr>
          <p:cNvPr id="2253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Tx/>
              <a:buNone/>
            </a:pPr>
            <a:r>
              <a:rPr lang="es-ES" dirty="0" smtClean="0">
                <a:solidFill>
                  <a:srgbClr val="008000"/>
                </a:solidFill>
              </a:rPr>
              <a:t>1. Seguimiento clínico dermatoscópico</a:t>
            </a:r>
          </a:p>
          <a:p>
            <a:pPr>
              <a:buFontTx/>
              <a:buNone/>
            </a:pPr>
            <a:r>
              <a:rPr lang="es-ES" dirty="0" smtClean="0">
                <a:solidFill>
                  <a:srgbClr val="008000"/>
                </a:solidFill>
              </a:rPr>
              <a:t>2. Exéresis completa con estudio   </a:t>
            </a:r>
          </a:p>
          <a:p>
            <a:pPr>
              <a:buFontTx/>
              <a:buNone/>
            </a:pPr>
            <a:r>
              <a:rPr lang="es-ES" dirty="0" smtClean="0">
                <a:solidFill>
                  <a:srgbClr val="008000"/>
                </a:solidFill>
              </a:rPr>
              <a:t>    histopatológico </a:t>
            </a:r>
          </a:p>
          <a:p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2 Marcador de contenido"/>
          <p:cNvSpPr>
            <a:spLocks noGrp="1"/>
          </p:cNvSpPr>
          <p:nvPr>
            <p:ph idx="1"/>
          </p:nvPr>
        </p:nvSpPr>
        <p:spPr>
          <a:xfrm>
            <a:off x="1500166" y="2000240"/>
            <a:ext cx="6115064" cy="1857388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Tx/>
              <a:buNone/>
            </a:pPr>
            <a:endParaRPr lang="es-ES" b="1" dirty="0" smtClean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s-ES" b="1" dirty="0" smtClean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es-ES" b="1" dirty="0" smtClean="0">
                <a:solidFill>
                  <a:srgbClr val="FF0000"/>
                </a:solidFill>
              </a:rPr>
              <a:t>MELANOMA</a:t>
            </a:r>
            <a:r>
              <a:rPr lang="es-ES" u="sng" dirty="0" smtClean="0">
                <a:solidFill>
                  <a:srgbClr val="FF00FF"/>
                </a:solidFill>
              </a:rPr>
              <a:t/>
            </a:r>
            <a:br>
              <a:rPr lang="es-ES" u="sng" dirty="0" smtClean="0">
                <a:solidFill>
                  <a:srgbClr val="FF00FF"/>
                </a:solidFill>
              </a:rPr>
            </a:b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908050"/>
            <a:ext cx="8229600" cy="1143000"/>
          </a:xfrm>
        </p:spPr>
        <p:txBody>
          <a:bodyPr/>
          <a:lstStyle/>
          <a:p>
            <a:r>
              <a:rPr lang="es-ES" sz="3600" smtClean="0">
                <a:solidFill>
                  <a:srgbClr val="FF0000"/>
                </a:solidFill>
              </a:rPr>
              <a:t>Melanoma</a:t>
            </a:r>
            <a:r>
              <a:rPr lang="es-ES" sz="3600" u="sng" smtClean="0">
                <a:solidFill>
                  <a:srgbClr val="FF00FF"/>
                </a:solidFill>
              </a:rPr>
              <a:t/>
            </a:r>
            <a:br>
              <a:rPr lang="es-ES" sz="3600" u="sng" smtClean="0">
                <a:solidFill>
                  <a:srgbClr val="FF00FF"/>
                </a:solidFill>
              </a:rPr>
            </a:br>
            <a:endParaRPr lang="es-ES" sz="3600" u="sng" smtClean="0">
              <a:solidFill>
                <a:srgbClr val="FF00FF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857375"/>
            <a:ext cx="8229600" cy="3849688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>
              <a:lnSpc>
                <a:spcPct val="150000"/>
              </a:lnSpc>
              <a:buFontTx/>
              <a:buNone/>
            </a:pPr>
            <a:r>
              <a:rPr lang="es-ES" dirty="0" smtClean="0"/>
              <a:t>   Tumor maligno derivado de los </a:t>
            </a:r>
            <a:r>
              <a:rPr lang="es-ES" dirty="0" err="1" smtClean="0"/>
              <a:t>melanocitos</a:t>
            </a:r>
            <a:r>
              <a:rPr lang="es-ES" dirty="0" smtClean="0"/>
              <a:t>, afecta a ambos sexos </a:t>
            </a:r>
            <a:r>
              <a:rPr lang="es-ES" dirty="0" err="1" smtClean="0"/>
              <a:t>pèro</a:t>
            </a:r>
            <a:r>
              <a:rPr lang="es-ES" dirty="0" smtClean="0"/>
              <a:t> con preferencia el sexo femenino, responsable de las 2/3 partes de muertes por cáncer de piel.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908050"/>
            <a:ext cx="8229600" cy="1143000"/>
          </a:xfrm>
        </p:spPr>
        <p:txBody>
          <a:bodyPr/>
          <a:lstStyle/>
          <a:p>
            <a:r>
              <a:rPr lang="es-ES" sz="3600" smtClean="0">
                <a:solidFill>
                  <a:srgbClr val="FF0000"/>
                </a:solidFill>
              </a:rPr>
              <a:t>Melanoma</a:t>
            </a:r>
            <a:r>
              <a:rPr lang="es-ES" sz="3600" u="sng" smtClean="0">
                <a:solidFill>
                  <a:srgbClr val="FF00FF"/>
                </a:solidFill>
              </a:rPr>
              <a:t/>
            </a:r>
            <a:br>
              <a:rPr lang="es-ES" sz="3600" u="sng" smtClean="0">
                <a:solidFill>
                  <a:srgbClr val="FF00FF"/>
                </a:solidFill>
              </a:rPr>
            </a:br>
            <a:endParaRPr lang="es-ES" sz="3600" u="sng" smtClean="0">
              <a:solidFill>
                <a:srgbClr val="FF00FF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857375"/>
            <a:ext cx="8229600" cy="38496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dirty="0" smtClean="0"/>
              <a:t>   Origen: de los </a:t>
            </a:r>
            <a:r>
              <a:rPr lang="es-ES" dirty="0" err="1" smtClean="0"/>
              <a:t>melanocitos</a:t>
            </a:r>
            <a:r>
              <a:rPr lang="es-ES" dirty="0" smtClean="0"/>
              <a:t> cutáneos y mucosos (de </a:t>
            </a:r>
            <a:r>
              <a:rPr lang="es-ES" dirty="0" err="1" smtClean="0"/>
              <a:t>novo</a:t>
            </a:r>
            <a:r>
              <a:rPr lang="es-ES" dirty="0" smtClean="0"/>
              <a:t>)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ES" dirty="0" smtClean="0"/>
              <a:t>Por la degeneración de NM pre existentes: 20 – 85%</a:t>
            </a:r>
          </a:p>
          <a:p>
            <a:pPr>
              <a:lnSpc>
                <a:spcPct val="150000"/>
              </a:lnSpc>
              <a:buFontTx/>
              <a:buNone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smtClean="0">
                <a:solidFill>
                  <a:srgbClr val="FF0000"/>
                </a:solidFill>
              </a:rPr>
              <a:t>Otros sitios de presentación del MM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256212"/>
          </a:xfrm>
        </p:spPr>
        <p:txBody>
          <a:bodyPr/>
          <a:lstStyle/>
          <a:p>
            <a:r>
              <a:rPr lang="es-ES" dirty="0" err="1" smtClean="0"/>
              <a:t>Leptomeninges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Tracto uveal del ojo</a:t>
            </a:r>
          </a:p>
          <a:p>
            <a:endParaRPr lang="es-ES" dirty="0" smtClean="0"/>
          </a:p>
          <a:p>
            <a:r>
              <a:rPr lang="es-ES" dirty="0" smtClean="0"/>
              <a:t>Cavidad oral</a:t>
            </a:r>
          </a:p>
          <a:p>
            <a:endParaRPr lang="es-ES" dirty="0" smtClean="0"/>
          </a:p>
          <a:p>
            <a:r>
              <a:rPr lang="es-ES" dirty="0" smtClean="0"/>
              <a:t>Canal anal</a:t>
            </a:r>
          </a:p>
          <a:p>
            <a:endParaRPr lang="es-ES" dirty="0" smtClean="0"/>
          </a:p>
          <a:p>
            <a:r>
              <a:rPr lang="es-ES" dirty="0" smtClean="0"/>
              <a:t>Vagina</a:t>
            </a:r>
          </a:p>
        </p:txBody>
      </p:sp>
      <p:pic>
        <p:nvPicPr>
          <p:cNvPr id="26628" name="Picture 4" descr="leptomenin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1071546"/>
            <a:ext cx="1296987" cy="1296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 descr="rectum_analcanal_anatom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68" y="4357694"/>
            <a:ext cx="1274763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6" descr="cavidad or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02" y="3000372"/>
            <a:ext cx="17653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7" descr="tracto uveal del oj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2357430"/>
            <a:ext cx="1573213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8" descr="vagina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5643578"/>
            <a:ext cx="1039798" cy="1039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es-ES" sz="3600" smtClean="0">
                <a:solidFill>
                  <a:srgbClr val="FF0000"/>
                </a:solidFill>
              </a:rPr>
              <a:t> MM: Factores de riesgo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650" y="1340768"/>
            <a:ext cx="8785225" cy="5318125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s-ES" sz="2800" dirty="0" smtClean="0"/>
              <a:t>APP y APF de MM </a:t>
            </a:r>
          </a:p>
          <a:p>
            <a:pPr marL="609600" indent="-609600">
              <a:buFontTx/>
              <a:buAutoNum type="arabicPeriod"/>
            </a:pPr>
            <a:r>
              <a:rPr lang="es-ES" sz="2800" dirty="0" smtClean="0"/>
              <a:t>Piel: clara, pelo rubio, ojos azules</a:t>
            </a:r>
          </a:p>
          <a:p>
            <a:pPr marL="609600" indent="-609600">
              <a:buFontTx/>
              <a:buAutoNum type="arabicPeriod"/>
            </a:pPr>
            <a:r>
              <a:rPr lang="es-ES" sz="2800" dirty="0" smtClean="0"/>
              <a:t>Elevado # de NM</a:t>
            </a:r>
          </a:p>
          <a:p>
            <a:pPr marL="609600" indent="-609600">
              <a:buFontTx/>
              <a:buAutoNum type="arabicPeriod"/>
            </a:pPr>
            <a:r>
              <a:rPr lang="es-ES" sz="2800" dirty="0" smtClean="0"/>
              <a:t>Poca tolerancia al sol, débil </a:t>
            </a:r>
            <a:r>
              <a:rPr lang="es-ES" sz="2800" dirty="0" err="1" smtClean="0"/>
              <a:t>bronceamiento</a:t>
            </a:r>
            <a:endParaRPr lang="es-ES" sz="2800" dirty="0" smtClean="0"/>
          </a:p>
          <a:p>
            <a:pPr marL="609600" indent="-609600">
              <a:buFontTx/>
              <a:buAutoNum type="arabicPeriod"/>
            </a:pPr>
            <a:r>
              <a:rPr lang="es-ES" sz="2800" dirty="0" smtClean="0"/>
              <a:t>Exposición al sol y lámparas de bronceado</a:t>
            </a:r>
          </a:p>
          <a:p>
            <a:pPr marL="609600" indent="-609600">
              <a:buFontTx/>
              <a:buAutoNum type="arabicPeriod"/>
            </a:pPr>
            <a:r>
              <a:rPr lang="es-ES" sz="2800" dirty="0" smtClean="0"/>
              <a:t> Clima: Latitudes: trópico y </a:t>
            </a:r>
            <a:r>
              <a:rPr lang="es-ES" sz="2800" dirty="0" err="1" smtClean="0"/>
              <a:t>subtrópico</a:t>
            </a:r>
            <a:endParaRPr lang="es-ES" sz="2800" dirty="0" smtClean="0"/>
          </a:p>
          <a:p>
            <a:pPr marL="609600" indent="-609600">
              <a:buFontTx/>
              <a:buAutoNum type="arabicPeriod"/>
            </a:pPr>
            <a:r>
              <a:rPr lang="es-ES" sz="2800" dirty="0" err="1" smtClean="0"/>
              <a:t>Ocupacion</a:t>
            </a:r>
            <a:r>
              <a:rPr lang="es-ES" sz="2800" dirty="0" smtClean="0"/>
              <a:t>: Marinos, campesinos, salvavidas</a:t>
            </a:r>
          </a:p>
          <a:p>
            <a:pPr marL="609600" indent="-609600">
              <a:buFontTx/>
              <a:buAutoNum type="arabicPeriod"/>
            </a:pPr>
            <a:r>
              <a:rPr lang="es-ES" sz="2800" dirty="0" smtClean="0"/>
              <a:t>Vivir en zonas rurales y playas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Pagina%2024%20Fig1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38" y="0"/>
            <a:ext cx="4962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Pagina24%20Fig2mano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0"/>
            <a:ext cx="6153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Pagina24%20Fig2piea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6675" y="0"/>
            <a:ext cx="6369050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smtClean="0">
                <a:solidFill>
                  <a:srgbClr val="FF0000"/>
                </a:solidFill>
              </a:rPr>
              <a:t>Diagnóstico</a:t>
            </a:r>
            <a:r>
              <a:rPr lang="es-ES" sz="3600" smtClean="0"/>
              <a:t> </a:t>
            </a:r>
          </a:p>
        </p:txBody>
      </p:sp>
      <p:sp>
        <p:nvSpPr>
          <p:cNvPr id="32771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Interrogatorio</a:t>
            </a:r>
          </a:p>
          <a:p>
            <a:r>
              <a:rPr lang="es-ES" smtClean="0"/>
              <a:t>Examen físico exhaustivo de piel y mucosas; y sistémico. Buscar adenopatías</a:t>
            </a:r>
          </a:p>
          <a:p>
            <a:r>
              <a:rPr lang="es-ES" smtClean="0"/>
              <a:t>Biopsia</a:t>
            </a:r>
          </a:p>
          <a:p>
            <a:r>
              <a:rPr lang="es-ES" smtClean="0"/>
              <a:t>Hemograma, Eritro </a:t>
            </a:r>
          </a:p>
          <a:p>
            <a:r>
              <a:rPr lang="es-ES" smtClean="0"/>
              <a:t>USG abdominal</a:t>
            </a:r>
          </a:p>
          <a:p>
            <a:r>
              <a:rPr lang="es-ES" smtClean="0"/>
              <a:t>RX tórax, cabeza</a:t>
            </a:r>
          </a:p>
          <a:p>
            <a:r>
              <a:rPr lang="es-ES" smtClean="0"/>
              <a:t>Tomografía computarizada, resonancia</a:t>
            </a:r>
          </a:p>
          <a:p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smtClean="0">
                <a:solidFill>
                  <a:srgbClr val="FF0000"/>
                </a:solidFill>
              </a:rPr>
              <a:t>Pronóstico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362950" cy="452596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ES" smtClean="0"/>
              <a:t>Muy Maligno</a:t>
            </a:r>
          </a:p>
          <a:p>
            <a:pPr>
              <a:lnSpc>
                <a:spcPct val="150000"/>
              </a:lnSpc>
            </a:pPr>
            <a:r>
              <a:rPr lang="es-ES" smtClean="0"/>
              <a:t>Supervivencia de 5 años o más después del diagnóstico y tto. precoces</a:t>
            </a:r>
          </a:p>
          <a:p>
            <a:pPr>
              <a:lnSpc>
                <a:spcPct val="150000"/>
              </a:lnSpc>
            </a:pPr>
            <a:r>
              <a:rPr lang="es-ES" smtClean="0"/>
              <a:t>Metastiza: piel, huesos, cerebro, piel, hígado,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smtClean="0">
                <a:solidFill>
                  <a:srgbClr val="FF0000"/>
                </a:solidFill>
              </a:rPr>
              <a:t>Pronóstico: factores clínicos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500174"/>
            <a:ext cx="8362950" cy="4525962"/>
          </a:xfrm>
        </p:spPr>
        <p:txBody>
          <a:bodyPr/>
          <a:lstStyle/>
          <a:p>
            <a:pPr>
              <a:lnSpc>
                <a:spcPct val="150000"/>
              </a:lnSpc>
              <a:buFontTx/>
              <a:buNone/>
            </a:pPr>
            <a:r>
              <a:rPr lang="es-ES" dirty="0" smtClean="0"/>
              <a:t>            tronco         </a:t>
            </a:r>
            <a:r>
              <a:rPr lang="es-ES" dirty="0" smtClean="0">
                <a:solidFill>
                  <a:srgbClr val="FF0000"/>
                </a:solidFill>
              </a:rPr>
              <a:t>MALO  </a:t>
            </a:r>
            <a:r>
              <a:rPr lang="es-ES" dirty="0" smtClean="0"/>
              <a:t>        ulceración </a:t>
            </a:r>
          </a:p>
          <a:p>
            <a:pPr>
              <a:lnSpc>
                <a:spcPct val="150000"/>
              </a:lnSpc>
              <a:buFontTx/>
              <a:buNone/>
            </a:pPr>
            <a:endParaRPr lang="es-ES" dirty="0" smtClean="0"/>
          </a:p>
          <a:p>
            <a:pPr>
              <a:lnSpc>
                <a:spcPct val="150000"/>
              </a:lnSpc>
              <a:buFontTx/>
              <a:buNone/>
            </a:pPr>
            <a:endParaRPr lang="es-ES" dirty="0" smtClean="0"/>
          </a:p>
          <a:p>
            <a:pPr>
              <a:lnSpc>
                <a:spcPct val="150000"/>
              </a:lnSpc>
              <a:buFontTx/>
              <a:buNone/>
            </a:pPr>
            <a:r>
              <a:rPr lang="es-ES" dirty="0" smtClean="0"/>
              <a:t>          sexo               nodular</a:t>
            </a:r>
          </a:p>
        </p:txBody>
      </p:sp>
      <p:pic>
        <p:nvPicPr>
          <p:cNvPr id="34820" name="Picture 6" descr="troncoh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844675"/>
            <a:ext cx="1127125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9" descr="melanoma ulcera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74" y="2928934"/>
            <a:ext cx="2000250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4" descr="sexmas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18" y="5214950"/>
            <a:ext cx="9620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4" descr="malanoma nodula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857760"/>
            <a:ext cx="1223962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smtClean="0">
                <a:solidFill>
                  <a:srgbClr val="FF0000"/>
                </a:solidFill>
              </a:rPr>
              <a:t>Pronóstico: factores histológicos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362950" cy="4525962"/>
          </a:xfrm>
        </p:spPr>
        <p:txBody>
          <a:bodyPr/>
          <a:lstStyle/>
          <a:p>
            <a:pPr algn="ctr">
              <a:buFontTx/>
              <a:buNone/>
            </a:pPr>
            <a:r>
              <a:rPr lang="es-ES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Crecimiento vertical: Clark                  MALO </a:t>
            </a:r>
          </a:p>
          <a:p>
            <a:r>
              <a:rPr lang="es-ES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Nivel I: </a:t>
            </a:r>
            <a:r>
              <a:rPr lang="es-ES" dirty="0" err="1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Intraepidérmico</a:t>
            </a:r>
            <a:r>
              <a:rPr lang="es-ES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 (in situ)</a:t>
            </a:r>
          </a:p>
          <a:p>
            <a:r>
              <a:rPr lang="es-ES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Nivel II: capas superiores dermis papilar</a:t>
            </a:r>
          </a:p>
          <a:p>
            <a:r>
              <a:rPr lang="es-ES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Nivel III: Toda dermis papilar</a:t>
            </a:r>
          </a:p>
          <a:p>
            <a:r>
              <a:rPr lang="es-ES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Nivel IV: Hasta la dermis reticular</a:t>
            </a:r>
          </a:p>
          <a:p>
            <a:r>
              <a:rPr lang="es-ES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Nivel V: Invasión del Tejido subcutáneo</a:t>
            </a:r>
          </a:p>
          <a:p>
            <a:pPr>
              <a:lnSpc>
                <a:spcPct val="150000"/>
              </a:lnSpc>
              <a:buFontTx/>
              <a:buNone/>
            </a:pPr>
            <a:endParaRPr lang="es-ES" dirty="0" smtClean="0"/>
          </a:p>
          <a:p>
            <a:pPr>
              <a:lnSpc>
                <a:spcPct val="150000"/>
              </a:lnSpc>
              <a:buFontTx/>
              <a:buNone/>
            </a:pPr>
            <a:endParaRPr lang="es-ES" dirty="0" smtClean="0"/>
          </a:p>
          <a:p>
            <a:pPr>
              <a:lnSpc>
                <a:spcPct val="150000"/>
              </a:lnSpc>
              <a:buFontTx/>
              <a:buNone/>
            </a:pPr>
            <a:endParaRPr lang="es-ES" dirty="0" smtClean="0"/>
          </a:p>
        </p:txBody>
      </p:sp>
      <p:sp>
        <p:nvSpPr>
          <p:cNvPr id="2" name="Flecha abajo 1"/>
          <p:cNvSpPr/>
          <p:nvPr/>
        </p:nvSpPr>
        <p:spPr>
          <a:xfrm>
            <a:off x="8244408" y="2780928"/>
            <a:ext cx="442392" cy="244827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smtClean="0">
                <a:solidFill>
                  <a:srgbClr val="FF0000"/>
                </a:solidFill>
              </a:rPr>
              <a:t>Pronóstico: factores histológicos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362950" cy="4525962"/>
          </a:xfrm>
        </p:spPr>
        <p:txBody>
          <a:bodyPr/>
          <a:lstStyle/>
          <a:p>
            <a:pPr algn="ctr">
              <a:buFontTx/>
              <a:buNone/>
            </a:pPr>
            <a:r>
              <a:rPr lang="es-ES" i="1" dirty="0" smtClean="0">
                <a:solidFill>
                  <a:srgbClr val="666633"/>
                </a:solidFill>
              </a:rPr>
              <a:t> </a:t>
            </a:r>
            <a:r>
              <a:rPr lang="es-ES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Medida en mm: </a:t>
            </a:r>
            <a:r>
              <a:rPr lang="es-ES" dirty="0" err="1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Breslow</a:t>
            </a:r>
            <a:r>
              <a:rPr lang="es-ES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:</a:t>
            </a:r>
          </a:p>
          <a:p>
            <a:pPr algn="ctr"/>
            <a:r>
              <a:rPr lang="es-ES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Nivel I: &lt; 0.76</a:t>
            </a:r>
          </a:p>
          <a:p>
            <a:pPr algn="ctr"/>
            <a:r>
              <a:rPr lang="es-ES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Nivel II: 0.76 a 1.49</a:t>
            </a:r>
          </a:p>
          <a:p>
            <a:pPr algn="ctr"/>
            <a:r>
              <a:rPr lang="es-ES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Nivel III: 1.5 a 2.49</a:t>
            </a:r>
          </a:p>
          <a:p>
            <a:pPr algn="ctr"/>
            <a:r>
              <a:rPr lang="es-ES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Nivel IV: 2.5 a 3.99</a:t>
            </a:r>
          </a:p>
          <a:p>
            <a:pPr algn="ctr"/>
            <a:r>
              <a:rPr lang="es-ES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Nivel V: &gt; 4</a:t>
            </a:r>
          </a:p>
          <a:p>
            <a:pPr>
              <a:lnSpc>
                <a:spcPct val="150000"/>
              </a:lnSpc>
              <a:buFontTx/>
              <a:buNone/>
            </a:pPr>
            <a:endParaRPr lang="es-ES" dirty="0" smtClean="0"/>
          </a:p>
          <a:p>
            <a:pPr>
              <a:lnSpc>
                <a:spcPct val="150000"/>
              </a:lnSpc>
              <a:buFontTx/>
              <a:buNone/>
            </a:pPr>
            <a:endParaRPr lang="es-ES" dirty="0" smtClean="0"/>
          </a:p>
          <a:p>
            <a:pPr>
              <a:lnSpc>
                <a:spcPct val="150000"/>
              </a:lnSpc>
              <a:buFontTx/>
              <a:buNone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smtClean="0">
                <a:solidFill>
                  <a:srgbClr val="FF0000"/>
                </a:solidFill>
              </a:rPr>
              <a:t>Prevención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07413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ES" dirty="0" smtClean="0"/>
              <a:t>Evitar factores predisponentes </a:t>
            </a:r>
          </a:p>
          <a:p>
            <a:pPr>
              <a:lnSpc>
                <a:spcPct val="150000"/>
              </a:lnSpc>
            </a:pPr>
            <a:r>
              <a:rPr lang="es-ES" dirty="0" smtClean="0"/>
              <a:t>Seguimiento clínico dermatoscópico de NM</a:t>
            </a:r>
          </a:p>
          <a:p>
            <a:pPr>
              <a:lnSpc>
                <a:spcPct val="150000"/>
              </a:lnSpc>
            </a:pPr>
            <a:r>
              <a:rPr lang="es-ES" dirty="0" smtClean="0"/>
              <a:t>Mapeo fotográfico</a:t>
            </a:r>
          </a:p>
          <a:p>
            <a:r>
              <a:rPr lang="es-ES" dirty="0" err="1" smtClean="0"/>
              <a:t>Excisión</a:t>
            </a:r>
            <a:r>
              <a:rPr lang="es-ES" dirty="0" smtClean="0"/>
              <a:t> de </a:t>
            </a:r>
            <a:r>
              <a:rPr lang="es-ES" dirty="0" err="1" smtClean="0"/>
              <a:t>nevos</a:t>
            </a:r>
            <a:r>
              <a:rPr lang="es-ES" dirty="0" smtClean="0"/>
              <a:t> según clínica y dermatoscopía</a:t>
            </a:r>
          </a:p>
          <a:p>
            <a:pPr>
              <a:lnSpc>
                <a:spcPct val="150000"/>
              </a:lnSpc>
              <a:buFontTx/>
              <a:buNone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smtClean="0">
                <a:solidFill>
                  <a:srgbClr val="FF0000"/>
                </a:solidFill>
              </a:rPr>
              <a:t>Tratamiento del MM</a:t>
            </a:r>
            <a:endParaRPr lang="es-ES" sz="3600" i="1" smtClean="0">
              <a:solidFill>
                <a:srgbClr val="FF0000"/>
              </a:solidFill>
            </a:endParaRPr>
          </a:p>
        </p:txBody>
      </p:sp>
      <p:sp>
        <p:nvSpPr>
          <p:cNvPr id="38915" name="AutoShape 7"/>
          <p:cNvSpPr>
            <a:spLocks noChangeArrowheads="1"/>
          </p:cNvSpPr>
          <p:nvPr/>
        </p:nvSpPr>
        <p:spPr bwMode="auto">
          <a:xfrm>
            <a:off x="827088" y="1989138"/>
            <a:ext cx="7561262" cy="158432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FF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>
                <a:solidFill>
                  <a:srgbClr val="CC3300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>
                <a:solidFill>
                  <a:srgbClr val="CC3300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>
                <a:solidFill>
                  <a:srgbClr val="CC3300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>
                <a:solidFill>
                  <a:srgbClr val="CC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CC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CC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CC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CC33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/>
              <a:t>ELECCIÓN</a:t>
            </a:r>
          </a:p>
        </p:txBody>
      </p:sp>
      <p:sp>
        <p:nvSpPr>
          <p:cNvPr id="38916" name="AutoShape 5"/>
          <p:cNvSpPr>
            <a:spLocks noGrp="1" noChangeArrowheads="1"/>
          </p:cNvSpPr>
          <p:nvPr>
            <p:ph type="body" idx="1"/>
          </p:nvPr>
        </p:nvSpPr>
        <p:spPr>
          <a:xfrm>
            <a:off x="357188" y="3786188"/>
            <a:ext cx="8507412" cy="982662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buFontTx/>
              <a:buNone/>
            </a:pPr>
            <a:r>
              <a:rPr lang="es-ES" b="1" i="1" smtClean="0"/>
              <a:t>Exéresis con estudio histopatológico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33688" y="1771650"/>
            <a:ext cx="3476625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4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8488363" cy="499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3600" smtClean="0">
                <a:solidFill>
                  <a:srgbClr val="FF0000"/>
                </a:solidFill>
              </a:rPr>
              <a:t>M. Nodular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125538"/>
            <a:ext cx="7667625" cy="5254625"/>
          </a:xfrm>
          <a:noFill/>
        </p:spPr>
      </p:pic>
      <p:sp>
        <p:nvSpPr>
          <p:cNvPr id="41987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z="3600" smtClean="0">
                <a:solidFill>
                  <a:srgbClr val="FF0000"/>
                </a:solidFill>
              </a:rPr>
              <a:t>M. Nodular</a:t>
            </a:r>
            <a:endParaRPr lang="es-ES" sz="3600" b="1" i="1" smtClean="0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smtClean="0">
                <a:solidFill>
                  <a:srgbClr val="FF0000"/>
                </a:solidFill>
              </a:rPr>
              <a:t>M. Nodular</a:t>
            </a:r>
            <a:endParaRPr lang="es-ES" sz="3600" b="1" i="1" smtClean="0">
              <a:solidFill>
                <a:srgbClr val="FF00FF"/>
              </a:solidFill>
            </a:endParaRPr>
          </a:p>
        </p:txBody>
      </p:sp>
      <p:pic>
        <p:nvPicPr>
          <p:cNvPr id="43011" name="Picture 4" descr="malanoma nodul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125538"/>
            <a:ext cx="7127875" cy="544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smtClean="0">
                <a:solidFill>
                  <a:srgbClr val="FF0000"/>
                </a:solidFill>
              </a:rPr>
              <a:t>M. Nodular</a:t>
            </a:r>
            <a:endParaRPr lang="es-ES" sz="3600" b="1" i="1" smtClean="0">
              <a:solidFill>
                <a:srgbClr val="FF00FF"/>
              </a:solidFill>
            </a:endParaRPr>
          </a:p>
        </p:txBody>
      </p:sp>
      <p:pic>
        <p:nvPicPr>
          <p:cNvPr id="44035" name="Picture 4" descr="melanoma con satel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713" y="1268413"/>
            <a:ext cx="3714750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88913"/>
            <a:ext cx="8229600" cy="5937250"/>
          </a:xfrm>
          <a:noFill/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ES" sz="3600" smtClean="0">
                <a:solidFill>
                  <a:srgbClr val="FF0000"/>
                </a:solidFill>
              </a:rPr>
              <a:t>M. Amelanótico</a:t>
            </a:r>
          </a:p>
        </p:txBody>
      </p:sp>
      <p:pic>
        <p:nvPicPr>
          <p:cNvPr id="45059" name="Picture 11" descr="73_melanoma_amelanot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08050"/>
            <a:ext cx="4319587" cy="312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12" descr="M Amelanót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852738"/>
            <a:ext cx="4386262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88913"/>
            <a:ext cx="8229600" cy="5937250"/>
          </a:xfrm>
          <a:noFill/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ES" sz="3600" smtClean="0">
                <a:solidFill>
                  <a:srgbClr val="FF0000"/>
                </a:solidFill>
              </a:rPr>
              <a:t>M. Amelanótico</a:t>
            </a: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143000"/>
            <a:ext cx="7534275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D:\Mis documentos\Mis imágenes\Pacientes\y Tumores\Melanoma\melanoma.BM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7938" y="0"/>
            <a:ext cx="9151938" cy="72929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smtClean="0">
                <a:solidFill>
                  <a:srgbClr val="FF0000"/>
                </a:solidFill>
              </a:rPr>
              <a:t>Melanoma Extensión Superficial</a:t>
            </a:r>
          </a:p>
        </p:txBody>
      </p:sp>
      <p:pic>
        <p:nvPicPr>
          <p:cNvPr id="48131" name="Picture 4" descr="melanom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341438"/>
            <a:ext cx="3429000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smtClean="0">
                <a:solidFill>
                  <a:srgbClr val="FF0000"/>
                </a:solidFill>
              </a:rPr>
              <a:t>Melanoma Extensión Superficial</a:t>
            </a:r>
          </a:p>
        </p:txBody>
      </p:sp>
      <p:pic>
        <p:nvPicPr>
          <p:cNvPr id="4915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214438"/>
            <a:ext cx="7748587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825500"/>
            <a:ext cx="8496300" cy="5824538"/>
          </a:xfrm>
          <a:noFill/>
        </p:spPr>
      </p:pic>
      <p:sp>
        <p:nvSpPr>
          <p:cNvPr id="50179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es-ES" sz="3600" smtClean="0">
                <a:solidFill>
                  <a:srgbClr val="FF0000"/>
                </a:solidFill>
              </a:rPr>
              <a:t>Melanoma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s-ES" sz="3600" smtClean="0">
                <a:solidFill>
                  <a:srgbClr val="FF0000"/>
                </a:solidFill>
              </a:rPr>
              <a:t>Melanoma</a:t>
            </a:r>
          </a:p>
        </p:txBody>
      </p:sp>
      <p:pic>
        <p:nvPicPr>
          <p:cNvPr id="51203" name="Picture 4" descr="melanoma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908050"/>
            <a:ext cx="3830637" cy="580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s-ES" sz="3600" smtClean="0">
                <a:solidFill>
                  <a:srgbClr val="FF0000"/>
                </a:solidFill>
              </a:rPr>
              <a:t>Melanoma</a:t>
            </a:r>
          </a:p>
        </p:txBody>
      </p:sp>
      <p:pic>
        <p:nvPicPr>
          <p:cNvPr id="52227" name="Picture 2" descr="D:\Mis documentos\Mis imágenes\Pacientes\Melanomas y posibles\MOTW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4438" y="1143000"/>
            <a:ext cx="7007225" cy="52895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D:\Mis documentos\Mis imágenes\Pacientes\y Tumores\Melanoma\Possible melanom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" name="2 Rectángulo"/>
          <p:cNvSpPr/>
          <p:nvPr/>
        </p:nvSpPr>
        <p:spPr>
          <a:xfrm>
            <a:off x="785813" y="500063"/>
            <a:ext cx="3714750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srgbClr val="FF0000"/>
                </a:solidFill>
              </a:rPr>
              <a:t>Signo del patico feo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D:\Mis documentos\Mis imágenes\Pacientes\Melanomas y posibles\!cid_1F57783B-A115-4389-B646-4C8058C774E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476250"/>
            <a:ext cx="7921625" cy="59388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f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836613"/>
            <a:ext cx="4097338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25538"/>
          </a:xfrm>
          <a:noFill/>
        </p:spPr>
        <p:txBody>
          <a:bodyPr/>
          <a:lstStyle/>
          <a:p>
            <a:pPr eaLnBrk="1" hangingPunct="1"/>
            <a:r>
              <a:rPr lang="es-ES" sz="3600" smtClean="0">
                <a:solidFill>
                  <a:srgbClr val="FF0000"/>
                </a:solidFill>
              </a:rPr>
              <a:t>M. Acral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25538"/>
          </a:xfrm>
          <a:noFill/>
        </p:spPr>
        <p:txBody>
          <a:bodyPr/>
          <a:lstStyle/>
          <a:p>
            <a:pPr eaLnBrk="1" hangingPunct="1"/>
            <a:r>
              <a:rPr lang="es-ES" sz="3600" smtClean="0">
                <a:solidFill>
                  <a:srgbClr val="FF0000"/>
                </a:solidFill>
              </a:rPr>
              <a:t>M. Acral</a:t>
            </a:r>
          </a:p>
        </p:txBody>
      </p:sp>
      <p:pic>
        <p:nvPicPr>
          <p:cNvPr id="56323" name="Picture 4" descr="mel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503363"/>
            <a:ext cx="5903912" cy="394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25538"/>
          </a:xfrm>
          <a:noFill/>
        </p:spPr>
        <p:txBody>
          <a:bodyPr/>
          <a:lstStyle/>
          <a:p>
            <a:pPr eaLnBrk="1" hangingPunct="1"/>
            <a:r>
              <a:rPr lang="es-ES" sz="3600" smtClean="0">
                <a:solidFill>
                  <a:srgbClr val="FF0000"/>
                </a:solidFill>
              </a:rPr>
              <a:t>M. Acral</a:t>
            </a:r>
          </a:p>
        </p:txBody>
      </p:sp>
      <p:pic>
        <p:nvPicPr>
          <p:cNvPr id="57347" name="Picture 4" descr="mela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4438"/>
            <a:ext cx="6959600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58371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9088" y="49213"/>
            <a:ext cx="4956175" cy="3717925"/>
          </a:xfrm>
        </p:spPr>
      </p:pic>
      <p:pic>
        <p:nvPicPr>
          <p:cNvPr id="58372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49213"/>
            <a:ext cx="3803650" cy="507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3200400"/>
            <a:ext cx="4867275" cy="365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mela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76250"/>
            <a:ext cx="391795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 descr="mm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692150"/>
            <a:ext cx="6553200" cy="556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smtClean="0">
                <a:solidFill>
                  <a:srgbClr val="FF0000"/>
                </a:solidFill>
              </a:rPr>
              <a:t>M Subungueal </a:t>
            </a:r>
          </a:p>
        </p:txBody>
      </p:sp>
      <p:pic>
        <p:nvPicPr>
          <p:cNvPr id="61443" name="Picture 2" descr="D:\Mis documentos\Mis imágenes\Pacientes\Melanomas y posibles\P108097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5950" y="1643063"/>
            <a:ext cx="8018463" cy="4500562"/>
          </a:xfr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smtClean="0">
                <a:solidFill>
                  <a:srgbClr val="FF0000"/>
                </a:solidFill>
              </a:rPr>
              <a:t>M Subungueal </a:t>
            </a:r>
          </a:p>
        </p:txBody>
      </p:sp>
      <p:pic>
        <p:nvPicPr>
          <p:cNvPr id="62467" name="Picture 2" descr="D:\Mis documentos\Mis imágenes\Pacientes\y Tumores\Melanoma\!cid_DSC03029_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57375" y="1600200"/>
            <a:ext cx="5429250" cy="4525963"/>
          </a:xfr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1571612"/>
            <a:ext cx="7772400" cy="1470025"/>
          </a:xfrm>
        </p:spPr>
        <p:txBody>
          <a:bodyPr anchor="ctr"/>
          <a:lstStyle/>
          <a:p>
            <a:r>
              <a:rPr lang="es-ES" sz="4000" b="1" dirty="0">
                <a:solidFill>
                  <a:srgbClr val="CC9900"/>
                </a:solidFill>
              </a:rPr>
              <a:t>Carcinoma Basal</a:t>
            </a:r>
            <a:br>
              <a:rPr lang="es-ES" sz="4000" b="1" dirty="0">
                <a:solidFill>
                  <a:srgbClr val="CC9900"/>
                </a:solidFill>
              </a:rPr>
            </a:br>
            <a:r>
              <a:rPr lang="es-ES" sz="4000" b="1" dirty="0">
                <a:solidFill>
                  <a:srgbClr val="0066FF"/>
                </a:solidFill>
              </a:rPr>
              <a:t>Carcinoma Epidermoide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068638"/>
            <a:ext cx="8135937" cy="5040312"/>
          </a:xfrm>
        </p:spPr>
        <p:txBody>
          <a:bodyPr/>
          <a:lstStyle/>
          <a:p>
            <a:r>
              <a:rPr lang="es-ES" sz="3200" b="1" dirty="0"/>
              <a:t>Objetivos</a:t>
            </a:r>
            <a:endParaRPr lang="es-ES" sz="3200" b="1" dirty="0">
              <a:solidFill>
                <a:srgbClr val="0066FF"/>
              </a:solidFill>
            </a:endParaRPr>
          </a:p>
          <a:p>
            <a:r>
              <a:rPr lang="es-ES" sz="3200" dirty="0"/>
              <a:t>Concepto. Clasificación.</a:t>
            </a:r>
          </a:p>
          <a:p>
            <a:r>
              <a:rPr lang="es-ES" sz="3200" dirty="0"/>
              <a:t>Manifestaciones clínicas. </a:t>
            </a:r>
          </a:p>
          <a:p>
            <a:r>
              <a:rPr lang="es-ES" sz="3200" dirty="0"/>
              <a:t>Pronóstico. Prevención. Tratamiento.</a:t>
            </a:r>
          </a:p>
          <a:p>
            <a:pPr algn="just"/>
            <a:endParaRPr lang="es-ES" sz="3200" dirty="0"/>
          </a:p>
          <a:p>
            <a:endParaRPr lang="es-ES" sz="3200" dirty="0"/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1142976" y="214290"/>
            <a:ext cx="7215238" cy="1357322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s-E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s-E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s-E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s-E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s-E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s-E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TUMORES EPITELIALES</a:t>
            </a:r>
            <a:br>
              <a:rPr kumimoji="0" lang="es-E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s-E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s-E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s-ES" sz="40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8569076" cy="1872803"/>
          </a:xfrm>
        </p:spPr>
        <p:txBody>
          <a:bodyPr anchor="ctr"/>
          <a:lstStyle/>
          <a:p>
            <a:pPr algn="just"/>
            <a:r>
              <a:rPr lang="es-ES_tradnl" sz="2800" dirty="0" smtClean="0">
                <a:solidFill>
                  <a:srgbClr val="FF0066"/>
                </a:solidFill>
              </a:rPr>
              <a:t>"Mundo: incremento </a:t>
            </a:r>
            <a:r>
              <a:rPr lang="es-ES_tradnl" sz="2800" dirty="0">
                <a:solidFill>
                  <a:srgbClr val="FF0066"/>
                </a:solidFill>
              </a:rPr>
              <a:t>anual de la incidencia entre un 3% y un 8% de casos</a:t>
            </a:r>
            <a:r>
              <a:rPr lang="es-ES" sz="2800" dirty="0">
                <a:solidFill>
                  <a:srgbClr val="FF0066"/>
                </a:solidFill>
              </a:rPr>
              <a:t>”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3430588"/>
            <a:ext cx="5834063" cy="2878137"/>
          </a:xfrm>
        </p:spPr>
        <p:txBody>
          <a:bodyPr/>
          <a:lstStyle/>
          <a:p>
            <a:r>
              <a:rPr lang="es-ES_tradnl" sz="2400" b="1" dirty="0" smtClean="0">
                <a:solidFill>
                  <a:schemeClr val="hlink"/>
                </a:solidFill>
              </a:rPr>
              <a:t>2.8 millones de nuevos casos/año</a:t>
            </a:r>
          </a:p>
          <a:p>
            <a:pPr algn="l"/>
            <a:r>
              <a:rPr lang="es-ES_tradnl" sz="2400" b="1" dirty="0" smtClean="0">
                <a:solidFill>
                  <a:schemeClr val="hlink"/>
                </a:solidFill>
              </a:rPr>
              <a:t>CBC: Cuba: Aumento sostenido de 3,2 casos por cada 100000habitantes </a:t>
            </a:r>
          </a:p>
          <a:p>
            <a:pPr algn="l"/>
            <a:r>
              <a:rPr lang="es-ES_tradnl" sz="2400" b="1" dirty="0">
                <a:solidFill>
                  <a:schemeClr val="hlink"/>
                </a:solidFill>
              </a:rPr>
              <a:t> </a:t>
            </a:r>
            <a:r>
              <a:rPr lang="es-ES_tradnl" sz="2400" b="1" dirty="0" smtClean="0">
                <a:solidFill>
                  <a:schemeClr val="hlink"/>
                </a:solidFill>
              </a:rPr>
              <a:t>         España: 50.000 </a:t>
            </a:r>
          </a:p>
          <a:p>
            <a:pPr algn="l"/>
            <a:r>
              <a:rPr lang="es-ES_tradnl" sz="2400" b="1" dirty="0">
                <a:solidFill>
                  <a:schemeClr val="hlink"/>
                </a:solidFill>
              </a:rPr>
              <a:t> </a:t>
            </a:r>
            <a:r>
              <a:rPr lang="es-ES_tradnl" sz="2400" b="1" dirty="0" smtClean="0">
                <a:solidFill>
                  <a:schemeClr val="hlink"/>
                </a:solidFill>
              </a:rPr>
              <a:t>         EU: 1 000 000</a:t>
            </a:r>
          </a:p>
          <a:p>
            <a:pPr algn="l"/>
            <a:r>
              <a:rPr lang="es-ES_tradnl" sz="2400" b="1" dirty="0" smtClean="0">
                <a:solidFill>
                  <a:schemeClr val="hlink"/>
                </a:solidFill>
              </a:rPr>
              <a:t>CEC: EU: 100 000</a:t>
            </a:r>
          </a:p>
          <a:p>
            <a:pPr algn="l"/>
            <a:endParaRPr lang="es-ES" sz="3600" dirty="0">
              <a:solidFill>
                <a:schemeClr val="hlink"/>
              </a:solidFill>
            </a:endParaRPr>
          </a:p>
        </p:txBody>
      </p:sp>
      <p:sp>
        <p:nvSpPr>
          <p:cNvPr id="34823" name="AutoShape 7"/>
          <p:cNvSpPr>
            <a:spLocks noChangeArrowheads="1"/>
          </p:cNvSpPr>
          <p:nvPr/>
        </p:nvSpPr>
        <p:spPr bwMode="auto">
          <a:xfrm>
            <a:off x="2302979" y="534100"/>
            <a:ext cx="4321894" cy="1296988"/>
          </a:xfrm>
          <a:prstGeom prst="downArrowCallout">
            <a:avLst>
              <a:gd name="adj1" fmla="val 48592"/>
              <a:gd name="adj2" fmla="val 48592"/>
              <a:gd name="adj3" fmla="val 16667"/>
              <a:gd name="adj4" fmla="val 6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sz="2400" b="1" dirty="0"/>
              <a:t>Cáncer de </a:t>
            </a:r>
            <a:r>
              <a:rPr lang="es-ES" sz="2400" b="1" dirty="0" smtClean="0"/>
              <a:t>Piel no melanoma</a:t>
            </a:r>
            <a:endParaRPr lang="es-ES" sz="2400" b="1" dirty="0"/>
          </a:p>
        </p:txBody>
      </p:sp>
      <p:sp>
        <p:nvSpPr>
          <p:cNvPr id="34824" name="AutoShape 8"/>
          <p:cNvSpPr>
            <a:spLocks noChangeArrowheads="1"/>
          </p:cNvSpPr>
          <p:nvPr/>
        </p:nvSpPr>
        <p:spPr bwMode="auto">
          <a:xfrm>
            <a:off x="5580063" y="3284538"/>
            <a:ext cx="3382962" cy="3167062"/>
          </a:xfrm>
          <a:prstGeom prst="irregularSeal2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s-ES" sz="2400" dirty="0">
                <a:solidFill>
                  <a:srgbClr val="FFFF00"/>
                </a:solidFill>
              </a:rPr>
              <a:t>X 5 los T de </a:t>
            </a:r>
          </a:p>
          <a:p>
            <a:r>
              <a:rPr lang="es-ES" sz="2400" dirty="0">
                <a:solidFill>
                  <a:srgbClr val="FFFF00"/>
                </a:solidFill>
              </a:rPr>
              <a:t>mama </a:t>
            </a:r>
          </a:p>
          <a:p>
            <a:r>
              <a:rPr lang="es-ES" sz="2400" dirty="0">
                <a:solidFill>
                  <a:srgbClr val="FFFF00"/>
                </a:solidFill>
              </a:rPr>
              <a:t>y próstata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 smtClean="0">
                <a:solidFill>
                  <a:srgbClr val="CC9900"/>
                </a:solidFill>
              </a:rPr>
              <a:t/>
            </a:r>
            <a:br>
              <a:rPr lang="es-ES" sz="3600" b="1" dirty="0" smtClean="0">
                <a:solidFill>
                  <a:srgbClr val="CC9900"/>
                </a:solidFill>
              </a:rPr>
            </a:br>
            <a:r>
              <a:rPr lang="es-ES" sz="3600" b="1" dirty="0" smtClean="0">
                <a:solidFill>
                  <a:srgbClr val="CC9900"/>
                </a:solidFill>
              </a:rPr>
              <a:t>Carcinoma Basal</a:t>
            </a:r>
            <a:br>
              <a:rPr lang="es-ES" sz="3600" b="1" dirty="0" smtClean="0">
                <a:solidFill>
                  <a:srgbClr val="CC9900"/>
                </a:solidFill>
              </a:rPr>
            </a:br>
            <a:r>
              <a:rPr lang="es-ES" sz="3600" b="1" dirty="0" smtClean="0">
                <a:solidFill>
                  <a:srgbClr val="0066FF"/>
                </a:solidFill>
              </a:rPr>
              <a:t>Carcinoma Epidermoide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600200"/>
            <a:ext cx="889248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s-ES" sz="2800" dirty="0" smtClean="0"/>
              <a:t>Factores predisponentes</a:t>
            </a:r>
          </a:p>
          <a:p>
            <a:pPr marL="514350" indent="-514350">
              <a:buFontTx/>
              <a:buAutoNum type="arabicPeriod"/>
            </a:pPr>
            <a:r>
              <a:rPr lang="es-ES" sz="2800" dirty="0" smtClean="0"/>
              <a:t>Raza blanca, rubios, pelirrojos, ojos claros </a:t>
            </a:r>
          </a:p>
          <a:p>
            <a:pPr marL="514350" indent="-514350">
              <a:buFontTx/>
              <a:buAutoNum type="arabicPeriod"/>
            </a:pPr>
            <a:r>
              <a:rPr lang="es-ES" sz="2800" dirty="0" smtClean="0"/>
              <a:t>Dificultad para broncearse</a:t>
            </a:r>
            <a:endParaRPr lang="es-ES" sz="2800" dirty="0"/>
          </a:p>
          <a:p>
            <a:pPr marL="514350" indent="-514350">
              <a:buFontTx/>
              <a:buAutoNum type="arabicPeriod"/>
            </a:pPr>
            <a:r>
              <a:rPr lang="es-ES" sz="2800" dirty="0" smtClean="0"/>
              <a:t>Exposición al sol, resplandor, calor y lámparas de bronceado</a:t>
            </a:r>
          </a:p>
          <a:p>
            <a:pPr marL="514350" indent="-514350">
              <a:buFontTx/>
              <a:buAutoNum type="arabicPeriod"/>
            </a:pPr>
            <a:r>
              <a:rPr lang="es-ES" sz="2800" dirty="0" smtClean="0"/>
              <a:t>Profesiones: marinos, campesinos, salvavidas</a:t>
            </a:r>
          </a:p>
          <a:p>
            <a:pPr marL="514350" indent="-514350">
              <a:buFontTx/>
              <a:buAutoNum type="arabicPeriod"/>
            </a:pPr>
            <a:r>
              <a:rPr lang="es-ES" sz="2800" dirty="0" smtClean="0"/>
              <a:t>Latitudes: trópico y sub trópico</a:t>
            </a:r>
          </a:p>
          <a:p>
            <a:pPr marL="514350" indent="-514350">
              <a:buFontTx/>
              <a:buAutoNum type="arabicPeriod"/>
            </a:pPr>
            <a:r>
              <a:rPr lang="es-ES" sz="2800" dirty="0" smtClean="0"/>
              <a:t>Inmunosupresión de </a:t>
            </a:r>
            <a:r>
              <a:rPr lang="es-ES" sz="2800" dirty="0" err="1" smtClean="0"/>
              <a:t>transplante</a:t>
            </a:r>
            <a:r>
              <a:rPr lang="es-ES" sz="2800" dirty="0" smtClean="0"/>
              <a:t> renal</a:t>
            </a:r>
          </a:p>
          <a:p>
            <a:pPr marL="514350" indent="-514350">
              <a:buFontTx/>
              <a:buAutoNum type="arabicPeriod"/>
            </a:pPr>
            <a:r>
              <a:rPr lang="es-ES" sz="2800" dirty="0" err="1" smtClean="0"/>
              <a:t>Genodermatosis</a:t>
            </a:r>
            <a:r>
              <a:rPr lang="es-ES" sz="2800" dirty="0" smtClean="0"/>
              <a:t>: Síndrome de XP</a:t>
            </a:r>
          </a:p>
          <a:p>
            <a:pPr marL="514350" indent="-514350">
              <a:buFontTx/>
              <a:buAutoNum type="arabicPeriod"/>
            </a:pPr>
            <a:endParaRPr lang="es-ES" sz="3000" dirty="0" smtClean="0"/>
          </a:p>
          <a:p>
            <a:pPr marL="0" indent="0" algn="ctr">
              <a:buNone/>
            </a:pP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36506816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642918"/>
            <a:ext cx="8115328" cy="774720"/>
          </a:xfrm>
        </p:spPr>
        <p:txBody>
          <a:bodyPr/>
          <a:lstStyle/>
          <a:p>
            <a:r>
              <a:rPr lang="es-ES" sz="3200" dirty="0" smtClean="0"/>
              <a:t>Etiología del cáncer de piel es multifactorial; </a:t>
            </a:r>
            <a:br>
              <a:rPr lang="es-ES" sz="3200" dirty="0" smtClean="0"/>
            </a:b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Radiación UVB,</a:t>
            </a:r>
          </a:p>
          <a:p>
            <a:pPr>
              <a:buNone/>
            </a:pPr>
            <a:r>
              <a:rPr lang="es-ES" dirty="0" smtClean="0"/>
              <a:t>           </a:t>
            </a:r>
          </a:p>
          <a:p>
            <a:pPr>
              <a:buNone/>
            </a:pPr>
            <a:r>
              <a:rPr lang="es-ES" sz="2400" dirty="0" smtClean="0"/>
              <a:t>induce mutaciones a nivel del ADN </a:t>
            </a:r>
          </a:p>
          <a:p>
            <a:pPr>
              <a:buNone/>
            </a:pPr>
            <a:r>
              <a:rPr lang="es-ES" sz="2400" dirty="0" smtClean="0"/>
              <a:t>algunas alteraciones genéticas como mutaciones en el gen el gen supresor de tumores   </a:t>
            </a:r>
            <a:r>
              <a:rPr lang="es-ES" sz="2400" u="sng" dirty="0" smtClean="0"/>
              <a:t>p53</a:t>
            </a:r>
          </a:p>
          <a:p>
            <a:pPr>
              <a:buNone/>
            </a:pPr>
            <a:r>
              <a:rPr lang="es-ES" dirty="0" smtClean="0"/>
              <a:t>     </a:t>
            </a:r>
          </a:p>
          <a:p>
            <a:pPr>
              <a:buNone/>
            </a:pPr>
            <a:r>
              <a:rPr lang="es-ES" dirty="0" smtClean="0"/>
              <a:t>            </a:t>
            </a:r>
            <a:endParaRPr lang="es-ES" dirty="0"/>
          </a:p>
        </p:txBody>
      </p:sp>
      <p:sp>
        <p:nvSpPr>
          <p:cNvPr id="4" name="3 Flecha abajo"/>
          <p:cNvSpPr/>
          <p:nvPr/>
        </p:nvSpPr>
        <p:spPr>
          <a:xfrm>
            <a:off x="2285984" y="2143116"/>
            <a:ext cx="484632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strella de 5 puntas"/>
          <p:cNvSpPr/>
          <p:nvPr/>
        </p:nvSpPr>
        <p:spPr>
          <a:xfrm>
            <a:off x="5572132" y="435769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836613"/>
            <a:ext cx="8229600" cy="1143000"/>
          </a:xfrm>
        </p:spPr>
        <p:txBody>
          <a:bodyPr/>
          <a:lstStyle/>
          <a:p>
            <a:r>
              <a:rPr lang="es-ES" sz="3600" b="1" dirty="0">
                <a:solidFill>
                  <a:srgbClr val="CC9900"/>
                </a:solidFill>
              </a:rPr>
              <a:t>Carcinoma </a:t>
            </a:r>
            <a:r>
              <a:rPr lang="es-ES" sz="3600" b="1" dirty="0" smtClean="0">
                <a:solidFill>
                  <a:srgbClr val="CC9900"/>
                </a:solidFill>
              </a:rPr>
              <a:t>Basal </a:t>
            </a:r>
            <a:r>
              <a:rPr lang="es-ES" sz="3600" b="1" dirty="0">
                <a:solidFill>
                  <a:srgbClr val="CC9900"/>
                </a:solidFill>
              </a:rPr>
              <a:t/>
            </a:r>
            <a:br>
              <a:rPr lang="es-ES" sz="3600" b="1" dirty="0">
                <a:solidFill>
                  <a:srgbClr val="CC9900"/>
                </a:solidFill>
              </a:rPr>
            </a:br>
            <a:endParaRPr lang="es-ES" sz="3600" b="1" dirty="0">
              <a:solidFill>
                <a:srgbClr val="CC99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2060575"/>
            <a:ext cx="7797304" cy="4525963"/>
          </a:xfrm>
        </p:spPr>
        <p:txBody>
          <a:bodyPr/>
          <a:lstStyle/>
          <a:p>
            <a:pPr>
              <a:buFontTx/>
              <a:buNone/>
            </a:pPr>
            <a:r>
              <a:rPr lang="es-ES" i="1" dirty="0"/>
              <a:t>Concepto</a:t>
            </a:r>
            <a:r>
              <a:rPr lang="es-ES" dirty="0"/>
              <a:t>: </a:t>
            </a:r>
            <a:r>
              <a:rPr lang="es-ES" dirty="0" smtClean="0"/>
              <a:t>Tumor </a:t>
            </a:r>
            <a:r>
              <a:rPr lang="es-ES" dirty="0"/>
              <a:t>cutáneo maligno </a:t>
            </a:r>
          </a:p>
          <a:p>
            <a:pPr>
              <a:buFontTx/>
              <a:buNone/>
            </a:pPr>
            <a:r>
              <a:rPr lang="es-ES" dirty="0"/>
              <a:t>más frecuente y menos agresivo, </a:t>
            </a:r>
            <a:endParaRPr lang="es-ES" dirty="0" smtClean="0"/>
          </a:p>
          <a:p>
            <a:pPr>
              <a:buFontTx/>
              <a:buNone/>
            </a:pPr>
            <a:r>
              <a:rPr lang="es-ES" dirty="0" smtClean="0"/>
              <a:t>derivado de </a:t>
            </a:r>
            <a:r>
              <a:rPr lang="es-ES" dirty="0"/>
              <a:t>las </a:t>
            </a:r>
            <a:r>
              <a:rPr lang="es-ES" u="sng" dirty="0"/>
              <a:t>células basales</a:t>
            </a:r>
            <a:r>
              <a:rPr lang="es-ES" dirty="0"/>
              <a:t>, </a:t>
            </a:r>
            <a:endParaRPr lang="es-ES" dirty="0" smtClean="0"/>
          </a:p>
          <a:p>
            <a:pPr>
              <a:buFontTx/>
              <a:buNone/>
            </a:pPr>
            <a:r>
              <a:rPr lang="es-ES" dirty="0" smtClean="0"/>
              <a:t>con </a:t>
            </a:r>
            <a:r>
              <a:rPr lang="es-ES" dirty="0"/>
              <a:t>buen </a:t>
            </a:r>
            <a:r>
              <a:rPr lang="es-ES" dirty="0" smtClean="0"/>
              <a:t>pronóstico generalmente. 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836613"/>
            <a:ext cx="8229600" cy="1143000"/>
          </a:xfrm>
        </p:spPr>
        <p:txBody>
          <a:bodyPr/>
          <a:lstStyle/>
          <a:p>
            <a:r>
              <a:rPr lang="es-ES" sz="3600" b="1" dirty="0">
                <a:solidFill>
                  <a:srgbClr val="CC9900"/>
                </a:solidFill>
              </a:rPr>
              <a:t>Carcinoma </a:t>
            </a:r>
            <a:r>
              <a:rPr lang="es-ES" sz="3600" b="1" dirty="0" smtClean="0">
                <a:solidFill>
                  <a:srgbClr val="CC9900"/>
                </a:solidFill>
              </a:rPr>
              <a:t>Basal</a:t>
            </a:r>
            <a:r>
              <a:rPr lang="es-ES" sz="4000" b="1" dirty="0">
                <a:solidFill>
                  <a:srgbClr val="CC9900"/>
                </a:solidFill>
              </a:rPr>
              <a:t/>
            </a:r>
            <a:br>
              <a:rPr lang="es-ES" sz="4000" b="1" dirty="0">
                <a:solidFill>
                  <a:srgbClr val="CC9900"/>
                </a:solidFill>
              </a:rPr>
            </a:br>
            <a:endParaRPr lang="es-ES" sz="4000" b="1" dirty="0">
              <a:solidFill>
                <a:srgbClr val="CC99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8229600" cy="4525963"/>
          </a:xfrm>
        </p:spPr>
        <p:txBody>
          <a:bodyPr/>
          <a:lstStyle/>
          <a:p>
            <a:r>
              <a:rPr lang="es-ES" dirty="0" smtClean="0"/>
              <a:t>Edad: 80% en &gt; 60 años</a:t>
            </a:r>
          </a:p>
          <a:p>
            <a:r>
              <a:rPr lang="es-ES" dirty="0" smtClean="0"/>
              <a:t>No afecta mucosas primariamente, si x extensión periférica siendo + destructivos localmente.</a:t>
            </a:r>
          </a:p>
          <a:p>
            <a:r>
              <a:rPr lang="es-ES" dirty="0" smtClean="0"/>
              <a:t>Evolución lenta</a:t>
            </a:r>
          </a:p>
          <a:p>
            <a:r>
              <a:rPr lang="es-ES" dirty="0" smtClean="0"/>
              <a:t>Metástasis: &lt; 1/ 100 000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="" xmlns:p14="http://schemas.microsoft.com/office/powerpoint/2010/main" val="154706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es-ES" sz="3200" i="1" dirty="0">
                <a:solidFill>
                  <a:srgbClr val="CC9900"/>
                </a:solidFill>
              </a:rPr>
              <a:t>Clasificación. Manifestaciones </a:t>
            </a:r>
            <a:r>
              <a:rPr lang="es-ES" sz="3200" i="1" dirty="0" smtClean="0">
                <a:solidFill>
                  <a:srgbClr val="CC9900"/>
                </a:solidFill>
              </a:rPr>
              <a:t>clínicas</a:t>
            </a:r>
            <a:endParaRPr lang="es-ES" sz="3200" dirty="0">
              <a:solidFill>
                <a:srgbClr val="CC99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893175" cy="5616575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es-ES" b="1" dirty="0" smtClean="0"/>
              <a:t>Nódulo ulcerativa</a:t>
            </a:r>
          </a:p>
          <a:p>
            <a:pPr marL="514350" indent="-514350">
              <a:buFontTx/>
              <a:buAutoNum type="arabicPeriod"/>
            </a:pPr>
            <a:r>
              <a:rPr lang="es-ES" b="1" dirty="0" smtClean="0"/>
              <a:t>Nódulo globulosa</a:t>
            </a:r>
            <a:endParaRPr lang="es-ES" b="1" dirty="0"/>
          </a:p>
          <a:p>
            <a:pPr>
              <a:buFontTx/>
              <a:buNone/>
            </a:pPr>
            <a:r>
              <a:rPr lang="es-ES" b="1" dirty="0"/>
              <a:t>3. </a:t>
            </a:r>
            <a:r>
              <a:rPr lang="es-ES" b="1" dirty="0" smtClean="0"/>
              <a:t>Terebrante</a:t>
            </a:r>
          </a:p>
          <a:p>
            <a:pPr>
              <a:buFontTx/>
              <a:buNone/>
            </a:pPr>
            <a:r>
              <a:rPr lang="es-ES" dirty="0" smtClean="0"/>
              <a:t>4. </a:t>
            </a:r>
            <a:r>
              <a:rPr lang="es-ES" dirty="0" err="1" smtClean="0"/>
              <a:t>Esclerodermiforme</a:t>
            </a:r>
            <a:r>
              <a:rPr lang="es-ES" dirty="0" smtClean="0"/>
              <a:t> o </a:t>
            </a:r>
            <a:r>
              <a:rPr lang="es-ES" dirty="0" err="1" smtClean="0"/>
              <a:t>morfeico</a:t>
            </a:r>
            <a:endParaRPr lang="es-ES" dirty="0" smtClean="0"/>
          </a:p>
          <a:p>
            <a:pPr>
              <a:buFontTx/>
              <a:buNone/>
            </a:pPr>
            <a:r>
              <a:rPr lang="es-ES" dirty="0" smtClean="0"/>
              <a:t>5. Pigmentado</a:t>
            </a:r>
          </a:p>
          <a:p>
            <a:pPr>
              <a:buFontTx/>
              <a:buNone/>
            </a:pPr>
            <a:r>
              <a:rPr lang="es-ES" dirty="0" smtClean="0"/>
              <a:t>6. </a:t>
            </a:r>
            <a:r>
              <a:rPr lang="es-ES" dirty="0" err="1" smtClean="0"/>
              <a:t>Pagetoide</a:t>
            </a:r>
            <a:endParaRPr lang="es-ES" dirty="0" smtClean="0"/>
          </a:p>
          <a:p>
            <a:pPr>
              <a:buFontTx/>
              <a:buNone/>
            </a:pPr>
            <a:r>
              <a:rPr lang="es-ES" dirty="0" smtClean="0"/>
              <a:t>7. Múltiple superficial</a:t>
            </a:r>
          </a:p>
          <a:p>
            <a:pPr>
              <a:buFontTx/>
              <a:buNone/>
            </a:pPr>
            <a:r>
              <a:rPr lang="es-ES" dirty="0" smtClean="0"/>
              <a:t>8. </a:t>
            </a:r>
            <a:r>
              <a:rPr lang="es-ES" dirty="0" err="1" smtClean="0"/>
              <a:t>Névico</a:t>
            </a:r>
            <a:endParaRPr lang="es-ES" dirty="0" smtClean="0"/>
          </a:p>
          <a:p>
            <a:pPr>
              <a:buFontTx/>
              <a:buNone/>
            </a:pPr>
            <a:r>
              <a:rPr lang="es-ES" dirty="0" smtClean="0"/>
              <a:t>9. </a:t>
            </a:r>
            <a:r>
              <a:rPr lang="es-ES" dirty="0" err="1" smtClean="0"/>
              <a:t>Ulcerocicatrizal</a:t>
            </a:r>
            <a:endParaRPr lang="es-ES" dirty="0" smtClean="0"/>
          </a:p>
          <a:p>
            <a:pPr>
              <a:buFontTx/>
              <a:buNone/>
            </a:pPr>
            <a:endParaRPr lang="es-ES" dirty="0" smtClean="0"/>
          </a:p>
          <a:p>
            <a:pPr>
              <a:buFontTx/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6 Marcador de contenido" descr="fondo kelano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9" descr="baso3"/>
          <p:cNvPicPr>
            <a:picLocks noChangeAspect="1" noChangeArrowheads="1"/>
          </p:cNvPicPr>
          <p:nvPr/>
        </p:nvPicPr>
        <p:blipFill>
          <a:blip r:embed="rId3"/>
          <a:srcRect b="8200"/>
          <a:stretch>
            <a:fillRect/>
          </a:stretch>
        </p:blipFill>
        <p:spPr>
          <a:xfrm rot="3942165">
            <a:off x="550178" y="3239641"/>
            <a:ext cx="3313113" cy="3346657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sz="half" idx="4294967295"/>
          </p:nvPr>
        </p:nvSpPr>
        <p:spPr>
          <a:xfrm>
            <a:off x="0" y="0"/>
            <a:ext cx="4038600" cy="4525963"/>
          </a:xfrm>
        </p:spPr>
        <p:txBody>
          <a:bodyPr>
            <a:normAutofit/>
          </a:bodyPr>
          <a:lstStyle/>
          <a:p>
            <a:pPr lvl="0"/>
            <a:r>
              <a:rPr lang="es-ES" b="1" dirty="0" smtClean="0"/>
              <a:t>Nódulo Ulceroso ó </a:t>
            </a:r>
            <a:r>
              <a:rPr lang="es-ES" b="1" dirty="0" err="1" smtClean="0"/>
              <a:t>Ulcus</a:t>
            </a:r>
            <a:r>
              <a:rPr lang="es-ES" b="1" dirty="0" smtClean="0"/>
              <a:t> </a:t>
            </a:r>
            <a:r>
              <a:rPr lang="es-ES" b="1" dirty="0" err="1" smtClean="0"/>
              <a:t>Rodens</a:t>
            </a:r>
            <a:r>
              <a:rPr lang="es-ES" dirty="0" smtClean="0"/>
              <a:t> </a:t>
            </a:r>
            <a:r>
              <a:rPr lang="es-ES" sz="2400" dirty="0" smtClean="0"/>
              <a:t>( </a:t>
            </a:r>
            <a:r>
              <a:rPr lang="es-ES" sz="2400" b="1" dirty="0" smtClean="0"/>
              <a:t>Con borde infiltrado con </a:t>
            </a:r>
            <a:r>
              <a:rPr lang="es-ES" sz="2400" b="1" dirty="0" err="1" smtClean="0"/>
              <a:t>telangectasias</a:t>
            </a:r>
            <a:r>
              <a:rPr lang="es-ES" sz="2400" b="1" dirty="0" smtClean="0"/>
              <a:t> y centro ulcerado </a:t>
            </a:r>
          </a:p>
        </p:txBody>
      </p:sp>
      <p:pic>
        <p:nvPicPr>
          <p:cNvPr id="5" name="4 Imagen" descr="basal_cell_carcinoma9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686" y="0"/>
            <a:ext cx="478631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6 Marcador de contenido" descr="fondo kelano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1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2 Marcador de contenido"/>
          <p:cNvSpPr>
            <a:spLocks noGrp="1"/>
          </p:cNvSpPr>
          <p:nvPr>
            <p:ph sz="half" idx="1"/>
          </p:nvPr>
        </p:nvSpPr>
        <p:spPr>
          <a:xfrm>
            <a:off x="285720" y="1600200"/>
            <a:ext cx="4210080" cy="4525963"/>
          </a:xfrm>
        </p:spPr>
        <p:txBody>
          <a:bodyPr>
            <a:normAutofit/>
          </a:bodyPr>
          <a:lstStyle/>
          <a:p>
            <a:pPr lvl="0">
              <a:buNone/>
            </a:pPr>
            <a:endParaRPr lang="es-ES" dirty="0" smtClean="0"/>
          </a:p>
          <a:p>
            <a:pPr lvl="0"/>
            <a:r>
              <a:rPr lang="es-ES" b="1" dirty="0" smtClean="0"/>
              <a:t>Pigmentario </a:t>
            </a:r>
            <a:r>
              <a:rPr lang="es-ES" dirty="0" smtClean="0"/>
              <a:t>( Masa tumoral infiltrada con pigmento )</a:t>
            </a:r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5 Imagen" descr="basal_cell_carcinoma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934" y="500042"/>
            <a:ext cx="5072066" cy="6357958"/>
          </a:xfrm>
          <a:prstGeom prst="rect">
            <a:avLst/>
          </a:prstGeom>
        </p:spPr>
      </p:pic>
      <p:pic>
        <p:nvPicPr>
          <p:cNvPr id="11" name="10 Imagen" descr="P10101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3714752"/>
            <a:ext cx="3143272" cy="27860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6 Marcador de contenido" descr="fondo kelano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endParaRPr lang="es-ES" dirty="0" smtClean="0"/>
          </a:p>
          <a:p>
            <a:pPr lvl="0"/>
            <a:r>
              <a:rPr lang="es-ES" b="1" dirty="0" smtClean="0"/>
              <a:t>Superficial</a:t>
            </a:r>
            <a:r>
              <a:rPr lang="es-ES" dirty="0" smtClean="0"/>
              <a:t> ( Varias pequeñas masas infiltradas con borde perlado </a:t>
            </a:r>
          </a:p>
        </p:txBody>
      </p:sp>
      <p:pic>
        <p:nvPicPr>
          <p:cNvPr id="8" name="7 Marcador de contenido" descr="basal_cell_carcinoma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642918"/>
            <a:ext cx="4495800" cy="62150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 Marcador de contenido" descr="fondo kelano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>
            <a:normAutofit/>
          </a:bodyPr>
          <a:lstStyle/>
          <a:p>
            <a:r>
              <a:rPr lang="es-ES" b="1" dirty="0" smtClean="0"/>
              <a:t>Cicatricial </a:t>
            </a:r>
            <a:r>
              <a:rPr lang="es-ES" dirty="0" smtClean="0"/>
              <a:t> Superficial muy ligeramente elevado con borde activo progresivo y cicatriz atrófica en el resto de la lesión</a:t>
            </a:r>
          </a:p>
          <a:p>
            <a:endParaRPr lang="es-ES" dirty="0"/>
          </a:p>
        </p:txBody>
      </p:sp>
      <p:pic>
        <p:nvPicPr>
          <p:cNvPr id="8" name="7 Marcador de contenido" descr="basal_cell_carcinoma6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60270" y="0"/>
            <a:ext cx="4383729" cy="6500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r>
              <a:rPr lang="es-ES" sz="3600" dirty="0">
                <a:solidFill>
                  <a:schemeClr val="accent2"/>
                </a:solidFill>
              </a:rPr>
              <a:t>Pronóstico</a:t>
            </a:r>
            <a:r>
              <a:rPr lang="es-ES" sz="3600" dirty="0"/>
              <a:t>. </a:t>
            </a:r>
            <a:r>
              <a:rPr lang="es-ES" sz="3600" u="sng" dirty="0" smtClean="0">
                <a:solidFill>
                  <a:schemeClr val="folHlink"/>
                </a:solidFill>
              </a:rPr>
              <a:t>Prevención</a:t>
            </a:r>
            <a:endParaRPr lang="es-ES" sz="3600" b="1" u="sng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060575"/>
            <a:ext cx="8640959" cy="4176713"/>
          </a:xfrm>
        </p:spPr>
        <p:txBody>
          <a:bodyPr/>
          <a:lstStyle/>
          <a:p>
            <a:r>
              <a:rPr lang="es-ES" dirty="0">
                <a:solidFill>
                  <a:schemeClr val="accent2"/>
                </a:solidFill>
              </a:rPr>
              <a:t>Crecimiento lento. Localmente destructivo. Peor cuando afecta </a:t>
            </a:r>
            <a:r>
              <a:rPr lang="es-ES" dirty="0" smtClean="0">
                <a:solidFill>
                  <a:schemeClr val="accent2"/>
                </a:solidFill>
              </a:rPr>
              <a:t>mucosas. </a:t>
            </a:r>
            <a:r>
              <a:rPr lang="es-ES" dirty="0">
                <a:solidFill>
                  <a:schemeClr val="accent2"/>
                </a:solidFill>
              </a:rPr>
              <a:t>Metástasis excepcionales</a:t>
            </a:r>
            <a:r>
              <a:rPr lang="es-ES" dirty="0" smtClean="0">
                <a:solidFill>
                  <a:schemeClr val="accent2"/>
                </a:solidFill>
              </a:rPr>
              <a:t>.</a:t>
            </a:r>
          </a:p>
          <a:p>
            <a:r>
              <a:rPr lang="es-ES" dirty="0" err="1" smtClean="0">
                <a:solidFill>
                  <a:schemeClr val="folHlink"/>
                </a:solidFill>
              </a:rPr>
              <a:t>Fotoprotección</a:t>
            </a:r>
            <a:endParaRPr lang="es-ES" dirty="0" smtClean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basalcellcarcinoma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773113"/>
            <a:ext cx="8064500" cy="5219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IMG_45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50838"/>
            <a:ext cx="8280400" cy="6210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bas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850900"/>
            <a:ext cx="7272338" cy="6057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basal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57188"/>
            <a:ext cx="7920037" cy="60340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basal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749300"/>
            <a:ext cx="8207375" cy="5356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basal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15950"/>
            <a:ext cx="8208962" cy="572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Retorna 14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33375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Retorna 14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04813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Retorna 14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BCC refused bx 4 yrs a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466725"/>
            <a:ext cx="7900988" cy="5924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BCC eyeball destroy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58788"/>
            <a:ext cx="7777163" cy="5832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BCC, huge, f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12763"/>
            <a:ext cx="7775575" cy="58340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5" y="263716"/>
            <a:ext cx="4493848" cy="3370386"/>
          </a:xfrm>
          <a:prstGeom prst="rect">
            <a:avLst/>
          </a:prstGeom>
        </p:spPr>
      </p:pic>
      <p:pic>
        <p:nvPicPr>
          <p:cNvPr id="5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4" y="3416549"/>
            <a:ext cx="4475989" cy="33569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1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0268915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3" y="9521"/>
            <a:ext cx="4367284" cy="3275463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58278"/>
            <a:ext cx="4572000" cy="3429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482134" cy="33616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4328067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sz="4000" b="1" dirty="0" smtClean="0"/>
              <a:t>LESIONES PRECANCEROSAS</a:t>
            </a:r>
          </a:p>
        </p:txBody>
      </p:sp>
      <p:sp>
        <p:nvSpPr>
          <p:cNvPr id="2051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b="1" dirty="0" smtClean="0"/>
              <a:t>LESIONES PRECANCEROSAS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3200" u="sng" dirty="0" smtClean="0"/>
              <a:t>Concepto</a:t>
            </a:r>
            <a:r>
              <a:rPr lang="es-ES" sz="3200" dirty="0" smtClean="0"/>
              <a:t>: Son lesiones o estados de la piel que en un momento dado pueden degenerar a un tumor maligno de la piel.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s-ES" sz="32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3200" u="sng" dirty="0" smtClean="0"/>
              <a:t>Factores predisponentes: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s-ES" sz="3200" dirty="0" smtClean="0"/>
              <a:t>Edad.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s-ES" sz="3200" dirty="0" smtClean="0"/>
              <a:t>Exposición al sol, resplandor, calor.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s-ES" sz="3200" dirty="0" smtClean="0"/>
              <a:t>Productos químicos: arsenicales, grasas, petróleo.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s-ES" sz="3200" dirty="0" smtClean="0"/>
              <a:t>Traumatismos repetidos (prótesis dentales).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endParaRPr lang="es-ES" sz="32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s-ES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s-ES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s-ES" dirty="0" smtClean="0"/>
          </a:p>
          <a:p>
            <a:pPr fontAlgn="auto">
              <a:spcAft>
                <a:spcPts val="0"/>
              </a:spcAft>
              <a:defRPr/>
            </a:pPr>
            <a:endParaRPr lang="es-ES" dirty="0" smtClean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600" b="1" dirty="0" smtClean="0"/>
              <a:t>LESIONES PRECANCEROSAS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2910" y="1357298"/>
            <a:ext cx="7886700" cy="4832752"/>
          </a:xfrm>
        </p:spPr>
        <p:txBody>
          <a:bodyPr rtlCol="0">
            <a:normAutofit fontScale="92500" lnSpcReduction="10000"/>
          </a:bodyPr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3000" dirty="0" smtClean="0"/>
              <a:t>Queratosis actínica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3000" dirty="0" smtClean="0"/>
              <a:t>Queratosis seborreica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3000" dirty="0" smtClean="0"/>
              <a:t>Queratosis arsenicales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3000" dirty="0" smtClean="0"/>
              <a:t>Cuerno cutáneo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3000" dirty="0" smtClean="0"/>
              <a:t>Úlcera crónica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3000" dirty="0" smtClean="0"/>
              <a:t>Atrofia senil de la piel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3000" dirty="0" err="1" smtClean="0"/>
              <a:t>Leucoplasia</a:t>
            </a:r>
            <a:endParaRPr lang="es-ES" sz="3000" dirty="0" smtClean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3000" dirty="0" smtClean="0"/>
              <a:t>Queilitis actínica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3000" dirty="0" err="1" smtClean="0"/>
              <a:t>Craurosis</a:t>
            </a:r>
            <a:r>
              <a:rPr lang="es-ES" sz="3000" dirty="0" smtClean="0"/>
              <a:t> de la vulva y el pene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sz="3000" dirty="0" smtClean="0"/>
              <a:t>Fístulas y orificios de trayectos fistulosos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s-ES" dirty="0" smtClean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600" b="1" smtClean="0"/>
              <a:t>LESIONES PRECANCEROSAS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3000" dirty="0" smtClean="0"/>
              <a:t>Tratamiento: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s-ES" sz="3000" dirty="0" smtClean="0"/>
              <a:t>5-fluoruracilo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s-ES" sz="3000" dirty="0" err="1" smtClean="0"/>
              <a:t>Imiquimod</a:t>
            </a:r>
            <a:endParaRPr lang="es-ES" sz="3000" dirty="0" smtClean="0"/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s-ES" sz="3000" dirty="0" smtClean="0"/>
              <a:t>Electrofulguración y </a:t>
            </a:r>
            <a:r>
              <a:rPr lang="es-ES" sz="3000" dirty="0" err="1" smtClean="0"/>
              <a:t>curetaje</a:t>
            </a:r>
            <a:endParaRPr lang="es-ES" sz="3000" dirty="0" smtClean="0"/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s-ES" sz="3000" dirty="0" smtClean="0"/>
              <a:t>Crioterapia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s-ES" sz="3000" dirty="0" smtClean="0"/>
              <a:t>Cirugía </a:t>
            </a: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endParaRPr lang="es-ES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s-ES" dirty="0" smtClean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0" descr="QUERATOSIS ACTÍNICAS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 t="7692"/>
          <a:stretch>
            <a:fillRect/>
          </a:stretch>
        </p:blipFill>
        <p:spPr>
          <a:xfrm>
            <a:off x="0" y="357188"/>
            <a:ext cx="3568700" cy="3198812"/>
          </a:xfrm>
          <a:noFill/>
        </p:spPr>
      </p:pic>
      <p:pic>
        <p:nvPicPr>
          <p:cNvPr id="9219" name="Picture 11" descr="Quratosis Actínica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 b="9134"/>
          <a:stretch>
            <a:fillRect/>
          </a:stretch>
        </p:blipFill>
        <p:spPr>
          <a:xfrm>
            <a:off x="4786314" y="357166"/>
            <a:ext cx="3889375" cy="3000375"/>
          </a:xfrm>
        </p:spPr>
      </p:pic>
      <p:pic>
        <p:nvPicPr>
          <p:cNvPr id="9221" name="Picture 13" descr="ceratoseactinica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 t="12660"/>
          <a:stretch>
            <a:fillRect/>
          </a:stretch>
        </p:blipFill>
        <p:spPr>
          <a:xfrm>
            <a:off x="2571736" y="3714752"/>
            <a:ext cx="4286250" cy="2997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97681" y="195263"/>
            <a:ext cx="2990850" cy="2990850"/>
          </a:xfrm>
        </p:spPr>
      </p:pic>
      <p:pic>
        <p:nvPicPr>
          <p:cNvPr id="6148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8163" y="2506664"/>
            <a:ext cx="4351735" cy="435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Marcador de contenido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682" y="2506664"/>
            <a:ext cx="4350544" cy="435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Rectángulo 6"/>
          <p:cNvSpPr>
            <a:spLocks noChangeArrowheads="1"/>
          </p:cNvSpPr>
          <p:nvPr/>
        </p:nvSpPr>
        <p:spPr bwMode="auto">
          <a:xfrm>
            <a:off x="4690828" y="1058577"/>
            <a:ext cx="3902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sz="3200" dirty="0">
                <a:latin typeface="+mj-lt"/>
              </a:rPr>
              <a:t>Queratosis</a:t>
            </a:r>
            <a:r>
              <a:rPr lang="es-ES" sz="3200" dirty="0">
                <a:latin typeface="Calibri Light" panose="020F0302020204030204" pitchFamily="34" charset="0"/>
              </a:rPr>
              <a:t> actínicas 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 smtClean="0"/>
              <a:t>Queratosis actínicas </a:t>
            </a:r>
          </a:p>
        </p:txBody>
      </p:sp>
      <p:pic>
        <p:nvPicPr>
          <p:cNvPr id="7171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77429" y="1863725"/>
            <a:ext cx="4351734" cy="4351338"/>
          </a:xfrm>
        </p:spPr>
      </p:pic>
      <p:pic>
        <p:nvPicPr>
          <p:cNvPr id="7172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9162" y="1863725"/>
            <a:ext cx="4100513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 smtClean="0"/>
              <a:t>Queratosis seborreicas</a:t>
            </a:r>
          </a:p>
        </p:txBody>
      </p:sp>
      <p:pic>
        <p:nvPicPr>
          <p:cNvPr id="8195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-28575" y="1601788"/>
            <a:ext cx="4539854" cy="4540250"/>
          </a:xfrm>
        </p:spPr>
      </p:pic>
      <p:pic>
        <p:nvPicPr>
          <p:cNvPr id="8196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4148" y="1601788"/>
            <a:ext cx="4539853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Queratosis seborreicas</a:t>
            </a:r>
          </a:p>
        </p:txBody>
      </p:sp>
      <p:pic>
        <p:nvPicPr>
          <p:cNvPr id="9219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83381" y="1563689"/>
            <a:ext cx="2968229" cy="5278437"/>
          </a:xfrm>
        </p:spPr>
      </p:pic>
      <p:pic>
        <p:nvPicPr>
          <p:cNvPr id="9220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0254" y="0"/>
            <a:ext cx="3982640" cy="398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99510" y="3309938"/>
            <a:ext cx="3548063" cy="354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 smtClean="0"/>
              <a:t>Cuerno cutáneo</a:t>
            </a:r>
          </a:p>
        </p:txBody>
      </p:sp>
      <p:pic>
        <p:nvPicPr>
          <p:cNvPr id="10243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92919" y="1660525"/>
            <a:ext cx="4133850" cy="4135438"/>
          </a:xfrm>
        </p:spPr>
      </p:pic>
      <p:pic>
        <p:nvPicPr>
          <p:cNvPr id="10244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6769" y="1660525"/>
            <a:ext cx="4135041" cy="413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                                  Cuerno cutáneo</a:t>
            </a:r>
          </a:p>
        </p:txBody>
      </p:sp>
      <p:pic>
        <p:nvPicPr>
          <p:cNvPr id="11267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893781" y="1534755"/>
            <a:ext cx="4757738" cy="4757737"/>
          </a:xfr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Cuerno cutáneo</a:t>
            </a:r>
          </a:p>
        </p:txBody>
      </p:sp>
      <p:pic>
        <p:nvPicPr>
          <p:cNvPr id="12291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349375"/>
            <a:ext cx="4351735" cy="4351338"/>
          </a:xfrm>
        </p:spPr>
      </p:pic>
      <p:pic>
        <p:nvPicPr>
          <p:cNvPr id="12292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1937" y="1785938"/>
            <a:ext cx="5072063" cy="507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 smtClean="0"/>
              <a:t>Cuerno cutáneo</a:t>
            </a:r>
          </a:p>
        </p:txBody>
      </p:sp>
      <p:pic>
        <p:nvPicPr>
          <p:cNvPr id="13315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02944" y="1612901"/>
            <a:ext cx="4556522" cy="4633913"/>
          </a:xfrm>
        </p:spPr>
      </p:pic>
      <p:pic>
        <p:nvPicPr>
          <p:cNvPr id="13316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35" y="1612901"/>
            <a:ext cx="4632722" cy="463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eratosebor"/>
          <p:cNvPicPr>
            <a:picLocks noChangeAspect="1" noChangeArrowheads="1"/>
          </p:cNvPicPr>
          <p:nvPr/>
        </p:nvPicPr>
        <p:blipFill>
          <a:blip r:embed="rId2"/>
          <a:srcRect b="8142"/>
          <a:stretch>
            <a:fillRect/>
          </a:stretch>
        </p:blipFill>
        <p:spPr bwMode="auto">
          <a:xfrm>
            <a:off x="1087822" y="978452"/>
            <a:ext cx="6104237" cy="5185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lanoma Maligno Pregr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Melanoma Maligno Pregrado</Template>
  <TotalTime>373</TotalTime>
  <Words>1065</Words>
  <Application>Microsoft Office PowerPoint</Application>
  <PresentationFormat>Presentación en pantalla (4:3)</PresentationFormat>
  <Paragraphs>252</Paragraphs>
  <Slides>100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100</vt:i4>
      </vt:variant>
    </vt:vector>
  </HeadingPairs>
  <TitlesOfParts>
    <vt:vector size="101" baseType="lpstr">
      <vt:lpstr>Melanoma Maligno Pregrado</vt:lpstr>
      <vt:lpstr> Nevos Melanocíticos  Melanoma maligno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Otros signos</vt:lpstr>
      <vt:lpstr>Diapositiva 12</vt:lpstr>
      <vt:lpstr>Diapositiva 13</vt:lpstr>
      <vt:lpstr>Diapositiva 14</vt:lpstr>
      <vt:lpstr>NM congénito</vt:lpstr>
      <vt:lpstr>Nevo Azul</vt:lpstr>
      <vt:lpstr>Nevo Azul</vt:lpstr>
      <vt:lpstr>Nevo Azul Oftálmico de Ota</vt:lpstr>
      <vt:lpstr>Mancha Mongólica</vt:lpstr>
      <vt:lpstr>NM piloso</vt:lpstr>
      <vt:lpstr>DIAGNÓSTICO</vt:lpstr>
      <vt:lpstr>NM: Conducta</vt:lpstr>
      <vt:lpstr>Diapositiva 23</vt:lpstr>
      <vt:lpstr>Melanoma </vt:lpstr>
      <vt:lpstr>Melanoma </vt:lpstr>
      <vt:lpstr>Otros sitios de presentación del MM</vt:lpstr>
      <vt:lpstr> MM: Factores de riesgo </vt:lpstr>
      <vt:lpstr>Diapositiva 28</vt:lpstr>
      <vt:lpstr>Diapositiva 29</vt:lpstr>
      <vt:lpstr>Diapositiva 30</vt:lpstr>
      <vt:lpstr>Diagnóstico </vt:lpstr>
      <vt:lpstr>Pronóstico</vt:lpstr>
      <vt:lpstr>Pronóstico: factores clínicos </vt:lpstr>
      <vt:lpstr>Pronóstico: factores histológicos</vt:lpstr>
      <vt:lpstr>Pronóstico: factores histológicos</vt:lpstr>
      <vt:lpstr>Prevención </vt:lpstr>
      <vt:lpstr>Tratamiento del MM</vt:lpstr>
      <vt:lpstr>Diapositiva 38</vt:lpstr>
      <vt:lpstr>M. Nodular</vt:lpstr>
      <vt:lpstr>M. Nodular</vt:lpstr>
      <vt:lpstr>M. Nodular</vt:lpstr>
      <vt:lpstr>M. Nodular</vt:lpstr>
      <vt:lpstr>Diapositiva 43</vt:lpstr>
      <vt:lpstr>Diapositiva 44</vt:lpstr>
      <vt:lpstr>Diapositiva 45</vt:lpstr>
      <vt:lpstr>Melanoma Extensión Superficial</vt:lpstr>
      <vt:lpstr>Melanoma Extensión Superficial</vt:lpstr>
      <vt:lpstr>Melanoma</vt:lpstr>
      <vt:lpstr>Melanoma</vt:lpstr>
      <vt:lpstr>Melanoma</vt:lpstr>
      <vt:lpstr>Diapositiva 51</vt:lpstr>
      <vt:lpstr>Diapositiva 52</vt:lpstr>
      <vt:lpstr>M. Acral</vt:lpstr>
      <vt:lpstr>M. Acral</vt:lpstr>
      <vt:lpstr>M. Acral</vt:lpstr>
      <vt:lpstr>Diapositiva 56</vt:lpstr>
      <vt:lpstr>Diapositiva 57</vt:lpstr>
      <vt:lpstr>Diapositiva 58</vt:lpstr>
      <vt:lpstr>M Subungueal </vt:lpstr>
      <vt:lpstr>M Subungueal </vt:lpstr>
      <vt:lpstr>Carcinoma Basal Carcinoma Epidermoide</vt:lpstr>
      <vt:lpstr>"Mundo: incremento anual de la incidencia entre un 3% y un 8% de casos”</vt:lpstr>
      <vt:lpstr> Carcinoma Basal Carcinoma Epidermoide </vt:lpstr>
      <vt:lpstr>Etiología del cáncer de piel es multifactorial;  </vt:lpstr>
      <vt:lpstr>Carcinoma Basal  </vt:lpstr>
      <vt:lpstr>Carcinoma Basal </vt:lpstr>
      <vt:lpstr>Clasificación. Manifestaciones clínicas</vt:lpstr>
      <vt:lpstr>Diapositiva 68</vt:lpstr>
      <vt:lpstr>Diapositiva 69</vt:lpstr>
      <vt:lpstr>Diapositiva 70</vt:lpstr>
      <vt:lpstr>Diapositiva 71</vt:lpstr>
      <vt:lpstr>Pronóstico. Prevención</vt:lpstr>
      <vt:lpstr>Diapositiva 73</vt:lpstr>
      <vt:lpstr>Diapositiva 74</vt:lpstr>
      <vt:lpstr>Diapositiva 75</vt:lpstr>
      <vt:lpstr>Diapositiva 76</vt:lpstr>
      <vt:lpstr>Diapositiva 77</vt:lpstr>
      <vt:lpstr>Diapositiva 78</vt:lpstr>
      <vt:lpstr>Diapositiva 79</vt:lpstr>
      <vt:lpstr>Diapositiva 80</vt:lpstr>
      <vt:lpstr>Diapositiva 81</vt:lpstr>
      <vt:lpstr>Diapositiva 82</vt:lpstr>
      <vt:lpstr>Diapositiva 83</vt:lpstr>
      <vt:lpstr>Diapositiva 84</vt:lpstr>
      <vt:lpstr>Diapositiva 85</vt:lpstr>
      <vt:lpstr>Diapositiva 86</vt:lpstr>
      <vt:lpstr>LESIONES PRECANCEROSAS</vt:lpstr>
      <vt:lpstr>LESIONES PRECANCEROSAS</vt:lpstr>
      <vt:lpstr>LESIONES PRECANCEROSAS</vt:lpstr>
      <vt:lpstr>LESIONES PRECANCEROSAS</vt:lpstr>
      <vt:lpstr>Diapositiva 91</vt:lpstr>
      <vt:lpstr>Diapositiva 92</vt:lpstr>
      <vt:lpstr>Queratosis actínicas </vt:lpstr>
      <vt:lpstr>Queratosis seborreicas</vt:lpstr>
      <vt:lpstr>Queratosis seborreicas</vt:lpstr>
      <vt:lpstr>Cuerno cutáneo</vt:lpstr>
      <vt:lpstr>                                  Cuerno cutáneo</vt:lpstr>
      <vt:lpstr>Cuerno cutáneo</vt:lpstr>
      <vt:lpstr>Cuerno cutáneo</vt:lpstr>
      <vt:lpstr>Diapositiva 100</vt:lpstr>
    </vt:vector>
  </TitlesOfParts>
  <Company>CASA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NEVOS MELANOCÍTICOS  MELANOMA MALIGNO</dc:title>
  <dc:creator>PC</dc:creator>
  <cp:lastModifiedBy>PC</cp:lastModifiedBy>
  <cp:revision>38</cp:revision>
  <dcterms:created xsi:type="dcterms:W3CDTF">2017-12-12T03:19:23Z</dcterms:created>
  <dcterms:modified xsi:type="dcterms:W3CDTF">2019-04-09T03:30:41Z</dcterms:modified>
</cp:coreProperties>
</file>