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35"/>
  </p:notesMasterIdLst>
  <p:handoutMasterIdLst>
    <p:handoutMasterId r:id="rId36"/>
  </p:handoutMasterIdLst>
  <p:sldIdLst>
    <p:sldId id="257" r:id="rId2"/>
    <p:sldId id="306" r:id="rId3"/>
    <p:sldId id="262" r:id="rId4"/>
    <p:sldId id="270" r:id="rId5"/>
    <p:sldId id="263" r:id="rId6"/>
    <p:sldId id="264" r:id="rId7"/>
    <p:sldId id="265" r:id="rId8"/>
    <p:sldId id="266" r:id="rId9"/>
    <p:sldId id="267" r:id="rId10"/>
    <p:sldId id="268" r:id="rId11"/>
    <p:sldId id="271" r:id="rId12"/>
    <p:sldId id="272" r:id="rId13"/>
    <p:sldId id="269" r:id="rId14"/>
    <p:sldId id="273" r:id="rId15"/>
    <p:sldId id="307" r:id="rId16"/>
    <p:sldId id="314" r:id="rId17"/>
    <p:sldId id="316" r:id="rId18"/>
    <p:sldId id="317" r:id="rId19"/>
    <p:sldId id="292" r:id="rId20"/>
    <p:sldId id="315" r:id="rId21"/>
    <p:sldId id="291" r:id="rId22"/>
    <p:sldId id="293" r:id="rId23"/>
    <p:sldId id="294" r:id="rId24"/>
    <p:sldId id="298" r:id="rId25"/>
    <p:sldId id="312" r:id="rId26"/>
    <p:sldId id="304" r:id="rId27"/>
    <p:sldId id="321" r:id="rId28"/>
    <p:sldId id="318" r:id="rId29"/>
    <p:sldId id="320" r:id="rId30"/>
    <p:sldId id="322" r:id="rId31"/>
    <p:sldId id="324" r:id="rId32"/>
    <p:sldId id="327" r:id="rId33"/>
    <p:sldId id="328" r:id="rId34"/>
  </p:sldIdLst>
  <p:sldSz cx="9144000" cy="6858000" type="screen4x3"/>
  <p:notesSz cx="6858000" cy="9144000"/>
  <p:defaultTextStyle>
    <a:defPPr>
      <a:defRPr lang="es-ES"/>
    </a:defPPr>
    <a:lvl1pPr algn="l" rtl="0" eaLnBrk="0" fontAlgn="base" hangingPunct="0">
      <a:spcBef>
        <a:spcPct val="0"/>
      </a:spcBef>
      <a:spcAft>
        <a:spcPct val="0"/>
      </a:spcAft>
      <a:defRPr b="1" kern="1200">
        <a:solidFill>
          <a:schemeClr val="tx1"/>
        </a:solidFill>
        <a:latin typeface="Tahoma" panose="020B0604030504040204" pitchFamily="34" charset="0"/>
        <a:ea typeface="+mn-ea"/>
        <a:cs typeface="+mn-cs"/>
      </a:defRPr>
    </a:lvl1pPr>
    <a:lvl2pPr marL="457200" algn="l" rtl="0" eaLnBrk="0" fontAlgn="base" hangingPunct="0">
      <a:spcBef>
        <a:spcPct val="0"/>
      </a:spcBef>
      <a:spcAft>
        <a:spcPct val="0"/>
      </a:spcAft>
      <a:defRPr b="1" kern="1200">
        <a:solidFill>
          <a:schemeClr val="tx1"/>
        </a:solidFill>
        <a:latin typeface="Tahoma" panose="020B0604030504040204" pitchFamily="34" charset="0"/>
        <a:ea typeface="+mn-ea"/>
        <a:cs typeface="+mn-cs"/>
      </a:defRPr>
    </a:lvl2pPr>
    <a:lvl3pPr marL="914400" algn="l" rtl="0" eaLnBrk="0" fontAlgn="base" hangingPunct="0">
      <a:spcBef>
        <a:spcPct val="0"/>
      </a:spcBef>
      <a:spcAft>
        <a:spcPct val="0"/>
      </a:spcAft>
      <a:defRPr b="1" kern="1200">
        <a:solidFill>
          <a:schemeClr val="tx1"/>
        </a:solidFill>
        <a:latin typeface="Tahoma" panose="020B0604030504040204" pitchFamily="34" charset="0"/>
        <a:ea typeface="+mn-ea"/>
        <a:cs typeface="+mn-cs"/>
      </a:defRPr>
    </a:lvl3pPr>
    <a:lvl4pPr marL="1371600" algn="l" rtl="0" eaLnBrk="0" fontAlgn="base" hangingPunct="0">
      <a:spcBef>
        <a:spcPct val="0"/>
      </a:spcBef>
      <a:spcAft>
        <a:spcPct val="0"/>
      </a:spcAft>
      <a:defRPr b="1" kern="1200">
        <a:solidFill>
          <a:schemeClr val="tx1"/>
        </a:solidFill>
        <a:latin typeface="Tahoma" panose="020B0604030504040204" pitchFamily="34" charset="0"/>
        <a:ea typeface="+mn-ea"/>
        <a:cs typeface="+mn-cs"/>
      </a:defRPr>
    </a:lvl4pPr>
    <a:lvl5pPr marL="1828800" algn="l" rtl="0" eaLnBrk="0" fontAlgn="base" hangingPunct="0">
      <a:spcBef>
        <a:spcPct val="0"/>
      </a:spcBef>
      <a:spcAft>
        <a:spcPct val="0"/>
      </a:spcAft>
      <a:defRPr b="1" kern="1200">
        <a:solidFill>
          <a:schemeClr val="tx1"/>
        </a:solidFill>
        <a:latin typeface="Tahoma" panose="020B0604030504040204" pitchFamily="34" charset="0"/>
        <a:ea typeface="+mn-ea"/>
        <a:cs typeface="+mn-cs"/>
      </a:defRPr>
    </a:lvl5pPr>
    <a:lvl6pPr marL="2286000" algn="l" defTabSz="914400" rtl="0" eaLnBrk="1" latinLnBrk="0" hangingPunct="1">
      <a:defRPr b="1" kern="1200">
        <a:solidFill>
          <a:schemeClr val="tx1"/>
        </a:solidFill>
        <a:latin typeface="Tahoma" panose="020B0604030504040204" pitchFamily="34" charset="0"/>
        <a:ea typeface="+mn-ea"/>
        <a:cs typeface="+mn-cs"/>
      </a:defRPr>
    </a:lvl6pPr>
    <a:lvl7pPr marL="2743200" algn="l" defTabSz="914400" rtl="0" eaLnBrk="1" latinLnBrk="0" hangingPunct="1">
      <a:defRPr b="1" kern="1200">
        <a:solidFill>
          <a:schemeClr val="tx1"/>
        </a:solidFill>
        <a:latin typeface="Tahoma" panose="020B0604030504040204" pitchFamily="34" charset="0"/>
        <a:ea typeface="+mn-ea"/>
        <a:cs typeface="+mn-cs"/>
      </a:defRPr>
    </a:lvl7pPr>
    <a:lvl8pPr marL="3200400" algn="l" defTabSz="914400" rtl="0" eaLnBrk="1" latinLnBrk="0" hangingPunct="1">
      <a:defRPr b="1" kern="1200">
        <a:solidFill>
          <a:schemeClr val="tx1"/>
        </a:solidFill>
        <a:latin typeface="Tahoma" panose="020B0604030504040204" pitchFamily="34" charset="0"/>
        <a:ea typeface="+mn-ea"/>
        <a:cs typeface="+mn-cs"/>
      </a:defRPr>
    </a:lvl8pPr>
    <a:lvl9pPr marL="3657600" algn="l" defTabSz="914400" rtl="0" eaLnBrk="1" latinLnBrk="0" hangingPunct="1">
      <a:defRPr b="1"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24460" autoAdjust="0"/>
    <p:restoredTop sz="94718" autoAdjust="0"/>
  </p:normalViewPr>
  <p:slideViewPr>
    <p:cSldViewPr>
      <p:cViewPr varScale="1">
        <p:scale>
          <a:sx n="74" d="100"/>
          <a:sy n="74" d="100"/>
        </p:scale>
        <p:origin x="166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b="0">
                <a:latin typeface="Arial" panose="020B0604020202020204" pitchFamily="34" charset="0"/>
              </a:defRPr>
            </a:lvl1pPr>
          </a:lstStyle>
          <a:p>
            <a:pPr>
              <a:defRPr/>
            </a:pPr>
            <a:endParaRPr lang="es-ES" altLang="en-US"/>
          </a:p>
        </p:txBody>
      </p:sp>
      <p:sp>
        <p:nvSpPr>
          <p:cNvPr id="88067"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b="0">
                <a:latin typeface="Arial" panose="020B0604020202020204" pitchFamily="34" charset="0"/>
              </a:defRPr>
            </a:lvl1pPr>
          </a:lstStyle>
          <a:p>
            <a:pPr>
              <a:defRPr/>
            </a:pPr>
            <a:endParaRPr lang="es-ES" altLang="en-US"/>
          </a:p>
        </p:txBody>
      </p:sp>
      <p:sp>
        <p:nvSpPr>
          <p:cNvPr id="88068"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b="0">
                <a:latin typeface="Arial" panose="020B0604020202020204" pitchFamily="34" charset="0"/>
              </a:defRPr>
            </a:lvl1pPr>
          </a:lstStyle>
          <a:p>
            <a:pPr>
              <a:defRPr/>
            </a:pPr>
            <a:endParaRPr lang="es-ES" altLang="en-US"/>
          </a:p>
        </p:txBody>
      </p:sp>
      <p:sp>
        <p:nvSpPr>
          <p:cNvPr id="88069"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b="0">
                <a:latin typeface="Arial" panose="020B0604020202020204" pitchFamily="34" charset="0"/>
              </a:defRPr>
            </a:lvl1pPr>
          </a:lstStyle>
          <a:p>
            <a:fld id="{EF038B1F-3630-44EC-AFF6-6B6026131FB0}" type="slidenum">
              <a:rPr lang="es-ES" altLang="en-US"/>
              <a:pPr/>
              <a:t>‹Nº›</a:t>
            </a:fld>
            <a:endParaRPr lang="es-ES" altLang="en-US"/>
          </a:p>
        </p:txBody>
      </p:sp>
    </p:spTree>
    <p:extLst>
      <p:ext uri="{BB962C8B-B14F-4D97-AF65-F5344CB8AC3E}">
        <p14:creationId xmlns:p14="http://schemas.microsoft.com/office/powerpoint/2010/main" val="26048019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45B0346-A7C8-4B69-9D86-79E32F6FC4FB}" type="datetimeFigureOut">
              <a:rPr lang="en-US"/>
              <a:pPr>
                <a:defRPr/>
              </a:pPr>
              <a:t>5/13/2026</a:t>
            </a:fld>
            <a:endParaRPr lang="en-U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n-US"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46A6C15-514A-412D-84DF-35496C54B121}" type="slidenum">
              <a:rPr lang="en-US" altLang="es-CU"/>
              <a:pPr/>
              <a:t>‹Nº›</a:t>
            </a:fld>
            <a:endParaRPr lang="en-US" altLang="es-CU"/>
          </a:p>
        </p:txBody>
      </p:sp>
    </p:spTree>
    <p:extLst>
      <p:ext uri="{BB962C8B-B14F-4D97-AF65-F5344CB8AC3E}">
        <p14:creationId xmlns:p14="http://schemas.microsoft.com/office/powerpoint/2010/main" val="41932594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s-CU" smtClean="0"/>
          </a:p>
        </p:txBody>
      </p:sp>
      <p:sp>
        <p:nvSpPr>
          <p:cNvPr id="3891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6BC41514-63F4-4206-98D9-AF2905400A14}" type="slidenum">
              <a:rPr lang="en-US" altLang="es-CU"/>
              <a:pPr/>
              <a:t>4</a:t>
            </a:fld>
            <a:endParaRPr lang="en-US" altLang="es-CU"/>
          </a:p>
        </p:txBody>
      </p:sp>
    </p:spTree>
    <p:extLst>
      <p:ext uri="{BB962C8B-B14F-4D97-AF65-F5344CB8AC3E}">
        <p14:creationId xmlns:p14="http://schemas.microsoft.com/office/powerpoint/2010/main" val="2172003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s-ES" altLang="en-US" b="1" smtClean="0"/>
              <a:t>Exitacion(aumenta el ritmo cardico,mediante el sistema Simpático)</a:t>
            </a:r>
            <a:endParaRPr lang="en-US" altLang="es-CU" smtClean="0"/>
          </a:p>
        </p:txBody>
      </p:sp>
      <p:sp>
        <p:nvSpPr>
          <p:cNvPr id="399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C6C39D93-64A5-48B1-BC7F-9E36EFF0101C}" type="slidenum">
              <a:rPr lang="en-US" altLang="es-CU"/>
              <a:pPr/>
              <a:t>12</a:t>
            </a:fld>
            <a:endParaRPr lang="en-US" altLang="es-CU"/>
          </a:p>
        </p:txBody>
      </p:sp>
    </p:spTree>
    <p:extLst>
      <p:ext uri="{BB962C8B-B14F-4D97-AF65-F5344CB8AC3E}">
        <p14:creationId xmlns:p14="http://schemas.microsoft.com/office/powerpoint/2010/main" val="3690199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s-CU" smtClean="0"/>
          </a:p>
        </p:txBody>
      </p:sp>
      <p:sp>
        <p:nvSpPr>
          <p:cNvPr id="409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B30BE906-62BD-42FB-848F-8F4DEAA404D4}" type="slidenum">
              <a:rPr lang="en-US" altLang="es-CU"/>
              <a:pPr/>
              <a:t>13</a:t>
            </a:fld>
            <a:endParaRPr lang="en-US" altLang="es-CU"/>
          </a:p>
        </p:txBody>
      </p:sp>
    </p:spTree>
    <p:extLst>
      <p:ext uri="{BB962C8B-B14F-4D97-AF65-F5344CB8AC3E}">
        <p14:creationId xmlns:p14="http://schemas.microsoft.com/office/powerpoint/2010/main" val="3674078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s-CU" smtClean="0"/>
          </a:p>
        </p:txBody>
      </p:sp>
      <p:sp>
        <p:nvSpPr>
          <p:cNvPr id="419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756D6650-A00E-4C24-8051-65DB553E2DF9}" type="slidenum">
              <a:rPr lang="en-US" altLang="es-CU"/>
              <a:pPr/>
              <a:t>14</a:t>
            </a:fld>
            <a:endParaRPr lang="en-US" altLang="es-CU"/>
          </a:p>
        </p:txBody>
      </p:sp>
    </p:spTree>
    <p:extLst>
      <p:ext uri="{BB962C8B-B14F-4D97-AF65-F5344CB8AC3E}">
        <p14:creationId xmlns:p14="http://schemas.microsoft.com/office/powerpoint/2010/main" val="3254174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s-CU" smtClean="0"/>
          </a:p>
        </p:txBody>
      </p:sp>
      <p:sp>
        <p:nvSpPr>
          <p:cNvPr id="430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5167F8E2-1BBF-42B6-8D42-EFDD00E7C38F}" type="slidenum">
              <a:rPr lang="en-US" altLang="es-CU"/>
              <a:pPr/>
              <a:t>28</a:t>
            </a:fld>
            <a:endParaRPr lang="en-US" altLang="es-CU"/>
          </a:p>
        </p:txBody>
      </p:sp>
    </p:spTree>
    <p:extLst>
      <p:ext uri="{BB962C8B-B14F-4D97-AF65-F5344CB8AC3E}">
        <p14:creationId xmlns:p14="http://schemas.microsoft.com/office/powerpoint/2010/main" val="3647578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s-CU" smtClean="0"/>
          </a:p>
        </p:txBody>
      </p:sp>
      <p:sp>
        <p:nvSpPr>
          <p:cNvPr id="440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C3D6D12F-E946-4ADB-963E-AA4839CCAD0D}" type="slidenum">
              <a:rPr lang="en-US" altLang="es-CU"/>
              <a:pPr/>
              <a:t>30</a:t>
            </a:fld>
            <a:endParaRPr lang="en-US" altLang="es-CU"/>
          </a:p>
        </p:txBody>
      </p:sp>
    </p:spTree>
    <p:extLst>
      <p:ext uri="{BB962C8B-B14F-4D97-AF65-F5344CB8AC3E}">
        <p14:creationId xmlns:p14="http://schemas.microsoft.com/office/powerpoint/2010/main" val="21672346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SV" altLang="es-CU" smtClean="0"/>
          </a:p>
        </p:txBody>
      </p:sp>
      <p:sp>
        <p:nvSpPr>
          <p:cNvPr id="4506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fld id="{24C34BF3-29FB-4E3C-A689-BEA156089DAB}" type="slidenum">
              <a:rPr lang="es-SV" altLang="es-CU"/>
              <a:pPr/>
              <a:t>32</a:t>
            </a:fld>
            <a:endParaRPr lang="es-SV" altLang="es-CU"/>
          </a:p>
        </p:txBody>
      </p:sp>
    </p:spTree>
    <p:extLst>
      <p:ext uri="{BB962C8B-B14F-4D97-AF65-F5344CB8AC3E}">
        <p14:creationId xmlns:p14="http://schemas.microsoft.com/office/powerpoint/2010/main" val="1218235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2147483647 h 1912"/>
              <a:gd name="T4" fmla="*/ 0 w 1588"/>
              <a:gd name="T5" fmla="*/ 2147483647 h 1912"/>
              <a:gd name="T6" fmla="*/ 0 w 1588"/>
              <a:gd name="T7" fmla="*/ 2147483647 h 1912"/>
              <a:gd name="T8" fmla="*/ 0 w 1588"/>
              <a:gd name="T9" fmla="*/ 2147483647 h 1912"/>
              <a:gd name="T10" fmla="*/ 0 w 1588"/>
              <a:gd name="T11" fmla="*/ 2147483647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CU"/>
          </a:p>
        </p:txBody>
      </p:sp>
      <p:sp>
        <p:nvSpPr>
          <p:cNvPr id="39938"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s-ES" altLang="en-US" noProof="0" smtClean="0"/>
              <a:t>Haga clic para cambiar el estilo de título	</a:t>
            </a:r>
          </a:p>
        </p:txBody>
      </p:sp>
      <p:sp>
        <p:nvSpPr>
          <p:cNvPr id="39939"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s-ES" altLang="en-US" noProof="0" smtClean="0"/>
              <a:t>Haga clic para modificar el estilo de subtítulo del patrón</a:t>
            </a:r>
          </a:p>
        </p:txBody>
      </p:sp>
      <p:sp>
        <p:nvSpPr>
          <p:cNvPr id="5" name="Rectangle 5"/>
          <p:cNvSpPr>
            <a:spLocks noGrp="1" noChangeArrowheads="1"/>
          </p:cNvSpPr>
          <p:nvPr>
            <p:ph type="ftr" sz="quarter" idx="10"/>
          </p:nvPr>
        </p:nvSpPr>
        <p:spPr/>
        <p:txBody>
          <a:bodyPr/>
          <a:lstStyle>
            <a:lvl1pPr>
              <a:defRPr/>
            </a:lvl1pPr>
          </a:lstStyle>
          <a:p>
            <a:pPr>
              <a:defRPr/>
            </a:pPr>
            <a:endParaRPr lang="es-ES" altLang="en-US"/>
          </a:p>
        </p:txBody>
      </p:sp>
      <p:sp>
        <p:nvSpPr>
          <p:cNvPr id="6" name="Rectangle 6"/>
          <p:cNvSpPr>
            <a:spLocks noGrp="1" noChangeArrowheads="1"/>
          </p:cNvSpPr>
          <p:nvPr>
            <p:ph type="sldNum" sz="quarter" idx="11"/>
          </p:nvPr>
        </p:nvSpPr>
        <p:spPr/>
        <p:txBody>
          <a:bodyPr/>
          <a:lstStyle>
            <a:lvl1pPr>
              <a:defRPr/>
            </a:lvl1pPr>
          </a:lstStyle>
          <a:p>
            <a:fld id="{C3702874-F536-4B04-9654-E86A3E7EFEEA}" type="slidenum">
              <a:rPr lang="es-ES" altLang="en-US"/>
              <a:pPr/>
              <a:t>‹Nº›</a:t>
            </a:fld>
            <a:endParaRPr lang="es-ES" altLang="en-US"/>
          </a:p>
        </p:txBody>
      </p:sp>
      <p:sp>
        <p:nvSpPr>
          <p:cNvPr id="7" name="Rectangle 7"/>
          <p:cNvSpPr>
            <a:spLocks noGrp="1" noChangeArrowheads="1"/>
          </p:cNvSpPr>
          <p:nvPr>
            <p:ph type="dt" sz="quarter" idx="12"/>
          </p:nvPr>
        </p:nvSpPr>
        <p:spPr/>
        <p:txBody>
          <a:bodyPr/>
          <a:lstStyle>
            <a:lvl1pPr>
              <a:defRPr/>
            </a:lvl1pPr>
          </a:lstStyle>
          <a:p>
            <a:pPr>
              <a:defRPr/>
            </a:pPr>
            <a:endParaRPr lang="es-ES" altLang="en-US"/>
          </a:p>
        </p:txBody>
      </p:sp>
    </p:spTree>
    <p:extLst>
      <p:ext uri="{BB962C8B-B14F-4D97-AF65-F5344CB8AC3E}">
        <p14:creationId xmlns:p14="http://schemas.microsoft.com/office/powerpoint/2010/main" val="3450234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50CE0157-24F5-436E-8FEE-E0922CB760DA}" type="slidenum">
              <a:rPr lang="es-ES" altLang="en-US"/>
              <a:pPr/>
              <a:t>‹Nº›</a:t>
            </a:fld>
            <a:endParaRPr lang="es-ES" altLang="en-US"/>
          </a:p>
        </p:txBody>
      </p:sp>
    </p:spTree>
    <p:extLst>
      <p:ext uri="{BB962C8B-B14F-4D97-AF65-F5344CB8AC3E}">
        <p14:creationId xmlns:p14="http://schemas.microsoft.com/office/powerpoint/2010/main" val="3837127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Editar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0546B058-40D5-48E1-929C-543AFF0ADF7F}" type="slidenum">
              <a:rPr lang="es-ES" altLang="en-US"/>
              <a:pPr/>
              <a:t>‹Nº›</a:t>
            </a:fld>
            <a:endParaRPr lang="es-ES" altLang="en-US"/>
          </a:p>
        </p:txBody>
      </p:sp>
    </p:spTree>
    <p:extLst>
      <p:ext uri="{BB962C8B-B14F-4D97-AF65-F5344CB8AC3E}">
        <p14:creationId xmlns:p14="http://schemas.microsoft.com/office/powerpoint/2010/main" val="3112225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457200" y="1905000"/>
            <a:ext cx="4038600" cy="4114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4648200" y="1905000"/>
            <a:ext cx="4038600" cy="4114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fld id="{58914BBC-F2BF-4890-86A0-87E9693E7961}" type="slidenum">
              <a:rPr lang="es-ES" altLang="en-US"/>
              <a:pPr/>
              <a:t>‹Nº›</a:t>
            </a:fld>
            <a:endParaRPr lang="es-ES" altLang="en-US"/>
          </a:p>
        </p:txBody>
      </p:sp>
    </p:spTree>
    <p:extLst>
      <p:ext uri="{BB962C8B-B14F-4D97-AF65-F5344CB8AC3E}">
        <p14:creationId xmlns:p14="http://schemas.microsoft.com/office/powerpoint/2010/main" val="1797942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p:cNvSpPr>
            <a:spLocks noGrp="1" noChangeArrowheads="1"/>
          </p:cNvSpPr>
          <p:nvPr>
            <p:ph type="sldNum" sz="quarter" idx="12"/>
          </p:nvPr>
        </p:nvSpPr>
        <p:spPr>
          <a:ln/>
        </p:spPr>
        <p:txBody>
          <a:bodyPr/>
          <a:lstStyle>
            <a:lvl1pPr>
              <a:defRPr/>
            </a:lvl1pPr>
          </a:lstStyle>
          <a:p>
            <a:fld id="{45DF21C4-DE7F-401B-A156-3B4926C1AB59}" type="slidenum">
              <a:rPr lang="es-ES" altLang="en-US"/>
              <a:pPr/>
              <a:t>‹Nº›</a:t>
            </a:fld>
            <a:endParaRPr lang="es-ES" altLang="en-US"/>
          </a:p>
        </p:txBody>
      </p:sp>
    </p:spTree>
    <p:extLst>
      <p:ext uri="{BB962C8B-B14F-4D97-AF65-F5344CB8AC3E}">
        <p14:creationId xmlns:p14="http://schemas.microsoft.com/office/powerpoint/2010/main" val="1559330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p:cNvSpPr>
            <a:spLocks noGrp="1" noChangeArrowheads="1"/>
          </p:cNvSpPr>
          <p:nvPr>
            <p:ph type="sldNum" sz="quarter" idx="12"/>
          </p:nvPr>
        </p:nvSpPr>
        <p:spPr>
          <a:ln/>
        </p:spPr>
        <p:txBody>
          <a:bodyPr/>
          <a:lstStyle>
            <a:lvl1pPr>
              <a:defRPr/>
            </a:lvl1pPr>
          </a:lstStyle>
          <a:p>
            <a:fld id="{A2006734-DF52-4314-86C7-73566E1E16CA}" type="slidenum">
              <a:rPr lang="es-ES" altLang="en-US"/>
              <a:pPr/>
              <a:t>‹Nº›</a:t>
            </a:fld>
            <a:endParaRPr lang="es-ES" altLang="en-US"/>
          </a:p>
        </p:txBody>
      </p:sp>
    </p:spTree>
    <p:extLst>
      <p:ext uri="{BB962C8B-B14F-4D97-AF65-F5344CB8AC3E}">
        <p14:creationId xmlns:p14="http://schemas.microsoft.com/office/powerpoint/2010/main" val="2637426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p:cNvSpPr>
            <a:spLocks noGrp="1" noChangeArrowheads="1"/>
          </p:cNvSpPr>
          <p:nvPr>
            <p:ph type="sldNum" sz="quarter" idx="12"/>
          </p:nvPr>
        </p:nvSpPr>
        <p:spPr>
          <a:ln/>
        </p:spPr>
        <p:txBody>
          <a:bodyPr/>
          <a:lstStyle>
            <a:lvl1pPr>
              <a:defRPr/>
            </a:lvl1pPr>
          </a:lstStyle>
          <a:p>
            <a:fld id="{FA75F486-1547-43FC-A3A8-7CE3AB1D34EB}" type="slidenum">
              <a:rPr lang="es-ES" altLang="en-US"/>
              <a:pPr/>
              <a:t>‹Nº›</a:t>
            </a:fld>
            <a:endParaRPr lang="es-ES" altLang="en-US"/>
          </a:p>
        </p:txBody>
      </p:sp>
    </p:spTree>
    <p:extLst>
      <p:ext uri="{BB962C8B-B14F-4D97-AF65-F5344CB8AC3E}">
        <p14:creationId xmlns:p14="http://schemas.microsoft.com/office/powerpoint/2010/main" val="3725246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fld id="{3C6CB377-72A8-400E-BE7E-4121F0A14671}" type="slidenum">
              <a:rPr lang="es-ES" altLang="en-US"/>
              <a:pPr/>
              <a:t>‹Nº›</a:t>
            </a:fld>
            <a:endParaRPr lang="es-ES" altLang="en-US"/>
          </a:p>
        </p:txBody>
      </p:sp>
    </p:spTree>
    <p:extLst>
      <p:ext uri="{BB962C8B-B14F-4D97-AF65-F5344CB8AC3E}">
        <p14:creationId xmlns:p14="http://schemas.microsoft.com/office/powerpoint/2010/main" val="1179413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p:cNvSpPr>
            <a:spLocks noGrp="1" noChangeArrowheads="1"/>
          </p:cNvSpPr>
          <p:nvPr>
            <p:ph type="sldNum" sz="quarter" idx="12"/>
          </p:nvPr>
        </p:nvSpPr>
        <p:spPr>
          <a:ln/>
        </p:spPr>
        <p:txBody>
          <a:bodyPr/>
          <a:lstStyle>
            <a:lvl1pPr>
              <a:defRPr/>
            </a:lvl1pPr>
          </a:lstStyle>
          <a:p>
            <a:fld id="{02741436-7C25-4D27-8EC0-294F54D808A4}" type="slidenum">
              <a:rPr lang="es-ES" altLang="en-US"/>
              <a:pPr/>
              <a:t>‹Nº›</a:t>
            </a:fld>
            <a:endParaRPr lang="es-ES" altLang="en-US"/>
          </a:p>
        </p:txBody>
      </p:sp>
    </p:spTree>
    <p:extLst>
      <p:ext uri="{BB962C8B-B14F-4D97-AF65-F5344CB8AC3E}">
        <p14:creationId xmlns:p14="http://schemas.microsoft.com/office/powerpoint/2010/main" val="407402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871BA7FA-86CD-4339-BF2C-4F798447096A}" type="slidenum">
              <a:rPr lang="es-ES" altLang="en-US"/>
              <a:pPr/>
              <a:t>‹Nº›</a:t>
            </a:fld>
            <a:endParaRPr lang="es-ES" altLang="en-US"/>
          </a:p>
        </p:txBody>
      </p:sp>
    </p:spTree>
    <p:extLst>
      <p:ext uri="{BB962C8B-B14F-4D97-AF65-F5344CB8AC3E}">
        <p14:creationId xmlns:p14="http://schemas.microsoft.com/office/powerpoint/2010/main" val="418578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92100"/>
            <a:ext cx="2057400" cy="5727700"/>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457200" y="292100"/>
            <a:ext cx="6019800" cy="5727700"/>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p:cNvSpPr>
            <a:spLocks noGrp="1" noChangeArrowheads="1"/>
          </p:cNvSpPr>
          <p:nvPr>
            <p:ph type="sldNum" sz="quarter" idx="12"/>
          </p:nvPr>
        </p:nvSpPr>
        <p:spPr>
          <a:ln/>
        </p:spPr>
        <p:txBody>
          <a:bodyPr/>
          <a:lstStyle>
            <a:lvl1pPr>
              <a:defRPr/>
            </a:lvl1pPr>
          </a:lstStyle>
          <a:p>
            <a:fld id="{08BEFA6C-7FA0-46B1-8984-4FE2C298DFD7}" type="slidenum">
              <a:rPr lang="es-ES" altLang="en-US"/>
              <a:pPr/>
              <a:t>‹Nº›</a:t>
            </a:fld>
            <a:endParaRPr lang="es-ES" altLang="en-US"/>
          </a:p>
        </p:txBody>
      </p:sp>
    </p:spTree>
    <p:extLst>
      <p:ext uri="{BB962C8B-B14F-4D97-AF65-F5344CB8AC3E}">
        <p14:creationId xmlns:p14="http://schemas.microsoft.com/office/powerpoint/2010/main" val="1009641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457200" y="292100"/>
            <a:ext cx="8229600" cy="1384300"/>
          </a:xfrm>
          <a:prstGeom prst="rect">
            <a:avLst/>
          </a:prstGeom>
          <a:noFill/>
          <a:ln>
            <a:noFill/>
          </a:ln>
          <a:effectLst/>
          <a:extLst/>
        </p:spPr>
        <p:txBody>
          <a:bodyPr vert="horz" wrap="square" lIns="91440" tIns="45720" rIns="91440" bIns="45720" numCol="1" anchor="ctr" anchorCtr="0" compatLnSpc="1">
            <a:prstTxWarp prst="textNoShape">
              <a:avLst/>
            </a:prstTxWarp>
          </a:bodyPr>
          <a:lstStyle/>
          <a:p>
            <a:pPr lvl="0"/>
            <a:r>
              <a:rPr lang="es-ES" altLang="en-US" smtClean="0"/>
              <a:t>Haga clic para cambiar el estilo de título	</a:t>
            </a:r>
          </a:p>
        </p:txBody>
      </p:sp>
      <p:sp>
        <p:nvSpPr>
          <p:cNvPr id="38915" name="Rectangle 3"/>
          <p:cNvSpPr>
            <a:spLocks noGrp="1" noChangeArrowheads="1"/>
          </p:cNvSpPr>
          <p:nvPr>
            <p:ph type="body" idx="1"/>
          </p:nvPr>
        </p:nvSpPr>
        <p:spPr bwMode="auto">
          <a:xfrm>
            <a:off x="457200" y="1905000"/>
            <a:ext cx="82296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38916"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400" b="0">
                <a:effectLst>
                  <a:outerShdw blurRad="38100" dist="38100" dir="2700000" algn="tl">
                    <a:srgbClr val="000000"/>
                  </a:outerShdw>
                </a:effectLst>
                <a:latin typeface="Arial" panose="020B0604020202020204" pitchFamily="34" charset="0"/>
              </a:defRPr>
            </a:lvl1pPr>
          </a:lstStyle>
          <a:p>
            <a:pPr>
              <a:defRPr/>
            </a:pPr>
            <a:endParaRPr lang="es-ES" altLang="en-US"/>
          </a:p>
        </p:txBody>
      </p:sp>
      <p:sp>
        <p:nvSpPr>
          <p:cNvPr id="38917"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eaLnBrk="1" hangingPunct="1">
              <a:defRPr sz="1400" b="0">
                <a:effectLst>
                  <a:outerShdw blurRad="38100" dist="38100" dir="2700000" algn="tl">
                    <a:srgbClr val="000000"/>
                  </a:outerShdw>
                </a:effectLst>
                <a:latin typeface="Arial" panose="020B0604020202020204" pitchFamily="34" charset="0"/>
              </a:defRPr>
            </a:lvl1pPr>
          </a:lstStyle>
          <a:p>
            <a:pPr>
              <a:defRPr/>
            </a:pPr>
            <a:endParaRPr lang="es-ES" altLang="en-US"/>
          </a:p>
        </p:txBody>
      </p:sp>
      <p:sp>
        <p:nvSpPr>
          <p:cNvPr id="38918"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400" b="0">
                <a:effectLst>
                  <a:outerShdw blurRad="38100" dist="38100" dir="2700000" algn="tl">
                    <a:srgbClr val="000000"/>
                  </a:outerShdw>
                </a:effectLst>
                <a:latin typeface="Arial" panose="020B0604020202020204" pitchFamily="34" charset="0"/>
              </a:defRPr>
            </a:lvl1pPr>
          </a:lstStyle>
          <a:p>
            <a:fld id="{2B1B0323-4944-452E-8962-96C66EAA611E}" type="slidenum">
              <a:rPr lang="es-ES" altLang="en-US"/>
              <a:pPr/>
              <a:t>‹Nº›</a:t>
            </a:fld>
            <a:endParaRPr lang="es-ES" altLang="en-US"/>
          </a:p>
        </p:txBody>
      </p:sp>
    </p:spTree>
  </p:cSld>
  <p:clrMap bg1="dk2" tx1="lt1" bg2="dk1" tx2="lt2" accent1="accent1" accent2="accent2" accent3="accent3" accent4="accent4" accent5="accent5" accent6="accent6" hlink="hlink" folHlink="folHlink"/>
  <p:sldLayoutIdLst>
    <p:sldLayoutId id="2147483811"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Lst>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es.wikipedia.org/wiki/Acto_sexua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es.wikipedia.org/wiki/Orgasmo" TargetMode="External"/><Relationship Id="rId5" Type="http://schemas.openxmlformats.org/officeDocument/2006/relationships/hyperlink" Target="http://es.wikipedia.org/wiki/Excitaci%C3%B3n_sexual" TargetMode="External"/><Relationship Id="rId4" Type="http://schemas.openxmlformats.org/officeDocument/2006/relationships/hyperlink" Target="http://es.wikipedia.org/wiki/Deseo"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rot="10800000" flipV="1">
            <a:off x="1214438" y="357188"/>
            <a:ext cx="7786687" cy="2103437"/>
          </a:xfrm>
        </p:spPr>
        <p:txBody>
          <a:bodyPr/>
          <a:lstStyle/>
          <a:p>
            <a:pPr algn="ctr" eaLnBrk="1" hangingPunct="1">
              <a:defRPr/>
            </a:pPr>
            <a:r>
              <a:rPr lang="es-ES" altLang="en-US" sz="4000" b="1" dirty="0" smtClean="0">
                <a:latin typeface="Arial" charset="0"/>
                <a:ea typeface="+mn-ea"/>
                <a:cs typeface="+mn-cs"/>
              </a:rPr>
              <a:t>SALUD SEXUAL </a:t>
            </a:r>
            <a:br>
              <a:rPr lang="es-ES" altLang="en-US" sz="4000" b="1" dirty="0" smtClean="0">
                <a:latin typeface="Arial" charset="0"/>
                <a:ea typeface="+mn-ea"/>
                <a:cs typeface="+mn-cs"/>
              </a:rPr>
            </a:br>
            <a:r>
              <a:rPr lang="es-ES" altLang="en-US" sz="4000" b="1" dirty="0" smtClean="0">
                <a:latin typeface="Arial" charset="0"/>
                <a:ea typeface="+mn-ea"/>
                <a:cs typeface="+mn-cs"/>
              </a:rPr>
              <a:t>Y DISFUNCIONES</a:t>
            </a:r>
            <a:endParaRPr lang="es-ES" altLang="en-US" sz="4000" b="1" dirty="0" smtClean="0"/>
          </a:p>
        </p:txBody>
      </p:sp>
      <p:sp>
        <p:nvSpPr>
          <p:cNvPr id="3075" name="Text Box 10"/>
          <p:cNvSpPr txBox="1">
            <a:spLocks noChangeArrowheads="1"/>
          </p:cNvSpPr>
          <p:nvPr/>
        </p:nvSpPr>
        <p:spPr bwMode="auto">
          <a:xfrm>
            <a:off x="357188" y="2857500"/>
            <a:ext cx="800100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pPr algn="ctr" eaLnBrk="1" hangingPunct="1">
              <a:spcBef>
                <a:spcPct val="50000"/>
              </a:spcBef>
            </a:pPr>
            <a:endParaRPr lang="es-ES" altLang="en-US" sz="2800" dirty="0">
              <a:solidFill>
                <a:schemeClr val="tx2"/>
              </a:solidFill>
              <a:latin typeface="Arial" panose="020B0604020202020204" pitchFamily="34" charset="0"/>
            </a:endParaRPr>
          </a:p>
          <a:p>
            <a:pPr algn="ctr" eaLnBrk="1" hangingPunct="1">
              <a:spcBef>
                <a:spcPct val="50000"/>
              </a:spcBef>
            </a:pPr>
            <a:r>
              <a:rPr lang="es-ES" altLang="en-US" sz="2800" dirty="0">
                <a:solidFill>
                  <a:schemeClr val="tx2"/>
                </a:solidFill>
                <a:latin typeface="Arial" panose="020B0604020202020204" pitchFamily="34" charset="0"/>
              </a:rPr>
              <a:t>Dra. Pastora  Brown  </a:t>
            </a:r>
            <a:r>
              <a:rPr lang="es-ES" altLang="en-US" sz="2800" dirty="0" err="1">
                <a:solidFill>
                  <a:schemeClr val="tx2"/>
                </a:solidFill>
                <a:latin typeface="Arial" panose="020B0604020202020204" pitchFamily="34" charset="0"/>
              </a:rPr>
              <a:t>Miclin</a:t>
            </a:r>
            <a:endParaRPr lang="es-ES" altLang="en-US" sz="2800" dirty="0">
              <a:solidFill>
                <a:schemeClr val="tx2"/>
              </a:solidFill>
              <a:latin typeface="Arial" panose="020B0604020202020204" pitchFamily="34" charset="0"/>
            </a:endParaRPr>
          </a:p>
          <a:p>
            <a:pPr algn="ctr" eaLnBrk="1" hangingPunct="1">
              <a:spcBef>
                <a:spcPct val="50000"/>
              </a:spcBef>
            </a:pPr>
            <a:r>
              <a:rPr lang="es-ES" altLang="en-US" sz="2800" dirty="0">
                <a:solidFill>
                  <a:schemeClr val="tx2"/>
                </a:solidFill>
                <a:latin typeface="Arial" panose="020B0604020202020204" pitchFamily="34" charset="0"/>
              </a:rPr>
              <a:t>Profesor Asistente </a:t>
            </a:r>
          </a:p>
          <a:p>
            <a:pPr algn="ctr" eaLnBrk="1" hangingPunct="1">
              <a:spcBef>
                <a:spcPct val="50000"/>
              </a:spcBef>
            </a:pPr>
            <a:endParaRPr lang="es-ES" altLang="en-US" sz="2800" dirty="0">
              <a:solidFill>
                <a:schemeClr val="tx2"/>
              </a:solidFill>
              <a:latin typeface="Arial" panose="020B0604020202020204" pitchFamily="34" charset="0"/>
            </a:endParaRPr>
          </a:p>
          <a:p>
            <a:pPr algn="ctr" eaLnBrk="1" hangingPunct="1">
              <a:spcBef>
                <a:spcPct val="50000"/>
              </a:spcBef>
            </a:pPr>
            <a:endParaRPr lang="es-ES" altLang="en-US" sz="2800" dirty="0">
              <a:solidFill>
                <a:schemeClr val="tx2"/>
              </a:solidFill>
              <a:latin typeface="Arial" panose="020B0604020202020204" pitchFamily="34" charset="0"/>
            </a:endParaRPr>
          </a:p>
        </p:txBody>
      </p:sp>
      <p:sp>
        <p:nvSpPr>
          <p:cNvPr id="2" name="5 Rectángulo"/>
          <p:cNvSpPr>
            <a:spLocks noChangeArrowheads="1"/>
          </p:cNvSpPr>
          <p:nvPr/>
        </p:nvSpPr>
        <p:spPr bwMode="auto">
          <a:xfrm>
            <a:off x="2143125" y="2286000"/>
            <a:ext cx="60721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ahoma" panose="020B0604030504040204" pitchFamily="34" charset="0"/>
              </a:defRPr>
            </a:lvl1pPr>
            <a:lvl2pPr marL="742950" indent="-285750">
              <a:defRPr b="1">
                <a:solidFill>
                  <a:schemeClr val="tx1"/>
                </a:solidFill>
                <a:latin typeface="Tahoma" panose="020B0604030504040204" pitchFamily="34" charset="0"/>
              </a:defRPr>
            </a:lvl2pPr>
            <a:lvl3pPr marL="1143000" indent="-228600">
              <a:defRPr b="1">
                <a:solidFill>
                  <a:schemeClr val="tx1"/>
                </a:solidFill>
                <a:latin typeface="Tahoma" panose="020B0604030504040204" pitchFamily="34" charset="0"/>
              </a:defRPr>
            </a:lvl3pPr>
            <a:lvl4pPr marL="1600200" indent="-228600">
              <a:defRPr b="1">
                <a:solidFill>
                  <a:schemeClr val="tx1"/>
                </a:solidFill>
                <a:latin typeface="Tahoma" panose="020B0604030504040204" pitchFamily="34" charset="0"/>
              </a:defRPr>
            </a:lvl4pPr>
            <a:lvl5pPr marL="2057400" indent="-228600">
              <a:defRPr b="1">
                <a:solidFill>
                  <a:schemeClr val="tx1"/>
                </a:solidFill>
                <a:latin typeface="Tahoma" panose="020B0604030504040204" pitchFamily="34" charset="0"/>
              </a:defRPr>
            </a:lvl5pPr>
            <a:lvl6pPr marL="2514600" indent="-228600" eaLnBrk="0" fontAlgn="base" hangingPunct="0">
              <a:spcBef>
                <a:spcPct val="0"/>
              </a:spcBef>
              <a:spcAft>
                <a:spcPct val="0"/>
              </a:spcAft>
              <a:defRPr b="1">
                <a:solidFill>
                  <a:schemeClr val="tx1"/>
                </a:solidFill>
                <a:latin typeface="Tahoma" panose="020B0604030504040204" pitchFamily="34" charset="0"/>
              </a:defRPr>
            </a:lvl6pPr>
            <a:lvl7pPr marL="2971800" indent="-228600" eaLnBrk="0" fontAlgn="base" hangingPunct="0">
              <a:spcBef>
                <a:spcPct val="0"/>
              </a:spcBef>
              <a:spcAft>
                <a:spcPct val="0"/>
              </a:spcAft>
              <a:defRPr b="1">
                <a:solidFill>
                  <a:schemeClr val="tx1"/>
                </a:solidFill>
                <a:latin typeface="Tahoma" panose="020B0604030504040204" pitchFamily="34" charset="0"/>
              </a:defRPr>
            </a:lvl7pPr>
            <a:lvl8pPr marL="3429000" indent="-228600" eaLnBrk="0" fontAlgn="base" hangingPunct="0">
              <a:spcBef>
                <a:spcPct val="0"/>
              </a:spcBef>
              <a:spcAft>
                <a:spcPct val="0"/>
              </a:spcAft>
              <a:defRPr b="1">
                <a:solidFill>
                  <a:schemeClr val="tx1"/>
                </a:solidFill>
                <a:latin typeface="Tahoma" panose="020B0604030504040204" pitchFamily="34" charset="0"/>
              </a:defRPr>
            </a:lvl8pPr>
            <a:lvl9pPr marL="3886200" indent="-228600" eaLnBrk="0" fontAlgn="base" hangingPunct="0">
              <a:spcBef>
                <a:spcPct val="0"/>
              </a:spcBef>
              <a:spcAft>
                <a:spcPct val="0"/>
              </a:spcAft>
              <a:defRPr b="1">
                <a:solidFill>
                  <a:schemeClr val="tx1"/>
                </a:solidFill>
                <a:latin typeface="Tahoma" panose="020B0604030504040204" pitchFamily="34" charset="0"/>
              </a:defRPr>
            </a:lvl9pPr>
          </a:lstStyle>
          <a:p>
            <a:r>
              <a:rPr lang="es-ES" altLang="en-US" sz="4000">
                <a:solidFill>
                  <a:schemeClr val="tx2"/>
                </a:solidFill>
                <a:latin typeface="Arial" panose="020B0604020202020204" pitchFamily="34" charset="0"/>
              </a:rPr>
              <a:t>Facultad Calixto García</a:t>
            </a:r>
            <a:endParaRPr lang="en-US" altLang="es-CU" sz="40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a:off x="457200" y="292100"/>
            <a:ext cx="8229600" cy="833438"/>
          </a:xfrm>
        </p:spPr>
        <p:txBody>
          <a:bodyPr/>
          <a:lstStyle/>
          <a:p>
            <a:pPr marL="342900" indent="-342900" algn="just" eaLnBrk="1" hangingPunct="1">
              <a:lnSpc>
                <a:spcPct val="80000"/>
              </a:lnSpc>
              <a:buClr>
                <a:srgbClr val="FFCC00"/>
              </a:buClr>
              <a:defRPr/>
            </a:pPr>
            <a:r>
              <a:rPr lang="es-ES_tradnl" altLang="en-US" sz="2800" b="1" dirty="0" smtClean="0">
                <a:solidFill>
                  <a:srgbClr val="FFFFFF"/>
                </a:solidFill>
                <a:ea typeface="+mn-ea"/>
                <a:cs typeface="+mn-cs"/>
              </a:rPr>
              <a:t>Introducción</a:t>
            </a:r>
            <a:br>
              <a:rPr lang="es-ES_tradnl" altLang="en-US" sz="2800" b="1" dirty="0" smtClean="0">
                <a:solidFill>
                  <a:srgbClr val="FFFFFF"/>
                </a:solidFill>
                <a:ea typeface="+mn-ea"/>
                <a:cs typeface="+mn-cs"/>
              </a:rPr>
            </a:br>
            <a:r>
              <a:rPr lang="es-ES" altLang="en-US" sz="4000" b="1" dirty="0" smtClean="0"/>
              <a:t> </a:t>
            </a:r>
          </a:p>
        </p:txBody>
      </p:sp>
      <p:sp>
        <p:nvSpPr>
          <p:cNvPr id="4099" name="Text Box 10"/>
          <p:cNvSpPr txBox="1">
            <a:spLocks noChangeArrowheads="1"/>
          </p:cNvSpPr>
          <p:nvPr/>
        </p:nvSpPr>
        <p:spPr bwMode="auto">
          <a:xfrm>
            <a:off x="0" y="1000125"/>
            <a:ext cx="9144000" cy="5435600"/>
          </a:xfrm>
          <a:prstGeom prst="rect">
            <a:avLst/>
          </a:prstGeom>
          <a:noFill/>
          <a:ln>
            <a:noFill/>
          </a:ln>
          <a:effectLst/>
          <a:extLst/>
        </p:spPr>
        <p:txBody>
          <a:bodyPr>
            <a:spAutoFit/>
          </a:bodyPr>
          <a:lstStyle>
            <a:lvl1pPr>
              <a:spcBef>
                <a:spcPct val="20000"/>
              </a:spcBef>
              <a:buClr>
                <a:schemeClr val="hlink"/>
              </a:buClr>
              <a:buSzPct val="120000"/>
              <a:buChar char="•"/>
              <a:defRPr sz="3200">
                <a:solidFill>
                  <a:schemeClr val="tx1"/>
                </a:solidFill>
                <a:latin typeface="Tahoma" panose="020B0604030504040204" pitchFamily="34" charset="0"/>
              </a:defRPr>
            </a:lvl1pPr>
            <a:lvl2pPr marL="742950" indent="-285750">
              <a:spcBef>
                <a:spcPct val="20000"/>
              </a:spcBef>
              <a:buFont typeface="Tahoma" panose="020B0604030504040204" pitchFamily="34" charset="0"/>
              <a:buChar char="–"/>
              <a:defRPr sz="2800">
                <a:solidFill>
                  <a:schemeClr val="tx1"/>
                </a:solidFill>
                <a:latin typeface="Tahoma" panose="020B0604030504040204" pitchFamily="34" charset="0"/>
              </a:defRPr>
            </a:lvl2pPr>
            <a:lvl3pPr marL="1143000" indent="-228600">
              <a:spcBef>
                <a:spcPct val="20000"/>
              </a:spcBef>
              <a:buClr>
                <a:schemeClr val="hlink"/>
              </a:buClr>
              <a:buSzPct val="120000"/>
              <a:buChar char="•"/>
              <a:defRPr sz="2400">
                <a:solidFill>
                  <a:schemeClr val="tx1"/>
                </a:solidFill>
                <a:latin typeface="Tahoma" panose="020B0604030504040204" pitchFamily="34" charset="0"/>
              </a:defRPr>
            </a:lvl3pPr>
            <a:lvl4pPr marL="1600200" indent="-228600">
              <a:spcBef>
                <a:spcPct val="20000"/>
              </a:spcBef>
              <a:buFont typeface="Tahoma" panose="020B0604030504040204" pitchFamily="34" charset="0"/>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9pPr>
          </a:lstStyle>
          <a:p>
            <a:pPr marL="342900" indent="-342900" algn="just" eaLnBrk="1" hangingPunct="1">
              <a:lnSpc>
                <a:spcPct val="80000"/>
              </a:lnSpc>
              <a:buClr>
                <a:srgbClr val="FFCC00"/>
              </a:buClr>
              <a:buFontTx/>
              <a:buNone/>
              <a:defRPr/>
            </a:pPr>
            <a:r>
              <a:rPr lang="es-ES" altLang="en-US" sz="2800" dirty="0" smtClean="0">
                <a:solidFill>
                  <a:srgbClr val="FFFFFF"/>
                </a:solidFill>
                <a:effectLst>
                  <a:outerShdw blurRad="38100" dist="38100" dir="2700000" algn="tl">
                    <a:srgbClr val="000000"/>
                  </a:outerShdw>
                </a:effectLst>
                <a:latin typeface="Tahoma"/>
              </a:rPr>
              <a:t>   La Conducta S  Humana, con </a:t>
            </a:r>
            <a:r>
              <a:rPr lang="es-ES" altLang="en-US" sz="2800" dirty="0">
                <a:solidFill>
                  <a:srgbClr val="FFFFFF"/>
                </a:solidFill>
                <a:effectLst>
                  <a:outerShdw blurRad="38100" dist="38100" dir="2700000" algn="tl">
                    <a:srgbClr val="000000"/>
                  </a:outerShdw>
                </a:effectLst>
                <a:latin typeface="Tahoma"/>
              </a:rPr>
              <a:t>sus implicaciones y de acuerdo con criterios internacionales esta dada por la actitud típica del ser humano, </a:t>
            </a:r>
            <a:r>
              <a:rPr lang="es-ES" altLang="en-US" sz="2800" dirty="0" smtClean="0">
                <a:solidFill>
                  <a:srgbClr val="FFFFFF"/>
                </a:solidFill>
                <a:effectLst>
                  <a:outerShdw blurRad="38100" dist="38100" dir="2700000" algn="tl">
                    <a:srgbClr val="000000"/>
                  </a:outerShdw>
                </a:effectLst>
                <a:latin typeface="Tahoma"/>
              </a:rPr>
              <a:t>comprendiéndose como,  </a:t>
            </a:r>
            <a:r>
              <a:rPr lang="es-ES" altLang="en-US" sz="2800" dirty="0">
                <a:solidFill>
                  <a:srgbClr val="FFFFFF"/>
                </a:solidFill>
                <a:effectLst>
                  <a:outerShdw blurRad="38100" dist="38100" dir="2700000" algn="tl">
                    <a:srgbClr val="000000"/>
                  </a:outerShdw>
                </a:effectLst>
                <a:latin typeface="Tahoma"/>
              </a:rPr>
              <a:t>la relación de erotismo que puede existir en personas </a:t>
            </a:r>
            <a:r>
              <a:rPr lang="es-ES" altLang="en-US" sz="2800" dirty="0" smtClean="0">
                <a:solidFill>
                  <a:srgbClr val="FFFFFF"/>
                </a:solidFill>
                <a:effectLst>
                  <a:outerShdw blurRad="38100" dist="38100" dir="2700000" algn="tl">
                    <a:srgbClr val="000000"/>
                  </a:outerShdw>
                </a:effectLst>
                <a:latin typeface="Tahoma"/>
              </a:rPr>
              <a:t>de igual y /o   diferentes  </a:t>
            </a:r>
            <a:r>
              <a:rPr lang="es-ES" altLang="en-US" sz="2800" dirty="0">
                <a:solidFill>
                  <a:srgbClr val="FFFFFF"/>
                </a:solidFill>
                <a:effectLst>
                  <a:outerShdw blurRad="38100" dist="38100" dir="2700000" algn="tl">
                    <a:srgbClr val="000000"/>
                  </a:outerShdw>
                </a:effectLst>
                <a:latin typeface="Tahoma"/>
              </a:rPr>
              <a:t>sexos, y  en ella intervienen factores como:</a:t>
            </a:r>
          </a:p>
          <a:p>
            <a:pPr marL="342900" indent="-342900" algn="just" eaLnBrk="1" hangingPunct="1">
              <a:lnSpc>
                <a:spcPct val="80000"/>
              </a:lnSpc>
              <a:buClr>
                <a:srgbClr val="FFCC00"/>
              </a:buClr>
              <a:defRPr/>
            </a:pPr>
            <a:r>
              <a:rPr lang="es-ES" altLang="en-US" sz="2800" dirty="0" smtClean="0">
                <a:solidFill>
                  <a:srgbClr val="FFFFFF"/>
                </a:solidFill>
                <a:effectLst>
                  <a:outerShdw blurRad="38100" dist="38100" dir="2700000" algn="tl">
                    <a:srgbClr val="000000"/>
                  </a:outerShdw>
                </a:effectLst>
                <a:latin typeface="Tahoma"/>
              </a:rPr>
              <a:t>a </a:t>
            </a:r>
            <a:r>
              <a:rPr lang="es-ES" altLang="en-US" sz="2800" dirty="0">
                <a:solidFill>
                  <a:srgbClr val="FFFFFF"/>
                </a:solidFill>
                <a:effectLst>
                  <a:outerShdw blurRad="38100" dist="38100" dir="2700000" algn="tl">
                    <a:srgbClr val="000000"/>
                  </a:outerShdw>
                </a:effectLst>
                <a:latin typeface="Tahoma"/>
              </a:rPr>
              <a:t>relaciones con los demás (normas y valores)</a:t>
            </a:r>
          </a:p>
          <a:p>
            <a:pPr marL="342900" indent="-342900" algn="just" eaLnBrk="1" hangingPunct="1">
              <a:lnSpc>
                <a:spcPct val="80000"/>
              </a:lnSpc>
              <a:buClr>
                <a:srgbClr val="FFCC00"/>
              </a:buClr>
              <a:defRPr/>
            </a:pPr>
            <a:r>
              <a:rPr lang="es-ES" altLang="en-US" sz="2800" dirty="0">
                <a:solidFill>
                  <a:srgbClr val="FFFFFF"/>
                </a:solidFill>
                <a:effectLst>
                  <a:outerShdw blurRad="38100" dist="38100" dir="2700000" algn="tl">
                    <a:srgbClr val="000000"/>
                  </a:outerShdw>
                </a:effectLst>
                <a:latin typeface="Tahoma"/>
              </a:rPr>
              <a:t>Circunstancias de su vida</a:t>
            </a:r>
          </a:p>
          <a:p>
            <a:pPr marL="342900" indent="-342900" algn="just" eaLnBrk="1" hangingPunct="1">
              <a:lnSpc>
                <a:spcPct val="80000"/>
              </a:lnSpc>
              <a:buClr>
                <a:srgbClr val="FFCC00"/>
              </a:buClr>
              <a:defRPr/>
            </a:pPr>
            <a:r>
              <a:rPr lang="es-ES" altLang="en-US" sz="2800" dirty="0">
                <a:solidFill>
                  <a:srgbClr val="FFFFFF"/>
                </a:solidFill>
                <a:effectLst>
                  <a:outerShdw blurRad="38100" dist="38100" dir="2700000" algn="tl">
                    <a:srgbClr val="000000"/>
                  </a:outerShdw>
                </a:effectLst>
                <a:latin typeface="Tahoma"/>
              </a:rPr>
              <a:t>Cultura en que viven, </a:t>
            </a:r>
          </a:p>
          <a:p>
            <a:pPr marL="342900" indent="-342900" algn="just" eaLnBrk="1" hangingPunct="1">
              <a:lnSpc>
                <a:spcPct val="80000"/>
              </a:lnSpc>
              <a:buClr>
                <a:srgbClr val="FFCC00"/>
              </a:buClr>
              <a:defRPr/>
            </a:pPr>
            <a:r>
              <a:rPr lang="es-ES" altLang="en-US" sz="2800" dirty="0">
                <a:solidFill>
                  <a:srgbClr val="FFFFFF"/>
                </a:solidFill>
                <a:effectLst>
                  <a:outerShdw blurRad="38100" dist="38100" dir="2700000" algn="tl">
                    <a:srgbClr val="000000"/>
                  </a:outerShdw>
                </a:effectLst>
                <a:latin typeface="Tahoma"/>
              </a:rPr>
              <a:t>Características personales teniendo presente, lo biológico, la identidad y la percepción de ser hombre o mujer.</a:t>
            </a:r>
          </a:p>
          <a:p>
            <a:pPr marL="342900" indent="-342900" algn="just" eaLnBrk="1" hangingPunct="1">
              <a:lnSpc>
                <a:spcPct val="80000"/>
              </a:lnSpc>
              <a:buClr>
                <a:srgbClr val="FFCC00"/>
              </a:buClr>
              <a:defRPr/>
            </a:pPr>
            <a:r>
              <a:rPr lang="es-ES" altLang="en-US" sz="2800" dirty="0">
                <a:solidFill>
                  <a:srgbClr val="FFFFFF"/>
                </a:solidFill>
                <a:effectLst>
                  <a:outerShdw blurRad="38100" dist="38100" dir="2700000" algn="tl">
                    <a:srgbClr val="000000"/>
                  </a:outerShdw>
                </a:effectLst>
                <a:latin typeface="Tahoma"/>
              </a:rPr>
              <a:t>(Carácter </a:t>
            </a:r>
            <a:r>
              <a:rPr lang="es-ES" altLang="en-US" sz="2800" dirty="0" err="1">
                <a:solidFill>
                  <a:srgbClr val="FFFFFF"/>
                </a:solidFill>
                <a:effectLst>
                  <a:outerShdw blurRad="38100" dist="38100" dir="2700000" algn="tl">
                    <a:srgbClr val="000000"/>
                  </a:outerShdw>
                </a:effectLst>
                <a:latin typeface="Tahoma"/>
              </a:rPr>
              <a:t>bio</a:t>
            </a:r>
            <a:r>
              <a:rPr lang="es-ES" altLang="en-US" sz="2800" dirty="0">
                <a:solidFill>
                  <a:srgbClr val="FFFFFF"/>
                </a:solidFill>
                <a:effectLst>
                  <a:outerShdw blurRad="38100" dist="38100" dir="2700000" algn="tl">
                    <a:srgbClr val="000000"/>
                  </a:outerShdw>
                </a:effectLst>
                <a:latin typeface="Tahoma"/>
              </a:rPr>
              <a:t>-socio-cultural).</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p:txBody>
          <a:bodyPr/>
          <a:lstStyle/>
          <a:p>
            <a:pPr algn="just" eaLnBrk="1" hangingPunct="1">
              <a:defRPr/>
            </a:pPr>
            <a:r>
              <a:rPr lang="es-ES" altLang="en-US" dirty="0" smtClean="0"/>
              <a:t>La sexualidad </a:t>
            </a:r>
            <a:r>
              <a:rPr lang="es-ES" altLang="en-US" dirty="0" smtClean="0">
                <a:solidFill>
                  <a:srgbClr val="FF0000"/>
                </a:solidFill>
              </a:rPr>
              <a:t>hace referencia a los comportamientos, conductas y tendencias sexuales de una persona</a:t>
            </a:r>
            <a:r>
              <a:rPr lang="es-ES" altLang="en-US" dirty="0" smtClean="0"/>
              <a:t>, así como a la fuerza de esas tendencias.</a:t>
            </a:r>
          </a:p>
          <a:p>
            <a:pPr algn="just" eaLnBrk="1" hangingPunct="1">
              <a:defRPr/>
            </a:pPr>
            <a:r>
              <a:rPr lang="es-ES" altLang="en-US" dirty="0" smtClean="0"/>
              <a:t>Engloba la capacidad para responder a un estímulo erótico y obtener placer de las actividades sexuales, como pueden ser el juego amoroso, el coito y la masturbación.</a:t>
            </a:r>
          </a:p>
          <a:p>
            <a:pPr algn="just" eaLnBrk="1" hangingPunct="1">
              <a:defRPr/>
            </a:pPr>
            <a:endParaRPr lang="es-ES" altLang="en-US" dirty="0" smtClean="0"/>
          </a:p>
        </p:txBody>
      </p:sp>
      <p:sp>
        <p:nvSpPr>
          <p:cNvPr id="45060" name="Rectangle 4"/>
          <p:cNvSpPr>
            <a:spLocks noGrp="1" noChangeArrowheads="1"/>
          </p:cNvSpPr>
          <p:nvPr>
            <p:ph type="title"/>
          </p:nvPr>
        </p:nvSpPr>
        <p:spPr/>
        <p:txBody>
          <a:bodyPr/>
          <a:lstStyle/>
          <a:p>
            <a:pPr algn="ctr" eaLnBrk="1" hangingPunct="1">
              <a:defRPr/>
            </a:pPr>
            <a:r>
              <a:rPr lang="es-ES" altLang="en-US" sz="4000" b="1" dirty="0" smtClean="0"/>
              <a:t>CONCEPTO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250825" y="692150"/>
            <a:ext cx="8435975" cy="5327650"/>
          </a:xfrm>
        </p:spPr>
        <p:txBody>
          <a:bodyPr/>
          <a:lstStyle/>
          <a:p>
            <a:pPr eaLnBrk="1" hangingPunct="1">
              <a:lnSpc>
                <a:spcPct val="80000"/>
              </a:lnSpc>
              <a:buFontTx/>
              <a:buNone/>
              <a:defRPr/>
            </a:pPr>
            <a:r>
              <a:rPr lang="es-ES_tradnl" altLang="en-US" sz="2800" b="1" dirty="0" smtClean="0"/>
              <a:t>Concepto de sexualidad:</a:t>
            </a:r>
          </a:p>
          <a:p>
            <a:pPr algn="just" eaLnBrk="1" hangingPunct="1">
              <a:lnSpc>
                <a:spcPct val="80000"/>
              </a:lnSpc>
              <a:defRPr/>
            </a:pPr>
            <a:endParaRPr lang="es-ES_tradnl" altLang="en-US" sz="2800" b="1" dirty="0" smtClean="0"/>
          </a:p>
          <a:p>
            <a:pPr algn="just" eaLnBrk="1" hangingPunct="1">
              <a:lnSpc>
                <a:spcPct val="80000"/>
              </a:lnSpc>
              <a:defRPr/>
            </a:pPr>
            <a:r>
              <a:rPr lang="es-ES_tradnl" altLang="en-US" sz="2800" dirty="0" smtClean="0"/>
              <a:t>La sexualidad humana es una dimensión de la personalidad, que se construye desde el nacimiento y a lo largo de toda la vida, a través  del conjunto de representaciones vinculadas a sentimientos, actitudes y comportamientos que conforman el hecho de ser funcionalmente sexuado, masculino o  femenino, lo que trasciende la relación de la pareja,  para manifestarse en todo lo que la persona es  y hace en su vida personal, familiar  y social. </a:t>
            </a:r>
            <a:endParaRPr lang="es-ES" altLang="en-US" sz="2800" dirty="0" smtClean="0"/>
          </a:p>
          <a:p>
            <a:pPr eaLnBrk="1" hangingPunct="1">
              <a:lnSpc>
                <a:spcPct val="80000"/>
              </a:lnSpc>
              <a:defRPr/>
            </a:pPr>
            <a:endParaRPr lang="es-ES" altLang="en-US" sz="28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0" y="188913"/>
            <a:ext cx="9144000" cy="7343775"/>
          </a:xfrm>
        </p:spPr>
        <p:txBody>
          <a:bodyPr/>
          <a:lstStyle/>
          <a:p>
            <a:pPr marL="0" indent="0" algn="just" eaLnBrk="1" hangingPunct="1">
              <a:lnSpc>
                <a:spcPct val="90000"/>
              </a:lnSpc>
              <a:buFontTx/>
              <a:buNone/>
              <a:defRPr/>
            </a:pPr>
            <a:r>
              <a:rPr lang="es-ES" altLang="en-US" sz="2800" dirty="0" smtClean="0"/>
              <a:t>La sexualidad no se reduce únicamente a los órganos genitales, abarca también todas las zonas erógenas del cuerpo, así como los pensamientos, deseos y fantasías relacionados con el sexo.</a:t>
            </a:r>
          </a:p>
          <a:p>
            <a:pPr algn="just" eaLnBrk="1" hangingPunct="1">
              <a:lnSpc>
                <a:spcPct val="90000"/>
              </a:lnSpc>
              <a:defRPr/>
            </a:pPr>
            <a:endParaRPr lang="es-ES" altLang="en-US" sz="2800" dirty="0"/>
          </a:p>
          <a:p>
            <a:pPr marL="0" indent="0" algn="just" eaLnBrk="1" hangingPunct="1">
              <a:lnSpc>
                <a:spcPct val="90000"/>
              </a:lnSpc>
              <a:buFontTx/>
              <a:buNone/>
              <a:defRPr/>
            </a:pPr>
            <a:endParaRPr lang="es-ES" altLang="en-US" sz="2800" dirty="0" smtClean="0"/>
          </a:p>
          <a:p>
            <a:pPr algn="just" eaLnBrk="1" hangingPunct="1">
              <a:lnSpc>
                <a:spcPct val="90000"/>
              </a:lnSpc>
              <a:defRPr/>
            </a:pPr>
            <a:r>
              <a:rPr lang="es-ES_tradnl" altLang="en-US" sz="2800" dirty="0" smtClean="0"/>
              <a:t>La sexualidad depende de cuatro factores psico  sexuales interrelacionados.</a:t>
            </a:r>
            <a:endParaRPr lang="es-ES" altLang="en-US" sz="2800" dirty="0" smtClean="0"/>
          </a:p>
          <a:p>
            <a:pPr marL="0" indent="0" algn="just" eaLnBrk="1" hangingPunct="1">
              <a:lnSpc>
                <a:spcPct val="90000"/>
              </a:lnSpc>
              <a:buFontTx/>
              <a:buNone/>
              <a:defRPr/>
            </a:pPr>
            <a:r>
              <a:rPr lang="es-ES_tradnl" altLang="en-US" sz="2800" dirty="0" smtClean="0"/>
              <a:t>Sexo biológico</a:t>
            </a:r>
            <a:endParaRPr lang="es-ES" altLang="en-US" sz="2800" dirty="0" smtClean="0"/>
          </a:p>
          <a:p>
            <a:pPr marL="0" indent="0" algn="just" eaLnBrk="1" hangingPunct="1">
              <a:lnSpc>
                <a:spcPct val="90000"/>
              </a:lnSpc>
              <a:buFontTx/>
              <a:buNone/>
              <a:defRPr/>
            </a:pPr>
            <a:r>
              <a:rPr lang="es-ES_tradnl" altLang="en-US" sz="2400" dirty="0" smtClean="0"/>
              <a:t>Identidad</a:t>
            </a:r>
            <a:r>
              <a:rPr lang="es-ES_tradnl" altLang="en-US" sz="2800" dirty="0" smtClean="0"/>
              <a:t> Sexual</a:t>
            </a:r>
            <a:endParaRPr lang="es-ES" altLang="en-US" sz="2800" dirty="0" smtClean="0"/>
          </a:p>
          <a:p>
            <a:pPr marL="0" indent="0" algn="just" eaLnBrk="1" hangingPunct="1">
              <a:lnSpc>
                <a:spcPct val="90000"/>
              </a:lnSpc>
              <a:buFontTx/>
              <a:buNone/>
              <a:defRPr/>
            </a:pPr>
            <a:r>
              <a:rPr lang="es-ES_tradnl" altLang="en-US" sz="2800" dirty="0" smtClean="0"/>
              <a:t>Identidad de Genero</a:t>
            </a:r>
            <a:endParaRPr lang="es-ES" altLang="en-US" sz="2800" dirty="0" smtClean="0"/>
          </a:p>
          <a:p>
            <a:pPr marL="0" indent="0" algn="just" eaLnBrk="1" hangingPunct="1">
              <a:lnSpc>
                <a:spcPct val="90000"/>
              </a:lnSpc>
              <a:buFontTx/>
              <a:buNone/>
              <a:defRPr/>
            </a:pPr>
            <a:r>
              <a:rPr lang="es-ES_tradnl" altLang="en-US" sz="2800" dirty="0" smtClean="0"/>
              <a:t>Orientación Sexual</a:t>
            </a:r>
            <a:endParaRPr lang="es-ES" altLang="en-US" sz="2800" dirty="0" smtClean="0"/>
          </a:p>
          <a:p>
            <a:pPr algn="just" eaLnBrk="1" hangingPunct="1">
              <a:lnSpc>
                <a:spcPct val="90000"/>
              </a:lnSpc>
              <a:defRPr/>
            </a:pPr>
            <a:endParaRPr lang="es-ES" altLang="en-US" sz="28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p:txBody>
          <a:bodyPr/>
          <a:lstStyle/>
          <a:p>
            <a:pPr algn="just" eaLnBrk="1" hangingPunct="1">
              <a:lnSpc>
                <a:spcPct val="80000"/>
              </a:lnSpc>
              <a:defRPr/>
            </a:pPr>
            <a:r>
              <a:rPr lang="es-ES" altLang="en-US" dirty="0" smtClean="0"/>
              <a:t>1. </a:t>
            </a:r>
            <a:r>
              <a:rPr lang="es-ES" altLang="en-US" b="1" dirty="0" smtClean="0"/>
              <a:t>Sexo Biológico:</a:t>
            </a:r>
            <a:r>
              <a:rPr lang="es-ES" altLang="en-US" dirty="0" smtClean="0"/>
              <a:t> Está determinado por los cromosomas sexuales y se refiere a un determinado balance hormonal que condicionará los caracteres sexuales primarios y secundarios. </a:t>
            </a:r>
          </a:p>
          <a:p>
            <a:pPr algn="just" eaLnBrk="1" hangingPunct="1">
              <a:lnSpc>
                <a:spcPct val="80000"/>
              </a:lnSpc>
              <a:buFontTx/>
              <a:buNone/>
              <a:defRPr/>
            </a:pPr>
            <a:endParaRPr lang="es-ES" altLang="en-US" dirty="0" smtClean="0"/>
          </a:p>
          <a:p>
            <a:pPr algn="just" eaLnBrk="1" hangingPunct="1">
              <a:lnSpc>
                <a:spcPct val="80000"/>
              </a:lnSpc>
              <a:defRPr/>
            </a:pPr>
            <a:r>
              <a:rPr lang="es-ES" altLang="en-US" b="1" dirty="0" smtClean="0"/>
              <a:t>2.Identidad Sexual</a:t>
            </a:r>
            <a:r>
              <a:rPr lang="es-ES" altLang="en-US" dirty="0" smtClean="0"/>
              <a:t>: También se denomina Identidad Genérica Subjetiva y corresponde al sentimiento subjetivo de masculinidad o feminidad. </a:t>
            </a:r>
          </a:p>
        </p:txBody>
      </p:sp>
      <p:sp>
        <p:nvSpPr>
          <p:cNvPr id="47108" name="Rectangle 4"/>
          <p:cNvSpPr>
            <a:spLocks noGrp="1" noChangeArrowheads="1"/>
          </p:cNvSpPr>
          <p:nvPr>
            <p:ph type="title"/>
          </p:nvPr>
        </p:nvSpPr>
        <p:spPr/>
        <p:txBody>
          <a:bodyPr/>
          <a:lstStyle/>
          <a:p>
            <a:pPr algn="ctr" eaLnBrk="1" hangingPunct="1">
              <a:defRPr/>
            </a:pPr>
            <a:r>
              <a:rPr lang="es-ES" altLang="en-US" sz="4000" b="1" dirty="0" smtClean="0"/>
              <a:t>Factores Psicosexuales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p:txBody>
          <a:bodyPr/>
          <a:lstStyle/>
          <a:p>
            <a:pPr algn="just" eaLnBrk="1" hangingPunct="1">
              <a:lnSpc>
                <a:spcPct val="80000"/>
              </a:lnSpc>
              <a:defRPr/>
            </a:pPr>
            <a:r>
              <a:rPr lang="es-ES" altLang="en-US" sz="2800" dirty="0" smtClean="0"/>
              <a:t>3. </a:t>
            </a:r>
            <a:r>
              <a:rPr lang="es-ES" altLang="en-US" sz="2800" b="1" dirty="0" smtClean="0"/>
              <a:t>Identidad de Genero</a:t>
            </a:r>
            <a:r>
              <a:rPr lang="es-ES" altLang="en-US" sz="2800" dirty="0" smtClean="0"/>
              <a:t>: Es el rol masculino o femenino y suele estar definido ya a los 3 años de edad.(asignados y asumidos socialmente) </a:t>
            </a:r>
          </a:p>
          <a:p>
            <a:pPr algn="just" eaLnBrk="1" hangingPunct="1">
              <a:lnSpc>
                <a:spcPct val="80000"/>
              </a:lnSpc>
              <a:buFontTx/>
              <a:buNone/>
              <a:defRPr/>
            </a:pPr>
            <a:endParaRPr lang="es-ES" altLang="en-US" sz="2800" b="1" dirty="0" smtClean="0"/>
          </a:p>
          <a:p>
            <a:pPr algn="just" eaLnBrk="1" hangingPunct="1">
              <a:lnSpc>
                <a:spcPct val="80000"/>
              </a:lnSpc>
              <a:defRPr/>
            </a:pPr>
            <a:r>
              <a:rPr lang="es-ES" altLang="en-US" sz="2800" b="1" dirty="0" smtClean="0"/>
              <a:t>4. Orientación</a:t>
            </a:r>
            <a:r>
              <a:rPr lang="es-ES_tradnl" altLang="en-US" sz="2800" b="1" dirty="0" smtClean="0"/>
              <a:t> Sexual: </a:t>
            </a:r>
            <a:r>
              <a:rPr lang="es-ES_tradnl" altLang="en-US" sz="2800" dirty="0" smtClean="0"/>
              <a:t>De acuerdo a los criterios internacionales de salud, se entiende como conducta sexual normal a la actitud típica del ser </a:t>
            </a:r>
            <a:r>
              <a:rPr lang="es-ES_tradnl" altLang="en-US" sz="2800" dirty="0" err="1" smtClean="0"/>
              <a:t>humano,relacionada</a:t>
            </a:r>
            <a:r>
              <a:rPr lang="es-ES_tradnl" altLang="en-US" sz="2800" dirty="0" smtClean="0"/>
              <a:t> con la preferencia sexual, comprendiéndose como la relación de erotismo que puede existir entre personas de mutuo acuerdo.</a:t>
            </a:r>
            <a:endParaRPr lang="es-ES" altLang="en-US" sz="2800" dirty="0" smtClean="0"/>
          </a:p>
          <a:p>
            <a:pPr algn="just" eaLnBrk="1" hangingPunct="1">
              <a:lnSpc>
                <a:spcPct val="80000"/>
              </a:lnSpc>
              <a:defRPr/>
            </a:pPr>
            <a:endParaRPr lang="es-ES" altLang="en-US" sz="2400" dirty="0" smtClean="0"/>
          </a:p>
        </p:txBody>
      </p:sp>
      <p:sp>
        <p:nvSpPr>
          <p:cNvPr id="48132" name="Rectangle 4"/>
          <p:cNvSpPr>
            <a:spLocks noGrp="1" noChangeArrowheads="1"/>
          </p:cNvSpPr>
          <p:nvPr>
            <p:ph type="title"/>
          </p:nvPr>
        </p:nvSpPr>
        <p:spPr/>
        <p:txBody>
          <a:bodyPr/>
          <a:lstStyle/>
          <a:p>
            <a:pPr algn="ctr" eaLnBrk="1" hangingPunct="1">
              <a:defRPr/>
            </a:pPr>
            <a:r>
              <a:rPr lang="es-ES" altLang="en-US" sz="4000" b="1" dirty="0" err="1" smtClean="0"/>
              <a:t>continuacion</a:t>
            </a:r>
            <a:endParaRPr lang="es-ES" altLang="en-US" sz="4000" b="1"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p:txBody>
          <a:bodyPr/>
          <a:lstStyle/>
          <a:p>
            <a:pPr algn="just" eaLnBrk="1" hangingPunct="1">
              <a:buFontTx/>
              <a:buNone/>
              <a:defRPr/>
            </a:pPr>
            <a:endParaRPr lang="es-ES_tradnl" altLang="en-US" sz="2800" dirty="0" smtClean="0"/>
          </a:p>
          <a:p>
            <a:pPr algn="just" eaLnBrk="1" hangingPunct="1">
              <a:defRPr/>
            </a:pPr>
            <a:r>
              <a:rPr lang="es-ES_tradnl" altLang="en-US" sz="2800" dirty="0" smtClean="0"/>
              <a:t>La “salud sexual” es la integración de aspectos somáticos, afectivos e intelectuales del ser sexuado, de modo tal que de ella derive el enriquecimiento y el desarrollo de la persona humana, la comunicación y el amor. </a:t>
            </a:r>
            <a:r>
              <a:rPr lang="es-ES" altLang="en-US" sz="2800" dirty="0" smtClean="0"/>
              <a:t>La salud y la sexualidad integran cuestiones de bienestar orgánico(físico), psíquico y social.</a:t>
            </a:r>
          </a:p>
        </p:txBody>
      </p:sp>
      <p:sp>
        <p:nvSpPr>
          <p:cNvPr id="49156" name="Rectangle 4"/>
          <p:cNvSpPr>
            <a:spLocks noGrp="1" noChangeArrowheads="1"/>
          </p:cNvSpPr>
          <p:nvPr>
            <p:ph type="title"/>
          </p:nvPr>
        </p:nvSpPr>
        <p:spPr/>
        <p:txBody>
          <a:bodyPr/>
          <a:lstStyle/>
          <a:p>
            <a:pPr algn="ctr" eaLnBrk="1" hangingPunct="1">
              <a:defRPr/>
            </a:pPr>
            <a:r>
              <a:rPr lang="es-ES_tradnl" altLang="en-US" sz="4000" b="1" dirty="0" smtClean="0"/>
              <a:t>Salud sexual</a:t>
            </a:r>
            <a:br>
              <a:rPr lang="es-ES_tradnl" altLang="en-US" sz="4000" b="1" dirty="0" smtClean="0"/>
            </a:br>
            <a:endParaRPr lang="es-ES" altLang="en-US" sz="4000" b="1"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357188" y="1214438"/>
            <a:ext cx="8391525" cy="5143500"/>
          </a:xfrm>
        </p:spPr>
        <p:txBody>
          <a:bodyPr/>
          <a:lstStyle/>
          <a:p>
            <a:pPr algn="just" eaLnBrk="1" hangingPunct="1">
              <a:lnSpc>
                <a:spcPct val="80000"/>
              </a:lnSpc>
              <a:buFontTx/>
              <a:buNone/>
              <a:defRPr/>
            </a:pPr>
            <a:r>
              <a:rPr lang="es-ES_tradnl" altLang="en-US" sz="2600" b="1" dirty="0" smtClean="0"/>
              <a:t>. </a:t>
            </a:r>
          </a:p>
          <a:p>
            <a:pPr algn="just" eaLnBrk="1" hangingPunct="1">
              <a:lnSpc>
                <a:spcPct val="80000"/>
              </a:lnSpc>
              <a:buFontTx/>
              <a:buNone/>
              <a:defRPr/>
            </a:pPr>
            <a:endParaRPr lang="es-ES" altLang="en-US" sz="2600" dirty="0" smtClean="0"/>
          </a:p>
          <a:p>
            <a:pPr algn="just" eaLnBrk="1" hangingPunct="1">
              <a:lnSpc>
                <a:spcPct val="80000"/>
              </a:lnSpc>
              <a:defRPr/>
            </a:pPr>
            <a:r>
              <a:rPr lang="es-ES" altLang="en-US" sz="2600" dirty="0" smtClean="0"/>
              <a:t>Es la aptitud para disfrutar de la actividad sexual y reproductiva, y de regularla de acuerdo con una ética personal y social. La ausencia de temores, sentimientos de </a:t>
            </a:r>
            <a:r>
              <a:rPr lang="es-ES" altLang="en-US" sz="2600" dirty="0" err="1" smtClean="0"/>
              <a:t>verguenza</a:t>
            </a:r>
            <a:r>
              <a:rPr lang="es-ES" altLang="en-US" sz="2600" dirty="0" smtClean="0"/>
              <a:t> y culpabilidad, creencias infundadas y otros factores psicológicos, que inhiben o perturban las relaciones sexuales.</a:t>
            </a:r>
          </a:p>
          <a:p>
            <a:pPr algn="just" eaLnBrk="1" hangingPunct="1">
              <a:lnSpc>
                <a:spcPct val="80000"/>
              </a:lnSpc>
              <a:defRPr/>
            </a:pPr>
            <a:endParaRPr lang="es-ES" altLang="en-US" sz="2600" dirty="0" smtClean="0"/>
          </a:p>
          <a:p>
            <a:pPr algn="just" eaLnBrk="1" hangingPunct="1">
              <a:lnSpc>
                <a:spcPct val="80000"/>
              </a:lnSpc>
              <a:defRPr/>
            </a:pPr>
            <a:r>
              <a:rPr lang="es-ES" altLang="en-US" sz="2600" dirty="0" smtClean="0"/>
              <a:t>La ausencia de trastornos orgánicos de enfermedad o deficiencias que entorpezcan la actividad sexual y reproductiva. </a:t>
            </a:r>
            <a:r>
              <a:rPr lang="es-ES_tradnl" altLang="en-US" sz="2600" dirty="0" smtClean="0"/>
              <a:t>Abarca nuestros sentimientos y conducta, es la expresión y relación con los demás, en definitiva es la forma de elegir vivir como hombre o mujer. </a:t>
            </a:r>
            <a:endParaRPr lang="es-ES" altLang="en-US" sz="2600" dirty="0" smtClean="0"/>
          </a:p>
        </p:txBody>
      </p:sp>
      <p:sp>
        <p:nvSpPr>
          <p:cNvPr id="50180" name="Rectangle 4"/>
          <p:cNvSpPr>
            <a:spLocks noGrp="1" noChangeArrowheads="1"/>
          </p:cNvSpPr>
          <p:nvPr>
            <p:ph type="title"/>
          </p:nvPr>
        </p:nvSpPr>
        <p:spPr/>
        <p:txBody>
          <a:bodyPr/>
          <a:lstStyle/>
          <a:p>
            <a:pPr algn="ctr" eaLnBrk="1" hangingPunct="1">
              <a:defRPr/>
            </a:pPr>
            <a:r>
              <a:rPr lang="es-ES_tradnl" altLang="en-US" sz="4000" b="1" dirty="0" smtClean="0"/>
              <a:t>Sexualidad sana</a:t>
            </a:r>
            <a:endParaRPr lang="es-ES" altLang="en-US" sz="4000" b="1"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539750" y="1844675"/>
            <a:ext cx="8229600" cy="4114800"/>
          </a:xfrm>
        </p:spPr>
        <p:txBody>
          <a:bodyPr/>
          <a:lstStyle/>
          <a:p>
            <a:pPr algn="just" eaLnBrk="1" hangingPunct="1">
              <a:lnSpc>
                <a:spcPct val="80000"/>
              </a:lnSpc>
              <a:defRPr/>
            </a:pPr>
            <a:r>
              <a:rPr lang="es-ES_tradnl" altLang="en-US" sz="2800" dirty="0" smtClean="0"/>
              <a:t>Para lograr una sexualidad sana hay que desarrollar el estudio de esta categoría y despojar a la juventud de los mitos, tabúes y referencias que hacen frenar el desarrollo sexual,  esto debe ser abordado desde el prisma de una cultura capaz de revertir lo negativo de las tradiciones antiguas permitiendo que las personas desarrollen sus sentimientos, necesidades y motivaciones en esta esfera. </a:t>
            </a:r>
            <a:endParaRPr lang="es-ES" altLang="en-US" sz="2800" dirty="0" smtClean="0"/>
          </a:p>
        </p:txBody>
      </p:sp>
      <p:sp>
        <p:nvSpPr>
          <p:cNvPr id="51204" name="Rectangle 4"/>
          <p:cNvSpPr>
            <a:spLocks noGrp="1" noChangeArrowheads="1"/>
          </p:cNvSpPr>
          <p:nvPr>
            <p:ph type="title"/>
          </p:nvPr>
        </p:nvSpPr>
        <p:spPr/>
        <p:txBody>
          <a:bodyPr/>
          <a:lstStyle/>
          <a:p>
            <a:pPr algn="ctr" eaLnBrk="1" hangingPunct="1">
              <a:defRPr/>
            </a:pPr>
            <a:r>
              <a:rPr lang="es-ES_tradnl" altLang="en-US" sz="4000" b="1" dirty="0" smtClean="0"/>
              <a:t>Sexualidad  sana</a:t>
            </a:r>
            <a:r>
              <a:rPr lang="es-ES" altLang="en-US" sz="4000" b="1" dirty="0" smtClean="0"/>
              <a:t/>
            </a:r>
            <a:br>
              <a:rPr lang="es-ES" altLang="en-US" sz="4000" b="1" dirty="0" smtClean="0"/>
            </a:br>
            <a:r>
              <a:rPr lang="es-ES" altLang="en-US" sz="1600" b="1" dirty="0" err="1" smtClean="0"/>
              <a:t>continuacion</a:t>
            </a:r>
            <a:endParaRPr lang="es-ES" altLang="en-US" sz="1600" b="1"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Grp="1" noChangeArrowheads="1"/>
          </p:cNvSpPr>
          <p:nvPr>
            <p:ph type="body" idx="1"/>
          </p:nvPr>
        </p:nvSpPr>
        <p:spPr/>
        <p:txBody>
          <a:bodyPr/>
          <a:lstStyle/>
          <a:p>
            <a:pPr algn="just" eaLnBrk="1" hangingPunct="1">
              <a:lnSpc>
                <a:spcPct val="80000"/>
              </a:lnSpc>
              <a:buFontTx/>
              <a:buNone/>
              <a:defRPr/>
            </a:pPr>
            <a:endParaRPr lang="es-ES" altLang="en-US" sz="2800" b="1" dirty="0" smtClean="0"/>
          </a:p>
          <a:p>
            <a:pPr lvl="3" algn="just" eaLnBrk="1" hangingPunct="1">
              <a:lnSpc>
                <a:spcPct val="80000"/>
              </a:lnSpc>
              <a:defRPr/>
            </a:pPr>
            <a:r>
              <a:rPr lang="es-ES" altLang="en-US" sz="2800" b="1" dirty="0" smtClean="0"/>
              <a:t>La respuesta sexual humana fue descrita por primera vez en 1966 por William H. Masters y Virginia E. Johnson en el libro Respuesta Sexual Humana. Su propósito principal fue describir de forma objetiva los cambios biológicos que hombres y mujeres tienen durante la actividad erótico-sexual ya sea en forma individualizada o en pareja.</a:t>
            </a:r>
            <a:r>
              <a:rPr lang="es-ES" altLang="en-US" sz="2800" dirty="0" smtClean="0"/>
              <a:t> </a:t>
            </a:r>
          </a:p>
        </p:txBody>
      </p:sp>
      <p:sp>
        <p:nvSpPr>
          <p:cNvPr id="55301" name="Rectangle 5"/>
          <p:cNvSpPr>
            <a:spLocks noGrp="1" noChangeArrowheads="1"/>
          </p:cNvSpPr>
          <p:nvPr>
            <p:ph type="title"/>
          </p:nvPr>
        </p:nvSpPr>
        <p:spPr/>
        <p:txBody>
          <a:bodyPr/>
          <a:lstStyle/>
          <a:p>
            <a:pPr algn="ctr" eaLnBrk="1" hangingPunct="1">
              <a:defRPr/>
            </a:pPr>
            <a:r>
              <a:rPr lang="es-ES_tradnl" altLang="en-US" sz="4000" b="1" dirty="0" smtClean="0"/>
              <a:t>Trastornos sexuales: </a:t>
            </a:r>
            <a:br>
              <a:rPr lang="es-ES_tradnl" altLang="en-US" sz="4000" b="1" dirty="0" smtClean="0"/>
            </a:br>
            <a:endParaRPr lang="es-ES" altLang="en-US" sz="4000" b="1"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1"/>
          </p:nvPr>
        </p:nvSpPr>
        <p:spPr>
          <a:xfrm>
            <a:off x="-1214438" y="785813"/>
            <a:ext cx="10358438" cy="4286250"/>
          </a:xfrm>
        </p:spPr>
        <p:txBody>
          <a:bodyPr/>
          <a:lstStyle/>
          <a:p>
            <a:pPr lvl="3" algn="just" eaLnBrk="1" hangingPunct="1">
              <a:lnSpc>
                <a:spcPct val="80000"/>
              </a:lnSpc>
              <a:buFont typeface="Tahoma" panose="020B0604030504040204" pitchFamily="34" charset="0"/>
              <a:buNone/>
              <a:defRPr/>
            </a:pPr>
            <a:r>
              <a:rPr lang="es-ES" altLang="en-US" sz="2800" b="1" dirty="0" smtClean="0"/>
              <a:t>Durante la respuesta sexual tanto masculina como femenina se manifiestan cambios físicos y hormonales</a:t>
            </a:r>
          </a:p>
          <a:p>
            <a:pPr lvl="3" algn="just" eaLnBrk="1" hangingPunct="1">
              <a:lnSpc>
                <a:spcPct val="80000"/>
              </a:lnSpc>
              <a:buFont typeface="Tahoma" panose="020B0604030504040204" pitchFamily="34" charset="0"/>
              <a:buNone/>
              <a:defRPr/>
            </a:pPr>
            <a:r>
              <a:rPr lang="es-ES" altLang="en-US" sz="2800" b="1" dirty="0" smtClean="0"/>
              <a:t> y este proceso  se  compone de cuatro elementos (fases) que se manifiestan de distintas  maneras según el sexo, siendo estos :</a:t>
            </a:r>
          </a:p>
          <a:p>
            <a:pPr lvl="3" algn="just" eaLnBrk="1" hangingPunct="1">
              <a:lnSpc>
                <a:spcPct val="80000"/>
              </a:lnSpc>
              <a:defRPr/>
            </a:pPr>
            <a:r>
              <a:rPr lang="es-ES" altLang="en-US" sz="2800" b="1" dirty="0" smtClean="0"/>
              <a:t>La excitación</a:t>
            </a:r>
          </a:p>
          <a:p>
            <a:pPr lvl="3" algn="just" eaLnBrk="1" hangingPunct="1">
              <a:lnSpc>
                <a:spcPct val="80000"/>
              </a:lnSpc>
              <a:defRPr/>
            </a:pPr>
            <a:endParaRPr lang="es-ES" altLang="en-US" sz="2800" b="1" dirty="0" smtClean="0"/>
          </a:p>
          <a:p>
            <a:pPr lvl="3" algn="just" eaLnBrk="1" hangingPunct="1">
              <a:lnSpc>
                <a:spcPct val="80000"/>
              </a:lnSpc>
              <a:defRPr/>
            </a:pPr>
            <a:r>
              <a:rPr lang="es-ES" altLang="en-US" sz="2800" b="1" dirty="0" smtClean="0"/>
              <a:t>La fase de meseta</a:t>
            </a:r>
          </a:p>
          <a:p>
            <a:pPr lvl="3" algn="just" eaLnBrk="1" hangingPunct="1">
              <a:lnSpc>
                <a:spcPct val="80000"/>
              </a:lnSpc>
              <a:defRPr/>
            </a:pPr>
            <a:r>
              <a:rPr lang="es-ES" altLang="en-US" sz="2800" b="1" dirty="0" smtClean="0"/>
              <a:t>El orgasmo</a:t>
            </a:r>
          </a:p>
          <a:p>
            <a:pPr lvl="3" algn="just" eaLnBrk="1" hangingPunct="1">
              <a:lnSpc>
                <a:spcPct val="80000"/>
              </a:lnSpc>
              <a:defRPr/>
            </a:pPr>
            <a:endParaRPr lang="es-ES" altLang="en-US" sz="2800" b="1" dirty="0" smtClean="0"/>
          </a:p>
          <a:p>
            <a:pPr lvl="3" algn="just" eaLnBrk="1" hangingPunct="1">
              <a:lnSpc>
                <a:spcPct val="80000"/>
              </a:lnSpc>
              <a:defRPr/>
            </a:pPr>
            <a:r>
              <a:rPr lang="es-ES" altLang="en-US" sz="2800" b="1" dirty="0" smtClean="0"/>
              <a:t>Resolución (periodo refractario)</a:t>
            </a:r>
          </a:p>
          <a:p>
            <a:pPr algn="just" eaLnBrk="1" hangingPunct="1">
              <a:lnSpc>
                <a:spcPct val="90000"/>
              </a:lnSpc>
              <a:defRPr/>
            </a:pPr>
            <a:endParaRPr lang="es-ES" altLang="en-US" sz="2400" dirty="0" smtClean="0"/>
          </a:p>
          <a:p>
            <a:pPr algn="just" eaLnBrk="1" hangingPunct="1">
              <a:lnSpc>
                <a:spcPct val="90000"/>
              </a:lnSpc>
              <a:buFontTx/>
              <a:buNone/>
              <a:defRPr/>
            </a:pPr>
            <a:r>
              <a:rPr lang="es-ES" altLang="en-US" sz="2400" dirty="0" smtClean="0"/>
              <a:t>             -</a:t>
            </a:r>
            <a:r>
              <a:rPr lang="es-ES" altLang="en-US" sz="2800" b="1" dirty="0" smtClean="0"/>
              <a:t>Atracción ( incluida  por Helen </a:t>
            </a:r>
            <a:r>
              <a:rPr lang="es-ES" altLang="en-US" sz="2800" b="1" dirty="0" err="1" smtClean="0"/>
              <a:t>Kaplan</a:t>
            </a:r>
            <a:r>
              <a:rPr lang="es-ES" altLang="en-US" sz="2800" b="1" dirty="0" smtClean="0"/>
              <a:t> 1970)</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gradFill rotWithShape="1">
            <a:gsLst>
              <a:gs pos="0">
                <a:schemeClr val="accent1"/>
              </a:gs>
              <a:gs pos="100000">
                <a:schemeClr val="bg1"/>
              </a:gs>
            </a:gsLst>
            <a:lin ang="5400000" scaled="1"/>
          </a:gradFill>
        </p:spPr>
        <p:txBody>
          <a:bodyPr/>
          <a:lstStyle/>
          <a:p>
            <a:pPr algn="ctr" eaLnBrk="1" hangingPunct="1">
              <a:buFontTx/>
              <a:buNone/>
              <a:defRPr/>
            </a:pPr>
            <a:endParaRPr lang="es-ES_tradnl" altLang="en-US" b="1" dirty="0" smtClean="0"/>
          </a:p>
          <a:p>
            <a:pPr algn="ctr" eaLnBrk="1" hangingPunct="1">
              <a:buFontTx/>
              <a:buNone/>
              <a:defRPr/>
            </a:pPr>
            <a:r>
              <a:rPr lang="es-ES_tradnl" altLang="en-US" b="1" dirty="0" smtClean="0">
                <a:solidFill>
                  <a:schemeClr val="accent1"/>
                </a:solidFill>
              </a:rPr>
              <a:t>COMPRENDEN LAS  </a:t>
            </a:r>
            <a:r>
              <a:rPr lang="es-ES_tradnl" altLang="en-US" b="1" dirty="0" smtClean="0"/>
              <a:t>DISFUNCIONES FEMENINAS Y</a:t>
            </a:r>
            <a:r>
              <a:rPr lang="es-ES_tradnl" altLang="en-US" b="1" dirty="0" smtClean="0">
                <a:solidFill>
                  <a:schemeClr val="accent1"/>
                </a:solidFill>
              </a:rPr>
              <a:t> MASCULINAS</a:t>
            </a:r>
            <a:r>
              <a:rPr lang="es-ES_tradnl" altLang="en-US" b="1" dirty="0" smtClean="0"/>
              <a:t>.</a:t>
            </a:r>
            <a:endParaRPr lang="es-ES" altLang="en-US" b="1" dirty="0" smtClean="0"/>
          </a:p>
        </p:txBody>
      </p:sp>
      <p:sp>
        <p:nvSpPr>
          <p:cNvPr id="52228" name="Rectangle 4"/>
          <p:cNvSpPr>
            <a:spLocks noGrp="1" noChangeArrowheads="1"/>
          </p:cNvSpPr>
          <p:nvPr>
            <p:ph type="title"/>
          </p:nvPr>
        </p:nvSpPr>
        <p:spPr/>
        <p:txBody>
          <a:bodyPr/>
          <a:lstStyle/>
          <a:p>
            <a:pPr algn="ctr" eaLnBrk="1" hangingPunct="1">
              <a:defRPr/>
            </a:pPr>
            <a:r>
              <a:rPr lang="es-ES_tradnl" altLang="en-US" sz="2800" b="1" dirty="0">
                <a:solidFill>
                  <a:srgbClr val="FFFFFF"/>
                </a:solidFill>
                <a:ea typeface="+mn-ea"/>
                <a:cs typeface="+mn-cs"/>
              </a:rPr>
              <a:t>Trastornos sexuales</a:t>
            </a:r>
            <a:endParaRPr lang="es-ES" altLang="en-US" sz="4000" b="1"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457200" y="981075"/>
            <a:ext cx="8218488" cy="5543550"/>
          </a:xfrm>
        </p:spPr>
        <p:txBody>
          <a:bodyPr/>
          <a:lstStyle/>
          <a:p>
            <a:pPr>
              <a:defRPr/>
            </a:pPr>
            <a:r>
              <a:rPr lang="es-ES" altLang="en-US" sz="2800" dirty="0" smtClean="0"/>
              <a:t>Se denomina  disfunción sexual a la dificultad durante cualquier etapa del </a:t>
            </a:r>
            <a:r>
              <a:rPr lang="es-ES" altLang="en-US" sz="2800" dirty="0" smtClean="0">
                <a:hlinkClick r:id="rId3" action="ppaction://hlinkfile" tooltip="Acto sexual"/>
              </a:rPr>
              <a:t>acto sexual</a:t>
            </a:r>
            <a:r>
              <a:rPr lang="es-ES" altLang="en-US" sz="2800" dirty="0" smtClean="0"/>
              <a:t> (que incluye </a:t>
            </a:r>
            <a:r>
              <a:rPr lang="es-ES" altLang="en-US" sz="2800" dirty="0" smtClean="0">
                <a:hlinkClick r:id="rId4" action="ppaction://hlinkfile" tooltip="Deseo"/>
              </a:rPr>
              <a:t>deseo</a:t>
            </a:r>
            <a:r>
              <a:rPr lang="es-ES" altLang="en-US" sz="2800" dirty="0" smtClean="0"/>
              <a:t>, </a:t>
            </a:r>
            <a:r>
              <a:rPr lang="es-ES" altLang="en-US" sz="2800" dirty="0" smtClean="0">
                <a:hlinkClick r:id="rId5" action="ppaction://hlinkfile" tooltip="Excitación sexual"/>
              </a:rPr>
              <a:t>excitación</a:t>
            </a:r>
            <a:r>
              <a:rPr lang="es-ES" altLang="en-US" sz="2800" dirty="0" smtClean="0"/>
              <a:t>, </a:t>
            </a:r>
            <a:r>
              <a:rPr lang="es-ES" altLang="en-US" sz="2800" dirty="0" smtClean="0">
                <a:hlinkClick r:id="rId6" action="ppaction://hlinkfile" tooltip="Orgasmo"/>
              </a:rPr>
              <a:t>orgasmo</a:t>
            </a:r>
            <a:r>
              <a:rPr lang="es-ES" altLang="en-US" sz="2800" dirty="0" smtClean="0"/>
              <a:t> y resolución) que evita al individuo o pareja el disfrute de la actividad sexual.</a:t>
            </a:r>
          </a:p>
          <a:p>
            <a:pPr>
              <a:defRPr/>
            </a:pPr>
            <a:r>
              <a:rPr lang="es-ES" altLang="en-US" sz="2800" dirty="0" smtClean="0"/>
              <a:t>Las disfunciones sexuales pueden manifestarse al comienzo de la vida sexual de la persona o pueden desarrollarse más adelante.</a:t>
            </a:r>
          </a:p>
          <a:p>
            <a:pPr>
              <a:defRPr/>
            </a:pPr>
            <a:r>
              <a:rPr lang="es-ES" altLang="en-US" sz="2800" dirty="0" smtClean="0"/>
              <a:t> Algunas de ellas pueden desarrollarse con el tiempo, y otras pueden aparecer súbitamente como incapacidad total o parcial </a:t>
            </a:r>
          </a:p>
        </p:txBody>
      </p:sp>
      <p:sp>
        <p:nvSpPr>
          <p:cNvPr id="57348" name="Rectangle 4"/>
          <p:cNvSpPr>
            <a:spLocks noGrp="1" noChangeArrowheads="1"/>
          </p:cNvSpPr>
          <p:nvPr>
            <p:ph type="title"/>
          </p:nvPr>
        </p:nvSpPr>
        <p:spPr>
          <a:xfrm>
            <a:off x="611188" y="-100013"/>
            <a:ext cx="8208962" cy="1081088"/>
          </a:xfrm>
        </p:spPr>
        <p:txBody>
          <a:bodyPr/>
          <a:lstStyle/>
          <a:p>
            <a:pPr algn="ctr" eaLnBrk="1" hangingPunct="1">
              <a:defRPr/>
            </a:pPr>
            <a:r>
              <a:rPr lang="es-ES" altLang="en-US" sz="4000" b="1" dirty="0" smtClean="0"/>
              <a:t>Trastornos Sexuales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500063" y="1643063"/>
            <a:ext cx="8175625" cy="4881562"/>
          </a:xfrm>
        </p:spPr>
        <p:txBody>
          <a:bodyPr/>
          <a:lstStyle/>
          <a:p>
            <a:pPr algn="just" eaLnBrk="1" hangingPunct="1">
              <a:lnSpc>
                <a:spcPct val="80000"/>
              </a:lnSpc>
              <a:defRPr/>
            </a:pPr>
            <a:r>
              <a:rPr lang="es-ES" altLang="en-US" sz="2800" dirty="0" smtClean="0"/>
              <a:t>Las disfunciones sexuales se clasifican en primarias y secundarias. </a:t>
            </a:r>
          </a:p>
          <a:p>
            <a:pPr algn="just" eaLnBrk="1" hangingPunct="1">
              <a:lnSpc>
                <a:spcPct val="80000"/>
              </a:lnSpc>
              <a:defRPr/>
            </a:pPr>
            <a:r>
              <a:rPr lang="es-ES" altLang="en-US" sz="2800" dirty="0" smtClean="0"/>
              <a:t>Una persona que nunca ha experimentado una respuesta sexual adecuada sufre de disfunción sexual primaria, en tanto que la disfunción sexual secundaria es la que surge cuando se ha logrado dicha respuesta al menos de una vez.</a:t>
            </a:r>
          </a:p>
          <a:p>
            <a:pPr algn="just" eaLnBrk="1" hangingPunct="1">
              <a:lnSpc>
                <a:spcPct val="80000"/>
              </a:lnSpc>
              <a:buFontTx/>
              <a:buNone/>
              <a:defRPr/>
            </a:pPr>
            <a:endParaRPr lang="es-ES" altLang="en-US" sz="2800" dirty="0" smtClean="0"/>
          </a:p>
          <a:p>
            <a:pPr algn="just" eaLnBrk="1" hangingPunct="1">
              <a:lnSpc>
                <a:spcPct val="80000"/>
              </a:lnSpc>
              <a:defRPr/>
            </a:pPr>
            <a:r>
              <a:rPr lang="es-ES" altLang="en-US" sz="2800" dirty="0" smtClean="0"/>
              <a:t>Son diversas las respuestas individuales en cada disfunción. Pueden considerarse como parte de un continuo, lo que depende de la frecuencia e intensidad de la respuesta inadecuada.</a:t>
            </a:r>
          </a:p>
        </p:txBody>
      </p:sp>
      <p:sp>
        <p:nvSpPr>
          <p:cNvPr id="57348" name="Rectangle 4"/>
          <p:cNvSpPr>
            <a:spLocks noGrp="1" noChangeArrowheads="1"/>
          </p:cNvSpPr>
          <p:nvPr>
            <p:ph type="title"/>
          </p:nvPr>
        </p:nvSpPr>
        <p:spPr>
          <a:xfrm>
            <a:off x="0" y="428625"/>
            <a:ext cx="8820150" cy="552450"/>
          </a:xfrm>
        </p:spPr>
        <p:txBody>
          <a:bodyPr/>
          <a:lstStyle/>
          <a:p>
            <a:pPr algn="ctr" eaLnBrk="1" hangingPunct="1">
              <a:defRPr/>
            </a:pPr>
            <a:r>
              <a:rPr lang="es-ES" altLang="en-US" sz="4000" b="1" dirty="0" err="1" smtClean="0"/>
              <a:t>Clasificacion</a:t>
            </a:r>
            <a:r>
              <a:rPr lang="es-ES" altLang="en-US" sz="4000" b="1" dirty="0" smtClean="0"/>
              <a:t> de los Trastornos </a:t>
            </a:r>
            <a:r>
              <a:rPr lang="es-ES_tradnl" altLang="en-US" sz="4000" b="1" dirty="0" smtClean="0"/>
              <a:t> sexuales</a:t>
            </a:r>
            <a:br>
              <a:rPr lang="es-ES_tradnl" altLang="en-US" sz="4000" b="1" dirty="0" smtClean="0"/>
            </a:br>
            <a:endParaRPr lang="es-ES" altLang="en-US" sz="4000" b="1"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n-US" sz="3200" dirty="0" smtClean="0"/>
              <a:t>Classification de los </a:t>
            </a:r>
            <a:r>
              <a:rPr lang="en-US" sz="3200" dirty="0" err="1" smtClean="0"/>
              <a:t>trastornos</a:t>
            </a:r>
            <a:r>
              <a:rPr lang="en-US" sz="3200" dirty="0" smtClean="0"/>
              <a:t> </a:t>
            </a:r>
            <a:r>
              <a:rPr lang="en-US" sz="3200" dirty="0" err="1" smtClean="0"/>
              <a:t>Sexuales</a:t>
            </a:r>
            <a:endParaRPr lang="en-US" sz="3200" dirty="0"/>
          </a:p>
        </p:txBody>
      </p:sp>
      <p:sp>
        <p:nvSpPr>
          <p:cNvPr id="3" name="2 Marcador de contenido"/>
          <p:cNvSpPr>
            <a:spLocks noGrp="1"/>
          </p:cNvSpPr>
          <p:nvPr>
            <p:ph idx="1"/>
          </p:nvPr>
        </p:nvSpPr>
        <p:spPr>
          <a:xfrm>
            <a:off x="285750" y="1500188"/>
            <a:ext cx="8401050" cy="4357687"/>
          </a:xfrm>
        </p:spPr>
        <p:txBody>
          <a:bodyPr/>
          <a:lstStyle/>
          <a:p>
            <a:pPr>
              <a:buFontTx/>
              <a:buNone/>
              <a:defRPr/>
            </a:pPr>
            <a:r>
              <a:rPr lang="es-SV" dirty="0" smtClean="0"/>
              <a:t>Categorías</a:t>
            </a:r>
          </a:p>
          <a:p>
            <a:pPr>
              <a:buFontTx/>
              <a:buNone/>
              <a:defRPr/>
            </a:pPr>
            <a:r>
              <a:rPr lang="es-SV" dirty="0" smtClean="0"/>
              <a:t>1-Trastorno del deseo sexual( Anafrodisia)</a:t>
            </a:r>
          </a:p>
          <a:p>
            <a:pPr>
              <a:buFontTx/>
              <a:buNone/>
              <a:defRPr/>
            </a:pPr>
            <a:r>
              <a:rPr lang="es-SV" dirty="0" smtClean="0"/>
              <a:t>2-Trastorno de la  </a:t>
            </a:r>
            <a:r>
              <a:rPr lang="es-SV" dirty="0" err="1" smtClean="0"/>
              <a:t>excitacion</a:t>
            </a:r>
            <a:r>
              <a:rPr lang="es-SV" dirty="0" smtClean="0"/>
              <a:t>:</a:t>
            </a:r>
          </a:p>
          <a:p>
            <a:pPr>
              <a:buFontTx/>
              <a:buNone/>
              <a:defRPr/>
            </a:pPr>
            <a:r>
              <a:rPr lang="es-SV" dirty="0" smtClean="0"/>
              <a:t>en el hombre Impotencia y  Frigidez en la  mujer</a:t>
            </a:r>
          </a:p>
          <a:p>
            <a:pPr>
              <a:buFontTx/>
              <a:buNone/>
              <a:defRPr/>
            </a:pPr>
            <a:r>
              <a:rPr lang="es-SV" dirty="0" smtClean="0"/>
              <a:t>3-Trastorno del orgasmo: </a:t>
            </a:r>
            <a:r>
              <a:rPr lang="es-SV" dirty="0" err="1" smtClean="0"/>
              <a:t>anaorgasmia</a:t>
            </a:r>
            <a:endParaRPr lang="es-SV" dirty="0" smtClean="0"/>
          </a:p>
          <a:p>
            <a:pPr>
              <a:buFontTx/>
              <a:buNone/>
              <a:defRPr/>
            </a:pPr>
            <a:r>
              <a:rPr lang="es-SV" dirty="0" smtClean="0"/>
              <a:t>4-Trastornos del dolor que afectan a la mujer</a:t>
            </a:r>
          </a:p>
          <a:p>
            <a:pPr>
              <a:buFontTx/>
              <a:buNone/>
              <a:defRPr/>
            </a:pPr>
            <a:r>
              <a:rPr lang="es-SV" dirty="0" smtClean="0"/>
              <a:t>  </a:t>
            </a:r>
            <a:r>
              <a:rPr lang="es-SV" dirty="0" err="1" smtClean="0"/>
              <a:t>Dispareunia</a:t>
            </a:r>
            <a:r>
              <a:rPr lang="es-SV" dirty="0" smtClean="0"/>
              <a:t> y Vaginismo </a:t>
            </a:r>
            <a:endParaRPr lang="es-SV"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63" y="214313"/>
            <a:ext cx="8286750" cy="571500"/>
          </a:xfrm>
        </p:spPr>
        <p:txBody>
          <a:bodyPr/>
          <a:lstStyle/>
          <a:p>
            <a:pPr>
              <a:defRPr/>
            </a:pPr>
            <a:r>
              <a:rPr lang="en-US" dirty="0" err="1" smtClean="0"/>
              <a:t>Causas</a:t>
            </a:r>
            <a:endParaRPr lang="en-US" dirty="0"/>
          </a:p>
        </p:txBody>
      </p:sp>
      <p:sp>
        <p:nvSpPr>
          <p:cNvPr id="3" name="2 Marcador de contenido"/>
          <p:cNvSpPr>
            <a:spLocks noGrp="1"/>
          </p:cNvSpPr>
          <p:nvPr>
            <p:ph idx="1"/>
          </p:nvPr>
        </p:nvSpPr>
        <p:spPr>
          <a:xfrm>
            <a:off x="357188" y="928688"/>
            <a:ext cx="8786812" cy="4786312"/>
          </a:xfrm>
        </p:spPr>
        <p:txBody>
          <a:bodyPr/>
          <a:lstStyle/>
          <a:p>
            <a:pPr>
              <a:defRPr/>
            </a:pPr>
            <a:r>
              <a:rPr lang="en-US" sz="2800" dirty="0" smtClean="0"/>
              <a:t>Los </a:t>
            </a:r>
            <a:r>
              <a:rPr lang="en-US" sz="2800" dirty="0" err="1" smtClean="0"/>
              <a:t>Factores</a:t>
            </a:r>
            <a:r>
              <a:rPr lang="en-US" sz="2800" dirty="0" smtClean="0"/>
              <a:t> </a:t>
            </a:r>
            <a:r>
              <a:rPr lang="en-US" sz="2800" dirty="0" err="1" smtClean="0"/>
              <a:t>emocionales</a:t>
            </a:r>
            <a:r>
              <a:rPr lang="en-US" sz="2800" dirty="0" smtClean="0"/>
              <a:t> </a:t>
            </a:r>
            <a:r>
              <a:rPr lang="en-US" sz="2800" dirty="0" err="1" smtClean="0"/>
              <a:t>que</a:t>
            </a:r>
            <a:r>
              <a:rPr lang="en-US" sz="2800" dirty="0" smtClean="0"/>
              <a:t> </a:t>
            </a:r>
            <a:r>
              <a:rPr lang="en-US" sz="2800" dirty="0" err="1" smtClean="0"/>
              <a:t>incluyen</a:t>
            </a:r>
            <a:r>
              <a:rPr lang="en-US" sz="2800" dirty="0" smtClean="0"/>
              <a:t> </a:t>
            </a:r>
            <a:r>
              <a:rPr lang="en-US" sz="2800" dirty="0" err="1" smtClean="0"/>
              <a:t>tanto</a:t>
            </a:r>
            <a:r>
              <a:rPr lang="en-US" sz="2800" dirty="0" smtClean="0"/>
              <a:t> </a:t>
            </a:r>
            <a:r>
              <a:rPr lang="en-US" sz="2800" dirty="0" err="1" smtClean="0"/>
              <a:t>problemas</a:t>
            </a:r>
            <a:r>
              <a:rPr lang="en-US" sz="2800" dirty="0" smtClean="0"/>
              <a:t> </a:t>
            </a:r>
            <a:r>
              <a:rPr lang="en-US" sz="2800" dirty="0" err="1" smtClean="0"/>
              <a:t>interpersonales</a:t>
            </a:r>
            <a:r>
              <a:rPr lang="en-US" sz="2800" dirty="0" smtClean="0"/>
              <a:t> de </a:t>
            </a:r>
            <a:r>
              <a:rPr lang="en-US" sz="2800" dirty="0" err="1" smtClean="0"/>
              <a:t>pareja</a:t>
            </a:r>
            <a:r>
              <a:rPr lang="en-US" sz="2800" dirty="0" smtClean="0"/>
              <a:t>, </a:t>
            </a:r>
            <a:r>
              <a:rPr lang="en-US" sz="2800" dirty="0" err="1" smtClean="0"/>
              <a:t>falta</a:t>
            </a:r>
            <a:r>
              <a:rPr lang="en-US" sz="2800" dirty="0" smtClean="0"/>
              <a:t> de </a:t>
            </a:r>
            <a:r>
              <a:rPr lang="en-US" sz="2800" dirty="0" err="1" smtClean="0"/>
              <a:t>confianza</a:t>
            </a:r>
            <a:r>
              <a:rPr lang="en-US" sz="2800" dirty="0" smtClean="0"/>
              <a:t> ,</a:t>
            </a:r>
            <a:r>
              <a:rPr lang="en-US" sz="2800" dirty="0" err="1" smtClean="0"/>
              <a:t>comunicacion,o</a:t>
            </a:r>
            <a:r>
              <a:rPr lang="en-US" sz="2800" dirty="0" smtClean="0"/>
              <a:t> </a:t>
            </a:r>
            <a:r>
              <a:rPr lang="en-US" sz="2800" dirty="0" err="1" smtClean="0"/>
              <a:t>psicologicos</a:t>
            </a:r>
            <a:endParaRPr lang="en-US" sz="2800" dirty="0" smtClean="0"/>
          </a:p>
          <a:p>
            <a:pPr>
              <a:buFontTx/>
              <a:buNone/>
              <a:defRPr/>
            </a:pPr>
            <a:r>
              <a:rPr lang="en-US" sz="2800" dirty="0" smtClean="0"/>
              <a:t> (</a:t>
            </a:r>
            <a:r>
              <a:rPr lang="en-US" sz="2800" dirty="0" err="1" smtClean="0"/>
              <a:t>Depresion</a:t>
            </a:r>
            <a:r>
              <a:rPr lang="en-US" sz="2800" dirty="0" smtClean="0"/>
              <a:t> ,</a:t>
            </a:r>
            <a:r>
              <a:rPr lang="en-US" sz="2800" dirty="0" err="1" smtClean="0"/>
              <a:t>miedo,culpas,traumas</a:t>
            </a:r>
            <a:r>
              <a:rPr lang="en-US" sz="2800" dirty="0" smtClean="0"/>
              <a:t>)</a:t>
            </a:r>
            <a:r>
              <a:rPr lang="es-ES" altLang="en-US" sz="2800" dirty="0" smtClean="0"/>
              <a:t> .</a:t>
            </a:r>
          </a:p>
          <a:p>
            <a:pPr>
              <a:buFontTx/>
              <a:buNone/>
              <a:defRPr/>
            </a:pPr>
            <a:r>
              <a:rPr lang="es-ES" altLang="en-US" sz="2800" dirty="0" smtClean="0"/>
              <a:t>factores </a:t>
            </a:r>
            <a:r>
              <a:rPr lang="es-ES" altLang="en-US" sz="2800" dirty="0" err="1" smtClean="0"/>
              <a:t>fisicos</a:t>
            </a:r>
            <a:r>
              <a:rPr lang="es-ES" altLang="en-US" sz="2800" dirty="0" smtClean="0"/>
              <a:t> que incluyen,Drogas,alcohol.nicotina,narcoticos,estimulantes,antihpertensivos,antihistaminicosy algunos medicamentos Psicoterapéuticos.</a:t>
            </a:r>
          </a:p>
          <a:p>
            <a:pPr>
              <a:defRPr/>
            </a:pPr>
            <a:r>
              <a:rPr lang="es-ES" altLang="en-US" sz="2800" dirty="0" smtClean="0"/>
              <a:t> lesiones en la espalda e hiperplasia prostática benigna, </a:t>
            </a:r>
          </a:p>
          <a:p>
            <a:pPr>
              <a:buFontTx/>
              <a:buNone/>
              <a:defRPr/>
            </a:pPr>
            <a:r>
              <a:rPr lang="es-ES" altLang="en-US" sz="2800" dirty="0" smtClean="0"/>
              <a:t>Herida en la medula espinal y la neuropatía diabética y esclerosis múltiple.</a:t>
            </a:r>
            <a:endParaRPr lang="en-US" sz="28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n-US" dirty="0" err="1" smtClean="0"/>
              <a:t>Causas</a:t>
            </a:r>
            <a:r>
              <a:rPr lang="en-US" dirty="0" smtClean="0"/>
              <a:t> </a:t>
            </a:r>
            <a:r>
              <a:rPr lang="en-US" dirty="0" err="1" smtClean="0"/>
              <a:t>continuacion</a:t>
            </a:r>
            <a:endParaRPr lang="en-US" dirty="0"/>
          </a:p>
        </p:txBody>
      </p:sp>
      <p:sp>
        <p:nvSpPr>
          <p:cNvPr id="3" name="2 Marcador de contenido"/>
          <p:cNvSpPr>
            <a:spLocks noGrp="1"/>
          </p:cNvSpPr>
          <p:nvPr>
            <p:ph idx="1"/>
          </p:nvPr>
        </p:nvSpPr>
        <p:spPr/>
        <p:txBody>
          <a:bodyPr/>
          <a:lstStyle/>
          <a:p>
            <a:pPr>
              <a:defRPr/>
            </a:pPr>
            <a:r>
              <a:rPr lang="en-US" dirty="0" err="1" smtClean="0"/>
              <a:t>Tumores,fallos</a:t>
            </a:r>
            <a:r>
              <a:rPr lang="en-US" dirty="0" smtClean="0"/>
              <a:t> en </a:t>
            </a:r>
            <a:r>
              <a:rPr lang="en-US" dirty="0" err="1" smtClean="0"/>
              <a:t>varios</a:t>
            </a:r>
            <a:r>
              <a:rPr lang="en-US" dirty="0" smtClean="0"/>
              <a:t> </a:t>
            </a:r>
            <a:r>
              <a:rPr lang="en-US" dirty="0" err="1" smtClean="0"/>
              <a:t>organos</a:t>
            </a:r>
            <a:r>
              <a:rPr lang="en-US" dirty="0" smtClean="0"/>
              <a:t> ,</a:t>
            </a:r>
            <a:r>
              <a:rPr lang="en-US" dirty="0" err="1" smtClean="0"/>
              <a:t>corazon,pulmones</a:t>
            </a:r>
            <a:r>
              <a:rPr lang="en-US" dirty="0" smtClean="0"/>
              <a:t> ,</a:t>
            </a:r>
            <a:r>
              <a:rPr lang="en-US" dirty="0" err="1" smtClean="0"/>
              <a:t>desordenes</a:t>
            </a:r>
            <a:r>
              <a:rPr lang="en-US" dirty="0" smtClean="0"/>
              <a:t> </a:t>
            </a:r>
            <a:r>
              <a:rPr lang="en-US" dirty="0" err="1" smtClean="0"/>
              <a:t>endocrinos</a:t>
            </a:r>
            <a:r>
              <a:rPr lang="en-US" dirty="0" smtClean="0"/>
              <a:t> Deficit de </a:t>
            </a:r>
            <a:r>
              <a:rPr lang="en-US" dirty="0" err="1" smtClean="0"/>
              <a:t>tetosterona</a:t>
            </a:r>
            <a:r>
              <a:rPr lang="en-US" dirty="0" smtClean="0"/>
              <a:t> ,</a:t>
            </a:r>
            <a:r>
              <a:rPr lang="en-US" dirty="0" err="1" smtClean="0"/>
              <a:t>androgenos</a:t>
            </a:r>
            <a:r>
              <a:rPr lang="en-US" dirty="0" smtClean="0"/>
              <a:t> y </a:t>
            </a:r>
            <a:r>
              <a:rPr lang="en-US" dirty="0" err="1" smtClean="0"/>
              <a:t>estrogenos</a:t>
            </a:r>
            <a:r>
              <a:rPr lang="en-US" dirty="0" smtClean="0"/>
              <a:t>  y </a:t>
            </a:r>
            <a:r>
              <a:rPr lang="en-US" dirty="0" err="1" smtClean="0"/>
              <a:t>algunas</a:t>
            </a:r>
            <a:r>
              <a:rPr lang="en-US" dirty="0" smtClean="0"/>
              <a:t> </a:t>
            </a:r>
            <a:r>
              <a:rPr lang="en-US" dirty="0" err="1" smtClean="0"/>
              <a:t>enfermedades</a:t>
            </a:r>
            <a:r>
              <a:rPr lang="en-US" dirty="0" smtClean="0"/>
              <a:t> </a:t>
            </a:r>
            <a:r>
              <a:rPr lang="en-US" dirty="0" err="1" smtClean="0"/>
              <a:t>congenitas</a:t>
            </a:r>
            <a:r>
              <a:rPr lang="en-US" dirty="0" smtClean="0"/>
              <a:t> </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1"/>
          </p:nvPr>
        </p:nvSpPr>
        <p:spPr>
          <a:xfrm>
            <a:off x="457200" y="1905000"/>
            <a:ext cx="8218488" cy="4332288"/>
          </a:xfrm>
          <a:gradFill rotWithShape="1">
            <a:gsLst>
              <a:gs pos="0">
                <a:schemeClr val="accent1"/>
              </a:gs>
              <a:gs pos="100000">
                <a:schemeClr val="accent1">
                  <a:gamma/>
                  <a:shade val="46275"/>
                  <a:invGamma/>
                </a:schemeClr>
              </a:gs>
            </a:gsLst>
            <a:lin ang="5400000" scaled="1"/>
          </a:gradFill>
        </p:spPr>
        <p:txBody>
          <a:bodyPr/>
          <a:lstStyle/>
          <a:p>
            <a:pPr algn="ctr" eaLnBrk="1" hangingPunct="1">
              <a:buFontTx/>
              <a:buNone/>
              <a:defRPr/>
            </a:pPr>
            <a:endParaRPr lang="es-ES_tradnl" altLang="en-US" b="1" smtClean="0"/>
          </a:p>
          <a:p>
            <a:pPr algn="ctr" eaLnBrk="1" hangingPunct="1">
              <a:buFontTx/>
              <a:buNone/>
              <a:defRPr/>
            </a:pPr>
            <a:endParaRPr lang="es-ES_tradnl" altLang="en-US" b="1" smtClean="0"/>
          </a:p>
          <a:p>
            <a:pPr algn="ctr" eaLnBrk="1" hangingPunct="1">
              <a:buFontTx/>
              <a:buNone/>
              <a:defRPr/>
            </a:pPr>
            <a:r>
              <a:rPr lang="es-ES_tradnl" altLang="en-US" b="1" smtClean="0"/>
              <a:t>HOMOSEXUALISMO</a:t>
            </a:r>
          </a:p>
          <a:p>
            <a:pPr algn="ctr" eaLnBrk="1" hangingPunct="1">
              <a:buFontTx/>
              <a:buNone/>
              <a:defRPr/>
            </a:pPr>
            <a:r>
              <a:rPr lang="es-ES_tradnl" altLang="en-US" b="1" smtClean="0">
                <a:solidFill>
                  <a:schemeClr val="accent1"/>
                </a:solidFill>
              </a:rPr>
              <a:t> Y TRANSEXUALISMO</a:t>
            </a:r>
            <a:endParaRPr lang="es-ES" altLang="en-US" b="1" smtClean="0">
              <a:solidFill>
                <a:schemeClr val="accent1"/>
              </a:solidFill>
            </a:endParaRPr>
          </a:p>
        </p:txBody>
      </p:sp>
      <p:sp>
        <p:nvSpPr>
          <p:cNvPr id="78852" name="Rectangle 4"/>
          <p:cNvSpPr>
            <a:spLocks noGrp="1" noChangeArrowheads="1"/>
          </p:cNvSpPr>
          <p:nvPr>
            <p:ph type="title"/>
          </p:nvPr>
        </p:nvSpPr>
        <p:spPr/>
        <p:txBody>
          <a:bodyPr/>
          <a:lstStyle/>
          <a:p>
            <a:pPr algn="ctr" eaLnBrk="1" hangingPunct="1">
              <a:defRPr/>
            </a:pPr>
            <a:endParaRPr lang="es-ES" altLang="en-US" sz="4000" b="1"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endParaRPr lang="en-US"/>
          </a:p>
        </p:txBody>
      </p:sp>
      <p:sp>
        <p:nvSpPr>
          <p:cNvPr id="3" name="2 Marcador de contenido"/>
          <p:cNvSpPr>
            <a:spLocks noGrp="1"/>
          </p:cNvSpPr>
          <p:nvPr>
            <p:ph idx="1"/>
          </p:nvPr>
        </p:nvSpPr>
        <p:spPr/>
        <p:txBody>
          <a:bodyPr/>
          <a:lstStyle/>
          <a:p>
            <a:pPr>
              <a:defRPr/>
            </a:pPr>
            <a:endParaRPr lang="es-ES" dirty="0" smtClean="0">
              <a:latin typeface="Castellar"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idx="1"/>
          </p:nvPr>
        </p:nvSpPr>
        <p:spPr>
          <a:xfrm>
            <a:off x="250825" y="1905000"/>
            <a:ext cx="8497888" cy="4476750"/>
          </a:xfrm>
        </p:spPr>
        <p:txBody>
          <a:bodyPr/>
          <a:lstStyle/>
          <a:p>
            <a:pPr algn="just" eaLnBrk="1" hangingPunct="1">
              <a:lnSpc>
                <a:spcPct val="80000"/>
              </a:lnSpc>
              <a:buFontTx/>
              <a:buNone/>
              <a:defRPr/>
            </a:pPr>
            <a:endParaRPr lang="es-ES" altLang="en-US" sz="2200" b="1" dirty="0" smtClean="0"/>
          </a:p>
          <a:p>
            <a:pPr algn="just" eaLnBrk="1" hangingPunct="1">
              <a:lnSpc>
                <a:spcPct val="80000"/>
              </a:lnSpc>
              <a:buFontTx/>
              <a:buNone/>
              <a:defRPr/>
            </a:pPr>
            <a:endParaRPr lang="es-ES" altLang="en-US" sz="2200" dirty="0" smtClean="0"/>
          </a:p>
          <a:p>
            <a:pPr algn="just" eaLnBrk="1" hangingPunct="1">
              <a:lnSpc>
                <a:spcPct val="80000"/>
              </a:lnSpc>
              <a:defRPr/>
            </a:pPr>
            <a:r>
              <a:rPr lang="es-ES" altLang="en-US" sz="2200" dirty="0" smtClean="0"/>
              <a:t>El hecho de tener comportamientos, maneras y preferencias propias del sexo opuesto es una causa frecuente de contacto con los servicios de salud en nuestra cultura. Tal situación suele devenir causa de asistencia psiquiátrica debido a que el afeminamiento y la masculinización suelen ser vistos como algo anormal, o al menos no deseable por los padres de los niños, y como motivo de rechazo por sus pariguales (a veces también por los padres y otros familiares).</a:t>
            </a:r>
          </a:p>
          <a:p>
            <a:pPr algn="just" eaLnBrk="1" hangingPunct="1">
              <a:lnSpc>
                <a:spcPct val="80000"/>
              </a:lnSpc>
              <a:defRPr/>
            </a:pPr>
            <a:endParaRPr lang="es-ES" altLang="en-US" sz="2200" dirty="0" smtClean="0"/>
          </a:p>
          <a:p>
            <a:pPr algn="just" eaLnBrk="1" hangingPunct="1">
              <a:lnSpc>
                <a:spcPct val="80000"/>
              </a:lnSpc>
              <a:buFontTx/>
              <a:buNone/>
              <a:defRPr/>
            </a:pPr>
            <a:endParaRPr lang="es-ES" altLang="en-US" sz="2200" dirty="0" smtClean="0"/>
          </a:p>
          <a:p>
            <a:pPr algn="just" eaLnBrk="1" hangingPunct="1">
              <a:lnSpc>
                <a:spcPct val="80000"/>
              </a:lnSpc>
              <a:defRPr/>
            </a:pPr>
            <a:r>
              <a:rPr lang="es-ES" altLang="en-US" sz="2200" dirty="0" smtClean="0"/>
              <a:t>Esos niños se ven frecuentemente aislados en el barrio o la escuela por sus compañeros, que los discriminan de manera espontánea o por la presión de los padres o del grupo.</a:t>
            </a:r>
          </a:p>
        </p:txBody>
      </p:sp>
      <p:sp>
        <p:nvSpPr>
          <p:cNvPr id="77828" name="Rectangle 4"/>
          <p:cNvSpPr>
            <a:spLocks noGrp="1" noChangeArrowheads="1"/>
          </p:cNvSpPr>
          <p:nvPr>
            <p:ph type="title"/>
          </p:nvPr>
        </p:nvSpPr>
        <p:spPr/>
        <p:txBody>
          <a:bodyPr/>
          <a:lstStyle/>
          <a:p>
            <a:pPr algn="ctr" eaLnBrk="1" hangingPunct="1">
              <a:defRPr/>
            </a:pPr>
            <a:r>
              <a:rPr lang="es-ES" altLang="en-US" sz="4000" b="1" dirty="0" smtClean="0"/>
              <a:t>Afeminamiento y Masculinización</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noChangeArrowheads="1"/>
          </p:cNvSpPr>
          <p:nvPr>
            <p:ph type="body" idx="1"/>
          </p:nvPr>
        </p:nvSpPr>
        <p:spPr>
          <a:xfrm>
            <a:off x="457200" y="1905000"/>
            <a:ext cx="8218488" cy="4403725"/>
          </a:xfrm>
        </p:spPr>
        <p:txBody>
          <a:bodyPr/>
          <a:lstStyle/>
          <a:p>
            <a:pPr algn="just" eaLnBrk="1" hangingPunct="1">
              <a:lnSpc>
                <a:spcPct val="80000"/>
              </a:lnSpc>
              <a:buFontTx/>
              <a:buNone/>
              <a:defRPr/>
            </a:pPr>
            <a:endParaRPr lang="es-ES" altLang="en-US" sz="2000" dirty="0" smtClean="0"/>
          </a:p>
          <a:p>
            <a:pPr algn="just" eaLnBrk="1" hangingPunct="1">
              <a:lnSpc>
                <a:spcPct val="80000"/>
              </a:lnSpc>
              <a:defRPr/>
            </a:pPr>
            <a:r>
              <a:rPr lang="es-ES" altLang="en-US" sz="2000" dirty="0" smtClean="0"/>
              <a:t>La homosexualidad es la atracción sexual hacia personas del propio sexo. En cromosomas, hormonas sexuales y constitución física los homosexuales son normales. </a:t>
            </a:r>
          </a:p>
          <a:p>
            <a:pPr algn="just" eaLnBrk="1" hangingPunct="1">
              <a:lnSpc>
                <a:spcPct val="80000"/>
              </a:lnSpc>
              <a:defRPr/>
            </a:pPr>
            <a:endParaRPr lang="es-ES" altLang="en-US" sz="2000" dirty="0" smtClean="0"/>
          </a:p>
          <a:p>
            <a:pPr algn="just" eaLnBrk="1" hangingPunct="1">
              <a:lnSpc>
                <a:spcPct val="80000"/>
              </a:lnSpc>
              <a:defRPr/>
            </a:pPr>
            <a:r>
              <a:rPr lang="es-ES" altLang="en-US" sz="2000" dirty="0" smtClean="0"/>
              <a:t>En el apogeo del psicoanálisis de Freud, se pensó que la homosexualidad se debía a factores hereditarios, pero esta hipótesis hoy ha sido científicamente desechadas. Los homosexuales son biológicamente normales, lo que no es culturalmente aceptado es el ejercicio de la homosexualidad.</a:t>
            </a:r>
          </a:p>
          <a:p>
            <a:pPr algn="just" eaLnBrk="1" hangingPunct="1">
              <a:lnSpc>
                <a:spcPct val="80000"/>
              </a:lnSpc>
              <a:defRPr/>
            </a:pPr>
            <a:endParaRPr lang="es-ES" altLang="en-US" sz="2000" dirty="0" smtClean="0"/>
          </a:p>
          <a:p>
            <a:pPr algn="just" eaLnBrk="1" hangingPunct="1">
              <a:lnSpc>
                <a:spcPct val="80000"/>
              </a:lnSpc>
              <a:defRPr/>
            </a:pPr>
            <a:r>
              <a:rPr lang="es-ES" altLang="en-US" sz="2000" dirty="0" smtClean="0"/>
              <a:t>Una de las principales causas de la homosexualidad es la falta de madurez. En la pubertad, puede tratarse de un fenómeno transitorio; pero hay casos en que la homosexualidad se arraiga en los primeros años de juventud</a:t>
            </a:r>
          </a:p>
        </p:txBody>
      </p:sp>
      <p:sp>
        <p:nvSpPr>
          <p:cNvPr id="79876" name="Rectangle 4"/>
          <p:cNvSpPr>
            <a:spLocks noGrp="1" noChangeArrowheads="1"/>
          </p:cNvSpPr>
          <p:nvPr>
            <p:ph type="title"/>
          </p:nvPr>
        </p:nvSpPr>
        <p:spPr/>
        <p:txBody>
          <a:bodyPr/>
          <a:lstStyle/>
          <a:p>
            <a:pPr eaLnBrk="1" hangingPunct="1">
              <a:lnSpc>
                <a:spcPct val="80000"/>
              </a:lnSpc>
              <a:defRPr/>
            </a:pPr>
            <a:r>
              <a:rPr lang="es-ES" altLang="en-US" sz="4000" b="1" dirty="0" smtClean="0"/>
              <a:t>Homosexualidad</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p:txBody>
          <a:bodyPr/>
          <a:lstStyle/>
          <a:p>
            <a:pPr eaLnBrk="1" hangingPunct="1">
              <a:lnSpc>
                <a:spcPct val="90000"/>
              </a:lnSpc>
              <a:buFontTx/>
              <a:buNone/>
              <a:defRPr/>
            </a:pPr>
            <a:r>
              <a:rPr lang="es-ES" altLang="en-US" sz="2400" b="1" dirty="0" smtClean="0"/>
              <a:t> </a:t>
            </a:r>
          </a:p>
          <a:p>
            <a:pPr eaLnBrk="1" hangingPunct="1">
              <a:lnSpc>
                <a:spcPct val="90000"/>
              </a:lnSpc>
              <a:buFontTx/>
              <a:buNone/>
              <a:defRPr/>
            </a:pPr>
            <a:endParaRPr lang="es-ES" altLang="en-US" sz="2400" dirty="0" smtClean="0"/>
          </a:p>
          <a:p>
            <a:pPr eaLnBrk="1" hangingPunct="1">
              <a:lnSpc>
                <a:spcPct val="90000"/>
              </a:lnSpc>
              <a:defRPr/>
            </a:pPr>
            <a:r>
              <a:rPr lang="es-ES" altLang="en-US" sz="2400" dirty="0" smtClean="0"/>
              <a:t>En este trastorno, el paciente muestra un claro rechazo a su propio género (incluidas sus características </a:t>
            </a:r>
            <a:r>
              <a:rPr lang="es-ES" altLang="en-US" sz="2400" dirty="0" err="1" smtClean="0"/>
              <a:t>anatomofisiológicas</a:t>
            </a:r>
            <a:r>
              <a:rPr lang="es-ES" altLang="en-US" sz="2400" dirty="0" smtClean="0"/>
              <a:t> y las actividades y comportamientos que le son afines), acompañado del deseo de pertenecer al género opuesto, así como de someterse a tratamientos para lograr una fisonomía lo más afín posible al género </a:t>
            </a:r>
            <a:r>
              <a:rPr lang="es-ES" altLang="en-US" sz="2400" dirty="0" err="1" smtClean="0"/>
              <a:t>deseado.Muchos</a:t>
            </a:r>
            <a:r>
              <a:rPr lang="es-ES" altLang="en-US" sz="2400" dirty="0" smtClean="0"/>
              <a:t> sujetos presentan altos niveles de ansiedad y depresión que los compulsa a la búsqueda de ayuda psicológica.</a:t>
            </a:r>
          </a:p>
        </p:txBody>
      </p:sp>
      <p:sp>
        <p:nvSpPr>
          <p:cNvPr id="80900" name="Rectangle 4"/>
          <p:cNvSpPr>
            <a:spLocks noGrp="1" noChangeArrowheads="1"/>
          </p:cNvSpPr>
          <p:nvPr>
            <p:ph type="title"/>
          </p:nvPr>
        </p:nvSpPr>
        <p:spPr/>
        <p:txBody>
          <a:bodyPr/>
          <a:lstStyle/>
          <a:p>
            <a:pPr algn="ctr" eaLnBrk="1" hangingPunct="1">
              <a:defRPr/>
            </a:pPr>
            <a:r>
              <a:rPr lang="es-ES" altLang="en-US" sz="4000" b="1" dirty="0" smtClean="0"/>
              <a:t>Transexualismo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p:txBody>
          <a:bodyPr/>
          <a:lstStyle/>
          <a:p>
            <a:pPr algn="just" eaLnBrk="1" hangingPunct="1">
              <a:lnSpc>
                <a:spcPct val="80000"/>
              </a:lnSpc>
              <a:defRPr/>
            </a:pPr>
            <a:r>
              <a:rPr lang="es-ES" altLang="en-US" sz="2800" b="1" dirty="0" smtClean="0"/>
              <a:t>Es necesario realizar un interrogatorio detallado, </a:t>
            </a:r>
          </a:p>
          <a:p>
            <a:pPr algn="just" eaLnBrk="1" hangingPunct="1">
              <a:lnSpc>
                <a:spcPct val="80000"/>
              </a:lnSpc>
              <a:defRPr/>
            </a:pPr>
            <a:r>
              <a:rPr lang="es-ES" altLang="en-US" sz="2800" b="1" dirty="0" smtClean="0"/>
              <a:t>Examen físico exhaustivo y   detección de los factores </a:t>
            </a:r>
            <a:r>
              <a:rPr lang="es-ES" altLang="en-US" sz="2800" b="1" dirty="0" err="1" smtClean="0"/>
              <a:t>predisponentes</a:t>
            </a:r>
            <a:r>
              <a:rPr lang="es-ES" altLang="en-US" sz="2800" b="1" dirty="0" smtClean="0"/>
              <a:t> orgánicos más frecuentemente asociados,</a:t>
            </a:r>
          </a:p>
          <a:p>
            <a:pPr algn="just" eaLnBrk="1" hangingPunct="1">
              <a:lnSpc>
                <a:spcPct val="80000"/>
              </a:lnSpc>
              <a:defRPr/>
            </a:pPr>
            <a:r>
              <a:rPr lang="es-ES" altLang="en-US" sz="2800" b="1" dirty="0" smtClean="0"/>
              <a:t> Antecedentes </a:t>
            </a:r>
            <a:r>
              <a:rPr lang="es-ES" altLang="en-US" sz="2800" b="1" dirty="0" err="1" smtClean="0"/>
              <a:t>sexológicos</a:t>
            </a:r>
            <a:endParaRPr lang="es-ES" altLang="en-US" sz="2800" b="1" dirty="0" smtClean="0"/>
          </a:p>
          <a:p>
            <a:pPr algn="just" eaLnBrk="1" hangingPunct="1">
              <a:lnSpc>
                <a:spcPct val="80000"/>
              </a:lnSpc>
              <a:buFontTx/>
              <a:buNone/>
              <a:defRPr/>
            </a:pPr>
            <a:r>
              <a:rPr lang="es-ES" altLang="en-US" sz="2800" b="1" dirty="0" smtClean="0"/>
              <a:t> completarán el cuadro de evaluación clínica, estas acciones médicas pues son de fundamental importancia para la orientación diagnóstica</a:t>
            </a:r>
          </a:p>
        </p:txBody>
      </p:sp>
      <p:sp>
        <p:nvSpPr>
          <p:cNvPr id="84996" name="Rectangle 4"/>
          <p:cNvSpPr>
            <a:spLocks noGrp="1" noChangeArrowheads="1"/>
          </p:cNvSpPr>
          <p:nvPr>
            <p:ph type="title"/>
          </p:nvPr>
        </p:nvSpPr>
        <p:spPr/>
        <p:txBody>
          <a:bodyPr/>
          <a:lstStyle/>
          <a:p>
            <a:pPr algn="ctr" eaLnBrk="1" hangingPunct="1">
              <a:defRPr/>
            </a:pPr>
            <a:r>
              <a:rPr lang="es-ES" altLang="en-US" sz="4000" b="1" dirty="0" smtClean="0"/>
              <a:t>La historia clínica</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42938" y="292100"/>
            <a:ext cx="8043862" cy="565150"/>
          </a:xfrm>
        </p:spPr>
        <p:txBody>
          <a:bodyPr/>
          <a:lstStyle/>
          <a:p>
            <a:pPr>
              <a:defRPr/>
            </a:pPr>
            <a:r>
              <a:rPr lang="en-US" dirty="0" err="1" smtClean="0"/>
              <a:t>Continuacion</a:t>
            </a:r>
            <a:endParaRPr lang="en-US" dirty="0"/>
          </a:p>
        </p:txBody>
      </p:sp>
      <p:sp>
        <p:nvSpPr>
          <p:cNvPr id="3" name="2 Marcador de contenido"/>
          <p:cNvSpPr>
            <a:spLocks noGrp="1"/>
          </p:cNvSpPr>
          <p:nvPr>
            <p:ph idx="1"/>
          </p:nvPr>
        </p:nvSpPr>
        <p:spPr>
          <a:xfrm>
            <a:off x="0" y="1000125"/>
            <a:ext cx="9144000" cy="5857875"/>
          </a:xfrm>
        </p:spPr>
        <p:txBody>
          <a:bodyPr/>
          <a:lstStyle/>
          <a:p>
            <a:pPr>
              <a:defRPr/>
            </a:pPr>
            <a:r>
              <a:rPr lang="es-ES" altLang="en-US" b="1" dirty="0" smtClean="0"/>
              <a:t> </a:t>
            </a:r>
            <a:r>
              <a:rPr lang="es-ES" altLang="en-US" sz="2800" b="1" dirty="0" smtClean="0"/>
              <a:t>la historia psicosocial revelara la existencia de conflictos personales ,trastornos neuróticos, </a:t>
            </a:r>
            <a:r>
              <a:rPr lang="es-ES" altLang="en-US" sz="2800" b="1" dirty="0" err="1" smtClean="0"/>
              <a:t>psicoticos</a:t>
            </a:r>
            <a:r>
              <a:rPr lang="es-ES" altLang="en-US" sz="2800" b="1" dirty="0" smtClean="0"/>
              <a:t> ,de personalidad y </a:t>
            </a:r>
            <a:r>
              <a:rPr lang="es-ES" altLang="en-US" sz="2800" b="1" dirty="0" err="1" smtClean="0"/>
              <a:t>estres</a:t>
            </a:r>
            <a:endParaRPr lang="es-ES" altLang="en-US" sz="2800" b="1" dirty="0" smtClean="0"/>
          </a:p>
          <a:p>
            <a:pPr>
              <a:defRPr/>
            </a:pPr>
            <a:endParaRPr lang="es-ES" altLang="en-US" sz="2800" b="1" dirty="0" smtClean="0"/>
          </a:p>
          <a:p>
            <a:pPr>
              <a:buFontTx/>
              <a:buNone/>
              <a:defRPr/>
            </a:pPr>
            <a:r>
              <a:rPr lang="es-ES" altLang="en-US" sz="2800" b="1" dirty="0" smtClean="0"/>
              <a:t>Debemos descartar síntomas relacionados con enfermedades neurológicas.</a:t>
            </a:r>
          </a:p>
          <a:p>
            <a:pPr>
              <a:buFontTx/>
              <a:buNone/>
              <a:defRPr/>
            </a:pPr>
            <a:r>
              <a:rPr lang="es-ES" altLang="en-US" sz="2800" b="1" dirty="0" smtClean="0"/>
              <a:t> Se interconsutara al paciente con diferentes especialidades. Con el objetivo que </a:t>
            </a:r>
            <a:r>
              <a:rPr lang="es-ES" altLang="en-US" sz="2800" b="1" dirty="0" err="1" smtClean="0"/>
              <a:t>despues</a:t>
            </a:r>
            <a:r>
              <a:rPr lang="es-ES" altLang="en-US" sz="2800" b="1" dirty="0" smtClean="0"/>
              <a:t> descartada causa orgánica .Proceder al </a:t>
            </a:r>
            <a:r>
              <a:rPr lang="es-ES" altLang="en-US" sz="2800" b="1" dirty="0" err="1" smtClean="0"/>
              <a:t>tto</a:t>
            </a:r>
            <a:r>
              <a:rPr lang="es-ES" altLang="en-US" sz="2800" b="1" dirty="0" smtClean="0"/>
              <a:t> Psicoterapéutico que corresponda.</a:t>
            </a:r>
          </a:p>
          <a:p>
            <a:pPr>
              <a:defRPr/>
            </a:pPr>
            <a:endParaRPr lang="en-US"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pPr eaLnBrk="1" hangingPunct="1">
              <a:defRPr/>
            </a:pPr>
            <a:r>
              <a:rPr lang="es-ES" altLang="en-US" smtClean="0"/>
              <a:t>conclusiones</a:t>
            </a:r>
          </a:p>
        </p:txBody>
      </p:sp>
      <p:sp>
        <p:nvSpPr>
          <p:cNvPr id="95235" name="Rectangle 3"/>
          <p:cNvSpPr>
            <a:spLocks noGrp="1" noChangeArrowheads="1"/>
          </p:cNvSpPr>
          <p:nvPr>
            <p:ph type="body" idx="1"/>
          </p:nvPr>
        </p:nvSpPr>
        <p:spPr/>
        <p:txBody>
          <a:bodyPr/>
          <a:lstStyle/>
          <a:p>
            <a:pPr eaLnBrk="1" hangingPunct="1">
              <a:defRPr/>
            </a:pPr>
            <a:r>
              <a:rPr lang="es-ES" altLang="en-US" dirty="0" smtClean="0"/>
              <a:t>Las disfunciones sexuales femeninas y masculinas son muy frecuentes y se asocian a patologías psíquicas y orgánicas que son diagnosticables con la realización de una Historia Clínica adecuada y es  tratada </a:t>
            </a:r>
            <a:r>
              <a:rPr lang="es-ES" altLang="en-US" smtClean="0"/>
              <a:t>de forma  Integral, </a:t>
            </a:r>
            <a:r>
              <a:rPr lang="es-ES" altLang="en-US" dirty="0" smtClean="0"/>
              <a:t>mediante la utilización de recursos biológicos, psicológicos y sociales.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625" y="292100"/>
            <a:ext cx="8258175" cy="708025"/>
          </a:xfrm>
        </p:spPr>
        <p:txBody>
          <a:bodyPr/>
          <a:lstStyle/>
          <a:p>
            <a:pPr>
              <a:defRPr/>
            </a:pPr>
            <a:r>
              <a:rPr lang="en-US" dirty="0" err="1" smtClean="0"/>
              <a:t>Terapia</a:t>
            </a:r>
            <a:r>
              <a:rPr lang="en-US" dirty="0" smtClean="0"/>
              <a:t> Sexual</a:t>
            </a:r>
            <a:endParaRPr lang="en-US" dirty="0"/>
          </a:p>
        </p:txBody>
      </p:sp>
      <p:sp>
        <p:nvSpPr>
          <p:cNvPr id="3" name="2 Marcador de contenido"/>
          <p:cNvSpPr>
            <a:spLocks noGrp="1"/>
          </p:cNvSpPr>
          <p:nvPr>
            <p:ph idx="1"/>
          </p:nvPr>
        </p:nvSpPr>
        <p:spPr>
          <a:xfrm>
            <a:off x="285750" y="1143000"/>
            <a:ext cx="8401050" cy="4876800"/>
          </a:xfrm>
        </p:spPr>
        <p:txBody>
          <a:bodyPr/>
          <a:lstStyle/>
          <a:p>
            <a:pPr>
              <a:buFontTx/>
              <a:buNone/>
              <a:defRPr/>
            </a:pPr>
            <a:r>
              <a:rPr lang="en-US" dirty="0" err="1" smtClean="0"/>
              <a:t>Conjunto</a:t>
            </a:r>
            <a:r>
              <a:rPr lang="en-US" dirty="0" smtClean="0"/>
              <a:t> de </a:t>
            </a:r>
            <a:r>
              <a:rPr lang="en-US" dirty="0" err="1" smtClean="0"/>
              <a:t>estrategias</a:t>
            </a:r>
            <a:r>
              <a:rPr lang="en-US" dirty="0" smtClean="0"/>
              <a:t> </a:t>
            </a:r>
            <a:r>
              <a:rPr lang="en-US" dirty="0" err="1" smtClean="0"/>
              <a:t>para</a:t>
            </a:r>
            <a:r>
              <a:rPr lang="en-US" dirty="0" smtClean="0"/>
              <a:t> el </a:t>
            </a:r>
            <a:r>
              <a:rPr lang="en-US" dirty="0" err="1" smtClean="0"/>
              <a:t>tto</a:t>
            </a:r>
            <a:r>
              <a:rPr lang="en-US" dirty="0" smtClean="0"/>
              <a:t> de </a:t>
            </a:r>
            <a:r>
              <a:rPr lang="en-US" dirty="0" err="1" smtClean="0"/>
              <a:t>las</a:t>
            </a:r>
            <a:r>
              <a:rPr lang="en-US" dirty="0" smtClean="0"/>
              <a:t> </a:t>
            </a:r>
            <a:r>
              <a:rPr lang="en-US" dirty="0" err="1" smtClean="0"/>
              <a:t>Disfunciones</a:t>
            </a:r>
            <a:r>
              <a:rPr lang="en-US" dirty="0" smtClean="0"/>
              <a:t> del </a:t>
            </a:r>
            <a:r>
              <a:rPr lang="en-US" dirty="0" err="1" smtClean="0"/>
              <a:t>desempeño</a:t>
            </a:r>
            <a:r>
              <a:rPr lang="en-US" dirty="0" smtClean="0"/>
              <a:t> </a:t>
            </a:r>
            <a:r>
              <a:rPr lang="en-US" dirty="0" err="1" smtClean="0"/>
              <a:t>sexual,cdo</a:t>
            </a:r>
            <a:r>
              <a:rPr lang="en-US" dirty="0" smtClean="0"/>
              <a:t> no hay </a:t>
            </a:r>
            <a:r>
              <a:rPr lang="en-US" dirty="0" err="1" smtClean="0"/>
              <a:t>etiologia</a:t>
            </a:r>
            <a:r>
              <a:rPr lang="en-US" dirty="0" smtClean="0"/>
              <a:t> </a:t>
            </a:r>
            <a:r>
              <a:rPr lang="en-US" dirty="0" err="1" smtClean="0"/>
              <a:t>medica</a:t>
            </a:r>
            <a:r>
              <a:rPr lang="en-US" dirty="0" smtClean="0"/>
              <a:t>(</a:t>
            </a:r>
            <a:r>
              <a:rPr lang="en-US" dirty="0" err="1" smtClean="0"/>
              <a:t>fisiologica</a:t>
            </a:r>
            <a:r>
              <a:rPr lang="en-US" dirty="0" smtClean="0"/>
              <a:t>).o  </a:t>
            </a:r>
            <a:r>
              <a:rPr lang="en-US" dirty="0" err="1" smtClean="0"/>
              <a:t>como</a:t>
            </a:r>
            <a:r>
              <a:rPr lang="en-US" dirty="0" smtClean="0"/>
              <a:t> </a:t>
            </a:r>
            <a:r>
              <a:rPr lang="en-US" dirty="0" err="1" smtClean="0"/>
              <a:t>complemento.Requiere</a:t>
            </a:r>
            <a:r>
              <a:rPr lang="en-US" dirty="0" smtClean="0"/>
              <a:t> de </a:t>
            </a:r>
            <a:r>
              <a:rPr lang="en-US" dirty="0" err="1" smtClean="0"/>
              <a:t>una</a:t>
            </a:r>
            <a:r>
              <a:rPr lang="en-US" dirty="0" smtClean="0"/>
              <a:t> </a:t>
            </a:r>
            <a:r>
              <a:rPr lang="en-US" dirty="0" err="1" smtClean="0"/>
              <a:t>evaluacion</a:t>
            </a:r>
            <a:r>
              <a:rPr lang="en-US" dirty="0" smtClean="0"/>
              <a:t> </a:t>
            </a:r>
            <a:r>
              <a:rPr lang="en-US" dirty="0" err="1" smtClean="0"/>
              <a:t>rigurosa,que</a:t>
            </a:r>
            <a:r>
              <a:rPr lang="en-US" dirty="0" smtClean="0"/>
              <a:t> </a:t>
            </a:r>
            <a:r>
              <a:rPr lang="en-US" dirty="0" err="1" smtClean="0"/>
              <a:t>incluye</a:t>
            </a:r>
            <a:r>
              <a:rPr lang="en-US" dirty="0" smtClean="0"/>
              <a:t> </a:t>
            </a:r>
            <a:r>
              <a:rPr lang="en-US" dirty="0" err="1" smtClean="0"/>
              <a:t>examen</a:t>
            </a:r>
            <a:r>
              <a:rPr lang="en-US" dirty="0" smtClean="0"/>
              <a:t> medico y </a:t>
            </a:r>
            <a:r>
              <a:rPr lang="en-US" dirty="0" err="1" smtClean="0"/>
              <a:t>psicologico,esto</a:t>
            </a:r>
            <a:r>
              <a:rPr lang="en-US" dirty="0" smtClean="0"/>
              <a:t> se </a:t>
            </a:r>
            <a:r>
              <a:rPr lang="en-US" dirty="0" err="1" smtClean="0"/>
              <a:t>basa</a:t>
            </a:r>
            <a:r>
              <a:rPr lang="en-US" dirty="0" smtClean="0"/>
              <a:t> en </a:t>
            </a:r>
            <a:r>
              <a:rPr lang="en-US" dirty="0" err="1" smtClean="0"/>
              <a:t>que</a:t>
            </a:r>
            <a:r>
              <a:rPr lang="en-US" dirty="0" smtClean="0"/>
              <a:t> la </a:t>
            </a:r>
            <a:r>
              <a:rPr lang="en-US" dirty="0" err="1" smtClean="0"/>
              <a:t>causa</a:t>
            </a:r>
            <a:r>
              <a:rPr lang="en-US" dirty="0" smtClean="0"/>
              <a:t> </a:t>
            </a:r>
            <a:r>
              <a:rPr lang="en-US" dirty="0" err="1" smtClean="0"/>
              <a:t>puede</a:t>
            </a:r>
            <a:r>
              <a:rPr lang="en-US" dirty="0" smtClean="0"/>
              <a:t> </a:t>
            </a:r>
            <a:r>
              <a:rPr lang="en-US" dirty="0" err="1" smtClean="0"/>
              <a:t>ser,somatica,psicologica</a:t>
            </a:r>
            <a:r>
              <a:rPr lang="en-US" dirty="0" smtClean="0"/>
              <a:t> o </a:t>
            </a:r>
            <a:r>
              <a:rPr lang="en-US" dirty="0" err="1" smtClean="0"/>
              <a:t>ambas</a:t>
            </a:r>
            <a:r>
              <a:rPr lang="en-US" dirty="0" smtClean="0"/>
              <a:t>.</a:t>
            </a:r>
          </a:p>
          <a:p>
            <a:pPr>
              <a:buFontTx/>
              <a:buNone/>
              <a:defRPr/>
            </a:pPr>
            <a:r>
              <a:rPr lang="en-US" dirty="0" smtClean="0"/>
              <a:t>Un </a:t>
            </a:r>
            <a:r>
              <a:rPr lang="en-US" dirty="0" err="1" smtClean="0"/>
              <a:t>ejemplo</a:t>
            </a:r>
            <a:r>
              <a:rPr lang="en-US" dirty="0" smtClean="0"/>
              <a:t> </a:t>
            </a:r>
            <a:r>
              <a:rPr lang="en-US" dirty="0" err="1" smtClean="0"/>
              <a:t>claro</a:t>
            </a:r>
            <a:r>
              <a:rPr lang="en-US" dirty="0" smtClean="0"/>
              <a:t> </a:t>
            </a:r>
            <a:r>
              <a:rPr lang="en-US" dirty="0" err="1" smtClean="0"/>
              <a:t>es</a:t>
            </a:r>
            <a:r>
              <a:rPr lang="en-US" dirty="0" smtClean="0"/>
              <a:t> la </a:t>
            </a:r>
            <a:r>
              <a:rPr lang="en-US" dirty="0" err="1" smtClean="0"/>
              <a:t>DSE,que</a:t>
            </a:r>
            <a:r>
              <a:rPr lang="en-US" dirty="0" smtClean="0"/>
              <a:t> </a:t>
            </a:r>
            <a:r>
              <a:rPr lang="en-US" dirty="0" err="1" smtClean="0"/>
              <a:t>puede</a:t>
            </a:r>
            <a:r>
              <a:rPr lang="en-US" dirty="0" smtClean="0"/>
              <a:t> </a:t>
            </a:r>
            <a:r>
              <a:rPr lang="en-US" dirty="0" err="1" smtClean="0"/>
              <a:t>tener</a:t>
            </a:r>
            <a:r>
              <a:rPr lang="en-US" dirty="0" smtClean="0"/>
              <a:t> </a:t>
            </a:r>
            <a:r>
              <a:rPr lang="en-US" dirty="0" err="1" smtClean="0"/>
              <a:t>problemas</a:t>
            </a:r>
            <a:r>
              <a:rPr lang="en-US" dirty="0" smtClean="0"/>
              <a:t> </a:t>
            </a:r>
            <a:r>
              <a:rPr lang="en-US" dirty="0" err="1" smtClean="0"/>
              <a:t>circulatorios</a:t>
            </a:r>
            <a:r>
              <a:rPr lang="en-US" dirty="0" smtClean="0"/>
              <a:t> y/o </a:t>
            </a:r>
            <a:r>
              <a:rPr lang="en-US" dirty="0" err="1" smtClean="0"/>
              <a:t>ansiedad</a:t>
            </a:r>
            <a:r>
              <a:rPr lang="en-US" dirty="0" smtClean="0"/>
              <a:t> del </a:t>
            </a:r>
            <a:r>
              <a:rPr lang="en-US" dirty="0" err="1" smtClean="0"/>
              <a:t>desempeño</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n-US" dirty="0" err="1" smtClean="0"/>
              <a:t>Terapias</a:t>
            </a:r>
            <a:endParaRPr lang="en-US" dirty="0"/>
          </a:p>
        </p:txBody>
      </p:sp>
      <p:sp>
        <p:nvSpPr>
          <p:cNvPr id="3" name="2 Marcador de contenido"/>
          <p:cNvSpPr>
            <a:spLocks noGrp="1"/>
          </p:cNvSpPr>
          <p:nvPr>
            <p:ph idx="1"/>
          </p:nvPr>
        </p:nvSpPr>
        <p:spPr>
          <a:xfrm>
            <a:off x="285750" y="1357313"/>
            <a:ext cx="8401050" cy="4662487"/>
          </a:xfrm>
        </p:spPr>
        <p:txBody>
          <a:bodyPr/>
          <a:lstStyle/>
          <a:p>
            <a:pPr>
              <a:buFontTx/>
              <a:buNone/>
              <a:defRPr/>
            </a:pPr>
            <a:endParaRPr lang="es-SV" sz="2000" dirty="0" smtClean="0">
              <a:latin typeface="Castellar" pitchFamily="18" charset="0"/>
            </a:endParaRPr>
          </a:p>
          <a:p>
            <a:pPr>
              <a:defRPr/>
            </a:pPr>
            <a:r>
              <a:rPr lang="es-SV" dirty="0" smtClean="0"/>
              <a:t>Existen diferentes tipos de </a:t>
            </a:r>
            <a:r>
              <a:rPr lang="es-SV" dirty="0" err="1" smtClean="0"/>
              <a:t>terapias,de</a:t>
            </a:r>
            <a:r>
              <a:rPr lang="es-SV" dirty="0" smtClean="0"/>
              <a:t> acuerdo a el diagnostico pero la mas usada en nuestro medio es la cognitiva conductual ,donde se impone que el individuo haga aprendizajes</a:t>
            </a:r>
          </a:p>
          <a:p>
            <a:pPr>
              <a:defRPr/>
            </a:pPr>
            <a:r>
              <a:rPr lang="es-SV" dirty="0" smtClean="0"/>
              <a:t>La </a:t>
            </a:r>
            <a:r>
              <a:rPr lang="es-SV" dirty="0" err="1" smtClean="0"/>
              <a:t>desensibilizacion</a:t>
            </a:r>
            <a:r>
              <a:rPr lang="es-SV" dirty="0" smtClean="0"/>
              <a:t> </a:t>
            </a:r>
            <a:r>
              <a:rPr lang="es-SV" dirty="0" err="1" smtClean="0"/>
              <a:t>sistemica</a:t>
            </a:r>
            <a:endParaRPr lang="es-SV" dirty="0" smtClean="0"/>
          </a:p>
          <a:p>
            <a:pPr>
              <a:defRPr/>
            </a:pPr>
            <a:r>
              <a:rPr lang="es-SV" dirty="0" smtClean="0"/>
              <a:t>Se indican </a:t>
            </a:r>
            <a:r>
              <a:rPr lang="es-SV" dirty="0" err="1" smtClean="0"/>
              <a:t>prohibiciones,juegos</a:t>
            </a:r>
            <a:r>
              <a:rPr lang="es-SV" dirty="0" smtClean="0"/>
              <a:t> </a:t>
            </a:r>
            <a:r>
              <a:rPr lang="es-SV" dirty="0" err="1" smtClean="0"/>
              <a:t>sexuales,masturbacion</a:t>
            </a:r>
            <a:r>
              <a:rPr lang="es-SV" dirty="0" smtClean="0"/>
              <a:t> sin </a:t>
            </a:r>
            <a:r>
              <a:rPr lang="es-SV" dirty="0" err="1" smtClean="0"/>
              <a:t>penetracion,se</a:t>
            </a:r>
            <a:r>
              <a:rPr lang="es-SV" dirty="0" smtClean="0"/>
              <a:t> trata en pareja esto por 21 </a:t>
            </a:r>
            <a:r>
              <a:rPr lang="es-SV" dirty="0" err="1" smtClean="0"/>
              <a:t>dias,se</a:t>
            </a:r>
            <a:r>
              <a:rPr lang="es-SV" dirty="0" smtClean="0"/>
              <a:t> continua con </a:t>
            </a:r>
            <a:r>
              <a:rPr lang="es-SV" dirty="0" err="1" smtClean="0"/>
              <a:t>educacion</a:t>
            </a:r>
            <a:r>
              <a:rPr lang="es-SV" dirty="0" smtClean="0"/>
              <a:t> sexual entre otros pasos.  </a:t>
            </a:r>
          </a:p>
          <a:p>
            <a:pPr>
              <a:defRPr/>
            </a:pPr>
            <a:endParaRPr lang="es-SV" dirty="0" smtClean="0"/>
          </a:p>
          <a:p>
            <a:pPr>
              <a:defRPr/>
            </a:pP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n-US" dirty="0" err="1" smtClean="0"/>
              <a:t>Tratamiento</a:t>
            </a:r>
            <a:endParaRPr lang="en-US" dirty="0"/>
          </a:p>
        </p:txBody>
      </p:sp>
      <p:sp>
        <p:nvSpPr>
          <p:cNvPr id="3" name="2 Marcador de contenido"/>
          <p:cNvSpPr>
            <a:spLocks noGrp="1"/>
          </p:cNvSpPr>
          <p:nvPr>
            <p:ph idx="1"/>
          </p:nvPr>
        </p:nvSpPr>
        <p:spPr/>
        <p:txBody>
          <a:bodyPr/>
          <a:lstStyle/>
          <a:p>
            <a:pPr>
              <a:buFontTx/>
              <a:buNone/>
              <a:defRPr/>
            </a:pPr>
            <a:endParaRPr lang="es-SV" sz="2000" dirty="0" smtClean="0">
              <a:latin typeface="Castellar" pitchFamily="18" charset="0"/>
            </a:endParaRPr>
          </a:p>
          <a:p>
            <a:pPr>
              <a:buFontTx/>
              <a:buNone/>
              <a:defRPr/>
            </a:pPr>
            <a:r>
              <a:rPr lang="en-US" dirty="0" smtClean="0"/>
              <a:t>1-Terapia Sexual Dual-</a:t>
            </a:r>
            <a:r>
              <a:rPr lang="en-US" dirty="0" err="1" smtClean="0"/>
              <a:t>Coterapia</a:t>
            </a:r>
            <a:endParaRPr lang="en-US" dirty="0" smtClean="0"/>
          </a:p>
          <a:p>
            <a:pPr>
              <a:buFontTx/>
              <a:buNone/>
              <a:defRPr/>
            </a:pPr>
            <a:r>
              <a:rPr lang="en-US" dirty="0" err="1" smtClean="0"/>
              <a:t>Desrrollada</a:t>
            </a:r>
            <a:r>
              <a:rPr lang="en-US" dirty="0" smtClean="0"/>
              <a:t> </a:t>
            </a:r>
            <a:r>
              <a:rPr lang="en-US" dirty="0" err="1" smtClean="0"/>
              <a:t>por</a:t>
            </a:r>
            <a:r>
              <a:rPr lang="en-US" dirty="0" smtClean="0"/>
              <a:t> Master y Johnson en el </a:t>
            </a:r>
            <a:r>
              <a:rPr lang="en-US" dirty="0" err="1" smtClean="0"/>
              <a:t>siglo</a:t>
            </a:r>
            <a:r>
              <a:rPr lang="en-US" dirty="0" smtClean="0"/>
              <a:t> xx</a:t>
            </a:r>
          </a:p>
          <a:p>
            <a:pPr>
              <a:buFontTx/>
              <a:buNone/>
              <a:defRPr/>
            </a:pPr>
            <a:r>
              <a:rPr lang="en-US" dirty="0" err="1" smtClean="0"/>
              <a:t>Objeto</a:t>
            </a:r>
            <a:r>
              <a:rPr lang="en-US" dirty="0" smtClean="0"/>
              <a:t> de </a:t>
            </a:r>
            <a:r>
              <a:rPr lang="en-US" dirty="0" err="1" smtClean="0"/>
              <a:t>tto</a:t>
            </a:r>
            <a:r>
              <a:rPr lang="en-US" dirty="0" smtClean="0"/>
              <a:t> ,</a:t>
            </a:r>
            <a:r>
              <a:rPr lang="en-US" dirty="0" err="1" smtClean="0"/>
              <a:t>Unidad</a:t>
            </a:r>
            <a:r>
              <a:rPr lang="en-US" dirty="0" smtClean="0"/>
              <a:t> </a:t>
            </a:r>
            <a:r>
              <a:rPr lang="en-US" dirty="0" err="1" smtClean="0"/>
              <a:t>conyugal</a:t>
            </a:r>
            <a:r>
              <a:rPr lang="en-US" dirty="0" smtClean="0"/>
              <a:t> (</a:t>
            </a:r>
            <a:r>
              <a:rPr lang="en-US" dirty="0" err="1" smtClean="0"/>
              <a:t>Diada</a:t>
            </a:r>
            <a:r>
              <a:rPr lang="en-US" dirty="0" smtClean="0"/>
              <a:t>)</a:t>
            </a:r>
          </a:p>
          <a:p>
            <a:pPr>
              <a:buFontTx/>
              <a:buNone/>
              <a:defRPr/>
            </a:pPr>
            <a:r>
              <a:rPr lang="en-US" dirty="0" smtClean="0"/>
              <a:t>2- </a:t>
            </a:r>
            <a:r>
              <a:rPr lang="en-US" dirty="0" err="1" smtClean="0"/>
              <a:t>TTo</a:t>
            </a:r>
            <a:r>
              <a:rPr lang="en-US" dirty="0" smtClean="0"/>
              <a:t> </a:t>
            </a:r>
            <a:r>
              <a:rPr lang="en-US" dirty="0" err="1" smtClean="0"/>
              <a:t>Mediante</a:t>
            </a:r>
            <a:r>
              <a:rPr lang="en-US" dirty="0" smtClean="0"/>
              <a:t> </a:t>
            </a:r>
            <a:r>
              <a:rPr lang="en-US" dirty="0" err="1" smtClean="0"/>
              <a:t>hipnosis</a:t>
            </a:r>
            <a:endParaRPr lang="en-US" dirty="0" smtClean="0"/>
          </a:p>
          <a:p>
            <a:pPr>
              <a:buFontTx/>
              <a:buNone/>
              <a:defRPr/>
            </a:pPr>
            <a:r>
              <a:rPr lang="en-US" dirty="0" err="1" smtClean="0"/>
              <a:t>Objetivo</a:t>
            </a:r>
            <a:r>
              <a:rPr lang="en-US" dirty="0" smtClean="0"/>
              <a:t> –</a:t>
            </a:r>
            <a:r>
              <a:rPr lang="en-US" dirty="0" err="1" smtClean="0"/>
              <a:t>supresion</a:t>
            </a:r>
            <a:r>
              <a:rPr lang="en-US" dirty="0" smtClean="0"/>
              <a:t> de los </a:t>
            </a:r>
            <a:r>
              <a:rPr lang="en-US" dirty="0" err="1" smtClean="0"/>
              <a:t>sintomas</a:t>
            </a:r>
            <a:r>
              <a:rPr lang="en-US" dirty="0" smtClean="0"/>
              <a:t> y </a:t>
            </a:r>
            <a:r>
              <a:rPr lang="en-US" dirty="0" err="1" smtClean="0"/>
              <a:t>modificacion</a:t>
            </a:r>
            <a:r>
              <a:rPr lang="en-US" dirty="0" smtClean="0"/>
              <a:t> de </a:t>
            </a:r>
            <a:r>
              <a:rPr lang="en-US" dirty="0" err="1" smtClean="0"/>
              <a:t>actitudes</a:t>
            </a:r>
            <a:r>
              <a:rPr lang="en-US" dirty="0" smtClean="0"/>
              <a:t>.</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endParaRPr lang="en-US"/>
          </a:p>
        </p:txBody>
      </p:sp>
      <p:sp>
        <p:nvSpPr>
          <p:cNvPr id="3" name="2 Marcador de contenido"/>
          <p:cNvSpPr>
            <a:spLocks noGrp="1"/>
          </p:cNvSpPr>
          <p:nvPr>
            <p:ph idx="1"/>
          </p:nvPr>
        </p:nvSpPr>
        <p:spPr/>
        <p:txBody>
          <a:bodyPr/>
          <a:lstStyle/>
          <a:p>
            <a:pPr>
              <a:defRPr/>
            </a:pPr>
            <a:r>
              <a:rPr lang="en-US" dirty="0" smtClean="0"/>
              <a:t>3-Terapia </a:t>
            </a:r>
            <a:r>
              <a:rPr lang="en-US" dirty="0" err="1" smtClean="0"/>
              <a:t>conductual</a:t>
            </a:r>
            <a:endParaRPr lang="en-US" dirty="0" smtClean="0"/>
          </a:p>
          <a:p>
            <a:pPr>
              <a:defRPr/>
            </a:pPr>
            <a:r>
              <a:rPr lang="en-US" dirty="0" err="1" smtClean="0"/>
              <a:t>Programa</a:t>
            </a:r>
            <a:r>
              <a:rPr lang="en-US" dirty="0" smtClean="0"/>
              <a:t> </a:t>
            </a:r>
            <a:r>
              <a:rPr lang="en-US" dirty="0" err="1" smtClean="0"/>
              <a:t>estandar</a:t>
            </a:r>
            <a:r>
              <a:rPr lang="en-US" dirty="0" smtClean="0"/>
              <a:t> de </a:t>
            </a:r>
            <a:r>
              <a:rPr lang="en-US" dirty="0" err="1" smtClean="0"/>
              <a:t>sensibilizacion</a:t>
            </a:r>
            <a:r>
              <a:rPr lang="en-US" dirty="0" smtClean="0"/>
              <a:t> </a:t>
            </a:r>
            <a:r>
              <a:rPr lang="en-US" dirty="0" err="1" smtClean="0"/>
              <a:t>Sistemica</a:t>
            </a:r>
            <a:endParaRPr lang="en-US" dirty="0" smtClean="0"/>
          </a:p>
          <a:p>
            <a:pPr>
              <a:defRPr/>
            </a:pPr>
            <a:r>
              <a:rPr lang="en-US" dirty="0" smtClean="0"/>
              <a:t>-4Terapia de </a:t>
            </a:r>
            <a:r>
              <a:rPr lang="en-US" dirty="0" err="1" smtClean="0"/>
              <a:t>grupo,que</a:t>
            </a:r>
            <a:r>
              <a:rPr lang="en-US" dirty="0" smtClean="0"/>
              <a:t> se ha </a:t>
            </a:r>
            <a:r>
              <a:rPr lang="en-US" dirty="0" err="1" smtClean="0"/>
              <a:t>utilizado</a:t>
            </a:r>
            <a:r>
              <a:rPr lang="en-US" dirty="0" smtClean="0"/>
              <a:t> </a:t>
            </a:r>
            <a:r>
              <a:rPr lang="en-US" dirty="0" err="1" smtClean="0"/>
              <a:t>tanto</a:t>
            </a:r>
            <a:r>
              <a:rPr lang="en-US" dirty="0" smtClean="0"/>
              <a:t> </a:t>
            </a:r>
            <a:r>
              <a:rPr lang="en-US" dirty="0" err="1" smtClean="0"/>
              <a:t>para</a:t>
            </a:r>
            <a:r>
              <a:rPr lang="en-US" dirty="0" smtClean="0"/>
              <a:t> los </a:t>
            </a:r>
            <a:r>
              <a:rPr lang="en-US" dirty="0" err="1" smtClean="0"/>
              <a:t>problemas</a:t>
            </a:r>
            <a:r>
              <a:rPr lang="en-US" dirty="0" smtClean="0"/>
              <a:t> </a:t>
            </a:r>
            <a:r>
              <a:rPr lang="en-US" dirty="0" err="1" smtClean="0"/>
              <a:t>intrasiquicos,como</a:t>
            </a:r>
            <a:r>
              <a:rPr lang="en-US" dirty="0" smtClean="0"/>
              <a:t> los </a:t>
            </a:r>
            <a:r>
              <a:rPr lang="en-US" dirty="0" err="1" smtClean="0"/>
              <a:t>interpersonales</a:t>
            </a:r>
            <a:r>
              <a:rPr lang="en-US" dirty="0" smtClean="0"/>
              <a:t> de los </a:t>
            </a:r>
            <a:r>
              <a:rPr lang="en-US" dirty="0" err="1" smtClean="0"/>
              <a:t>pacientes</a:t>
            </a:r>
            <a:r>
              <a:rPr lang="en-US" dirty="0" smtClean="0"/>
              <a:t> con </a:t>
            </a:r>
            <a:r>
              <a:rPr lang="en-US" dirty="0" err="1" smtClean="0"/>
              <a:t>trastornos</a:t>
            </a:r>
            <a:r>
              <a:rPr lang="en-US" dirty="0" smtClean="0"/>
              <a:t> </a:t>
            </a:r>
            <a:r>
              <a:rPr lang="en-US" dirty="0" err="1" smtClean="0"/>
              <a:t>sexuales</a:t>
            </a:r>
            <a:endParaRPr lang="en-US" dirty="0" smtClean="0"/>
          </a:p>
          <a:p>
            <a:pPr>
              <a:defRPr/>
            </a:pPr>
            <a:r>
              <a:rPr lang="en-US" dirty="0" err="1" smtClean="0"/>
              <a:t>Tecnica</a:t>
            </a:r>
            <a:r>
              <a:rPr lang="en-US" dirty="0" smtClean="0"/>
              <a:t> de </a:t>
            </a:r>
            <a:r>
              <a:rPr lang="en-US" dirty="0" err="1" smtClean="0"/>
              <a:t>representacion</a:t>
            </a:r>
            <a:r>
              <a:rPr lang="en-US" dirty="0" smtClean="0"/>
              <a:t> de </a:t>
            </a:r>
            <a:r>
              <a:rPr lang="en-US" dirty="0" err="1" smtClean="0"/>
              <a:t>roles:Psicodrama</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n-US" dirty="0" err="1" smtClean="0"/>
              <a:t>Terapia</a:t>
            </a:r>
            <a:r>
              <a:rPr lang="en-US" dirty="0" smtClean="0"/>
              <a:t> Sex.</a:t>
            </a:r>
            <a:endParaRPr lang="en-US" dirty="0"/>
          </a:p>
        </p:txBody>
      </p:sp>
      <p:sp>
        <p:nvSpPr>
          <p:cNvPr id="3" name="2 Marcador de contenido"/>
          <p:cNvSpPr>
            <a:spLocks noGrp="1"/>
          </p:cNvSpPr>
          <p:nvPr>
            <p:ph idx="1"/>
          </p:nvPr>
        </p:nvSpPr>
        <p:spPr/>
        <p:txBody>
          <a:bodyPr/>
          <a:lstStyle/>
          <a:p>
            <a:pPr>
              <a:defRPr/>
            </a:pPr>
            <a:r>
              <a:rPr lang="en-US" dirty="0" err="1" smtClean="0"/>
              <a:t>Ademas</a:t>
            </a:r>
            <a:r>
              <a:rPr lang="en-US" dirty="0" smtClean="0"/>
              <a:t> </a:t>
            </a:r>
            <a:r>
              <a:rPr lang="en-US" dirty="0" err="1" smtClean="0"/>
              <a:t>esta</a:t>
            </a:r>
            <a:r>
              <a:rPr lang="en-US" dirty="0" smtClean="0"/>
              <a:t> la </a:t>
            </a:r>
            <a:r>
              <a:rPr lang="en-US" dirty="0" err="1" smtClean="0"/>
              <a:t>terapia</a:t>
            </a:r>
            <a:r>
              <a:rPr lang="en-US" dirty="0" smtClean="0"/>
              <a:t> sexual de </a:t>
            </a:r>
            <a:r>
              <a:rPr lang="en-US" dirty="0" err="1" smtClean="0"/>
              <a:t>Orientacion</a:t>
            </a:r>
            <a:r>
              <a:rPr lang="en-US" dirty="0" smtClean="0"/>
              <a:t> </a:t>
            </a:r>
            <a:r>
              <a:rPr lang="en-US" dirty="0" err="1" smtClean="0"/>
              <a:t>Analitica</a:t>
            </a:r>
            <a:endParaRPr lang="en-US" dirty="0" smtClean="0"/>
          </a:p>
          <a:p>
            <a:pPr>
              <a:defRPr/>
            </a:pPr>
            <a:r>
              <a:rPr lang="en-US" dirty="0" err="1" smtClean="0"/>
              <a:t>Psicoterapia</a:t>
            </a:r>
            <a:r>
              <a:rPr lang="en-US" dirty="0" smtClean="0"/>
              <a:t> de </a:t>
            </a:r>
            <a:r>
              <a:rPr lang="en-US" dirty="0" err="1" smtClean="0"/>
              <a:t>orientacion</a:t>
            </a:r>
            <a:r>
              <a:rPr lang="en-US" dirty="0" smtClean="0"/>
              <a:t> </a:t>
            </a:r>
            <a:r>
              <a:rPr lang="en-US" dirty="0" err="1" smtClean="0"/>
              <a:t>psicodinamica</a:t>
            </a:r>
            <a:r>
              <a:rPr lang="en-US" dirty="0" smtClean="0"/>
              <a:t> y </a:t>
            </a:r>
            <a:r>
              <a:rPr lang="en-US" dirty="0" err="1" smtClean="0"/>
              <a:t>psicoanalitica</a:t>
            </a:r>
            <a:r>
              <a:rPr lang="en-US" dirty="0" smtClean="0"/>
              <a:t> (</a:t>
            </a:r>
            <a:r>
              <a:rPr lang="en-US" dirty="0" err="1" smtClean="0"/>
              <a:t>una</a:t>
            </a:r>
            <a:r>
              <a:rPr lang="en-US" dirty="0" smtClean="0"/>
              <a:t> de </a:t>
            </a:r>
            <a:r>
              <a:rPr lang="en-US" dirty="0" err="1" smtClean="0"/>
              <a:t>las</a:t>
            </a:r>
            <a:r>
              <a:rPr lang="en-US" dirty="0" smtClean="0"/>
              <a:t> </a:t>
            </a:r>
            <a:r>
              <a:rPr lang="en-US" dirty="0" err="1" smtClean="0"/>
              <a:t>modalidades</a:t>
            </a:r>
            <a:r>
              <a:rPr lang="en-US" dirty="0" smtClean="0"/>
              <a:t> </a:t>
            </a:r>
            <a:r>
              <a:rPr lang="en-US" dirty="0" err="1" smtClean="0"/>
              <a:t>mas</a:t>
            </a:r>
            <a:r>
              <a:rPr lang="en-US" dirty="0" smtClean="0"/>
              <a:t> </a:t>
            </a:r>
            <a:r>
              <a:rPr lang="en-US" dirty="0" err="1" smtClean="0"/>
              <a:t>efectivas</a:t>
            </a:r>
            <a:endParaRPr lang="en-US" dirty="0" smtClean="0"/>
          </a:p>
          <a:p>
            <a:pPr>
              <a:defRPr/>
            </a:pPr>
            <a:r>
              <a:rPr lang="en-US" dirty="0" err="1" smtClean="0"/>
              <a:t>Permite</a:t>
            </a:r>
            <a:r>
              <a:rPr lang="en-US" dirty="0" smtClean="0"/>
              <a:t> </a:t>
            </a:r>
            <a:r>
              <a:rPr lang="en-US" dirty="0" err="1" smtClean="0"/>
              <a:t>tratar</a:t>
            </a:r>
            <a:r>
              <a:rPr lang="en-US" dirty="0" smtClean="0"/>
              <a:t> con </a:t>
            </a:r>
            <a:r>
              <a:rPr lang="en-US" dirty="0" err="1" smtClean="0"/>
              <a:t>pctes</a:t>
            </a:r>
            <a:r>
              <a:rPr lang="en-US" dirty="0" smtClean="0"/>
              <a:t> con </a:t>
            </a:r>
            <a:r>
              <a:rPr lang="en-US" dirty="0" err="1" smtClean="0"/>
              <a:t>ttnos</a:t>
            </a:r>
            <a:r>
              <a:rPr lang="en-US" dirty="0" smtClean="0"/>
              <a:t> </a:t>
            </a:r>
            <a:r>
              <a:rPr lang="en-US" dirty="0" err="1" smtClean="0"/>
              <a:t>sexuales</a:t>
            </a:r>
            <a:r>
              <a:rPr lang="en-US" dirty="0" smtClean="0"/>
              <a:t> </a:t>
            </a:r>
            <a:r>
              <a:rPr lang="en-US" dirty="0" err="1" smtClean="0"/>
              <a:t>asociados</a:t>
            </a:r>
            <a:r>
              <a:rPr lang="en-US" dirty="0" smtClean="0"/>
              <a:t> a </a:t>
            </a:r>
            <a:r>
              <a:rPr lang="en-US" dirty="0" err="1" smtClean="0"/>
              <a:t>otras</a:t>
            </a:r>
            <a:r>
              <a:rPr lang="en-US" dirty="0" smtClean="0"/>
              <a:t> </a:t>
            </a:r>
            <a:r>
              <a:rPr lang="en-US" dirty="0" err="1" smtClean="0"/>
              <a:t>psicopatologias</a:t>
            </a:r>
            <a:r>
              <a:rPr lang="en-US" dirty="0" smtClean="0"/>
              <a:t>.</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endParaRPr lang="es-SV"/>
          </a:p>
        </p:txBody>
      </p:sp>
      <p:sp>
        <p:nvSpPr>
          <p:cNvPr id="3" name="2 Marcador de contenido"/>
          <p:cNvSpPr>
            <a:spLocks noGrp="1"/>
          </p:cNvSpPr>
          <p:nvPr>
            <p:ph sz="quarter" idx="1"/>
          </p:nvPr>
        </p:nvSpPr>
        <p:spPr/>
        <p:txBody>
          <a:bodyPr/>
          <a:lstStyle/>
          <a:p>
            <a:pPr>
              <a:defRPr/>
            </a:pPr>
            <a:r>
              <a:rPr lang="es-SV" dirty="0" smtClean="0">
                <a:latin typeface="Castellar" pitchFamily="18" charset="0"/>
              </a:rPr>
              <a:t>5.Terapia sexual de orientación analítica:</a:t>
            </a:r>
          </a:p>
          <a:p>
            <a:pPr>
              <a:defRPr/>
            </a:pPr>
            <a:r>
              <a:rPr lang="es-SV" dirty="0" smtClean="0">
                <a:latin typeface="Castellar" pitchFamily="18" charset="0"/>
              </a:rPr>
              <a:t>Psicoterapia de orientación psicodinamica y psicoanalítica.(una de las modalidades mas efectivas)</a:t>
            </a:r>
          </a:p>
          <a:p>
            <a:pPr>
              <a:defRPr/>
            </a:pPr>
            <a:r>
              <a:rPr lang="es-SV" dirty="0" smtClean="0">
                <a:latin typeface="Castellar" pitchFamily="18" charset="0"/>
              </a:rPr>
              <a:t>Permite tratar a ptes. con tnos. Sexuales asociados a otras psicopatologías.</a:t>
            </a:r>
          </a:p>
          <a:p>
            <a:pPr>
              <a:buFontTx/>
              <a:buNone/>
              <a:defRPr/>
            </a:pPr>
            <a:endParaRPr lang="es-SV" dirty="0" smtClean="0">
              <a:latin typeface="Castellar" pitchFamily="18" charset="0"/>
            </a:endParaRPr>
          </a:p>
          <a:p>
            <a:pPr>
              <a:defRPr/>
            </a:pPr>
            <a:endParaRPr lang="es-SV" dirty="0">
              <a:latin typeface="Castellar"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gradFill rotWithShape="1">
            <a:gsLst>
              <a:gs pos="0">
                <a:schemeClr val="accent1"/>
              </a:gs>
              <a:gs pos="100000">
                <a:schemeClr val="accent1">
                  <a:gamma/>
                  <a:shade val="46275"/>
                  <a:invGamma/>
                </a:schemeClr>
              </a:gs>
            </a:gsLst>
            <a:lin ang="5400000" scaled="1"/>
          </a:gradFill>
        </p:spPr>
        <p:txBody>
          <a:bodyPr/>
          <a:lstStyle/>
          <a:p>
            <a:pPr algn="ctr" eaLnBrk="1" hangingPunct="1">
              <a:buFontTx/>
              <a:buNone/>
              <a:defRPr/>
            </a:pPr>
            <a:endParaRPr lang="es-ES" altLang="en-US" sz="4000" smtClean="0"/>
          </a:p>
          <a:p>
            <a:pPr algn="ctr" eaLnBrk="1" hangingPunct="1">
              <a:buFontTx/>
              <a:buNone/>
              <a:defRPr/>
            </a:pPr>
            <a:endParaRPr lang="es-ES" altLang="en-US" sz="4000" smtClean="0"/>
          </a:p>
          <a:p>
            <a:pPr algn="ctr" eaLnBrk="1" hangingPunct="1">
              <a:buFontTx/>
              <a:buNone/>
              <a:defRPr/>
            </a:pPr>
            <a:r>
              <a:rPr lang="es-ES" altLang="en-US" sz="4000" smtClean="0"/>
              <a:t>   MUCHAS   GRACIAS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céano">
  <a:themeElements>
    <a:clrScheme name="Océano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éano">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n-US" sz="1800" b="1" i="0" u="none" strike="noStrike" cap="none" normalizeH="0" baseline="0" smtClean="0">
            <a:ln>
              <a:noFill/>
            </a:ln>
            <a:solidFill>
              <a:schemeClr val="tx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en-US" sz="1800" b="1" i="0" u="none" strike="noStrike" cap="none" normalizeH="0" baseline="0" smtClean="0">
            <a:ln>
              <a:noFill/>
            </a:ln>
            <a:solidFill>
              <a:schemeClr val="tx1"/>
            </a:solidFill>
            <a:effectLst/>
            <a:latin typeface="Tahoma" panose="020B0604030504040204" pitchFamily="34" charset="0"/>
          </a:defRPr>
        </a:defPPr>
      </a:lstStyle>
    </a:lnDef>
  </a:objectDefaults>
  <a:extraClrSchemeLst>
    <a:extraClrScheme>
      <a:clrScheme name="Océano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éano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éano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éano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éano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éano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éano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éano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Ocean</Template>
  <TotalTime>1526</TotalTime>
  <Words>1791</Words>
  <Application>Microsoft Office PowerPoint</Application>
  <PresentationFormat>Presentación en pantalla (4:3)</PresentationFormat>
  <Paragraphs>157</Paragraphs>
  <Slides>33</Slides>
  <Notes>7</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33</vt:i4>
      </vt:variant>
    </vt:vector>
  </HeadingPairs>
  <TitlesOfParts>
    <vt:vector size="39" baseType="lpstr">
      <vt:lpstr>Arial</vt:lpstr>
      <vt:lpstr>Calibri</vt:lpstr>
      <vt:lpstr>Castellar</vt:lpstr>
      <vt:lpstr>Tahoma</vt:lpstr>
      <vt:lpstr>Wingdings</vt:lpstr>
      <vt:lpstr>Océano</vt:lpstr>
      <vt:lpstr>SALUD SEXUAL  Y DISFUNCIONES</vt:lpstr>
      <vt:lpstr>Introducción  </vt:lpstr>
      <vt:lpstr>CONCEPTO</vt:lpstr>
      <vt:lpstr>Presentación de PowerPoint</vt:lpstr>
      <vt:lpstr>Presentación de PowerPoint</vt:lpstr>
      <vt:lpstr>Factores Psicosexuales</vt:lpstr>
      <vt:lpstr>continuacion</vt:lpstr>
      <vt:lpstr>Salud sexual </vt:lpstr>
      <vt:lpstr>Sexualidad sana</vt:lpstr>
      <vt:lpstr>Sexualidad  sana continuacion</vt:lpstr>
      <vt:lpstr>Trastornos sexuales:  </vt:lpstr>
      <vt:lpstr>Presentación de PowerPoint</vt:lpstr>
      <vt:lpstr>Trastornos sexuales</vt:lpstr>
      <vt:lpstr>Trastornos Sexuales</vt:lpstr>
      <vt:lpstr>Clasificacion de los Trastornos  sexuales </vt:lpstr>
      <vt:lpstr>Classification de los trastornos Sexuales</vt:lpstr>
      <vt:lpstr>Causas</vt:lpstr>
      <vt:lpstr>Causas continuacion</vt:lpstr>
      <vt:lpstr>Presentación de PowerPoint</vt:lpstr>
      <vt:lpstr>Presentación de PowerPoint</vt:lpstr>
      <vt:lpstr>Afeminamiento y Masculinización</vt:lpstr>
      <vt:lpstr>Homosexualidad</vt:lpstr>
      <vt:lpstr>Transexualismo</vt:lpstr>
      <vt:lpstr>La historia clínica</vt:lpstr>
      <vt:lpstr>Continuacion</vt:lpstr>
      <vt:lpstr>conclusiones</vt:lpstr>
      <vt:lpstr>Terapia Sexual</vt:lpstr>
      <vt:lpstr>Terapias</vt:lpstr>
      <vt:lpstr>Tratamiento</vt:lpstr>
      <vt:lpstr>Presentación de PowerPoint</vt:lpstr>
      <vt:lpstr>Terapia Sex.</vt:lpstr>
      <vt:lpstr>Presentación de PowerPoint</vt:lpstr>
      <vt:lpstr>Presentación de PowerPoint</vt:lpstr>
    </vt:vector>
  </TitlesOfParts>
  <Company>Etecsa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emilio</dc:creator>
  <cp:lastModifiedBy>Psiquiatria</cp:lastModifiedBy>
  <cp:revision>119</cp:revision>
  <dcterms:created xsi:type="dcterms:W3CDTF">2010-09-17T01:52:32Z</dcterms:created>
  <dcterms:modified xsi:type="dcterms:W3CDTF">2026-05-13T08:10:18Z</dcterms:modified>
</cp:coreProperties>
</file>