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handoutMasterIdLst>
    <p:handoutMasterId r:id="rId32"/>
  </p:handoutMasterIdLst>
  <p:sldIdLst>
    <p:sldId id="281" r:id="rId3"/>
    <p:sldId id="257" r:id="rId4"/>
    <p:sldId id="259" r:id="rId5"/>
    <p:sldId id="261" r:id="rId6"/>
    <p:sldId id="262" r:id="rId7"/>
    <p:sldId id="263" r:id="rId8"/>
    <p:sldId id="264" r:id="rId9"/>
    <p:sldId id="265" r:id="rId10"/>
    <p:sldId id="266" r:id="rId11"/>
    <p:sldId id="286" r:id="rId12"/>
    <p:sldId id="267" r:id="rId13"/>
    <p:sldId id="283" r:id="rId14"/>
    <p:sldId id="284" r:id="rId15"/>
    <p:sldId id="268" r:id="rId16"/>
    <p:sldId id="285" r:id="rId17"/>
    <p:sldId id="258" r:id="rId18"/>
    <p:sldId id="260" r:id="rId19"/>
    <p:sldId id="270" r:id="rId20"/>
    <p:sldId id="271" r:id="rId21"/>
    <p:sldId id="272" r:id="rId22"/>
    <p:sldId id="274" r:id="rId23"/>
    <p:sldId id="275" r:id="rId24"/>
    <p:sldId id="276" r:id="rId25"/>
    <p:sldId id="277" r:id="rId26"/>
    <p:sldId id="278" r:id="rId27"/>
    <p:sldId id="273" r:id="rId28"/>
    <p:sldId id="279" r:id="rId29"/>
    <p:sldId id="287" r:id="rId30"/>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46" userDrawn="1">
          <p15:clr>
            <a:srgbClr val="A4A3A4"/>
          </p15:clr>
        </p15:guide>
        <p15:guide id="2" pos="391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B2B2B2"/>
    <a:srgbClr val="202020"/>
    <a:srgbClr val="323232"/>
    <a:srgbClr val="CC3300"/>
    <a:srgbClr val="CC0000"/>
    <a:srgbClr val="990000"/>
    <a:srgbClr val="FF8D41"/>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horzBarState="maximized">
    <p:restoredLeft sz="12278" autoAdjust="0"/>
    <p:restoredTop sz="94660"/>
  </p:normalViewPr>
  <p:slideViewPr>
    <p:cSldViewPr snapToGrid="0" showGuides="1">
      <p:cViewPr varScale="1">
        <p:scale>
          <a:sx n="117" d="100"/>
          <a:sy n="117" d="100"/>
        </p:scale>
        <p:origin x="510" y="102"/>
      </p:cViewPr>
      <p:guideLst>
        <p:guide orient="horz" pos="2146"/>
        <p:guide pos="3912"/>
      </p:guideLst>
    </p:cSldViewPr>
  </p:slideViewPr>
  <p:notesTextViewPr>
    <p:cViewPr>
      <p:scale>
        <a:sx n="3" d="2"/>
        <a:sy n="3" d="2"/>
      </p:scale>
      <p:origin x="0" y="0"/>
    </p:cViewPr>
  </p:notesTextViewPr>
  <p:gridSpacing cx="72000" cy="720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5" Type="http://schemas.openxmlformats.org/officeDocument/2006/relationships/tableStyles" Target="tableStyles.xml"/><Relationship Id="rId34" Type="http://schemas.openxmlformats.org/officeDocument/2006/relationships/viewProps" Target="viewProps.xml"/><Relationship Id="rId33" Type="http://schemas.openxmlformats.org/officeDocument/2006/relationships/presProps" Target="presProps.xml"/><Relationship Id="rId32" Type="http://schemas.openxmlformats.org/officeDocument/2006/relationships/handoutMaster" Target="handoutMasters/handoutMaster1.xml"/><Relationship Id="rId31" Type="http://schemas.openxmlformats.org/officeDocument/2006/relationships/notesMaster" Target="notesMasters/notesMaster1.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45"/>
            </a:lvl1pPr>
          </a:lstStyle>
          <a:p>
            <a:endParaRPr lang="en-US"/>
          </a:p>
        </p:txBody>
      </p:sp>
      <p:sp>
        <p:nvSpPr>
          <p:cNvPr id="3" name="Date Placeholder 2"/>
          <p:cNvSpPr>
            <a:spLocks noGrp="1"/>
          </p:cNvSpPr>
          <p:nvPr>
            <p:ph type="dt" sz="quarter" idx="1"/>
          </p:nvPr>
        </p:nvSpPr>
        <p:spPr>
          <a:xfrm>
            <a:off x="4023812" y="0"/>
            <a:ext cx="3078290" cy="513492"/>
          </a:xfrm>
          <a:prstGeom prst="rect">
            <a:avLst/>
          </a:prstGeom>
        </p:spPr>
        <p:txBody>
          <a:bodyPr vert="horz" lIns="91440" tIns="45720" rIns="91440" bIns="45720" rtlCol="0"/>
          <a:lstStyle>
            <a:lvl1pPr algn="r">
              <a:defRPr sz="1245"/>
            </a:lvl1pPr>
          </a:lstStyle>
          <a:p>
            <a:fld id="{0F9B84EA-7D68-4D60-9CB1-D50884785D1C}" type="datetimeFigureOut">
              <a:rPr lang="en-US" smtClean="0"/>
            </a:fld>
            <a:endParaRPr lang="en-US"/>
          </a:p>
        </p:txBody>
      </p:sp>
      <p:sp>
        <p:nvSpPr>
          <p:cNvPr id="4" name="Footer Placeholder 3"/>
          <p:cNvSpPr>
            <a:spLocks noGrp="1"/>
          </p:cNvSpPr>
          <p:nvPr>
            <p:ph type="ftr" sz="quarter" idx="2"/>
          </p:nvPr>
        </p:nvSpPr>
        <p:spPr>
          <a:xfrm>
            <a:off x="0" y="9720804"/>
            <a:ext cx="3078290" cy="513491"/>
          </a:xfrm>
          <a:prstGeom prst="rect">
            <a:avLst/>
          </a:prstGeom>
        </p:spPr>
        <p:txBody>
          <a:bodyPr vert="horz" lIns="91440" tIns="45720" rIns="91440" bIns="45720" rtlCol="0" anchor="b"/>
          <a:lstStyle>
            <a:lvl1pPr algn="l">
              <a:defRPr sz="1245"/>
            </a:lvl1pPr>
          </a:lstStyle>
          <a:p>
            <a:endParaRPr lang="en-US"/>
          </a:p>
        </p:txBody>
      </p:sp>
      <p:sp>
        <p:nvSpPr>
          <p:cNvPr id="5" name="Slide Number Placeholder 4"/>
          <p:cNvSpPr>
            <a:spLocks noGrp="1"/>
          </p:cNvSpPr>
          <p:nvPr>
            <p:ph type="sldNum" sz="quarter" idx="3"/>
          </p:nvPr>
        </p:nvSpPr>
        <p:spPr>
          <a:xfrm>
            <a:off x="4023812" y="9720804"/>
            <a:ext cx="3078290" cy="513491"/>
          </a:xfrm>
          <a:prstGeom prst="rect">
            <a:avLst/>
          </a:prstGeom>
        </p:spPr>
        <p:txBody>
          <a:bodyPr vert="horz" lIns="91440" tIns="45720" rIns="91440" bIns="45720" rtlCol="0" anchor="b"/>
          <a:lstStyle>
            <a:lvl1pPr algn="r">
              <a:defRPr sz="1245"/>
            </a:lvl1pPr>
          </a:lstStyle>
          <a:p>
            <a:fld id="{8D4E0FC9-F1F8-4FAE-9988-3BA365CFD46F}" type="slidenum">
              <a:rPr lang="en-US" smtClean="0"/>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en-US"/>
          </a:p>
        </p:txBody>
      </p:sp>
      <p:sp>
        <p:nvSpPr>
          <p:cNvPr id="3" name="Slide Number Placeholder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D6C8D182-E4C8-4120-9249-FC9774456FFA}" type="datetimeFigureOut">
              <a:rPr lang="en-US" smtClean="0"/>
            </a:fld>
            <a:endParaRPr lang="en-US"/>
          </a:p>
        </p:txBody>
      </p:sp>
      <p:sp>
        <p:nvSpPr>
          <p:cNvPr id="4" name="Slide Image Placehoder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en-US"/>
          </a:p>
        </p:txBody>
      </p:sp>
      <p:sp>
        <p:nvSpPr>
          <p:cNvPr id="5" name="Note Placeholder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85D0DACE-38E0-42D2-9336-2B707D34BC6D}"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322962"/>
            <a:ext cx="9144000" cy="2187001"/>
          </a:xfrm>
        </p:spPr>
        <p:txBody>
          <a:bodyPr anchor="b">
            <a:normAutofit/>
          </a:bodyPr>
          <a:lstStyle>
            <a:lvl1pPr algn="ctr">
              <a:lnSpc>
                <a:spcPct val="130000"/>
              </a:lnSpc>
              <a:defRPr sz="6000">
                <a:effectLst/>
                <a:latin typeface="Calibri Light" panose="020F0302020204030204" pitchFamily="34" charset="0"/>
              </a:defRPr>
            </a:lvl1pPr>
          </a:lstStyle>
          <a:p>
            <a:r>
              <a:rPr lang="en-US" dirty="0" smtClean="0"/>
              <a:t>Click to edit Master title style</a:t>
            </a:r>
            <a:endParaRPr lang="en-US" dirty="0"/>
          </a:p>
        </p:txBody>
      </p:sp>
      <p:sp>
        <p:nvSpPr>
          <p:cNvPr id="4" name="Date Placeholder  3"/>
          <p:cNvSpPr>
            <a:spLocks noGrp="1"/>
          </p:cNvSpPr>
          <p:nvPr>
            <p:ph type="dt" sz="half" idx="10"/>
          </p:nvPr>
        </p:nvSpPr>
        <p:spPr/>
        <p:txBody>
          <a:bodyPr/>
          <a:lstStyle/>
          <a:p>
            <a:fld id="{760FBDFE-C587-4B4C-A407-44438C67B59E}"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AE70B2-8BF9-45C0-BB95-33D1B9D3A854}" type="slidenum">
              <a:rPr lang="en-US" smtClean="0"/>
            </a:fld>
            <a:endParaRPr lang="en-US"/>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effectLst/>
                <a:latin typeface="Calibri Light" panose="020F0302020204030204" pitchFamily="34" charset="0"/>
                <a:ea typeface="+mj-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47700" y="258445"/>
            <a:ext cx="10515600" cy="1325563"/>
          </a:xfrm>
        </p:spPr>
        <p:txBody>
          <a:bodyPr anchor="ctr" anchorCtr="0">
            <a:normAutofit/>
          </a:bodyPr>
          <a:lstStyle>
            <a:lvl1pPr>
              <a:defRPr sz="4400" b="1">
                <a:effectLst/>
                <a:latin typeface="Calibri Light" panose="020F030202020403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647700" y="1825625"/>
            <a:ext cx="10515600" cy="4351338"/>
          </a:xfrm>
        </p:spPr>
        <p:txBody>
          <a:bodyPr>
            <a:normAutofit/>
          </a:bodyPr>
          <a:lstStyle>
            <a:lvl1pPr>
              <a:defRPr sz="2800">
                <a:solidFill>
                  <a:schemeClr val="tx1">
                    <a:lumMod val="75000"/>
                    <a:lumOff val="25000"/>
                  </a:schemeClr>
                </a:solidFill>
                <a:latin typeface="Calibri Light" panose="020F0302020204030204" pitchFamily="34" charset="0"/>
                <a:cs typeface="Calibri Light" panose="020F0302020204030204" pitchFamily="34" charset="0"/>
              </a:defRPr>
            </a:lvl1pPr>
            <a:lvl2pPr>
              <a:defRPr sz="2400">
                <a:solidFill>
                  <a:schemeClr val="tx1">
                    <a:lumMod val="75000"/>
                    <a:lumOff val="25000"/>
                  </a:schemeClr>
                </a:solidFill>
                <a:latin typeface="Calibri Light" panose="020F0302020204030204" pitchFamily="34" charset="0"/>
                <a:cs typeface="Calibri Light" panose="020F0302020204030204" pitchFamily="34" charset="0"/>
              </a:defRPr>
            </a:lvl2pPr>
            <a:lvl3pPr>
              <a:defRPr sz="2000">
                <a:solidFill>
                  <a:schemeClr val="tx1">
                    <a:lumMod val="75000"/>
                    <a:lumOff val="25000"/>
                  </a:schemeClr>
                </a:solidFill>
                <a:latin typeface="Calibri Light" panose="020F0302020204030204" pitchFamily="34" charset="0"/>
                <a:cs typeface="Calibri Light" panose="020F0302020204030204" pitchFamily="34" charset="0"/>
              </a:defRPr>
            </a:lvl3pPr>
            <a:lvl4pPr>
              <a:defRPr sz="1800">
                <a:solidFill>
                  <a:schemeClr val="tx1">
                    <a:lumMod val="75000"/>
                    <a:lumOff val="25000"/>
                  </a:schemeClr>
                </a:solidFill>
                <a:latin typeface="Calibri Light" panose="020F0302020204030204" pitchFamily="34" charset="0"/>
                <a:cs typeface="Calibri Light" panose="020F0302020204030204" pitchFamily="34" charset="0"/>
              </a:defRPr>
            </a:lvl4pPr>
            <a:lvl5pPr>
              <a:defRPr sz="1800">
                <a:solidFill>
                  <a:schemeClr val="tx1">
                    <a:lumMod val="75000"/>
                    <a:lumOff val="25000"/>
                  </a:schemeClr>
                </a:solidFill>
                <a:latin typeface="Calibri Light" panose="020F0302020204030204" pitchFamily="34" charset="0"/>
                <a:cs typeface="Calibri Light" panose="020F0302020204030204" pitchFamily="34" charset="0"/>
              </a:defRPr>
            </a:lvl5pPr>
          </a:lstStyle>
          <a:p>
            <a:pPr lvl="0"/>
            <a:r>
              <a:rPr lang="en-US" dirty="0" smtClean="0"/>
              <a:t>Click to edit Master text styles</a:t>
            </a:r>
            <a:endParaRPr lang="en-US" dirty="0" smtClean="0"/>
          </a:p>
          <a:p>
            <a:pPr lvl="1"/>
            <a:r>
              <a:rPr lang="en-US" dirty="0"/>
              <a:t>Second level </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4" name="Date Placeholder 3"/>
          <p:cNvSpPr>
            <a:spLocks noGrp="1"/>
          </p:cNvSpPr>
          <p:nvPr>
            <p:ph type="dt" sz="half" idx="10"/>
          </p:nvPr>
        </p:nvSpPr>
        <p:spPr/>
        <p:txBody>
          <a:bodyPr/>
          <a:lstStyle/>
          <a:p>
            <a:fld id="{760FBDFE-C587-4B4C-A407-44438C67B59E}"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AE70B2-8BF9-45C0-BB95-33D1B9D3A854}"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3750945"/>
            <a:ext cx="9843135" cy="811530"/>
          </a:xfrm>
        </p:spPr>
        <p:txBody>
          <a:bodyPr anchor="b">
            <a:noAutofit/>
          </a:bodyPr>
          <a:lstStyle>
            <a:lvl1pPr>
              <a:defRPr sz="6000">
                <a:effectLst/>
              </a:defRPr>
            </a:lvl1pPr>
          </a:lstStyle>
          <a:p>
            <a:r>
              <a:rPr lang="en-US" dirty="0" smtClean="0">
                <a:sym typeface="+mn-ea"/>
              </a:rPr>
              <a:t>Click to edit Master title style</a:t>
            </a:r>
            <a:endParaRPr lang="en-US" dirty="0" smtClean="0">
              <a:sym typeface="+mn-ea"/>
            </a:endParaRPr>
          </a:p>
        </p:txBody>
      </p:sp>
      <p:sp>
        <p:nvSpPr>
          <p:cNvPr id="3" name="Text Placeholder 2"/>
          <p:cNvSpPr>
            <a:spLocks noGrp="1"/>
          </p:cNvSpPr>
          <p:nvPr>
            <p:ph type="body" idx="1"/>
          </p:nvPr>
        </p:nvSpPr>
        <p:spPr>
          <a:xfrm>
            <a:off x="831850" y="4610028"/>
            <a:ext cx="7321550" cy="647555"/>
          </a:xfrm>
        </p:spPr>
        <p:txBody>
          <a:bodyPr>
            <a:noAutofit/>
          </a:bodyPr>
          <a:lstStyle>
            <a:lvl1pPr marL="0" indent="0">
              <a:buNone/>
              <a:defRPr sz="24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endParaRPr lang="en-US" dirty="0"/>
          </a:p>
        </p:txBody>
      </p:sp>
      <p:sp>
        <p:nvSpPr>
          <p:cNvPr id="4" name="Slide Number Placeholder 3"/>
          <p:cNvSpPr>
            <a:spLocks noGrp="1"/>
          </p:cNvSpPr>
          <p:nvPr>
            <p:ph type="dt" sz="half" idx="10"/>
          </p:nvPr>
        </p:nvSpPr>
        <p:spPr/>
        <p:txBody>
          <a:bodyPr/>
          <a:lstStyle/>
          <a:p>
            <a:fld id="{760FBDFE-C587-4B4C-A407-44438C67B59E}"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AE70B2-8BF9-45C0-BB95-33D1B9D3A854}"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47700" y="258445"/>
            <a:ext cx="10515600" cy="1325563"/>
          </a:xfrm>
        </p:spPr>
        <p:txBody>
          <a:bodyPr>
            <a:normAutofit/>
          </a:bodyPr>
          <a:lstStyle>
            <a:lvl1pPr>
              <a:defRPr sz="4400" b="0" i="0">
                <a:effectLst/>
              </a:defRPr>
            </a:lvl1pPr>
          </a:lstStyle>
          <a:p>
            <a:r>
              <a:rPr lang="en-US" dirty="0" smtClean="0">
                <a:sym typeface="+mn-ea"/>
              </a:rPr>
              <a:t>Click to edit Master title style</a:t>
            </a:r>
            <a:endParaRPr lang="en-US" dirty="0"/>
          </a:p>
        </p:txBody>
      </p:sp>
      <p:sp>
        <p:nvSpPr>
          <p:cNvPr id="3" name="Content Placeholder 2"/>
          <p:cNvSpPr>
            <a:spLocks noGrp="1"/>
          </p:cNvSpPr>
          <p:nvPr>
            <p:ph sz="half" idx="1"/>
          </p:nvPr>
        </p:nvSpPr>
        <p:spPr>
          <a:xfrm>
            <a:off x="647700" y="1825625"/>
            <a:ext cx="5181600" cy="4351338"/>
          </a:xfrm>
        </p:spPr>
        <p:txBody>
          <a:bodyPr>
            <a:normAutofit/>
          </a:bodyPr>
          <a:lstStyle>
            <a:lvl1pPr>
              <a:lnSpc>
                <a:spcPct val="150000"/>
              </a:lnSpc>
              <a:defRPr sz="2800">
                <a:solidFill>
                  <a:schemeClr val="tx1">
                    <a:lumMod val="75000"/>
                    <a:lumOff val="25000"/>
                  </a:schemeClr>
                </a:solidFill>
                <a:latin typeface="Calibri Light" panose="020F0302020204030204" pitchFamily="34" charset="0"/>
                <a:cs typeface="Calibri Light" panose="020F0302020204030204" pitchFamily="34" charset="0"/>
              </a:defRPr>
            </a:lvl1pPr>
            <a:lvl2pPr>
              <a:lnSpc>
                <a:spcPct val="150000"/>
              </a:lnSpc>
              <a:defRPr sz="2400">
                <a:solidFill>
                  <a:schemeClr val="tx1">
                    <a:lumMod val="75000"/>
                    <a:lumOff val="25000"/>
                  </a:schemeClr>
                </a:solidFill>
                <a:latin typeface="Calibri Light" panose="020F0302020204030204" pitchFamily="34" charset="0"/>
                <a:cs typeface="Calibri Light" panose="020F0302020204030204" pitchFamily="34" charset="0"/>
              </a:defRPr>
            </a:lvl2pPr>
            <a:lvl3pPr>
              <a:lnSpc>
                <a:spcPct val="150000"/>
              </a:lnSpc>
              <a:defRPr sz="2000">
                <a:solidFill>
                  <a:schemeClr val="tx1">
                    <a:lumMod val="75000"/>
                    <a:lumOff val="25000"/>
                  </a:schemeClr>
                </a:solidFill>
                <a:latin typeface="Calibri Light" panose="020F0302020204030204" pitchFamily="34" charset="0"/>
                <a:cs typeface="Calibri Light" panose="020F0302020204030204" pitchFamily="34" charset="0"/>
              </a:defRPr>
            </a:lvl3pPr>
            <a:lvl4pPr>
              <a:lnSpc>
                <a:spcPct val="150000"/>
              </a:lnSpc>
              <a:defRPr sz="1800">
                <a:solidFill>
                  <a:schemeClr val="tx1">
                    <a:lumMod val="75000"/>
                    <a:lumOff val="25000"/>
                  </a:schemeClr>
                </a:solidFill>
                <a:latin typeface="Calibri Light" panose="020F0302020204030204" pitchFamily="34" charset="0"/>
                <a:cs typeface="Calibri Light" panose="020F0302020204030204" pitchFamily="34" charset="0"/>
              </a:defRPr>
            </a:lvl4pPr>
            <a:lvl5pPr>
              <a:lnSpc>
                <a:spcPct val="150000"/>
              </a:lnSpc>
              <a:defRPr sz="1800">
                <a:solidFill>
                  <a:schemeClr val="tx1">
                    <a:lumMod val="75000"/>
                    <a:lumOff val="25000"/>
                  </a:schemeClr>
                </a:solidFill>
                <a:latin typeface="Calibri Light" panose="020F0302020204030204" pitchFamily="34" charset="0"/>
                <a:cs typeface="Calibri Light" panose="020F0302020204030204" pitchFamily="34" charset="0"/>
              </a:defRPr>
            </a:lvl5p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4" name="Content Placeholder 3"/>
          <p:cNvSpPr>
            <a:spLocks noGrp="1"/>
          </p:cNvSpPr>
          <p:nvPr>
            <p:ph sz="half" idx="2"/>
          </p:nvPr>
        </p:nvSpPr>
        <p:spPr>
          <a:xfrm>
            <a:off x="5981700" y="1825625"/>
            <a:ext cx="5181600" cy="4351338"/>
          </a:xfrm>
        </p:spPr>
        <p:txBody>
          <a:bodyPr>
            <a:normAutofit/>
          </a:bodyPr>
          <a:lstStyle>
            <a:lvl1pPr>
              <a:lnSpc>
                <a:spcPct val="150000"/>
              </a:lnSpc>
              <a:defRPr kumimoji="0" lang="en-US" sz="2800" b="0" i="0" u="none" strike="noStrike" kern="1200" cap="none" spc="0" normalizeH="0" baseline="0" noProof="1" dirty="0">
                <a:solidFill>
                  <a:schemeClr val="tx1">
                    <a:lumMod val="75000"/>
                    <a:lumOff val="25000"/>
                  </a:schemeClr>
                </a:solidFill>
                <a:latin typeface="Calibri Light" panose="020F0302020204030204" pitchFamily="34" charset="0"/>
                <a:ea typeface="+mn-ea"/>
                <a:cs typeface="+mn-cs"/>
              </a:defRPr>
            </a:lvl1pPr>
            <a:lvl2pPr>
              <a:lnSpc>
                <a:spcPct val="150000"/>
              </a:lnSpc>
              <a:defRPr sz="2400">
                <a:solidFill>
                  <a:schemeClr val="tx1">
                    <a:lumMod val="75000"/>
                    <a:lumOff val="25000"/>
                  </a:schemeClr>
                </a:solidFill>
              </a:defRPr>
            </a:lvl2pPr>
            <a:lvl3pPr>
              <a:lnSpc>
                <a:spcPct val="150000"/>
              </a:lnSpc>
              <a:defRPr sz="2000">
                <a:solidFill>
                  <a:schemeClr val="tx1">
                    <a:lumMod val="75000"/>
                    <a:lumOff val="25000"/>
                  </a:schemeClr>
                </a:solidFill>
              </a:defRPr>
            </a:lvl3pPr>
            <a:lvl4pPr>
              <a:lnSpc>
                <a:spcPct val="150000"/>
              </a:lnSpc>
              <a:defRPr sz="2000">
                <a:solidFill>
                  <a:schemeClr val="tx1">
                    <a:lumMod val="75000"/>
                    <a:lumOff val="25000"/>
                  </a:schemeClr>
                </a:solidFill>
              </a:defRPr>
            </a:lvl4pPr>
            <a:lvl5pPr>
              <a:lnSpc>
                <a:spcPct val="150000"/>
              </a:lnSpc>
              <a:defRPr sz="2000">
                <a:solidFill>
                  <a:schemeClr val="tx1">
                    <a:lumMod val="75000"/>
                    <a:lumOff val="25000"/>
                  </a:schemeClr>
                </a:solidFill>
              </a:defRPr>
            </a:lvl5pPr>
          </a:lstStyle>
          <a:p>
            <a:pPr lvl="0"/>
            <a:r>
              <a:rPr lang="en-US" dirty="0"/>
              <a:t>Click to edit Master text styles</a:t>
            </a:r>
            <a:endParaRPr lang="en-US" dirty="0"/>
          </a:p>
          <a:p>
            <a:pPr lvl="1"/>
            <a:r>
              <a:rPr lang="en-US" dirty="0">
                <a:sym typeface="+mn-ea"/>
              </a:rPr>
              <a:t>Second level</a:t>
            </a:r>
            <a:endParaRPr lang="en-US" dirty="0"/>
          </a:p>
          <a:p>
            <a:pPr lvl="2"/>
            <a:r>
              <a:rPr lang="en-US" dirty="0">
                <a:sym typeface="+mn-ea"/>
              </a:rPr>
              <a:t>Third level</a:t>
            </a:r>
            <a:endParaRPr lang="en-US" dirty="0"/>
          </a:p>
          <a:p>
            <a:pPr lvl="3"/>
            <a:r>
              <a:rPr lang="en-US" dirty="0">
                <a:sym typeface="+mn-ea"/>
              </a:rPr>
              <a:t>Fourth level</a:t>
            </a:r>
            <a:endParaRPr lang="en-US" dirty="0"/>
          </a:p>
          <a:p>
            <a:pPr lvl="4"/>
            <a:r>
              <a:rPr lang="en-US" dirty="0">
                <a:sym typeface="+mn-ea"/>
              </a:rPr>
              <a:t>Fifth level</a:t>
            </a:r>
            <a:endParaRPr lang="en-US" dirty="0"/>
          </a:p>
        </p:txBody>
      </p:sp>
      <p:sp>
        <p:nvSpPr>
          <p:cNvPr id="5" name="Date Placeholder 4"/>
          <p:cNvSpPr>
            <a:spLocks noGrp="1"/>
          </p:cNvSpPr>
          <p:nvPr>
            <p:ph type="dt" sz="half" idx="10"/>
          </p:nvPr>
        </p:nvSpPr>
        <p:spPr/>
        <p:txBody>
          <a:bodyPr/>
          <a:lstStyle/>
          <a:p>
            <a:fld id="{760FBDFE-C587-4B4C-A407-44438C67B59E}"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AE70B2-8BF9-45C0-BB95-33D1B9D3A854}"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lvl1pPr>
              <a:defRPr sz="4400"/>
            </a:lvl1pPr>
          </a:lstStyle>
          <a:p>
            <a:r>
              <a:rPr lang="en-US" dirty="0" smtClean="0">
                <a:sym typeface="+mn-ea"/>
              </a:rPr>
              <a:t>Click to edit Master title style</a:t>
            </a:r>
            <a:endParaRPr lang="en-US"/>
          </a:p>
        </p:txBody>
      </p:sp>
      <p:sp>
        <p:nvSpPr>
          <p:cNvPr id="3" name="Text Placeholder 2"/>
          <p:cNvSpPr>
            <a:spLocks noGrp="1"/>
          </p:cNvSpPr>
          <p:nvPr>
            <p:ph type="body" idx="1"/>
          </p:nvPr>
        </p:nvSpPr>
        <p:spPr>
          <a:xfrm>
            <a:off x="839788" y="1744961"/>
            <a:ext cx="5157787" cy="823912"/>
          </a:xfrm>
        </p:spPr>
        <p:txBody>
          <a:bodyPr anchor="b"/>
          <a:lstStyle>
            <a:lvl1pPr marL="0" indent="0">
              <a:buNone/>
              <a:defRPr sz="2400" b="1">
                <a:latin typeface="Calibri Light" panose="020F0302020204030204" pitchFamily="34" charset="0"/>
                <a:cs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endParaRPr lang="en-US" dirty="0"/>
          </a:p>
        </p:txBody>
      </p:sp>
      <p:sp>
        <p:nvSpPr>
          <p:cNvPr id="4" name="Content Placeholder 3"/>
          <p:cNvSpPr>
            <a:spLocks noGrp="1"/>
          </p:cNvSpPr>
          <p:nvPr>
            <p:ph sz="half" idx="2"/>
          </p:nvPr>
        </p:nvSpPr>
        <p:spPr>
          <a:xfrm>
            <a:off x="839788" y="2615609"/>
            <a:ext cx="5157787" cy="3574054"/>
          </a:xfrm>
        </p:spPr>
        <p:txBody>
          <a:body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atin typeface="Calibri Light" panose="020F0302020204030204" pitchFamily="34" charset="0"/>
                <a:cs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endParaRPr lang="en-US" dirty="0"/>
          </a:p>
        </p:txBody>
      </p:sp>
      <p:sp>
        <p:nvSpPr>
          <p:cNvPr id="6" name="内容占位符 5"/>
          <p:cNvSpPr>
            <a:spLocks noGrp="1"/>
          </p:cNvSpPr>
          <p:nvPr>
            <p:ph sz="quarter" idx="4"/>
          </p:nvPr>
        </p:nvSpPr>
        <p:spPr>
          <a:xfrm>
            <a:off x="6172200" y="2615609"/>
            <a:ext cx="5183188" cy="3574054"/>
          </a:xfrm>
        </p:spPr>
        <p:txBody>
          <a:bodyPr/>
          <a:lstStyle/>
          <a:p>
            <a:pPr lvl="0"/>
            <a:r>
              <a:rPr lang="en-US" dirty="0">
                <a:sym typeface="+mn-ea"/>
              </a:rPr>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7" name="Date Placeholder 6"/>
          <p:cNvSpPr>
            <a:spLocks noGrp="1"/>
          </p:cNvSpPr>
          <p:nvPr>
            <p:ph type="dt" sz="half" idx="10"/>
          </p:nvPr>
        </p:nvSpPr>
        <p:spPr/>
        <p:txBody>
          <a:bodyPr/>
          <a:lstStyle/>
          <a:p>
            <a:fld id="{760FBDFE-C587-4B4C-A407-44438C67B59E}"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9AE70B2-8BF9-45C0-BB95-33D1B9D3A854}"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2766219"/>
            <a:ext cx="10515600" cy="1325563"/>
          </a:xfrm>
        </p:spPr>
        <p:txBody>
          <a:bodyPr>
            <a:normAutofit/>
          </a:bodyPr>
          <a:lstStyle>
            <a:lvl1pPr algn="ctr">
              <a:defRPr sz="4400" b="0">
                <a:effectLst/>
                <a:latin typeface="Calibri Light" panose="020F0302020204030204" pitchFamily="34" charset="0"/>
                <a:cs typeface="Calibri Light" panose="020F0302020204030204" pitchFamily="34" charset="0"/>
              </a:defRPr>
            </a:lvl1pPr>
          </a:lstStyle>
          <a:p>
            <a:r>
              <a:rPr lang="en-US" dirty="0"/>
              <a:t>Click to edit Master title style</a:t>
            </a:r>
            <a:endParaRPr lang="en-US" dirty="0"/>
          </a:p>
        </p:txBody>
      </p:sp>
      <p:sp>
        <p:nvSpPr>
          <p:cNvPr id="3" name="Date Placeholder 2"/>
          <p:cNvSpPr>
            <a:spLocks noGrp="1"/>
          </p:cNvSpPr>
          <p:nvPr>
            <p:ph type="dt" sz="half" idx="10"/>
          </p:nvPr>
        </p:nvSpPr>
        <p:spPr/>
        <p:txBody>
          <a:bodyPr/>
          <a:lstStyle/>
          <a:p>
            <a:fld id="{760FBDFE-C587-4B4C-A407-44438C67B59E}"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9AE70B2-8BF9-45C0-BB95-33D1B9D3A854}"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0FBDFE-C587-4B4C-A407-44438C67B59E}"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9AE70B2-8BF9-45C0-BB95-33D1B9D3A854}"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6747" y="127000"/>
            <a:ext cx="4165200" cy="1600200"/>
          </a:xfrm>
        </p:spPr>
        <p:txBody>
          <a:bodyPr anchor="ctr" anchorCtr="0">
            <a:normAutofit/>
          </a:bodyPr>
          <a:lstStyle>
            <a:lvl1pPr>
              <a:defRPr sz="3200" b="0">
                <a:effectLst/>
                <a:latin typeface="Calibri Light" panose="020F0302020204030204" pitchFamily="34" charset="0"/>
                <a:cs typeface="Calibri Light" panose="020F0302020204030204" pitchFamily="34" charset="0"/>
              </a:defRPr>
            </a:lvl1pPr>
          </a:lstStyle>
          <a:p>
            <a:r>
              <a:rPr lang="en-US" dirty="0"/>
              <a:t>Click to edit Master title style</a:t>
            </a:r>
            <a:endParaRPr lang="en-US" dirty="0"/>
          </a:p>
        </p:txBody>
      </p:sp>
      <p:sp>
        <p:nvSpPr>
          <p:cNvPr id="3" name="Picture Placeholder 2"/>
          <p:cNvSpPr>
            <a:spLocks noGrp="1" noChangeAspect="1"/>
          </p:cNvSpPr>
          <p:nvPr>
            <p:ph type="pic" idx="1"/>
          </p:nvPr>
        </p:nvSpPr>
        <p:spPr>
          <a:xfrm>
            <a:off x="5184000" y="766354"/>
            <a:ext cx="5817375" cy="50944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651827" y="2057400"/>
            <a:ext cx="4165200" cy="3811588"/>
          </a:xfrm>
        </p:spPr>
        <p:txBody>
          <a:bodyPr>
            <a:normAutofit/>
          </a:bodyPr>
          <a:lstStyle>
            <a:lvl1pPr marL="0" indent="0">
              <a:lnSpc>
                <a:spcPct val="15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endParaRPr lang="en-US" dirty="0"/>
          </a:p>
        </p:txBody>
      </p:sp>
      <p:sp>
        <p:nvSpPr>
          <p:cNvPr id="5" name="Date Placeholder 4"/>
          <p:cNvSpPr>
            <a:spLocks noGrp="1"/>
          </p:cNvSpPr>
          <p:nvPr>
            <p:ph type="dt" sz="half" idx="10"/>
          </p:nvPr>
        </p:nvSpPr>
        <p:spPr/>
        <p:txBody>
          <a:bodyPr/>
          <a:lstStyle/>
          <a:p>
            <a:fld id="{9EFD9D74-47D9-4702-A33C-335B63B48DBF}"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BC47A4-756D-490B-A52F-7D9E2C9FC05F}"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24484" y="365125"/>
            <a:ext cx="1529316" cy="5811838"/>
          </a:xfrm>
        </p:spPr>
        <p:txBody>
          <a:bodyPr vert="eaVert">
            <a:normAutofit/>
          </a:bodyPr>
          <a:lstStyle>
            <a:lvl1pPr>
              <a:defRPr sz="4400"/>
            </a:lvl1pPr>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8879958" cy="5811838"/>
          </a:xfrm>
        </p:spPr>
        <p:txBody>
          <a:bodyPr vert="eaVert"/>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4" name="Date Placeholder 3"/>
          <p:cNvSpPr>
            <a:spLocks noGrp="1"/>
          </p:cNvSpPr>
          <p:nvPr>
            <p:ph type="dt" sz="half" idx="10"/>
          </p:nvPr>
        </p:nvSpPr>
        <p:spPr/>
        <p:txBody>
          <a:bodyPr/>
          <a:lstStyle/>
          <a:p>
            <a:fld id="{760FBDFE-C587-4B4C-A407-44438C67B59E}"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AE70B2-8BF9-45C0-BB95-33D1B9D3A854}"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60FBDFE-C587-4B4C-A407-44438C67B59E}"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9AE70B2-8BF9-45C0-BB95-33D1B9D3A854}" type="slidenum">
              <a:rPr lang="en-US" smtClean="0"/>
            </a:fld>
            <a:endParaRPr lang="en-US"/>
          </a:p>
        </p:txBody>
      </p:sp>
      <p:sp>
        <p:nvSpPr>
          <p:cNvPr id="7" name="Content Placeholder 6"/>
          <p:cNvSpPr>
            <a:spLocks noGrp="1"/>
          </p:cNvSpPr>
          <p:nvPr>
            <p:ph sz="quarter" idx="13"/>
          </p:nvPr>
        </p:nvSpPr>
        <p:spPr>
          <a:xfrm>
            <a:off x="838200" y="551543"/>
            <a:ext cx="10515600" cy="5558971"/>
          </a:xfrm>
        </p:spPr>
        <p:txBody>
          <a:bodyPr/>
          <a:lstStyle/>
          <a:p>
            <a:pPr lvl="0"/>
            <a:r>
              <a:rPr lang="en-US" dirty="0">
                <a:sym typeface="+mn-ea"/>
              </a:rPr>
              <a:t>Click to edit Master text styles</a:t>
            </a:r>
            <a:endParaRPr lang="en-US" dirty="0"/>
          </a:p>
          <a:p>
            <a:pPr lvl="1"/>
            <a:r>
              <a:rPr lang="en-US" dirty="0">
                <a:sym typeface="+mn-ea"/>
              </a:rPr>
              <a:t>Second level</a:t>
            </a:r>
            <a:endParaRPr lang="en-US" dirty="0"/>
          </a:p>
          <a:p>
            <a:pPr lvl="2"/>
            <a:r>
              <a:rPr lang="en-US" dirty="0">
                <a:sym typeface="+mn-ea"/>
              </a:rPr>
              <a:t>Third level</a:t>
            </a:r>
            <a:endParaRPr lang="en-US" dirty="0"/>
          </a:p>
          <a:p>
            <a:pPr lvl="3"/>
            <a:r>
              <a:rPr lang="en-US" dirty="0">
                <a:sym typeface="+mn-ea"/>
              </a:rPr>
              <a:t>Fourth level</a:t>
            </a:r>
            <a:endParaRPr lang="en-US" dirty="0"/>
          </a:p>
          <a:p>
            <a:pPr lvl="4"/>
            <a:r>
              <a:rPr lang="en-US" dirty="0">
                <a:sym typeface="+mn-ea"/>
              </a:rPr>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a:pPr>
            <a:r>
              <a:rPr lang="en-US" dirty="0" smtClean="0"/>
              <a:t>Click to edit Master text styles</a:t>
            </a:r>
            <a:endParaRPr lang="en-US" dirty="0" smtClean="0"/>
          </a:p>
          <a:p>
            <a:pPr lvl="1"/>
            <a:r>
              <a:rPr lang="en-US" dirty="0" smtClean="0"/>
              <a:t>Second level</a:t>
            </a:r>
            <a:endParaRPr lang="en-US" dirty="0" smtClean="0"/>
          </a:p>
          <a:p>
            <a:pPr lvl="2"/>
            <a:r>
              <a:rPr lang="en-US" dirty="0" smtClean="0"/>
              <a:t>Third level</a:t>
            </a:r>
            <a:endParaRPr lang="en-US" dirty="0"/>
          </a:p>
          <a:p>
            <a:pPr lvl="3"/>
            <a:r>
              <a:rPr lang="en-US" dirty="0" smtClean="0"/>
              <a:t>Fourth level</a:t>
            </a:r>
            <a:endParaRPr lang="en-US" dirty="0"/>
          </a:p>
          <a:p>
            <a:pPr lvl="4"/>
            <a:r>
              <a:rPr lang="en-US" dirty="0"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defRPr sz="1200" baseline="0">
                <a:solidFill>
                  <a:schemeClr val="tx1">
                    <a:tint val="75000"/>
                  </a:schemeClr>
                </a:solidFill>
              </a:defRPr>
            </a:lvl1pPr>
          </a:lstStyle>
          <a:p>
            <a:fld id="{760FBDFE-C587-4B4C-A407-44438C67B59E}" type="datetimeFigureOut">
              <a:rPr lang="en-US" smtClean="0"/>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tx1">
                    <a:tint val="75000"/>
                  </a:schemeClr>
                </a:solidFill>
                <a:latin typeface="Calibri Light" panose="020F0302020204030204" pitchFamily="34" charset="0"/>
                <a:cs typeface="Calibri Light" panose="020F0302020204030204" pitchFamily="34" charset="0"/>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defRPr sz="1200">
                <a:solidFill>
                  <a:schemeClr val="tx1">
                    <a:tint val="75000"/>
                  </a:schemeClr>
                </a:solidFill>
                <a:latin typeface="Calibri Light" panose="020F0302020204030204" pitchFamily="34" charset="0"/>
                <a:cs typeface="Calibri Light" panose="020F0302020204030204" pitchFamily="34" charset="0"/>
              </a:defRPr>
            </a:lvl1pPr>
          </a:lstStyle>
          <a:p>
            <a:fld id="{49AE70B2-8BF9-45C0-BB95-33D1B9D3A854}" type="slidenum">
              <a:rPr lang="en-US" smtClean="0"/>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000" kern="1200">
          <a:solidFill>
            <a:schemeClr val="tx1"/>
          </a:solidFill>
          <a:latin typeface="Calibri Light" panose="020F0302020204030204" pitchFamily="34" charset="0"/>
          <a:ea typeface="+mj-ea"/>
          <a:cs typeface="+mj-cs"/>
        </a:defRPr>
      </a:lvl1pPr>
    </p:titleStyle>
    <p:body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defRPr sz="2800" b="0" kern="1200">
          <a:solidFill>
            <a:schemeClr val="tx1"/>
          </a:solidFill>
          <a:latin typeface="Calibri Light" panose="020F03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tx1"/>
          </a:solidFill>
          <a:latin typeface="Calibri Light" panose="020F03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tx1"/>
          </a:solidFill>
          <a:effectLst/>
          <a:latin typeface="Calibri Light" panose="020F0302020204030204" pitchFamily="34" charset="0"/>
          <a:ea typeface="+mn-ea"/>
          <a:cs typeface="Calibri Light" panose="020F03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effectLst/>
          <a:latin typeface="Calibri Light" panose="020F0302020204030204" pitchFamily="34" charset="0"/>
          <a:ea typeface="+mn-ea"/>
          <a:cs typeface="Calibri Light" panose="020F03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effectLst/>
          <a:latin typeface="Calibri Light" panose="020F0302020204030204" pitchFamily="34" charset="0"/>
          <a:ea typeface="+mn-ea"/>
          <a:cs typeface="Calibri Light" panose="020F03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5.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6.pn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4.xml"/><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1.png"/><Relationship Id="rId1" Type="http://schemas.openxmlformats.org/officeDocument/2006/relationships/image" Target="../media/image10.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3.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5.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8.png"/><Relationship Id="rId1" Type="http://schemas.openxmlformats.org/officeDocument/2006/relationships/image" Target="../media/image1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9.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ítulo 9"/>
          <p:cNvSpPr>
            <a:spLocks noGrp="1"/>
          </p:cNvSpPr>
          <p:nvPr>
            <p:ph type="title"/>
          </p:nvPr>
        </p:nvSpPr>
        <p:spPr>
          <a:xfrm>
            <a:off x="3089910" y="2620010"/>
            <a:ext cx="5521325" cy="1047750"/>
          </a:xfrm>
        </p:spPr>
        <p:txBody>
          <a:bodyPr>
            <a:normAutofit fontScale="90000"/>
          </a:bodyPr>
          <a:p>
            <a:pPr algn="ctr"/>
            <a:br>
              <a:rPr lang="es-ES" b="1" dirty="0">
                <a:ln w="22225">
                  <a:solidFill>
                    <a:schemeClr val="accent2"/>
                  </a:solidFill>
                  <a:prstDash val="solid"/>
                </a:ln>
                <a:solidFill>
                  <a:schemeClr val="accent2">
                    <a:lumMod val="40000"/>
                    <a:lumOff val="60000"/>
                  </a:schemeClr>
                </a:solidFill>
                <a:sym typeface="+mn-ea"/>
              </a:rPr>
            </a:br>
            <a:br>
              <a:rPr lang="es-ES" b="1" dirty="0">
                <a:ln w="22225">
                  <a:solidFill>
                    <a:schemeClr val="accent2"/>
                  </a:solidFill>
                  <a:prstDash val="solid"/>
                </a:ln>
                <a:solidFill>
                  <a:schemeClr val="accent2">
                    <a:lumMod val="40000"/>
                    <a:lumOff val="60000"/>
                  </a:schemeClr>
                </a:solidFill>
                <a:sym typeface="+mn-ea"/>
              </a:rPr>
            </a:br>
            <a:br>
              <a:rPr lang="es-ES" b="1" dirty="0">
                <a:ln w="22225">
                  <a:solidFill>
                    <a:schemeClr val="accent2"/>
                  </a:solidFill>
                  <a:prstDash val="solid"/>
                </a:ln>
                <a:solidFill>
                  <a:schemeClr val="accent2">
                    <a:lumMod val="40000"/>
                    <a:lumOff val="60000"/>
                  </a:schemeClr>
                </a:solidFill>
                <a:sym typeface="+mn-ea"/>
              </a:rPr>
            </a:br>
            <a:br>
              <a:rPr lang="es-ES" b="1" dirty="0">
                <a:ln w="22225">
                  <a:solidFill>
                    <a:schemeClr val="accent2"/>
                  </a:solidFill>
                  <a:prstDash val="solid"/>
                </a:ln>
                <a:solidFill>
                  <a:schemeClr val="accent2">
                    <a:lumMod val="40000"/>
                    <a:lumOff val="60000"/>
                  </a:schemeClr>
                </a:solidFill>
                <a:sym typeface="+mn-ea"/>
              </a:rPr>
            </a:br>
            <a:br>
              <a:rPr lang="es-ES" b="1" dirty="0">
                <a:ln w="22225">
                  <a:solidFill>
                    <a:schemeClr val="accent2"/>
                  </a:solidFill>
                  <a:prstDash val="solid"/>
                </a:ln>
                <a:solidFill>
                  <a:schemeClr val="accent2">
                    <a:lumMod val="40000"/>
                    <a:lumOff val="60000"/>
                  </a:schemeClr>
                </a:solidFill>
                <a:sym typeface="+mn-ea"/>
              </a:rPr>
            </a:br>
            <a:r>
              <a:rPr lang="es-ES" altLang="en-US" sz="4890">
                <a:solidFill>
                  <a:srgbClr val="FF3300"/>
                </a:solidFill>
                <a:effectLst>
                  <a:outerShdw blurRad="38100" dist="38100" dir="2700000" algn="tl">
                    <a:srgbClr val="000000">
                      <a:alpha val="43137"/>
                    </a:srgbClr>
                  </a:outerShdw>
                </a:effectLst>
                <a:sym typeface="+mn-ea"/>
              </a:rPr>
              <a:t>Lesiones cariosas y </a:t>
            </a:r>
            <a:br>
              <a:rPr lang="es-ES" altLang="en-US" sz="4890">
                <a:solidFill>
                  <a:srgbClr val="FF3300"/>
                </a:solidFill>
                <a:effectLst>
                  <a:outerShdw blurRad="38100" dist="38100" dir="2700000" algn="tl">
                    <a:srgbClr val="000000">
                      <a:alpha val="43137"/>
                    </a:srgbClr>
                  </a:outerShdw>
                </a:effectLst>
                <a:sym typeface="+mn-ea"/>
              </a:rPr>
            </a:br>
            <a:r>
              <a:rPr lang="es-ES" altLang="en-US" sz="4890">
                <a:solidFill>
                  <a:srgbClr val="FF3300"/>
                </a:solidFill>
                <a:effectLst>
                  <a:outerShdw blurRad="38100" dist="38100" dir="2700000" algn="tl">
                    <a:srgbClr val="000000">
                      <a:alpha val="43137"/>
                    </a:srgbClr>
                  </a:outerShdw>
                </a:effectLst>
                <a:sym typeface="+mn-ea"/>
              </a:rPr>
              <a:t>no cariosas</a:t>
            </a:r>
            <a:br>
              <a:rPr lang="es-ES" sz="4890" b="1" dirty="0">
                <a:ln w="22225">
                  <a:solidFill>
                    <a:schemeClr val="accent2"/>
                  </a:solidFill>
                  <a:prstDash val="solid"/>
                </a:ln>
                <a:solidFill>
                  <a:srgbClr val="FF3300"/>
                </a:solidFill>
                <a:effectLst>
                  <a:outerShdw blurRad="38100" dist="38100" dir="2700000" algn="tl">
                    <a:srgbClr val="000000">
                      <a:alpha val="43137"/>
                    </a:srgbClr>
                  </a:outerShdw>
                </a:effectLst>
                <a:sym typeface="+mn-ea"/>
              </a:rPr>
            </a:br>
            <a:br>
              <a:rPr lang="es-ES" sz="4890" b="1" dirty="0">
                <a:ln w="22225">
                  <a:solidFill>
                    <a:schemeClr val="accent2"/>
                  </a:solidFill>
                  <a:prstDash val="solid"/>
                </a:ln>
                <a:solidFill>
                  <a:schemeClr val="accent1">
                    <a:lumMod val="50000"/>
                  </a:schemeClr>
                </a:solidFill>
                <a:sym typeface="+mn-ea"/>
              </a:rPr>
            </a:br>
            <a:br>
              <a:rPr lang="es-ES" b="1" dirty="0">
                <a:ln w="22225">
                  <a:solidFill>
                    <a:schemeClr val="accent2"/>
                  </a:solidFill>
                  <a:prstDash val="solid"/>
                </a:ln>
                <a:solidFill>
                  <a:schemeClr val="accent2">
                    <a:lumMod val="40000"/>
                    <a:lumOff val="60000"/>
                  </a:schemeClr>
                </a:solidFill>
                <a:sym typeface="+mn-ea"/>
              </a:rPr>
            </a:br>
            <a:br>
              <a:rPr lang="es-ES" b="1" dirty="0">
                <a:ln w="22225">
                  <a:solidFill>
                    <a:schemeClr val="accent2"/>
                  </a:solidFill>
                  <a:prstDash val="solid"/>
                </a:ln>
                <a:solidFill>
                  <a:schemeClr val="accent2">
                    <a:lumMod val="40000"/>
                    <a:lumOff val="60000"/>
                  </a:schemeClr>
                </a:solidFill>
                <a:sym typeface="+mn-ea"/>
              </a:rPr>
            </a:br>
            <a:br>
              <a:rPr lang="es-ES" b="1" dirty="0">
                <a:ln w="22225">
                  <a:solidFill>
                    <a:schemeClr val="accent2"/>
                  </a:solidFill>
                  <a:prstDash val="solid"/>
                </a:ln>
                <a:solidFill>
                  <a:schemeClr val="accent2">
                    <a:lumMod val="40000"/>
                    <a:lumOff val="60000"/>
                  </a:schemeClr>
                </a:solidFill>
                <a:sym typeface="+mn-ea"/>
              </a:rPr>
            </a:br>
            <a:endParaRPr lang="es-ES" altLang="en-US" sz="4890"/>
          </a:p>
        </p:txBody>
      </p:sp>
      <p:sp>
        <p:nvSpPr>
          <p:cNvPr id="5" name="Cuadro de texto 1"/>
          <p:cNvSpPr txBox="1"/>
          <p:nvPr/>
        </p:nvSpPr>
        <p:spPr>
          <a:xfrm>
            <a:off x="5971536" y="1331797"/>
            <a:ext cx="294640" cy="1101725"/>
          </a:xfrm>
          <a:prstGeom prst="rect">
            <a:avLst/>
          </a:prstGeom>
          <a:noFill/>
          <a:ln>
            <a:noFill/>
          </a:ln>
        </p:spPr>
        <p:txBody>
          <a:bodyPr rot="0" spcFirstLastPara="0" vert="horz" wrap="none" lIns="91440" tIns="45720" rIns="91440" bIns="45720" numCol="1" spcCol="0" rtlCol="0" fromWordArt="0" anchor="t" anchorCtr="0" forceAA="0" compatLnSpc="1">
            <a:spAutoFit/>
          </a:bodyPr>
          <a:lstStyle/>
          <a:p>
            <a:pPr algn="ctr">
              <a:lnSpc>
                <a:spcPct val="107000"/>
              </a:lnSpc>
              <a:spcAft>
                <a:spcPts val="800"/>
              </a:spcAft>
            </a:pPr>
            <a:endParaRPr lang="es-ES" sz="1600" dirty="0">
              <a:effectLst>
                <a:outerShdw blurRad="38100" dist="38100" dir="2700000" algn="tl">
                  <a:srgbClr val="000000">
                    <a:alpha val="43137"/>
                  </a:srgbClr>
                </a:outerShdw>
              </a:effectLst>
              <a:latin typeface="Calibri" panose="020F0502020204030204" charset="0"/>
              <a:ea typeface="Calibri" panose="020F0502020204030204" charset="0"/>
              <a:cs typeface="Times New Roman" panose="02020603050405020304" pitchFamily="18" charset="0"/>
            </a:endParaRPr>
          </a:p>
          <a:p>
            <a:pPr algn="ctr">
              <a:lnSpc>
                <a:spcPct val="107000"/>
              </a:lnSpc>
              <a:spcAft>
                <a:spcPts val="800"/>
              </a:spcAft>
            </a:pPr>
            <a:r>
              <a:rPr lang="en-US" sz="2200" b="1" dirty="0">
                <a:ln w="10160" cap="flat" cmpd="sng" algn="ctr">
                  <a:solidFill>
                    <a:srgbClr val="000000"/>
                  </a:solidFill>
                  <a:prstDash val="solid"/>
                  <a:round/>
                </a:ln>
                <a:noFill/>
                <a:effectLst>
                  <a:outerShdw blurRad="38100" dist="22860" dir="5400000" algn="tl">
                    <a:srgbClr val="000000">
                      <a:alpha val="30000"/>
                    </a:srgbClr>
                  </a:outerShdw>
                </a:effectLst>
                <a:latin typeface="Berlin Sans FB" panose="020E0602020502020306" pitchFamily="34" charset="0"/>
                <a:ea typeface="Calibri" panose="020F0502020204030204" charset="0"/>
                <a:cs typeface="Times New Roman" panose="02020603050405020304" pitchFamily="18" charset="0"/>
              </a:rPr>
              <a:t> </a:t>
            </a:r>
            <a:endParaRPr lang="es-ES" sz="1100" dirty="0">
              <a:effectLst/>
              <a:latin typeface="Calibri" panose="020F0502020204030204" charset="0"/>
              <a:ea typeface="Calibri" panose="020F0502020204030204" charset="0"/>
              <a:cs typeface="Times New Roman" panose="02020603050405020304" pitchFamily="18" charset="0"/>
            </a:endParaRPr>
          </a:p>
          <a:p>
            <a:pPr algn="ctr">
              <a:lnSpc>
                <a:spcPct val="107000"/>
              </a:lnSpc>
              <a:spcAft>
                <a:spcPts val="800"/>
              </a:spcAft>
            </a:pPr>
            <a:endParaRPr lang="es-ES" sz="1100" dirty="0">
              <a:effectLst/>
              <a:latin typeface="Calibri" panose="020F0502020204030204" charset="0"/>
              <a:ea typeface="Calibri" panose="020F0502020204030204" charset="0"/>
              <a:cs typeface="Times New Roman" panose="02020603050405020304" pitchFamily="18" charset="0"/>
            </a:endParaRPr>
          </a:p>
        </p:txBody>
      </p:sp>
      <p:sp>
        <p:nvSpPr>
          <p:cNvPr id="8" name="Rectángulo 7"/>
          <p:cNvSpPr/>
          <p:nvPr/>
        </p:nvSpPr>
        <p:spPr>
          <a:xfrm>
            <a:off x="2679795" y="5411606"/>
            <a:ext cx="4544695" cy="749300"/>
          </a:xfrm>
          <a:prstGeom prst="rect">
            <a:avLst/>
          </a:prstGeom>
        </p:spPr>
        <p:txBody>
          <a:bodyPr wrap="none">
            <a:spAutoFit/>
          </a:bodyPr>
          <a:lstStyle/>
          <a:p>
            <a:pPr>
              <a:lnSpc>
                <a:spcPct val="107000"/>
              </a:lnSpc>
              <a:spcAft>
                <a:spcPts val="0"/>
              </a:spcAft>
            </a:pPr>
            <a:r>
              <a:rPr lang="en-US" sz="2000" b="1" dirty="0" err="1" smtClean="0">
                <a:ln w="9525" cap="rnd" cmpd="sng" algn="ctr">
                  <a:solidFill>
                    <a:srgbClr val="000000"/>
                  </a:solidFill>
                  <a:prstDash val="solid"/>
                  <a:bevel/>
                </a:ln>
                <a:solidFill>
                  <a:srgbClr val="FFFFFF"/>
                </a:solidFill>
                <a:effectLst>
                  <a:outerShdw blurRad="38100" dist="38100" dir="2700000" algn="tl">
                    <a:srgbClr val="000000">
                      <a:alpha val="43137"/>
                    </a:srgbClr>
                  </a:outerShdw>
                </a:effectLst>
                <a:latin typeface="Berlin Sans FB Demi" panose="020E0802020502020306" pitchFamily="34" charset="0"/>
                <a:ea typeface="Calibri" panose="020F0502020204030204" charset="0"/>
                <a:cs typeface="Times New Roman" panose="02020603050405020304" pitchFamily="18" charset="0"/>
              </a:rPr>
              <a:t>Dra</a:t>
            </a:r>
            <a:r>
              <a:rPr lang="en-US" sz="2000" b="1" dirty="0" smtClean="0">
                <a:ln w="9525" cap="rnd" cmpd="sng" algn="ctr">
                  <a:solidFill>
                    <a:srgbClr val="000000"/>
                  </a:solidFill>
                  <a:prstDash val="solid"/>
                  <a:bevel/>
                </a:ln>
                <a:solidFill>
                  <a:srgbClr val="FFFFFF"/>
                </a:solidFill>
                <a:effectLst>
                  <a:outerShdw blurRad="38100" dist="38100" dir="2700000" algn="tl">
                    <a:srgbClr val="000000">
                      <a:alpha val="43137"/>
                    </a:srgbClr>
                  </a:outerShdw>
                </a:effectLst>
                <a:latin typeface="Berlin Sans FB Demi" panose="020E0802020502020306" pitchFamily="34" charset="0"/>
                <a:ea typeface="Calibri" panose="020F0502020204030204" charset="0"/>
                <a:cs typeface="Times New Roman" panose="02020603050405020304" pitchFamily="18" charset="0"/>
              </a:rPr>
              <a:t>. </a:t>
            </a:r>
            <a:r>
              <a:rPr lang="en-US" sz="2000" b="1" dirty="0" err="1" smtClean="0">
                <a:ln w="9525" cap="rnd" cmpd="sng" algn="ctr">
                  <a:solidFill>
                    <a:srgbClr val="000000"/>
                  </a:solidFill>
                  <a:prstDash val="solid"/>
                  <a:bevel/>
                </a:ln>
                <a:solidFill>
                  <a:srgbClr val="FFFFFF"/>
                </a:solidFill>
                <a:effectLst>
                  <a:outerShdw blurRad="38100" dist="38100" dir="2700000" algn="tl">
                    <a:srgbClr val="000000">
                      <a:alpha val="43137"/>
                    </a:srgbClr>
                  </a:outerShdw>
                </a:effectLst>
                <a:latin typeface="Berlin Sans FB Demi" panose="020E0802020502020306" pitchFamily="34" charset="0"/>
                <a:ea typeface="Calibri" panose="020F0502020204030204" charset="0"/>
                <a:cs typeface="Times New Roman" panose="02020603050405020304" pitchFamily="18" charset="0"/>
              </a:rPr>
              <a:t>Msc</a:t>
            </a:r>
            <a:r>
              <a:rPr lang="en-US" sz="2000" b="1" dirty="0" smtClean="0">
                <a:ln w="9525" cap="rnd" cmpd="sng" algn="ctr">
                  <a:solidFill>
                    <a:srgbClr val="000000"/>
                  </a:solidFill>
                  <a:prstDash val="solid"/>
                  <a:bevel/>
                </a:ln>
                <a:solidFill>
                  <a:srgbClr val="FFFFFF"/>
                </a:solidFill>
                <a:effectLst>
                  <a:outerShdw blurRad="38100" dist="38100" dir="2700000" algn="tl">
                    <a:srgbClr val="000000">
                      <a:alpha val="43137"/>
                    </a:srgbClr>
                  </a:outerShdw>
                </a:effectLst>
                <a:latin typeface="Berlin Sans FB Demi" panose="020E0802020502020306" pitchFamily="34" charset="0"/>
                <a:ea typeface="Calibri" panose="020F0502020204030204" charset="0"/>
                <a:cs typeface="Times New Roman" panose="02020603050405020304" pitchFamily="18" charset="0"/>
              </a:rPr>
              <a:t>. </a:t>
            </a:r>
            <a:r>
              <a:rPr lang="en-US" sz="2000" b="1" dirty="0" err="1" smtClean="0">
                <a:ln w="9525" cap="rnd" cmpd="sng" algn="ctr">
                  <a:solidFill>
                    <a:srgbClr val="000000"/>
                  </a:solidFill>
                  <a:prstDash val="solid"/>
                  <a:bevel/>
                </a:ln>
                <a:solidFill>
                  <a:srgbClr val="FFFFFF"/>
                </a:solidFill>
                <a:effectLst>
                  <a:outerShdw blurRad="38100" dist="38100" dir="2700000" algn="tl">
                    <a:srgbClr val="000000">
                      <a:alpha val="43137"/>
                    </a:srgbClr>
                  </a:outerShdw>
                </a:effectLst>
                <a:latin typeface="Berlin Sans FB Demi" panose="020E0802020502020306" pitchFamily="34" charset="0"/>
                <a:ea typeface="Calibri" panose="020F0502020204030204" charset="0"/>
                <a:cs typeface="Times New Roman" panose="02020603050405020304" pitchFamily="18" charset="0"/>
              </a:rPr>
              <a:t>Maillorys</a:t>
            </a:r>
            <a:r>
              <a:rPr lang="en-US" sz="2000" b="1" dirty="0" smtClean="0">
                <a:ln w="9525" cap="rnd" cmpd="sng" algn="ctr">
                  <a:solidFill>
                    <a:srgbClr val="000000"/>
                  </a:solidFill>
                  <a:prstDash val="solid"/>
                  <a:bevel/>
                </a:ln>
                <a:solidFill>
                  <a:srgbClr val="FFFFFF"/>
                </a:solidFill>
                <a:effectLst>
                  <a:outerShdw blurRad="38100" dist="38100" dir="2700000" algn="tl">
                    <a:srgbClr val="000000">
                      <a:alpha val="43137"/>
                    </a:srgbClr>
                  </a:outerShdw>
                </a:effectLst>
                <a:latin typeface="Berlin Sans FB Demi" panose="020E0802020502020306" pitchFamily="34" charset="0"/>
                <a:ea typeface="Calibri" panose="020F0502020204030204" charset="0"/>
                <a:cs typeface="Times New Roman" panose="02020603050405020304" pitchFamily="18" charset="0"/>
              </a:rPr>
              <a:t> </a:t>
            </a:r>
            <a:r>
              <a:rPr lang="en-US" sz="2000" b="1" dirty="0" err="1" smtClean="0">
                <a:ln w="9525" cap="rnd" cmpd="sng" algn="ctr">
                  <a:solidFill>
                    <a:srgbClr val="000000"/>
                  </a:solidFill>
                  <a:prstDash val="solid"/>
                  <a:bevel/>
                </a:ln>
                <a:solidFill>
                  <a:srgbClr val="FFFFFF"/>
                </a:solidFill>
                <a:effectLst>
                  <a:outerShdw blurRad="38100" dist="38100" dir="2700000" algn="tl">
                    <a:srgbClr val="000000">
                      <a:alpha val="43137"/>
                    </a:srgbClr>
                  </a:outerShdw>
                </a:effectLst>
                <a:latin typeface="Berlin Sans FB Demi" panose="020E0802020502020306" pitchFamily="34" charset="0"/>
                <a:ea typeface="Calibri" panose="020F0502020204030204" charset="0"/>
                <a:cs typeface="Times New Roman" panose="02020603050405020304" pitchFamily="18" charset="0"/>
              </a:rPr>
              <a:t>Ruano</a:t>
            </a:r>
            <a:r>
              <a:rPr lang="en-US" sz="2000" b="1" dirty="0" smtClean="0">
                <a:ln w="9525" cap="rnd" cmpd="sng" algn="ctr">
                  <a:solidFill>
                    <a:srgbClr val="000000"/>
                  </a:solidFill>
                  <a:prstDash val="solid"/>
                  <a:bevel/>
                </a:ln>
                <a:solidFill>
                  <a:srgbClr val="FFFFFF"/>
                </a:solidFill>
                <a:effectLst>
                  <a:outerShdw blurRad="38100" dist="38100" dir="2700000" algn="tl">
                    <a:srgbClr val="000000">
                      <a:alpha val="43137"/>
                    </a:srgbClr>
                  </a:outerShdw>
                </a:effectLst>
                <a:latin typeface="Berlin Sans FB Demi" panose="020E0802020502020306" pitchFamily="34" charset="0"/>
                <a:ea typeface="Calibri" panose="020F0502020204030204" charset="0"/>
                <a:cs typeface="Times New Roman" panose="02020603050405020304" pitchFamily="18" charset="0"/>
              </a:rPr>
              <a:t> Ortega.</a:t>
            </a:r>
            <a:endParaRPr lang="en-US" sz="2000" b="1" dirty="0" smtClean="0">
              <a:ln w="9525" cap="rnd" cmpd="sng" algn="ctr">
                <a:solidFill>
                  <a:srgbClr val="000000"/>
                </a:solidFill>
                <a:prstDash val="solid"/>
                <a:bevel/>
              </a:ln>
              <a:solidFill>
                <a:srgbClr val="FFFFFF"/>
              </a:solidFill>
              <a:effectLst>
                <a:outerShdw blurRad="38100" dist="38100" dir="2700000" algn="tl">
                  <a:srgbClr val="000000">
                    <a:alpha val="43137"/>
                  </a:srgbClr>
                </a:outerShdw>
              </a:effectLst>
              <a:latin typeface="Berlin Sans FB Demi" panose="020E0802020502020306" pitchFamily="34" charset="0"/>
              <a:ea typeface="Calibri" panose="020F0502020204030204" charset="0"/>
              <a:cs typeface="Times New Roman" panose="02020603050405020304" pitchFamily="18" charset="0"/>
            </a:endParaRPr>
          </a:p>
          <a:p>
            <a:pPr>
              <a:lnSpc>
                <a:spcPct val="107000"/>
              </a:lnSpc>
              <a:spcAft>
                <a:spcPts val="0"/>
              </a:spcAft>
            </a:pPr>
            <a:r>
              <a:rPr lang="en-US" sz="2000" b="1" dirty="0" err="1" smtClean="0">
                <a:ln w="9525" cap="rnd" cmpd="sng" algn="ctr">
                  <a:solidFill>
                    <a:srgbClr val="000000"/>
                  </a:solidFill>
                  <a:prstDash val="solid"/>
                  <a:bevel/>
                </a:ln>
                <a:solidFill>
                  <a:srgbClr val="FFFFFF"/>
                </a:solidFill>
                <a:effectLst>
                  <a:outerShdw blurRad="38100" dist="38100" dir="2700000" algn="tl">
                    <a:srgbClr val="000000">
                      <a:alpha val="43137"/>
                    </a:srgbClr>
                  </a:outerShdw>
                </a:effectLst>
                <a:latin typeface="Berlin Sans FB Demi" panose="020E0802020502020306" pitchFamily="34" charset="0"/>
                <a:ea typeface="Calibri" panose="020F0502020204030204" charset="0"/>
                <a:cs typeface="Times New Roman" panose="02020603050405020304" pitchFamily="18" charset="0"/>
              </a:rPr>
              <a:t>Profesor</a:t>
            </a:r>
            <a:r>
              <a:rPr lang="en-US" sz="2000" b="1" dirty="0" smtClean="0">
                <a:ln w="9525" cap="rnd" cmpd="sng" algn="ctr">
                  <a:solidFill>
                    <a:srgbClr val="000000"/>
                  </a:solidFill>
                  <a:prstDash val="solid"/>
                  <a:bevel/>
                </a:ln>
                <a:solidFill>
                  <a:srgbClr val="FFFFFF"/>
                </a:solidFill>
                <a:effectLst>
                  <a:outerShdw blurRad="38100" dist="38100" dir="2700000" algn="tl">
                    <a:srgbClr val="000000">
                      <a:alpha val="43137"/>
                    </a:srgbClr>
                  </a:outerShdw>
                </a:effectLst>
                <a:latin typeface="Berlin Sans FB Demi" panose="020E0802020502020306" pitchFamily="34" charset="0"/>
                <a:ea typeface="Calibri" panose="020F0502020204030204" charset="0"/>
                <a:cs typeface="Times New Roman" panose="02020603050405020304" pitchFamily="18" charset="0"/>
              </a:rPr>
              <a:t>: </a:t>
            </a:r>
            <a:r>
              <a:rPr lang="en-US" sz="2000" b="1" dirty="0" err="1" smtClean="0">
                <a:ln w="9525" cap="rnd" cmpd="sng" algn="ctr">
                  <a:solidFill>
                    <a:srgbClr val="000000"/>
                  </a:solidFill>
                  <a:prstDash val="solid"/>
                  <a:bevel/>
                </a:ln>
                <a:solidFill>
                  <a:srgbClr val="FFFFFF"/>
                </a:solidFill>
                <a:effectLst>
                  <a:outerShdw blurRad="38100" dist="38100" dir="2700000" algn="tl">
                    <a:srgbClr val="000000">
                      <a:alpha val="43137"/>
                    </a:srgbClr>
                  </a:outerShdw>
                </a:effectLst>
                <a:latin typeface="Berlin Sans FB Demi" panose="020E0802020502020306" pitchFamily="34" charset="0"/>
                <a:ea typeface="Calibri" panose="020F0502020204030204" charset="0"/>
                <a:cs typeface="Times New Roman" panose="02020603050405020304" pitchFamily="18" charset="0"/>
              </a:rPr>
              <a:t>Asistente</a:t>
            </a:r>
            <a:r>
              <a:rPr lang="en-US" sz="2000" b="1" dirty="0" smtClean="0">
                <a:ln w="9525" cap="rnd" cmpd="sng" algn="ctr">
                  <a:solidFill>
                    <a:srgbClr val="000000"/>
                  </a:solidFill>
                  <a:prstDash val="solid"/>
                  <a:bevel/>
                </a:ln>
                <a:solidFill>
                  <a:srgbClr val="FFFFFF"/>
                </a:solidFill>
                <a:effectLst>
                  <a:outerShdw blurRad="38100" dist="38100" dir="2700000" algn="tl">
                    <a:srgbClr val="000000">
                      <a:alpha val="43137"/>
                    </a:srgbClr>
                  </a:outerShdw>
                </a:effectLst>
                <a:latin typeface="Berlin Sans FB Demi" panose="020E0802020502020306" pitchFamily="34" charset="0"/>
                <a:ea typeface="Calibri" panose="020F0502020204030204" charset="0"/>
                <a:cs typeface="Times New Roman" panose="02020603050405020304" pitchFamily="18" charset="0"/>
              </a:rPr>
              <a:t>.</a:t>
            </a:r>
            <a:endParaRPr lang="es-ES" sz="2000" b="1" dirty="0">
              <a:effectLst>
                <a:outerShdw blurRad="38100" dist="38100" dir="2700000" algn="tl">
                  <a:srgbClr val="000000">
                    <a:alpha val="43137"/>
                  </a:srgbClr>
                </a:outerShdw>
              </a:effectLst>
              <a:latin typeface="Calibri" panose="020F0502020204030204" charset="0"/>
              <a:ea typeface="Calibri" panose="020F0502020204030204" charset="0"/>
              <a:cs typeface="Times New Roman" panose="02020603050405020304" pitchFamily="18" charset="0"/>
            </a:endParaRPr>
          </a:p>
        </p:txBody>
      </p:sp>
      <p:sp>
        <p:nvSpPr>
          <p:cNvPr id="2" name="Cuadro de texto 1"/>
          <p:cNvSpPr txBox="1"/>
          <p:nvPr/>
        </p:nvSpPr>
        <p:spPr>
          <a:xfrm>
            <a:off x="1932940" y="495300"/>
            <a:ext cx="7611745" cy="1295400"/>
          </a:xfrm>
          <a:prstGeom prst="rect">
            <a:avLst/>
          </a:prstGeom>
          <a:noFill/>
        </p:spPr>
        <p:txBody>
          <a:bodyPr wrap="square" rtlCol="0" anchor="t">
            <a:noAutofit/>
          </a:bodyPr>
          <a:p>
            <a:pPr algn="ctr">
              <a:lnSpc>
                <a:spcPct val="150000"/>
              </a:lnSpc>
            </a:pPr>
            <a:r>
              <a:rPr lang="es-ES" sz="2400" dirty="0" smtClean="0">
                <a:latin typeface="Arial" panose="020B0604020202020204" pitchFamily="34" charset="0"/>
                <a:cs typeface="Arial" panose="020B0604020202020204" pitchFamily="34" charset="0"/>
                <a:sym typeface="+mn-ea"/>
              </a:rPr>
              <a:t>Operatoria dental y restaurativa.</a:t>
            </a:r>
            <a:br>
              <a:rPr lang="es-ES" sz="2400" dirty="0" smtClean="0">
                <a:latin typeface="Arial" panose="020B0604020202020204" pitchFamily="34" charset="0"/>
                <a:cs typeface="Arial" panose="020B0604020202020204" pitchFamily="34" charset="0"/>
                <a:sym typeface="+mn-ea"/>
              </a:rPr>
            </a:br>
            <a:r>
              <a:rPr lang="es-ES" sz="2400" dirty="0" smtClean="0">
                <a:latin typeface="Arial" panose="020B0604020202020204" pitchFamily="34" charset="0"/>
                <a:cs typeface="Arial" panose="020B0604020202020204" pitchFamily="34" charset="0"/>
                <a:sym typeface="+mn-ea"/>
              </a:rPr>
              <a:t>Tema III. Restauraciones estéticas</a:t>
            </a:r>
            <a:r>
              <a:rPr lang="es-ES" sz="2800" dirty="0" smtClean="0">
                <a:latin typeface="Arial" panose="020B0604020202020204" pitchFamily="34" charset="0"/>
                <a:cs typeface="Arial" panose="020B0604020202020204" pitchFamily="34" charset="0"/>
                <a:sym typeface="+mn-ea"/>
              </a:rPr>
              <a:t>.</a:t>
            </a:r>
            <a:endParaRPr lang="es-ES" altLang="en-US" sz="2800">
              <a:latin typeface="Arial" panose="020B0604020202020204" pitchFamily="34" charset="0"/>
              <a:cs typeface="Arial" panose="020B0604020202020204" pitchFamily="34" charset="0"/>
            </a:endParaRPr>
          </a:p>
        </p:txBody>
      </p:sp>
      <p:pic>
        <p:nvPicPr>
          <p:cNvPr id="3" name="Content Placeholder 2" descr="Captura de pantalla 2025-05-01 023735"/>
          <p:cNvPicPr>
            <a:picLocks noChangeAspect="1"/>
          </p:cNvPicPr>
          <p:nvPr>
            <p:ph sz="half" idx="1"/>
          </p:nvPr>
        </p:nvPicPr>
        <p:blipFill>
          <a:blip r:embed="rId1"/>
          <a:stretch>
            <a:fillRect/>
          </a:stretch>
        </p:blipFill>
        <p:spPr>
          <a:xfrm>
            <a:off x="8305165" y="2620010"/>
            <a:ext cx="3214370" cy="2458085"/>
          </a:xfrm>
          <a:prstGeom prst="rect">
            <a:avLst/>
          </a:prstGeom>
        </p:spPr>
      </p:pic>
      <p:pic>
        <p:nvPicPr>
          <p:cNvPr id="9" name="Content Placeholder 5" descr="Captura de pantalla 2025-05-01 012256"/>
          <p:cNvPicPr>
            <a:picLocks noChangeAspect="1"/>
          </p:cNvPicPr>
          <p:nvPr>
            <p:ph sz="half" idx="2"/>
          </p:nvPr>
        </p:nvPicPr>
        <p:blipFill>
          <a:blip r:embed="rId2"/>
          <a:stretch>
            <a:fillRect/>
          </a:stretch>
        </p:blipFill>
        <p:spPr>
          <a:xfrm>
            <a:off x="840105" y="2620010"/>
            <a:ext cx="2532380" cy="244792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
          <p:cNvSpPr>
            <a:spLocks noGrp="1"/>
          </p:cNvSpPr>
          <p:nvPr>
            <p:ph type="title"/>
          </p:nvPr>
        </p:nvSpPr>
        <p:spPr/>
        <p:txBody>
          <a:bodyPr/>
          <a:p>
            <a:r>
              <a:rPr lang="en-US" altLang="es-ES"/>
              <a:t>LESIONES CARIOSAS</a:t>
            </a:r>
            <a:endParaRPr lang="en-US" altLang="es-ES"/>
          </a:p>
        </p:txBody>
      </p:sp>
      <p:pic>
        <p:nvPicPr>
          <p:cNvPr id="2" name="Imagen 6" descr="Captura de pantalla 2025-05-01 004658"/>
          <p:cNvPicPr>
            <a:picLocks noChangeAspect="1"/>
          </p:cNvPicPr>
          <p:nvPr>
            <p:ph idx="1"/>
          </p:nvPr>
        </p:nvPicPr>
        <p:blipFill>
          <a:blip r:embed="rId1"/>
          <a:stretch>
            <a:fillRect/>
          </a:stretch>
        </p:blipFill>
        <p:spPr>
          <a:xfrm>
            <a:off x="9707880" y="258445"/>
            <a:ext cx="2193290" cy="2835910"/>
          </a:xfrm>
          <a:prstGeom prst="rect">
            <a:avLst/>
          </a:prstGeom>
          <a:noFill/>
          <a:ln w="9525">
            <a:noFill/>
          </a:ln>
        </p:spPr>
      </p:pic>
      <p:sp>
        <p:nvSpPr>
          <p:cNvPr id="3" name="Text Box 2"/>
          <p:cNvSpPr txBox="1"/>
          <p:nvPr/>
        </p:nvSpPr>
        <p:spPr>
          <a:xfrm>
            <a:off x="753110" y="1711325"/>
            <a:ext cx="7805420" cy="2132965"/>
          </a:xfrm>
          <a:prstGeom prst="rect">
            <a:avLst/>
          </a:prstGeom>
        </p:spPr>
        <p:txBody>
          <a:bodyPr wrap="square">
            <a:noAutofit/>
          </a:bodyPr>
          <a:p>
            <a:pPr marL="0" indent="0" algn="just" defTabSz="266700">
              <a:lnSpc>
                <a:spcPct val="150000"/>
              </a:lnSpc>
              <a:spcBef>
                <a:spcPct val="0"/>
              </a:spcBef>
              <a:spcAft>
                <a:spcPct val="0"/>
              </a:spcAft>
            </a:pPr>
            <a:r>
              <a:rPr lang="en-US" altLang="zh-CN" sz="2400" b="1">
                <a:latin typeface="Arial" panose="020B0604020202020204"/>
                <a:ea typeface="SimSun" panose="02010600030101010101" pitchFamily="2" charset="-122"/>
              </a:rPr>
              <a:t>Green Vardiman Black (1836-1915) es reconocido como uno de los más notables investigadores en el campo de la operatoria dental, clasificó en cinco grupos las lesiones cariosas basándose en su sitio de inicio. Donde la secuencia numérica determinaba la frecuencia de ocurrencia de cada tipo de lesión.</a:t>
            </a:r>
            <a:endParaRPr lang="en-US" altLang="zh-CN" sz="2400" b="1">
              <a:latin typeface="Arial" panose="020B0604020202020204"/>
              <a:ea typeface="SimSun" panose="02010600030101010101"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s-ES" altLang="en-US"/>
              <a:t>Cavidades de Black.1908</a:t>
            </a:r>
            <a:endParaRPr lang="es-ES" altLang="en-US"/>
          </a:p>
        </p:txBody>
      </p:sp>
      <p:sp>
        <p:nvSpPr>
          <p:cNvPr id="3" name="Content Placeholder 2"/>
          <p:cNvSpPr>
            <a:spLocks noGrp="1"/>
          </p:cNvSpPr>
          <p:nvPr>
            <p:ph idx="1"/>
          </p:nvPr>
        </p:nvSpPr>
        <p:spPr>
          <a:xfrm>
            <a:off x="647700" y="1325245"/>
            <a:ext cx="10515600" cy="4852035"/>
          </a:xfrm>
          <a:solidFill>
            <a:schemeClr val="accent1">
              <a:lumMod val="50000"/>
            </a:schemeClr>
          </a:solidFill>
        </p:spPr>
        <p:txBody>
          <a:bodyPr>
            <a:normAutofit fontScale="90000" lnSpcReduction="10000"/>
          </a:bodyPr>
          <a:p>
            <a:r>
              <a:rPr lang="en-US" altLang="es-ES" b="1">
                <a:solidFill>
                  <a:schemeClr val="bg1"/>
                </a:solidFill>
              </a:rPr>
              <a:t>Clase 1</a:t>
            </a:r>
            <a:r>
              <a:rPr lang="es-ES" altLang="en-US" b="1">
                <a:solidFill>
                  <a:schemeClr val="bg1"/>
                </a:solidFill>
              </a:rPr>
              <a:t>. </a:t>
            </a:r>
            <a:r>
              <a:rPr lang="en-US" altLang="es-ES" b="1">
                <a:solidFill>
                  <a:schemeClr val="bg1"/>
                </a:solidFill>
              </a:rPr>
              <a:t>cavidades en</a:t>
            </a:r>
            <a:r>
              <a:rPr lang="es-ES" altLang="en-US" b="1">
                <a:solidFill>
                  <a:schemeClr val="bg1"/>
                </a:solidFill>
              </a:rPr>
              <a:t>:</a:t>
            </a:r>
            <a:r>
              <a:rPr lang="en-US" altLang="es-ES" b="1">
                <a:solidFill>
                  <a:schemeClr val="bg1"/>
                </a:solidFill>
              </a:rPr>
              <a:t>  </a:t>
            </a:r>
            <a:endParaRPr lang="en-US" altLang="es-ES" b="1">
              <a:solidFill>
                <a:schemeClr val="bg1"/>
              </a:solidFill>
            </a:endParaRPr>
          </a:p>
          <a:p>
            <a:r>
              <a:rPr lang="es-ES" altLang="en-US" b="1">
                <a:solidFill>
                  <a:schemeClr val="bg1"/>
                </a:solidFill>
              </a:rPr>
              <a:t>- </a:t>
            </a:r>
            <a:r>
              <a:rPr lang="en-US" altLang="es-ES" b="1">
                <a:solidFill>
                  <a:schemeClr val="bg1"/>
                </a:solidFill>
              </a:rPr>
              <a:t>puntos y fisuras en las superficies oclusales de premolares y molares</a:t>
            </a:r>
            <a:r>
              <a:rPr lang="es-ES" altLang="en-US" b="1">
                <a:solidFill>
                  <a:schemeClr val="bg1"/>
                </a:solidFill>
              </a:rPr>
              <a:t>.</a:t>
            </a:r>
            <a:endParaRPr lang="es-ES" altLang="en-US" b="1">
              <a:solidFill>
                <a:schemeClr val="bg1"/>
              </a:solidFill>
            </a:endParaRPr>
          </a:p>
          <a:p>
            <a:r>
              <a:rPr lang="es-ES" altLang="en-US" b="1">
                <a:solidFill>
                  <a:schemeClr val="bg1"/>
                </a:solidFill>
              </a:rPr>
              <a:t>- </a:t>
            </a:r>
            <a:r>
              <a:rPr lang="en-US" altLang="es-ES" b="1">
                <a:solidFill>
                  <a:schemeClr val="bg1"/>
                </a:solidFill>
              </a:rPr>
              <a:t>en los dos tercios de las superficies vestibulares de los molares</a:t>
            </a:r>
            <a:r>
              <a:rPr lang="es-ES" altLang="en-US" b="1">
                <a:solidFill>
                  <a:schemeClr val="bg1"/>
                </a:solidFill>
              </a:rPr>
              <a:t>.</a:t>
            </a:r>
            <a:endParaRPr lang="es-ES" altLang="en-US" b="1">
              <a:solidFill>
                <a:schemeClr val="bg1"/>
              </a:solidFill>
            </a:endParaRPr>
          </a:p>
          <a:p>
            <a:r>
              <a:rPr lang="es-ES" altLang="en-US" b="1">
                <a:solidFill>
                  <a:schemeClr val="bg1"/>
                </a:solidFill>
              </a:rPr>
              <a:t>-</a:t>
            </a:r>
            <a:r>
              <a:rPr lang="en-US" altLang="es-ES" b="1">
                <a:solidFill>
                  <a:schemeClr val="bg1"/>
                </a:solidFill>
              </a:rPr>
              <a:t> en superficies linguales de  incisivos superiores y</a:t>
            </a:r>
            <a:r>
              <a:rPr lang="es-ES" altLang="en-US" b="1">
                <a:solidFill>
                  <a:schemeClr val="bg1"/>
                </a:solidFill>
              </a:rPr>
              <a:t> </a:t>
            </a:r>
            <a:r>
              <a:rPr lang="en-US" altLang="es-ES" b="1">
                <a:solidFill>
                  <a:schemeClr val="bg1"/>
                </a:solidFill>
              </a:rPr>
              <a:t>en superficies linguales de molares superiores. </a:t>
            </a:r>
            <a:endParaRPr lang="en-US" altLang="es-ES" b="1">
              <a:solidFill>
                <a:schemeClr val="bg1"/>
              </a:solidFill>
            </a:endParaRPr>
          </a:p>
          <a:p>
            <a:r>
              <a:rPr lang="en-US" altLang="es-ES" b="1">
                <a:solidFill>
                  <a:schemeClr val="bg1"/>
                </a:solidFill>
              </a:rPr>
              <a:t>Clase 2: cavidades en las superficies proximales de premolares y molares.</a:t>
            </a:r>
            <a:endParaRPr lang="en-US" altLang="es-ES" b="1">
              <a:solidFill>
                <a:schemeClr val="bg1"/>
              </a:solidFill>
            </a:endParaRPr>
          </a:p>
          <a:p>
            <a:r>
              <a:rPr lang="en-US" altLang="es-ES" b="1">
                <a:solidFill>
                  <a:schemeClr val="bg1"/>
                </a:solidFill>
              </a:rPr>
              <a:t>Clase 3: cavidades en las superficies proximales de los incisivos que no involucran la remoci</a:t>
            </a:r>
            <a:r>
              <a:rPr lang="en-US" altLang="en-US" b="1">
                <a:solidFill>
                  <a:schemeClr val="bg1"/>
                </a:solidFill>
              </a:rPr>
              <a:t>ó</a:t>
            </a:r>
            <a:r>
              <a:rPr lang="en-US" altLang="es-ES" b="1">
                <a:solidFill>
                  <a:schemeClr val="bg1"/>
                </a:solidFill>
              </a:rPr>
              <a:t>n y restauraci</a:t>
            </a:r>
            <a:r>
              <a:rPr lang="en-US" altLang="en-US" b="1">
                <a:solidFill>
                  <a:schemeClr val="bg1"/>
                </a:solidFill>
              </a:rPr>
              <a:t>ó</a:t>
            </a:r>
            <a:r>
              <a:rPr lang="en-US" altLang="es-ES" b="1">
                <a:solidFill>
                  <a:schemeClr val="bg1"/>
                </a:solidFill>
              </a:rPr>
              <a:t>n del </a:t>
            </a:r>
            <a:r>
              <a:rPr lang="en-US" altLang="en-US" b="1">
                <a:solidFill>
                  <a:schemeClr val="bg1"/>
                </a:solidFill>
              </a:rPr>
              <a:t>á</a:t>
            </a:r>
            <a:r>
              <a:rPr lang="en-US" altLang="es-ES" b="1">
                <a:solidFill>
                  <a:schemeClr val="bg1"/>
                </a:solidFill>
              </a:rPr>
              <a:t>ngulo incisal.</a:t>
            </a:r>
            <a:endParaRPr lang="en-US" altLang="es-ES" b="1">
              <a:solidFill>
                <a:schemeClr val="bg1"/>
              </a:solidFill>
            </a:endParaRPr>
          </a:p>
          <a:p>
            <a:r>
              <a:rPr lang="en-US" altLang="es-ES" b="1">
                <a:solidFill>
                  <a:schemeClr val="bg1"/>
                </a:solidFill>
              </a:rPr>
              <a:t>Clase 4: cavidades en las superficies proximales de los incisivos que involucran la remoci</a:t>
            </a:r>
            <a:r>
              <a:rPr lang="en-US" altLang="en-US" b="1">
                <a:solidFill>
                  <a:schemeClr val="bg1"/>
                </a:solidFill>
              </a:rPr>
              <a:t>ó</a:t>
            </a:r>
            <a:r>
              <a:rPr lang="en-US" altLang="es-ES" b="1">
                <a:solidFill>
                  <a:schemeClr val="bg1"/>
                </a:solidFill>
              </a:rPr>
              <a:t>n y restauraci</a:t>
            </a:r>
            <a:r>
              <a:rPr lang="en-US" altLang="en-US" b="1">
                <a:solidFill>
                  <a:schemeClr val="bg1"/>
                </a:solidFill>
              </a:rPr>
              <a:t>ó</a:t>
            </a:r>
            <a:r>
              <a:rPr lang="en-US" altLang="es-ES" b="1">
                <a:solidFill>
                  <a:schemeClr val="bg1"/>
                </a:solidFill>
              </a:rPr>
              <a:t>n del </a:t>
            </a:r>
            <a:r>
              <a:rPr lang="en-US" altLang="en-US" b="1">
                <a:solidFill>
                  <a:schemeClr val="bg1"/>
                </a:solidFill>
              </a:rPr>
              <a:t>á</a:t>
            </a:r>
            <a:r>
              <a:rPr lang="en-US" altLang="es-ES" b="1">
                <a:solidFill>
                  <a:schemeClr val="bg1"/>
                </a:solidFill>
              </a:rPr>
              <a:t>ngulo incisal. </a:t>
            </a:r>
            <a:endParaRPr lang="en-US" altLang="es-ES" b="1">
              <a:solidFill>
                <a:schemeClr val="bg1"/>
              </a:solidFill>
            </a:endParaRPr>
          </a:p>
          <a:p>
            <a:r>
              <a:rPr lang="en-US" altLang="es-ES" b="1">
                <a:solidFill>
                  <a:schemeClr val="bg1"/>
                </a:solidFill>
              </a:rPr>
              <a:t>Clase 5: cavidades en los tercios gingivales </a:t>
            </a:r>
            <a:r>
              <a:rPr lang="es-ES" altLang="en-US" b="1">
                <a:solidFill>
                  <a:schemeClr val="bg1"/>
                </a:solidFill>
              </a:rPr>
              <a:t>(</a:t>
            </a:r>
            <a:r>
              <a:rPr lang="en-US" altLang="es-ES" b="1">
                <a:solidFill>
                  <a:schemeClr val="bg1"/>
                </a:solidFill>
              </a:rPr>
              <a:t>no en punto</a:t>
            </a:r>
            <a:r>
              <a:rPr lang="es-ES" altLang="en-US" b="1">
                <a:solidFill>
                  <a:schemeClr val="bg1"/>
                </a:solidFill>
              </a:rPr>
              <a:t>s)</a:t>
            </a:r>
            <a:r>
              <a:rPr lang="en-US" altLang="es-ES" b="1">
                <a:solidFill>
                  <a:schemeClr val="bg1"/>
                </a:solidFill>
              </a:rPr>
              <a:t> de las superficies bucales y linguales de los dientes.</a:t>
            </a:r>
            <a:endParaRPr lang="en-US" altLang="es-ES" b="1">
              <a:solidFill>
                <a:schemeClr val="bg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s-ES" altLang="en-US">
                <a:sym typeface="+mn-ea"/>
              </a:rPr>
              <a:t>C</a:t>
            </a:r>
            <a:r>
              <a:rPr lang="en-US" altLang="es-ES">
                <a:sym typeface="+mn-ea"/>
              </a:rPr>
              <a:t>lasificaci</a:t>
            </a:r>
            <a:r>
              <a:rPr lang="en-US" altLang="en-US">
                <a:sym typeface="+mn-ea"/>
              </a:rPr>
              <a:t>ó</a:t>
            </a:r>
            <a:r>
              <a:rPr lang="en-US" altLang="es-ES">
                <a:sym typeface="+mn-ea"/>
              </a:rPr>
              <a:t>n de Black</a:t>
            </a:r>
            <a:endParaRPr lang="es-ES" altLang="en-US"/>
          </a:p>
        </p:txBody>
      </p:sp>
      <p:sp>
        <p:nvSpPr>
          <p:cNvPr id="3" name="Content Placeholder 2"/>
          <p:cNvSpPr>
            <a:spLocks noGrp="1"/>
          </p:cNvSpPr>
          <p:nvPr>
            <p:ph idx="1"/>
          </p:nvPr>
        </p:nvSpPr>
        <p:spPr>
          <a:xfrm>
            <a:off x="647700" y="1247140"/>
            <a:ext cx="10906125" cy="5476875"/>
          </a:xfrm>
          <a:solidFill>
            <a:schemeClr val="accent1">
              <a:lumMod val="50000"/>
            </a:schemeClr>
          </a:solidFill>
        </p:spPr>
        <p:txBody>
          <a:bodyPr>
            <a:normAutofit fontScale="25000"/>
          </a:bodyPr>
          <a:p>
            <a:r>
              <a:rPr lang="es-ES" altLang="en-US" sz="10000" b="1">
                <a:solidFill>
                  <a:schemeClr val="bg1"/>
                </a:solidFill>
              </a:rPr>
              <a:t>Involucraba </a:t>
            </a:r>
            <a:r>
              <a:rPr lang="en-US" altLang="es-ES" sz="10000" b="1">
                <a:solidFill>
                  <a:schemeClr val="bg1"/>
                </a:solidFill>
              </a:rPr>
              <a:t>la ubicaci</a:t>
            </a:r>
            <a:r>
              <a:rPr lang="en-US" altLang="en-US" sz="10000" b="1">
                <a:solidFill>
                  <a:schemeClr val="bg1"/>
                </a:solidFill>
              </a:rPr>
              <a:t>ó</a:t>
            </a:r>
            <a:r>
              <a:rPr lang="en-US" altLang="es-ES" sz="10000" b="1">
                <a:solidFill>
                  <a:schemeClr val="bg1"/>
                </a:solidFill>
              </a:rPr>
              <a:t>n de las lesiones</a:t>
            </a:r>
            <a:r>
              <a:rPr lang="es-ES" altLang="en-US" sz="10000" b="1">
                <a:solidFill>
                  <a:schemeClr val="bg1"/>
                </a:solidFill>
              </a:rPr>
              <a:t>  y la trasformación de la cavidad patológica en terapeutica </a:t>
            </a:r>
            <a:r>
              <a:rPr lang="en-US" altLang="es-ES" sz="10000" b="1">
                <a:solidFill>
                  <a:schemeClr val="bg1"/>
                </a:solidFill>
              </a:rPr>
              <a:t> </a:t>
            </a:r>
            <a:endParaRPr lang="en-US" altLang="es-ES" sz="10000" b="1">
              <a:solidFill>
                <a:schemeClr val="bg1"/>
              </a:solidFill>
            </a:endParaRPr>
          </a:p>
          <a:p>
            <a:endParaRPr lang="en-US" altLang="es-ES" sz="10000" b="1"/>
          </a:p>
          <a:p>
            <a:r>
              <a:rPr lang="en-US" altLang="es-ES" sz="3200" b="1"/>
              <a:t>l</a:t>
            </a:r>
            <a:endParaRPr lang="en-US" altLang="es-ES" sz="3200" b="1"/>
          </a:p>
          <a:p>
            <a:endParaRPr lang="en-US" altLang="es-ES" sz="3200" b="1"/>
          </a:p>
          <a:p>
            <a:endParaRPr lang="en-US" altLang="es-ES" sz="3200" b="1"/>
          </a:p>
          <a:p>
            <a:endParaRPr lang="en-US" altLang="es-ES" sz="3200" b="1"/>
          </a:p>
          <a:p>
            <a:r>
              <a:rPr lang="es-ES" sz="13335" b="1">
                <a:solidFill>
                  <a:schemeClr val="bg1"/>
                </a:solidFill>
              </a:rPr>
              <a:t>- Según los </a:t>
            </a:r>
            <a:r>
              <a:rPr lang="en-US" altLang="es-ES" sz="13335" b="1">
                <a:solidFill>
                  <a:schemeClr val="bg1"/>
                </a:solidFill>
              </a:rPr>
              <a:t>materiales a utilizar se determinaba el dise</a:t>
            </a:r>
            <a:r>
              <a:rPr lang="en-US" altLang="en-US" sz="13335" b="1">
                <a:solidFill>
                  <a:schemeClr val="bg1"/>
                </a:solidFill>
              </a:rPr>
              <a:t>ñ</a:t>
            </a:r>
            <a:r>
              <a:rPr lang="en-US" altLang="es-ES" sz="13335" b="1">
                <a:solidFill>
                  <a:schemeClr val="bg1"/>
                </a:solidFill>
              </a:rPr>
              <a:t>o de la cavidad. </a:t>
            </a:r>
            <a:endParaRPr lang="en-US" altLang="es-ES" sz="13335" b="1">
              <a:solidFill>
                <a:schemeClr val="bg1"/>
              </a:solidFill>
            </a:endParaRPr>
          </a:p>
          <a:p>
            <a:r>
              <a:rPr lang="es-ES" altLang="en-US" sz="13335" b="1">
                <a:solidFill>
                  <a:schemeClr val="bg1"/>
                </a:solidFill>
              </a:rPr>
              <a:t>- </a:t>
            </a:r>
            <a:r>
              <a:rPr lang="en-US" altLang="es-ES" sz="13335" b="1">
                <a:solidFill>
                  <a:schemeClr val="bg1"/>
                </a:solidFill>
              </a:rPr>
              <a:t>El tratamiento de las lesiones estaba orientado seg</a:t>
            </a:r>
            <a:r>
              <a:rPr lang="en-US" altLang="en-US" sz="13335" b="1">
                <a:solidFill>
                  <a:schemeClr val="bg1"/>
                </a:solidFill>
              </a:rPr>
              <a:t>ú</a:t>
            </a:r>
            <a:r>
              <a:rPr lang="en-US" altLang="es-ES" sz="13335" b="1">
                <a:solidFill>
                  <a:schemeClr val="bg1"/>
                </a:solidFill>
              </a:rPr>
              <a:t>n los m</a:t>
            </a:r>
            <a:r>
              <a:rPr lang="en-US" altLang="en-US" sz="13335" b="1">
                <a:solidFill>
                  <a:schemeClr val="bg1"/>
                </a:solidFill>
              </a:rPr>
              <a:t>é</a:t>
            </a:r>
            <a:r>
              <a:rPr lang="en-US" altLang="es-ES" sz="13335" b="1">
                <a:solidFill>
                  <a:schemeClr val="bg1"/>
                </a:solidFill>
              </a:rPr>
              <a:t>todos con los que se dispon</a:t>
            </a:r>
            <a:r>
              <a:rPr lang="en-US" altLang="en-US" sz="13335" b="1">
                <a:solidFill>
                  <a:schemeClr val="bg1"/>
                </a:solidFill>
              </a:rPr>
              <a:t>í</a:t>
            </a:r>
            <a:r>
              <a:rPr lang="en-US" altLang="es-ES" sz="13335" b="1">
                <a:solidFill>
                  <a:schemeClr val="bg1"/>
                </a:solidFill>
              </a:rPr>
              <a:t>a en aquella </a:t>
            </a:r>
            <a:r>
              <a:rPr lang="en-US" altLang="en-US" sz="13335" b="1">
                <a:solidFill>
                  <a:schemeClr val="bg1"/>
                </a:solidFill>
              </a:rPr>
              <a:t>é</a:t>
            </a:r>
            <a:r>
              <a:rPr lang="en-US" altLang="es-ES" sz="13335" b="1">
                <a:solidFill>
                  <a:schemeClr val="bg1"/>
                </a:solidFill>
              </a:rPr>
              <a:t>poca, m</a:t>
            </a:r>
            <a:r>
              <a:rPr lang="en-US" altLang="en-US" sz="13335" b="1">
                <a:solidFill>
                  <a:schemeClr val="bg1"/>
                </a:solidFill>
              </a:rPr>
              <a:t>é</a:t>
            </a:r>
            <a:r>
              <a:rPr lang="en-US" altLang="es-ES" sz="13335" b="1">
                <a:solidFill>
                  <a:schemeClr val="bg1"/>
                </a:solidFill>
              </a:rPr>
              <a:t>todos  invasivos por la cantidad de tejido sano que se eliminaba</a:t>
            </a:r>
            <a:r>
              <a:rPr lang="es-ES" altLang="en-US" sz="13335" b="1">
                <a:solidFill>
                  <a:schemeClr val="bg1"/>
                </a:solidFill>
              </a:rPr>
              <a:t>, </a:t>
            </a:r>
            <a:r>
              <a:rPr lang="en-US" altLang="es-ES" sz="13335" b="1">
                <a:solidFill>
                  <a:schemeClr val="bg1"/>
                </a:solidFill>
              </a:rPr>
              <a:t>el objetivo </a:t>
            </a:r>
            <a:r>
              <a:rPr lang="es-ES" altLang="en-US" sz="13335" b="1">
                <a:solidFill>
                  <a:schemeClr val="bg1"/>
                </a:solidFill>
              </a:rPr>
              <a:t>era</a:t>
            </a:r>
            <a:r>
              <a:rPr lang="en-US" altLang="es-ES" sz="13335" b="1">
                <a:solidFill>
                  <a:schemeClr val="bg1"/>
                </a:solidFill>
              </a:rPr>
              <a:t> lograr la longevidad de las restauraciones.</a:t>
            </a:r>
            <a:endParaRPr lang="en-US" altLang="es-ES" sz="13335" b="1">
              <a:solidFill>
                <a:schemeClr val="bg1"/>
              </a:solidFill>
            </a:endParaRPr>
          </a:p>
        </p:txBody>
      </p:sp>
      <p:sp>
        <p:nvSpPr>
          <p:cNvPr id="4" name="Right Arrow 3"/>
          <p:cNvSpPr/>
          <p:nvPr/>
        </p:nvSpPr>
        <p:spPr>
          <a:xfrm>
            <a:off x="5789295" y="2338070"/>
            <a:ext cx="2032000" cy="748665"/>
          </a:xfrm>
          <a:prstGeom prst="rightArrow">
            <a:avLst/>
          </a:prstGeom>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es-ES" altLang="en-US"/>
          </a:p>
        </p:txBody>
      </p:sp>
      <p:sp>
        <p:nvSpPr>
          <p:cNvPr id="6" name="Round Same Side Corner Rectangle 5"/>
          <p:cNvSpPr/>
          <p:nvPr/>
        </p:nvSpPr>
        <p:spPr>
          <a:xfrm>
            <a:off x="8125460" y="2002155"/>
            <a:ext cx="1880235" cy="1530350"/>
          </a:xfrm>
          <a:prstGeom prst="round2SameRect">
            <a:avLst/>
          </a:prstGeom>
          <a:solidFill>
            <a:schemeClr val="bg1">
              <a:lumMod val="85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r>
              <a:rPr lang="es-ES" altLang="en-US" sz="2400" b="1">
                <a:solidFill>
                  <a:schemeClr val="tx1"/>
                </a:solidFill>
                <a:sym typeface="+mn-ea"/>
              </a:rPr>
              <a:t>Cavidad </a:t>
            </a:r>
            <a:r>
              <a:rPr lang="en-US" altLang="es-ES" sz="2400" b="1">
                <a:solidFill>
                  <a:schemeClr val="tx1"/>
                </a:solidFill>
                <a:sym typeface="+mn-ea"/>
              </a:rPr>
              <a:t>terap</a:t>
            </a:r>
            <a:r>
              <a:rPr lang="en-US" altLang="en-US" sz="2400" b="1">
                <a:solidFill>
                  <a:schemeClr val="tx1"/>
                </a:solidFill>
                <a:sym typeface="+mn-ea"/>
              </a:rPr>
              <a:t>é</a:t>
            </a:r>
            <a:r>
              <a:rPr lang="en-US" altLang="es-ES" sz="2400" b="1">
                <a:solidFill>
                  <a:schemeClr val="tx1"/>
                </a:solidFill>
                <a:sym typeface="+mn-ea"/>
              </a:rPr>
              <a:t>utica</a:t>
            </a:r>
            <a:endParaRPr lang="en-US" altLang="es-ES" sz="2400" b="1">
              <a:solidFill>
                <a:schemeClr val="tx1"/>
              </a:solidFill>
              <a:sym typeface="+mn-ea"/>
            </a:endParaRPr>
          </a:p>
        </p:txBody>
      </p:sp>
      <p:sp>
        <p:nvSpPr>
          <p:cNvPr id="7" name="Snip Diagonal Corner Rectangle 6"/>
          <p:cNvSpPr/>
          <p:nvPr/>
        </p:nvSpPr>
        <p:spPr>
          <a:xfrm>
            <a:off x="3267710" y="2002155"/>
            <a:ext cx="2057400" cy="1530985"/>
          </a:xfrm>
          <a:prstGeom prst="snip2DiagRect">
            <a:avLst/>
          </a:prstGeom>
          <a:solidFill>
            <a:srgbClr val="FF8D41"/>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r>
              <a:rPr lang="es-ES" altLang="en-US" sz="2400" b="1">
                <a:solidFill>
                  <a:schemeClr val="tx1"/>
                </a:solidFill>
                <a:sym typeface="+mn-ea"/>
              </a:rPr>
              <a:t>C</a:t>
            </a:r>
            <a:r>
              <a:rPr lang="en-US" altLang="es-ES" sz="2400" b="1">
                <a:solidFill>
                  <a:schemeClr val="tx1"/>
                </a:solidFill>
                <a:sym typeface="+mn-ea"/>
              </a:rPr>
              <a:t>avidad patol</a:t>
            </a:r>
            <a:r>
              <a:rPr lang="en-US" altLang="en-US" sz="2400" b="1">
                <a:solidFill>
                  <a:schemeClr val="tx1"/>
                </a:solidFill>
                <a:sym typeface="+mn-ea"/>
              </a:rPr>
              <a:t>ó</a:t>
            </a:r>
            <a:r>
              <a:rPr lang="en-US" altLang="es-ES" sz="2400" b="1">
                <a:solidFill>
                  <a:schemeClr val="tx1"/>
                </a:solidFill>
                <a:sym typeface="+mn-ea"/>
              </a:rPr>
              <a:t>gica</a:t>
            </a:r>
            <a:endParaRPr lang="en-US" altLang="es-ES" sz="2400" b="1">
              <a:solidFill>
                <a:schemeClr val="tx1"/>
              </a:solidFill>
              <a:sym typeface="+mn-e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s-ES" altLang="en-US"/>
          </a:p>
        </p:txBody>
      </p:sp>
      <p:sp>
        <p:nvSpPr>
          <p:cNvPr id="3" name="Content Placeholder 2"/>
          <p:cNvSpPr>
            <a:spLocks noGrp="1"/>
          </p:cNvSpPr>
          <p:nvPr>
            <p:ph idx="1"/>
          </p:nvPr>
        </p:nvSpPr>
        <p:spPr>
          <a:xfrm>
            <a:off x="538480" y="259080"/>
            <a:ext cx="11344275" cy="5918200"/>
          </a:xfrm>
          <a:solidFill>
            <a:schemeClr val="accent1">
              <a:lumMod val="50000"/>
            </a:schemeClr>
          </a:solidFill>
        </p:spPr>
        <p:txBody>
          <a:bodyPr>
            <a:normAutofit/>
          </a:bodyPr>
          <a:p>
            <a:r>
              <a:rPr lang="es-ES" sz="3200" b="1">
                <a:solidFill>
                  <a:schemeClr val="tx1"/>
                </a:solidFill>
                <a:highlight>
                  <a:srgbClr val="FFFF00"/>
                </a:highlight>
              </a:rPr>
              <a:t>En la actualidad el tr</a:t>
            </a:r>
            <a:r>
              <a:rPr lang="en-US" altLang="es-ES" sz="3200" b="1">
                <a:solidFill>
                  <a:schemeClr val="tx1"/>
                </a:solidFill>
                <a:highlight>
                  <a:srgbClr val="FFFF00"/>
                </a:highlight>
              </a:rPr>
              <a:t>atamiento de la caries dental</a:t>
            </a:r>
            <a:r>
              <a:rPr lang="es-ES" altLang="en-US" sz="3200" b="1">
                <a:solidFill>
                  <a:schemeClr val="tx1"/>
                </a:solidFill>
                <a:highlight>
                  <a:srgbClr val="FFFF00"/>
                </a:highlight>
              </a:rPr>
              <a:t> va encaminado a:</a:t>
            </a:r>
            <a:r>
              <a:rPr lang="en-US" altLang="es-ES" sz="3200" b="1">
                <a:solidFill>
                  <a:schemeClr val="tx1"/>
                </a:solidFill>
                <a:highlight>
                  <a:srgbClr val="FFFF00"/>
                </a:highlight>
              </a:rPr>
              <a:t> </a:t>
            </a:r>
            <a:endParaRPr lang="en-US" altLang="es-ES" sz="3200" b="1">
              <a:solidFill>
                <a:schemeClr val="tx1"/>
              </a:solidFill>
              <a:highlight>
                <a:srgbClr val="FFFF00"/>
              </a:highlight>
            </a:endParaRPr>
          </a:p>
          <a:p>
            <a:endParaRPr lang="es-ES" altLang="en-US" sz="3200" b="1">
              <a:solidFill>
                <a:schemeClr val="bg1"/>
              </a:solidFill>
            </a:endParaRPr>
          </a:p>
          <a:p>
            <a:r>
              <a:rPr lang="es-ES" altLang="en-US" b="1">
                <a:solidFill>
                  <a:schemeClr val="bg1"/>
                </a:solidFill>
              </a:rPr>
              <a:t>- </a:t>
            </a:r>
            <a:r>
              <a:rPr lang="es-ES" altLang="en-US" sz="3200" b="1">
                <a:solidFill>
                  <a:schemeClr val="bg1"/>
                </a:solidFill>
              </a:rPr>
              <a:t>T</a:t>
            </a:r>
            <a:r>
              <a:rPr lang="en-US" altLang="es-ES" sz="3200" b="1">
                <a:solidFill>
                  <a:schemeClr val="bg1"/>
                </a:solidFill>
              </a:rPr>
              <a:t>rat</a:t>
            </a:r>
            <a:r>
              <a:rPr lang="es-ES" altLang="en-US" sz="3200" b="1">
                <a:solidFill>
                  <a:schemeClr val="bg1"/>
                </a:solidFill>
              </a:rPr>
              <a:t>ar</a:t>
            </a:r>
            <a:r>
              <a:rPr lang="en-US" altLang="es-ES" sz="3200" b="1">
                <a:solidFill>
                  <a:schemeClr val="bg1"/>
                </a:solidFill>
              </a:rPr>
              <a:t>la como una enfermedad bacteriana</a:t>
            </a:r>
            <a:r>
              <a:rPr lang="es-ES" altLang="en-US" sz="3200" b="1">
                <a:solidFill>
                  <a:schemeClr val="bg1"/>
                </a:solidFill>
              </a:rPr>
              <a:t>.</a:t>
            </a:r>
            <a:endParaRPr lang="es-ES" altLang="en-US" sz="3200" b="1">
              <a:solidFill>
                <a:schemeClr val="bg1"/>
              </a:solidFill>
            </a:endParaRPr>
          </a:p>
          <a:p>
            <a:r>
              <a:rPr lang="es-ES" altLang="en-US" sz="3200" b="1">
                <a:solidFill>
                  <a:schemeClr val="bg1"/>
                </a:solidFill>
              </a:rPr>
              <a:t>- I</a:t>
            </a:r>
            <a:r>
              <a:rPr lang="en-US" altLang="es-ES" sz="3200" b="1">
                <a:solidFill>
                  <a:schemeClr val="bg1"/>
                </a:solidFill>
              </a:rPr>
              <a:t>nsistiendo por parte de los profesionales en la educaci</a:t>
            </a:r>
            <a:r>
              <a:rPr lang="en-US" altLang="en-US" sz="3200" b="1">
                <a:solidFill>
                  <a:schemeClr val="bg1"/>
                </a:solidFill>
              </a:rPr>
              <a:t>ó</a:t>
            </a:r>
            <a:r>
              <a:rPr lang="en-US" altLang="es-ES" sz="3200" b="1">
                <a:solidFill>
                  <a:schemeClr val="bg1"/>
                </a:solidFill>
              </a:rPr>
              <a:t>n para la salud bucal</a:t>
            </a:r>
            <a:r>
              <a:rPr lang="es-ES" altLang="en-US" sz="3200" b="1">
                <a:solidFill>
                  <a:schemeClr val="bg1"/>
                </a:solidFill>
              </a:rPr>
              <a:t>.</a:t>
            </a:r>
            <a:endParaRPr lang="es-ES" altLang="en-US" sz="3200" b="1">
              <a:solidFill>
                <a:schemeClr val="bg1"/>
              </a:solidFill>
            </a:endParaRPr>
          </a:p>
          <a:p>
            <a:r>
              <a:rPr lang="en-US" altLang="es-ES" sz="3200" b="1">
                <a:solidFill>
                  <a:schemeClr val="bg1"/>
                </a:solidFill>
              </a:rPr>
              <a:t> </a:t>
            </a:r>
            <a:r>
              <a:rPr lang="es-ES" altLang="en-US" sz="3200" b="1">
                <a:solidFill>
                  <a:schemeClr val="bg1"/>
                </a:solidFill>
              </a:rPr>
              <a:t>- P</a:t>
            </a:r>
            <a:r>
              <a:rPr lang="en-US" altLang="es-ES" sz="3200" b="1">
                <a:solidFill>
                  <a:schemeClr val="bg1"/>
                </a:solidFill>
              </a:rPr>
              <a:t>revenci</a:t>
            </a:r>
            <a:r>
              <a:rPr lang="en-US" altLang="en-US" sz="3200" b="1">
                <a:solidFill>
                  <a:schemeClr val="bg1"/>
                </a:solidFill>
              </a:rPr>
              <a:t>ó</a:t>
            </a:r>
            <a:r>
              <a:rPr lang="en-US" altLang="es-ES" sz="3200" b="1">
                <a:solidFill>
                  <a:schemeClr val="bg1"/>
                </a:solidFill>
              </a:rPr>
              <a:t>n sobre el control de la dieta</a:t>
            </a:r>
            <a:r>
              <a:rPr lang="es-ES" altLang="en-US" sz="3200" b="1">
                <a:solidFill>
                  <a:schemeClr val="bg1"/>
                </a:solidFill>
              </a:rPr>
              <a:t>.</a:t>
            </a:r>
            <a:endParaRPr lang="es-ES" altLang="en-US" sz="3200" b="1">
              <a:solidFill>
                <a:schemeClr val="bg1"/>
              </a:solidFill>
            </a:endParaRPr>
          </a:p>
          <a:p>
            <a:r>
              <a:rPr lang="en-US" altLang="es-ES" sz="3200" b="1">
                <a:solidFill>
                  <a:schemeClr val="bg1"/>
                </a:solidFill>
              </a:rPr>
              <a:t> </a:t>
            </a:r>
            <a:r>
              <a:rPr lang="es-ES" altLang="en-US" sz="3200" b="1">
                <a:solidFill>
                  <a:schemeClr val="bg1"/>
                </a:solidFill>
              </a:rPr>
              <a:t>- </a:t>
            </a:r>
            <a:r>
              <a:rPr lang="es-ES" altLang="en-US" sz="3200" b="1">
                <a:solidFill>
                  <a:schemeClr val="bg1"/>
                </a:solidFill>
                <a:highlight>
                  <a:srgbClr val="008080"/>
                </a:highlight>
              </a:rPr>
              <a:t>I</a:t>
            </a:r>
            <a:r>
              <a:rPr lang="en-US" altLang="es-ES" sz="3200" b="1">
                <a:solidFill>
                  <a:schemeClr val="bg1"/>
                </a:solidFill>
                <a:highlight>
                  <a:srgbClr val="008080"/>
                </a:highlight>
              </a:rPr>
              <a:t>ncorporaci</a:t>
            </a:r>
            <a:r>
              <a:rPr lang="en-US" altLang="en-US" sz="3200" b="1">
                <a:solidFill>
                  <a:schemeClr val="bg1"/>
                </a:solidFill>
                <a:highlight>
                  <a:srgbClr val="008080"/>
                </a:highlight>
              </a:rPr>
              <a:t>ó</a:t>
            </a:r>
            <a:r>
              <a:rPr lang="en-US" altLang="es-ES" sz="3200" b="1">
                <a:solidFill>
                  <a:schemeClr val="bg1"/>
                </a:solidFill>
                <a:highlight>
                  <a:srgbClr val="008080"/>
                </a:highlight>
              </a:rPr>
              <a:t>n del ion fluoruro</a:t>
            </a:r>
            <a:r>
              <a:rPr lang="en-US" altLang="es-ES" sz="3200" b="1">
                <a:solidFill>
                  <a:schemeClr val="bg1"/>
                </a:solidFill>
              </a:rPr>
              <a:t> y la conservaci</a:t>
            </a:r>
            <a:r>
              <a:rPr lang="en-US" altLang="en-US" sz="3200" b="1">
                <a:solidFill>
                  <a:schemeClr val="bg1"/>
                </a:solidFill>
              </a:rPr>
              <a:t>ó</a:t>
            </a:r>
            <a:r>
              <a:rPr lang="en-US" altLang="es-ES" sz="3200" b="1">
                <a:solidFill>
                  <a:schemeClr val="bg1"/>
                </a:solidFill>
              </a:rPr>
              <a:t>n del tejido sano a partir de la aparici</a:t>
            </a:r>
            <a:r>
              <a:rPr lang="en-US" altLang="en-US" sz="3200" b="1">
                <a:solidFill>
                  <a:schemeClr val="bg1"/>
                </a:solidFill>
              </a:rPr>
              <a:t>ó</a:t>
            </a:r>
            <a:r>
              <a:rPr lang="en-US" altLang="es-ES" sz="3200" b="1">
                <a:solidFill>
                  <a:schemeClr val="bg1"/>
                </a:solidFill>
              </a:rPr>
              <a:t>n  de los materiales restauradores adhesivos</a:t>
            </a:r>
            <a:r>
              <a:rPr lang="es-ES" altLang="en-US" sz="3200" b="1">
                <a:solidFill>
                  <a:schemeClr val="bg1"/>
                </a:solidFill>
              </a:rPr>
              <a:t>.</a:t>
            </a:r>
            <a:endParaRPr lang="es-ES" altLang="en-US" sz="3200" b="1">
              <a:solidFill>
                <a:schemeClr val="bg1"/>
              </a:solidFill>
            </a:endParaRPr>
          </a:p>
          <a:p>
            <a:endParaRPr lang="es-ES" altLang="en-US" sz="3200" b="1">
              <a:solidFill>
                <a:schemeClr val="bg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s-ES" altLang="en-US"/>
          </a:p>
        </p:txBody>
      </p:sp>
      <p:sp>
        <p:nvSpPr>
          <p:cNvPr id="5" name="Content Placeholder 4"/>
          <p:cNvSpPr/>
          <p:nvPr>
            <p:ph idx="1"/>
          </p:nvPr>
        </p:nvSpPr>
        <p:spPr>
          <a:xfrm>
            <a:off x="462280" y="463550"/>
            <a:ext cx="11429365" cy="6177915"/>
          </a:xfrm>
          <a:solidFill>
            <a:schemeClr val="accent1">
              <a:lumMod val="50000"/>
            </a:schemeClr>
          </a:solidFill>
        </p:spPr>
        <p:txBody>
          <a:bodyPr/>
          <a:p>
            <a:r>
              <a:rPr lang="es-ES" altLang="en-US" b="1">
                <a:solidFill>
                  <a:schemeClr val="bg1"/>
                </a:solidFill>
                <a:sym typeface="+mn-ea"/>
              </a:rPr>
              <a:t>Con l</a:t>
            </a:r>
            <a:r>
              <a:rPr lang="en-US" altLang="es-ES" b="1">
                <a:solidFill>
                  <a:schemeClr val="bg1"/>
                </a:solidFill>
                <a:sym typeface="+mn-ea"/>
              </a:rPr>
              <a:t>a conservaci</a:t>
            </a:r>
            <a:r>
              <a:rPr lang="en-US" altLang="en-US" b="1">
                <a:solidFill>
                  <a:schemeClr val="bg1"/>
                </a:solidFill>
                <a:sym typeface="+mn-ea"/>
              </a:rPr>
              <a:t>ó</a:t>
            </a:r>
            <a:r>
              <a:rPr lang="en-US" altLang="es-ES" b="1">
                <a:solidFill>
                  <a:schemeClr val="bg1"/>
                </a:solidFill>
                <a:sym typeface="+mn-ea"/>
              </a:rPr>
              <a:t>n del tejido sano a partir de la aparici</a:t>
            </a:r>
            <a:r>
              <a:rPr lang="en-US" altLang="en-US" b="1">
                <a:solidFill>
                  <a:schemeClr val="bg1"/>
                </a:solidFill>
                <a:sym typeface="+mn-ea"/>
              </a:rPr>
              <a:t>ó</a:t>
            </a:r>
            <a:r>
              <a:rPr lang="en-US" altLang="es-ES" b="1">
                <a:solidFill>
                  <a:schemeClr val="bg1"/>
                </a:solidFill>
                <a:sym typeface="+mn-ea"/>
              </a:rPr>
              <a:t>n  de los materiales restauradores adhesivos, </a:t>
            </a:r>
            <a:r>
              <a:rPr lang="es-ES" altLang="en-US" b="1">
                <a:solidFill>
                  <a:schemeClr val="bg1"/>
                </a:solidFill>
                <a:sym typeface="+mn-ea"/>
              </a:rPr>
              <a:t>se modifica </a:t>
            </a:r>
            <a:r>
              <a:rPr lang="en-US" altLang="es-ES" b="1">
                <a:solidFill>
                  <a:schemeClr val="bg1"/>
                </a:solidFill>
                <a:sym typeface="+mn-ea"/>
              </a:rPr>
              <a:t>as</a:t>
            </a:r>
            <a:r>
              <a:rPr lang="en-US" altLang="en-US" b="1">
                <a:solidFill>
                  <a:schemeClr val="bg1"/>
                </a:solidFill>
                <a:sym typeface="+mn-ea"/>
              </a:rPr>
              <a:t>í</a:t>
            </a:r>
            <a:r>
              <a:rPr lang="en-US" altLang="es-ES" b="1">
                <a:solidFill>
                  <a:schemeClr val="bg1"/>
                </a:solidFill>
                <a:sym typeface="+mn-ea"/>
              </a:rPr>
              <a:t> el concepto de la sociedad sobre la salud bucal</a:t>
            </a:r>
            <a:r>
              <a:rPr lang="es-ES" altLang="en-US" b="1">
                <a:solidFill>
                  <a:schemeClr val="bg1"/>
                </a:solidFill>
                <a:sym typeface="+mn-ea"/>
              </a:rPr>
              <a:t>.</a:t>
            </a:r>
            <a:endParaRPr lang="es-ES" altLang="en-US" b="1">
              <a:solidFill>
                <a:schemeClr val="bg1"/>
              </a:solidFill>
              <a:sym typeface="+mn-ea"/>
            </a:endParaRPr>
          </a:p>
          <a:p>
            <a:endParaRPr lang="es-ES" altLang="en-US">
              <a:solidFill>
                <a:schemeClr val="bg1"/>
              </a:solidFill>
              <a:sym typeface="+mn-ea"/>
            </a:endParaRPr>
          </a:p>
          <a:p>
            <a:endParaRPr lang="es-ES" altLang="en-US">
              <a:solidFill>
                <a:schemeClr val="bg1"/>
              </a:solidFill>
              <a:sym typeface="+mn-ea"/>
            </a:endParaRPr>
          </a:p>
          <a:p>
            <a:r>
              <a:rPr lang="es-ES" altLang="en-US" b="1">
                <a:solidFill>
                  <a:schemeClr val="bg1"/>
                </a:solidFill>
                <a:sym typeface="+mn-ea"/>
              </a:rPr>
              <a:t>S</a:t>
            </a:r>
            <a:r>
              <a:rPr lang="en-US" altLang="es-ES" b="1">
                <a:solidFill>
                  <a:schemeClr val="bg1"/>
                </a:solidFill>
                <a:sym typeface="+mn-ea"/>
              </a:rPr>
              <a:t>urg</a:t>
            </a:r>
            <a:r>
              <a:rPr lang="es-ES" altLang="en-US" b="1">
                <a:solidFill>
                  <a:schemeClr val="bg1"/>
                </a:solidFill>
                <a:sym typeface="+mn-ea"/>
              </a:rPr>
              <a:t>iendo</a:t>
            </a:r>
            <a:r>
              <a:rPr lang="en-US" altLang="es-ES" b="1">
                <a:solidFill>
                  <a:schemeClr val="bg1"/>
                </a:solidFill>
                <a:sym typeface="+mn-ea"/>
              </a:rPr>
              <a:t> un nuevo paradigma y el establecido por Black publicado en sus textos en 1908, com</a:t>
            </a:r>
            <a:r>
              <a:rPr lang="es-ES" b="1">
                <a:solidFill>
                  <a:schemeClr val="bg1"/>
                </a:solidFill>
                <a:sym typeface="+mn-ea"/>
              </a:rPr>
              <a:t>ienzan a</a:t>
            </a:r>
            <a:r>
              <a:rPr lang="en-US" altLang="es-ES" b="1">
                <a:solidFill>
                  <a:schemeClr val="bg1"/>
                </a:solidFill>
                <a:sym typeface="+mn-ea"/>
              </a:rPr>
              <a:t> manifestarse</a:t>
            </a:r>
            <a:r>
              <a:rPr lang="es-ES" altLang="en-US" b="1">
                <a:solidFill>
                  <a:schemeClr val="bg1"/>
                </a:solidFill>
                <a:sym typeface="+mn-ea"/>
              </a:rPr>
              <a:t> </a:t>
            </a:r>
            <a:r>
              <a:rPr lang="en-US" altLang="es-ES" b="1">
                <a:solidFill>
                  <a:schemeClr val="bg1"/>
                </a:solidFill>
                <a:sym typeface="+mn-ea"/>
              </a:rPr>
              <a:t>como obsoleto</a:t>
            </a:r>
            <a:r>
              <a:rPr lang="es-ES" altLang="en-US" b="1">
                <a:solidFill>
                  <a:schemeClr val="bg1"/>
                </a:solidFill>
                <a:sym typeface="+mn-ea"/>
              </a:rPr>
              <a:t>.</a:t>
            </a:r>
            <a:endParaRPr lang="es-ES" altLang="en-US" b="1">
              <a:solidFill>
                <a:schemeClr val="bg1"/>
              </a:solidFill>
              <a:sym typeface="+mn-ea"/>
            </a:endParaRPr>
          </a:p>
          <a:p>
            <a:endParaRPr lang="en-US" altLang="es-ES" b="1">
              <a:solidFill>
                <a:schemeClr val="bg1"/>
              </a:solidFill>
              <a:sym typeface="+mn-ea"/>
            </a:endParaRPr>
          </a:p>
          <a:p>
            <a:endParaRPr lang="en-US" altLang="es-ES">
              <a:solidFill>
                <a:schemeClr val="bg1"/>
              </a:solidFill>
              <a:sym typeface="+mn-ea"/>
            </a:endParaRPr>
          </a:p>
          <a:p>
            <a:r>
              <a:rPr lang="es-ES" altLang="en-US" b="1">
                <a:solidFill>
                  <a:schemeClr val="bg1"/>
                </a:solidFill>
                <a:sym typeface="+mn-ea"/>
              </a:rPr>
              <a:t>U</a:t>
            </a:r>
            <a:r>
              <a:rPr lang="en-US" altLang="es-ES" b="1">
                <a:solidFill>
                  <a:schemeClr val="bg1"/>
                </a:solidFill>
                <a:sym typeface="+mn-ea"/>
              </a:rPr>
              <a:t>na nueva clasificaci</a:t>
            </a:r>
            <a:r>
              <a:rPr lang="en-US" altLang="en-US" b="1">
                <a:solidFill>
                  <a:schemeClr val="bg1"/>
                </a:solidFill>
                <a:sym typeface="+mn-ea"/>
              </a:rPr>
              <a:t>ó</a:t>
            </a:r>
            <a:r>
              <a:rPr lang="en-US" altLang="es-ES" b="1">
                <a:solidFill>
                  <a:schemeClr val="bg1"/>
                </a:solidFill>
                <a:sym typeface="+mn-ea"/>
              </a:rPr>
              <a:t>n de las lesiones cariosas que incluyera aquellas manifestaciones incipientes que no requer</a:t>
            </a:r>
            <a:r>
              <a:rPr lang="en-US" altLang="en-US" b="1">
                <a:solidFill>
                  <a:schemeClr val="bg1"/>
                </a:solidFill>
                <a:sym typeface="+mn-ea"/>
              </a:rPr>
              <a:t>í</a:t>
            </a:r>
            <a:r>
              <a:rPr lang="en-US" altLang="es-ES" b="1">
                <a:solidFill>
                  <a:schemeClr val="bg1"/>
                </a:solidFill>
                <a:sym typeface="+mn-ea"/>
              </a:rPr>
              <a:t>an un tratamiento quir</a:t>
            </a:r>
            <a:r>
              <a:rPr lang="en-US" altLang="en-US" b="1">
                <a:solidFill>
                  <a:schemeClr val="bg1"/>
                </a:solidFill>
                <a:sym typeface="+mn-ea"/>
              </a:rPr>
              <a:t>ú</a:t>
            </a:r>
            <a:r>
              <a:rPr lang="en-US" altLang="es-ES" b="1">
                <a:solidFill>
                  <a:schemeClr val="bg1"/>
                </a:solidFill>
                <a:sym typeface="+mn-ea"/>
              </a:rPr>
              <a:t>rgico o de remoci</a:t>
            </a:r>
            <a:r>
              <a:rPr lang="en-US" altLang="en-US" b="1">
                <a:solidFill>
                  <a:schemeClr val="bg1"/>
                </a:solidFill>
                <a:sym typeface="+mn-ea"/>
              </a:rPr>
              <a:t>ó</a:t>
            </a:r>
            <a:r>
              <a:rPr lang="en-US" altLang="es-ES" b="1">
                <a:solidFill>
                  <a:schemeClr val="bg1"/>
                </a:solidFill>
                <a:sym typeface="+mn-ea"/>
              </a:rPr>
              <a:t>n.</a:t>
            </a:r>
            <a:endParaRPr lang="en-US" altLang="es-ES" b="1">
              <a:solidFill>
                <a:schemeClr val="bg1"/>
              </a:solidFill>
              <a:sym typeface="+mn-ea"/>
            </a:endParaRPr>
          </a:p>
        </p:txBody>
      </p:sp>
      <p:sp>
        <p:nvSpPr>
          <p:cNvPr id="7" name="Curved Down Arrow 6"/>
          <p:cNvSpPr/>
          <p:nvPr/>
        </p:nvSpPr>
        <p:spPr>
          <a:xfrm rot="7680000" flipV="1">
            <a:off x="2028190" y="1351280"/>
            <a:ext cx="1054100" cy="964565"/>
          </a:xfrm>
          <a:prstGeom prst="curvedDownArrow">
            <a:avLst>
              <a:gd name="adj1" fmla="val 28753"/>
              <a:gd name="adj2" fmla="val 50000"/>
              <a:gd name="adj3" fmla="val 1171"/>
            </a:avLst>
          </a:prstGeom>
          <a:solidFill>
            <a:schemeClr val="accent4"/>
          </a:solidFill>
          <a:ln>
            <a:solidFill>
              <a:schemeClr val="accent4"/>
            </a:solidFill>
          </a:ln>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es-ES" altLang="en-US">
              <a:solidFill>
                <a:schemeClr val="tx1"/>
              </a:solidFill>
            </a:endParaRPr>
          </a:p>
        </p:txBody>
      </p:sp>
      <p:sp>
        <p:nvSpPr>
          <p:cNvPr id="9" name="Curved Right Arrow 8"/>
          <p:cNvSpPr/>
          <p:nvPr/>
        </p:nvSpPr>
        <p:spPr>
          <a:xfrm rot="7320000">
            <a:off x="9570085" y="2783205"/>
            <a:ext cx="2140585" cy="2794000"/>
          </a:xfrm>
          <a:prstGeom prst="curvedRightArrow">
            <a:avLst/>
          </a:prstGeom>
          <a:solidFill>
            <a:schemeClr val="accent4"/>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es-ES" altLang="en-US">
              <a:solidFill>
                <a:schemeClr val="tx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s-ES" altLang="en-US">
                <a:solidFill>
                  <a:schemeClr val="tx1"/>
                </a:solidFill>
                <a:sym typeface="+mn-ea"/>
              </a:rPr>
              <a:t>Clasificación de </a:t>
            </a:r>
            <a:r>
              <a:rPr lang="en-US" altLang="es-ES">
                <a:solidFill>
                  <a:schemeClr val="tx1"/>
                </a:solidFill>
                <a:sym typeface="+mn-ea"/>
              </a:rPr>
              <a:t>Mount y Hume</a:t>
            </a:r>
            <a:r>
              <a:rPr lang="es-ES" altLang="en-US">
                <a:solidFill>
                  <a:schemeClr val="tx1"/>
                </a:solidFill>
                <a:sym typeface="+mn-ea"/>
              </a:rPr>
              <a:t>.</a:t>
            </a:r>
            <a:endParaRPr lang="es-ES" altLang="en-US">
              <a:solidFill>
                <a:schemeClr val="tx1"/>
              </a:solidFill>
              <a:sym typeface="+mn-ea"/>
            </a:endParaRPr>
          </a:p>
        </p:txBody>
      </p:sp>
      <p:sp>
        <p:nvSpPr>
          <p:cNvPr id="3" name="Content Placeholder 2"/>
          <p:cNvSpPr>
            <a:spLocks noGrp="1"/>
          </p:cNvSpPr>
          <p:nvPr>
            <p:ph idx="1"/>
          </p:nvPr>
        </p:nvSpPr>
        <p:spPr>
          <a:xfrm>
            <a:off x="647700" y="1568450"/>
            <a:ext cx="10515600" cy="4593590"/>
          </a:xfrm>
          <a:solidFill>
            <a:schemeClr val="accent1">
              <a:lumMod val="50000"/>
            </a:schemeClr>
          </a:solidFill>
        </p:spPr>
        <p:txBody>
          <a:bodyPr/>
          <a:p>
            <a:r>
              <a:rPr lang="en-US" altLang="es-ES" b="1">
                <a:solidFill>
                  <a:schemeClr val="bg1"/>
                </a:solidFill>
                <a:effectLst/>
              </a:rPr>
              <a:t>En 1997 Mount y Hume propusieron un nuevo sistema de clasificaci</a:t>
            </a:r>
            <a:r>
              <a:rPr lang="en-US" altLang="en-US" b="1">
                <a:solidFill>
                  <a:schemeClr val="bg1"/>
                </a:solidFill>
                <a:effectLst/>
              </a:rPr>
              <a:t>ó</a:t>
            </a:r>
            <a:r>
              <a:rPr lang="en-US" altLang="es-ES" b="1">
                <a:solidFill>
                  <a:schemeClr val="bg1"/>
                </a:solidFill>
                <a:effectLst/>
              </a:rPr>
              <a:t>n que incorpora los conceptos modernos del tratamiento cl</a:t>
            </a:r>
            <a:r>
              <a:rPr lang="en-US" altLang="en-US" b="1">
                <a:solidFill>
                  <a:schemeClr val="bg1"/>
                </a:solidFill>
                <a:effectLst/>
              </a:rPr>
              <a:t>í</a:t>
            </a:r>
            <a:r>
              <a:rPr lang="en-US" altLang="es-ES" b="1">
                <a:solidFill>
                  <a:schemeClr val="bg1"/>
                </a:solidFill>
                <a:effectLst/>
              </a:rPr>
              <a:t>nico de la caries. </a:t>
            </a:r>
            <a:endParaRPr lang="en-US" altLang="es-ES" b="1">
              <a:solidFill>
                <a:schemeClr val="bg1"/>
              </a:solidFill>
              <a:effectLst/>
            </a:endParaRPr>
          </a:p>
          <a:p>
            <a:r>
              <a:rPr lang="en-US" altLang="es-ES" b="1">
                <a:solidFill>
                  <a:schemeClr val="bg1"/>
                </a:solidFill>
                <a:effectLst/>
              </a:rPr>
              <a:t>Para ello, organizan las lesiones cariosas seg</a:t>
            </a:r>
            <a:r>
              <a:rPr lang="en-US" altLang="en-US" b="1">
                <a:solidFill>
                  <a:schemeClr val="bg1"/>
                </a:solidFill>
                <a:effectLst/>
              </a:rPr>
              <a:t>ú</a:t>
            </a:r>
            <a:r>
              <a:rPr lang="en-US" altLang="es-ES" b="1">
                <a:solidFill>
                  <a:schemeClr val="bg1"/>
                </a:solidFill>
                <a:effectLst/>
              </a:rPr>
              <a:t>n dos variables:</a:t>
            </a:r>
            <a:r>
              <a:rPr lang="es-ES" altLang="en-US" b="1">
                <a:solidFill>
                  <a:schemeClr val="bg1"/>
                </a:solidFill>
                <a:effectLst/>
              </a:rPr>
              <a:t> </a:t>
            </a:r>
            <a:endParaRPr lang="es-ES" altLang="en-US" b="1">
              <a:solidFill>
                <a:schemeClr val="bg1"/>
              </a:solidFill>
              <a:effectLst/>
            </a:endParaRPr>
          </a:p>
          <a:p>
            <a:r>
              <a:rPr lang="es-ES" altLang="en-US" b="1">
                <a:solidFill>
                  <a:schemeClr val="bg1"/>
                </a:solidFill>
                <a:effectLst/>
              </a:rPr>
              <a:t>- </a:t>
            </a:r>
            <a:r>
              <a:rPr lang="en-US" altLang="es-ES" b="1">
                <a:solidFill>
                  <a:schemeClr val="bg1"/>
                </a:solidFill>
                <a:effectLst/>
                <a:highlight>
                  <a:srgbClr val="008080"/>
                </a:highlight>
              </a:rPr>
              <a:t>sitios frecuentes de acumulaci</a:t>
            </a:r>
            <a:r>
              <a:rPr lang="en-US" altLang="en-US" b="1">
                <a:solidFill>
                  <a:schemeClr val="bg1"/>
                </a:solidFill>
                <a:effectLst/>
                <a:highlight>
                  <a:srgbClr val="008080"/>
                </a:highlight>
              </a:rPr>
              <a:t>ó</a:t>
            </a:r>
            <a:r>
              <a:rPr lang="en-US" altLang="es-ES" b="1">
                <a:solidFill>
                  <a:schemeClr val="bg1"/>
                </a:solidFill>
                <a:effectLst/>
                <a:highlight>
                  <a:srgbClr val="008080"/>
                </a:highlight>
              </a:rPr>
              <a:t>n de placa bacteriana</a:t>
            </a:r>
            <a:r>
              <a:rPr lang="es-ES" altLang="en-US" b="1">
                <a:solidFill>
                  <a:schemeClr val="bg1"/>
                </a:solidFill>
                <a:effectLst/>
                <a:highlight>
                  <a:srgbClr val="008080"/>
                </a:highlight>
              </a:rPr>
              <a:t>.</a:t>
            </a:r>
            <a:endParaRPr lang="es-ES" altLang="en-US" b="1">
              <a:solidFill>
                <a:schemeClr val="bg1"/>
              </a:solidFill>
              <a:effectLst/>
              <a:highlight>
                <a:srgbClr val="008080"/>
              </a:highlight>
            </a:endParaRPr>
          </a:p>
          <a:p>
            <a:r>
              <a:rPr lang="es-ES" altLang="en-US" b="1">
                <a:solidFill>
                  <a:schemeClr val="bg1"/>
                </a:solidFill>
                <a:effectLst/>
                <a:highlight>
                  <a:srgbClr val="008080"/>
                </a:highlight>
              </a:rPr>
              <a:t>- </a:t>
            </a:r>
            <a:r>
              <a:rPr lang="en-US" altLang="es-ES" b="1">
                <a:solidFill>
                  <a:schemeClr val="bg1"/>
                </a:solidFill>
                <a:effectLst/>
                <a:highlight>
                  <a:srgbClr val="008080"/>
                </a:highlight>
              </a:rPr>
              <a:t>extensi</a:t>
            </a:r>
            <a:r>
              <a:rPr lang="en-US" altLang="en-US" b="1">
                <a:solidFill>
                  <a:schemeClr val="bg1"/>
                </a:solidFill>
                <a:effectLst/>
                <a:highlight>
                  <a:srgbClr val="008080"/>
                </a:highlight>
              </a:rPr>
              <a:t>ó</a:t>
            </a:r>
            <a:r>
              <a:rPr lang="en-US" altLang="es-ES" b="1">
                <a:solidFill>
                  <a:schemeClr val="bg1"/>
                </a:solidFill>
                <a:effectLst/>
                <a:highlight>
                  <a:srgbClr val="008080"/>
                </a:highlight>
              </a:rPr>
              <a:t>n o tama</a:t>
            </a:r>
            <a:r>
              <a:rPr lang="en-US" altLang="en-US" b="1">
                <a:solidFill>
                  <a:schemeClr val="bg1"/>
                </a:solidFill>
                <a:effectLst/>
                <a:highlight>
                  <a:srgbClr val="008080"/>
                </a:highlight>
              </a:rPr>
              <a:t>ñ</a:t>
            </a:r>
            <a:r>
              <a:rPr lang="en-US" altLang="es-ES" b="1">
                <a:solidFill>
                  <a:schemeClr val="bg1"/>
                </a:solidFill>
                <a:effectLst/>
                <a:highlight>
                  <a:srgbClr val="008080"/>
                </a:highlight>
              </a:rPr>
              <a:t>o. </a:t>
            </a:r>
            <a:endParaRPr lang="en-US" altLang="es-ES" b="1">
              <a:solidFill>
                <a:schemeClr val="bg1"/>
              </a:solidFill>
              <a:effectLst/>
              <a:highlight>
                <a:srgbClr val="008080"/>
              </a:highlight>
            </a:endParaRPr>
          </a:p>
          <a:p>
            <a:r>
              <a:rPr lang="en-US" altLang="es-ES" b="1">
                <a:solidFill>
                  <a:schemeClr val="bg1"/>
                </a:solidFill>
                <a:effectLst/>
              </a:rPr>
              <a:t>Se definen as</a:t>
            </a:r>
            <a:r>
              <a:rPr lang="en-US" altLang="en-US" b="1">
                <a:solidFill>
                  <a:schemeClr val="bg1"/>
                </a:solidFill>
                <a:effectLst/>
              </a:rPr>
              <a:t>í</a:t>
            </a:r>
            <a:r>
              <a:rPr lang="en-US" altLang="es-ES" b="1">
                <a:solidFill>
                  <a:schemeClr val="bg1"/>
                </a:solidFill>
                <a:effectLst/>
              </a:rPr>
              <a:t> tres sitios de acumulaci</a:t>
            </a:r>
            <a:r>
              <a:rPr lang="en-US" altLang="en-US" b="1">
                <a:solidFill>
                  <a:schemeClr val="bg1"/>
                </a:solidFill>
                <a:effectLst/>
              </a:rPr>
              <a:t>ó</a:t>
            </a:r>
            <a:r>
              <a:rPr lang="en-US" altLang="es-ES" b="1">
                <a:solidFill>
                  <a:schemeClr val="bg1"/>
                </a:solidFill>
                <a:effectLst/>
              </a:rPr>
              <a:t>n de biofilm o de erosi</a:t>
            </a:r>
            <a:r>
              <a:rPr lang="en-US" altLang="en-US" b="1">
                <a:solidFill>
                  <a:schemeClr val="bg1"/>
                </a:solidFill>
                <a:effectLst/>
              </a:rPr>
              <a:t>ó</a:t>
            </a:r>
            <a:r>
              <a:rPr lang="en-US" altLang="es-ES" b="1">
                <a:solidFill>
                  <a:schemeClr val="bg1"/>
                </a:solidFill>
                <a:effectLst/>
              </a:rPr>
              <a:t>n y abrasi</a:t>
            </a:r>
            <a:r>
              <a:rPr lang="en-US" altLang="en-US" b="1">
                <a:solidFill>
                  <a:schemeClr val="bg1"/>
                </a:solidFill>
                <a:effectLst/>
              </a:rPr>
              <a:t>ó</a:t>
            </a:r>
            <a:r>
              <a:rPr lang="en-US" altLang="es-ES" b="1">
                <a:solidFill>
                  <a:schemeClr val="bg1"/>
                </a:solidFill>
                <a:effectLst/>
              </a:rPr>
              <a:t>n: </a:t>
            </a:r>
            <a:endParaRPr lang="en-US" altLang="es-ES" b="1">
              <a:solidFill>
                <a:schemeClr val="bg1"/>
              </a:solidFill>
              <a:effectLst/>
            </a:endParaRPr>
          </a:p>
        </p:txBody>
      </p:sp>
      <p:sp>
        <p:nvSpPr>
          <p:cNvPr id="4" name="Right Arrow 3"/>
          <p:cNvSpPr/>
          <p:nvPr/>
        </p:nvSpPr>
        <p:spPr>
          <a:xfrm>
            <a:off x="8506460" y="5370195"/>
            <a:ext cx="2248535" cy="702310"/>
          </a:xfrm>
          <a:prstGeom prst="rightArrow">
            <a:avLst/>
          </a:prstGeom>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es-ES"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s-ES" altLang="en-US"/>
              <a:t>Zonas de lesiones</a:t>
            </a:r>
            <a:endParaRPr lang="es-ES" altLang="en-US"/>
          </a:p>
        </p:txBody>
      </p:sp>
      <p:sp>
        <p:nvSpPr>
          <p:cNvPr id="3" name="Content Placeholder 2"/>
          <p:cNvSpPr>
            <a:spLocks noGrp="1"/>
          </p:cNvSpPr>
          <p:nvPr>
            <p:ph idx="1"/>
          </p:nvPr>
        </p:nvSpPr>
        <p:spPr>
          <a:solidFill>
            <a:schemeClr val="accent1">
              <a:lumMod val="50000"/>
            </a:schemeClr>
          </a:solidFill>
        </p:spPr>
        <p:txBody>
          <a:bodyPr/>
          <a:p>
            <a:r>
              <a:rPr lang="en-US" altLang="es-ES" sz="3200" b="1">
                <a:solidFill>
                  <a:schemeClr val="tx1"/>
                </a:solidFill>
                <a:highlight>
                  <a:srgbClr val="FFFF00"/>
                </a:highlight>
              </a:rPr>
              <a:t>Zona 1:</a:t>
            </a:r>
            <a:r>
              <a:rPr lang="en-US" altLang="es-ES" sz="3200" b="1">
                <a:solidFill>
                  <a:schemeClr val="bg1"/>
                </a:solidFill>
              </a:rPr>
              <a:t> fosas, fisuras y defectos del esmalte en las superficies oclusales de los dientes posteriores u otras superficies lisas. </a:t>
            </a:r>
            <a:endParaRPr lang="en-US" altLang="es-ES" sz="3200" b="1">
              <a:solidFill>
                <a:schemeClr val="bg1"/>
              </a:solidFill>
            </a:endParaRPr>
          </a:p>
          <a:p>
            <a:endParaRPr lang="en-US" altLang="es-ES" sz="3200" b="1">
              <a:solidFill>
                <a:schemeClr val="bg1"/>
              </a:solidFill>
            </a:endParaRPr>
          </a:p>
          <a:p>
            <a:r>
              <a:rPr lang="en-US" altLang="es-ES" sz="3200" b="1">
                <a:solidFill>
                  <a:schemeClr val="tx1"/>
                </a:solidFill>
                <a:highlight>
                  <a:srgbClr val="FFFF00"/>
                </a:highlight>
              </a:rPr>
              <a:t>Zona 2:</a:t>
            </a:r>
            <a:r>
              <a:rPr lang="en-US" altLang="es-ES" sz="3200" b="1">
                <a:solidFill>
                  <a:schemeClr val="bg1"/>
                </a:solidFill>
              </a:rPr>
              <a:t> esmalte proximal situado inmediatamente por debajo de los puntos de contacto con los dientes adyacentes. </a:t>
            </a:r>
            <a:endParaRPr lang="en-US" altLang="es-ES" sz="3200" b="1">
              <a:solidFill>
                <a:schemeClr val="bg1"/>
              </a:solidFill>
            </a:endParaRPr>
          </a:p>
          <a:p>
            <a:endParaRPr lang="en-US" altLang="es-ES" sz="3200" b="1">
              <a:solidFill>
                <a:schemeClr val="bg1"/>
              </a:solidFill>
            </a:endParaRPr>
          </a:p>
          <a:p>
            <a:r>
              <a:rPr lang="en-US" altLang="es-ES" sz="3200" b="1">
                <a:solidFill>
                  <a:schemeClr val="bg1"/>
                </a:solidFill>
              </a:rPr>
              <a:t> </a:t>
            </a:r>
            <a:r>
              <a:rPr lang="en-US" altLang="es-ES" sz="3200" b="1">
                <a:solidFill>
                  <a:schemeClr val="tx1"/>
                </a:solidFill>
                <a:highlight>
                  <a:srgbClr val="FFFF00"/>
                </a:highlight>
              </a:rPr>
              <a:t>Zona 3:</a:t>
            </a:r>
            <a:r>
              <a:rPr lang="en-US" altLang="es-ES" sz="3200" b="1">
                <a:solidFill>
                  <a:schemeClr val="bg1"/>
                </a:solidFill>
              </a:rPr>
              <a:t> tercio gingival de la corona o, en caso de recesi</a:t>
            </a:r>
            <a:r>
              <a:rPr lang="en-US" altLang="en-US" sz="3200" b="1">
                <a:solidFill>
                  <a:schemeClr val="bg1"/>
                </a:solidFill>
              </a:rPr>
              <a:t>ó</a:t>
            </a:r>
            <a:r>
              <a:rPr lang="en-US" altLang="es-ES" sz="3200" b="1">
                <a:solidFill>
                  <a:schemeClr val="bg1"/>
                </a:solidFill>
              </a:rPr>
              <a:t>n gingival, ra</a:t>
            </a:r>
            <a:r>
              <a:rPr lang="en-US" altLang="en-US" sz="3200" b="1">
                <a:solidFill>
                  <a:schemeClr val="bg1"/>
                </a:solidFill>
              </a:rPr>
              <a:t>í</a:t>
            </a:r>
            <a:r>
              <a:rPr lang="en-US" altLang="es-ES" sz="3200" b="1">
                <a:solidFill>
                  <a:schemeClr val="bg1"/>
                </a:solidFill>
              </a:rPr>
              <a:t>z expuesta. </a:t>
            </a:r>
            <a:endParaRPr lang="en-US" altLang="es-ES" sz="3200" b="1">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647700" y="258445"/>
            <a:ext cx="10515600" cy="1066165"/>
          </a:xfrm>
        </p:spPr>
        <p:txBody>
          <a:bodyPr>
            <a:normAutofit fontScale="90000"/>
          </a:bodyPr>
          <a:p>
            <a:r>
              <a:rPr lang="es-ES" altLang="en-US">
                <a:sym typeface="+mn-ea"/>
              </a:rPr>
              <a:t>Clasificación de </a:t>
            </a:r>
            <a:r>
              <a:rPr lang="en-US" altLang="es-ES">
                <a:sym typeface="+mn-ea"/>
              </a:rPr>
              <a:t>Mount y Hume</a:t>
            </a:r>
            <a:r>
              <a:rPr lang="es-ES" altLang="en-US">
                <a:sym typeface="+mn-ea"/>
              </a:rPr>
              <a:t>, modificada por </a:t>
            </a:r>
            <a:r>
              <a:rPr lang="en-US" altLang="es-ES">
                <a:sym typeface="+mn-ea"/>
              </a:rPr>
              <a:t>Lasfarges</a:t>
            </a:r>
            <a:r>
              <a:rPr lang="es-ES" altLang="en-US">
                <a:sym typeface="+mn-ea"/>
              </a:rPr>
              <a:t> y Cols.</a:t>
            </a:r>
            <a:endParaRPr lang="es-ES" altLang="en-US">
              <a:sym typeface="+mn-ea"/>
            </a:endParaRPr>
          </a:p>
        </p:txBody>
      </p:sp>
      <p:sp>
        <p:nvSpPr>
          <p:cNvPr id="3" name="Content Placeholder 2"/>
          <p:cNvSpPr>
            <a:spLocks noGrp="1"/>
          </p:cNvSpPr>
          <p:nvPr>
            <p:ph idx="1"/>
          </p:nvPr>
        </p:nvSpPr>
        <p:spPr>
          <a:xfrm>
            <a:off x="647700" y="1325245"/>
            <a:ext cx="10515600" cy="4852035"/>
          </a:xfrm>
          <a:solidFill>
            <a:schemeClr val="accent1">
              <a:lumMod val="50000"/>
            </a:schemeClr>
          </a:solidFill>
        </p:spPr>
        <p:txBody>
          <a:bodyPr>
            <a:normAutofit fontScale="70000"/>
          </a:bodyPr>
          <a:p>
            <a:endParaRPr lang="en-US" altLang="es-ES" b="1"/>
          </a:p>
          <a:p>
            <a:r>
              <a:rPr lang="en-US" altLang="es-ES" b="1">
                <a:solidFill>
                  <a:schemeClr val="bg1"/>
                </a:solidFill>
              </a:rPr>
              <a:t>A los cuatro estadios </a:t>
            </a:r>
            <a:r>
              <a:rPr lang="es-ES" altLang="en-US" b="1">
                <a:solidFill>
                  <a:schemeClr val="bg1"/>
                </a:solidFill>
                <a:highlight>
                  <a:srgbClr val="008080"/>
                </a:highlight>
              </a:rPr>
              <a:t>(</a:t>
            </a:r>
            <a:r>
              <a:rPr lang="en-US" altLang="es-ES" b="1">
                <a:solidFill>
                  <a:schemeClr val="bg1"/>
                </a:solidFill>
                <a:effectLst/>
                <a:highlight>
                  <a:srgbClr val="008080"/>
                </a:highlight>
                <a:sym typeface="+mn-ea"/>
              </a:rPr>
              <a:t>extensi</a:t>
            </a:r>
            <a:r>
              <a:rPr lang="en-US" altLang="en-US" b="1">
                <a:solidFill>
                  <a:schemeClr val="bg1"/>
                </a:solidFill>
                <a:effectLst/>
                <a:highlight>
                  <a:srgbClr val="008080"/>
                </a:highlight>
                <a:sym typeface="+mn-ea"/>
              </a:rPr>
              <a:t>ó</a:t>
            </a:r>
            <a:r>
              <a:rPr lang="en-US" altLang="es-ES" b="1">
                <a:solidFill>
                  <a:schemeClr val="bg1"/>
                </a:solidFill>
                <a:effectLst/>
                <a:highlight>
                  <a:srgbClr val="008080"/>
                </a:highlight>
                <a:sym typeface="+mn-ea"/>
              </a:rPr>
              <a:t>n o tama</a:t>
            </a:r>
            <a:r>
              <a:rPr lang="en-US" altLang="en-US" b="1">
                <a:solidFill>
                  <a:schemeClr val="bg1"/>
                </a:solidFill>
                <a:effectLst/>
                <a:highlight>
                  <a:srgbClr val="008080"/>
                </a:highlight>
                <a:sym typeface="+mn-ea"/>
              </a:rPr>
              <a:t>ñ</a:t>
            </a:r>
            <a:r>
              <a:rPr lang="en-US" altLang="es-ES" b="1">
                <a:solidFill>
                  <a:schemeClr val="bg1"/>
                </a:solidFill>
                <a:effectLst/>
                <a:highlight>
                  <a:srgbClr val="008080"/>
                </a:highlight>
                <a:sym typeface="+mn-ea"/>
              </a:rPr>
              <a:t>o</a:t>
            </a:r>
            <a:r>
              <a:rPr lang="es-ES" altLang="en-US" b="1">
                <a:solidFill>
                  <a:schemeClr val="bg1"/>
                </a:solidFill>
                <a:effectLst/>
                <a:highlight>
                  <a:srgbClr val="008080"/>
                </a:highlight>
                <a:sym typeface="+mn-ea"/>
              </a:rPr>
              <a:t>) </a:t>
            </a:r>
            <a:r>
              <a:rPr lang="en-US" altLang="es-ES" b="1">
                <a:solidFill>
                  <a:schemeClr val="bg1"/>
                </a:solidFill>
              </a:rPr>
              <a:t>establecidos por Mount y Hume, Lasfarges</a:t>
            </a:r>
            <a:r>
              <a:rPr lang="es-ES" altLang="en-US" b="1">
                <a:solidFill>
                  <a:schemeClr val="bg1"/>
                </a:solidFill>
              </a:rPr>
              <a:t> y Cols</a:t>
            </a:r>
            <a:r>
              <a:rPr lang="en-US" altLang="es-ES" b="1">
                <a:solidFill>
                  <a:schemeClr val="bg1"/>
                </a:solidFill>
              </a:rPr>
              <a:t>. incorporan en el 2000 un estadio inicial a esta clasificaci</a:t>
            </a:r>
            <a:r>
              <a:rPr lang="en-US" altLang="en-US" b="1">
                <a:solidFill>
                  <a:schemeClr val="bg1"/>
                </a:solidFill>
              </a:rPr>
              <a:t>ó</a:t>
            </a:r>
            <a:r>
              <a:rPr lang="en-US" altLang="es-ES" b="1">
                <a:solidFill>
                  <a:schemeClr val="bg1"/>
                </a:solidFill>
              </a:rPr>
              <a:t>n</a:t>
            </a:r>
            <a:r>
              <a:rPr lang="es-ES" altLang="en-US" b="1">
                <a:solidFill>
                  <a:schemeClr val="bg1"/>
                </a:solidFill>
              </a:rPr>
              <a:t>,</a:t>
            </a:r>
            <a:r>
              <a:rPr lang="en-US" altLang="es-ES" b="1">
                <a:solidFill>
                  <a:schemeClr val="bg1"/>
                </a:solidFill>
              </a:rPr>
              <a:t> quedando identificados cinco tama</a:t>
            </a:r>
            <a:r>
              <a:rPr lang="en-US" altLang="en-US" b="1">
                <a:solidFill>
                  <a:schemeClr val="bg1"/>
                </a:solidFill>
              </a:rPr>
              <a:t>ñ</a:t>
            </a:r>
            <a:r>
              <a:rPr lang="en-US" altLang="es-ES" b="1">
                <a:solidFill>
                  <a:schemeClr val="bg1"/>
                </a:solidFill>
              </a:rPr>
              <a:t>os</a:t>
            </a:r>
            <a:r>
              <a:rPr lang="es-ES" altLang="en-US" b="1">
                <a:solidFill>
                  <a:schemeClr val="bg1"/>
                </a:solidFill>
              </a:rPr>
              <a:t>:  </a:t>
            </a:r>
            <a:endParaRPr lang="es-ES" altLang="en-US" b="1">
              <a:solidFill>
                <a:schemeClr val="bg1"/>
              </a:solidFill>
            </a:endParaRPr>
          </a:p>
          <a:p>
            <a:pPr marL="457200" indent="-457200">
              <a:buFont typeface="Wingdings" panose="05000000000000000000" charset="0"/>
              <a:buChar char="v"/>
            </a:pPr>
            <a:r>
              <a:rPr lang="es-ES" altLang="en-US" b="1">
                <a:solidFill>
                  <a:schemeClr val="bg1"/>
                </a:solidFill>
              </a:rPr>
              <a:t>tamaño 0</a:t>
            </a:r>
            <a:endParaRPr lang="es-ES" altLang="en-US" b="1">
              <a:solidFill>
                <a:schemeClr val="bg1"/>
              </a:solidFill>
            </a:endParaRPr>
          </a:p>
          <a:p>
            <a:pPr marL="457200" indent="-457200">
              <a:buFont typeface="Wingdings" panose="05000000000000000000" charset="0"/>
              <a:buChar char="v"/>
            </a:pPr>
            <a:r>
              <a:rPr lang="es-ES" altLang="en-US" b="1">
                <a:solidFill>
                  <a:schemeClr val="bg1"/>
                </a:solidFill>
              </a:rPr>
              <a:t>tamaño 1</a:t>
            </a:r>
            <a:endParaRPr lang="es-ES" altLang="en-US" b="1">
              <a:solidFill>
                <a:schemeClr val="bg1"/>
              </a:solidFill>
            </a:endParaRPr>
          </a:p>
          <a:p>
            <a:pPr marL="457200" indent="-457200">
              <a:buFont typeface="Wingdings" panose="05000000000000000000" charset="0"/>
              <a:buChar char="v"/>
            </a:pPr>
            <a:r>
              <a:rPr lang="es-ES" altLang="en-US" b="1">
                <a:solidFill>
                  <a:schemeClr val="bg1"/>
                </a:solidFill>
                <a:sym typeface="+mn-ea"/>
              </a:rPr>
              <a:t>tamaño 2</a:t>
            </a:r>
            <a:endParaRPr lang="es-ES" altLang="en-US" b="1">
              <a:solidFill>
                <a:schemeClr val="bg1"/>
              </a:solidFill>
              <a:sym typeface="+mn-ea"/>
            </a:endParaRPr>
          </a:p>
          <a:p>
            <a:pPr marL="457200" indent="-457200">
              <a:buFont typeface="Wingdings" panose="05000000000000000000" charset="0"/>
              <a:buChar char="v"/>
            </a:pPr>
            <a:r>
              <a:rPr lang="es-ES" altLang="en-US" b="1">
                <a:solidFill>
                  <a:schemeClr val="bg1"/>
                </a:solidFill>
                <a:sym typeface="+mn-ea"/>
              </a:rPr>
              <a:t>tamaño 3</a:t>
            </a:r>
            <a:endParaRPr lang="es-ES" altLang="en-US" b="1">
              <a:solidFill>
                <a:schemeClr val="bg1"/>
              </a:solidFill>
              <a:sym typeface="+mn-ea"/>
            </a:endParaRPr>
          </a:p>
          <a:p>
            <a:pPr marL="457200" indent="-457200">
              <a:buFont typeface="Wingdings" panose="05000000000000000000" charset="0"/>
              <a:buChar char="v"/>
            </a:pPr>
            <a:r>
              <a:rPr lang="es-ES" altLang="en-US" b="1">
                <a:solidFill>
                  <a:schemeClr val="bg1"/>
                </a:solidFill>
                <a:sym typeface="+mn-ea"/>
              </a:rPr>
              <a:t>tamaño 4</a:t>
            </a:r>
            <a:endParaRPr lang="es-ES" altLang="en-US" b="1">
              <a:solidFill>
                <a:schemeClr val="bg1"/>
              </a:solidFill>
              <a:sym typeface="+mn-ea"/>
            </a:endParaRPr>
          </a:p>
          <a:p>
            <a:pPr marL="457200" indent="-457200">
              <a:buFont typeface="Wingdings" panose="05000000000000000000" charset="0"/>
              <a:buChar char="v"/>
            </a:pPr>
            <a:endParaRPr lang="en-US" altLang="es-ES" b="1">
              <a:solidFill>
                <a:schemeClr val="bg1"/>
              </a:solidFill>
            </a:endParaRPr>
          </a:p>
          <a:p>
            <a:endParaRPr lang="en-US" altLang="es-ES" b="1">
              <a:highlight>
                <a:srgbClr val="FFFF00"/>
              </a:highlight>
            </a:endParaRPr>
          </a:p>
          <a:p>
            <a:r>
              <a:rPr lang="en-US" altLang="es-ES" sz="3430" b="1">
                <a:highlight>
                  <a:srgbClr val="FFFF00"/>
                </a:highlight>
              </a:rPr>
              <a:t>(FDI) acept</a:t>
            </a:r>
            <a:r>
              <a:rPr lang="en-US" altLang="en-US" sz="3430" b="1">
                <a:highlight>
                  <a:srgbClr val="FFFF00"/>
                </a:highlight>
              </a:rPr>
              <a:t>ó</a:t>
            </a:r>
            <a:r>
              <a:rPr lang="en-US" altLang="es-ES" sz="3430" b="1">
                <a:highlight>
                  <a:srgbClr val="FFFF00"/>
                </a:highlight>
              </a:rPr>
              <a:t> en el 2000 </a:t>
            </a:r>
            <a:r>
              <a:rPr lang="es-ES" altLang="en-US" sz="3430" b="1">
                <a:highlight>
                  <a:srgbClr val="FFFF00"/>
                </a:highlight>
              </a:rPr>
              <a:t>esta clasificación</a:t>
            </a:r>
            <a:r>
              <a:rPr lang="en-US" altLang="es-ES" sz="3430" b="1">
                <a:highlight>
                  <a:srgbClr val="FFFF00"/>
                </a:highlight>
              </a:rPr>
              <a:t>, como alternativa y sustituto actual a la </a:t>
            </a:r>
            <a:endParaRPr lang="en-US" altLang="es-ES" sz="3430" b="1">
              <a:highlight>
                <a:srgbClr val="FFFF00"/>
              </a:highlight>
            </a:endParaRPr>
          </a:p>
          <a:p>
            <a:r>
              <a:rPr lang="en-US" altLang="es-ES" sz="3430" b="1">
                <a:highlight>
                  <a:srgbClr val="FFFF00"/>
                </a:highlight>
              </a:rPr>
              <a:t>tradicional de Black.</a:t>
            </a:r>
            <a:endParaRPr lang="en-US" altLang="es-ES" sz="3430" b="1">
              <a:highlight>
                <a:srgbClr val="FFFF00"/>
              </a:highligh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
          <p:cNvSpPr>
            <a:spLocks noGrp="1"/>
          </p:cNvSpPr>
          <p:nvPr>
            <p:ph type="title"/>
          </p:nvPr>
        </p:nvSpPr>
        <p:spPr/>
        <p:txBody>
          <a:bodyPr>
            <a:normAutofit fontScale="90000"/>
          </a:bodyPr>
          <a:p>
            <a:r>
              <a:rPr lang="en-US" altLang="es-ES"/>
              <a:t>Representaci</a:t>
            </a:r>
            <a:r>
              <a:rPr lang="en-US" altLang="en-US"/>
              <a:t>ó</a:t>
            </a:r>
            <a:r>
              <a:rPr lang="en-US" altLang="es-ES"/>
              <a:t>n de la clasificaci</a:t>
            </a:r>
            <a:r>
              <a:rPr lang="en-US" altLang="en-US"/>
              <a:t>ó</a:t>
            </a:r>
            <a:r>
              <a:rPr lang="en-US" altLang="es-ES"/>
              <a:t>n propuesta por Mount y Hume, modificada por Lasfargues y cols.</a:t>
            </a:r>
            <a:endParaRPr lang="en-US" altLang="es-ES"/>
          </a:p>
        </p:txBody>
      </p:sp>
      <p:graphicFrame>
        <p:nvGraphicFramePr>
          <p:cNvPr id="4" name="Content Placeholder 3"/>
          <p:cNvGraphicFramePr/>
          <p:nvPr>
            <p:ph idx="1"/>
          </p:nvPr>
        </p:nvGraphicFramePr>
        <p:xfrm>
          <a:off x="647700" y="1825625"/>
          <a:ext cx="10515600" cy="1257300"/>
        </p:xfrm>
        <a:graphic>
          <a:graphicData uri="http://schemas.openxmlformats.org/drawingml/2006/table">
            <a:tbl>
              <a:tblPr/>
              <a:tblGrid>
                <a:gridCol w="1719580"/>
                <a:gridCol w="1664970"/>
                <a:gridCol w="1701165"/>
                <a:gridCol w="2027555"/>
                <a:gridCol w="1682750"/>
                <a:gridCol w="1719580"/>
              </a:tblGrid>
              <a:tr h="0">
                <a:tc rowSpan="2">
                  <a:txBody>
                    <a:bodyPr/>
                    <a:p>
                      <a:pPr marL="0" indent="0" algn="l">
                        <a:lnSpc>
                          <a:spcPct val="150000"/>
                        </a:lnSpc>
                        <a:spcBef>
                          <a:spcPct val="0"/>
                        </a:spcBef>
                        <a:spcAft>
                          <a:spcPct val="0"/>
                        </a:spcAft>
                      </a:pPr>
                      <a:r>
                        <a:rPr lang="en-US" altLang="zh-CN" sz="2800" b="1">
                          <a:solidFill>
                            <a:schemeClr val="bg1"/>
                          </a:solidFill>
                          <a:latin typeface="Arial" panose="020B0604020202020204"/>
                          <a:ea typeface="SimSun" panose="02010600030101010101" pitchFamily="2" charset="-122"/>
                        </a:rPr>
                        <a:t>Zona</a:t>
                      </a:r>
                      <a:endParaRPr lang="en-US" altLang="zh-CN" sz="28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gridSpan="5">
                  <a:txBody>
                    <a:bodyPr/>
                    <a:p>
                      <a:pPr marL="0" indent="0" algn="l">
                        <a:lnSpc>
                          <a:spcPct val="150000"/>
                        </a:lnSpc>
                        <a:spcBef>
                          <a:spcPct val="0"/>
                        </a:spcBef>
                        <a:spcAft>
                          <a:spcPct val="0"/>
                        </a:spcAft>
                      </a:pPr>
                      <a:r>
                        <a:rPr lang="en-US" altLang="zh-CN" sz="2800" b="1">
                          <a:solidFill>
                            <a:schemeClr val="bg1"/>
                          </a:solidFill>
                          <a:latin typeface="Arial" panose="020B0604020202020204"/>
                          <a:ea typeface="SimSun" panose="02010600030101010101" pitchFamily="2" charset="-122"/>
                        </a:rPr>
                        <a:t>Tamaño </a:t>
                      </a:r>
                      <a:endParaRPr lang="en-US" altLang="zh-CN" sz="28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hMerge="1">
                  <a:tcPr>
                    <a:lnT>
                      <a:noFill/>
                    </a:lnT>
                    <a:lnB>
                      <a:noFill/>
                    </a:lnB>
                  </a:tcPr>
                </a:tc>
                <a:tc hMerge="1">
                  <a:tcPr>
                    <a:lnT>
                      <a:noFill/>
                    </a:lnT>
                    <a:lnB>
                      <a:noFill/>
                    </a:lnB>
                  </a:tcPr>
                </a:tc>
                <a:tc hMerge="1">
                  <a:tcPr>
                    <a:lnT>
                      <a:noFill/>
                    </a:lnT>
                    <a:lnB>
                      <a:noFill/>
                    </a:lnB>
                  </a:tcPr>
                </a:tc>
                <a:tc hMerge="1">
                  <a:tcPr>
                    <a:lnR>
                      <a:noFill/>
                    </a:lnR>
                    <a:lnT>
                      <a:noFill/>
                    </a:lnT>
                    <a:lnB>
                      <a:noFill/>
                    </a:lnB>
                  </a:tcPr>
                </a:tc>
              </a:tr>
              <a:tr h="0">
                <a:tc vMerge="1">
                  <a:tcPr>
                    <a:lnL>
                      <a:noFill/>
                    </a:lnL>
                    <a:lnR>
                      <a:noFill/>
                    </a:lnR>
                    <a:lnB>
                      <a:noFill/>
                    </a:lnB>
                  </a:tcPr>
                </a:tc>
                <a:tc>
                  <a:txBody>
                    <a:bodyPr/>
                    <a:p>
                      <a:pPr marL="0" indent="0" algn="l">
                        <a:lnSpc>
                          <a:spcPct val="150000"/>
                        </a:lnSpc>
                        <a:spcBef>
                          <a:spcPct val="0"/>
                        </a:spcBef>
                        <a:spcAft>
                          <a:spcPct val="0"/>
                        </a:spcAft>
                      </a:pPr>
                      <a:r>
                        <a:rPr lang="en-US" altLang="zh-CN" sz="2400" b="1">
                          <a:solidFill>
                            <a:schemeClr val="bg1"/>
                          </a:solidFill>
                          <a:latin typeface="Arial" panose="020B0604020202020204"/>
                          <a:ea typeface="SimSun" panose="02010600030101010101" pitchFamily="2" charset="-122"/>
                        </a:rPr>
                        <a:t>0- sin cavitar</a:t>
                      </a:r>
                      <a:endParaRPr lang="en-US" altLang="zh-CN" sz="24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400" b="1">
                          <a:solidFill>
                            <a:schemeClr val="bg1"/>
                          </a:solidFill>
                          <a:latin typeface="Arial" panose="020B0604020202020204"/>
                          <a:ea typeface="SimSun" panose="02010600030101010101" pitchFamily="2" charset="-122"/>
                        </a:rPr>
                        <a:t>1- Mínima</a:t>
                      </a:r>
                      <a:endParaRPr lang="en-US" altLang="zh-CN" sz="24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400" b="1">
                          <a:solidFill>
                            <a:schemeClr val="bg1"/>
                          </a:solidFill>
                          <a:latin typeface="Arial" panose="020B0604020202020204"/>
                          <a:ea typeface="SimSun" panose="02010600030101010101" pitchFamily="2" charset="-122"/>
                        </a:rPr>
                        <a:t>2-moderado</a:t>
                      </a:r>
                      <a:endParaRPr lang="en-US" altLang="zh-CN" sz="24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400" b="1">
                          <a:solidFill>
                            <a:schemeClr val="bg1"/>
                          </a:solidFill>
                          <a:latin typeface="Arial" panose="020B0604020202020204"/>
                          <a:ea typeface="SimSun" panose="02010600030101010101" pitchFamily="2" charset="-122"/>
                        </a:rPr>
                        <a:t>3- Grande</a:t>
                      </a:r>
                      <a:endParaRPr lang="en-US" altLang="zh-CN" sz="24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400" b="1">
                          <a:solidFill>
                            <a:schemeClr val="bg1"/>
                          </a:solidFill>
                          <a:latin typeface="Arial" panose="020B0604020202020204"/>
                          <a:ea typeface="SimSun" panose="02010600030101010101" pitchFamily="2" charset="-122"/>
                        </a:rPr>
                        <a:t>4-Extenso</a:t>
                      </a:r>
                      <a:endParaRPr lang="en-US" altLang="zh-CN" sz="24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r>
              <a:tr h="0">
                <a:tc>
                  <a:txBody>
                    <a:bodyPr/>
                    <a:p>
                      <a:pPr marL="0" indent="0" algn="l">
                        <a:lnSpc>
                          <a:spcPct val="150000"/>
                        </a:lnSpc>
                        <a:spcBef>
                          <a:spcPct val="0"/>
                        </a:spcBef>
                        <a:spcAft>
                          <a:spcPct val="0"/>
                        </a:spcAft>
                      </a:pPr>
                      <a:r>
                        <a:rPr lang="en-US" altLang="zh-CN" sz="2400" b="1">
                          <a:solidFill>
                            <a:schemeClr val="bg1"/>
                          </a:solidFill>
                          <a:latin typeface="Arial" panose="020B0604020202020204"/>
                          <a:ea typeface="SimSun" panose="02010600030101010101" pitchFamily="2" charset="-122"/>
                        </a:rPr>
                        <a:t>1- Fosas y fisuras</a:t>
                      </a:r>
                      <a:endParaRPr lang="en-US" altLang="zh-CN" sz="24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800" b="1">
                          <a:solidFill>
                            <a:schemeClr val="bg1"/>
                          </a:solidFill>
                          <a:latin typeface="Arial" panose="020B0604020202020204"/>
                          <a:ea typeface="SimSun" panose="02010600030101010101" pitchFamily="2" charset="-122"/>
                        </a:rPr>
                        <a:t>1.0</a:t>
                      </a:r>
                      <a:endParaRPr lang="en-US" altLang="zh-CN" sz="28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800" b="1">
                          <a:solidFill>
                            <a:schemeClr val="bg1"/>
                          </a:solidFill>
                          <a:latin typeface="Arial" panose="020B0604020202020204"/>
                          <a:ea typeface="SimSun" panose="02010600030101010101" pitchFamily="2" charset="-122"/>
                        </a:rPr>
                        <a:t>1.1</a:t>
                      </a:r>
                      <a:endParaRPr lang="en-US" altLang="zh-CN" sz="28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800" b="1">
                          <a:solidFill>
                            <a:schemeClr val="bg1"/>
                          </a:solidFill>
                          <a:latin typeface="Arial" panose="020B0604020202020204"/>
                          <a:ea typeface="SimSun" panose="02010600030101010101" pitchFamily="2" charset="-122"/>
                        </a:rPr>
                        <a:t>1.2</a:t>
                      </a:r>
                      <a:endParaRPr lang="en-US" altLang="zh-CN" sz="28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800" b="1">
                          <a:solidFill>
                            <a:schemeClr val="bg1"/>
                          </a:solidFill>
                          <a:latin typeface="Arial" panose="020B0604020202020204"/>
                          <a:ea typeface="SimSun" panose="02010600030101010101" pitchFamily="2" charset="-122"/>
                        </a:rPr>
                        <a:t>1.3</a:t>
                      </a:r>
                      <a:endParaRPr lang="en-US" altLang="zh-CN" sz="28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800" b="1">
                          <a:solidFill>
                            <a:schemeClr val="bg1"/>
                          </a:solidFill>
                          <a:latin typeface="Arial" panose="020B0604020202020204"/>
                          <a:ea typeface="SimSun" panose="02010600030101010101" pitchFamily="2" charset="-122"/>
                        </a:rPr>
                        <a:t>1.4</a:t>
                      </a:r>
                      <a:endParaRPr lang="en-US" altLang="zh-CN" sz="28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r>
              <a:tr h="0">
                <a:tc>
                  <a:txBody>
                    <a:bodyPr/>
                    <a:p>
                      <a:pPr marL="0" indent="0" algn="l">
                        <a:lnSpc>
                          <a:spcPct val="150000"/>
                        </a:lnSpc>
                        <a:spcBef>
                          <a:spcPct val="0"/>
                        </a:spcBef>
                        <a:spcAft>
                          <a:spcPct val="0"/>
                        </a:spcAft>
                      </a:pPr>
                      <a:r>
                        <a:rPr lang="en-US" altLang="zh-CN" sz="2400" b="1">
                          <a:solidFill>
                            <a:schemeClr val="bg1"/>
                          </a:solidFill>
                          <a:latin typeface="Arial" panose="020B0604020202020204"/>
                          <a:ea typeface="SimSun" panose="02010600030101010101" pitchFamily="2" charset="-122"/>
                        </a:rPr>
                        <a:t>2- Área proximal</a:t>
                      </a:r>
                      <a:endParaRPr lang="en-US" altLang="zh-CN" sz="24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800" b="1">
                          <a:solidFill>
                            <a:schemeClr val="bg1"/>
                          </a:solidFill>
                          <a:latin typeface="Arial" panose="020B0604020202020204"/>
                          <a:ea typeface="SimSun" panose="02010600030101010101" pitchFamily="2" charset="-122"/>
                        </a:rPr>
                        <a:t>2.0</a:t>
                      </a:r>
                      <a:endParaRPr lang="en-US" altLang="zh-CN" sz="28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800" b="1">
                          <a:solidFill>
                            <a:schemeClr val="bg1"/>
                          </a:solidFill>
                          <a:latin typeface="Arial" panose="020B0604020202020204"/>
                          <a:ea typeface="SimSun" panose="02010600030101010101" pitchFamily="2" charset="-122"/>
                        </a:rPr>
                        <a:t>2.1</a:t>
                      </a:r>
                      <a:endParaRPr lang="en-US" altLang="zh-CN" sz="28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800" b="1">
                          <a:solidFill>
                            <a:schemeClr val="bg1"/>
                          </a:solidFill>
                          <a:latin typeface="Arial" panose="020B0604020202020204"/>
                          <a:ea typeface="SimSun" panose="02010600030101010101" pitchFamily="2" charset="-122"/>
                        </a:rPr>
                        <a:t>2.2</a:t>
                      </a:r>
                      <a:endParaRPr lang="en-US" altLang="zh-CN" sz="28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800" b="1">
                          <a:solidFill>
                            <a:schemeClr val="bg1"/>
                          </a:solidFill>
                          <a:latin typeface="Arial" panose="020B0604020202020204"/>
                          <a:ea typeface="SimSun" panose="02010600030101010101" pitchFamily="2" charset="-122"/>
                        </a:rPr>
                        <a:t>2.3</a:t>
                      </a:r>
                      <a:endParaRPr lang="en-US" altLang="zh-CN" sz="28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800" b="1">
                          <a:solidFill>
                            <a:schemeClr val="bg1"/>
                          </a:solidFill>
                          <a:latin typeface="Arial" panose="020B0604020202020204"/>
                          <a:ea typeface="SimSun" panose="02010600030101010101" pitchFamily="2" charset="-122"/>
                        </a:rPr>
                        <a:t>2.4</a:t>
                      </a:r>
                      <a:endParaRPr lang="en-US" altLang="zh-CN" sz="28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r>
              <a:tr h="0">
                <a:tc>
                  <a:txBody>
                    <a:bodyPr/>
                    <a:p>
                      <a:pPr marL="0" indent="0" algn="l">
                        <a:lnSpc>
                          <a:spcPct val="150000"/>
                        </a:lnSpc>
                        <a:spcBef>
                          <a:spcPct val="0"/>
                        </a:spcBef>
                        <a:spcAft>
                          <a:spcPct val="0"/>
                        </a:spcAft>
                      </a:pPr>
                      <a:r>
                        <a:rPr lang="en-US" altLang="zh-CN" sz="2400" b="1">
                          <a:solidFill>
                            <a:schemeClr val="bg1"/>
                          </a:solidFill>
                          <a:latin typeface="Arial" panose="020B0604020202020204"/>
                          <a:ea typeface="SimSun" panose="02010600030101010101" pitchFamily="2" charset="-122"/>
                        </a:rPr>
                        <a:t>3- Gingival</a:t>
                      </a:r>
                      <a:endParaRPr lang="en-US" altLang="zh-CN" sz="24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800" b="1">
                          <a:solidFill>
                            <a:schemeClr val="bg1"/>
                          </a:solidFill>
                          <a:latin typeface="Arial" panose="020B0604020202020204"/>
                          <a:ea typeface="SimSun" panose="02010600030101010101" pitchFamily="2" charset="-122"/>
                        </a:rPr>
                        <a:t>3.0</a:t>
                      </a:r>
                      <a:endParaRPr lang="en-US" altLang="zh-CN" sz="28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800" b="1">
                          <a:solidFill>
                            <a:schemeClr val="bg1"/>
                          </a:solidFill>
                          <a:latin typeface="Arial" panose="020B0604020202020204"/>
                          <a:ea typeface="SimSun" panose="02010600030101010101" pitchFamily="2" charset="-122"/>
                        </a:rPr>
                        <a:t>3.1</a:t>
                      </a:r>
                      <a:endParaRPr lang="en-US" altLang="zh-CN" sz="28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800" b="1">
                          <a:solidFill>
                            <a:schemeClr val="bg1"/>
                          </a:solidFill>
                          <a:latin typeface="Arial" panose="020B0604020202020204"/>
                          <a:ea typeface="SimSun" panose="02010600030101010101" pitchFamily="2" charset="-122"/>
                        </a:rPr>
                        <a:t>3.2</a:t>
                      </a:r>
                      <a:endParaRPr lang="en-US" altLang="zh-CN" sz="28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800" b="1">
                          <a:solidFill>
                            <a:schemeClr val="bg1"/>
                          </a:solidFill>
                          <a:latin typeface="Arial" panose="020B0604020202020204"/>
                          <a:ea typeface="SimSun" panose="02010600030101010101" pitchFamily="2" charset="-122"/>
                        </a:rPr>
                        <a:t>3.3</a:t>
                      </a:r>
                      <a:endParaRPr lang="en-US" altLang="zh-CN" sz="28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c>
                  <a:txBody>
                    <a:bodyPr/>
                    <a:p>
                      <a:pPr marL="0" indent="0" algn="l">
                        <a:lnSpc>
                          <a:spcPct val="150000"/>
                        </a:lnSpc>
                        <a:spcBef>
                          <a:spcPct val="0"/>
                        </a:spcBef>
                        <a:spcAft>
                          <a:spcPct val="0"/>
                        </a:spcAft>
                      </a:pPr>
                      <a:r>
                        <a:rPr lang="en-US" altLang="zh-CN" sz="2800" b="1">
                          <a:solidFill>
                            <a:schemeClr val="bg1"/>
                          </a:solidFill>
                          <a:latin typeface="Arial" panose="020B0604020202020204"/>
                          <a:ea typeface="SimSun" panose="02010600030101010101" pitchFamily="2" charset="-122"/>
                        </a:rPr>
                        <a:t>3.4</a:t>
                      </a:r>
                      <a:endParaRPr lang="en-US" altLang="zh-CN" sz="2800" b="1">
                        <a:solidFill>
                          <a:schemeClr val="bg1"/>
                        </a:solidFill>
                        <a:latin typeface="Arial" panose="020B0604020202020204"/>
                        <a:ea typeface="SimSun" panose="02010600030101010101" pitchFamily="2" charset="-122"/>
                      </a:endParaRPr>
                    </a:p>
                  </a:txBody>
                  <a:tcPr marL="0" marR="0" marT="0" marB="0" anchor="t" anchorCtr="0">
                    <a:lnL>
                      <a:noFill/>
                    </a:lnL>
                    <a:lnR>
                      <a:noFill/>
                    </a:lnR>
                    <a:lnT>
                      <a:noFill/>
                    </a:lnT>
                    <a:lnB>
                      <a:noFill/>
                    </a:lnB>
                    <a:solidFill>
                      <a:schemeClr val="accent1">
                        <a:lumMod val="50000"/>
                      </a:schemeClr>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s-ES" altLang="en-US"/>
              <a:t>Lesiones cariosas:</a:t>
            </a:r>
            <a:endParaRPr lang="es-ES" altLang="en-US"/>
          </a:p>
        </p:txBody>
      </p:sp>
      <p:sp>
        <p:nvSpPr>
          <p:cNvPr id="3" name="Content Placeholder 2"/>
          <p:cNvSpPr>
            <a:spLocks noGrp="1"/>
          </p:cNvSpPr>
          <p:nvPr>
            <p:ph sz="half" idx="1"/>
          </p:nvPr>
        </p:nvSpPr>
        <p:spPr>
          <a:solidFill>
            <a:schemeClr val="accent1">
              <a:lumMod val="50000"/>
            </a:schemeClr>
          </a:solidFill>
        </p:spPr>
        <p:txBody>
          <a:bodyPr>
            <a:normAutofit fontScale="80000"/>
          </a:bodyPr>
          <a:p>
            <a:r>
              <a:rPr lang="en-US" altLang="es-ES">
                <a:solidFill>
                  <a:schemeClr val="tx1"/>
                </a:solidFill>
                <a:highlight>
                  <a:srgbClr val="FFFF00"/>
                </a:highlight>
              </a:rPr>
              <a:t>• </a:t>
            </a:r>
            <a:r>
              <a:rPr lang="en-US" altLang="es-ES" b="1">
                <a:solidFill>
                  <a:schemeClr val="tx1"/>
                </a:solidFill>
                <a:highlight>
                  <a:srgbClr val="FFFF00"/>
                </a:highlight>
              </a:rPr>
              <a:t>Tama</a:t>
            </a:r>
            <a:r>
              <a:rPr lang="en-US" altLang="en-US" b="1">
                <a:solidFill>
                  <a:schemeClr val="tx1"/>
                </a:solidFill>
                <a:highlight>
                  <a:srgbClr val="FFFF00"/>
                </a:highlight>
              </a:rPr>
              <a:t>ñ</a:t>
            </a:r>
            <a:r>
              <a:rPr lang="en-US" altLang="es-ES" b="1">
                <a:solidFill>
                  <a:schemeClr val="tx1"/>
                </a:solidFill>
                <a:highlight>
                  <a:srgbClr val="FFFF00"/>
                </a:highlight>
              </a:rPr>
              <a:t>o 0: </a:t>
            </a:r>
            <a:r>
              <a:rPr lang="es-ES" altLang="en-US" b="1">
                <a:solidFill>
                  <a:schemeClr val="tx1"/>
                </a:solidFill>
                <a:highlight>
                  <a:srgbClr val="FFFF00"/>
                </a:highlight>
              </a:rPr>
              <a:t> </a:t>
            </a:r>
            <a:r>
              <a:rPr lang="en-US" altLang="es-ES" sz="3110" b="1">
                <a:solidFill>
                  <a:schemeClr val="bg1"/>
                </a:solidFill>
              </a:rPr>
              <a:t>puede detectarse una lesi</a:t>
            </a:r>
            <a:r>
              <a:rPr lang="en-US" altLang="en-US" sz="3110" b="1">
                <a:solidFill>
                  <a:schemeClr val="bg1"/>
                </a:solidFill>
              </a:rPr>
              <a:t>ó</a:t>
            </a:r>
            <a:r>
              <a:rPr lang="en-US" altLang="es-ES" sz="3110" b="1">
                <a:solidFill>
                  <a:schemeClr val="bg1"/>
                </a:solidFill>
              </a:rPr>
              <a:t>n incipiente que representa el estadio inicial de desmineralizaci</a:t>
            </a:r>
            <a:r>
              <a:rPr lang="en-US" altLang="en-US" sz="3110" b="1">
                <a:solidFill>
                  <a:schemeClr val="bg1"/>
                </a:solidFill>
              </a:rPr>
              <a:t>ó</a:t>
            </a:r>
            <a:r>
              <a:rPr lang="en-US" altLang="es-ES" sz="3110" b="1">
                <a:solidFill>
                  <a:schemeClr val="bg1"/>
                </a:solidFill>
              </a:rPr>
              <a:t>n, mancha blanca o erosi</a:t>
            </a:r>
            <a:r>
              <a:rPr lang="en-US" altLang="en-US" sz="3110" b="1">
                <a:solidFill>
                  <a:schemeClr val="bg1"/>
                </a:solidFill>
              </a:rPr>
              <a:t>ó</a:t>
            </a:r>
            <a:r>
              <a:rPr lang="en-US" altLang="es-ES" sz="3110" b="1">
                <a:solidFill>
                  <a:schemeClr val="bg1"/>
                </a:solidFill>
              </a:rPr>
              <a:t>n temprana, donde probablemente ning</a:t>
            </a:r>
            <a:r>
              <a:rPr lang="en-US" altLang="en-US" sz="3110" b="1">
                <a:solidFill>
                  <a:schemeClr val="bg1"/>
                </a:solidFill>
              </a:rPr>
              <a:t>ú</a:t>
            </a:r>
            <a:r>
              <a:rPr lang="en-US" altLang="es-ES" sz="3110" b="1">
                <a:solidFill>
                  <a:schemeClr val="bg1"/>
                </a:solidFill>
              </a:rPr>
              <a:t>n tratamiento quir</a:t>
            </a:r>
            <a:r>
              <a:rPr lang="en-US" altLang="en-US" sz="3110" b="1">
                <a:solidFill>
                  <a:schemeClr val="bg1"/>
                </a:solidFill>
              </a:rPr>
              <a:t>ú</a:t>
            </a:r>
            <a:r>
              <a:rPr lang="en-US" altLang="es-ES" sz="3110" b="1">
                <a:solidFill>
                  <a:schemeClr val="bg1"/>
                </a:solidFill>
              </a:rPr>
              <a:t>rgico sea necesario. </a:t>
            </a:r>
            <a:endParaRPr lang="en-US" altLang="es-ES" sz="3110" b="1">
              <a:solidFill>
                <a:schemeClr val="bg1"/>
              </a:solidFill>
            </a:endParaRPr>
          </a:p>
          <a:p>
            <a:endParaRPr lang="en-US" altLang="es-ES" b="1">
              <a:solidFill>
                <a:schemeClr val="bg1"/>
              </a:solidFill>
            </a:endParaRPr>
          </a:p>
          <a:p>
            <a:endParaRPr lang="en-US" altLang="es-ES" sz="3110" b="1">
              <a:solidFill>
                <a:schemeClr val="bg1"/>
              </a:solidFill>
            </a:endParaRPr>
          </a:p>
        </p:txBody>
      </p:sp>
      <p:pic>
        <p:nvPicPr>
          <p:cNvPr id="4" name="Content Placeholder 3" descr="Captura de pantalla 2025-05-01 011919"/>
          <p:cNvPicPr>
            <a:picLocks noChangeAspect="1"/>
          </p:cNvPicPr>
          <p:nvPr>
            <p:ph sz="half" idx="2"/>
          </p:nvPr>
        </p:nvPicPr>
        <p:blipFill>
          <a:blip r:embed="rId1"/>
          <a:stretch>
            <a:fillRect/>
          </a:stretch>
        </p:blipFill>
        <p:spPr>
          <a:xfrm>
            <a:off x="7632065" y="1107440"/>
            <a:ext cx="3257550" cy="3657600"/>
          </a:xfrm>
          <a:prstGeom prst="rect">
            <a:avLst/>
          </a:prstGeom>
        </p:spPr>
      </p:pic>
      <p:sp>
        <p:nvSpPr>
          <p:cNvPr id="5" name="Text Box 4"/>
          <p:cNvSpPr txBox="1"/>
          <p:nvPr/>
        </p:nvSpPr>
        <p:spPr>
          <a:xfrm>
            <a:off x="7945755" y="5203190"/>
            <a:ext cx="2169160" cy="521970"/>
          </a:xfrm>
          <a:prstGeom prst="rect">
            <a:avLst/>
          </a:prstGeom>
          <a:noFill/>
        </p:spPr>
        <p:txBody>
          <a:bodyPr wrap="square" rtlCol="0" anchor="t">
            <a:spAutoFit/>
          </a:bodyPr>
          <a:p>
            <a:r>
              <a:rPr lang="es-ES" altLang="en-US" sz="2800" b="1">
                <a:sym typeface="+mn-ea"/>
              </a:rPr>
              <a:t>Lesión 1.0</a:t>
            </a:r>
            <a:endParaRPr lang="es-ES" altLang="en-US" sz="2800" b="1">
              <a:sym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s-ES" altLang="en-US"/>
          </a:p>
        </p:txBody>
      </p:sp>
      <p:sp>
        <p:nvSpPr>
          <p:cNvPr id="3" name="Content Placeholder 2"/>
          <p:cNvSpPr>
            <a:spLocks noGrp="1"/>
          </p:cNvSpPr>
          <p:nvPr>
            <p:ph sz="half" idx="1"/>
          </p:nvPr>
        </p:nvSpPr>
        <p:spPr>
          <a:solidFill>
            <a:schemeClr val="accent1">
              <a:lumMod val="50000"/>
            </a:schemeClr>
          </a:solidFill>
        </p:spPr>
        <p:txBody>
          <a:bodyPr>
            <a:normAutofit/>
          </a:bodyPr>
          <a:p>
            <a:r>
              <a:rPr lang="en-US" altLang="es-ES" b="1">
                <a:solidFill>
                  <a:schemeClr val="tx1"/>
                </a:solidFill>
                <a:highlight>
                  <a:srgbClr val="FFFF00"/>
                </a:highlight>
                <a:sym typeface="+mn-ea"/>
              </a:rPr>
              <a:t>• Tama</a:t>
            </a:r>
            <a:r>
              <a:rPr lang="en-US" altLang="en-US" b="1">
                <a:solidFill>
                  <a:schemeClr val="tx1"/>
                </a:solidFill>
                <a:highlight>
                  <a:srgbClr val="FFFF00"/>
                </a:highlight>
                <a:sym typeface="+mn-ea"/>
              </a:rPr>
              <a:t>ñ</a:t>
            </a:r>
            <a:r>
              <a:rPr lang="en-US" altLang="es-ES" b="1">
                <a:solidFill>
                  <a:schemeClr val="tx1"/>
                </a:solidFill>
                <a:highlight>
                  <a:srgbClr val="FFFF00"/>
                </a:highlight>
                <a:sym typeface="+mn-ea"/>
              </a:rPr>
              <a:t>o 1:</a:t>
            </a:r>
            <a:r>
              <a:rPr lang="en-US" altLang="es-ES" b="1">
                <a:solidFill>
                  <a:schemeClr val="bg1"/>
                </a:solidFill>
                <a:sym typeface="+mn-ea"/>
              </a:rPr>
              <a:t> superficie cavitada con m</a:t>
            </a:r>
            <a:r>
              <a:rPr lang="en-US" altLang="en-US" b="1">
                <a:solidFill>
                  <a:schemeClr val="bg1"/>
                </a:solidFill>
                <a:sym typeface="+mn-ea"/>
              </a:rPr>
              <a:t>í</a:t>
            </a:r>
            <a:r>
              <a:rPr lang="en-US" altLang="es-ES" b="1">
                <a:solidFill>
                  <a:schemeClr val="bg1"/>
                </a:solidFill>
                <a:sym typeface="+mn-ea"/>
              </a:rPr>
              <a:t>nima afectaci</a:t>
            </a:r>
            <a:r>
              <a:rPr lang="en-US" altLang="en-US" b="1">
                <a:solidFill>
                  <a:schemeClr val="bg1"/>
                </a:solidFill>
                <a:sym typeface="+mn-ea"/>
              </a:rPr>
              <a:t>ó</a:t>
            </a:r>
            <a:r>
              <a:rPr lang="en-US" altLang="es-ES" b="1">
                <a:solidFill>
                  <a:schemeClr val="bg1"/>
                </a:solidFill>
                <a:sym typeface="+mn-ea"/>
              </a:rPr>
              <a:t>n de la dentina, donde la remineralizaci</a:t>
            </a:r>
            <a:r>
              <a:rPr lang="en-US" altLang="en-US" b="1">
                <a:solidFill>
                  <a:schemeClr val="bg1"/>
                </a:solidFill>
                <a:sym typeface="+mn-ea"/>
              </a:rPr>
              <a:t>ó</a:t>
            </a:r>
            <a:r>
              <a:rPr lang="en-US" altLang="es-ES" b="1">
                <a:solidFill>
                  <a:schemeClr val="bg1"/>
                </a:solidFill>
                <a:sym typeface="+mn-ea"/>
              </a:rPr>
              <a:t>n resulta insuficiente. </a:t>
            </a:r>
            <a:endParaRPr lang="en-US" altLang="es-ES" b="1">
              <a:solidFill>
                <a:schemeClr val="bg1"/>
              </a:solidFill>
            </a:endParaRPr>
          </a:p>
          <a:p>
            <a:endParaRPr lang="en-US" altLang="es-ES" b="1">
              <a:solidFill>
                <a:schemeClr val="bg1"/>
              </a:solidFill>
            </a:endParaRPr>
          </a:p>
          <a:p>
            <a:endParaRPr lang="en-US" altLang="es-ES" b="1">
              <a:solidFill>
                <a:schemeClr val="bg1"/>
              </a:solidFill>
            </a:endParaRPr>
          </a:p>
        </p:txBody>
      </p:sp>
      <p:sp>
        <p:nvSpPr>
          <p:cNvPr id="4" name="Content Placeholder 3"/>
          <p:cNvSpPr>
            <a:spLocks noGrp="1"/>
          </p:cNvSpPr>
          <p:nvPr>
            <p:ph sz="half" idx="2"/>
          </p:nvPr>
        </p:nvSpPr>
        <p:spPr>
          <a:xfrm>
            <a:off x="6342380" y="3429000"/>
            <a:ext cx="5181600" cy="4351338"/>
          </a:xfrm>
        </p:spPr>
        <p:txBody>
          <a:bodyPr/>
          <a:p>
            <a:endParaRPr lang="es-ES" altLang="en-US"/>
          </a:p>
          <a:p>
            <a:r>
              <a:rPr lang="es-ES" altLang="en-US" b="1">
                <a:sym typeface="+mn-ea"/>
              </a:rPr>
              <a:t>Lesión 1.1</a:t>
            </a:r>
            <a:endParaRPr lang="es-ES" altLang="en-US" b="1">
              <a:sym typeface="+mn-ea"/>
            </a:endParaRPr>
          </a:p>
          <a:p>
            <a:endParaRPr lang="es-ES" altLang="en-US" b="1"/>
          </a:p>
        </p:txBody>
      </p:sp>
      <p:pic>
        <p:nvPicPr>
          <p:cNvPr id="6" name="Picture 5" descr="Captura de pantalla 2025-05-08 042307"/>
          <p:cNvPicPr>
            <a:picLocks noChangeAspect="1"/>
          </p:cNvPicPr>
          <p:nvPr/>
        </p:nvPicPr>
        <p:blipFill>
          <a:blip r:embed="rId1"/>
          <a:stretch>
            <a:fillRect/>
          </a:stretch>
        </p:blipFill>
        <p:spPr>
          <a:xfrm>
            <a:off x="7973695" y="258445"/>
            <a:ext cx="3550285" cy="390144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s-ES" altLang="en-US"/>
          </a:p>
        </p:txBody>
      </p:sp>
      <p:sp>
        <p:nvSpPr>
          <p:cNvPr id="3" name="Content Placeholder 2"/>
          <p:cNvSpPr>
            <a:spLocks noGrp="1"/>
          </p:cNvSpPr>
          <p:nvPr>
            <p:ph sz="half" idx="1"/>
          </p:nvPr>
        </p:nvSpPr>
        <p:spPr>
          <a:xfrm>
            <a:off x="647700" y="258445"/>
            <a:ext cx="5181600" cy="4351338"/>
          </a:xfrm>
          <a:solidFill>
            <a:schemeClr val="accent1">
              <a:lumMod val="50000"/>
            </a:schemeClr>
          </a:solidFill>
        </p:spPr>
        <p:txBody>
          <a:bodyPr>
            <a:normAutofit fontScale="90000" lnSpcReduction="20000"/>
          </a:bodyPr>
          <a:p>
            <a:r>
              <a:rPr lang="en-US" altLang="es-ES" b="1">
                <a:solidFill>
                  <a:schemeClr val="tx1"/>
                </a:solidFill>
                <a:highlight>
                  <a:srgbClr val="FFFF00"/>
                </a:highlight>
                <a:sym typeface="+mn-ea"/>
              </a:rPr>
              <a:t>• Tama</a:t>
            </a:r>
            <a:r>
              <a:rPr lang="en-US" altLang="en-US" b="1">
                <a:solidFill>
                  <a:schemeClr val="tx1"/>
                </a:solidFill>
                <a:highlight>
                  <a:srgbClr val="FFFF00"/>
                </a:highlight>
                <a:sym typeface="+mn-ea"/>
              </a:rPr>
              <a:t>ñ</a:t>
            </a:r>
            <a:r>
              <a:rPr lang="en-US" altLang="es-ES" b="1">
                <a:solidFill>
                  <a:schemeClr val="tx1"/>
                </a:solidFill>
                <a:highlight>
                  <a:srgbClr val="FFFF00"/>
                </a:highlight>
                <a:sym typeface="+mn-ea"/>
              </a:rPr>
              <a:t>o 2:</a:t>
            </a:r>
            <a:r>
              <a:rPr lang="en-US" altLang="es-ES" b="1">
                <a:solidFill>
                  <a:schemeClr val="bg1"/>
                </a:solidFill>
                <a:sym typeface="+mn-ea"/>
              </a:rPr>
              <a:t> afectaci</a:t>
            </a:r>
            <a:r>
              <a:rPr lang="en-US" altLang="en-US" b="1">
                <a:solidFill>
                  <a:schemeClr val="bg1"/>
                </a:solidFill>
                <a:sym typeface="+mn-ea"/>
              </a:rPr>
              <a:t>ó</a:t>
            </a:r>
            <a:r>
              <a:rPr lang="en-US" altLang="es-ES" b="1">
                <a:solidFill>
                  <a:schemeClr val="bg1"/>
                </a:solidFill>
                <a:sym typeface="+mn-ea"/>
              </a:rPr>
              <a:t>n moderada de la dentina. Una vez preparada la cavidad, el esmalte remanente est</a:t>
            </a:r>
            <a:r>
              <a:rPr lang="en-US" altLang="en-US" b="1">
                <a:solidFill>
                  <a:schemeClr val="bg1"/>
                </a:solidFill>
                <a:sym typeface="+mn-ea"/>
              </a:rPr>
              <a:t>á</a:t>
            </a:r>
            <a:r>
              <a:rPr lang="en-US" altLang="es-ES" b="1">
                <a:solidFill>
                  <a:schemeClr val="bg1"/>
                </a:solidFill>
                <a:sym typeface="+mn-ea"/>
              </a:rPr>
              <a:t> sano, adecuadamente soportado por dentina y no es probable que ceda bajo las cargas oclusales. Esto es suficientemente resistente para soportar la restauraci</a:t>
            </a:r>
            <a:r>
              <a:rPr lang="en-US" altLang="en-US" b="1">
                <a:solidFill>
                  <a:schemeClr val="bg1"/>
                </a:solidFill>
                <a:sym typeface="+mn-ea"/>
              </a:rPr>
              <a:t>ó</a:t>
            </a:r>
            <a:r>
              <a:rPr lang="en-US" altLang="es-ES" b="1">
                <a:solidFill>
                  <a:schemeClr val="bg1"/>
                </a:solidFill>
                <a:sym typeface="+mn-ea"/>
              </a:rPr>
              <a:t>n. </a:t>
            </a:r>
            <a:endParaRPr lang="es-ES" altLang="en-US"/>
          </a:p>
        </p:txBody>
      </p:sp>
      <p:pic>
        <p:nvPicPr>
          <p:cNvPr id="4" name="Picture 3" descr="Captura de pantalla 2025-05-01 013308"/>
          <p:cNvPicPr>
            <a:picLocks noChangeAspect="1"/>
          </p:cNvPicPr>
          <p:nvPr/>
        </p:nvPicPr>
        <p:blipFill>
          <a:blip r:embed="rId1"/>
          <a:stretch>
            <a:fillRect/>
          </a:stretch>
        </p:blipFill>
        <p:spPr>
          <a:xfrm>
            <a:off x="8122285" y="681355"/>
            <a:ext cx="3556635" cy="2747645"/>
          </a:xfrm>
          <a:prstGeom prst="rect">
            <a:avLst/>
          </a:prstGeom>
        </p:spPr>
      </p:pic>
      <p:sp>
        <p:nvSpPr>
          <p:cNvPr id="7" name="Text Box 6"/>
          <p:cNvSpPr txBox="1"/>
          <p:nvPr/>
        </p:nvSpPr>
        <p:spPr>
          <a:xfrm>
            <a:off x="9044305" y="3841115"/>
            <a:ext cx="1985645" cy="521970"/>
          </a:xfrm>
          <a:prstGeom prst="rect">
            <a:avLst/>
          </a:prstGeom>
          <a:noFill/>
        </p:spPr>
        <p:txBody>
          <a:bodyPr wrap="square" rtlCol="0" anchor="t">
            <a:spAutoFit/>
          </a:bodyPr>
          <a:p>
            <a:r>
              <a:rPr lang="es-ES" altLang="en-US" sz="2800" b="1">
                <a:sym typeface="+mn-ea"/>
              </a:rPr>
              <a:t>Lesión 2.2</a:t>
            </a:r>
            <a:endParaRPr lang="es-ES" altLang="en-US" sz="2800" b="1">
              <a:sym typeface="+mn-e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647700" y="258445"/>
            <a:ext cx="4610735" cy="1076960"/>
          </a:xfrm>
        </p:spPr>
        <p:txBody>
          <a:bodyPr/>
          <a:p>
            <a:endParaRPr lang="es-ES" altLang="en-US"/>
          </a:p>
        </p:txBody>
      </p:sp>
      <p:sp>
        <p:nvSpPr>
          <p:cNvPr id="3" name="Content Placeholder 2"/>
          <p:cNvSpPr>
            <a:spLocks noGrp="1"/>
          </p:cNvSpPr>
          <p:nvPr>
            <p:ph sz="half" idx="1"/>
          </p:nvPr>
        </p:nvSpPr>
        <p:spPr>
          <a:xfrm>
            <a:off x="647700" y="1825625"/>
            <a:ext cx="5065395" cy="4716780"/>
          </a:xfrm>
          <a:solidFill>
            <a:schemeClr val="accent1">
              <a:lumMod val="50000"/>
            </a:schemeClr>
          </a:solidFill>
        </p:spPr>
        <p:txBody>
          <a:bodyPr>
            <a:normAutofit fontScale="80000"/>
          </a:bodyPr>
          <a:p>
            <a:r>
              <a:rPr lang="en-US" altLang="es-ES" b="1">
                <a:solidFill>
                  <a:schemeClr val="tx1"/>
                </a:solidFill>
                <a:highlight>
                  <a:srgbClr val="FFFF00"/>
                </a:highlight>
                <a:sym typeface="+mn-ea"/>
              </a:rPr>
              <a:t>• Tama</a:t>
            </a:r>
            <a:r>
              <a:rPr lang="en-US" altLang="en-US" b="1">
                <a:solidFill>
                  <a:schemeClr val="tx1"/>
                </a:solidFill>
                <a:highlight>
                  <a:srgbClr val="FFFF00"/>
                </a:highlight>
                <a:sym typeface="+mn-ea"/>
              </a:rPr>
              <a:t>ñ</a:t>
            </a:r>
            <a:r>
              <a:rPr lang="en-US" altLang="es-ES" b="1">
                <a:solidFill>
                  <a:schemeClr val="tx1"/>
                </a:solidFill>
                <a:highlight>
                  <a:srgbClr val="FFFF00"/>
                </a:highlight>
                <a:sym typeface="+mn-ea"/>
              </a:rPr>
              <a:t>o 3:</a:t>
            </a:r>
            <a:r>
              <a:rPr lang="en-US" altLang="es-ES" b="1">
                <a:solidFill>
                  <a:schemeClr val="bg1"/>
                </a:solidFill>
                <a:sym typeface="+mn-ea"/>
              </a:rPr>
              <a:t> la cavidad est</a:t>
            </a:r>
            <a:r>
              <a:rPr lang="en-US" altLang="en-US" b="1">
                <a:solidFill>
                  <a:schemeClr val="bg1"/>
                </a:solidFill>
                <a:sym typeface="+mn-ea"/>
              </a:rPr>
              <a:t>á</a:t>
            </a:r>
            <a:r>
              <a:rPr lang="en-US" altLang="es-ES" b="1">
                <a:solidFill>
                  <a:schemeClr val="bg1"/>
                </a:solidFill>
                <a:sym typeface="+mn-ea"/>
              </a:rPr>
              <a:t> m</a:t>
            </a:r>
            <a:r>
              <a:rPr lang="en-US" altLang="en-US" b="1">
                <a:solidFill>
                  <a:schemeClr val="bg1"/>
                </a:solidFill>
                <a:sym typeface="+mn-ea"/>
              </a:rPr>
              <a:t>á</a:t>
            </a:r>
            <a:r>
              <a:rPr lang="en-US" altLang="es-ES" b="1">
                <a:solidFill>
                  <a:schemeClr val="bg1"/>
                </a:solidFill>
                <a:sym typeface="+mn-ea"/>
              </a:rPr>
              <a:t>s que moderadamente afectada. Lo que queda de estructura dental est</a:t>
            </a:r>
            <a:r>
              <a:rPr lang="en-US" altLang="en-US" b="1">
                <a:solidFill>
                  <a:schemeClr val="bg1"/>
                </a:solidFill>
                <a:sym typeface="+mn-ea"/>
              </a:rPr>
              <a:t>á</a:t>
            </a:r>
            <a:r>
              <a:rPr lang="en-US" altLang="es-ES" b="1">
                <a:solidFill>
                  <a:schemeClr val="bg1"/>
                </a:solidFill>
                <a:sym typeface="+mn-ea"/>
              </a:rPr>
              <a:t> debilitado, hasta el punto de que las c</a:t>
            </a:r>
            <a:r>
              <a:rPr lang="en-US" altLang="en-US" b="1">
                <a:solidFill>
                  <a:schemeClr val="bg1"/>
                </a:solidFill>
                <a:sym typeface="+mn-ea"/>
              </a:rPr>
              <a:t>ú</a:t>
            </a:r>
            <a:r>
              <a:rPr lang="en-US" altLang="es-ES" b="1">
                <a:solidFill>
                  <a:schemeClr val="bg1"/>
                </a:solidFill>
                <a:sym typeface="+mn-ea"/>
              </a:rPr>
              <a:t>spides o los bordes incisales presentan grietas o pueden llegar a ceder bajo las cargas oclusales. Hay que ampliar un poco m</a:t>
            </a:r>
            <a:r>
              <a:rPr lang="en-US" altLang="en-US" b="1">
                <a:solidFill>
                  <a:schemeClr val="bg1"/>
                </a:solidFill>
                <a:sym typeface="+mn-ea"/>
              </a:rPr>
              <a:t>á</a:t>
            </a:r>
            <a:r>
              <a:rPr lang="en-US" altLang="es-ES" b="1">
                <a:solidFill>
                  <a:schemeClr val="bg1"/>
                </a:solidFill>
                <a:sym typeface="+mn-ea"/>
              </a:rPr>
              <a:t>s la cavidad para que la restauraci</a:t>
            </a:r>
            <a:r>
              <a:rPr lang="en-US" altLang="en-US" b="1">
                <a:solidFill>
                  <a:schemeClr val="bg1"/>
                </a:solidFill>
                <a:sym typeface="+mn-ea"/>
              </a:rPr>
              <a:t>ó</a:t>
            </a:r>
            <a:r>
              <a:rPr lang="en-US" altLang="es-ES" b="1">
                <a:solidFill>
                  <a:schemeClr val="bg1"/>
                </a:solidFill>
                <a:sym typeface="+mn-ea"/>
              </a:rPr>
              <a:t>n pueda soportar lo que queda de estructura dental. </a:t>
            </a:r>
            <a:endParaRPr lang="en-US" altLang="es-ES" b="1">
              <a:solidFill>
                <a:schemeClr val="bg1"/>
              </a:solidFill>
              <a:sym typeface="+mn-ea"/>
            </a:endParaRPr>
          </a:p>
          <a:p>
            <a:endParaRPr lang="en-US" altLang="es-ES" b="1">
              <a:solidFill>
                <a:schemeClr val="bg1"/>
              </a:solidFill>
            </a:endParaRPr>
          </a:p>
          <a:p>
            <a:endParaRPr lang="es-ES" altLang="en-US" b="1"/>
          </a:p>
        </p:txBody>
      </p:sp>
      <p:pic>
        <p:nvPicPr>
          <p:cNvPr id="4" name="Content Placeholder 3" descr="Captura de pantalla 2025-05-01 013950"/>
          <p:cNvPicPr>
            <a:picLocks noChangeAspect="1"/>
          </p:cNvPicPr>
          <p:nvPr>
            <p:ph sz="half" idx="2"/>
          </p:nvPr>
        </p:nvPicPr>
        <p:blipFill>
          <a:blip r:embed="rId1"/>
          <a:stretch>
            <a:fillRect/>
          </a:stretch>
        </p:blipFill>
        <p:spPr>
          <a:xfrm>
            <a:off x="9101455" y="650875"/>
            <a:ext cx="2788285" cy="2487295"/>
          </a:xfrm>
          <a:prstGeom prst="rect">
            <a:avLst/>
          </a:prstGeom>
        </p:spPr>
      </p:pic>
      <p:pic>
        <p:nvPicPr>
          <p:cNvPr id="6" name="Picture 5" descr="Captura de pantalla 2025-05-01 014020"/>
          <p:cNvPicPr>
            <a:picLocks noChangeAspect="1"/>
          </p:cNvPicPr>
          <p:nvPr/>
        </p:nvPicPr>
        <p:blipFill>
          <a:blip r:embed="rId2"/>
          <a:stretch>
            <a:fillRect/>
          </a:stretch>
        </p:blipFill>
        <p:spPr>
          <a:xfrm>
            <a:off x="6254750" y="258445"/>
            <a:ext cx="2426970" cy="2456815"/>
          </a:xfrm>
          <a:prstGeom prst="rect">
            <a:avLst/>
          </a:prstGeom>
        </p:spPr>
      </p:pic>
      <p:pic>
        <p:nvPicPr>
          <p:cNvPr id="7" name="Picture 6" descr="Captura de pantalla 2025-05-01 014114"/>
          <p:cNvPicPr>
            <a:picLocks noChangeAspect="1"/>
          </p:cNvPicPr>
          <p:nvPr/>
        </p:nvPicPr>
        <p:blipFill>
          <a:blip r:embed="rId3"/>
          <a:stretch>
            <a:fillRect/>
          </a:stretch>
        </p:blipFill>
        <p:spPr>
          <a:xfrm>
            <a:off x="7172960" y="3792220"/>
            <a:ext cx="3990340" cy="2859405"/>
          </a:xfrm>
          <a:prstGeom prst="rect">
            <a:avLst/>
          </a:prstGeom>
        </p:spPr>
      </p:pic>
      <p:sp>
        <p:nvSpPr>
          <p:cNvPr id="8" name="Text Box 7"/>
          <p:cNvSpPr txBox="1"/>
          <p:nvPr/>
        </p:nvSpPr>
        <p:spPr>
          <a:xfrm>
            <a:off x="7875270" y="3168015"/>
            <a:ext cx="1998980" cy="521970"/>
          </a:xfrm>
          <a:prstGeom prst="rect">
            <a:avLst/>
          </a:prstGeom>
          <a:noFill/>
        </p:spPr>
        <p:txBody>
          <a:bodyPr wrap="square" rtlCol="0" anchor="t">
            <a:spAutoFit/>
          </a:bodyPr>
          <a:p>
            <a:r>
              <a:rPr lang="es-ES" altLang="en-US" sz="2800" b="1">
                <a:sym typeface="+mn-ea"/>
              </a:rPr>
              <a:t>Lesiones 2.4</a:t>
            </a:r>
            <a:endParaRPr lang="es-ES" altLang="en-US" sz="2800" b="1">
              <a:sym typeface="+mn-e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Title 7"/>
          <p:cNvSpPr>
            <a:spLocks noGrp="1"/>
          </p:cNvSpPr>
          <p:nvPr>
            <p:ph type="title"/>
          </p:nvPr>
        </p:nvSpPr>
        <p:spPr/>
        <p:txBody>
          <a:bodyPr/>
          <a:p>
            <a:endParaRPr lang="es-ES" altLang="en-US"/>
          </a:p>
        </p:txBody>
      </p:sp>
      <p:sp>
        <p:nvSpPr>
          <p:cNvPr id="3" name="Content Placeholder 2"/>
          <p:cNvSpPr>
            <a:spLocks noGrp="1"/>
          </p:cNvSpPr>
          <p:nvPr>
            <p:ph sz="half" idx="1"/>
          </p:nvPr>
        </p:nvSpPr>
        <p:spPr>
          <a:solidFill>
            <a:schemeClr val="accent1">
              <a:lumMod val="50000"/>
            </a:schemeClr>
          </a:solidFill>
          <a:ln>
            <a:solidFill>
              <a:schemeClr val="accent1">
                <a:lumMod val="50000"/>
              </a:schemeClr>
            </a:solidFill>
          </a:ln>
        </p:spPr>
        <p:txBody>
          <a:bodyPr>
            <a:noAutofit/>
          </a:bodyPr>
          <a:p>
            <a:r>
              <a:rPr lang="en-US" altLang="es-ES" sz="2400" b="1">
                <a:solidFill>
                  <a:schemeClr val="tx1"/>
                </a:solidFill>
                <a:highlight>
                  <a:srgbClr val="FFFF00"/>
                </a:highlight>
                <a:sym typeface="+mn-ea"/>
              </a:rPr>
              <a:t>• Tama</a:t>
            </a:r>
            <a:r>
              <a:rPr lang="en-US" altLang="en-US" sz="2400" b="1">
                <a:solidFill>
                  <a:schemeClr val="tx1"/>
                </a:solidFill>
                <a:highlight>
                  <a:srgbClr val="FFFF00"/>
                </a:highlight>
                <a:sym typeface="+mn-ea"/>
              </a:rPr>
              <a:t>ñ</a:t>
            </a:r>
            <a:r>
              <a:rPr lang="en-US" altLang="es-ES" sz="2400" b="1">
                <a:solidFill>
                  <a:schemeClr val="tx1"/>
                </a:solidFill>
                <a:highlight>
                  <a:srgbClr val="FFFF00"/>
                </a:highlight>
                <a:sym typeface="+mn-ea"/>
              </a:rPr>
              <a:t>o </a:t>
            </a:r>
            <a:r>
              <a:rPr lang="es-ES" altLang="en-US" sz="2400" b="1">
                <a:solidFill>
                  <a:schemeClr val="tx1"/>
                </a:solidFill>
                <a:highlight>
                  <a:srgbClr val="FFFF00"/>
                </a:highlight>
                <a:sym typeface="+mn-ea"/>
              </a:rPr>
              <a:t>4: </a:t>
            </a:r>
            <a:r>
              <a:rPr lang="en-US" altLang="es-ES" sz="2400" b="1">
                <a:solidFill>
                  <a:schemeClr val="bg1"/>
                </a:solidFill>
                <a:sym typeface="+mn-ea"/>
              </a:rPr>
              <a:t>caries extensa, erosi</a:t>
            </a:r>
            <a:r>
              <a:rPr lang="en-US" altLang="en-US" sz="2400" b="1">
                <a:solidFill>
                  <a:schemeClr val="bg1"/>
                </a:solidFill>
                <a:sym typeface="+mn-ea"/>
              </a:rPr>
              <a:t>ó</a:t>
            </a:r>
            <a:r>
              <a:rPr lang="en-US" altLang="es-ES" sz="2400" b="1">
                <a:solidFill>
                  <a:schemeClr val="bg1"/>
                </a:solidFill>
                <a:sym typeface="+mn-ea"/>
              </a:rPr>
              <a:t>n o trauma con gran p</a:t>
            </a:r>
            <a:r>
              <a:rPr lang="en-US" altLang="en-US" sz="2400" b="1">
                <a:solidFill>
                  <a:schemeClr val="bg1"/>
                </a:solidFill>
                <a:sym typeface="+mn-ea"/>
              </a:rPr>
              <a:t>é</a:t>
            </a:r>
            <a:r>
              <a:rPr lang="en-US" altLang="es-ES" sz="2400" b="1">
                <a:solidFill>
                  <a:schemeClr val="bg1"/>
                </a:solidFill>
                <a:sym typeface="+mn-ea"/>
              </a:rPr>
              <a:t>rdida de estructura dental. Una c</a:t>
            </a:r>
            <a:r>
              <a:rPr lang="en-US" altLang="en-US" sz="2400" b="1">
                <a:solidFill>
                  <a:schemeClr val="bg1"/>
                </a:solidFill>
                <a:sym typeface="+mn-ea"/>
              </a:rPr>
              <a:t>ú</a:t>
            </a:r>
            <a:r>
              <a:rPr lang="en-US" altLang="es-ES" sz="2400" b="1">
                <a:solidFill>
                  <a:schemeClr val="bg1"/>
                </a:solidFill>
                <a:sym typeface="+mn-ea"/>
              </a:rPr>
              <a:t>spide o el borde incisal ha sido perdido o la superficie radicular est</a:t>
            </a:r>
            <a:r>
              <a:rPr lang="en-US" altLang="en-US" sz="2400" b="1">
                <a:solidFill>
                  <a:schemeClr val="bg1"/>
                </a:solidFill>
                <a:sym typeface="+mn-ea"/>
              </a:rPr>
              <a:t>á</a:t>
            </a:r>
            <a:r>
              <a:rPr lang="en-US" altLang="es-ES" sz="2400" b="1">
                <a:solidFill>
                  <a:schemeClr val="bg1"/>
                </a:solidFill>
                <a:sym typeface="+mn-ea"/>
              </a:rPr>
              <a:t> involucrada en dos o m</a:t>
            </a:r>
            <a:r>
              <a:rPr lang="en-US" altLang="en-US" sz="2400" b="1">
                <a:solidFill>
                  <a:schemeClr val="bg1"/>
                </a:solidFill>
                <a:sym typeface="+mn-ea"/>
              </a:rPr>
              <a:t>á</a:t>
            </a:r>
            <a:r>
              <a:rPr lang="en-US" altLang="es-ES" sz="2400" b="1">
                <a:solidFill>
                  <a:schemeClr val="bg1"/>
                </a:solidFill>
                <a:sym typeface="+mn-ea"/>
              </a:rPr>
              <a:t>s superficies adyacentes. Combinando ambos par</a:t>
            </a:r>
            <a:r>
              <a:rPr lang="en-US" altLang="en-US" sz="2400" b="1">
                <a:solidFill>
                  <a:schemeClr val="bg1"/>
                </a:solidFill>
                <a:sym typeface="+mn-ea"/>
              </a:rPr>
              <a:t>á</a:t>
            </a:r>
            <a:r>
              <a:rPr lang="en-US" altLang="es-ES" sz="2400" b="1">
                <a:solidFill>
                  <a:schemeClr val="bg1"/>
                </a:solidFill>
                <a:sym typeface="+mn-ea"/>
              </a:rPr>
              <a:t>metros, para cada sitio de lesi</a:t>
            </a:r>
            <a:r>
              <a:rPr lang="en-US" altLang="en-US" sz="2400" b="1">
                <a:solidFill>
                  <a:schemeClr val="bg1"/>
                </a:solidFill>
                <a:sym typeface="+mn-ea"/>
              </a:rPr>
              <a:t>ó</a:t>
            </a:r>
            <a:r>
              <a:rPr lang="en-US" altLang="es-ES" sz="2400" b="1">
                <a:solidFill>
                  <a:schemeClr val="bg1"/>
                </a:solidFill>
                <a:sym typeface="+mn-ea"/>
              </a:rPr>
              <a:t>n de caries puede establecerse un tama</a:t>
            </a:r>
            <a:r>
              <a:rPr lang="en-US" altLang="en-US" sz="2400" b="1">
                <a:solidFill>
                  <a:schemeClr val="bg1"/>
                </a:solidFill>
                <a:sym typeface="+mn-ea"/>
              </a:rPr>
              <a:t>ñ</a:t>
            </a:r>
            <a:r>
              <a:rPr lang="en-US" altLang="es-ES" sz="2400" b="1">
                <a:solidFill>
                  <a:schemeClr val="bg1"/>
                </a:solidFill>
                <a:sym typeface="+mn-ea"/>
              </a:rPr>
              <a:t>o de esta. </a:t>
            </a:r>
            <a:endParaRPr lang="en-US" altLang="es-ES" sz="2400" b="1">
              <a:solidFill>
                <a:schemeClr val="bg1"/>
              </a:solidFill>
              <a:sym typeface="+mn-ea"/>
            </a:endParaRPr>
          </a:p>
        </p:txBody>
      </p:sp>
      <p:pic>
        <p:nvPicPr>
          <p:cNvPr id="7" name="Content Placeholder 6" descr="Captura de pantalla 2025-05-08 095935"/>
          <p:cNvPicPr>
            <a:picLocks noChangeAspect="1"/>
          </p:cNvPicPr>
          <p:nvPr>
            <p:ph sz="half" idx="2"/>
          </p:nvPr>
        </p:nvPicPr>
        <p:blipFill>
          <a:blip r:embed="rId1"/>
          <a:stretch>
            <a:fillRect/>
          </a:stretch>
        </p:blipFill>
        <p:spPr>
          <a:xfrm>
            <a:off x="6421755" y="471170"/>
            <a:ext cx="3267075" cy="2019300"/>
          </a:xfrm>
          <a:prstGeom prst="rect">
            <a:avLst/>
          </a:prstGeom>
        </p:spPr>
      </p:pic>
      <p:pic>
        <p:nvPicPr>
          <p:cNvPr id="9" name="Picture 8" descr="Captura de pantalla 2025-05-08 095916"/>
          <p:cNvPicPr>
            <a:picLocks noChangeAspect="1"/>
          </p:cNvPicPr>
          <p:nvPr/>
        </p:nvPicPr>
        <p:blipFill>
          <a:blip r:embed="rId2"/>
          <a:stretch>
            <a:fillRect/>
          </a:stretch>
        </p:blipFill>
        <p:spPr>
          <a:xfrm>
            <a:off x="8219440" y="3538855"/>
            <a:ext cx="3267075" cy="2638425"/>
          </a:xfrm>
          <a:prstGeom prst="rect">
            <a:avLst/>
          </a:prstGeom>
        </p:spPr>
      </p:pic>
      <p:sp>
        <p:nvSpPr>
          <p:cNvPr id="10" name="Text Box 9"/>
          <p:cNvSpPr txBox="1"/>
          <p:nvPr/>
        </p:nvSpPr>
        <p:spPr>
          <a:xfrm>
            <a:off x="7191375" y="2753995"/>
            <a:ext cx="2216785" cy="521970"/>
          </a:xfrm>
          <a:prstGeom prst="rect">
            <a:avLst/>
          </a:prstGeom>
          <a:noFill/>
        </p:spPr>
        <p:txBody>
          <a:bodyPr wrap="square" rtlCol="0">
            <a:spAutoFit/>
          </a:bodyPr>
          <a:p>
            <a:r>
              <a:rPr lang="es-ES" altLang="en-US" sz="2800" b="1"/>
              <a:t>Lesión 2.4</a:t>
            </a:r>
            <a:endParaRPr lang="es-ES" altLang="en-US" sz="2800" b="1"/>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
          <p:cNvSpPr>
            <a:spLocks noGrp="1"/>
          </p:cNvSpPr>
          <p:nvPr>
            <p:ph type="title"/>
          </p:nvPr>
        </p:nvSpPr>
        <p:spPr/>
        <p:txBody>
          <a:bodyPr/>
          <a:p>
            <a:endParaRPr lang="es-ES" altLang="en-US"/>
          </a:p>
        </p:txBody>
      </p:sp>
      <p:pic>
        <p:nvPicPr>
          <p:cNvPr id="4" name="Content Placeholder 3" descr="Captura de pantalla 2025-05-01 025107"/>
          <p:cNvPicPr>
            <a:picLocks noChangeAspect="1"/>
          </p:cNvPicPr>
          <p:nvPr>
            <p:ph idx="1"/>
          </p:nvPr>
        </p:nvPicPr>
        <p:blipFill>
          <a:blip r:embed="rId1"/>
          <a:stretch>
            <a:fillRect/>
          </a:stretch>
        </p:blipFill>
        <p:spPr>
          <a:xfrm>
            <a:off x="554355" y="258445"/>
            <a:ext cx="10881995" cy="632587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
          <p:cNvSpPr>
            <a:spLocks noGrp="1"/>
          </p:cNvSpPr>
          <p:nvPr>
            <p:ph type="title"/>
          </p:nvPr>
        </p:nvSpPr>
        <p:spPr/>
        <p:txBody>
          <a:bodyPr/>
          <a:p>
            <a:r>
              <a:rPr lang="en-US" altLang="es-ES"/>
              <a:t>Lesiones cervicales no cariosas</a:t>
            </a:r>
            <a:endParaRPr lang="en-US" altLang="es-ES"/>
          </a:p>
        </p:txBody>
      </p:sp>
      <p:sp>
        <p:nvSpPr>
          <p:cNvPr id="6" name="Content Placeholder 5"/>
          <p:cNvSpPr/>
          <p:nvPr>
            <p:ph idx="1"/>
          </p:nvPr>
        </p:nvSpPr>
        <p:spPr>
          <a:solidFill>
            <a:schemeClr val="accent1">
              <a:lumMod val="50000"/>
            </a:schemeClr>
          </a:solidFill>
        </p:spPr>
        <p:txBody>
          <a:bodyPr/>
          <a:p>
            <a:r>
              <a:rPr lang="en-US" altLang="es-ES" sz="3200" b="1">
                <a:solidFill>
                  <a:schemeClr val="bg1"/>
                </a:solidFill>
                <a:sym typeface="+mn-ea"/>
              </a:rPr>
              <a:t>Lesiones cervicales no cariosas</a:t>
            </a:r>
            <a:r>
              <a:rPr lang="es-ES" altLang="en-US" sz="3200" b="1">
                <a:solidFill>
                  <a:schemeClr val="bg1"/>
                </a:solidFill>
                <a:sym typeface="+mn-ea"/>
              </a:rPr>
              <a:t>, </a:t>
            </a:r>
            <a:r>
              <a:rPr lang="en-US" altLang="es-ES" sz="3200" b="1">
                <a:solidFill>
                  <a:schemeClr val="bg1"/>
                </a:solidFill>
              </a:rPr>
              <a:t>se clasifican en: </a:t>
            </a:r>
            <a:endParaRPr lang="en-US" altLang="es-ES" sz="3200" b="1">
              <a:solidFill>
                <a:schemeClr val="bg1"/>
              </a:solidFill>
            </a:endParaRPr>
          </a:p>
          <a:p>
            <a:r>
              <a:rPr lang="es-ES" altLang="en-US" sz="3200" b="1">
                <a:solidFill>
                  <a:schemeClr val="bg1"/>
                </a:solidFill>
              </a:rPr>
              <a:t>- </a:t>
            </a:r>
            <a:r>
              <a:rPr lang="en-US" altLang="es-ES" sz="3200" b="1">
                <a:solidFill>
                  <a:schemeClr val="bg1"/>
                </a:solidFill>
              </a:rPr>
              <a:t>abrasi</a:t>
            </a:r>
            <a:r>
              <a:rPr lang="en-US" altLang="en-US" sz="3200" b="1">
                <a:solidFill>
                  <a:schemeClr val="bg1"/>
                </a:solidFill>
              </a:rPr>
              <a:t>ó</a:t>
            </a:r>
            <a:r>
              <a:rPr lang="en-US" altLang="es-ES" sz="3200" b="1">
                <a:solidFill>
                  <a:schemeClr val="bg1"/>
                </a:solidFill>
              </a:rPr>
              <a:t>n</a:t>
            </a:r>
            <a:r>
              <a:rPr lang="es-ES" altLang="en-US" sz="3200" b="1">
                <a:solidFill>
                  <a:schemeClr val="bg1"/>
                </a:solidFill>
              </a:rPr>
              <a:t>.</a:t>
            </a:r>
            <a:endParaRPr lang="es-ES" altLang="en-US" sz="3200" b="1">
              <a:solidFill>
                <a:schemeClr val="bg1"/>
              </a:solidFill>
            </a:endParaRPr>
          </a:p>
          <a:p>
            <a:r>
              <a:rPr lang="es-ES" altLang="en-US" sz="3200" b="1">
                <a:solidFill>
                  <a:schemeClr val="bg1"/>
                </a:solidFill>
              </a:rPr>
              <a:t>-</a:t>
            </a:r>
            <a:r>
              <a:rPr lang="en-US" altLang="es-ES" sz="3200" b="1">
                <a:solidFill>
                  <a:schemeClr val="bg1"/>
                </a:solidFill>
              </a:rPr>
              <a:t> erosi</a:t>
            </a:r>
            <a:r>
              <a:rPr lang="en-US" altLang="en-US" sz="3200" b="1">
                <a:solidFill>
                  <a:schemeClr val="bg1"/>
                </a:solidFill>
              </a:rPr>
              <a:t>ó</a:t>
            </a:r>
            <a:r>
              <a:rPr lang="en-US" altLang="es-ES" sz="3200" b="1">
                <a:solidFill>
                  <a:schemeClr val="bg1"/>
                </a:solidFill>
              </a:rPr>
              <a:t>n-corrosi</a:t>
            </a:r>
            <a:r>
              <a:rPr lang="en-US" altLang="en-US" sz="3200" b="1">
                <a:solidFill>
                  <a:schemeClr val="bg1"/>
                </a:solidFill>
              </a:rPr>
              <a:t>ó</a:t>
            </a:r>
            <a:r>
              <a:rPr lang="en-US" altLang="es-ES" sz="3200" b="1">
                <a:solidFill>
                  <a:schemeClr val="bg1"/>
                </a:solidFill>
              </a:rPr>
              <a:t>n</a:t>
            </a:r>
            <a:r>
              <a:rPr lang="es-ES" altLang="en-US" sz="3200" b="1">
                <a:solidFill>
                  <a:schemeClr val="bg1"/>
                </a:solidFill>
              </a:rPr>
              <a:t>.</a:t>
            </a:r>
            <a:r>
              <a:rPr lang="en-US" altLang="es-ES" sz="3200" b="1">
                <a:solidFill>
                  <a:schemeClr val="bg1"/>
                </a:solidFill>
              </a:rPr>
              <a:t> </a:t>
            </a:r>
            <a:endParaRPr lang="en-US" altLang="es-ES" sz="3200" b="1">
              <a:solidFill>
                <a:schemeClr val="bg1"/>
              </a:solidFill>
            </a:endParaRPr>
          </a:p>
          <a:p>
            <a:r>
              <a:rPr lang="es-ES" altLang="en-US" sz="3200" b="1">
                <a:solidFill>
                  <a:schemeClr val="bg1"/>
                </a:solidFill>
              </a:rPr>
              <a:t>- </a:t>
            </a:r>
            <a:r>
              <a:rPr lang="en-US" altLang="es-ES" sz="3200" b="1">
                <a:solidFill>
                  <a:schemeClr val="bg1"/>
                </a:solidFill>
              </a:rPr>
              <a:t>abfracci</a:t>
            </a:r>
            <a:r>
              <a:rPr lang="en-US" altLang="en-US" sz="3200" b="1">
                <a:solidFill>
                  <a:schemeClr val="bg1"/>
                </a:solidFill>
              </a:rPr>
              <a:t>ó</a:t>
            </a:r>
            <a:r>
              <a:rPr lang="en-US" altLang="es-ES" sz="3200" b="1">
                <a:solidFill>
                  <a:schemeClr val="bg1"/>
                </a:solidFill>
              </a:rPr>
              <a:t>n y sus m</a:t>
            </a:r>
            <a:r>
              <a:rPr lang="en-US" altLang="en-US" sz="3200" b="1">
                <a:solidFill>
                  <a:schemeClr val="bg1"/>
                </a:solidFill>
              </a:rPr>
              <a:t>ú</a:t>
            </a:r>
            <a:r>
              <a:rPr lang="en-US" altLang="es-ES" sz="3200" b="1">
                <a:solidFill>
                  <a:schemeClr val="bg1"/>
                </a:solidFill>
              </a:rPr>
              <a:t>ltiples combinaciones.</a:t>
            </a:r>
            <a:endParaRPr lang="en-US" altLang="es-ES" sz="3200" b="1">
              <a:solidFill>
                <a:schemeClr val="bg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tLang="es-ES"/>
              <a:t>ABRASI</a:t>
            </a:r>
            <a:r>
              <a:rPr lang="en-US" altLang="en-US"/>
              <a:t>Ó</a:t>
            </a:r>
            <a:r>
              <a:rPr lang="en-US" altLang="es-ES"/>
              <a:t>N </a:t>
            </a:r>
            <a:endParaRPr lang="en-US" altLang="es-ES"/>
          </a:p>
        </p:txBody>
      </p:sp>
      <p:sp>
        <p:nvSpPr>
          <p:cNvPr id="3" name="Content Placeholder 2"/>
          <p:cNvSpPr>
            <a:spLocks noGrp="1"/>
          </p:cNvSpPr>
          <p:nvPr>
            <p:ph idx="1"/>
          </p:nvPr>
        </p:nvSpPr>
        <p:spPr>
          <a:solidFill>
            <a:schemeClr val="accent1">
              <a:lumMod val="50000"/>
            </a:schemeClr>
          </a:solidFill>
        </p:spPr>
        <p:txBody>
          <a:bodyPr/>
          <a:p>
            <a:r>
              <a:rPr lang="en-US" altLang="es-ES" sz="3200" b="1">
                <a:solidFill>
                  <a:schemeClr val="bg1"/>
                </a:solidFill>
              </a:rPr>
              <a:t>Es el desgaste de la estructura dentaria </a:t>
            </a:r>
            <a:r>
              <a:rPr lang="en-US" altLang="es-ES" sz="3200" b="1">
                <a:solidFill>
                  <a:schemeClr val="bg1"/>
                </a:solidFill>
                <a:highlight>
                  <a:srgbClr val="008080"/>
                </a:highlight>
              </a:rPr>
              <a:t>causada por el frotado, raspado o pulido provenientes de objetos extra</a:t>
            </a:r>
            <a:r>
              <a:rPr lang="en-US" altLang="en-US" sz="3200" b="1">
                <a:solidFill>
                  <a:schemeClr val="bg1"/>
                </a:solidFill>
                <a:highlight>
                  <a:srgbClr val="008080"/>
                </a:highlight>
              </a:rPr>
              <a:t>ñ</a:t>
            </a:r>
            <a:r>
              <a:rPr lang="en-US" altLang="es-ES" sz="3200" b="1">
                <a:solidFill>
                  <a:schemeClr val="bg1"/>
                </a:solidFill>
                <a:highlight>
                  <a:srgbClr val="008080"/>
                </a:highlight>
              </a:rPr>
              <a:t>os</a:t>
            </a:r>
            <a:r>
              <a:rPr lang="en-US" altLang="es-ES" sz="3200" b="1">
                <a:solidFill>
                  <a:schemeClr val="bg1"/>
                </a:solidFill>
              </a:rPr>
              <a:t> y/o sustancias introducidas en la boca que, al contactar con los dientes, generan la p</a:t>
            </a:r>
            <a:r>
              <a:rPr lang="en-US" altLang="en-US" sz="3200" b="1">
                <a:solidFill>
                  <a:schemeClr val="bg1"/>
                </a:solidFill>
              </a:rPr>
              <a:t>é</a:t>
            </a:r>
            <a:r>
              <a:rPr lang="en-US" altLang="es-ES" sz="3200" b="1">
                <a:solidFill>
                  <a:schemeClr val="bg1"/>
                </a:solidFill>
              </a:rPr>
              <a:t>rdida de los tejidos duros a nivel del l</a:t>
            </a:r>
            <a:r>
              <a:rPr lang="en-US" altLang="en-US" sz="3200" b="1">
                <a:solidFill>
                  <a:schemeClr val="bg1"/>
                </a:solidFill>
              </a:rPr>
              <a:t>í</a:t>
            </a:r>
            <a:r>
              <a:rPr lang="en-US" altLang="es-ES" sz="3200" b="1">
                <a:solidFill>
                  <a:schemeClr val="bg1"/>
                </a:solidFill>
              </a:rPr>
              <a:t>mite amelocementario</a:t>
            </a:r>
            <a:r>
              <a:rPr lang="es-ES" altLang="en-US" sz="3200" b="1">
                <a:solidFill>
                  <a:schemeClr val="bg1"/>
                </a:solidFill>
              </a:rPr>
              <a:t>.</a:t>
            </a:r>
            <a:endParaRPr lang="es-ES" altLang="en-US" sz="3200" b="1">
              <a:solidFill>
                <a:schemeClr val="bg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tLang="es-ES">
                <a:sym typeface="+mn-ea"/>
              </a:rPr>
              <a:t>ABRASI</a:t>
            </a:r>
            <a:r>
              <a:rPr lang="en-US" altLang="en-US">
                <a:sym typeface="+mn-ea"/>
              </a:rPr>
              <a:t>Ó</a:t>
            </a:r>
            <a:r>
              <a:rPr lang="en-US" altLang="es-ES">
                <a:sym typeface="+mn-ea"/>
              </a:rPr>
              <a:t>N</a:t>
            </a:r>
            <a:endParaRPr lang="es-ES" altLang="en-US"/>
          </a:p>
        </p:txBody>
      </p:sp>
      <p:sp>
        <p:nvSpPr>
          <p:cNvPr id="3" name="Content Placeholder 2"/>
          <p:cNvSpPr>
            <a:spLocks noGrp="1"/>
          </p:cNvSpPr>
          <p:nvPr>
            <p:ph sz="half" idx="1"/>
          </p:nvPr>
        </p:nvSpPr>
        <p:spPr>
          <a:xfrm>
            <a:off x="647700" y="1393825"/>
            <a:ext cx="7453630" cy="4783455"/>
          </a:xfrm>
          <a:solidFill>
            <a:schemeClr val="accent1">
              <a:lumMod val="50000"/>
            </a:schemeClr>
          </a:solidFill>
        </p:spPr>
        <p:txBody>
          <a:bodyPr>
            <a:noAutofit/>
          </a:bodyPr>
          <a:p>
            <a:endParaRPr lang="en-US" altLang="es-ES" sz="3100" b="1">
              <a:solidFill>
                <a:schemeClr val="tx1"/>
              </a:solidFill>
              <a:highlight>
                <a:srgbClr val="FFFF00"/>
              </a:highlight>
            </a:endParaRPr>
          </a:p>
          <a:p>
            <a:r>
              <a:rPr lang="en-US" altLang="es-ES" sz="3100" b="1">
                <a:solidFill>
                  <a:schemeClr val="tx1"/>
                </a:solidFill>
                <a:highlight>
                  <a:srgbClr val="FFFF00"/>
                </a:highlight>
              </a:rPr>
              <a:t>Localizaci</a:t>
            </a:r>
            <a:r>
              <a:rPr lang="en-US" altLang="en-US" sz="3100" b="1">
                <a:solidFill>
                  <a:schemeClr val="tx1"/>
                </a:solidFill>
                <a:highlight>
                  <a:srgbClr val="FFFF00"/>
                </a:highlight>
              </a:rPr>
              <a:t>ó</a:t>
            </a:r>
            <a:r>
              <a:rPr lang="en-US" altLang="es-ES" sz="3100" b="1">
                <a:solidFill>
                  <a:schemeClr val="tx1"/>
                </a:solidFill>
                <a:highlight>
                  <a:srgbClr val="FFFF00"/>
                </a:highlight>
              </a:rPr>
              <a:t>n:</a:t>
            </a:r>
            <a:r>
              <a:rPr lang="en-US" altLang="es-ES" sz="3100" b="1">
                <a:solidFill>
                  <a:schemeClr val="bg1"/>
                </a:solidFill>
              </a:rPr>
              <a:t> Se localiza en el l</a:t>
            </a:r>
            <a:r>
              <a:rPr lang="en-US" altLang="en-US" sz="3100" b="1">
                <a:solidFill>
                  <a:schemeClr val="bg1"/>
                </a:solidFill>
              </a:rPr>
              <a:t>í</a:t>
            </a:r>
            <a:r>
              <a:rPr lang="en-US" altLang="es-ES" sz="3100" b="1">
                <a:solidFill>
                  <a:schemeClr val="bg1"/>
                </a:solidFill>
              </a:rPr>
              <a:t>mite amelocementario (LAC)</a:t>
            </a:r>
            <a:r>
              <a:rPr lang="es-ES" altLang="en-US" sz="3100" b="1">
                <a:solidFill>
                  <a:schemeClr val="bg1"/>
                </a:solidFill>
              </a:rPr>
              <a:t> m</a:t>
            </a:r>
            <a:r>
              <a:rPr lang="en-US" altLang="en-US" sz="3100" b="1">
                <a:solidFill>
                  <a:schemeClr val="bg1"/>
                </a:solidFill>
              </a:rPr>
              <a:t>á</a:t>
            </a:r>
            <a:r>
              <a:rPr lang="en-US" altLang="es-ES" sz="3100" b="1">
                <a:solidFill>
                  <a:schemeClr val="bg1"/>
                </a:solidFill>
              </a:rPr>
              <a:t>s frecuentemente por vestibular y desde canino a primer molar. Los m</a:t>
            </a:r>
            <a:r>
              <a:rPr lang="en-US" altLang="en-US" sz="3100" b="1">
                <a:solidFill>
                  <a:schemeClr val="bg1"/>
                </a:solidFill>
              </a:rPr>
              <a:t>á</a:t>
            </a:r>
            <a:r>
              <a:rPr lang="en-US" altLang="es-ES" sz="3100" b="1">
                <a:solidFill>
                  <a:schemeClr val="bg1"/>
                </a:solidFill>
              </a:rPr>
              <a:t>s afectados son los premolares del maxilar superior</a:t>
            </a:r>
            <a:r>
              <a:rPr lang="es-ES" altLang="en-US" sz="3100" b="1">
                <a:solidFill>
                  <a:schemeClr val="bg1"/>
                </a:solidFill>
              </a:rPr>
              <a:t>.</a:t>
            </a:r>
            <a:endParaRPr lang="en-US" altLang="es-ES" sz="3100" b="1">
              <a:solidFill>
                <a:schemeClr val="bg1"/>
              </a:solidFill>
            </a:endParaRPr>
          </a:p>
          <a:p>
            <a:r>
              <a:rPr lang="en-US" altLang="es-ES" sz="3100" b="1">
                <a:solidFill>
                  <a:schemeClr val="bg1"/>
                </a:solidFill>
              </a:rPr>
              <a:t> </a:t>
            </a:r>
            <a:endParaRPr lang="en-US" altLang="es-ES" sz="3100" b="1">
              <a:solidFill>
                <a:schemeClr val="bg1"/>
              </a:solidFill>
            </a:endParaRPr>
          </a:p>
          <a:p>
            <a:endParaRPr lang="en-US" altLang="es-ES" sz="2700" b="1">
              <a:solidFill>
                <a:schemeClr val="bg1"/>
              </a:solidFill>
            </a:endParaRPr>
          </a:p>
        </p:txBody>
      </p:sp>
      <p:pic>
        <p:nvPicPr>
          <p:cNvPr id="4" name="Content Placeholder 3" descr="Captura de pantalla 2025-05-01 022602"/>
          <p:cNvPicPr>
            <a:picLocks noChangeAspect="1"/>
          </p:cNvPicPr>
          <p:nvPr>
            <p:ph sz="half" idx="2"/>
          </p:nvPr>
        </p:nvPicPr>
        <p:blipFill>
          <a:blip r:embed="rId1"/>
          <a:stretch>
            <a:fillRect/>
          </a:stretch>
        </p:blipFill>
        <p:spPr>
          <a:xfrm>
            <a:off x="8943975" y="258445"/>
            <a:ext cx="2872740" cy="435165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tLang="es-ES" b="1">
                <a:sym typeface="+mn-ea"/>
              </a:rPr>
              <a:t>ABRASI</a:t>
            </a:r>
            <a:r>
              <a:rPr lang="en-US" altLang="en-US" b="1">
                <a:sym typeface="+mn-ea"/>
              </a:rPr>
              <a:t>Ó</a:t>
            </a:r>
            <a:r>
              <a:rPr lang="en-US" altLang="es-ES" b="1">
                <a:sym typeface="+mn-ea"/>
              </a:rPr>
              <a:t>N</a:t>
            </a:r>
            <a:endParaRPr lang="es-ES" altLang="en-US" b="1"/>
          </a:p>
        </p:txBody>
      </p:sp>
      <p:pic>
        <p:nvPicPr>
          <p:cNvPr id="5" name="Content Placeholder 4" descr="Captura de pantalla 2025-05-01 022658"/>
          <p:cNvPicPr>
            <a:picLocks noChangeAspect="1"/>
          </p:cNvPicPr>
          <p:nvPr>
            <p:ph sz="half" idx="2"/>
          </p:nvPr>
        </p:nvPicPr>
        <p:blipFill>
          <a:blip r:embed="rId1"/>
          <a:stretch>
            <a:fillRect/>
          </a:stretch>
        </p:blipFill>
        <p:spPr>
          <a:xfrm>
            <a:off x="8029575" y="2016760"/>
            <a:ext cx="3133725" cy="2143125"/>
          </a:xfrm>
          <a:prstGeom prst="rect">
            <a:avLst/>
          </a:prstGeom>
        </p:spPr>
      </p:pic>
      <p:sp>
        <p:nvSpPr>
          <p:cNvPr id="3" name="Text Box 2"/>
          <p:cNvSpPr txBox="1"/>
          <p:nvPr/>
        </p:nvSpPr>
        <p:spPr>
          <a:xfrm>
            <a:off x="249555" y="1331595"/>
            <a:ext cx="6096000" cy="5339080"/>
          </a:xfrm>
          <a:prstGeom prst="rect">
            <a:avLst/>
          </a:prstGeom>
          <a:solidFill>
            <a:schemeClr val="accent1">
              <a:lumMod val="50000"/>
            </a:schemeClr>
          </a:solidFill>
        </p:spPr>
        <p:txBody>
          <a:bodyPr wrap="square" rtlCol="0" anchor="t">
            <a:spAutoFit/>
          </a:bodyPr>
          <a:p>
            <a:r>
              <a:rPr lang="en-US" altLang="es-ES" sz="3100" b="1">
                <a:highlight>
                  <a:srgbClr val="FFFF00"/>
                </a:highlight>
                <a:sym typeface="+mn-ea"/>
              </a:rPr>
              <a:t>Caracter</a:t>
            </a:r>
            <a:r>
              <a:rPr lang="en-US" altLang="en-US" sz="3100" b="1">
                <a:highlight>
                  <a:srgbClr val="FFFF00"/>
                </a:highlight>
                <a:sym typeface="+mn-ea"/>
              </a:rPr>
              <a:t>í</a:t>
            </a:r>
            <a:r>
              <a:rPr lang="en-US" altLang="es-ES" sz="3100" b="1">
                <a:highlight>
                  <a:srgbClr val="FFFF00"/>
                </a:highlight>
                <a:sym typeface="+mn-ea"/>
              </a:rPr>
              <a:t>sticas cl</a:t>
            </a:r>
            <a:r>
              <a:rPr lang="en-US" altLang="en-US" sz="3100" b="1">
                <a:highlight>
                  <a:srgbClr val="FFFF00"/>
                </a:highlight>
                <a:sym typeface="+mn-ea"/>
              </a:rPr>
              <a:t>í</a:t>
            </a:r>
            <a:r>
              <a:rPr lang="en-US" altLang="es-ES" sz="3100" b="1">
                <a:highlight>
                  <a:srgbClr val="FFFF00"/>
                </a:highlight>
                <a:sym typeface="+mn-ea"/>
              </a:rPr>
              <a:t>nicas:</a:t>
            </a:r>
            <a:r>
              <a:rPr lang="en-US" altLang="es-ES" sz="3100" b="1">
                <a:solidFill>
                  <a:schemeClr val="bg1"/>
                </a:solidFill>
                <a:sym typeface="+mn-ea"/>
              </a:rPr>
              <a:t>  contorno indefinido, con una superficie dura y pulida, a veces con grietas</a:t>
            </a:r>
            <a:r>
              <a:rPr lang="es-ES" altLang="en-US" sz="3100" b="1">
                <a:solidFill>
                  <a:schemeClr val="bg1"/>
                </a:solidFill>
                <a:sym typeface="+mn-ea"/>
              </a:rPr>
              <a:t>.</a:t>
            </a:r>
            <a:r>
              <a:rPr lang="en-US" altLang="es-ES" sz="3100" b="1">
                <a:solidFill>
                  <a:schemeClr val="bg1"/>
                </a:solidFill>
                <a:sym typeface="+mn-ea"/>
              </a:rPr>
              <a:t> </a:t>
            </a:r>
            <a:endParaRPr lang="en-US" altLang="es-ES" sz="3100" b="1">
              <a:solidFill>
                <a:schemeClr val="bg1"/>
              </a:solidFill>
            </a:endParaRPr>
          </a:p>
          <a:p>
            <a:r>
              <a:rPr lang="en-US" altLang="es-ES" sz="3100" b="1">
                <a:solidFill>
                  <a:schemeClr val="bg1"/>
                </a:solidFill>
                <a:sym typeface="+mn-ea"/>
              </a:rPr>
              <a:t>• No presenta placa bacteriana ni manchas de coloraci</a:t>
            </a:r>
            <a:r>
              <a:rPr lang="en-US" altLang="en-US" sz="3100" b="1">
                <a:solidFill>
                  <a:schemeClr val="bg1"/>
                </a:solidFill>
                <a:sym typeface="+mn-ea"/>
              </a:rPr>
              <a:t>ó</a:t>
            </a:r>
            <a:r>
              <a:rPr lang="en-US" altLang="es-ES" sz="3100" b="1">
                <a:solidFill>
                  <a:schemeClr val="bg1"/>
                </a:solidFill>
                <a:sym typeface="+mn-ea"/>
              </a:rPr>
              <a:t>n</a:t>
            </a:r>
            <a:r>
              <a:rPr lang="es-ES" altLang="en-US" sz="3100" b="1">
                <a:solidFill>
                  <a:schemeClr val="bg1"/>
                </a:solidFill>
                <a:sym typeface="+mn-ea"/>
              </a:rPr>
              <a:t>.</a:t>
            </a:r>
            <a:endParaRPr lang="es-ES" altLang="en-US" sz="3100" b="1">
              <a:solidFill>
                <a:schemeClr val="bg1"/>
              </a:solidFill>
            </a:endParaRPr>
          </a:p>
          <a:p>
            <a:r>
              <a:rPr lang="en-US" altLang="es-ES" sz="3100" b="1">
                <a:solidFill>
                  <a:schemeClr val="bg1"/>
                </a:solidFill>
                <a:sym typeface="+mn-ea"/>
              </a:rPr>
              <a:t>• El esmalte se ve liso, plano y brillante; la dentina expuesta se presenta extremadamente pulida. </a:t>
            </a:r>
            <a:endParaRPr lang="en-US" altLang="es-ES" sz="3100" b="1">
              <a:solidFill>
                <a:schemeClr val="bg1"/>
              </a:solidFill>
            </a:endParaRPr>
          </a:p>
          <a:p>
            <a:r>
              <a:rPr lang="en-US" altLang="es-ES" sz="3100" b="1">
                <a:solidFill>
                  <a:schemeClr val="bg1"/>
                </a:solidFill>
                <a:sym typeface="+mn-ea"/>
              </a:rPr>
              <a:t>• La forma de la </a:t>
            </a:r>
            <a:r>
              <a:rPr lang="en-US" altLang="es-ES" sz="3100" b="1">
                <a:solidFill>
                  <a:schemeClr val="bg1"/>
                </a:solidFill>
                <a:highlight>
                  <a:srgbClr val="008080"/>
                </a:highlight>
                <a:sym typeface="+mn-ea"/>
              </a:rPr>
              <a:t>lesi</a:t>
            </a:r>
            <a:r>
              <a:rPr lang="en-US" altLang="en-US" sz="3100" b="1">
                <a:solidFill>
                  <a:schemeClr val="bg1"/>
                </a:solidFill>
                <a:highlight>
                  <a:srgbClr val="008080"/>
                </a:highlight>
                <a:sym typeface="+mn-ea"/>
              </a:rPr>
              <a:t>ó</a:t>
            </a:r>
            <a:r>
              <a:rPr lang="en-US" altLang="es-ES" sz="3100" b="1">
                <a:solidFill>
                  <a:schemeClr val="bg1"/>
                </a:solidFill>
                <a:highlight>
                  <a:srgbClr val="008080"/>
                </a:highlight>
                <a:sym typeface="+mn-ea"/>
              </a:rPr>
              <a:t>n es de plato amplio con m</a:t>
            </a:r>
            <a:r>
              <a:rPr lang="en-US" altLang="en-US" sz="3100" b="1">
                <a:solidFill>
                  <a:schemeClr val="bg1"/>
                </a:solidFill>
                <a:highlight>
                  <a:srgbClr val="008080"/>
                </a:highlight>
                <a:sym typeface="+mn-ea"/>
              </a:rPr>
              <a:t>á</a:t>
            </a:r>
            <a:r>
              <a:rPr lang="en-US" altLang="es-ES" sz="3100" b="1">
                <a:solidFill>
                  <a:schemeClr val="bg1"/>
                </a:solidFill>
                <a:highlight>
                  <a:srgbClr val="008080"/>
                </a:highlight>
                <a:sym typeface="+mn-ea"/>
              </a:rPr>
              <a:t>rgenes no definidos</a:t>
            </a:r>
            <a:r>
              <a:rPr lang="en-US" altLang="es-ES" sz="3100" b="1">
                <a:solidFill>
                  <a:schemeClr val="bg1"/>
                </a:solidFill>
                <a:sym typeface="+mn-ea"/>
              </a:rPr>
              <a:t>, acompa</a:t>
            </a:r>
            <a:r>
              <a:rPr lang="en-US" altLang="en-US" sz="3100" b="1">
                <a:solidFill>
                  <a:schemeClr val="bg1"/>
                </a:solidFill>
                <a:sym typeface="+mn-ea"/>
              </a:rPr>
              <a:t>ñ</a:t>
            </a:r>
            <a:r>
              <a:rPr lang="en-US" altLang="es-ES" sz="3100" b="1">
                <a:solidFill>
                  <a:schemeClr val="bg1"/>
                </a:solidFill>
                <a:sym typeface="+mn-ea"/>
              </a:rPr>
              <a:t>ada de recesi</a:t>
            </a:r>
            <a:r>
              <a:rPr lang="en-US" altLang="en-US" sz="3100" b="1">
                <a:solidFill>
                  <a:schemeClr val="bg1"/>
                </a:solidFill>
                <a:sym typeface="+mn-ea"/>
              </a:rPr>
              <a:t>ó</a:t>
            </a:r>
            <a:r>
              <a:rPr lang="en-US" altLang="es-ES" sz="3100" b="1">
                <a:solidFill>
                  <a:schemeClr val="bg1"/>
                </a:solidFill>
                <a:sym typeface="+mn-ea"/>
              </a:rPr>
              <a:t>n gingival.</a:t>
            </a:r>
            <a:endParaRPr lang="en-US" altLang="es-ES" sz="3100" b="1">
              <a:solidFill>
                <a:schemeClr val="bg1"/>
              </a:solidFill>
              <a:sym typeface="+mn-ea"/>
            </a:endParaRPr>
          </a:p>
        </p:txBody>
      </p:sp>
      <p:sp>
        <p:nvSpPr>
          <p:cNvPr id="6" name="Content Placeholder 5"/>
          <p:cNvSpPr/>
          <p:nvPr>
            <p:ph sz="half" idx="1"/>
          </p:nvPr>
        </p:nvSpPr>
        <p:spPr/>
        <p:txBody>
          <a:bodyPr/>
          <a:p>
            <a:endParaRPr lang="es-ES"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tLang="es-ES" b="1">
                <a:sym typeface="+mn-ea"/>
              </a:rPr>
              <a:t>Etiolog</a:t>
            </a:r>
            <a:r>
              <a:rPr lang="en-US" altLang="en-US" b="1">
                <a:sym typeface="+mn-ea"/>
              </a:rPr>
              <a:t>í</a:t>
            </a:r>
            <a:r>
              <a:rPr lang="en-US" altLang="es-ES" b="1">
                <a:sym typeface="+mn-ea"/>
              </a:rPr>
              <a:t>a de la abrasi</a:t>
            </a:r>
            <a:r>
              <a:rPr lang="en-US" altLang="en-US" b="1">
                <a:sym typeface="+mn-ea"/>
              </a:rPr>
              <a:t>ó</a:t>
            </a:r>
            <a:r>
              <a:rPr lang="en-US" altLang="es-ES" b="1">
                <a:sym typeface="+mn-ea"/>
              </a:rPr>
              <a:t>n:</a:t>
            </a:r>
            <a:endParaRPr lang="es-ES" altLang="en-US" b="1"/>
          </a:p>
        </p:txBody>
      </p:sp>
      <p:sp>
        <p:nvSpPr>
          <p:cNvPr id="3" name="Content Placeholder 2"/>
          <p:cNvSpPr>
            <a:spLocks noGrp="1"/>
          </p:cNvSpPr>
          <p:nvPr>
            <p:ph sz="half" idx="1"/>
          </p:nvPr>
        </p:nvSpPr>
        <p:spPr>
          <a:xfrm>
            <a:off x="647700" y="1583690"/>
            <a:ext cx="5181600" cy="4593590"/>
          </a:xfrm>
          <a:solidFill>
            <a:schemeClr val="accent1">
              <a:lumMod val="50000"/>
            </a:schemeClr>
          </a:solidFill>
        </p:spPr>
        <p:txBody>
          <a:bodyPr>
            <a:normAutofit lnSpcReduction="10000"/>
          </a:bodyPr>
          <a:p>
            <a:r>
              <a:rPr lang="en-US" altLang="es-ES" b="1">
                <a:solidFill>
                  <a:schemeClr val="tx1"/>
                </a:solidFill>
                <a:highlight>
                  <a:srgbClr val="FFFF00"/>
                </a:highlight>
              </a:rPr>
              <a:t> Las causas </a:t>
            </a:r>
            <a:r>
              <a:rPr lang="es-ES" altLang="en-US" b="1">
                <a:solidFill>
                  <a:schemeClr val="tx1"/>
                </a:solidFill>
                <a:highlight>
                  <a:srgbClr val="FFFF00"/>
                </a:highlight>
              </a:rPr>
              <a:t>pueden</a:t>
            </a:r>
            <a:r>
              <a:rPr lang="en-US" altLang="es-ES" b="1">
                <a:solidFill>
                  <a:schemeClr val="tx1"/>
                </a:solidFill>
                <a:highlight>
                  <a:srgbClr val="FFFF00"/>
                </a:highlight>
              </a:rPr>
              <a:t> clasificarse</a:t>
            </a:r>
            <a:r>
              <a:rPr lang="es-ES" altLang="en-US" b="1">
                <a:solidFill>
                  <a:schemeClr val="tx1"/>
                </a:solidFill>
                <a:highlight>
                  <a:srgbClr val="FFFF00"/>
                </a:highlight>
              </a:rPr>
              <a:t> en</a:t>
            </a:r>
            <a:r>
              <a:rPr lang="es-ES" altLang="en-US">
                <a:solidFill>
                  <a:schemeClr val="tx1"/>
                </a:solidFill>
                <a:highlight>
                  <a:srgbClr val="FFFF00"/>
                </a:highlight>
              </a:rPr>
              <a:t>:</a:t>
            </a:r>
            <a:endParaRPr lang="es-ES" altLang="en-US">
              <a:solidFill>
                <a:schemeClr val="tx1"/>
              </a:solidFill>
              <a:highlight>
                <a:srgbClr val="FFFF00"/>
              </a:highlight>
            </a:endParaRPr>
          </a:p>
          <a:p>
            <a:r>
              <a:rPr lang="es-ES" altLang="en-US" b="1">
                <a:solidFill>
                  <a:schemeClr val="bg1"/>
                </a:solidFill>
              </a:rPr>
              <a:t>a- </a:t>
            </a:r>
            <a:r>
              <a:rPr lang="en-US" altLang="es-ES" b="1">
                <a:solidFill>
                  <a:schemeClr val="bg1"/>
                </a:solidFill>
              </a:rPr>
              <a:t>individuales</a:t>
            </a:r>
            <a:r>
              <a:rPr lang="es-ES" altLang="en-US" b="1">
                <a:solidFill>
                  <a:schemeClr val="bg1"/>
                </a:solidFill>
              </a:rPr>
              <a:t>.</a:t>
            </a:r>
            <a:endParaRPr lang="en-US" altLang="es-ES" b="1">
              <a:solidFill>
                <a:schemeClr val="bg1"/>
              </a:solidFill>
            </a:endParaRPr>
          </a:p>
          <a:p>
            <a:r>
              <a:rPr lang="es-ES" altLang="en-US" b="1">
                <a:solidFill>
                  <a:schemeClr val="bg1"/>
                </a:solidFill>
              </a:rPr>
              <a:t>b- </a:t>
            </a:r>
            <a:r>
              <a:rPr lang="en-US" altLang="es-ES" b="1">
                <a:solidFill>
                  <a:schemeClr val="bg1"/>
                </a:solidFill>
              </a:rPr>
              <a:t>materiales</a:t>
            </a:r>
            <a:r>
              <a:rPr lang="es-ES" altLang="en-US" b="1">
                <a:solidFill>
                  <a:schemeClr val="bg1"/>
                </a:solidFill>
              </a:rPr>
              <a:t>.</a:t>
            </a:r>
            <a:endParaRPr lang="es-ES" altLang="en-US" b="1">
              <a:solidFill>
                <a:schemeClr val="bg1"/>
              </a:solidFill>
            </a:endParaRPr>
          </a:p>
          <a:p>
            <a:r>
              <a:rPr lang="es-ES" altLang="en-US" b="1">
                <a:solidFill>
                  <a:schemeClr val="bg1"/>
                </a:solidFill>
              </a:rPr>
              <a:t>c- </a:t>
            </a:r>
            <a:r>
              <a:rPr lang="en-US" altLang="es-ES" b="1">
                <a:solidFill>
                  <a:schemeClr val="bg1"/>
                </a:solidFill>
              </a:rPr>
              <a:t>asociados al trabajo o profesi</a:t>
            </a:r>
            <a:r>
              <a:rPr lang="en-US" altLang="en-US" b="1">
                <a:solidFill>
                  <a:schemeClr val="bg1"/>
                </a:solidFill>
              </a:rPr>
              <a:t>ó</a:t>
            </a:r>
            <a:r>
              <a:rPr lang="en-US" altLang="es-ES" b="1">
                <a:solidFill>
                  <a:schemeClr val="bg1"/>
                </a:solidFill>
              </a:rPr>
              <a:t>n</a:t>
            </a:r>
            <a:r>
              <a:rPr lang="es-ES" altLang="en-US" b="1">
                <a:solidFill>
                  <a:schemeClr val="bg1"/>
                </a:solidFill>
              </a:rPr>
              <a:t>.</a:t>
            </a:r>
            <a:endParaRPr lang="es-ES" altLang="en-US" b="1">
              <a:solidFill>
                <a:schemeClr val="bg1"/>
              </a:solidFill>
            </a:endParaRPr>
          </a:p>
          <a:p>
            <a:r>
              <a:rPr lang="es-ES" altLang="en-US" b="1">
                <a:solidFill>
                  <a:schemeClr val="bg1"/>
                </a:solidFill>
              </a:rPr>
              <a:t>d -</a:t>
            </a:r>
            <a:r>
              <a:rPr lang="en-US" altLang="es-ES" b="1">
                <a:solidFill>
                  <a:schemeClr val="bg1"/>
                </a:solidFill>
              </a:rPr>
              <a:t> asociados a tratamientos. </a:t>
            </a:r>
            <a:endParaRPr lang="en-US" altLang="es-ES" b="1">
              <a:solidFill>
                <a:schemeClr val="bg1"/>
              </a:solidFill>
            </a:endParaRPr>
          </a:p>
        </p:txBody>
      </p:sp>
      <p:sp>
        <p:nvSpPr>
          <p:cNvPr id="4" name="Content Placeholder 3"/>
          <p:cNvSpPr>
            <a:spLocks noGrp="1"/>
          </p:cNvSpPr>
          <p:nvPr>
            <p:ph sz="half" idx="2"/>
          </p:nvPr>
        </p:nvSpPr>
        <p:spPr>
          <a:xfrm>
            <a:off x="6096635" y="1214755"/>
            <a:ext cx="5615305" cy="4962525"/>
          </a:xfrm>
        </p:spPr>
        <p:txBody>
          <a:bodyPr>
            <a:normAutofit fontScale="90000"/>
          </a:bodyPr>
          <a:p>
            <a:r>
              <a:rPr lang="es-ES" altLang="en-US" b="1">
                <a:solidFill>
                  <a:schemeClr val="bg1"/>
                </a:solidFill>
                <a:highlight>
                  <a:srgbClr val="008080"/>
                </a:highlight>
              </a:rPr>
              <a:t>a)</a:t>
            </a:r>
            <a:r>
              <a:rPr lang="en-US" altLang="es-ES" b="1">
                <a:solidFill>
                  <a:schemeClr val="bg1"/>
                </a:solidFill>
                <a:highlight>
                  <a:srgbClr val="008080"/>
                </a:highlight>
              </a:rPr>
              <a:t>cepillado con la utilizaci</a:t>
            </a:r>
            <a:r>
              <a:rPr lang="en-US" altLang="en-US" b="1">
                <a:solidFill>
                  <a:schemeClr val="bg1"/>
                </a:solidFill>
                <a:highlight>
                  <a:srgbClr val="008080"/>
                </a:highlight>
              </a:rPr>
              <a:t>ó</a:t>
            </a:r>
            <a:r>
              <a:rPr lang="en-US" altLang="es-ES" b="1">
                <a:solidFill>
                  <a:schemeClr val="bg1"/>
                </a:solidFill>
                <a:highlight>
                  <a:srgbClr val="008080"/>
                </a:highlight>
              </a:rPr>
              <a:t>n de pastas abrasivas</a:t>
            </a:r>
            <a:r>
              <a:rPr lang="es-ES" altLang="en-US" b="1">
                <a:solidFill>
                  <a:schemeClr val="bg1"/>
                </a:solidFill>
                <a:highlight>
                  <a:srgbClr val="008080"/>
                </a:highlight>
              </a:rPr>
              <a:t>.</a:t>
            </a:r>
            <a:endParaRPr lang="es-ES" altLang="en-US" b="1">
              <a:solidFill>
                <a:schemeClr val="bg1"/>
              </a:solidFill>
              <a:highlight>
                <a:srgbClr val="008080"/>
              </a:highlight>
            </a:endParaRPr>
          </a:p>
          <a:p>
            <a:r>
              <a:rPr lang="es-ES" altLang="en-US" b="1">
                <a:solidFill>
                  <a:schemeClr val="bg1"/>
                </a:solidFill>
                <a:highlight>
                  <a:srgbClr val="008080"/>
                </a:highlight>
              </a:rPr>
              <a:t>b) </a:t>
            </a:r>
            <a:r>
              <a:rPr lang="en-US" altLang="es-ES" b="1">
                <a:solidFill>
                  <a:schemeClr val="bg1"/>
                </a:solidFill>
                <a:highlight>
                  <a:srgbClr val="008080"/>
                </a:highlight>
              </a:rPr>
              <a:t> Los abrasivos que compo</a:t>
            </a:r>
            <a:r>
              <a:rPr lang="es-ES" altLang="en-US" b="1">
                <a:solidFill>
                  <a:schemeClr val="bg1"/>
                </a:solidFill>
                <a:highlight>
                  <a:srgbClr val="008080"/>
                </a:highlight>
              </a:rPr>
              <a:t>nen</a:t>
            </a:r>
            <a:r>
              <a:rPr lang="en-US" altLang="es-ES" b="1">
                <a:solidFill>
                  <a:schemeClr val="bg1"/>
                </a:solidFill>
                <a:highlight>
                  <a:srgbClr val="008080"/>
                </a:highlight>
              </a:rPr>
              <a:t> los dent</a:t>
            </a:r>
            <a:r>
              <a:rPr lang="en-US" altLang="en-US" b="1">
                <a:solidFill>
                  <a:schemeClr val="bg1"/>
                </a:solidFill>
                <a:highlight>
                  <a:srgbClr val="008080"/>
                </a:highlight>
              </a:rPr>
              <a:t>í</a:t>
            </a:r>
            <a:r>
              <a:rPr lang="en-US" altLang="es-ES" b="1">
                <a:solidFill>
                  <a:schemeClr val="bg1"/>
                </a:solidFill>
                <a:highlight>
                  <a:srgbClr val="008080"/>
                </a:highlight>
              </a:rPr>
              <a:t>fricos son el carbonato de calcio, el </a:t>
            </a:r>
            <a:r>
              <a:rPr lang="en-US" altLang="en-US" b="1">
                <a:solidFill>
                  <a:schemeClr val="bg1"/>
                </a:solidFill>
                <a:highlight>
                  <a:srgbClr val="008080"/>
                </a:highlight>
              </a:rPr>
              <a:t>ó</a:t>
            </a:r>
            <a:r>
              <a:rPr lang="en-US" altLang="es-ES" b="1">
                <a:solidFill>
                  <a:schemeClr val="bg1"/>
                </a:solidFill>
                <a:highlight>
                  <a:srgbClr val="008080"/>
                </a:highlight>
              </a:rPr>
              <a:t>xido de aluminio, la s</a:t>
            </a:r>
            <a:r>
              <a:rPr lang="en-US" altLang="en-US" b="1">
                <a:solidFill>
                  <a:schemeClr val="bg1"/>
                </a:solidFill>
                <a:highlight>
                  <a:srgbClr val="008080"/>
                </a:highlight>
              </a:rPr>
              <a:t>í</a:t>
            </a:r>
            <a:r>
              <a:rPr lang="en-US" altLang="es-ES" b="1">
                <a:solidFill>
                  <a:schemeClr val="bg1"/>
                </a:solidFill>
                <a:highlight>
                  <a:srgbClr val="008080"/>
                </a:highlight>
              </a:rPr>
              <a:t>lica hidratada y el bicarbonato de sodio</a:t>
            </a:r>
            <a:r>
              <a:rPr lang="es-ES" altLang="en-US" b="1">
                <a:solidFill>
                  <a:schemeClr val="bg1"/>
                </a:solidFill>
                <a:highlight>
                  <a:srgbClr val="008080"/>
                </a:highlight>
              </a:rPr>
              <a:t>.</a:t>
            </a:r>
            <a:endParaRPr lang="es-ES" altLang="en-US" b="1">
              <a:solidFill>
                <a:schemeClr val="bg1"/>
              </a:solidFill>
              <a:highlight>
                <a:srgbClr val="008080"/>
              </a:highlight>
            </a:endParaRPr>
          </a:p>
          <a:p>
            <a:r>
              <a:rPr lang="es-ES" altLang="en-US" b="1">
                <a:solidFill>
                  <a:schemeClr val="bg1"/>
                </a:solidFill>
                <a:highlight>
                  <a:srgbClr val="008080"/>
                </a:highlight>
              </a:rPr>
              <a:t>c) </a:t>
            </a:r>
            <a:r>
              <a:rPr lang="en-US" altLang="es-ES" b="1">
                <a:solidFill>
                  <a:schemeClr val="bg1"/>
                </a:solidFill>
                <a:highlight>
                  <a:srgbClr val="008080"/>
                </a:highlight>
              </a:rPr>
              <a:t>h</a:t>
            </a:r>
            <a:r>
              <a:rPr lang="en-US" altLang="en-US" b="1">
                <a:solidFill>
                  <a:schemeClr val="bg1"/>
                </a:solidFill>
                <a:highlight>
                  <a:srgbClr val="008080"/>
                </a:highlight>
              </a:rPr>
              <a:t>á</a:t>
            </a:r>
            <a:r>
              <a:rPr lang="en-US" altLang="es-ES" b="1">
                <a:solidFill>
                  <a:schemeClr val="bg1"/>
                </a:solidFill>
                <a:highlight>
                  <a:srgbClr val="008080"/>
                </a:highlight>
              </a:rPr>
              <a:t>bitos lesivos como el interponer elementos entre los dientes y los labios</a:t>
            </a:r>
            <a:endParaRPr lang="en-US" altLang="es-ES" b="1">
              <a:solidFill>
                <a:schemeClr val="bg1"/>
              </a:solidFill>
              <a:highlight>
                <a:srgbClr val="008080"/>
              </a:highlight>
            </a:endParaRPr>
          </a:p>
          <a:p>
            <a:endParaRPr lang="en-US" altLang="es-ES" b="1">
              <a:solidFill>
                <a:schemeClr val="bg1"/>
              </a:solidFill>
              <a:highlight>
                <a:srgbClr val="008080"/>
              </a:highligh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647700" y="258445"/>
            <a:ext cx="10515600" cy="613410"/>
          </a:xfrm>
        </p:spPr>
        <p:txBody>
          <a:bodyPr>
            <a:normAutofit fontScale="90000"/>
          </a:bodyPr>
          <a:p>
            <a:r>
              <a:rPr lang="es-ES" altLang="en-US" b="1">
                <a:sym typeface="+mn-ea"/>
              </a:rPr>
              <a:t>d -</a:t>
            </a:r>
            <a:r>
              <a:rPr lang="en-US" altLang="es-ES" b="1">
                <a:sym typeface="+mn-ea"/>
              </a:rPr>
              <a:t> asociados a tratamientos.</a:t>
            </a:r>
            <a:endParaRPr lang="es-ES" altLang="en-US"/>
          </a:p>
        </p:txBody>
      </p:sp>
      <p:sp>
        <p:nvSpPr>
          <p:cNvPr id="3" name="Content Placeholder 2"/>
          <p:cNvSpPr>
            <a:spLocks noGrp="1"/>
          </p:cNvSpPr>
          <p:nvPr>
            <p:ph sz="half" idx="1"/>
          </p:nvPr>
        </p:nvSpPr>
        <p:spPr>
          <a:xfrm>
            <a:off x="349250" y="871855"/>
            <a:ext cx="10323195" cy="6350635"/>
          </a:xfrm>
          <a:solidFill>
            <a:schemeClr val="accent1">
              <a:lumMod val="50000"/>
            </a:schemeClr>
          </a:solidFill>
        </p:spPr>
        <p:txBody>
          <a:bodyPr>
            <a:noAutofit/>
          </a:bodyPr>
          <a:p>
            <a:r>
              <a:rPr lang="en-US" altLang="es-ES" sz="2700" b="1">
                <a:solidFill>
                  <a:schemeClr val="bg1"/>
                </a:solidFill>
                <a:highlight>
                  <a:srgbClr val="008080"/>
                </a:highlight>
              </a:rPr>
              <a:t>Tratamiento periodontal</a:t>
            </a:r>
            <a:r>
              <a:rPr lang="es-ES" altLang="en-US" sz="2700" b="1">
                <a:solidFill>
                  <a:schemeClr val="bg1"/>
                </a:solidFill>
              </a:rPr>
              <a:t>: </a:t>
            </a:r>
            <a:r>
              <a:rPr lang="en-US" altLang="es-ES" sz="2700" b="1">
                <a:solidFill>
                  <a:schemeClr val="bg1"/>
                </a:solidFill>
              </a:rPr>
              <a:t>reiterados raspajes y alisados radiculares</a:t>
            </a:r>
            <a:r>
              <a:rPr lang="es-ES" altLang="en-US" sz="2700" b="1">
                <a:solidFill>
                  <a:schemeClr val="bg1"/>
                </a:solidFill>
              </a:rPr>
              <a:t>.</a:t>
            </a:r>
            <a:endParaRPr lang="es-ES" altLang="en-US" sz="2700" b="1">
              <a:solidFill>
                <a:schemeClr val="bg1"/>
              </a:solidFill>
            </a:endParaRPr>
          </a:p>
          <a:p>
            <a:r>
              <a:rPr lang="en-US" altLang="es-ES" sz="2700" b="1">
                <a:solidFill>
                  <a:schemeClr val="bg1"/>
                </a:solidFill>
                <a:highlight>
                  <a:srgbClr val="008080"/>
                </a:highlight>
              </a:rPr>
              <a:t>Tratamiento prot</a:t>
            </a:r>
            <a:r>
              <a:rPr lang="en-US" altLang="en-US" sz="2700" b="1">
                <a:solidFill>
                  <a:schemeClr val="bg1"/>
                </a:solidFill>
                <a:highlight>
                  <a:srgbClr val="008080"/>
                </a:highlight>
              </a:rPr>
              <a:t>é</a:t>
            </a:r>
            <a:r>
              <a:rPr lang="en-US" altLang="es-ES" sz="2700" b="1">
                <a:solidFill>
                  <a:schemeClr val="bg1"/>
                </a:solidFill>
                <a:highlight>
                  <a:srgbClr val="008080"/>
                </a:highlight>
              </a:rPr>
              <a:t>sico: </a:t>
            </a:r>
            <a:r>
              <a:rPr lang="en-US" altLang="es-ES" sz="2700" b="1">
                <a:solidFill>
                  <a:schemeClr val="bg1"/>
                </a:solidFill>
              </a:rPr>
              <a:t>Se producen lesiones por los retenedores de pr</a:t>
            </a:r>
            <a:r>
              <a:rPr lang="en-US" altLang="en-US" sz="2700" b="1">
                <a:solidFill>
                  <a:schemeClr val="bg1"/>
                </a:solidFill>
              </a:rPr>
              <a:t>ó</a:t>
            </a:r>
            <a:r>
              <a:rPr lang="en-US" altLang="es-ES" sz="2700" b="1">
                <a:solidFill>
                  <a:schemeClr val="bg1"/>
                </a:solidFill>
              </a:rPr>
              <a:t>tesis removibles dentomucosoportadas</a:t>
            </a:r>
            <a:r>
              <a:rPr lang="es-ES" altLang="en-US" sz="2700" b="1">
                <a:solidFill>
                  <a:schemeClr val="bg1"/>
                </a:solidFill>
              </a:rPr>
              <a:t> ubicados </a:t>
            </a:r>
            <a:r>
              <a:rPr lang="en-US" altLang="es-ES" sz="2700" b="1">
                <a:solidFill>
                  <a:schemeClr val="bg1"/>
                </a:solidFill>
              </a:rPr>
              <a:t>en un lugar inadecuado</a:t>
            </a:r>
            <a:endParaRPr lang="en-US" altLang="es-ES" sz="2700" b="1">
              <a:solidFill>
                <a:schemeClr val="bg1"/>
              </a:solidFill>
            </a:endParaRPr>
          </a:p>
          <a:p>
            <a:r>
              <a:rPr lang="en-US" altLang="es-ES" sz="2700" b="1">
                <a:solidFill>
                  <a:schemeClr val="bg1"/>
                </a:solidFill>
                <a:highlight>
                  <a:srgbClr val="008080"/>
                </a:highlight>
              </a:rPr>
              <a:t>Tratamientos cosm</a:t>
            </a:r>
            <a:r>
              <a:rPr lang="en-US" altLang="en-US" sz="2700" b="1">
                <a:solidFill>
                  <a:schemeClr val="bg1"/>
                </a:solidFill>
                <a:highlight>
                  <a:srgbClr val="008080"/>
                </a:highlight>
              </a:rPr>
              <a:t>é</a:t>
            </a:r>
            <a:r>
              <a:rPr lang="en-US" altLang="es-ES" sz="2700" b="1">
                <a:solidFill>
                  <a:schemeClr val="bg1"/>
                </a:solidFill>
                <a:highlight>
                  <a:srgbClr val="008080"/>
                </a:highlight>
              </a:rPr>
              <a:t>ticos</a:t>
            </a:r>
            <a:r>
              <a:rPr lang="es-ES" altLang="en-US" sz="2700" b="1">
                <a:solidFill>
                  <a:schemeClr val="bg1"/>
                </a:solidFill>
                <a:highlight>
                  <a:srgbClr val="008080"/>
                </a:highlight>
              </a:rPr>
              <a:t>:</a:t>
            </a:r>
            <a:r>
              <a:rPr lang="es-ES" altLang="en-US" sz="2700" b="1">
                <a:solidFill>
                  <a:schemeClr val="bg1"/>
                </a:solidFill>
              </a:rPr>
              <a:t> Se </a:t>
            </a:r>
            <a:r>
              <a:rPr lang="en-US" altLang="es-ES" sz="2700" b="1">
                <a:solidFill>
                  <a:schemeClr val="bg1"/>
                </a:solidFill>
              </a:rPr>
              <a:t>ha demostrado que la utilizaci</a:t>
            </a:r>
            <a:r>
              <a:rPr lang="en-US" altLang="en-US" sz="2700" b="1">
                <a:solidFill>
                  <a:schemeClr val="bg1"/>
                </a:solidFill>
              </a:rPr>
              <a:t>ó</a:t>
            </a:r>
            <a:r>
              <a:rPr lang="en-US" altLang="es-ES" sz="2700" b="1">
                <a:solidFill>
                  <a:schemeClr val="bg1"/>
                </a:solidFill>
              </a:rPr>
              <a:t>n de blanqueadores dentales no aumenta la susceptibilidad del esmalte al desgaste abrasivo y erosivo.</a:t>
            </a:r>
            <a:r>
              <a:rPr lang="es-ES" altLang="en-US" sz="2700" b="1">
                <a:solidFill>
                  <a:schemeClr val="bg1"/>
                </a:solidFill>
              </a:rPr>
              <a:t> </a:t>
            </a:r>
            <a:r>
              <a:rPr lang="en-US" altLang="es-ES" sz="2700" b="1">
                <a:solidFill>
                  <a:schemeClr val="bg1"/>
                </a:solidFill>
              </a:rPr>
              <a:t>Los blanqueamientos con per</a:t>
            </a:r>
            <a:r>
              <a:rPr lang="en-US" altLang="en-US" sz="2700" b="1">
                <a:solidFill>
                  <a:schemeClr val="bg1"/>
                </a:solidFill>
              </a:rPr>
              <a:t>ó</a:t>
            </a:r>
            <a:r>
              <a:rPr lang="en-US" altLang="es-ES" sz="2700" b="1">
                <a:solidFill>
                  <a:schemeClr val="bg1"/>
                </a:solidFill>
              </a:rPr>
              <a:t>xido de</a:t>
            </a:r>
            <a:endParaRPr lang="en-US" altLang="es-ES" sz="2700" b="1">
              <a:solidFill>
                <a:schemeClr val="bg1"/>
              </a:solidFill>
            </a:endParaRPr>
          </a:p>
          <a:p>
            <a:r>
              <a:rPr lang="en-US" altLang="es-ES" sz="2700" b="1">
                <a:solidFill>
                  <a:schemeClr val="bg1"/>
                </a:solidFill>
              </a:rPr>
              <a:t>carbamida al 10% no aumentan el desgaste erosivo del esmalte; </a:t>
            </a:r>
            <a:endParaRPr lang="en-US" altLang="es-ES" sz="2700" b="1">
              <a:solidFill>
                <a:schemeClr val="bg1"/>
              </a:solidFill>
            </a:endParaRPr>
          </a:p>
          <a:p>
            <a:r>
              <a:rPr lang="en-US" altLang="es-ES" sz="2700" b="1">
                <a:solidFill>
                  <a:schemeClr val="bg1"/>
                </a:solidFill>
                <a:highlight>
                  <a:srgbClr val="008080"/>
                </a:highlight>
              </a:rPr>
              <a:t>sin embargo, pueden cambiar el desgaste abrasivo de la dentina.</a:t>
            </a:r>
            <a:endParaRPr lang="en-US" altLang="es-ES" sz="2700" b="1">
              <a:solidFill>
                <a:schemeClr val="bg1"/>
              </a:solidFill>
              <a:highlight>
                <a:srgbClr val="008080"/>
              </a:highlight>
            </a:endParaRPr>
          </a:p>
          <a:p>
            <a:r>
              <a:rPr lang="en-US" altLang="es-ES" sz="2700" b="1">
                <a:solidFill>
                  <a:schemeClr val="bg1"/>
                </a:solidFill>
              </a:rPr>
              <a:t>Los blanqueamientos con per</a:t>
            </a:r>
            <a:r>
              <a:rPr lang="en-US" altLang="en-US" sz="2700" b="1">
                <a:solidFill>
                  <a:schemeClr val="bg1"/>
                </a:solidFill>
              </a:rPr>
              <a:t>ó</a:t>
            </a:r>
            <a:r>
              <a:rPr lang="en-US" altLang="es-ES" sz="2700" b="1">
                <a:solidFill>
                  <a:schemeClr val="bg1"/>
                </a:solidFill>
              </a:rPr>
              <a:t>xido de carbamida al 10% no aumentan el desgaste erosivo del esmalte; sin embargo, pueden cambiar el desgaste abrasivo de la dentina.</a:t>
            </a:r>
            <a:endParaRPr lang="en-US" altLang="es-ES" sz="2700" b="1">
              <a:solidFill>
                <a:schemeClr val="bg1"/>
              </a:solidFill>
            </a:endParaRPr>
          </a:p>
        </p:txBody>
      </p:sp>
      <p:pic>
        <p:nvPicPr>
          <p:cNvPr id="6" name="Content Placeholder 5" descr="Captura de pantalla 2025-05-01 023102"/>
          <p:cNvPicPr>
            <a:picLocks noChangeAspect="1"/>
          </p:cNvPicPr>
          <p:nvPr>
            <p:ph sz="half" idx="2"/>
          </p:nvPr>
        </p:nvPicPr>
        <p:blipFill>
          <a:blip r:embed="rId1"/>
          <a:stretch>
            <a:fillRect/>
          </a:stretch>
        </p:blipFill>
        <p:spPr>
          <a:xfrm>
            <a:off x="10047605" y="191770"/>
            <a:ext cx="2002790" cy="1392555"/>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tLang="es-ES" b="1"/>
              <a:t>EROSI</a:t>
            </a:r>
            <a:r>
              <a:rPr lang="en-US" altLang="en-US" b="1"/>
              <a:t>Ó</a:t>
            </a:r>
            <a:r>
              <a:rPr lang="en-US" altLang="es-ES" b="1"/>
              <a:t>N O CORROSI</a:t>
            </a:r>
            <a:r>
              <a:rPr lang="en-US" altLang="en-US" b="1"/>
              <a:t>Ó</a:t>
            </a:r>
            <a:r>
              <a:rPr lang="en-US" altLang="es-ES" b="1"/>
              <a:t>N</a:t>
            </a:r>
            <a:endParaRPr lang="en-US" altLang="es-ES" b="1"/>
          </a:p>
        </p:txBody>
      </p:sp>
      <p:sp>
        <p:nvSpPr>
          <p:cNvPr id="3" name="Content Placeholder 2"/>
          <p:cNvSpPr>
            <a:spLocks noGrp="1"/>
          </p:cNvSpPr>
          <p:nvPr>
            <p:ph sz="half" idx="1"/>
          </p:nvPr>
        </p:nvSpPr>
        <p:spPr>
          <a:xfrm>
            <a:off x="647700" y="1825625"/>
            <a:ext cx="10880725" cy="4351655"/>
          </a:xfrm>
          <a:solidFill>
            <a:schemeClr val="accent1">
              <a:lumMod val="50000"/>
            </a:schemeClr>
          </a:solidFill>
        </p:spPr>
        <p:txBody>
          <a:bodyPr/>
          <a:p>
            <a:r>
              <a:rPr lang="es-ES" altLang="en-US" sz="3200" b="1">
                <a:solidFill>
                  <a:schemeClr val="bg1"/>
                </a:solidFill>
              </a:rPr>
              <a:t>Es la </a:t>
            </a:r>
            <a:r>
              <a:rPr lang="en-US" altLang="es-ES" sz="3200" b="1">
                <a:solidFill>
                  <a:schemeClr val="bg1"/>
                </a:solidFill>
              </a:rPr>
              <a:t>p</a:t>
            </a:r>
            <a:r>
              <a:rPr lang="en-US" altLang="en-US" sz="3200" b="1">
                <a:solidFill>
                  <a:schemeClr val="bg1"/>
                </a:solidFill>
              </a:rPr>
              <a:t>é</a:t>
            </a:r>
            <a:r>
              <a:rPr lang="en-US" altLang="es-ES" sz="3200" b="1">
                <a:solidFill>
                  <a:schemeClr val="bg1"/>
                </a:solidFill>
              </a:rPr>
              <a:t>rdida de la superficie de la estructura de las piezas dentales por </a:t>
            </a:r>
            <a:r>
              <a:rPr lang="en-US" altLang="es-ES" sz="3200" b="1">
                <a:solidFill>
                  <a:schemeClr val="bg1"/>
                </a:solidFill>
                <a:highlight>
                  <a:srgbClr val="008080"/>
                </a:highlight>
              </a:rPr>
              <a:t>acci</a:t>
            </a:r>
            <a:r>
              <a:rPr lang="en-US" altLang="en-US" sz="3200" b="1">
                <a:solidFill>
                  <a:schemeClr val="bg1"/>
                </a:solidFill>
                <a:highlight>
                  <a:srgbClr val="008080"/>
                </a:highlight>
              </a:rPr>
              <a:t>ó</a:t>
            </a:r>
            <a:r>
              <a:rPr lang="en-US" altLang="es-ES" sz="3200" b="1">
                <a:solidFill>
                  <a:schemeClr val="bg1"/>
                </a:solidFill>
                <a:highlight>
                  <a:srgbClr val="008080"/>
                </a:highlight>
              </a:rPr>
              <a:t>n qu</a:t>
            </a:r>
            <a:r>
              <a:rPr lang="en-US" altLang="en-US" sz="3200" b="1">
                <a:solidFill>
                  <a:schemeClr val="bg1"/>
                </a:solidFill>
                <a:highlight>
                  <a:srgbClr val="008080"/>
                </a:highlight>
              </a:rPr>
              <a:t>í</a:t>
            </a:r>
            <a:r>
              <a:rPr lang="en-US" altLang="es-ES" sz="3200" b="1">
                <a:solidFill>
                  <a:schemeClr val="bg1"/>
                </a:solidFill>
                <a:highlight>
                  <a:srgbClr val="008080"/>
                </a:highlight>
              </a:rPr>
              <a:t>mica</a:t>
            </a:r>
            <a:r>
              <a:rPr lang="en-US" altLang="es-ES" sz="3200" b="1">
                <a:solidFill>
                  <a:schemeClr val="bg1"/>
                </a:solidFill>
              </a:rPr>
              <a:t>, ante la presencia continua, en forma prolongada y reiterada en el tiempo, de agentes desmineralizantes, especialmente </a:t>
            </a:r>
            <a:r>
              <a:rPr lang="en-US" altLang="en-US" sz="3200" b="1">
                <a:solidFill>
                  <a:schemeClr val="bg1"/>
                </a:solidFill>
              </a:rPr>
              <a:t>á</a:t>
            </a:r>
            <a:r>
              <a:rPr lang="en-US" altLang="es-ES" sz="3200" b="1">
                <a:solidFill>
                  <a:schemeClr val="bg1"/>
                </a:solidFill>
              </a:rPr>
              <a:t>cidos y quelantes.</a:t>
            </a:r>
            <a:endParaRPr lang="en-US" altLang="es-ES" sz="3200" b="1">
              <a:solidFill>
                <a:schemeClr val="bg1"/>
              </a:solidFill>
            </a:endParaRPr>
          </a:p>
        </p:txBody>
      </p:sp>
      <p:pic>
        <p:nvPicPr>
          <p:cNvPr id="5" name="Content Placeholder 4" descr="Captura de pantalla 2025-05-01 023040"/>
          <p:cNvPicPr>
            <a:picLocks noChangeAspect="1"/>
          </p:cNvPicPr>
          <p:nvPr>
            <p:ph sz="half" idx="2"/>
          </p:nvPr>
        </p:nvPicPr>
        <p:blipFill>
          <a:blip r:embed="rId1"/>
          <a:stretch>
            <a:fillRect/>
          </a:stretch>
        </p:blipFill>
        <p:spPr>
          <a:xfrm>
            <a:off x="9265285" y="258445"/>
            <a:ext cx="2457450" cy="1621155"/>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fontScale="90000"/>
          </a:bodyPr>
          <a:p>
            <a:r>
              <a:rPr lang="en-US" altLang="es-ES" b="1">
                <a:sym typeface="+mn-ea"/>
              </a:rPr>
              <a:t>EROSI</a:t>
            </a:r>
            <a:r>
              <a:rPr lang="en-US" altLang="en-US" b="1">
                <a:sym typeface="+mn-ea"/>
              </a:rPr>
              <a:t>Ó</a:t>
            </a:r>
            <a:r>
              <a:rPr lang="en-US" altLang="es-ES" b="1">
                <a:sym typeface="+mn-ea"/>
              </a:rPr>
              <a:t>N O CORROSI</a:t>
            </a:r>
            <a:r>
              <a:rPr lang="en-US" altLang="en-US" b="1">
                <a:sym typeface="+mn-ea"/>
              </a:rPr>
              <a:t>Ó</a:t>
            </a:r>
            <a:r>
              <a:rPr lang="en-US" altLang="es-ES" b="1">
                <a:sym typeface="+mn-ea"/>
              </a:rPr>
              <a:t>N</a:t>
            </a:r>
            <a:r>
              <a:rPr lang="es-ES" altLang="en-US" b="1">
                <a:sym typeface="+mn-ea"/>
              </a:rPr>
              <a:t>:</a:t>
            </a:r>
            <a:r>
              <a:rPr lang="en-US" altLang="es-ES">
                <a:sym typeface="+mn-ea"/>
              </a:rPr>
              <a:t> </a:t>
            </a:r>
            <a:r>
              <a:rPr lang="en-US" altLang="es-ES" b="1">
                <a:sym typeface="+mn-ea"/>
              </a:rPr>
              <a:t>factores extr</a:t>
            </a:r>
            <a:r>
              <a:rPr lang="en-US" altLang="en-US" b="1">
                <a:sym typeface="+mn-ea"/>
              </a:rPr>
              <a:t>í</a:t>
            </a:r>
            <a:r>
              <a:rPr lang="en-US" altLang="es-ES" b="1">
                <a:sym typeface="+mn-ea"/>
              </a:rPr>
              <a:t>nsecos e intr</a:t>
            </a:r>
            <a:r>
              <a:rPr lang="en-US" altLang="en-US" b="1">
                <a:sym typeface="+mn-ea"/>
              </a:rPr>
              <a:t>í</a:t>
            </a:r>
            <a:r>
              <a:rPr lang="en-US" altLang="es-ES" b="1">
                <a:sym typeface="+mn-ea"/>
              </a:rPr>
              <a:t>nsecos</a:t>
            </a:r>
            <a:endParaRPr lang="es-ES" altLang="en-US" b="1"/>
          </a:p>
        </p:txBody>
      </p:sp>
      <p:sp>
        <p:nvSpPr>
          <p:cNvPr id="3" name="Content Placeholder 2"/>
          <p:cNvSpPr>
            <a:spLocks noGrp="1"/>
          </p:cNvSpPr>
          <p:nvPr>
            <p:ph sz="half" idx="1"/>
          </p:nvPr>
        </p:nvSpPr>
        <p:spPr>
          <a:xfrm>
            <a:off x="647700" y="1444625"/>
            <a:ext cx="5196840" cy="4732655"/>
          </a:xfrm>
          <a:solidFill>
            <a:schemeClr val="accent1">
              <a:lumMod val="50000"/>
            </a:schemeClr>
          </a:solidFill>
        </p:spPr>
        <p:txBody>
          <a:bodyPr>
            <a:normAutofit fontScale="90000"/>
          </a:bodyPr>
          <a:p>
            <a:r>
              <a:rPr lang="en-US" altLang="es-ES">
                <a:solidFill>
                  <a:schemeClr val="tx1"/>
                </a:solidFill>
                <a:highlight>
                  <a:srgbClr val="FFFF00"/>
                </a:highlight>
              </a:rPr>
              <a:t> </a:t>
            </a:r>
            <a:r>
              <a:rPr lang="en-US" altLang="es-ES" b="1">
                <a:solidFill>
                  <a:schemeClr val="tx1"/>
                </a:solidFill>
                <a:highlight>
                  <a:srgbClr val="FFFF00"/>
                </a:highlight>
              </a:rPr>
              <a:t>Factores extr</a:t>
            </a:r>
            <a:r>
              <a:rPr lang="en-US" altLang="en-US" b="1">
                <a:solidFill>
                  <a:schemeClr val="tx1"/>
                </a:solidFill>
                <a:highlight>
                  <a:srgbClr val="FFFF00"/>
                </a:highlight>
              </a:rPr>
              <a:t>í</a:t>
            </a:r>
            <a:r>
              <a:rPr lang="en-US" altLang="es-ES" b="1">
                <a:solidFill>
                  <a:schemeClr val="tx1"/>
                </a:solidFill>
                <a:highlight>
                  <a:srgbClr val="FFFF00"/>
                </a:highlight>
              </a:rPr>
              <a:t>nsecos:</a:t>
            </a:r>
            <a:r>
              <a:rPr lang="en-US" altLang="es-ES" b="1">
                <a:solidFill>
                  <a:schemeClr val="bg1"/>
                </a:solidFill>
              </a:rPr>
              <a:t> </a:t>
            </a:r>
            <a:r>
              <a:rPr lang="en-US" altLang="en-US" b="1">
                <a:solidFill>
                  <a:schemeClr val="bg1"/>
                </a:solidFill>
              </a:rPr>
              <a:t>Á</a:t>
            </a:r>
            <a:r>
              <a:rPr lang="en-US" altLang="es-ES" b="1">
                <a:solidFill>
                  <a:schemeClr val="bg1"/>
                </a:solidFill>
              </a:rPr>
              <a:t>cidos ex</a:t>
            </a:r>
            <a:r>
              <a:rPr lang="en-US" altLang="en-US" b="1">
                <a:solidFill>
                  <a:schemeClr val="bg1"/>
                </a:solidFill>
              </a:rPr>
              <a:t>ó</a:t>
            </a:r>
            <a:r>
              <a:rPr lang="en-US" altLang="es-ES" b="1">
                <a:solidFill>
                  <a:schemeClr val="bg1"/>
                </a:solidFill>
              </a:rPr>
              <a:t>genos Generalmente son de procedencia </a:t>
            </a:r>
            <a:r>
              <a:rPr lang="en-US" altLang="es-ES" b="1">
                <a:solidFill>
                  <a:schemeClr val="bg1"/>
                </a:solidFill>
                <a:highlight>
                  <a:srgbClr val="008080"/>
                </a:highlight>
              </a:rPr>
              <a:t>ocupacional</a:t>
            </a:r>
            <a:r>
              <a:rPr lang="es-ES" altLang="en-US" b="1">
                <a:solidFill>
                  <a:schemeClr val="bg1"/>
                </a:solidFill>
                <a:highlight>
                  <a:srgbClr val="008080"/>
                </a:highlight>
              </a:rPr>
              <a:t>es:</a:t>
            </a:r>
            <a:r>
              <a:rPr lang="es-ES" altLang="en-US" b="1">
                <a:solidFill>
                  <a:schemeClr val="bg1"/>
                </a:solidFill>
              </a:rPr>
              <a:t> </a:t>
            </a:r>
            <a:r>
              <a:rPr lang="en-US" altLang="en-US" b="1">
                <a:solidFill>
                  <a:schemeClr val="bg1"/>
                </a:solidFill>
              </a:rPr>
              <a:t>á</a:t>
            </a:r>
            <a:r>
              <a:rPr lang="en-US" altLang="es-ES" b="1">
                <a:solidFill>
                  <a:schemeClr val="bg1"/>
                </a:solidFill>
              </a:rPr>
              <a:t>cido sulf</a:t>
            </a:r>
            <a:r>
              <a:rPr lang="en-US" altLang="en-US" b="1">
                <a:solidFill>
                  <a:schemeClr val="bg1"/>
                </a:solidFill>
              </a:rPr>
              <a:t>ú</a:t>
            </a:r>
            <a:r>
              <a:rPr lang="en-US" altLang="es-ES" b="1">
                <a:solidFill>
                  <a:schemeClr val="bg1"/>
                </a:solidFill>
              </a:rPr>
              <a:t>rico</a:t>
            </a:r>
            <a:r>
              <a:rPr lang="es-ES" altLang="en-US" b="1">
                <a:solidFill>
                  <a:schemeClr val="bg1"/>
                </a:solidFill>
              </a:rPr>
              <a:t>, </a:t>
            </a:r>
            <a:r>
              <a:rPr lang="en-US" altLang="es-ES" b="1">
                <a:solidFill>
                  <a:schemeClr val="bg1"/>
                </a:solidFill>
              </a:rPr>
              <a:t>industrias qu</a:t>
            </a:r>
            <a:r>
              <a:rPr lang="en-US" altLang="en-US" b="1">
                <a:solidFill>
                  <a:schemeClr val="bg1"/>
                </a:solidFill>
              </a:rPr>
              <a:t>í</a:t>
            </a:r>
            <a:r>
              <a:rPr lang="en-US" altLang="es-ES" b="1">
                <a:solidFill>
                  <a:schemeClr val="bg1"/>
                </a:solidFill>
              </a:rPr>
              <a:t>micas (</a:t>
            </a:r>
            <a:r>
              <a:rPr lang="en-US" altLang="en-US" b="1">
                <a:solidFill>
                  <a:schemeClr val="bg1"/>
                </a:solidFill>
              </a:rPr>
              <a:t>á</a:t>
            </a:r>
            <a:r>
              <a:rPr lang="en-US" altLang="es-ES" b="1">
                <a:solidFill>
                  <a:schemeClr val="bg1"/>
                </a:solidFill>
              </a:rPr>
              <a:t>cido clorh</a:t>
            </a:r>
            <a:r>
              <a:rPr lang="en-US" altLang="en-US" b="1">
                <a:solidFill>
                  <a:schemeClr val="bg1"/>
                </a:solidFill>
              </a:rPr>
              <a:t>í</a:t>
            </a:r>
            <a:r>
              <a:rPr lang="en-US" altLang="es-ES" b="1">
                <a:solidFill>
                  <a:schemeClr val="bg1"/>
                </a:solidFill>
              </a:rPr>
              <a:t>drico</a:t>
            </a:r>
            <a:r>
              <a:rPr lang="es-ES" altLang="en-US" b="1">
                <a:solidFill>
                  <a:schemeClr val="bg1"/>
                </a:solidFill>
              </a:rPr>
              <a:t>), </a:t>
            </a:r>
            <a:r>
              <a:rPr lang="en-US" altLang="es-ES" b="1">
                <a:solidFill>
                  <a:schemeClr val="bg1"/>
                </a:solidFill>
              </a:rPr>
              <a:t>los en</a:t>
            </a:r>
            <a:r>
              <a:rPr lang="en-US" altLang="en-US" b="1">
                <a:solidFill>
                  <a:schemeClr val="bg1"/>
                </a:solidFill>
              </a:rPr>
              <a:t>ó</a:t>
            </a:r>
            <a:r>
              <a:rPr lang="en-US" altLang="es-ES" b="1">
                <a:solidFill>
                  <a:schemeClr val="bg1"/>
                </a:solidFill>
              </a:rPr>
              <a:t>logos</a:t>
            </a:r>
            <a:r>
              <a:rPr lang="es-ES" altLang="en-US" b="1">
                <a:solidFill>
                  <a:schemeClr val="bg1"/>
                </a:solidFill>
              </a:rPr>
              <a:t>, nadadores.</a:t>
            </a:r>
            <a:endParaRPr lang="en-US" altLang="es-ES" b="1">
              <a:solidFill>
                <a:schemeClr val="bg1"/>
              </a:solidFill>
            </a:endParaRPr>
          </a:p>
          <a:p>
            <a:r>
              <a:rPr lang="en-US" altLang="es-ES" b="1">
                <a:solidFill>
                  <a:schemeClr val="bg1"/>
                </a:solidFill>
                <a:highlight>
                  <a:srgbClr val="008080"/>
                </a:highlight>
              </a:rPr>
              <a:t>Medicamentosos:</a:t>
            </a:r>
            <a:r>
              <a:rPr lang="es-ES" altLang="en-US" b="1">
                <a:solidFill>
                  <a:schemeClr val="bg1"/>
                </a:solidFill>
              </a:rPr>
              <a:t> </a:t>
            </a:r>
            <a:r>
              <a:rPr lang="en-US" altLang="es-ES" b="1">
                <a:solidFill>
                  <a:schemeClr val="bg1"/>
                </a:solidFill>
              </a:rPr>
              <a:t>vitamina C</a:t>
            </a:r>
            <a:r>
              <a:rPr lang="es-ES" altLang="en-US" b="1">
                <a:solidFill>
                  <a:schemeClr val="bg1"/>
                </a:solidFill>
              </a:rPr>
              <a:t>.</a:t>
            </a:r>
            <a:endParaRPr lang="es-ES" altLang="en-US" b="1">
              <a:solidFill>
                <a:schemeClr val="bg1"/>
              </a:solidFill>
            </a:endParaRPr>
          </a:p>
          <a:p>
            <a:r>
              <a:rPr lang="en-US" altLang="es-ES" b="1">
                <a:solidFill>
                  <a:schemeClr val="bg1"/>
                </a:solidFill>
              </a:rPr>
              <a:t> nitroglicerina</a:t>
            </a:r>
            <a:endParaRPr lang="es-ES" altLang="en-US" b="1">
              <a:solidFill>
                <a:schemeClr val="bg1"/>
              </a:solidFill>
            </a:endParaRPr>
          </a:p>
          <a:p>
            <a:endParaRPr lang="en-US" altLang="es-ES" b="1"/>
          </a:p>
          <a:p>
            <a:endParaRPr lang="en-US" altLang="es-ES" b="1"/>
          </a:p>
        </p:txBody>
      </p:sp>
      <p:sp>
        <p:nvSpPr>
          <p:cNvPr id="4" name="Content Placeholder 3"/>
          <p:cNvSpPr>
            <a:spLocks noGrp="1"/>
          </p:cNvSpPr>
          <p:nvPr>
            <p:ph sz="half" idx="2"/>
          </p:nvPr>
        </p:nvSpPr>
        <p:spPr>
          <a:xfrm>
            <a:off x="5981700" y="1246505"/>
            <a:ext cx="5463540" cy="4930775"/>
          </a:xfrm>
          <a:solidFill>
            <a:schemeClr val="accent1">
              <a:lumMod val="50000"/>
            </a:schemeClr>
          </a:solidFill>
        </p:spPr>
        <p:txBody>
          <a:bodyPr>
            <a:normAutofit fontScale="80000"/>
          </a:bodyPr>
          <a:p>
            <a:r>
              <a:rPr altLang="es-ES">
                <a:solidFill>
                  <a:schemeClr val="tx1"/>
                </a:solidFill>
                <a:highlight>
                  <a:srgbClr val="FFFF00"/>
                </a:highlight>
                <a:sym typeface="+mn-ea"/>
              </a:rPr>
              <a:t> </a:t>
            </a:r>
            <a:r>
              <a:rPr altLang="es-ES" b="1">
                <a:solidFill>
                  <a:schemeClr val="tx1"/>
                </a:solidFill>
                <a:highlight>
                  <a:srgbClr val="FFFF00"/>
                </a:highlight>
                <a:sym typeface="+mn-ea"/>
              </a:rPr>
              <a:t>Factores </a:t>
            </a:r>
            <a:r>
              <a:rPr lang="es-ES" altLang="en-US" b="1">
                <a:solidFill>
                  <a:schemeClr val="tx1"/>
                </a:solidFill>
                <a:highlight>
                  <a:srgbClr val="FFFF00"/>
                </a:highlight>
                <a:sym typeface="+mn-ea"/>
              </a:rPr>
              <a:t>int</a:t>
            </a:r>
            <a:r>
              <a:rPr altLang="es-ES" b="1">
                <a:solidFill>
                  <a:schemeClr val="tx1"/>
                </a:solidFill>
                <a:highlight>
                  <a:srgbClr val="FFFF00"/>
                </a:highlight>
                <a:sym typeface="+mn-ea"/>
              </a:rPr>
              <a:t>r</a:t>
            </a:r>
            <a:r>
              <a:rPr altLang="en-US" b="1">
                <a:solidFill>
                  <a:schemeClr val="tx1"/>
                </a:solidFill>
                <a:highlight>
                  <a:srgbClr val="FFFF00"/>
                </a:highlight>
                <a:sym typeface="+mn-ea"/>
              </a:rPr>
              <a:t>í</a:t>
            </a:r>
            <a:r>
              <a:rPr altLang="es-ES" b="1">
                <a:solidFill>
                  <a:schemeClr val="tx1"/>
                </a:solidFill>
                <a:highlight>
                  <a:srgbClr val="FFFF00"/>
                </a:highlight>
                <a:sym typeface="+mn-ea"/>
              </a:rPr>
              <a:t>nsecos:</a:t>
            </a:r>
            <a:endParaRPr altLang="es-ES" b="1">
              <a:solidFill>
                <a:schemeClr val="tx1"/>
              </a:solidFill>
              <a:highlight>
                <a:srgbClr val="FFFF00"/>
              </a:highlight>
              <a:sym typeface="+mn-ea"/>
            </a:endParaRPr>
          </a:p>
          <a:p>
            <a:r>
              <a:rPr lang="en-US" altLang="es-ES" b="1">
                <a:solidFill>
                  <a:schemeClr val="bg1"/>
                </a:solidFill>
              </a:rPr>
              <a:t>El contenido del jugo g</a:t>
            </a:r>
            <a:r>
              <a:rPr lang="en-US" altLang="en-US" b="1">
                <a:solidFill>
                  <a:schemeClr val="bg1"/>
                </a:solidFill>
              </a:rPr>
              <a:t>á</a:t>
            </a:r>
            <a:r>
              <a:rPr lang="en-US" altLang="es-ES" b="1">
                <a:solidFill>
                  <a:schemeClr val="bg1"/>
                </a:solidFill>
              </a:rPr>
              <a:t>strico</a:t>
            </a:r>
            <a:endParaRPr lang="en-US" altLang="es-ES" b="1">
              <a:solidFill>
                <a:schemeClr val="bg1"/>
              </a:solidFill>
            </a:endParaRPr>
          </a:p>
          <a:p>
            <a:r>
              <a:rPr lang="en-US" altLang="es-ES" b="1">
                <a:solidFill>
                  <a:schemeClr val="bg1"/>
                </a:solidFill>
              </a:rPr>
              <a:t>L</a:t>
            </a:r>
            <a:r>
              <a:rPr lang="en-US" altLang="es-ES" sz="3110" b="1">
                <a:solidFill>
                  <a:schemeClr val="bg1"/>
                </a:solidFill>
              </a:rPr>
              <a:t>a saliva, por su pH alcalino, tiende a neutralizar la acidez provocada por el reflujo. Ocasionalmente la acidez puede ser demasiado elevada, y la saliva puede ser incapaz de neutralizarla.</a:t>
            </a:r>
            <a:endParaRPr lang="en-US" altLang="es-ES" sz="3110" b="1">
              <a:solidFill>
                <a:schemeClr val="bg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3217545" y="159385"/>
            <a:ext cx="5358130" cy="662305"/>
          </a:xfrm>
        </p:spPr>
        <p:txBody>
          <a:bodyPr>
            <a:normAutofit fontScale="90000"/>
          </a:bodyPr>
          <a:p>
            <a:r>
              <a:rPr lang="en-US" altLang="es-ES" b="1">
                <a:solidFill>
                  <a:schemeClr val="tx1"/>
                </a:solidFill>
                <a:sym typeface="+mn-ea"/>
              </a:rPr>
              <a:t> Caracter</a:t>
            </a:r>
            <a:r>
              <a:rPr lang="en-US" altLang="en-US" b="1">
                <a:solidFill>
                  <a:schemeClr val="tx1"/>
                </a:solidFill>
                <a:sym typeface="+mn-ea"/>
              </a:rPr>
              <a:t>í</a:t>
            </a:r>
            <a:r>
              <a:rPr lang="en-US" altLang="es-ES" b="1">
                <a:solidFill>
                  <a:schemeClr val="tx1"/>
                </a:solidFill>
                <a:sym typeface="+mn-ea"/>
              </a:rPr>
              <a:t>sticas cl</a:t>
            </a:r>
            <a:r>
              <a:rPr lang="en-US" altLang="en-US" b="1">
                <a:solidFill>
                  <a:schemeClr val="tx1"/>
                </a:solidFill>
                <a:sym typeface="+mn-ea"/>
              </a:rPr>
              <a:t>í</a:t>
            </a:r>
            <a:r>
              <a:rPr lang="en-US" altLang="es-ES" b="1">
                <a:solidFill>
                  <a:schemeClr val="tx1"/>
                </a:solidFill>
                <a:sym typeface="+mn-ea"/>
              </a:rPr>
              <a:t>nicas</a:t>
            </a:r>
            <a:endParaRPr lang="en-US" altLang="es-ES" b="1">
              <a:solidFill>
                <a:schemeClr val="tx1"/>
              </a:solidFill>
              <a:sym typeface="+mn-ea"/>
            </a:endParaRPr>
          </a:p>
        </p:txBody>
      </p:sp>
      <p:sp>
        <p:nvSpPr>
          <p:cNvPr id="3" name="Content Placeholder 2"/>
          <p:cNvSpPr>
            <a:spLocks noGrp="1"/>
          </p:cNvSpPr>
          <p:nvPr>
            <p:ph sz="half" idx="1"/>
          </p:nvPr>
        </p:nvSpPr>
        <p:spPr>
          <a:xfrm>
            <a:off x="647700" y="704850"/>
            <a:ext cx="6175375" cy="6153150"/>
          </a:xfrm>
          <a:solidFill>
            <a:schemeClr val="accent1">
              <a:lumMod val="50000"/>
            </a:schemeClr>
          </a:solidFill>
        </p:spPr>
        <p:txBody>
          <a:bodyPr>
            <a:noAutofit/>
          </a:bodyPr>
          <a:p>
            <a:r>
              <a:rPr lang="en-US" altLang="es-ES" sz="2400" b="1">
                <a:solidFill>
                  <a:schemeClr val="tx1"/>
                </a:solidFill>
                <a:highlight>
                  <a:srgbClr val="FFFF00"/>
                </a:highlight>
              </a:rPr>
              <a:t> La erosi</a:t>
            </a:r>
            <a:r>
              <a:rPr lang="en-US" altLang="en-US" sz="2400" b="1">
                <a:solidFill>
                  <a:schemeClr val="tx1"/>
                </a:solidFill>
                <a:highlight>
                  <a:srgbClr val="FFFF00"/>
                </a:highlight>
              </a:rPr>
              <a:t>ó</a:t>
            </a:r>
            <a:r>
              <a:rPr lang="en-US" altLang="es-ES" sz="2400" b="1">
                <a:solidFill>
                  <a:schemeClr val="tx1"/>
                </a:solidFill>
                <a:highlight>
                  <a:srgbClr val="FFFF00"/>
                </a:highlight>
              </a:rPr>
              <a:t>n</a:t>
            </a:r>
            <a:r>
              <a:rPr lang="en-US" altLang="es-ES" sz="2400" b="1">
                <a:solidFill>
                  <a:schemeClr val="bg1"/>
                </a:solidFill>
              </a:rPr>
              <a:t> posee una superficie defectuosa, suave, de aspecto ligeramente rugoso y opaco.</a:t>
            </a:r>
            <a:endParaRPr lang="en-US" altLang="es-ES" sz="2400" b="1">
              <a:solidFill>
                <a:schemeClr val="bg1"/>
              </a:solidFill>
            </a:endParaRPr>
          </a:p>
          <a:p>
            <a:r>
              <a:rPr lang="en-US" altLang="es-ES" sz="2400" b="1">
                <a:solidFill>
                  <a:schemeClr val="bg1"/>
                </a:solidFill>
              </a:rPr>
              <a:t>Se presenta como una superficie aplanada</a:t>
            </a:r>
            <a:r>
              <a:rPr lang="es-ES" altLang="en-US" sz="2400" b="1">
                <a:solidFill>
                  <a:schemeClr val="bg1"/>
                </a:solidFill>
              </a:rPr>
              <a:t>.</a:t>
            </a:r>
            <a:r>
              <a:rPr lang="en-US" altLang="es-ES" sz="2400" b="1">
                <a:solidFill>
                  <a:schemeClr val="bg1"/>
                </a:solidFill>
              </a:rPr>
              <a:t> </a:t>
            </a:r>
            <a:endParaRPr lang="en-US" altLang="es-ES" sz="2400" b="1">
              <a:solidFill>
                <a:schemeClr val="bg1"/>
              </a:solidFill>
            </a:endParaRPr>
          </a:p>
          <a:p>
            <a:r>
              <a:rPr lang="en-US" altLang="es-ES" sz="2400" b="1">
                <a:solidFill>
                  <a:schemeClr val="bg1"/>
                </a:solidFill>
                <a:highlight>
                  <a:srgbClr val="008080"/>
                </a:highlight>
              </a:rPr>
              <a:t>El esmalte</a:t>
            </a:r>
            <a:r>
              <a:rPr lang="en-US" altLang="es-ES" sz="2400" b="1">
                <a:solidFill>
                  <a:schemeClr val="bg1"/>
                </a:solidFill>
              </a:rPr>
              <a:t> se ve liso, opaco, sin decoloraci</a:t>
            </a:r>
            <a:r>
              <a:rPr lang="en-US" altLang="en-US" sz="2400" b="1">
                <a:solidFill>
                  <a:schemeClr val="bg1"/>
                </a:solidFill>
              </a:rPr>
              <a:t>ó</a:t>
            </a:r>
            <a:r>
              <a:rPr lang="en-US" altLang="es-ES" sz="2400" b="1">
                <a:solidFill>
                  <a:schemeClr val="bg1"/>
                </a:solidFill>
              </a:rPr>
              <a:t>n, con periquemat</a:t>
            </a:r>
            <a:r>
              <a:rPr lang="en-US" altLang="en-US" sz="2400" b="1">
                <a:solidFill>
                  <a:schemeClr val="bg1"/>
                </a:solidFill>
              </a:rPr>
              <a:t>í</a:t>
            </a:r>
            <a:r>
              <a:rPr lang="en-US" altLang="es-ES" sz="2400" b="1">
                <a:solidFill>
                  <a:schemeClr val="bg1"/>
                </a:solidFill>
              </a:rPr>
              <a:t>es ausentes y con la matriz inorg</a:t>
            </a:r>
            <a:r>
              <a:rPr lang="en-US" altLang="en-US" sz="2400" b="1">
                <a:solidFill>
                  <a:schemeClr val="bg1"/>
                </a:solidFill>
              </a:rPr>
              <a:t>á</a:t>
            </a:r>
            <a:r>
              <a:rPr lang="en-US" altLang="es-ES" sz="2400" b="1">
                <a:solidFill>
                  <a:schemeClr val="bg1"/>
                </a:solidFill>
              </a:rPr>
              <a:t>nica desmineralizada</a:t>
            </a:r>
            <a:r>
              <a:rPr lang="es-ES" altLang="en-US" sz="2400" b="1">
                <a:solidFill>
                  <a:schemeClr val="bg1"/>
                </a:solidFill>
              </a:rPr>
              <a:t>.</a:t>
            </a:r>
            <a:endParaRPr lang="es-ES" altLang="en-US" sz="2400" b="1">
              <a:solidFill>
                <a:schemeClr val="bg1"/>
              </a:solidFill>
            </a:endParaRPr>
          </a:p>
          <a:p>
            <a:r>
              <a:rPr lang="en-US" altLang="es-ES" sz="2400" b="1">
                <a:solidFill>
                  <a:schemeClr val="bg1"/>
                </a:solidFill>
                <a:highlight>
                  <a:srgbClr val="008080"/>
                </a:highlight>
              </a:rPr>
              <a:t>En la dentina</a:t>
            </a:r>
            <a:r>
              <a:rPr lang="en-US" altLang="es-ES" sz="2400" b="1">
                <a:solidFill>
                  <a:schemeClr val="bg1"/>
                </a:solidFill>
              </a:rPr>
              <a:t> los </a:t>
            </a:r>
            <a:r>
              <a:rPr lang="en-US" altLang="en-US" sz="2400" b="1">
                <a:solidFill>
                  <a:schemeClr val="bg1"/>
                </a:solidFill>
              </a:rPr>
              <a:t>á</a:t>
            </a:r>
            <a:r>
              <a:rPr lang="en-US" altLang="es-ES" sz="2400" b="1">
                <a:solidFill>
                  <a:schemeClr val="bg1"/>
                </a:solidFill>
              </a:rPr>
              <a:t>cidos d</a:t>
            </a:r>
            <a:r>
              <a:rPr lang="en-US" altLang="en-US" sz="2400" b="1">
                <a:solidFill>
                  <a:schemeClr val="bg1"/>
                </a:solidFill>
              </a:rPr>
              <a:t>é</a:t>
            </a:r>
            <a:r>
              <a:rPr lang="en-US" altLang="es-ES" sz="2400" b="1">
                <a:solidFill>
                  <a:schemeClr val="bg1"/>
                </a:solidFill>
              </a:rPr>
              <a:t>biles act</a:t>
            </a:r>
            <a:r>
              <a:rPr lang="en-US" altLang="en-US" sz="2400" b="1">
                <a:solidFill>
                  <a:schemeClr val="bg1"/>
                </a:solidFill>
              </a:rPr>
              <a:t>ú</a:t>
            </a:r>
            <a:r>
              <a:rPr lang="en-US" altLang="es-ES" sz="2400" b="1">
                <a:solidFill>
                  <a:schemeClr val="bg1"/>
                </a:solidFill>
              </a:rPr>
              <a:t>an sobre el tejido intertubular y los </a:t>
            </a:r>
            <a:r>
              <a:rPr lang="en-US" altLang="en-US" sz="2400" b="1">
                <a:solidFill>
                  <a:schemeClr val="bg1"/>
                </a:solidFill>
              </a:rPr>
              <a:t>á</a:t>
            </a:r>
            <a:r>
              <a:rPr lang="en-US" altLang="es-ES" sz="2400" b="1">
                <a:solidFill>
                  <a:schemeClr val="bg1"/>
                </a:solidFill>
              </a:rPr>
              <a:t>cidos fuertes atacan la zona peritubular. Consecuentemente, quedan aberturas en forma de embudo</a:t>
            </a:r>
            <a:r>
              <a:rPr lang="es-ES" altLang="en-US" sz="2400" b="1">
                <a:solidFill>
                  <a:schemeClr val="bg1"/>
                </a:solidFill>
              </a:rPr>
              <a:t>.</a:t>
            </a:r>
            <a:endParaRPr lang="es-ES" altLang="en-US" sz="2400" b="1">
              <a:solidFill>
                <a:schemeClr val="bg1"/>
              </a:solidFill>
            </a:endParaRPr>
          </a:p>
        </p:txBody>
      </p:sp>
      <p:pic>
        <p:nvPicPr>
          <p:cNvPr id="8" name="Picture 7" descr="Captura de pantalla 2025-05-08 113227"/>
          <p:cNvPicPr>
            <a:picLocks noChangeAspect="1"/>
          </p:cNvPicPr>
          <p:nvPr/>
        </p:nvPicPr>
        <p:blipFill>
          <a:blip r:embed="rId1"/>
          <a:stretch>
            <a:fillRect/>
          </a:stretch>
        </p:blipFill>
        <p:spPr>
          <a:xfrm>
            <a:off x="7675880" y="937895"/>
            <a:ext cx="3209925" cy="2171700"/>
          </a:xfrm>
          <a:prstGeom prst="rect">
            <a:avLst/>
          </a:prstGeom>
        </p:spPr>
      </p:pic>
      <p:pic>
        <p:nvPicPr>
          <p:cNvPr id="9" name="Picture 8" descr="Captura de pantalla 2025-05-08 113127"/>
          <p:cNvPicPr>
            <a:picLocks noChangeAspect="1"/>
          </p:cNvPicPr>
          <p:nvPr/>
        </p:nvPicPr>
        <p:blipFill>
          <a:blip r:embed="rId2"/>
          <a:stretch>
            <a:fillRect/>
          </a:stretch>
        </p:blipFill>
        <p:spPr>
          <a:xfrm>
            <a:off x="8575675" y="4154805"/>
            <a:ext cx="3228975" cy="2171700"/>
          </a:xfrm>
          <a:prstGeom prst="rect">
            <a:avLst/>
          </a:prstGeom>
        </p:spPr>
      </p:pic>
      <p:sp>
        <p:nvSpPr>
          <p:cNvPr id="10" name="Content Placeholder 9"/>
          <p:cNvSpPr/>
          <p:nvPr>
            <p:ph sz="half" idx="2"/>
          </p:nvPr>
        </p:nvSpPr>
        <p:spPr/>
        <p:txBody>
          <a:bodyPr/>
          <a:p>
            <a:endParaRPr lang="es-ES" alt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tLang="es-ES" b="1"/>
              <a:t>ABFRACCI</a:t>
            </a:r>
            <a:r>
              <a:rPr lang="en-US" altLang="en-US" b="1"/>
              <a:t>Ó</a:t>
            </a:r>
            <a:r>
              <a:rPr lang="en-US" altLang="es-ES" b="1"/>
              <a:t>N</a:t>
            </a:r>
            <a:endParaRPr lang="en-US" altLang="es-ES" b="1"/>
          </a:p>
        </p:txBody>
      </p:sp>
      <p:sp>
        <p:nvSpPr>
          <p:cNvPr id="3" name="Content Placeholder 2"/>
          <p:cNvSpPr>
            <a:spLocks noGrp="1"/>
          </p:cNvSpPr>
          <p:nvPr>
            <p:ph sz="half" idx="1"/>
          </p:nvPr>
        </p:nvSpPr>
        <p:spPr>
          <a:xfrm>
            <a:off x="647700" y="1825625"/>
            <a:ext cx="10159365" cy="4351655"/>
          </a:xfrm>
          <a:solidFill>
            <a:schemeClr val="accent1">
              <a:lumMod val="50000"/>
            </a:schemeClr>
          </a:solidFill>
        </p:spPr>
        <p:txBody>
          <a:bodyPr/>
          <a:p>
            <a:r>
              <a:rPr lang="es-ES" altLang="en-US" sz="3200" b="1">
                <a:solidFill>
                  <a:schemeClr val="bg1"/>
                </a:solidFill>
              </a:rPr>
              <a:t> </a:t>
            </a:r>
            <a:r>
              <a:rPr lang="en-US" altLang="es-ES" sz="3200" b="1">
                <a:solidFill>
                  <a:schemeClr val="bg1"/>
                </a:solidFill>
              </a:rPr>
              <a:t>“lesi</a:t>
            </a:r>
            <a:r>
              <a:rPr lang="en-US" altLang="en-US" sz="3200" b="1">
                <a:solidFill>
                  <a:schemeClr val="bg1"/>
                </a:solidFill>
              </a:rPr>
              <a:t>ó</a:t>
            </a:r>
            <a:r>
              <a:rPr lang="en-US" altLang="es-ES" sz="3200" b="1">
                <a:solidFill>
                  <a:schemeClr val="bg1"/>
                </a:solidFill>
              </a:rPr>
              <a:t>n en forma de cu</a:t>
            </a:r>
            <a:r>
              <a:rPr lang="en-US" altLang="en-US" sz="3200" b="1">
                <a:solidFill>
                  <a:schemeClr val="bg1"/>
                </a:solidFill>
              </a:rPr>
              <a:t>ñ</a:t>
            </a:r>
            <a:r>
              <a:rPr lang="en-US" altLang="es-ES" sz="3200" b="1">
                <a:solidFill>
                  <a:schemeClr val="bg1"/>
                </a:solidFill>
              </a:rPr>
              <a:t>a en el LAC (l</a:t>
            </a:r>
            <a:r>
              <a:rPr lang="en-US" altLang="en-US" sz="3200" b="1">
                <a:solidFill>
                  <a:schemeClr val="bg1"/>
                </a:solidFill>
              </a:rPr>
              <a:t>í</a:t>
            </a:r>
            <a:r>
              <a:rPr lang="en-US" altLang="es-ES" sz="3200" b="1">
                <a:solidFill>
                  <a:schemeClr val="bg1"/>
                </a:solidFill>
              </a:rPr>
              <a:t>mite amelocementario) causada por fuerzas oclusales exc</a:t>
            </a:r>
            <a:r>
              <a:rPr lang="en-US" altLang="en-US" sz="3200" b="1">
                <a:solidFill>
                  <a:schemeClr val="bg1"/>
                </a:solidFill>
              </a:rPr>
              <a:t>é</a:t>
            </a:r>
            <a:r>
              <a:rPr lang="en-US" altLang="es-ES" sz="3200" b="1">
                <a:solidFill>
                  <a:schemeClr val="bg1"/>
                </a:solidFill>
              </a:rPr>
              <a:t>ntricas que llevan a la flexi</a:t>
            </a:r>
            <a:r>
              <a:rPr lang="en-US" altLang="en-US" sz="3200" b="1">
                <a:solidFill>
                  <a:schemeClr val="bg1"/>
                </a:solidFill>
              </a:rPr>
              <a:t>ó</a:t>
            </a:r>
            <a:r>
              <a:rPr lang="en-US" altLang="es-ES" sz="3200" b="1">
                <a:solidFill>
                  <a:schemeClr val="bg1"/>
                </a:solidFill>
              </a:rPr>
              <a:t>n dental”</a:t>
            </a:r>
            <a:endParaRPr lang="en-US" altLang="es-ES" sz="3200" b="1">
              <a:solidFill>
                <a:schemeClr val="bg1"/>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tLang="es-ES" b="1">
                <a:sym typeface="+mn-ea"/>
              </a:rPr>
              <a:t>Caracter</a:t>
            </a:r>
            <a:r>
              <a:rPr lang="en-US" altLang="en-US" b="1">
                <a:sym typeface="+mn-ea"/>
              </a:rPr>
              <a:t>í</a:t>
            </a:r>
            <a:r>
              <a:rPr lang="en-US" altLang="es-ES" b="1">
                <a:sym typeface="+mn-ea"/>
              </a:rPr>
              <a:t>sticas cl</a:t>
            </a:r>
            <a:r>
              <a:rPr lang="en-US" altLang="en-US" b="1">
                <a:sym typeface="+mn-ea"/>
              </a:rPr>
              <a:t>í</a:t>
            </a:r>
            <a:r>
              <a:rPr lang="en-US" altLang="es-ES" b="1">
                <a:sym typeface="+mn-ea"/>
              </a:rPr>
              <a:t>nicas</a:t>
            </a:r>
            <a:endParaRPr lang="es-ES" altLang="en-US" b="1"/>
          </a:p>
        </p:txBody>
      </p:sp>
      <p:sp>
        <p:nvSpPr>
          <p:cNvPr id="3" name="Content Placeholder 2"/>
          <p:cNvSpPr>
            <a:spLocks noGrp="1"/>
          </p:cNvSpPr>
          <p:nvPr>
            <p:ph sz="half" idx="1"/>
          </p:nvPr>
        </p:nvSpPr>
        <p:spPr>
          <a:solidFill>
            <a:schemeClr val="accent1">
              <a:lumMod val="50000"/>
            </a:schemeClr>
          </a:solidFill>
        </p:spPr>
        <p:txBody>
          <a:bodyPr>
            <a:normAutofit fontScale="90000"/>
          </a:bodyPr>
          <a:p>
            <a:r>
              <a:rPr lang="en-US" altLang="es-ES"/>
              <a:t> </a:t>
            </a:r>
            <a:r>
              <a:rPr lang="en-US" altLang="es-ES" b="1">
                <a:solidFill>
                  <a:schemeClr val="bg1"/>
                </a:solidFill>
              </a:rPr>
              <a:t> </a:t>
            </a:r>
            <a:r>
              <a:rPr lang="es-ES" altLang="en-US" b="1">
                <a:solidFill>
                  <a:schemeClr val="bg1"/>
                </a:solidFill>
              </a:rPr>
              <a:t>L</a:t>
            </a:r>
            <a:r>
              <a:rPr lang="en-US" altLang="es-ES" b="1">
                <a:solidFill>
                  <a:schemeClr val="bg1"/>
                </a:solidFill>
              </a:rPr>
              <a:t>a abfracci</a:t>
            </a:r>
            <a:r>
              <a:rPr lang="en-US" altLang="en-US" b="1">
                <a:solidFill>
                  <a:schemeClr val="bg1"/>
                </a:solidFill>
              </a:rPr>
              <a:t>ó</a:t>
            </a:r>
            <a:r>
              <a:rPr lang="en-US" altLang="es-ES" b="1">
                <a:solidFill>
                  <a:schemeClr val="bg1"/>
                </a:solidFill>
              </a:rPr>
              <a:t>n tiene  forma de cu</a:t>
            </a:r>
            <a:r>
              <a:rPr lang="en-US" altLang="en-US" b="1">
                <a:solidFill>
                  <a:schemeClr val="bg1"/>
                </a:solidFill>
              </a:rPr>
              <a:t>ñ</a:t>
            </a:r>
            <a:r>
              <a:rPr lang="en-US" altLang="es-ES" b="1">
                <a:solidFill>
                  <a:schemeClr val="bg1"/>
                </a:solidFill>
              </a:rPr>
              <a:t>a profunda</a:t>
            </a:r>
            <a:r>
              <a:rPr lang="es-ES" altLang="en-US" b="1">
                <a:solidFill>
                  <a:schemeClr val="bg1"/>
                </a:solidFill>
              </a:rPr>
              <a:t>,</a:t>
            </a:r>
            <a:r>
              <a:rPr lang="en-US" altLang="es-ES" b="1">
                <a:solidFill>
                  <a:schemeClr val="bg1"/>
                </a:solidFill>
              </a:rPr>
              <a:t> con estr</a:t>
            </a:r>
            <a:r>
              <a:rPr lang="en-US" altLang="en-US" b="1">
                <a:solidFill>
                  <a:schemeClr val="bg1"/>
                </a:solidFill>
              </a:rPr>
              <a:t>í</a:t>
            </a:r>
            <a:r>
              <a:rPr lang="en-US" altLang="es-ES" b="1">
                <a:solidFill>
                  <a:schemeClr val="bg1"/>
                </a:solidFill>
              </a:rPr>
              <a:t>as y grietas, </a:t>
            </a:r>
            <a:r>
              <a:rPr lang="en-US" altLang="en-US" b="1">
                <a:solidFill>
                  <a:schemeClr val="bg1"/>
                </a:solidFill>
              </a:rPr>
              <a:t>á</a:t>
            </a:r>
            <a:r>
              <a:rPr lang="en-US" altLang="es-ES" b="1">
                <a:solidFill>
                  <a:schemeClr val="bg1"/>
                </a:solidFill>
              </a:rPr>
              <a:t>ngulos </a:t>
            </a:r>
            <a:r>
              <a:rPr lang="en-US" altLang="en-US" b="1">
                <a:solidFill>
                  <a:schemeClr val="bg1"/>
                </a:solidFill>
              </a:rPr>
              <a:t>á</a:t>
            </a:r>
            <a:r>
              <a:rPr lang="en-US" altLang="es-ES" b="1">
                <a:solidFill>
                  <a:schemeClr val="bg1"/>
                </a:solidFill>
              </a:rPr>
              <a:t>speros</a:t>
            </a:r>
            <a:r>
              <a:rPr lang="es-ES" altLang="en-US" b="1">
                <a:solidFill>
                  <a:schemeClr val="bg1"/>
                </a:solidFill>
              </a:rPr>
              <a:t> y</a:t>
            </a:r>
            <a:r>
              <a:rPr lang="en-US" altLang="es-ES" b="1">
                <a:solidFill>
                  <a:schemeClr val="bg1"/>
                </a:solidFill>
              </a:rPr>
              <a:t> m</a:t>
            </a:r>
            <a:r>
              <a:rPr lang="en-US" altLang="en-US" b="1">
                <a:solidFill>
                  <a:schemeClr val="bg1"/>
                </a:solidFill>
              </a:rPr>
              <a:t>á</a:t>
            </a:r>
            <a:r>
              <a:rPr lang="en-US" altLang="es-ES" b="1">
                <a:solidFill>
                  <a:schemeClr val="bg1"/>
                </a:solidFill>
              </a:rPr>
              <a:t>rgenes definidos. </a:t>
            </a:r>
            <a:endParaRPr lang="en-US" altLang="es-ES" b="1">
              <a:solidFill>
                <a:schemeClr val="bg1"/>
              </a:solidFill>
            </a:endParaRPr>
          </a:p>
          <a:p>
            <a:r>
              <a:rPr lang="en-US" altLang="es-ES" b="1">
                <a:solidFill>
                  <a:schemeClr val="bg1"/>
                </a:solidFill>
              </a:rPr>
              <a:t>Puede presentarse en m</a:t>
            </a:r>
            <a:r>
              <a:rPr lang="en-US" altLang="en-US" b="1">
                <a:solidFill>
                  <a:schemeClr val="bg1"/>
                </a:solidFill>
              </a:rPr>
              <a:t>ú</a:t>
            </a:r>
            <a:r>
              <a:rPr lang="en-US" altLang="es-ES" b="1">
                <a:solidFill>
                  <a:schemeClr val="bg1"/>
                </a:solidFill>
              </a:rPr>
              <a:t>ltiples superficies en una pieza y rara vez llegan a ser circunferenciales </a:t>
            </a:r>
            <a:endParaRPr lang="en-US" altLang="es-ES" b="1">
              <a:solidFill>
                <a:schemeClr val="bg1"/>
              </a:solidFill>
            </a:endParaRPr>
          </a:p>
        </p:txBody>
      </p:sp>
      <p:pic>
        <p:nvPicPr>
          <p:cNvPr id="5" name="Content Placeholder 4" descr="Captura de pantalla 2025-05-01 023804"/>
          <p:cNvPicPr>
            <a:picLocks noChangeAspect="1"/>
          </p:cNvPicPr>
          <p:nvPr>
            <p:ph sz="half" idx="2"/>
          </p:nvPr>
        </p:nvPicPr>
        <p:blipFill>
          <a:blip r:embed="rId1"/>
          <a:stretch>
            <a:fillRect/>
          </a:stretch>
        </p:blipFill>
        <p:spPr>
          <a:xfrm>
            <a:off x="6294120" y="1825625"/>
            <a:ext cx="5617210" cy="3734435"/>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ltLang="es-ES" b="1"/>
          </a:p>
        </p:txBody>
      </p:sp>
      <p:sp>
        <p:nvSpPr>
          <p:cNvPr id="6" name="Text Placeholder 5"/>
          <p:cNvSpPr>
            <a:spLocks noGrp="1"/>
          </p:cNvSpPr>
          <p:nvPr>
            <p:ph type="body" sz="half" idx="2"/>
          </p:nvPr>
        </p:nvSpPr>
        <p:spPr/>
        <p:txBody>
          <a:bodyPr/>
          <a:p>
            <a:endParaRPr lang="es-ES" altLang="en-US"/>
          </a:p>
        </p:txBody>
      </p:sp>
      <p:pic>
        <p:nvPicPr>
          <p:cNvPr id="5" name="Picture Placeholder 4" descr="Captura de pantalla 2025-05-08 122032"/>
          <p:cNvPicPr>
            <a:picLocks noChangeAspect="1"/>
          </p:cNvPicPr>
          <p:nvPr>
            <p:ph type="pic" idx="1"/>
          </p:nvPr>
        </p:nvPicPr>
        <p:blipFill>
          <a:blip r:embed="rId1"/>
          <a:stretch>
            <a:fillRect/>
          </a:stretch>
        </p:blipFill>
        <p:spPr>
          <a:xfrm>
            <a:off x="4182745" y="889000"/>
            <a:ext cx="4420235" cy="540448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Calibri"/>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微软雅黑"/>
        <a:ea typeface=""/>
        <a:cs typeface=""/>
        <a:font script="Jpan" typeface="游ゴシック Light"/>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微软雅黑"/>
        <a:ea typeface=""/>
        <a:cs typeface=""/>
        <a:font script="Jpan" typeface="游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8971</Words>
  <Application>WPS Slides</Application>
  <PresentationFormat>宽屏</PresentationFormat>
  <Paragraphs>254</Paragraphs>
  <Slides>28</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28</vt:i4>
      </vt:variant>
    </vt:vector>
  </HeadingPairs>
  <TitlesOfParts>
    <vt:vector size="42" baseType="lpstr">
      <vt:lpstr>Arial</vt:lpstr>
      <vt:lpstr>SimSun</vt:lpstr>
      <vt:lpstr>Wingdings</vt:lpstr>
      <vt:lpstr>Calibri Light</vt:lpstr>
      <vt:lpstr>Calibri</vt:lpstr>
      <vt:lpstr>Times New Roman</vt:lpstr>
      <vt:lpstr>Berlin Sans FB</vt:lpstr>
      <vt:lpstr>Segoe Print</vt:lpstr>
      <vt:lpstr>Berlin Sans FB Demi</vt:lpstr>
      <vt:lpstr>Arial</vt:lpstr>
      <vt:lpstr>Microsoft YaHei</vt:lpstr>
      <vt:lpstr>Arial Unicode MS</vt:lpstr>
      <vt:lpstr>Wingdings</vt:lpstr>
      <vt:lpstr>Office Theme</vt:lpstr>
      <vt:lpstr>     Lesiones cariosas y  no cariosas     </vt:lpstr>
      <vt:lpstr>LESIONES CARIOSAS</vt:lpstr>
      <vt:lpstr>Cavidades de Black.1908</vt:lpstr>
      <vt:lpstr>Clasificación de Black</vt:lpstr>
      <vt:lpstr>PowerPoint 演示文稿</vt:lpstr>
      <vt:lpstr>PowerPoint 演示文稿</vt:lpstr>
      <vt:lpstr>Clasificación de Mount y Hume.</vt:lpstr>
      <vt:lpstr>Zonas de lesiones</vt:lpstr>
      <vt:lpstr>Clasificación de Mount y Hume, modificada por Lasfarges y Cols.</vt:lpstr>
      <vt:lpstr>Representación de la clasificación propuesta por Mount y Hume, modificada por Lasfargues y cols.</vt:lpstr>
      <vt:lpstr>Tamaño de las lesiones:</vt:lpstr>
      <vt:lpstr>PowerPoint 演示文稿</vt:lpstr>
      <vt:lpstr>PowerPoint 演示文稿</vt:lpstr>
      <vt:lpstr>Tamaño de las lesiones. Cont.</vt:lpstr>
      <vt:lpstr>PowerPoint 演示文稿</vt:lpstr>
      <vt:lpstr>PowerPoint 演示文稿</vt:lpstr>
      <vt:lpstr>Lesiones cervicales no cariosas</vt:lpstr>
      <vt:lpstr>ABRASIÓN </vt:lpstr>
      <vt:lpstr>ABRASIÓN</vt:lpstr>
      <vt:lpstr>ABRASIÓN</vt:lpstr>
      <vt:lpstr>Etiología de la abrasión:</vt:lpstr>
      <vt:lpstr>d - asociados a tratamientos.</vt:lpstr>
      <vt:lpstr>EROSIÓN O CORROSIÓN</vt:lpstr>
      <vt:lpstr>EROSIÓN O CORROSIÓN: factores extrínsecos e intrínsecos</vt:lpstr>
      <vt:lpstr> Características clínicas</vt:lpstr>
      <vt:lpstr>ABFRACCIÓN</vt:lpstr>
      <vt:lpstr>Características clínicas</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BinaryFall</cp:lastModifiedBy>
  <cp:revision>116</cp:revision>
  <dcterms:created xsi:type="dcterms:W3CDTF">2025-05-06T14:14:00Z</dcterms:created>
  <dcterms:modified xsi:type="dcterms:W3CDTF">2025-05-08T16:27:55Z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3082-12.2.0.20795</vt:lpwstr>
  </property>
  <property fmtid="{D5CDD505-2E9C-101B-9397-08002B2CF9AE}" pid="3" name="ICV">
    <vt:lpwstr>A421C9C788D64B7BAD7BAAD13D661769_12</vt:lpwstr>
  </property>
</Properties>
</file>