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84206E-F02F-43E8-9071-6165863703C5}"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184206E-F02F-43E8-9071-6165863703C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97F718-942B-4344-BF65-747643004048}" type="datetimeFigureOut">
              <a:rPr lang="es-ES" smtClean="0"/>
              <a:pPr/>
              <a:t>01/01/2002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84206E-F02F-43E8-9071-6165863703C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097F718-942B-4344-BF65-747643004048}" type="datetimeFigureOut">
              <a:rPr lang="es-ES" smtClean="0"/>
              <a:pPr/>
              <a:t>01/01/2002</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184206E-F02F-43E8-9071-6165863703C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49377"/>
            <a:ext cx="7488832" cy="1323439"/>
          </a:xfrm>
          <a:prstGeom prst="rect">
            <a:avLst/>
          </a:prstGeom>
        </p:spPr>
        <p:txBody>
          <a:bodyPr wrap="square">
            <a:spAutoFit/>
          </a:bodyPr>
          <a:lstStyle/>
          <a:p>
            <a:pPr algn="ctr"/>
            <a:r>
              <a:rPr lang="es-ES" sz="2000" dirty="0" smtClean="0">
                <a:solidFill>
                  <a:srgbClr val="FFFF00"/>
                </a:solidFill>
                <a:latin typeface="Arial" pitchFamily="34" charset="0"/>
                <a:cs typeface="Arial" pitchFamily="34" charset="0"/>
              </a:rPr>
              <a:t>UNIVERSIDAD DE CIENCIAS MÉDICAS DE LA HABANA</a:t>
            </a:r>
          </a:p>
          <a:p>
            <a:pPr algn="ctr"/>
            <a:r>
              <a:rPr lang="es-ES" sz="2000" dirty="0" smtClean="0">
                <a:solidFill>
                  <a:srgbClr val="FFFF00"/>
                </a:solidFill>
                <a:latin typeface="Arial" pitchFamily="34" charset="0"/>
                <a:cs typeface="Arial" pitchFamily="34" charset="0"/>
              </a:rPr>
              <a:t>FACULTAD DE ESTOMATOLOGÍA</a:t>
            </a:r>
          </a:p>
          <a:p>
            <a:pPr algn="ctr"/>
            <a:r>
              <a:rPr lang="es-ES" sz="2000" dirty="0" smtClean="0">
                <a:solidFill>
                  <a:srgbClr val="FFFF00"/>
                </a:solidFill>
                <a:latin typeface="Arial" pitchFamily="34" charset="0"/>
                <a:cs typeface="Arial" pitchFamily="34" charset="0"/>
              </a:rPr>
              <a:t>ENSEÑANZA TÉCNICA</a:t>
            </a:r>
          </a:p>
          <a:p>
            <a:pPr algn="ctr"/>
            <a:r>
              <a:rPr lang="es-ES" sz="2000" smtClean="0">
                <a:solidFill>
                  <a:srgbClr val="FFFF00"/>
                </a:solidFill>
                <a:latin typeface="Arial" pitchFamily="34" charset="0"/>
                <a:cs typeface="Arial" pitchFamily="34" charset="0"/>
              </a:rPr>
              <a:t>CURSO </a:t>
            </a:r>
            <a:r>
              <a:rPr lang="es-ES" sz="2000" smtClean="0">
                <a:solidFill>
                  <a:srgbClr val="FFFF00"/>
                </a:solidFill>
                <a:latin typeface="Arial" pitchFamily="34" charset="0"/>
                <a:cs typeface="Arial" pitchFamily="34" charset="0"/>
              </a:rPr>
              <a:t>2020-2021</a:t>
            </a:r>
            <a:endParaRPr lang="es-ES" sz="2000" dirty="0">
              <a:solidFill>
                <a:srgbClr val="FFFF00"/>
              </a:solidFill>
              <a:latin typeface="Arial" pitchFamily="34" charset="0"/>
              <a:cs typeface="Arial" pitchFamily="34" charset="0"/>
            </a:endParaRPr>
          </a:p>
        </p:txBody>
      </p:sp>
      <p:sp>
        <p:nvSpPr>
          <p:cNvPr id="5" name="4 Rectángulo"/>
          <p:cNvSpPr/>
          <p:nvPr/>
        </p:nvSpPr>
        <p:spPr>
          <a:xfrm>
            <a:off x="1602501" y="3244334"/>
            <a:ext cx="6807121" cy="461665"/>
          </a:xfrm>
          <a:prstGeom prst="rect">
            <a:avLst/>
          </a:prstGeom>
        </p:spPr>
        <p:txBody>
          <a:bodyPr wrap="none">
            <a:spAutoFit/>
          </a:bodyPr>
          <a:lstStyle/>
          <a:p>
            <a:pPr algn="ctr"/>
            <a:r>
              <a:rPr lang="es-ES" sz="2400" dirty="0" smtClean="0">
                <a:solidFill>
                  <a:srgbClr val="FFFF00"/>
                </a:solidFill>
                <a:latin typeface="Arial" pitchFamily="34" charset="0"/>
                <a:cs typeface="Arial" pitchFamily="34" charset="0"/>
              </a:rPr>
              <a:t>Asignatura : </a:t>
            </a:r>
            <a:r>
              <a:rPr lang="es-ES" sz="2400" b="1" dirty="0" smtClean="0">
                <a:solidFill>
                  <a:srgbClr val="FFFF00"/>
                </a:solidFill>
                <a:latin typeface="Arial" pitchFamily="34" charset="0"/>
                <a:cs typeface="Arial" pitchFamily="34" charset="0"/>
              </a:rPr>
              <a:t>PRÓTESIS</a:t>
            </a:r>
            <a:r>
              <a:rPr lang="es-ES" sz="2400" dirty="0" smtClean="0">
                <a:solidFill>
                  <a:srgbClr val="FFFF00"/>
                </a:solidFill>
                <a:latin typeface="Arial" pitchFamily="34" charset="0"/>
                <a:cs typeface="Arial" pitchFamily="34" charset="0"/>
              </a:rPr>
              <a:t> </a:t>
            </a:r>
            <a:r>
              <a:rPr lang="es-ES" sz="2400" b="1" dirty="0" smtClean="0">
                <a:solidFill>
                  <a:srgbClr val="FFFF00"/>
                </a:solidFill>
                <a:latin typeface="Arial" pitchFamily="34" charset="0"/>
                <a:cs typeface="Arial" pitchFamily="34" charset="0"/>
              </a:rPr>
              <a:t>PARCIAL REMOVIBLE</a:t>
            </a:r>
            <a:endParaRPr lang="es-ES" sz="2400" b="1" dirty="0">
              <a:solidFill>
                <a:srgbClr val="FFFF00"/>
              </a:solidFill>
              <a:latin typeface="Arial" pitchFamily="34" charset="0"/>
              <a:cs typeface="Arial" pitchFamily="34" charset="0"/>
            </a:endParaRPr>
          </a:p>
        </p:txBody>
      </p:sp>
      <p:sp>
        <p:nvSpPr>
          <p:cNvPr id="6" name="5 Rectángulo"/>
          <p:cNvSpPr/>
          <p:nvPr/>
        </p:nvSpPr>
        <p:spPr>
          <a:xfrm>
            <a:off x="2349661" y="4931876"/>
            <a:ext cx="5438476" cy="400110"/>
          </a:xfrm>
          <a:prstGeom prst="rect">
            <a:avLst/>
          </a:prstGeom>
        </p:spPr>
        <p:txBody>
          <a:bodyPr wrap="none">
            <a:spAutoFit/>
          </a:bodyPr>
          <a:lstStyle/>
          <a:p>
            <a:pPr algn="ctr"/>
            <a:r>
              <a:rPr lang="es-ES" sz="2000" dirty="0" smtClean="0">
                <a:solidFill>
                  <a:srgbClr val="FFFF00"/>
                </a:solidFill>
                <a:latin typeface="Arial" pitchFamily="34" charset="0"/>
                <a:cs typeface="Arial" pitchFamily="34" charset="0"/>
              </a:rPr>
              <a:t>Profesor.  LIC. YUSDEL CRESPO  FROMETA</a:t>
            </a:r>
            <a:endParaRPr lang="es-ES" sz="2000" dirty="0">
              <a:solidFill>
                <a:srgbClr val="FFFF00"/>
              </a:solidFill>
              <a:latin typeface="Arial" pitchFamily="34" charset="0"/>
              <a:cs typeface="Arial" pitchFamily="34" charset="0"/>
            </a:endParaRPr>
          </a:p>
        </p:txBody>
      </p:sp>
    </p:spTree>
    <p:extLst>
      <p:ext uri="{BB962C8B-B14F-4D97-AF65-F5344CB8AC3E}">
        <p14:creationId xmlns="" xmlns:p14="http://schemas.microsoft.com/office/powerpoint/2010/main" val="419714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7384"/>
            <a:ext cx="8352928" cy="1815882"/>
          </a:xfrm>
          <a:prstGeom prst="rect">
            <a:avLst/>
          </a:prstGeom>
        </p:spPr>
        <p:txBody>
          <a:bodyPr wrap="square">
            <a:spAutoFit/>
          </a:bodyPr>
          <a:lstStyle/>
          <a:p>
            <a:endParaRPr lang="es-ES" dirty="0"/>
          </a:p>
          <a:p>
            <a:pPr algn="ctr"/>
            <a:r>
              <a:rPr lang="es-ES" sz="2800" dirty="0">
                <a:solidFill>
                  <a:srgbClr val="FFFF00"/>
                </a:solidFill>
                <a:latin typeface="Arial" pitchFamily="34" charset="0"/>
                <a:cs typeface="Arial" pitchFamily="34" charset="0"/>
              </a:rPr>
              <a:t>Aleaciones de Cromo – Cobalto</a:t>
            </a:r>
            <a:r>
              <a:rPr lang="es-ES" dirty="0" smtClean="0">
                <a:solidFill>
                  <a:srgbClr val="FFFF00"/>
                </a:solidFill>
                <a:latin typeface="Arial" pitchFamily="34" charset="0"/>
                <a:cs typeface="Arial" pitchFamily="34" charset="0"/>
              </a:rPr>
              <a:t>:</a:t>
            </a:r>
          </a:p>
          <a:p>
            <a:endParaRPr lang="es-ES" dirty="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Sus propiedades fundamentales son la resistencia y la dureza, poca flexibilidad, no admite tratamiento térmico.</a:t>
            </a:r>
          </a:p>
        </p:txBody>
      </p:sp>
      <p:sp>
        <p:nvSpPr>
          <p:cNvPr id="5" name="4 Rectángulo"/>
          <p:cNvSpPr/>
          <p:nvPr/>
        </p:nvSpPr>
        <p:spPr>
          <a:xfrm>
            <a:off x="539552" y="4221088"/>
            <a:ext cx="8136904" cy="1938992"/>
          </a:xfrm>
          <a:prstGeom prst="rect">
            <a:avLst/>
          </a:prstGeom>
        </p:spPr>
        <p:txBody>
          <a:bodyPr wrap="square">
            <a:spAutoFit/>
          </a:bodyPr>
          <a:lstStyle/>
          <a:p>
            <a:pPr algn="ctr"/>
            <a:r>
              <a:rPr lang="es-ES" sz="2800" dirty="0">
                <a:solidFill>
                  <a:srgbClr val="FFFF00"/>
                </a:solidFill>
                <a:latin typeface="Arial" pitchFamily="34" charset="0"/>
                <a:cs typeface="Arial" pitchFamily="34" charset="0"/>
              </a:rPr>
              <a:t>Presentación   </a:t>
            </a:r>
            <a:endParaRPr lang="es-ES" sz="2800" dirty="0" smtClean="0">
              <a:solidFill>
                <a:srgbClr val="FFFF00"/>
              </a:solidFill>
              <a:latin typeface="Arial" pitchFamily="34" charset="0"/>
              <a:cs typeface="Arial" pitchFamily="34" charset="0"/>
            </a:endParaRPr>
          </a:p>
          <a:p>
            <a:endParaRPr lang="es-ES" sz="2000" dirty="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Generalmente se presenta en forma circular, se la llama pepita, también se presentan en forma cilíndrica, según el fabricante.</a:t>
            </a:r>
          </a:p>
        </p:txBody>
      </p:sp>
      <p:sp>
        <p:nvSpPr>
          <p:cNvPr id="6" name="5 Rectángulo"/>
          <p:cNvSpPr/>
          <p:nvPr/>
        </p:nvSpPr>
        <p:spPr>
          <a:xfrm>
            <a:off x="323528" y="2060848"/>
            <a:ext cx="8352928" cy="2339102"/>
          </a:xfrm>
          <a:prstGeom prst="rect">
            <a:avLst/>
          </a:prstGeom>
        </p:spPr>
        <p:txBody>
          <a:bodyPr wrap="square">
            <a:spAutoFit/>
          </a:bodyPr>
          <a:lstStyle/>
          <a:p>
            <a:pPr algn="ctr"/>
            <a:r>
              <a:rPr lang="es-ES" sz="2800" dirty="0">
                <a:solidFill>
                  <a:srgbClr val="FFFF00"/>
                </a:solidFill>
                <a:latin typeface="Arial" pitchFamily="34" charset="0"/>
                <a:cs typeface="Arial" pitchFamily="34" charset="0"/>
              </a:rPr>
              <a:t>Tratamiento </a:t>
            </a:r>
            <a:r>
              <a:rPr lang="es-ES" sz="2800" dirty="0" smtClean="0">
                <a:solidFill>
                  <a:srgbClr val="FFFF00"/>
                </a:solidFill>
                <a:latin typeface="Arial" pitchFamily="34" charset="0"/>
                <a:cs typeface="Arial" pitchFamily="34" charset="0"/>
              </a:rPr>
              <a:t>térmico</a:t>
            </a:r>
          </a:p>
          <a:p>
            <a:pPr algn="ctr"/>
            <a:endParaRPr lang="es-ES" sz="2800" dirty="0" smtClean="0">
              <a:solidFill>
                <a:srgbClr val="FFFF00"/>
              </a:solidFill>
              <a:latin typeface="Arial" pitchFamily="34" charset="0"/>
              <a:cs typeface="Arial" pitchFamily="34" charset="0"/>
            </a:endParaRPr>
          </a:p>
          <a:p>
            <a:pPr algn="just"/>
            <a:r>
              <a:rPr lang="es-ES" dirty="0" smtClean="0">
                <a:solidFill>
                  <a:srgbClr val="FFFF00"/>
                </a:solidFill>
              </a:rPr>
              <a:t> </a:t>
            </a:r>
            <a:r>
              <a:rPr lang="es-ES" sz="2400" dirty="0">
                <a:solidFill>
                  <a:srgbClr val="FFFF00"/>
                </a:solidFill>
                <a:latin typeface="Arial" pitchFamily="34" charset="0"/>
                <a:cs typeface="Arial" pitchFamily="34" charset="0"/>
              </a:rPr>
              <a:t>Cualquier calentamiento y enfriamiento gradual de la aleación con el objetivo de mejorar las propiedades de la misma.</a:t>
            </a:r>
          </a:p>
          <a:p>
            <a:endParaRPr lang="es-ES" dirty="0">
              <a:solidFill>
                <a:srgbClr val="FFFF00"/>
              </a:solidFill>
            </a:endParaRPr>
          </a:p>
        </p:txBody>
      </p:sp>
    </p:spTree>
    <p:extLst>
      <p:ext uri="{BB962C8B-B14F-4D97-AF65-F5344CB8AC3E}">
        <p14:creationId xmlns="" xmlns:p14="http://schemas.microsoft.com/office/powerpoint/2010/main" val="317129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2" y="3244334"/>
            <a:ext cx="2682145" cy="523220"/>
          </a:xfrm>
          <a:prstGeom prst="rect">
            <a:avLst/>
          </a:prstGeom>
        </p:spPr>
        <p:txBody>
          <a:bodyPr wrap="none">
            <a:spAutoFit/>
          </a:bodyPr>
          <a:lstStyle/>
          <a:p>
            <a:r>
              <a:rPr lang="es-ES" sz="2800" b="1" dirty="0">
                <a:solidFill>
                  <a:srgbClr val="FFFF00"/>
                </a:solidFill>
                <a:latin typeface="Arial" pitchFamily="34" charset="0"/>
                <a:cs typeface="Arial" pitchFamily="34" charset="0"/>
              </a:rPr>
              <a:t>Componentes </a:t>
            </a:r>
          </a:p>
        </p:txBody>
      </p:sp>
      <p:pic>
        <p:nvPicPr>
          <p:cNvPr id="4098" name="Picture 2" descr="D:\Docencia\Fotos Materiales Dentales PPR\DSC0139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5971" t="5575" r="16843" b="57252"/>
          <a:stretch/>
        </p:blipFill>
        <p:spPr bwMode="auto">
          <a:xfrm>
            <a:off x="827584" y="548680"/>
            <a:ext cx="2784763" cy="2382982"/>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D:\Docencia\Fotos Materiales Dentales PPR\DSC0139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3865" t="1822" r="39346" b="57344"/>
          <a:stretch/>
        </p:blipFill>
        <p:spPr bwMode="auto">
          <a:xfrm>
            <a:off x="5940152" y="3808235"/>
            <a:ext cx="2784763" cy="23829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87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4624"/>
            <a:ext cx="9144000" cy="6647974"/>
          </a:xfrm>
          <a:prstGeom prst="rect">
            <a:avLst/>
          </a:prstGeom>
        </p:spPr>
        <p:txBody>
          <a:bodyPr wrap="square">
            <a:spAutoFit/>
          </a:bodyPr>
          <a:lstStyle/>
          <a:p>
            <a:endParaRPr lang="es-ES" dirty="0">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Cromo </a:t>
            </a:r>
            <a:r>
              <a:rPr lang="es-ES" sz="2400" dirty="0">
                <a:solidFill>
                  <a:srgbClr val="FFFF00"/>
                </a:solidFill>
                <a:latin typeface="Arial" pitchFamily="34" charset="0"/>
                <a:cs typeface="Arial" pitchFamily="34" charset="0"/>
              </a:rPr>
              <a:t>25-30 %: Resistencia a la pigmentación y a la corrosión</a:t>
            </a:r>
            <a:r>
              <a:rPr lang="es-ES" sz="2400" dirty="0" smtClean="0">
                <a:solidFill>
                  <a:srgbClr val="FFFF00"/>
                </a:solidFill>
                <a:latin typeface="Arial" pitchFamily="34" charset="0"/>
                <a:cs typeface="Arial" pitchFamily="34" charset="0"/>
              </a:rPr>
              <a:t>.</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Cobalto </a:t>
            </a:r>
            <a:r>
              <a:rPr lang="es-ES" sz="2400" dirty="0">
                <a:solidFill>
                  <a:srgbClr val="FFFF00"/>
                </a:solidFill>
                <a:latin typeface="Arial" pitchFamily="34" charset="0"/>
                <a:cs typeface="Arial" pitchFamily="34" charset="0"/>
              </a:rPr>
              <a:t>66-70 %: Resistencia, rigidez y dureza</a:t>
            </a:r>
            <a:r>
              <a:rPr lang="es-ES" sz="2400" dirty="0" smtClean="0">
                <a:solidFill>
                  <a:srgbClr val="FFFF00"/>
                </a:solidFill>
                <a:latin typeface="Arial" pitchFamily="34" charset="0"/>
                <a:cs typeface="Arial" pitchFamily="34" charset="0"/>
              </a:rPr>
              <a:t>.</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Níquel</a:t>
            </a:r>
            <a:r>
              <a:rPr lang="es-ES" sz="2400" dirty="0">
                <a:solidFill>
                  <a:srgbClr val="FFFF00"/>
                </a:solidFill>
                <a:latin typeface="Arial" pitchFamily="34" charset="0"/>
                <a:cs typeface="Arial" pitchFamily="34" charset="0"/>
              </a:rPr>
              <a:t>: Disminuye la resistencia y dureza, aumenta la ductilidad y disminuye el punto de fusión</a:t>
            </a:r>
            <a:r>
              <a:rPr lang="es-ES" sz="2400" dirty="0" smtClean="0">
                <a:solidFill>
                  <a:srgbClr val="FFFF00"/>
                </a:solidFill>
                <a:latin typeface="Arial" pitchFamily="34" charset="0"/>
                <a:cs typeface="Arial" pitchFamily="34" charset="0"/>
              </a:rPr>
              <a:t>.</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Molibdeno </a:t>
            </a:r>
            <a:r>
              <a:rPr lang="es-ES" sz="2400" dirty="0">
                <a:solidFill>
                  <a:srgbClr val="FFFF00"/>
                </a:solidFill>
                <a:latin typeface="Arial" pitchFamily="34" charset="0"/>
                <a:cs typeface="Arial" pitchFamily="34" charset="0"/>
              </a:rPr>
              <a:t>y Tungsteno  2-4 %: Aumenta la resistencia y dureza</a:t>
            </a:r>
            <a:r>
              <a:rPr lang="es-ES" sz="2400" dirty="0" smtClean="0">
                <a:solidFill>
                  <a:srgbClr val="FFFF00"/>
                </a:solidFill>
                <a:latin typeface="Arial" pitchFamily="34" charset="0"/>
                <a:cs typeface="Arial" pitchFamily="34" charset="0"/>
              </a:rPr>
              <a:t>.</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Berilio</a:t>
            </a:r>
            <a:r>
              <a:rPr lang="es-ES" sz="2400" dirty="0">
                <a:solidFill>
                  <a:srgbClr val="FFFF00"/>
                </a:solidFill>
                <a:latin typeface="Arial" pitchFamily="34" charset="0"/>
                <a:cs typeface="Arial" pitchFamily="34" charset="0"/>
              </a:rPr>
              <a:t>: Disminuye la contracción del colado. Mejora la estructura granular</a:t>
            </a:r>
            <a:r>
              <a:rPr lang="es-ES" sz="2400" dirty="0" smtClean="0">
                <a:solidFill>
                  <a:srgbClr val="FFFF00"/>
                </a:solidFill>
                <a:latin typeface="Arial" pitchFamily="34" charset="0"/>
                <a:cs typeface="Arial" pitchFamily="34" charset="0"/>
              </a:rPr>
              <a:t>.</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Carbono</a:t>
            </a:r>
            <a:r>
              <a:rPr lang="es-ES" sz="2400" dirty="0">
                <a:solidFill>
                  <a:srgbClr val="FFFF00"/>
                </a:solidFill>
                <a:latin typeface="Arial" pitchFamily="34" charset="0"/>
                <a:cs typeface="Arial" pitchFamily="34" charset="0"/>
              </a:rPr>
              <a:t>: Al unirse a todos los metales del compuesto forma un carbono compuesto, lo cual le da dureza a la </a:t>
            </a:r>
            <a:r>
              <a:rPr lang="es-ES" sz="2400" dirty="0" smtClean="0">
                <a:solidFill>
                  <a:srgbClr val="FFFF00"/>
                </a:solidFill>
                <a:latin typeface="Arial" pitchFamily="34" charset="0"/>
                <a:cs typeface="Arial" pitchFamily="34" charset="0"/>
              </a:rPr>
              <a:t>aleación</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Silicio</a:t>
            </a:r>
            <a:r>
              <a:rPr lang="es-ES" sz="2400" dirty="0">
                <a:solidFill>
                  <a:srgbClr val="FFFF00"/>
                </a:solidFill>
                <a:latin typeface="Arial" pitchFamily="34" charset="0"/>
                <a:cs typeface="Arial" pitchFamily="34" charset="0"/>
              </a:rPr>
              <a:t>: Aumenta la </a:t>
            </a:r>
            <a:r>
              <a:rPr lang="es-ES" sz="2400" dirty="0" smtClean="0">
                <a:solidFill>
                  <a:srgbClr val="FFFF00"/>
                </a:solidFill>
                <a:latin typeface="Arial" pitchFamily="34" charset="0"/>
                <a:cs typeface="Arial" pitchFamily="34" charset="0"/>
              </a:rPr>
              <a:t>fluidez</a:t>
            </a:r>
            <a:endParaRPr lang="es-ES" sz="2400" dirty="0">
              <a:solidFill>
                <a:srgbClr val="FFFF00"/>
              </a:solidFill>
              <a:latin typeface="Arial" pitchFamily="34" charset="0"/>
              <a:cs typeface="Arial" pitchFamily="34" charset="0"/>
            </a:endParaRPr>
          </a:p>
        </p:txBody>
      </p:sp>
    </p:spTree>
    <p:extLst>
      <p:ext uri="{BB962C8B-B14F-4D97-AF65-F5344CB8AC3E}">
        <p14:creationId xmlns="" xmlns:p14="http://schemas.microsoft.com/office/powerpoint/2010/main" val="184782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60648"/>
            <a:ext cx="8640960" cy="6401753"/>
          </a:xfrm>
          <a:prstGeom prst="rect">
            <a:avLst/>
          </a:prstGeom>
        </p:spPr>
        <p:txBody>
          <a:bodyPr wrap="square">
            <a:spAutoFit/>
          </a:bodyPr>
          <a:lstStyle/>
          <a:p>
            <a:pPr algn="ctr"/>
            <a:r>
              <a:rPr lang="es-ES" sz="2800" dirty="0">
                <a:solidFill>
                  <a:srgbClr val="FFFF00"/>
                </a:solidFill>
                <a:latin typeface="Arial" pitchFamily="34" charset="0"/>
                <a:cs typeface="Arial" pitchFamily="34" charset="0"/>
              </a:rPr>
              <a:t>Propiedades </a:t>
            </a:r>
            <a:r>
              <a:rPr lang="es-ES" sz="2800" dirty="0" smtClean="0">
                <a:solidFill>
                  <a:srgbClr val="FFFF00"/>
                </a:solidFill>
                <a:latin typeface="Arial" pitchFamily="34" charset="0"/>
                <a:cs typeface="Arial" pitchFamily="34" charset="0"/>
              </a:rPr>
              <a:t>Físicas</a:t>
            </a:r>
          </a:p>
          <a:p>
            <a:endParaRPr lang="es-ES" sz="2800" dirty="0" smtClean="0">
              <a:solidFill>
                <a:srgbClr val="FFFF00"/>
              </a:solidFill>
              <a:latin typeface="Arial" pitchFamily="34" charset="0"/>
              <a:cs typeface="Arial" pitchFamily="34" charset="0"/>
            </a:endParaRPr>
          </a:p>
          <a:p>
            <a:endParaRPr lang="es-ES" dirty="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Temperatura </a:t>
            </a:r>
            <a:r>
              <a:rPr lang="es-ES" sz="2400" dirty="0">
                <a:solidFill>
                  <a:srgbClr val="FFFF00"/>
                </a:solidFill>
                <a:latin typeface="Arial" pitchFamily="34" charset="0"/>
                <a:cs typeface="Arial" pitchFamily="34" charset="0"/>
              </a:rPr>
              <a:t>de Precalentamiento:  900ºc-950ºc </a:t>
            </a:r>
            <a:endParaRPr lang="es-ES" sz="2400" dirty="0" smtClean="0">
              <a:solidFill>
                <a:srgbClr val="FFFF00"/>
              </a:solidFill>
              <a:latin typeface="Arial" pitchFamily="34" charset="0"/>
              <a:cs typeface="Arial" pitchFamily="34" charset="0"/>
            </a:endParaRPr>
          </a:p>
          <a:p>
            <a:pPr algn="just"/>
            <a:endParaRPr lang="es-ES" sz="2400" dirty="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Intervalo </a:t>
            </a:r>
            <a:r>
              <a:rPr lang="es-ES" sz="2400" dirty="0">
                <a:solidFill>
                  <a:srgbClr val="FFFF00"/>
                </a:solidFill>
                <a:latin typeface="Arial" pitchFamily="34" charset="0"/>
                <a:cs typeface="Arial" pitchFamily="34" charset="0"/>
              </a:rPr>
              <a:t>de fusión: </a:t>
            </a:r>
            <a:r>
              <a:rPr lang="es-ES" sz="2400" dirty="0" smtClean="0">
                <a:solidFill>
                  <a:srgbClr val="FFFF00"/>
                </a:solidFill>
                <a:latin typeface="Arial" pitchFamily="34" charset="0"/>
                <a:cs typeface="Arial" pitchFamily="34" charset="0"/>
              </a:rPr>
              <a:t>1300ºc-1450ºc</a:t>
            </a:r>
          </a:p>
          <a:p>
            <a:pPr algn="just"/>
            <a:endParaRPr lang="es-ES" sz="2400" dirty="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No </a:t>
            </a:r>
            <a:r>
              <a:rPr lang="es-ES" sz="2400" dirty="0">
                <a:solidFill>
                  <a:srgbClr val="FFFF00"/>
                </a:solidFill>
                <a:latin typeface="Arial" pitchFamily="34" charset="0"/>
                <a:cs typeface="Arial" pitchFamily="34" charset="0"/>
              </a:rPr>
              <a:t>admiten tratamiento térmico </a:t>
            </a:r>
            <a:endParaRPr lang="es-ES" sz="2400" dirty="0" smtClean="0">
              <a:solidFill>
                <a:srgbClr val="FFFF00"/>
              </a:solidFill>
              <a:latin typeface="Arial" pitchFamily="34" charset="0"/>
              <a:cs typeface="Arial" pitchFamily="34" charset="0"/>
            </a:endParaRPr>
          </a:p>
          <a:p>
            <a:pPr algn="just"/>
            <a:endParaRPr lang="es-ES" sz="2400" dirty="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Color </a:t>
            </a:r>
            <a:r>
              <a:rPr lang="es-ES" sz="2400" dirty="0">
                <a:solidFill>
                  <a:srgbClr val="FFFF00"/>
                </a:solidFill>
                <a:latin typeface="Arial" pitchFamily="34" charset="0"/>
                <a:cs typeface="Arial" pitchFamily="34" charset="0"/>
              </a:rPr>
              <a:t>brillantes y </a:t>
            </a:r>
            <a:r>
              <a:rPr lang="es-ES" sz="2400" dirty="0" smtClean="0">
                <a:solidFill>
                  <a:srgbClr val="FFFF00"/>
                </a:solidFill>
                <a:latin typeface="Arial" pitchFamily="34" charset="0"/>
                <a:cs typeface="Arial" pitchFamily="34" charset="0"/>
              </a:rPr>
              <a:t>plateados</a:t>
            </a:r>
          </a:p>
          <a:p>
            <a:pPr algn="just"/>
            <a:endParaRPr lang="es-ES" sz="2400" dirty="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Densidad</a:t>
            </a:r>
            <a:r>
              <a:rPr lang="es-ES" sz="2400" dirty="0">
                <a:solidFill>
                  <a:srgbClr val="FFFF00"/>
                </a:solidFill>
                <a:latin typeface="Arial" pitchFamily="34" charset="0"/>
                <a:cs typeface="Arial" pitchFamily="34" charset="0"/>
              </a:rPr>
              <a:t>: Son livianas para colar, la densidad se encuentra entre 8 y 9 </a:t>
            </a:r>
            <a:r>
              <a:rPr lang="es-ES" sz="2400" dirty="0" smtClean="0">
                <a:solidFill>
                  <a:srgbClr val="FFFF00"/>
                </a:solidFill>
                <a:latin typeface="Arial" pitchFamily="34" charset="0"/>
                <a:cs typeface="Arial" pitchFamily="34" charset="0"/>
              </a:rPr>
              <a:t>gr/cm</a:t>
            </a:r>
          </a:p>
          <a:p>
            <a:pPr algn="just"/>
            <a:endParaRPr lang="es-ES" sz="2400" dirty="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Contracción </a:t>
            </a:r>
            <a:r>
              <a:rPr lang="es-ES" sz="2400" dirty="0">
                <a:solidFill>
                  <a:srgbClr val="FFFF00"/>
                </a:solidFill>
                <a:latin typeface="Arial" pitchFamily="34" charset="0"/>
                <a:cs typeface="Arial" pitchFamily="34" charset="0"/>
              </a:rPr>
              <a:t>del colado: la lineal es relativamente alta 2.05 – 2.33 %</a:t>
            </a:r>
          </a:p>
          <a:p>
            <a:pPr algn="just"/>
            <a:endParaRPr lang="es-ES" sz="2400" dirty="0">
              <a:solidFill>
                <a:srgbClr val="FFFF00"/>
              </a:solidFill>
            </a:endParaRPr>
          </a:p>
        </p:txBody>
      </p:sp>
    </p:spTree>
    <p:extLst>
      <p:ext uri="{BB962C8B-B14F-4D97-AF65-F5344CB8AC3E}">
        <p14:creationId xmlns="" xmlns:p14="http://schemas.microsoft.com/office/powerpoint/2010/main" val="81343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16632"/>
            <a:ext cx="8640960" cy="6032421"/>
          </a:xfrm>
          <a:prstGeom prst="rect">
            <a:avLst/>
          </a:prstGeom>
        </p:spPr>
        <p:txBody>
          <a:bodyPr wrap="square">
            <a:spAutoFit/>
          </a:bodyPr>
          <a:lstStyle/>
          <a:p>
            <a:pPr algn="ctr"/>
            <a:r>
              <a:rPr lang="es-ES" sz="2800" dirty="0">
                <a:solidFill>
                  <a:srgbClr val="FFFF00"/>
                </a:solidFill>
                <a:latin typeface="Arial" pitchFamily="34" charset="0"/>
                <a:cs typeface="Arial" pitchFamily="34" charset="0"/>
              </a:rPr>
              <a:t>Propiedades </a:t>
            </a:r>
            <a:r>
              <a:rPr lang="es-ES" sz="2800" dirty="0" smtClean="0">
                <a:solidFill>
                  <a:srgbClr val="FFFF00"/>
                </a:solidFill>
                <a:latin typeface="Arial" pitchFamily="34" charset="0"/>
                <a:cs typeface="Arial" pitchFamily="34" charset="0"/>
              </a:rPr>
              <a:t>Mecánicas</a:t>
            </a:r>
          </a:p>
          <a:p>
            <a:pPr algn="ctr"/>
            <a:endParaRPr lang="es-ES" sz="2800" dirty="0" smtClean="0">
              <a:solidFill>
                <a:srgbClr val="FFFF00"/>
              </a:solidFill>
              <a:latin typeface="Arial" pitchFamily="34" charset="0"/>
              <a:cs typeface="Arial" pitchFamily="34" charset="0"/>
            </a:endParaRPr>
          </a:p>
          <a:p>
            <a:endParaRPr lang="es-ES"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Dureza</a:t>
            </a:r>
            <a:r>
              <a:rPr lang="es-ES" sz="2400" dirty="0">
                <a:solidFill>
                  <a:srgbClr val="FFFF00"/>
                </a:solidFill>
                <a:latin typeface="Arial" pitchFamily="34" charset="0"/>
                <a:cs typeface="Arial" pitchFamily="34" charset="0"/>
              </a:rPr>
              <a:t>: 30% más dura que el oro, oscilan entre 50 y 60 en la escala (R-30N</a:t>
            </a:r>
            <a:r>
              <a:rPr lang="es-ES" sz="2400" dirty="0" smtClean="0">
                <a:solidFill>
                  <a:srgbClr val="FFFF00"/>
                </a:solidFill>
                <a:latin typeface="Arial" pitchFamily="34" charset="0"/>
                <a:cs typeface="Arial" pitchFamily="34" charset="0"/>
              </a:rPr>
              <a:t>)</a:t>
            </a: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Resistencia </a:t>
            </a:r>
            <a:r>
              <a:rPr lang="es-ES" sz="2400" dirty="0" err="1">
                <a:solidFill>
                  <a:srgbClr val="FFFF00"/>
                </a:solidFill>
                <a:latin typeface="Arial" pitchFamily="34" charset="0"/>
                <a:cs typeface="Arial" pitchFamily="34" charset="0"/>
              </a:rPr>
              <a:t>traccional</a:t>
            </a:r>
            <a:r>
              <a:rPr lang="es-ES" sz="2400" dirty="0">
                <a:solidFill>
                  <a:srgbClr val="FFFF00"/>
                </a:solidFill>
                <a:latin typeface="Arial" pitchFamily="34" charset="0"/>
                <a:cs typeface="Arial" pitchFamily="34" charset="0"/>
              </a:rPr>
              <a:t> fina: Varía entre 620 y 827 </a:t>
            </a:r>
            <a:r>
              <a:rPr lang="es-ES" sz="2400" dirty="0" err="1" smtClean="0">
                <a:solidFill>
                  <a:srgbClr val="FFFF00"/>
                </a:solidFill>
                <a:latin typeface="Arial" pitchFamily="34" charset="0"/>
                <a:cs typeface="Arial" pitchFamily="34" charset="0"/>
              </a:rPr>
              <a:t>Mpa</a:t>
            </a:r>
            <a:endParaRPr lang="es-ES" sz="2400" dirty="0" smtClean="0">
              <a:solidFill>
                <a:srgbClr val="FFFF00"/>
              </a:solidFill>
              <a:latin typeface="Arial" pitchFamily="34" charset="0"/>
              <a:cs typeface="Arial" pitchFamily="34" charset="0"/>
            </a:endParaRPr>
          </a:p>
          <a:p>
            <a:pPr marL="342900" indent="-342900" algn="just">
              <a:buFont typeface="Wingdings" pitchFamily="2" charset="2"/>
              <a:buChar char="Ø"/>
            </a:pPr>
            <a:endParaRPr lang="es-ES" sz="2400" dirty="0" smtClean="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Resistencia </a:t>
            </a:r>
            <a:r>
              <a:rPr lang="es-ES" sz="2400" dirty="0">
                <a:solidFill>
                  <a:srgbClr val="FFFF00"/>
                </a:solidFill>
                <a:latin typeface="Arial" pitchFamily="34" charset="0"/>
                <a:cs typeface="Arial" pitchFamily="34" charset="0"/>
              </a:rPr>
              <a:t>a la fluencia: los valores caen entre 414 y 620 </a:t>
            </a:r>
            <a:r>
              <a:rPr lang="es-ES" sz="2400" dirty="0" err="1" smtClean="0">
                <a:solidFill>
                  <a:srgbClr val="FFFF00"/>
                </a:solidFill>
                <a:latin typeface="Arial" pitchFamily="34" charset="0"/>
                <a:cs typeface="Arial" pitchFamily="34" charset="0"/>
              </a:rPr>
              <a:t>Mpa</a:t>
            </a:r>
            <a:endParaRPr lang="es-ES" sz="2400" dirty="0" smtClean="0">
              <a:solidFill>
                <a:srgbClr val="FFFF00"/>
              </a:solidFill>
              <a:latin typeface="Arial" pitchFamily="34" charset="0"/>
              <a:cs typeface="Arial" pitchFamily="34" charset="0"/>
            </a:endParaRP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Módulo </a:t>
            </a:r>
            <a:r>
              <a:rPr lang="es-ES" sz="2400" dirty="0">
                <a:solidFill>
                  <a:srgbClr val="FFFF00"/>
                </a:solidFill>
                <a:latin typeface="Arial" pitchFamily="34" charset="0"/>
                <a:cs typeface="Arial" pitchFamily="34" charset="0"/>
              </a:rPr>
              <a:t>de elasticidad: Son rígidos </a:t>
            </a:r>
            <a:endParaRPr lang="es-ES" sz="2400" dirty="0" smtClean="0">
              <a:solidFill>
                <a:srgbClr val="FFFF00"/>
              </a:solidFill>
              <a:latin typeface="Arial" pitchFamily="34" charset="0"/>
              <a:cs typeface="Arial" pitchFamily="34" charset="0"/>
            </a:endParaRPr>
          </a:p>
          <a:p>
            <a:pPr marL="342900" indent="-342900" algn="just">
              <a:buFont typeface="Wingdings" pitchFamily="2" charset="2"/>
              <a:buChar char="Ø"/>
            </a:pPr>
            <a:endParaRPr lang="es-ES" sz="2400" dirty="0">
              <a:solidFill>
                <a:srgbClr val="FFFF00"/>
              </a:solidFill>
              <a:latin typeface="Arial" pitchFamily="34" charset="0"/>
              <a:cs typeface="Arial" pitchFamily="34" charset="0"/>
            </a:endParaRPr>
          </a:p>
          <a:p>
            <a:pPr marL="342900" indent="-342900" algn="just">
              <a:buFont typeface="Wingdings" pitchFamily="2" charset="2"/>
              <a:buChar char="Ø"/>
            </a:pPr>
            <a:r>
              <a:rPr lang="es-ES" sz="2400" dirty="0" smtClean="0">
                <a:solidFill>
                  <a:srgbClr val="FFFF00"/>
                </a:solidFill>
                <a:latin typeface="Arial" pitchFamily="34" charset="0"/>
                <a:cs typeface="Arial" pitchFamily="34" charset="0"/>
              </a:rPr>
              <a:t>Alargamiento</a:t>
            </a:r>
            <a:r>
              <a:rPr lang="es-ES" sz="2400" dirty="0">
                <a:solidFill>
                  <a:srgbClr val="FFFF00"/>
                </a:solidFill>
                <a:latin typeface="Arial" pitchFamily="34" charset="0"/>
                <a:cs typeface="Arial" pitchFamily="34" charset="0"/>
              </a:rPr>
              <a:t>: Tienden a ser frágiles, el alargamiento depende de la temperatura de colado y de las condiciones del molde, el valor oscila  del 2 al 10 %. </a:t>
            </a:r>
          </a:p>
        </p:txBody>
      </p:sp>
    </p:spTree>
    <p:extLst>
      <p:ext uri="{BB962C8B-B14F-4D97-AF65-F5344CB8AC3E}">
        <p14:creationId xmlns="" xmlns:p14="http://schemas.microsoft.com/office/powerpoint/2010/main" val="1088497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27384"/>
            <a:ext cx="417646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Bibliografía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323528" y="764704"/>
            <a:ext cx="8712968" cy="5909310"/>
          </a:xfrm>
          <a:prstGeom prst="rect">
            <a:avLst/>
          </a:prstGeom>
        </p:spPr>
        <p:txBody>
          <a:bodyPr wrap="square">
            <a:spAutoFit/>
          </a:bodyPr>
          <a:lstStyle/>
          <a:p>
            <a:endParaRPr lang="es-ES" dirty="0"/>
          </a:p>
          <a:p>
            <a:pPr algn="just"/>
            <a:r>
              <a:rPr lang="es-ES" sz="2000" dirty="0">
                <a:solidFill>
                  <a:srgbClr val="FFFF00"/>
                </a:solidFill>
                <a:latin typeface="Arial" pitchFamily="34" charset="0"/>
                <a:cs typeface="Arial" pitchFamily="34" charset="0"/>
              </a:rPr>
              <a:t>• Libro de Materiales Dentales. Colectivo de autores. Fatesa.2009.</a:t>
            </a:r>
          </a:p>
          <a:p>
            <a:pPr algn="just"/>
            <a:endParaRPr lang="es-ES" sz="2000" dirty="0">
              <a:solidFill>
                <a:srgbClr val="FFFF00"/>
              </a:solidFill>
              <a:latin typeface="Arial" pitchFamily="34" charset="0"/>
              <a:cs typeface="Arial" pitchFamily="34" charset="0"/>
            </a:endParaRPr>
          </a:p>
          <a:p>
            <a:pPr algn="just"/>
            <a:r>
              <a:rPr lang="es-ES" sz="2000" dirty="0">
                <a:solidFill>
                  <a:srgbClr val="FFFF00"/>
                </a:solidFill>
                <a:latin typeface="Arial" pitchFamily="34" charset="0"/>
                <a:cs typeface="Arial" pitchFamily="34" charset="0"/>
              </a:rPr>
              <a:t>•</a:t>
            </a:r>
            <a:r>
              <a:rPr lang="es-ES" sz="2000" dirty="0" err="1">
                <a:solidFill>
                  <a:srgbClr val="FFFF00"/>
                </a:solidFill>
                <a:latin typeface="Arial" pitchFamily="34" charset="0"/>
                <a:cs typeface="Arial" pitchFamily="34" charset="0"/>
              </a:rPr>
              <a:t>Rebossio</a:t>
            </a:r>
            <a:r>
              <a:rPr lang="es-ES" sz="2000" dirty="0">
                <a:solidFill>
                  <a:srgbClr val="FFFF00"/>
                </a:solidFill>
                <a:latin typeface="Arial" pitchFamily="34" charset="0"/>
                <a:cs typeface="Arial" pitchFamily="34" charset="0"/>
              </a:rPr>
              <a:t> A.D. Prótesis Parcial Removible. Ciencia y Técnica. Instituto </a:t>
            </a:r>
          </a:p>
          <a:p>
            <a:pPr algn="just"/>
            <a:r>
              <a:rPr lang="es-ES" sz="2000" dirty="0">
                <a:solidFill>
                  <a:srgbClr val="FFFF00"/>
                </a:solidFill>
                <a:latin typeface="Arial" pitchFamily="34" charset="0"/>
                <a:cs typeface="Arial" pitchFamily="34" charset="0"/>
              </a:rPr>
              <a:t>Cubano del Libro. La Habana 1972</a:t>
            </a:r>
          </a:p>
          <a:p>
            <a:pPr algn="just"/>
            <a:endParaRPr lang="es-ES" sz="2000" dirty="0">
              <a:solidFill>
                <a:srgbClr val="FFFF00"/>
              </a:solidFill>
              <a:latin typeface="Arial" pitchFamily="34" charset="0"/>
              <a:cs typeface="Arial" pitchFamily="34" charset="0"/>
            </a:endParaRPr>
          </a:p>
          <a:p>
            <a:pPr algn="just"/>
            <a:r>
              <a:rPr lang="es-ES" sz="2000" dirty="0">
                <a:solidFill>
                  <a:srgbClr val="FFFF00"/>
                </a:solidFill>
                <a:latin typeface="Arial" pitchFamily="34" charset="0"/>
                <a:cs typeface="Arial" pitchFamily="34" charset="0"/>
              </a:rPr>
              <a:t>•</a:t>
            </a:r>
            <a:r>
              <a:rPr lang="es-ES" sz="2000" dirty="0" err="1">
                <a:solidFill>
                  <a:srgbClr val="FFFF00"/>
                </a:solidFill>
                <a:latin typeface="Arial" pitchFamily="34" charset="0"/>
                <a:cs typeface="Arial" pitchFamily="34" charset="0"/>
              </a:rPr>
              <a:t>Barber</a:t>
            </a:r>
            <a:r>
              <a:rPr lang="es-ES" sz="2000" dirty="0">
                <a:solidFill>
                  <a:srgbClr val="FFFF00"/>
                </a:solidFill>
                <a:latin typeface="Arial" pitchFamily="34" charset="0"/>
                <a:cs typeface="Arial" pitchFamily="34" charset="0"/>
              </a:rPr>
              <a:t> Ramona G. Diseño y Planeamiento </a:t>
            </a:r>
            <a:r>
              <a:rPr lang="es-ES" sz="2000" dirty="0" err="1">
                <a:solidFill>
                  <a:srgbClr val="FFFF00"/>
                </a:solidFill>
                <a:latin typeface="Arial" pitchFamily="34" charset="0"/>
                <a:cs typeface="Arial" pitchFamily="34" charset="0"/>
              </a:rPr>
              <a:t>aparatológico</a:t>
            </a:r>
            <a:r>
              <a:rPr lang="es-ES" sz="2000" dirty="0">
                <a:solidFill>
                  <a:srgbClr val="FFFF00"/>
                </a:solidFill>
                <a:latin typeface="Arial" pitchFamily="34" charset="0"/>
                <a:cs typeface="Arial" pitchFamily="34" charset="0"/>
              </a:rPr>
              <a:t> en  Prótesis Parcial Removible. Primera y segunda parte. Escuela Estomatología. Universidad de la Habana. 1975.</a:t>
            </a:r>
          </a:p>
          <a:p>
            <a:pPr algn="just"/>
            <a:endParaRPr lang="es-ES" sz="2000" dirty="0">
              <a:solidFill>
                <a:srgbClr val="FFFF00"/>
              </a:solidFill>
              <a:latin typeface="Arial" pitchFamily="34" charset="0"/>
              <a:cs typeface="Arial" pitchFamily="34" charset="0"/>
            </a:endParaRPr>
          </a:p>
          <a:p>
            <a:pPr algn="just"/>
            <a:r>
              <a:rPr lang="es-ES" sz="2000" dirty="0">
                <a:solidFill>
                  <a:srgbClr val="FFFF00"/>
                </a:solidFill>
                <a:latin typeface="Arial" pitchFamily="34" charset="0"/>
                <a:cs typeface="Arial" pitchFamily="34" charset="0"/>
              </a:rPr>
              <a:t>•</a:t>
            </a:r>
            <a:r>
              <a:rPr lang="es-ES" sz="2000" dirty="0" err="1">
                <a:solidFill>
                  <a:srgbClr val="FFFF00"/>
                </a:solidFill>
                <a:latin typeface="Arial" pitchFamily="34" charset="0"/>
                <a:cs typeface="Arial" pitchFamily="34" charset="0"/>
              </a:rPr>
              <a:t>Applegate</a:t>
            </a:r>
            <a:r>
              <a:rPr lang="es-ES" sz="2000" dirty="0">
                <a:solidFill>
                  <a:srgbClr val="FFFF00"/>
                </a:solidFill>
                <a:latin typeface="Arial" pitchFamily="34" charset="0"/>
                <a:cs typeface="Arial" pitchFamily="34" charset="0"/>
              </a:rPr>
              <a:t> O. Elementos de prótesis de dentaduras parciales removible. Buenos  Aires. Argentina. 1959.</a:t>
            </a:r>
          </a:p>
          <a:p>
            <a:pPr algn="just"/>
            <a:endParaRPr lang="es-ES" sz="2000" dirty="0">
              <a:solidFill>
                <a:srgbClr val="FFFF00"/>
              </a:solidFill>
              <a:latin typeface="Arial" pitchFamily="34" charset="0"/>
              <a:cs typeface="Arial" pitchFamily="34" charset="0"/>
            </a:endParaRPr>
          </a:p>
          <a:p>
            <a:pPr algn="just"/>
            <a:r>
              <a:rPr lang="es-ES" sz="2000" dirty="0">
                <a:solidFill>
                  <a:srgbClr val="FFFF00"/>
                </a:solidFill>
                <a:latin typeface="Arial" pitchFamily="34" charset="0"/>
                <a:cs typeface="Arial" pitchFamily="34" charset="0"/>
              </a:rPr>
              <a:t>•Material de Apoyo a los programas de la especialidad del técnico de Prótesis Dental. MINSAP.1981.</a:t>
            </a:r>
          </a:p>
          <a:p>
            <a:pPr algn="just"/>
            <a:endParaRPr lang="es-ES" sz="2000" dirty="0">
              <a:solidFill>
                <a:srgbClr val="FFFF00"/>
              </a:solidFill>
              <a:latin typeface="Arial" pitchFamily="34" charset="0"/>
              <a:cs typeface="Arial" pitchFamily="34" charset="0"/>
            </a:endParaRPr>
          </a:p>
          <a:p>
            <a:pPr algn="just"/>
            <a:r>
              <a:rPr lang="es-ES" sz="2000" dirty="0">
                <a:solidFill>
                  <a:srgbClr val="FFFF00"/>
                </a:solidFill>
                <a:latin typeface="Arial" pitchFamily="34" charset="0"/>
                <a:cs typeface="Arial" pitchFamily="34" charset="0"/>
              </a:rPr>
              <a:t>•</a:t>
            </a:r>
            <a:r>
              <a:rPr lang="es-ES" sz="2000" dirty="0" err="1">
                <a:solidFill>
                  <a:srgbClr val="FFFF00"/>
                </a:solidFill>
                <a:latin typeface="Arial" pitchFamily="34" charset="0"/>
                <a:cs typeface="Arial" pitchFamily="34" charset="0"/>
              </a:rPr>
              <a:t>Cossio</a:t>
            </a:r>
            <a:r>
              <a:rPr lang="es-ES" sz="2000" dirty="0">
                <a:solidFill>
                  <a:srgbClr val="FFFF00"/>
                </a:solidFill>
                <a:latin typeface="Arial" pitchFamily="34" charset="0"/>
                <a:cs typeface="Arial" pitchFamily="34" charset="0"/>
              </a:rPr>
              <a:t> C Teresa. Especialidad Estomatología. Prótesis Estomatológica tomo I y II texto provisional. MINSAP.1982.</a:t>
            </a:r>
          </a:p>
          <a:p>
            <a:r>
              <a:rPr lang="es-ES" sz="2000" dirty="0">
                <a:solidFill>
                  <a:srgbClr val="FFFF00"/>
                </a:solidFill>
                <a:latin typeface="Arial" pitchFamily="34" charset="0"/>
                <a:cs typeface="Arial" pitchFamily="34" charset="0"/>
              </a:rPr>
              <a:t> </a:t>
            </a:r>
          </a:p>
        </p:txBody>
      </p:sp>
    </p:spTree>
    <p:extLst>
      <p:ext uri="{BB962C8B-B14F-4D97-AF65-F5344CB8AC3E}">
        <p14:creationId xmlns="" xmlns:p14="http://schemas.microsoft.com/office/powerpoint/2010/main" val="1142500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71844" y="849486"/>
            <a:ext cx="42003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Próxima Clase</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1403648" y="3471391"/>
            <a:ext cx="5904656" cy="461665"/>
          </a:xfrm>
          <a:prstGeom prst="rect">
            <a:avLst/>
          </a:prstGeom>
          <a:noFill/>
        </p:spPr>
        <p:txBody>
          <a:bodyPr wrap="square" rtlCol="0">
            <a:spAutoFit/>
          </a:bodyPr>
          <a:lstStyle/>
          <a:p>
            <a:pPr algn="ctr"/>
            <a:r>
              <a:rPr lang="es-ES" sz="2400" dirty="0" smtClean="0">
                <a:solidFill>
                  <a:srgbClr val="FFFF00"/>
                </a:solidFill>
                <a:latin typeface="Arial" pitchFamily="34" charset="0"/>
                <a:cs typeface="Arial" pitchFamily="34" charset="0"/>
              </a:rPr>
              <a:t>Tema 2 - Continuación</a:t>
            </a:r>
            <a:endParaRPr lang="es-ES" sz="2400" dirty="0">
              <a:solidFill>
                <a:srgbClr val="FFFF00"/>
              </a:solidFill>
              <a:latin typeface="Arial" pitchFamily="34" charset="0"/>
              <a:cs typeface="Arial" pitchFamily="34" charset="0"/>
            </a:endParaRPr>
          </a:p>
        </p:txBody>
      </p:sp>
    </p:spTree>
    <p:extLst>
      <p:ext uri="{BB962C8B-B14F-4D97-AF65-F5344CB8AC3E}">
        <p14:creationId xmlns="" xmlns:p14="http://schemas.microsoft.com/office/powerpoint/2010/main" val="114384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2967335"/>
            <a:ext cx="8568952" cy="1200329"/>
          </a:xfrm>
          <a:prstGeom prst="rect">
            <a:avLst/>
          </a:prstGeom>
        </p:spPr>
        <p:txBody>
          <a:bodyPr wrap="square">
            <a:spAutoFit/>
          </a:bodyPr>
          <a:lstStyle/>
          <a:p>
            <a:pPr algn="ctr"/>
            <a:r>
              <a:rPr lang="es-ES" sz="2400" dirty="0" smtClean="0">
                <a:solidFill>
                  <a:srgbClr val="FFFF00"/>
                </a:solidFill>
                <a:latin typeface="Arial" pitchFamily="34" charset="0"/>
                <a:cs typeface="Arial" pitchFamily="34" charset="0"/>
              </a:rPr>
              <a:t>Tema 2 </a:t>
            </a:r>
          </a:p>
          <a:p>
            <a:pPr algn="ctr"/>
            <a:r>
              <a:rPr lang="es-ES" sz="2400" dirty="0" smtClean="0">
                <a:solidFill>
                  <a:srgbClr val="FFFF00"/>
                </a:solidFill>
                <a:latin typeface="Arial" pitchFamily="34" charset="0"/>
                <a:cs typeface="Arial" pitchFamily="34" charset="0"/>
              </a:rPr>
              <a:t>Materiales Dentales usados en Prótesis Parcial Removible Metálica</a:t>
            </a:r>
            <a:endParaRPr lang="es-ES" sz="2400" dirty="0">
              <a:solidFill>
                <a:srgbClr val="FFFF00"/>
              </a:solidFill>
              <a:latin typeface="Arial" pitchFamily="34" charset="0"/>
              <a:cs typeface="Arial" pitchFamily="34" charset="0"/>
            </a:endParaRPr>
          </a:p>
        </p:txBody>
      </p:sp>
      <p:pic>
        <p:nvPicPr>
          <p:cNvPr id="1026" name="Picture 2" descr="D:\Docencia\Fotos Materiales Dentales PPR\DSC01357.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644" t="4378" r="13407" b="13959"/>
          <a:stretch/>
        </p:blipFill>
        <p:spPr bwMode="auto">
          <a:xfrm>
            <a:off x="395536" y="326798"/>
            <a:ext cx="2160240" cy="22529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D:\Docencia\Fotos Materiales Dentales PPR\DSC0137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9828" t="16482" r="21869" b="21903"/>
          <a:stretch/>
        </p:blipFill>
        <p:spPr bwMode="auto">
          <a:xfrm>
            <a:off x="395536" y="4059110"/>
            <a:ext cx="2160240" cy="228615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D:\Docencia\Fotos Materiales Dentales PPR\DSC01393.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7383" t="5726" r="26759" b="9058"/>
          <a:stretch/>
        </p:blipFill>
        <p:spPr bwMode="auto">
          <a:xfrm>
            <a:off x="6185373" y="326798"/>
            <a:ext cx="2160240" cy="22529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D:\Docencia\Fotos Materiales Dentales PPR\DSC01378.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7552" t="20874" r="18386" b="26937"/>
          <a:stretch/>
        </p:blipFill>
        <p:spPr bwMode="auto">
          <a:xfrm>
            <a:off x="6185373" y="4179171"/>
            <a:ext cx="2151678" cy="21660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7159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340768"/>
            <a:ext cx="7560840" cy="3724096"/>
          </a:xfrm>
          <a:prstGeom prst="rect">
            <a:avLst/>
          </a:prstGeom>
        </p:spPr>
        <p:txBody>
          <a:bodyPr wrap="square">
            <a:spAutoFit/>
          </a:bodyPr>
          <a:lstStyle/>
          <a:p>
            <a:r>
              <a:rPr lang="es-ES" sz="2800" b="1" dirty="0" smtClean="0">
                <a:solidFill>
                  <a:srgbClr val="FFFF00"/>
                </a:solidFill>
                <a:latin typeface="Arial" pitchFamily="34" charset="0"/>
                <a:cs typeface="Arial" pitchFamily="34" charset="0"/>
              </a:rPr>
              <a:t>SUMARIO:</a:t>
            </a:r>
          </a:p>
          <a:p>
            <a:r>
              <a:rPr lang="es-ES" sz="2000" dirty="0" smtClean="0">
                <a:latin typeface="Arial" pitchFamily="34" charset="0"/>
                <a:cs typeface="Arial" pitchFamily="34" charset="0"/>
              </a:rPr>
              <a:t>	    </a:t>
            </a:r>
          </a:p>
          <a:p>
            <a:endParaRPr lang="es-ES" sz="2000" dirty="0" smtClean="0">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2</a:t>
            </a:r>
            <a:r>
              <a:rPr lang="es-ES" sz="2400" dirty="0" smtClean="0">
                <a:solidFill>
                  <a:srgbClr val="FFFF00"/>
                </a:solidFill>
                <a:latin typeface="Arial" pitchFamily="34" charset="0"/>
                <a:cs typeface="Arial" pitchFamily="34" charset="0"/>
              </a:rPr>
              <a:t>.1- Aleaciones. Generalidades. Clasificación. Tipos. Cromo cobalto. Acción de los elementos que lo integran. Temperatura de fusión. Solidificación. </a:t>
            </a:r>
          </a:p>
          <a:p>
            <a:pPr algn="just"/>
            <a:endParaRPr lang="es-ES" sz="2400" dirty="0" smtClean="0">
              <a:solidFill>
                <a:srgbClr val="FFFF00"/>
              </a:solidFill>
              <a:latin typeface="Arial" pitchFamily="34" charset="0"/>
              <a:cs typeface="Arial" pitchFamily="34" charset="0"/>
            </a:endParaRP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2.2 - Tratamiento térmico. Ablandador. Endurecedor. Propiedades físicas y mecánicas</a:t>
            </a:r>
            <a:r>
              <a:rPr lang="es-ES" sz="2400" dirty="0" smtClean="0">
                <a:latin typeface="Arial" pitchFamily="34" charset="0"/>
                <a:cs typeface="Arial" pitchFamily="34" charset="0"/>
              </a:rPr>
              <a:t>.</a:t>
            </a:r>
            <a:endParaRPr lang="es-ES" sz="2400" dirty="0">
              <a:latin typeface="Arial" pitchFamily="34" charset="0"/>
              <a:cs typeface="Arial" pitchFamily="34" charset="0"/>
            </a:endParaRPr>
          </a:p>
        </p:txBody>
      </p:sp>
    </p:spTree>
    <p:extLst>
      <p:ext uri="{BB962C8B-B14F-4D97-AF65-F5344CB8AC3E}">
        <p14:creationId xmlns="" xmlns:p14="http://schemas.microsoft.com/office/powerpoint/2010/main" val="294181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2690336"/>
            <a:ext cx="5976664" cy="1077218"/>
          </a:xfrm>
          <a:prstGeom prst="rect">
            <a:avLst/>
          </a:prstGeom>
        </p:spPr>
        <p:txBody>
          <a:bodyPr wrap="square">
            <a:spAutoFit/>
          </a:bodyPr>
          <a:lstStyle/>
          <a:p>
            <a:pPr algn="ctr"/>
            <a:r>
              <a:rPr lang="es-ES" sz="2800" dirty="0" smtClean="0">
                <a:solidFill>
                  <a:srgbClr val="FFFF00"/>
                </a:solidFill>
                <a:latin typeface="Arial" pitchFamily="34" charset="0"/>
                <a:cs typeface="Arial" pitchFamily="34" charset="0"/>
              </a:rPr>
              <a:t>Aleación</a:t>
            </a:r>
          </a:p>
          <a:p>
            <a:endParaRPr lang="es-ES" dirty="0"/>
          </a:p>
          <a:p>
            <a:endParaRPr lang="es-ES" dirty="0" smtClean="0"/>
          </a:p>
        </p:txBody>
      </p:sp>
      <p:pic>
        <p:nvPicPr>
          <p:cNvPr id="2050" name="Picture 2" descr="D:\Docencia\Fotos Materiales Dentales PPR\DSC01395.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556" t="9390" r="7451" b="15120"/>
          <a:stretch/>
        </p:blipFill>
        <p:spPr bwMode="auto">
          <a:xfrm>
            <a:off x="251520" y="548681"/>
            <a:ext cx="3219158" cy="30243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0636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2690336"/>
            <a:ext cx="8280920" cy="1569660"/>
          </a:xfrm>
          <a:prstGeom prst="rect">
            <a:avLst/>
          </a:prstGeom>
        </p:spPr>
        <p:txBody>
          <a:bodyPr wrap="square">
            <a:spAutoFit/>
          </a:bodyPr>
          <a:lstStyle/>
          <a:p>
            <a:pPr algn="just"/>
            <a:r>
              <a:rPr lang="es-ES" sz="2400" dirty="0" smtClean="0">
                <a:solidFill>
                  <a:srgbClr val="FFFF00"/>
                </a:solidFill>
                <a:latin typeface="Arial" pitchFamily="34" charset="0"/>
                <a:cs typeface="Arial" pitchFamily="34" charset="0"/>
              </a:rPr>
              <a:t>Mezcla sólida de 2 o más metales o metaloides generalmente por encima del punto de fusión. También podemos decir, que es el producto resultante al solidificar una mezcla de 2 o más metales fundidos.</a:t>
            </a:r>
            <a:endParaRPr lang="es-ES" sz="2400" dirty="0">
              <a:solidFill>
                <a:srgbClr val="FFFF00"/>
              </a:solidFill>
              <a:latin typeface="Arial" pitchFamily="34" charset="0"/>
              <a:cs typeface="Arial" pitchFamily="34" charset="0"/>
            </a:endParaRPr>
          </a:p>
        </p:txBody>
      </p:sp>
    </p:spTree>
    <p:extLst>
      <p:ext uri="{BB962C8B-B14F-4D97-AF65-F5344CB8AC3E}">
        <p14:creationId xmlns="" xmlns:p14="http://schemas.microsoft.com/office/powerpoint/2010/main" val="311223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2771636"/>
            <a:ext cx="6912768" cy="523220"/>
          </a:xfrm>
          <a:prstGeom prst="rect">
            <a:avLst/>
          </a:prstGeom>
        </p:spPr>
        <p:txBody>
          <a:bodyPr wrap="square">
            <a:spAutoFit/>
          </a:bodyPr>
          <a:lstStyle/>
          <a:p>
            <a:pPr algn="ctr"/>
            <a:r>
              <a:rPr lang="es-ES" sz="2800" dirty="0" smtClean="0">
                <a:solidFill>
                  <a:srgbClr val="FFFF00"/>
                </a:solidFill>
                <a:latin typeface="Arial" pitchFamily="34" charset="0"/>
                <a:cs typeface="Arial" pitchFamily="34" charset="0"/>
              </a:rPr>
              <a:t>Clasificación de las Aleaciones  </a:t>
            </a:r>
          </a:p>
        </p:txBody>
      </p:sp>
      <p:pic>
        <p:nvPicPr>
          <p:cNvPr id="3074" name="Picture 2" descr="D:\Docencia\Fotos Materiales Dentales PPR\DSC01387.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6838" t="20339" r="30119" b="21459"/>
          <a:stretch/>
        </p:blipFill>
        <p:spPr bwMode="auto">
          <a:xfrm>
            <a:off x="251521" y="188641"/>
            <a:ext cx="2448272" cy="258299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D:\Docencia\Fotos Materiales Dentales PPR\DSC01388.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213" t="21597" r="31351" b="22569"/>
          <a:stretch/>
        </p:blipFill>
        <p:spPr bwMode="auto">
          <a:xfrm>
            <a:off x="6300192" y="3789040"/>
            <a:ext cx="2448272" cy="25829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071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16853"/>
            <a:ext cx="8280920" cy="6370975"/>
          </a:xfrm>
          <a:prstGeom prst="rect">
            <a:avLst/>
          </a:prstGeom>
        </p:spPr>
        <p:txBody>
          <a:bodyPr wrap="square">
            <a:spAutoFit/>
          </a:bodyPr>
          <a:lstStyle/>
          <a:p>
            <a:pPr marL="342900" indent="-342900" algn="just">
              <a:buAutoNum type="arabicPeriod"/>
            </a:pPr>
            <a:r>
              <a:rPr lang="es-ES" sz="2400" dirty="0" smtClean="0">
                <a:solidFill>
                  <a:srgbClr val="FFFF00"/>
                </a:solidFill>
                <a:latin typeface="Arial" pitchFamily="34" charset="0"/>
                <a:cs typeface="Arial" pitchFamily="34" charset="0"/>
              </a:rPr>
              <a:t>Según el número de metales en su composición:</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•Binaria: Unión de 2 metales</a:t>
            </a:r>
          </a:p>
          <a:p>
            <a:pPr algn="just"/>
            <a:r>
              <a:rPr lang="es-ES" sz="2400" dirty="0" smtClean="0">
                <a:solidFill>
                  <a:srgbClr val="FFFF00"/>
                </a:solidFill>
                <a:latin typeface="Arial" pitchFamily="34" charset="0"/>
                <a:cs typeface="Arial" pitchFamily="34" charset="0"/>
              </a:rPr>
              <a:t>•Ternaria: Unión de 3 metales</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Al aumentar el número de las sustancias se hacen cada vez más complejas.  </a:t>
            </a:r>
          </a:p>
          <a:p>
            <a:pPr algn="just"/>
            <a:r>
              <a:rPr lang="es-ES" sz="2400" dirty="0" smtClean="0">
                <a:solidFill>
                  <a:srgbClr val="FFFF00"/>
                </a:solidFill>
                <a:latin typeface="Arial" pitchFamily="34" charset="0"/>
                <a:cs typeface="Arial" pitchFamily="34" charset="0"/>
              </a:rPr>
              <a:t>Las propiedades de una aleación dependen de las proporciones en que se mezclen los metales.</a:t>
            </a:r>
          </a:p>
          <a:p>
            <a:pPr algn="just"/>
            <a:endParaRPr lang="es-ES" sz="2400" dirty="0">
              <a:solidFill>
                <a:srgbClr val="FFFF00"/>
              </a:solidFill>
              <a:latin typeface="Arial" pitchFamily="34" charset="0"/>
              <a:cs typeface="Arial" pitchFamily="34" charset="0"/>
            </a:endParaRPr>
          </a:p>
          <a:p>
            <a:pPr algn="just"/>
            <a:endParaRPr lang="es-ES" sz="2400" dirty="0" smtClean="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2</a:t>
            </a:r>
            <a:r>
              <a:rPr lang="es-ES" sz="2400" dirty="0" smtClean="0">
                <a:solidFill>
                  <a:srgbClr val="FFFF00"/>
                </a:solidFill>
                <a:latin typeface="Arial" pitchFamily="34" charset="0"/>
                <a:cs typeface="Arial" pitchFamily="34" charset="0"/>
              </a:rPr>
              <a:t>. Según la miscibilidad de los átomos en estado sólido: </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•Solución Sólida</a:t>
            </a:r>
          </a:p>
          <a:p>
            <a:pPr algn="just"/>
            <a:r>
              <a:rPr lang="es-ES" sz="2400" dirty="0" smtClean="0">
                <a:solidFill>
                  <a:srgbClr val="FFFF00"/>
                </a:solidFill>
                <a:latin typeface="Arial" pitchFamily="34" charset="0"/>
                <a:cs typeface="Arial" pitchFamily="34" charset="0"/>
              </a:rPr>
              <a:t>•Compuesto </a:t>
            </a:r>
            <a:r>
              <a:rPr lang="es-ES" sz="2400" dirty="0" err="1" smtClean="0">
                <a:solidFill>
                  <a:srgbClr val="FFFF00"/>
                </a:solidFill>
                <a:latin typeface="Arial" pitchFamily="34" charset="0"/>
                <a:cs typeface="Arial" pitchFamily="34" charset="0"/>
              </a:rPr>
              <a:t>intermetálico</a:t>
            </a:r>
            <a:r>
              <a:rPr lang="es-ES" sz="2400" dirty="0" smtClean="0">
                <a:solidFill>
                  <a:srgbClr val="FFFF00"/>
                </a:solidFill>
                <a:latin typeface="Arial" pitchFamily="34" charset="0"/>
                <a:cs typeface="Arial" pitchFamily="34" charset="0"/>
              </a:rPr>
              <a:t> </a:t>
            </a:r>
          </a:p>
          <a:p>
            <a:pPr algn="just"/>
            <a:r>
              <a:rPr lang="es-ES" sz="2400" dirty="0" smtClean="0">
                <a:solidFill>
                  <a:srgbClr val="FFFF00"/>
                </a:solidFill>
                <a:latin typeface="Arial" pitchFamily="34" charset="0"/>
                <a:cs typeface="Arial" pitchFamily="34" charset="0"/>
              </a:rPr>
              <a:t>•Aleación eutéctica</a:t>
            </a:r>
          </a:p>
          <a:p>
            <a:pPr algn="just"/>
            <a:r>
              <a:rPr lang="es-ES" sz="2400" dirty="0" smtClean="0">
                <a:solidFill>
                  <a:srgbClr val="FFFF00"/>
                </a:solidFill>
                <a:latin typeface="Arial" pitchFamily="34" charset="0"/>
                <a:cs typeface="Arial" pitchFamily="34" charset="0"/>
              </a:rPr>
              <a:t>•Mixto</a:t>
            </a:r>
            <a:endParaRPr lang="es-ES" sz="2400" dirty="0">
              <a:solidFill>
                <a:srgbClr val="FFFF00"/>
              </a:solidFill>
              <a:latin typeface="Arial" pitchFamily="34" charset="0"/>
              <a:cs typeface="Arial" pitchFamily="34" charset="0"/>
            </a:endParaRPr>
          </a:p>
        </p:txBody>
      </p:sp>
    </p:spTree>
    <p:extLst>
      <p:ext uri="{BB962C8B-B14F-4D97-AF65-F5344CB8AC3E}">
        <p14:creationId xmlns="" xmlns:p14="http://schemas.microsoft.com/office/powerpoint/2010/main" val="345024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60648"/>
            <a:ext cx="8208912" cy="6309420"/>
          </a:xfrm>
          <a:prstGeom prst="rect">
            <a:avLst/>
          </a:prstGeom>
        </p:spPr>
        <p:txBody>
          <a:bodyPr wrap="square">
            <a:spAutoFit/>
          </a:bodyPr>
          <a:lstStyle/>
          <a:p>
            <a:pPr algn="ctr"/>
            <a:r>
              <a:rPr lang="es-ES" sz="2800" dirty="0">
                <a:solidFill>
                  <a:srgbClr val="FFFF00"/>
                </a:solidFill>
                <a:latin typeface="Arial" pitchFamily="34" charset="0"/>
                <a:cs typeface="Arial" pitchFamily="34" charset="0"/>
              </a:rPr>
              <a:t>Solución </a:t>
            </a:r>
            <a:r>
              <a:rPr lang="es-ES" sz="2800" dirty="0" smtClean="0">
                <a:solidFill>
                  <a:srgbClr val="FFFF00"/>
                </a:solidFill>
                <a:latin typeface="Arial" pitchFamily="34" charset="0"/>
                <a:cs typeface="Arial" pitchFamily="34" charset="0"/>
              </a:rPr>
              <a:t>Sólida</a:t>
            </a:r>
          </a:p>
          <a:p>
            <a:pPr algn="just"/>
            <a:endParaRPr lang="es-ES" sz="2000" dirty="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Es la aleación más simple. Los átomos de los 2 metales se entremezclan al azar en un solo reticulado espacial. Su estructura es completamente homogénea. Al microscopio los granos recuerdan el aspecto que ofrecen los granos de un metal puro. Los metales son solubles entre sí.</a:t>
            </a:r>
          </a:p>
          <a:p>
            <a:pPr algn="just"/>
            <a:endParaRPr lang="es-ES" sz="2000" dirty="0">
              <a:solidFill>
                <a:srgbClr val="FFFF00"/>
              </a:solidFill>
              <a:latin typeface="Arial" pitchFamily="34" charset="0"/>
              <a:cs typeface="Arial" pitchFamily="34" charset="0"/>
            </a:endParaRPr>
          </a:p>
          <a:p>
            <a:pPr algn="ctr"/>
            <a:r>
              <a:rPr lang="es-ES" sz="2800" dirty="0">
                <a:solidFill>
                  <a:srgbClr val="FFFF00"/>
                </a:solidFill>
                <a:latin typeface="Arial" pitchFamily="34" charset="0"/>
                <a:cs typeface="Arial" pitchFamily="34" charset="0"/>
              </a:rPr>
              <a:t>Compuesto Intermetálico </a:t>
            </a:r>
            <a:endParaRPr lang="es-ES" sz="2800" dirty="0" smtClean="0">
              <a:solidFill>
                <a:srgbClr val="FFFF00"/>
              </a:solidFill>
              <a:latin typeface="Arial" pitchFamily="34" charset="0"/>
              <a:cs typeface="Arial" pitchFamily="34" charset="0"/>
            </a:endParaRPr>
          </a:p>
          <a:p>
            <a:pPr algn="just"/>
            <a:endParaRPr lang="es-ES" sz="2000" dirty="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Presentan una estructura granular homogénea pero los átomos no se ubican indistintamente en cualquier proporción de cada reticulado espacial, por el contrario, se combinan en proporciones estequeométricas. </a:t>
            </a:r>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Los </a:t>
            </a:r>
            <a:r>
              <a:rPr lang="es-ES" sz="2400" dirty="0">
                <a:solidFill>
                  <a:srgbClr val="FFFF00"/>
                </a:solidFill>
                <a:latin typeface="Arial" pitchFamily="34" charset="0"/>
                <a:cs typeface="Arial" pitchFamily="34" charset="0"/>
              </a:rPr>
              <a:t>metales son parcialmente solubles entre sí, apareciendo un compuesto intermedio. Son extremadamente duros y frágiles.</a:t>
            </a:r>
          </a:p>
        </p:txBody>
      </p:sp>
    </p:spTree>
    <p:extLst>
      <p:ext uri="{BB962C8B-B14F-4D97-AF65-F5344CB8AC3E}">
        <p14:creationId xmlns="" xmlns:p14="http://schemas.microsoft.com/office/powerpoint/2010/main" val="368944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548680"/>
            <a:ext cx="8424936" cy="5047536"/>
          </a:xfrm>
          <a:prstGeom prst="rect">
            <a:avLst/>
          </a:prstGeom>
        </p:spPr>
        <p:txBody>
          <a:bodyPr wrap="square">
            <a:spAutoFit/>
          </a:bodyPr>
          <a:lstStyle/>
          <a:p>
            <a:pPr algn="ctr"/>
            <a:r>
              <a:rPr lang="es-ES" sz="2800" dirty="0">
                <a:solidFill>
                  <a:srgbClr val="FFFF00"/>
                </a:solidFill>
                <a:latin typeface="Arial" pitchFamily="34" charset="0"/>
                <a:cs typeface="Arial" pitchFamily="34" charset="0"/>
              </a:rPr>
              <a:t>Solución Eutéctica </a:t>
            </a:r>
            <a:endParaRPr lang="es-ES" sz="2800" dirty="0" smtClean="0">
              <a:solidFill>
                <a:srgbClr val="FFFF00"/>
              </a:solidFill>
              <a:latin typeface="Arial" pitchFamily="34" charset="0"/>
              <a:cs typeface="Arial" pitchFamily="34" charset="0"/>
            </a:endParaRPr>
          </a:p>
          <a:p>
            <a:pPr algn="ctr"/>
            <a:endParaRPr lang="es-ES" sz="2000" dirty="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Funde a menor temperatura. Los metales son completamente insolubles entre sí. Cada grano está compuesto solo de un metal y habrá tantas clases de granos como metales entren en la aleación.</a:t>
            </a:r>
          </a:p>
          <a:p>
            <a:pPr algn="just"/>
            <a:endParaRPr lang="es-ES" sz="2400" dirty="0" smtClean="0">
              <a:solidFill>
                <a:srgbClr val="FFFF00"/>
              </a:solidFill>
              <a:latin typeface="Arial" pitchFamily="34" charset="0"/>
              <a:cs typeface="Arial" pitchFamily="34" charset="0"/>
            </a:endParaRPr>
          </a:p>
          <a:p>
            <a:endParaRPr lang="es-ES" sz="2000" dirty="0">
              <a:solidFill>
                <a:srgbClr val="FFFF00"/>
              </a:solidFill>
              <a:latin typeface="Arial" pitchFamily="34" charset="0"/>
              <a:cs typeface="Arial" pitchFamily="34" charset="0"/>
            </a:endParaRPr>
          </a:p>
          <a:p>
            <a:endParaRPr lang="es-ES" sz="2000" dirty="0">
              <a:solidFill>
                <a:srgbClr val="FFFF00"/>
              </a:solidFill>
              <a:latin typeface="Arial" pitchFamily="34" charset="0"/>
              <a:cs typeface="Arial" pitchFamily="34" charset="0"/>
            </a:endParaRPr>
          </a:p>
          <a:p>
            <a:pPr algn="ctr"/>
            <a:r>
              <a:rPr lang="es-ES" sz="2800" dirty="0" smtClean="0">
                <a:solidFill>
                  <a:srgbClr val="FFFF00"/>
                </a:solidFill>
                <a:latin typeface="Arial" pitchFamily="34" charset="0"/>
                <a:cs typeface="Arial" pitchFamily="34" charset="0"/>
              </a:rPr>
              <a:t>Mixto</a:t>
            </a:r>
          </a:p>
          <a:p>
            <a:endParaRPr lang="es-ES" sz="2000" dirty="0">
              <a:solidFill>
                <a:srgbClr val="FFFF00"/>
              </a:solidFill>
              <a:latin typeface="Arial" pitchFamily="34" charset="0"/>
              <a:cs typeface="Arial" pitchFamily="34" charset="0"/>
            </a:endParaRPr>
          </a:p>
          <a:p>
            <a:pPr algn="just"/>
            <a:r>
              <a:rPr lang="es-ES" sz="2400" dirty="0">
                <a:solidFill>
                  <a:srgbClr val="FFFF00"/>
                </a:solidFill>
                <a:latin typeface="Arial" pitchFamily="34" charset="0"/>
                <a:cs typeface="Arial" pitchFamily="34" charset="0"/>
              </a:rPr>
              <a:t>Son combinaciones de los otros 3 tipos, bajo condiciones de solubilidad limitada en estado sólido.</a:t>
            </a:r>
          </a:p>
          <a:p>
            <a:pPr algn="just"/>
            <a:endParaRPr lang="es-ES" dirty="0">
              <a:solidFill>
                <a:srgbClr val="FFFF00"/>
              </a:solidFill>
            </a:endParaRPr>
          </a:p>
        </p:txBody>
      </p:sp>
    </p:spTree>
    <p:extLst>
      <p:ext uri="{BB962C8B-B14F-4D97-AF65-F5344CB8AC3E}">
        <p14:creationId xmlns="" xmlns:p14="http://schemas.microsoft.com/office/powerpoint/2010/main" val="1197477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197</TotalTime>
  <Words>732</Words>
  <Application>Microsoft Office PowerPoint</Application>
  <PresentationFormat>Presentación en pantalla (4:3)</PresentationFormat>
  <Paragraphs>118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Ángulos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Pc-Yusdel</dc:creator>
  <cp:lastModifiedBy>Centor</cp:lastModifiedBy>
  <cp:revision>28</cp:revision>
  <dcterms:created xsi:type="dcterms:W3CDTF">2015-02-06T19:09:37Z</dcterms:created>
  <dcterms:modified xsi:type="dcterms:W3CDTF">2002-01-01T05:14:58Z</dcterms:modified>
</cp:coreProperties>
</file>