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257" r:id="rId2"/>
    <p:sldId id="291" r:id="rId3"/>
    <p:sldId id="379" r:id="rId4"/>
    <p:sldId id="292" r:id="rId5"/>
    <p:sldId id="295" r:id="rId6"/>
    <p:sldId id="398" r:id="rId7"/>
    <p:sldId id="296" r:id="rId8"/>
    <p:sldId id="293" r:id="rId9"/>
    <p:sldId id="294" r:id="rId10"/>
    <p:sldId id="363" r:id="rId11"/>
    <p:sldId id="362" r:id="rId12"/>
    <p:sldId id="297" r:id="rId13"/>
    <p:sldId id="298" r:id="rId14"/>
    <p:sldId id="299" r:id="rId15"/>
    <p:sldId id="367" r:id="rId16"/>
    <p:sldId id="317" r:id="rId17"/>
    <p:sldId id="374" r:id="rId18"/>
    <p:sldId id="306" r:id="rId19"/>
    <p:sldId id="376" r:id="rId20"/>
    <p:sldId id="301" r:id="rId21"/>
    <p:sldId id="378" r:id="rId22"/>
    <p:sldId id="302" r:id="rId23"/>
    <p:sldId id="321" r:id="rId24"/>
    <p:sldId id="322" r:id="rId25"/>
    <p:sldId id="328" r:id="rId26"/>
    <p:sldId id="311" r:id="rId27"/>
    <p:sldId id="330" r:id="rId28"/>
    <p:sldId id="305" r:id="rId29"/>
    <p:sldId id="382" r:id="rId30"/>
    <p:sldId id="289" r:id="rId31"/>
    <p:sldId id="397" r:id="rId32"/>
    <p:sldId id="332" r:id="rId33"/>
    <p:sldId id="333" r:id="rId34"/>
    <p:sldId id="334" r:id="rId35"/>
    <p:sldId id="337" r:id="rId36"/>
    <p:sldId id="343" r:id="rId37"/>
    <p:sldId id="380" r:id="rId38"/>
    <p:sldId id="346" r:id="rId39"/>
    <p:sldId id="348" r:id="rId40"/>
    <p:sldId id="351" r:id="rId41"/>
    <p:sldId id="355" r:id="rId42"/>
    <p:sldId id="356" r:id="rId43"/>
    <p:sldId id="357" r:id="rId44"/>
    <p:sldId id="265" r:id="rId45"/>
    <p:sldId id="267" r:id="rId46"/>
    <p:sldId id="368" r:id="rId47"/>
    <p:sldId id="395" r:id="rId48"/>
    <p:sldId id="369" r:id="rId49"/>
    <p:sldId id="383" r:id="rId50"/>
    <p:sldId id="384" r:id="rId51"/>
    <p:sldId id="396" r:id="rId52"/>
    <p:sldId id="370" r:id="rId53"/>
    <p:sldId id="371" r:id="rId54"/>
    <p:sldId id="372" r:id="rId55"/>
    <p:sldId id="303" r:id="rId56"/>
    <p:sldId id="386" r:id="rId5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B9BB72-366A-4C86-B78B-D91B68A0FFF0}" type="datetimeFigureOut">
              <a:rPr lang="es-ES" smtClean="0"/>
              <a:t>11/09/2020</a:t>
            </a:fld>
            <a:endParaRPr lang="es-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5C82-E29F-4F7A-9AB4-213A4163A67C}" type="slidenum">
              <a:rPr lang="es-ES" smtClean="0"/>
              <a:t>‹Nº›</a:t>
            </a:fld>
            <a:endParaRPr lang="es-ES"/>
          </a:p>
        </p:txBody>
      </p:sp>
    </p:spTree>
    <p:extLst>
      <p:ext uri="{BB962C8B-B14F-4D97-AF65-F5344CB8AC3E}">
        <p14:creationId xmlns:p14="http://schemas.microsoft.com/office/powerpoint/2010/main" val="1120859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146D67D8-2F53-4B98-AAAD-042A67910E4C}"/>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968A7D0-8761-4C11-A578-D7F23257421A}"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4098" name="Rectangle 2">
            <a:extLst>
              <a:ext uri="{FF2B5EF4-FFF2-40B4-BE49-F238E27FC236}">
                <a16:creationId xmlns:a16="http://schemas.microsoft.com/office/drawing/2014/main" xmlns="" id="{60C7E23E-D449-441F-8CBA-48E37434777B}"/>
              </a:ext>
            </a:extLst>
          </p:cNvPr>
          <p:cNvSpPr>
            <a:spLocks noGrp="1" noRot="1" noChangeAspect="1" noChangeArrowheads="1" noTextEdit="1"/>
          </p:cNvSpPr>
          <p:nvPr>
            <p:ph type="sldImg"/>
          </p:nvPr>
        </p:nvSpPr>
        <p:spPr>
          <a:xfrm>
            <a:off x="384175" y="687388"/>
            <a:ext cx="6089650" cy="3425825"/>
          </a:xfrm>
          <a:ln w="12700" cap="flat"/>
        </p:spPr>
      </p:sp>
      <p:sp>
        <p:nvSpPr>
          <p:cNvPr id="4099" name="Rectangle 3">
            <a:extLst>
              <a:ext uri="{FF2B5EF4-FFF2-40B4-BE49-F238E27FC236}">
                <a16:creationId xmlns:a16="http://schemas.microsoft.com/office/drawing/2014/main" xmlns="" id="{FE3DDF88-93B8-4C4D-B352-989D41365E2E}"/>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36F67FD3-4E4E-4603-9287-FC0A979C4016}"/>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165B533-508B-47BD-9949-844A884457E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23234" name="Rectangle 2">
            <a:extLst>
              <a:ext uri="{FF2B5EF4-FFF2-40B4-BE49-F238E27FC236}">
                <a16:creationId xmlns:a16="http://schemas.microsoft.com/office/drawing/2014/main" xmlns="" id="{F91036DA-9769-4E63-A329-A610BAEB94FE}"/>
              </a:ext>
            </a:extLst>
          </p:cNvPr>
          <p:cNvSpPr>
            <a:spLocks noGrp="1" noRot="1" noChangeAspect="1" noChangeArrowheads="1" noTextEdit="1"/>
          </p:cNvSpPr>
          <p:nvPr>
            <p:ph type="sldImg"/>
          </p:nvPr>
        </p:nvSpPr>
        <p:spPr>
          <a:xfrm>
            <a:off x="384175" y="687388"/>
            <a:ext cx="6089650" cy="3425825"/>
          </a:xfrm>
          <a:ln w="12700" cap="flat"/>
        </p:spPr>
      </p:sp>
      <p:sp>
        <p:nvSpPr>
          <p:cNvPr id="223235" name="Rectangle 3">
            <a:extLst>
              <a:ext uri="{FF2B5EF4-FFF2-40B4-BE49-F238E27FC236}">
                <a16:creationId xmlns:a16="http://schemas.microsoft.com/office/drawing/2014/main" xmlns="" id="{AD27CEC8-E606-44D6-B096-E3418B53752E}"/>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C519FC9A-CE17-428B-84DC-755D06DA132D}"/>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A912E6D-983F-4D0D-B90C-FAEEB65D0BF4}"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21186" name="Rectangle 2">
            <a:extLst>
              <a:ext uri="{FF2B5EF4-FFF2-40B4-BE49-F238E27FC236}">
                <a16:creationId xmlns:a16="http://schemas.microsoft.com/office/drawing/2014/main" xmlns="" id="{C64994AB-4DC7-404B-9AB9-471A89EC1437}"/>
              </a:ext>
            </a:extLst>
          </p:cNvPr>
          <p:cNvSpPr>
            <a:spLocks noGrp="1" noRot="1" noChangeAspect="1" noChangeArrowheads="1" noTextEdit="1"/>
          </p:cNvSpPr>
          <p:nvPr>
            <p:ph type="sldImg"/>
          </p:nvPr>
        </p:nvSpPr>
        <p:spPr>
          <a:xfrm>
            <a:off x="384175" y="687388"/>
            <a:ext cx="6089650" cy="3425825"/>
          </a:xfrm>
          <a:ln w="12700" cap="flat"/>
        </p:spPr>
      </p:sp>
      <p:sp>
        <p:nvSpPr>
          <p:cNvPr id="221187" name="Rectangle 3">
            <a:extLst>
              <a:ext uri="{FF2B5EF4-FFF2-40B4-BE49-F238E27FC236}">
                <a16:creationId xmlns:a16="http://schemas.microsoft.com/office/drawing/2014/main" xmlns="" id="{AF053EEC-C414-4A04-99A7-A1EA518B8FAD}"/>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CA8AE55A-CEC5-4B65-A1C7-F17FDEF0A952}"/>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3ED2FA5-C9B5-4D8F-95BE-893A404713C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7042" name="Rectangle 2">
            <a:extLst>
              <a:ext uri="{FF2B5EF4-FFF2-40B4-BE49-F238E27FC236}">
                <a16:creationId xmlns:a16="http://schemas.microsoft.com/office/drawing/2014/main" xmlns="" id="{E38EA86D-FAB7-4162-8934-BCD1E9284B2D}"/>
              </a:ext>
            </a:extLst>
          </p:cNvPr>
          <p:cNvSpPr>
            <a:spLocks noGrp="1" noRot="1" noChangeAspect="1" noChangeArrowheads="1" noTextEdit="1"/>
          </p:cNvSpPr>
          <p:nvPr>
            <p:ph type="sldImg"/>
          </p:nvPr>
        </p:nvSpPr>
        <p:spPr>
          <a:xfrm>
            <a:off x="384175" y="687388"/>
            <a:ext cx="6089650" cy="3425825"/>
          </a:xfrm>
          <a:ln w="12700" cap="flat"/>
        </p:spPr>
      </p:sp>
      <p:sp>
        <p:nvSpPr>
          <p:cNvPr id="87043" name="Rectangle 3">
            <a:extLst>
              <a:ext uri="{FF2B5EF4-FFF2-40B4-BE49-F238E27FC236}">
                <a16:creationId xmlns:a16="http://schemas.microsoft.com/office/drawing/2014/main" xmlns="" id="{0C842501-FDAF-49E9-A793-455C2E6824D8}"/>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D564F2D9-C65C-40A6-B7D6-F049F5CB359E}"/>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F79FE48-CF5B-4878-B50D-C0B35B9012D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9090" name="Rectangle 2">
            <a:extLst>
              <a:ext uri="{FF2B5EF4-FFF2-40B4-BE49-F238E27FC236}">
                <a16:creationId xmlns:a16="http://schemas.microsoft.com/office/drawing/2014/main" xmlns="" id="{D43B5526-3032-421E-AD64-0AE5951BDB42}"/>
              </a:ext>
            </a:extLst>
          </p:cNvPr>
          <p:cNvSpPr>
            <a:spLocks noGrp="1" noRot="1" noChangeAspect="1" noChangeArrowheads="1" noTextEdit="1"/>
          </p:cNvSpPr>
          <p:nvPr>
            <p:ph type="sldImg"/>
          </p:nvPr>
        </p:nvSpPr>
        <p:spPr>
          <a:xfrm>
            <a:off x="384175" y="687388"/>
            <a:ext cx="6089650" cy="3425825"/>
          </a:xfrm>
          <a:ln w="12700" cap="flat"/>
        </p:spPr>
      </p:sp>
      <p:sp>
        <p:nvSpPr>
          <p:cNvPr id="89091" name="Rectangle 3">
            <a:extLst>
              <a:ext uri="{FF2B5EF4-FFF2-40B4-BE49-F238E27FC236}">
                <a16:creationId xmlns:a16="http://schemas.microsoft.com/office/drawing/2014/main" xmlns="" id="{BDA8213F-99C5-407A-AB4F-2D6B5032C4E3}"/>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58A78394-A8BC-406F-9E96-C2A05CF8ED80}"/>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0E0C064-D177-45B5-ACB8-AB7144A15D47}"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91138" name="Rectangle 2">
            <a:extLst>
              <a:ext uri="{FF2B5EF4-FFF2-40B4-BE49-F238E27FC236}">
                <a16:creationId xmlns:a16="http://schemas.microsoft.com/office/drawing/2014/main" xmlns="" id="{C67C5092-F751-4201-B1F6-42EC5BE11E96}"/>
              </a:ext>
            </a:extLst>
          </p:cNvPr>
          <p:cNvSpPr>
            <a:spLocks noGrp="1" noRot="1" noChangeAspect="1" noChangeArrowheads="1" noTextEdit="1"/>
          </p:cNvSpPr>
          <p:nvPr>
            <p:ph type="sldImg"/>
          </p:nvPr>
        </p:nvSpPr>
        <p:spPr>
          <a:xfrm>
            <a:off x="384175" y="687388"/>
            <a:ext cx="6089650" cy="3425825"/>
          </a:xfrm>
          <a:ln w="12700" cap="flat"/>
        </p:spPr>
      </p:sp>
      <p:sp>
        <p:nvSpPr>
          <p:cNvPr id="91139" name="Rectangle 3">
            <a:extLst>
              <a:ext uri="{FF2B5EF4-FFF2-40B4-BE49-F238E27FC236}">
                <a16:creationId xmlns:a16="http://schemas.microsoft.com/office/drawing/2014/main" xmlns="" id="{C33EC135-5913-430B-9738-6790CAB8620B}"/>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42460BC4-D7B7-46E5-BFF2-4A81FDEA9368}"/>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787218F-5F92-4B00-8EF9-395EA9D5B979}"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31426" name="Rectangle 2">
            <a:extLst>
              <a:ext uri="{FF2B5EF4-FFF2-40B4-BE49-F238E27FC236}">
                <a16:creationId xmlns:a16="http://schemas.microsoft.com/office/drawing/2014/main" xmlns="" id="{7DA628F4-6478-423C-946E-1345A2C07741}"/>
              </a:ext>
            </a:extLst>
          </p:cNvPr>
          <p:cNvSpPr>
            <a:spLocks noGrp="1" noRot="1" noChangeAspect="1" noChangeArrowheads="1" noTextEdit="1"/>
          </p:cNvSpPr>
          <p:nvPr>
            <p:ph type="sldImg"/>
          </p:nvPr>
        </p:nvSpPr>
        <p:spPr>
          <a:xfrm>
            <a:off x="384175" y="687388"/>
            <a:ext cx="6089650" cy="3425825"/>
          </a:xfrm>
          <a:ln w="12700" cap="flat"/>
        </p:spPr>
      </p:sp>
      <p:sp>
        <p:nvSpPr>
          <p:cNvPr id="231427" name="Rectangle 3">
            <a:extLst>
              <a:ext uri="{FF2B5EF4-FFF2-40B4-BE49-F238E27FC236}">
                <a16:creationId xmlns:a16="http://schemas.microsoft.com/office/drawing/2014/main" xmlns="" id="{2A5B9061-504D-4A24-8AEA-F9E1898F293D}"/>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5071512C-50BF-4BA3-96CC-924FA68DE78D}"/>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CADC76A-8FC2-4A42-A582-F276D4D76EEA}"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29026" name="Rectangle 2">
            <a:extLst>
              <a:ext uri="{FF2B5EF4-FFF2-40B4-BE49-F238E27FC236}">
                <a16:creationId xmlns:a16="http://schemas.microsoft.com/office/drawing/2014/main" xmlns="" id="{8A57A134-B4C3-4386-A31C-E3511872D74C}"/>
              </a:ext>
            </a:extLst>
          </p:cNvPr>
          <p:cNvSpPr>
            <a:spLocks noGrp="1" noRot="1" noChangeAspect="1" noChangeArrowheads="1" noTextEdit="1"/>
          </p:cNvSpPr>
          <p:nvPr>
            <p:ph type="sldImg"/>
          </p:nvPr>
        </p:nvSpPr>
        <p:spPr>
          <a:xfrm>
            <a:off x="384175" y="687388"/>
            <a:ext cx="6089650" cy="3425825"/>
          </a:xfrm>
          <a:ln w="12700" cap="flat"/>
        </p:spPr>
      </p:sp>
      <p:sp>
        <p:nvSpPr>
          <p:cNvPr id="129027" name="Rectangle 3">
            <a:extLst>
              <a:ext uri="{FF2B5EF4-FFF2-40B4-BE49-F238E27FC236}">
                <a16:creationId xmlns:a16="http://schemas.microsoft.com/office/drawing/2014/main" xmlns="" id="{9800D29D-CA51-4EA6-8AFF-168DC8A5C07D}"/>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BB04311C-4D47-45E7-B974-E9151E804370}"/>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30A3D8A-AD24-470C-B82F-574806B6E085}"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45762" name="Rectangle 2">
            <a:extLst>
              <a:ext uri="{FF2B5EF4-FFF2-40B4-BE49-F238E27FC236}">
                <a16:creationId xmlns:a16="http://schemas.microsoft.com/office/drawing/2014/main" xmlns="" id="{8B279E3B-8E74-4FA7-9D83-E2F70E524CC2}"/>
              </a:ext>
            </a:extLst>
          </p:cNvPr>
          <p:cNvSpPr>
            <a:spLocks noGrp="1" noRot="1" noChangeAspect="1" noChangeArrowheads="1" noTextEdit="1"/>
          </p:cNvSpPr>
          <p:nvPr>
            <p:ph type="sldImg"/>
          </p:nvPr>
        </p:nvSpPr>
        <p:spPr>
          <a:xfrm>
            <a:off x="384175" y="687388"/>
            <a:ext cx="6089650" cy="3425825"/>
          </a:xfrm>
          <a:ln w="12700" cap="flat"/>
        </p:spPr>
      </p:sp>
      <p:sp>
        <p:nvSpPr>
          <p:cNvPr id="245763" name="Rectangle 3">
            <a:extLst>
              <a:ext uri="{FF2B5EF4-FFF2-40B4-BE49-F238E27FC236}">
                <a16:creationId xmlns:a16="http://schemas.microsoft.com/office/drawing/2014/main" xmlns="" id="{86101BE9-4BB1-4B1B-AF3D-EC25D397BEF5}"/>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B9D94D2-82B0-4B66-B770-1E454E763021}"/>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CBE96C4-71B7-429E-BDB8-2FE74C665B70}"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06498" name="Rectangle 2">
            <a:extLst>
              <a:ext uri="{FF2B5EF4-FFF2-40B4-BE49-F238E27FC236}">
                <a16:creationId xmlns:a16="http://schemas.microsoft.com/office/drawing/2014/main" xmlns="" id="{1B36CB33-FD49-430A-8F67-72E04FD88BD7}"/>
              </a:ext>
            </a:extLst>
          </p:cNvPr>
          <p:cNvSpPr>
            <a:spLocks noGrp="1" noRot="1" noChangeAspect="1" noChangeArrowheads="1" noTextEdit="1"/>
          </p:cNvSpPr>
          <p:nvPr>
            <p:ph type="sldImg"/>
          </p:nvPr>
        </p:nvSpPr>
        <p:spPr>
          <a:xfrm>
            <a:off x="384175" y="687388"/>
            <a:ext cx="6089650" cy="3425825"/>
          </a:xfrm>
          <a:ln w="12700" cap="flat"/>
        </p:spPr>
      </p:sp>
      <p:sp>
        <p:nvSpPr>
          <p:cNvPr id="106499" name="Rectangle 3">
            <a:extLst>
              <a:ext uri="{FF2B5EF4-FFF2-40B4-BE49-F238E27FC236}">
                <a16:creationId xmlns:a16="http://schemas.microsoft.com/office/drawing/2014/main" xmlns="" id="{F0C3F519-5FD5-40D0-89DA-EFE70C1911C4}"/>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2F34C73D-2B24-4B59-B311-370C8BFB766A}"/>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66F1AA3-D54C-4C47-A1E7-CABF34874845}"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49858" name="Rectangle 2">
            <a:extLst>
              <a:ext uri="{FF2B5EF4-FFF2-40B4-BE49-F238E27FC236}">
                <a16:creationId xmlns:a16="http://schemas.microsoft.com/office/drawing/2014/main" xmlns="" id="{17CF0388-4E5E-4AF7-9070-B4F5A007BE7B}"/>
              </a:ext>
            </a:extLst>
          </p:cNvPr>
          <p:cNvSpPr>
            <a:spLocks noGrp="1" noRot="1" noChangeAspect="1" noChangeArrowheads="1" noTextEdit="1"/>
          </p:cNvSpPr>
          <p:nvPr>
            <p:ph type="sldImg"/>
          </p:nvPr>
        </p:nvSpPr>
        <p:spPr>
          <a:xfrm>
            <a:off x="384175" y="687388"/>
            <a:ext cx="6089650" cy="3425825"/>
          </a:xfrm>
          <a:ln w="12700" cap="flat"/>
        </p:spPr>
      </p:sp>
      <p:sp>
        <p:nvSpPr>
          <p:cNvPr id="249859" name="Rectangle 3">
            <a:extLst>
              <a:ext uri="{FF2B5EF4-FFF2-40B4-BE49-F238E27FC236}">
                <a16:creationId xmlns:a16="http://schemas.microsoft.com/office/drawing/2014/main" xmlns="" id="{B62F0245-D44C-4999-8F75-51FD6A237289}"/>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AACB635-9182-4FFD-B112-6DF9800249F8}"/>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5AD56A0-88BF-4337-A52D-086B2C85CB93}"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4754" name="Rectangle 2">
            <a:extLst>
              <a:ext uri="{FF2B5EF4-FFF2-40B4-BE49-F238E27FC236}">
                <a16:creationId xmlns:a16="http://schemas.microsoft.com/office/drawing/2014/main" xmlns="" id="{B052A679-CA0D-4043-8D83-8B86C8DEF6B4}"/>
              </a:ext>
            </a:extLst>
          </p:cNvPr>
          <p:cNvSpPr>
            <a:spLocks noGrp="1" noRot="1" noChangeAspect="1" noChangeArrowheads="1" noTextEdit="1"/>
          </p:cNvSpPr>
          <p:nvPr>
            <p:ph type="sldImg"/>
          </p:nvPr>
        </p:nvSpPr>
        <p:spPr>
          <a:xfrm>
            <a:off x="384175" y="687388"/>
            <a:ext cx="6089650" cy="3425825"/>
          </a:xfrm>
          <a:ln w="12700" cap="flat"/>
        </p:spPr>
      </p:sp>
      <p:sp>
        <p:nvSpPr>
          <p:cNvPr id="74755" name="Rectangle 3">
            <a:extLst>
              <a:ext uri="{FF2B5EF4-FFF2-40B4-BE49-F238E27FC236}">
                <a16:creationId xmlns:a16="http://schemas.microsoft.com/office/drawing/2014/main" xmlns="" id="{442A1598-80EC-45E0-9683-CBD24F12D9E0}"/>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358A1DD-0C77-4BCB-A92C-0ED27D3B96D9}"/>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D669363-A9B1-4AB3-994D-F4151775A004}"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95234" name="Rectangle 2">
            <a:extLst>
              <a:ext uri="{FF2B5EF4-FFF2-40B4-BE49-F238E27FC236}">
                <a16:creationId xmlns:a16="http://schemas.microsoft.com/office/drawing/2014/main" xmlns="" id="{ACD8D855-C262-42C4-9741-FF76F9F69511}"/>
              </a:ext>
            </a:extLst>
          </p:cNvPr>
          <p:cNvSpPr>
            <a:spLocks noGrp="1" noRot="1" noChangeAspect="1" noChangeArrowheads="1" noTextEdit="1"/>
          </p:cNvSpPr>
          <p:nvPr>
            <p:ph type="sldImg"/>
          </p:nvPr>
        </p:nvSpPr>
        <p:spPr>
          <a:xfrm>
            <a:off x="384175" y="687388"/>
            <a:ext cx="6089650" cy="3425825"/>
          </a:xfrm>
          <a:ln w="12700" cap="flat"/>
        </p:spPr>
      </p:sp>
      <p:sp>
        <p:nvSpPr>
          <p:cNvPr id="95235" name="Rectangle 3">
            <a:extLst>
              <a:ext uri="{FF2B5EF4-FFF2-40B4-BE49-F238E27FC236}">
                <a16:creationId xmlns:a16="http://schemas.microsoft.com/office/drawing/2014/main" xmlns="" id="{C4846598-2D33-4834-8851-0C02AF10D0A0}"/>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0255DDD-F336-46B0-9283-187F8838DA9C}"/>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FD22FF2-5818-4982-859E-2F6E15DECD97}"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54978" name="Rectangle 2">
            <a:extLst>
              <a:ext uri="{FF2B5EF4-FFF2-40B4-BE49-F238E27FC236}">
                <a16:creationId xmlns:a16="http://schemas.microsoft.com/office/drawing/2014/main" xmlns="" id="{527E13FE-5892-4081-A462-23AA3D74571C}"/>
              </a:ext>
            </a:extLst>
          </p:cNvPr>
          <p:cNvSpPr>
            <a:spLocks noGrp="1" noRot="1" noChangeAspect="1" noChangeArrowheads="1" noTextEdit="1"/>
          </p:cNvSpPr>
          <p:nvPr>
            <p:ph type="sldImg"/>
          </p:nvPr>
        </p:nvSpPr>
        <p:spPr>
          <a:xfrm>
            <a:off x="384175" y="687388"/>
            <a:ext cx="6089650" cy="3425825"/>
          </a:xfrm>
          <a:ln w="12700" cap="flat"/>
        </p:spPr>
      </p:sp>
      <p:sp>
        <p:nvSpPr>
          <p:cNvPr id="254979" name="Rectangle 3">
            <a:extLst>
              <a:ext uri="{FF2B5EF4-FFF2-40B4-BE49-F238E27FC236}">
                <a16:creationId xmlns:a16="http://schemas.microsoft.com/office/drawing/2014/main" xmlns="" id="{47F87FD8-7606-4032-A222-E650B8727ECD}"/>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1819DA9E-7958-47C2-A6B9-43B2800615C9}"/>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ED6DF45-AFAE-459E-B29E-97EA94451E36}"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97282" name="Rectangle 2">
            <a:extLst>
              <a:ext uri="{FF2B5EF4-FFF2-40B4-BE49-F238E27FC236}">
                <a16:creationId xmlns:a16="http://schemas.microsoft.com/office/drawing/2014/main" xmlns="" id="{91CEB24F-8E86-4565-AAB5-7B73FD4AE1F9}"/>
              </a:ext>
            </a:extLst>
          </p:cNvPr>
          <p:cNvSpPr>
            <a:spLocks noGrp="1" noRot="1" noChangeAspect="1" noChangeArrowheads="1" noTextEdit="1"/>
          </p:cNvSpPr>
          <p:nvPr>
            <p:ph type="sldImg"/>
          </p:nvPr>
        </p:nvSpPr>
        <p:spPr>
          <a:xfrm>
            <a:off x="384175" y="687388"/>
            <a:ext cx="6089650" cy="3425825"/>
          </a:xfrm>
          <a:ln w="12700" cap="flat"/>
        </p:spPr>
      </p:sp>
      <p:sp>
        <p:nvSpPr>
          <p:cNvPr id="97283" name="Rectangle 3">
            <a:extLst>
              <a:ext uri="{FF2B5EF4-FFF2-40B4-BE49-F238E27FC236}">
                <a16:creationId xmlns:a16="http://schemas.microsoft.com/office/drawing/2014/main" xmlns="" id="{64BD69D2-7BA2-42DB-A02E-34FC1B8E24AB}"/>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457EBBF2-824F-4923-AFCC-859F720ACD39}"/>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F005288-2858-42DA-8F76-58B1C8A37AB2}"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37218" name="Rectangle 2">
            <a:extLst>
              <a:ext uri="{FF2B5EF4-FFF2-40B4-BE49-F238E27FC236}">
                <a16:creationId xmlns:a16="http://schemas.microsoft.com/office/drawing/2014/main" xmlns="" id="{A84A9CE5-7FF1-48AA-9264-6A4C128822BE}"/>
              </a:ext>
            </a:extLst>
          </p:cNvPr>
          <p:cNvSpPr>
            <a:spLocks noGrp="1" noRot="1" noChangeAspect="1" noChangeArrowheads="1" noTextEdit="1"/>
          </p:cNvSpPr>
          <p:nvPr>
            <p:ph type="sldImg"/>
          </p:nvPr>
        </p:nvSpPr>
        <p:spPr>
          <a:xfrm>
            <a:off x="384175" y="687388"/>
            <a:ext cx="6089650" cy="3425825"/>
          </a:xfrm>
          <a:ln w="12700" cap="flat"/>
        </p:spPr>
      </p:sp>
      <p:sp>
        <p:nvSpPr>
          <p:cNvPr id="137219" name="Rectangle 3">
            <a:extLst>
              <a:ext uri="{FF2B5EF4-FFF2-40B4-BE49-F238E27FC236}">
                <a16:creationId xmlns:a16="http://schemas.microsoft.com/office/drawing/2014/main" xmlns="" id="{BA204D55-8C77-4A0C-953D-9A038C44DC7E}"/>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3C921EB2-92DA-4985-A489-85A583223B6F}"/>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A201841-15BE-4A1B-8FC1-54CA6837E64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39266" name="Rectangle 2">
            <a:extLst>
              <a:ext uri="{FF2B5EF4-FFF2-40B4-BE49-F238E27FC236}">
                <a16:creationId xmlns:a16="http://schemas.microsoft.com/office/drawing/2014/main" xmlns="" id="{5DE2880D-9870-483C-89C8-3CD269047EF3}"/>
              </a:ext>
            </a:extLst>
          </p:cNvPr>
          <p:cNvSpPr>
            <a:spLocks noGrp="1" noRot="1" noChangeAspect="1" noChangeArrowheads="1" noTextEdit="1"/>
          </p:cNvSpPr>
          <p:nvPr>
            <p:ph type="sldImg"/>
          </p:nvPr>
        </p:nvSpPr>
        <p:spPr>
          <a:xfrm>
            <a:off x="384175" y="687388"/>
            <a:ext cx="6089650" cy="3425825"/>
          </a:xfrm>
          <a:ln w="12700" cap="flat"/>
        </p:spPr>
      </p:sp>
      <p:sp>
        <p:nvSpPr>
          <p:cNvPr id="139267" name="Rectangle 3">
            <a:extLst>
              <a:ext uri="{FF2B5EF4-FFF2-40B4-BE49-F238E27FC236}">
                <a16:creationId xmlns:a16="http://schemas.microsoft.com/office/drawing/2014/main" xmlns="" id="{F3791BA4-FBCD-4D90-AA04-1728721D95BB}"/>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603AE5B-6A5E-4D64-A0BF-0F6DB3235D10}"/>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5A05D46-B857-4C26-844C-4D3E25702BC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51554" name="Rectangle 2">
            <a:extLst>
              <a:ext uri="{FF2B5EF4-FFF2-40B4-BE49-F238E27FC236}">
                <a16:creationId xmlns:a16="http://schemas.microsoft.com/office/drawing/2014/main" xmlns="" id="{78E6633E-39E2-46E4-A76E-6BACC5E134AB}"/>
              </a:ext>
            </a:extLst>
          </p:cNvPr>
          <p:cNvSpPr>
            <a:spLocks noGrp="1" noRot="1" noChangeAspect="1" noChangeArrowheads="1" noTextEdit="1"/>
          </p:cNvSpPr>
          <p:nvPr>
            <p:ph type="sldImg"/>
          </p:nvPr>
        </p:nvSpPr>
        <p:spPr>
          <a:xfrm>
            <a:off x="384175" y="687388"/>
            <a:ext cx="6089650" cy="3425825"/>
          </a:xfrm>
          <a:ln w="12700" cap="flat"/>
        </p:spPr>
      </p:sp>
      <p:sp>
        <p:nvSpPr>
          <p:cNvPr id="151555" name="Rectangle 3">
            <a:extLst>
              <a:ext uri="{FF2B5EF4-FFF2-40B4-BE49-F238E27FC236}">
                <a16:creationId xmlns:a16="http://schemas.microsoft.com/office/drawing/2014/main" xmlns="" id="{D854CF39-CAAE-40DE-B65B-EA1714C436EF}"/>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ADB5A63B-62D9-4745-A9C0-32601C288DA4}"/>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B25D552-9CD3-4C49-A760-CFF1FC568CD7}"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16738" name="Rectangle 2">
            <a:extLst>
              <a:ext uri="{FF2B5EF4-FFF2-40B4-BE49-F238E27FC236}">
                <a16:creationId xmlns:a16="http://schemas.microsoft.com/office/drawing/2014/main" xmlns="" id="{785B1DF7-0632-4FD7-BB9F-696F82DAFE12}"/>
              </a:ext>
            </a:extLst>
          </p:cNvPr>
          <p:cNvSpPr>
            <a:spLocks noGrp="1" noRot="1" noChangeAspect="1" noChangeArrowheads="1" noTextEdit="1"/>
          </p:cNvSpPr>
          <p:nvPr>
            <p:ph type="sldImg"/>
          </p:nvPr>
        </p:nvSpPr>
        <p:spPr>
          <a:xfrm>
            <a:off x="384175" y="687388"/>
            <a:ext cx="6089650" cy="3425825"/>
          </a:xfrm>
          <a:ln w="12700" cap="flat"/>
        </p:spPr>
      </p:sp>
      <p:sp>
        <p:nvSpPr>
          <p:cNvPr id="116739" name="Rectangle 3">
            <a:extLst>
              <a:ext uri="{FF2B5EF4-FFF2-40B4-BE49-F238E27FC236}">
                <a16:creationId xmlns:a16="http://schemas.microsoft.com/office/drawing/2014/main" xmlns="" id="{125A25D9-A6D2-4937-8323-0CCF4E3EE4A2}"/>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502EBAE2-5658-4EC2-8F10-A6DE997EDA17}"/>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6698A21-E601-4D9A-8634-47F50FCB22CC}"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55650" name="Rectangle 2">
            <a:extLst>
              <a:ext uri="{FF2B5EF4-FFF2-40B4-BE49-F238E27FC236}">
                <a16:creationId xmlns:a16="http://schemas.microsoft.com/office/drawing/2014/main" xmlns="" id="{2B7602DA-9BCE-470C-8BB9-539BCF30A439}"/>
              </a:ext>
            </a:extLst>
          </p:cNvPr>
          <p:cNvSpPr>
            <a:spLocks noGrp="1" noRot="1" noChangeAspect="1" noChangeArrowheads="1" noTextEdit="1"/>
          </p:cNvSpPr>
          <p:nvPr>
            <p:ph type="sldImg"/>
          </p:nvPr>
        </p:nvSpPr>
        <p:spPr>
          <a:xfrm>
            <a:off x="384175" y="687388"/>
            <a:ext cx="6089650" cy="3425825"/>
          </a:xfrm>
          <a:ln w="12700" cap="flat"/>
        </p:spPr>
      </p:sp>
      <p:sp>
        <p:nvSpPr>
          <p:cNvPr id="155651" name="Rectangle 3">
            <a:extLst>
              <a:ext uri="{FF2B5EF4-FFF2-40B4-BE49-F238E27FC236}">
                <a16:creationId xmlns:a16="http://schemas.microsoft.com/office/drawing/2014/main" xmlns="" id="{E60A21C1-FEFD-4A58-833C-9449A5A783A1}"/>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6AF72647-2456-4D66-8A24-DDF3CB2BEF13}"/>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F5D525C-EAA0-425F-ABEB-B5D250D10EFD}"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03426" name="Rectangle 2">
            <a:extLst>
              <a:ext uri="{FF2B5EF4-FFF2-40B4-BE49-F238E27FC236}">
                <a16:creationId xmlns:a16="http://schemas.microsoft.com/office/drawing/2014/main" xmlns="" id="{2EC83DD5-8CE8-4258-B813-4D1BF9BA34D7}"/>
              </a:ext>
            </a:extLst>
          </p:cNvPr>
          <p:cNvSpPr>
            <a:spLocks noGrp="1" noRot="1" noChangeAspect="1" noChangeArrowheads="1" noTextEdit="1"/>
          </p:cNvSpPr>
          <p:nvPr>
            <p:ph type="sldImg"/>
          </p:nvPr>
        </p:nvSpPr>
        <p:spPr>
          <a:xfrm>
            <a:off x="384175" y="687388"/>
            <a:ext cx="6089650" cy="3425825"/>
          </a:xfrm>
          <a:ln w="12700" cap="flat"/>
        </p:spPr>
      </p:sp>
      <p:sp>
        <p:nvSpPr>
          <p:cNvPr id="103427" name="Rectangle 3">
            <a:extLst>
              <a:ext uri="{FF2B5EF4-FFF2-40B4-BE49-F238E27FC236}">
                <a16:creationId xmlns:a16="http://schemas.microsoft.com/office/drawing/2014/main" xmlns="" id="{74588EB5-E2B8-457C-B9C9-F17A822CD9D9}"/>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D798623F-D779-4F56-82FF-FD059D14B6B1}"/>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6E3B7BF-3DD0-492D-8650-047EB8BBBDD4}"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63170" name="Rectangle 2">
            <a:extLst>
              <a:ext uri="{FF2B5EF4-FFF2-40B4-BE49-F238E27FC236}">
                <a16:creationId xmlns:a16="http://schemas.microsoft.com/office/drawing/2014/main" xmlns="" id="{7A7AB6B4-52C4-4E6E-8B94-47D58230C54D}"/>
              </a:ext>
            </a:extLst>
          </p:cNvPr>
          <p:cNvSpPr>
            <a:spLocks noGrp="1" noRot="1" noChangeAspect="1" noChangeArrowheads="1" noTextEdit="1"/>
          </p:cNvSpPr>
          <p:nvPr>
            <p:ph type="sldImg"/>
          </p:nvPr>
        </p:nvSpPr>
        <p:spPr>
          <a:xfrm>
            <a:off x="384175" y="687388"/>
            <a:ext cx="6089650" cy="3425825"/>
          </a:xfrm>
          <a:ln w="12700" cap="flat"/>
        </p:spPr>
      </p:sp>
      <p:sp>
        <p:nvSpPr>
          <p:cNvPr id="263171" name="Rectangle 3">
            <a:extLst>
              <a:ext uri="{FF2B5EF4-FFF2-40B4-BE49-F238E27FC236}">
                <a16:creationId xmlns:a16="http://schemas.microsoft.com/office/drawing/2014/main" xmlns="" id="{3BF6D392-BC35-44B7-9DF6-5495E1AA6B10}"/>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C2862EA8-0AC0-48F2-B1F0-58F856E99EF8}"/>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1CD6A6-4E6B-4BFF-98D5-3A3D041AD0A6}"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57026" name="Rectangle 2">
            <a:extLst>
              <a:ext uri="{FF2B5EF4-FFF2-40B4-BE49-F238E27FC236}">
                <a16:creationId xmlns:a16="http://schemas.microsoft.com/office/drawing/2014/main" xmlns="" id="{C84C8423-5F4E-4CFE-91F7-B5EB3E8B4DD0}"/>
              </a:ext>
            </a:extLst>
          </p:cNvPr>
          <p:cNvSpPr>
            <a:spLocks noGrp="1" noRot="1" noChangeAspect="1" noChangeArrowheads="1" noTextEdit="1"/>
          </p:cNvSpPr>
          <p:nvPr>
            <p:ph type="sldImg"/>
          </p:nvPr>
        </p:nvSpPr>
        <p:spPr>
          <a:xfrm>
            <a:off x="384175" y="687388"/>
            <a:ext cx="6089650" cy="3425825"/>
          </a:xfrm>
          <a:ln w="12700" cap="flat"/>
        </p:spPr>
      </p:sp>
      <p:sp>
        <p:nvSpPr>
          <p:cNvPr id="257027" name="Rectangle 3">
            <a:extLst>
              <a:ext uri="{FF2B5EF4-FFF2-40B4-BE49-F238E27FC236}">
                <a16:creationId xmlns:a16="http://schemas.microsoft.com/office/drawing/2014/main" xmlns="" id="{D92B707E-E8AD-4A8D-B588-C6CF665F1973}"/>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C5FA4898-5EA3-44B8-B975-66DC5A9DF82C}"/>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A7B7A2E-6CD9-4E40-A01E-301E383D183C}"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0658" name="Rectangle 2">
            <a:extLst>
              <a:ext uri="{FF2B5EF4-FFF2-40B4-BE49-F238E27FC236}">
                <a16:creationId xmlns:a16="http://schemas.microsoft.com/office/drawing/2014/main" xmlns="" id="{1A96718B-B772-4552-9579-D60F17384BC4}"/>
              </a:ext>
            </a:extLst>
          </p:cNvPr>
          <p:cNvSpPr>
            <a:spLocks noGrp="1" noRot="1" noChangeAspect="1" noChangeArrowheads="1" noTextEdit="1"/>
          </p:cNvSpPr>
          <p:nvPr>
            <p:ph type="sldImg"/>
          </p:nvPr>
        </p:nvSpPr>
        <p:spPr>
          <a:xfrm>
            <a:off x="384175" y="687388"/>
            <a:ext cx="6089650" cy="3425825"/>
          </a:xfrm>
          <a:ln w="12700" cap="flat"/>
        </p:spPr>
      </p:sp>
      <p:sp>
        <p:nvSpPr>
          <p:cNvPr id="70659" name="Rectangle 3">
            <a:extLst>
              <a:ext uri="{FF2B5EF4-FFF2-40B4-BE49-F238E27FC236}">
                <a16:creationId xmlns:a16="http://schemas.microsoft.com/office/drawing/2014/main" xmlns="" id="{0F689084-9536-4C92-8F17-7186885727DF}"/>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2942EE38-92E2-46BE-AEB3-3B0B014A8AE9}"/>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67CC775-267E-46A9-9EC4-4028F128D16D}"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6962" name="Rectangle 2">
            <a:extLst>
              <a:ext uri="{FF2B5EF4-FFF2-40B4-BE49-F238E27FC236}">
                <a16:creationId xmlns:a16="http://schemas.microsoft.com/office/drawing/2014/main" xmlns="" id="{5E777D46-B566-488B-906B-8B6308F1F3C8}"/>
              </a:ext>
            </a:extLst>
          </p:cNvPr>
          <p:cNvSpPr>
            <a:spLocks noGrp="1" noRot="1" noChangeAspect="1" noChangeArrowheads="1" noTextEdit="1"/>
          </p:cNvSpPr>
          <p:nvPr>
            <p:ph type="sldImg"/>
          </p:nvPr>
        </p:nvSpPr>
        <p:spPr>
          <a:xfrm>
            <a:off x="384175" y="687388"/>
            <a:ext cx="6089650" cy="3425825"/>
          </a:xfrm>
          <a:ln w="12700" cap="flat"/>
        </p:spPr>
      </p:sp>
      <p:sp>
        <p:nvSpPr>
          <p:cNvPr id="296963" name="Rectangle 3">
            <a:extLst>
              <a:ext uri="{FF2B5EF4-FFF2-40B4-BE49-F238E27FC236}">
                <a16:creationId xmlns:a16="http://schemas.microsoft.com/office/drawing/2014/main" xmlns="" id="{EDFA3DFE-90AA-493F-9E4A-FFEDDC66C61C}"/>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FE9C174-B5F3-42D3-8F17-80CA70DCA618}"/>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7BB81EF-630C-407C-94CD-31688CFCE58B}"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59746" name="Rectangle 2">
            <a:extLst>
              <a:ext uri="{FF2B5EF4-FFF2-40B4-BE49-F238E27FC236}">
                <a16:creationId xmlns:a16="http://schemas.microsoft.com/office/drawing/2014/main" xmlns="" id="{D4762EF7-3E7D-4D27-AB21-1172FE82BCD7}"/>
              </a:ext>
            </a:extLst>
          </p:cNvPr>
          <p:cNvSpPr>
            <a:spLocks noGrp="1" noRot="1" noChangeAspect="1" noChangeArrowheads="1" noTextEdit="1"/>
          </p:cNvSpPr>
          <p:nvPr>
            <p:ph type="sldImg"/>
          </p:nvPr>
        </p:nvSpPr>
        <p:spPr>
          <a:xfrm>
            <a:off x="384175" y="687388"/>
            <a:ext cx="6089650" cy="3425825"/>
          </a:xfrm>
          <a:ln w="12700" cap="flat"/>
        </p:spPr>
      </p:sp>
      <p:sp>
        <p:nvSpPr>
          <p:cNvPr id="159747" name="Rectangle 3">
            <a:extLst>
              <a:ext uri="{FF2B5EF4-FFF2-40B4-BE49-F238E27FC236}">
                <a16:creationId xmlns:a16="http://schemas.microsoft.com/office/drawing/2014/main" xmlns="" id="{75BF74BD-10FF-44CB-BF9E-A9583DB13A87}"/>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4514ED3E-7D4F-499E-B382-C4E6B4CA8BC4}"/>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FD9B88B-B528-4CEC-A4B2-B49467CE9E60}"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61794" name="Rectangle 2">
            <a:extLst>
              <a:ext uri="{FF2B5EF4-FFF2-40B4-BE49-F238E27FC236}">
                <a16:creationId xmlns:a16="http://schemas.microsoft.com/office/drawing/2014/main" xmlns="" id="{3F8B9CA3-825E-4D03-8BD6-0C25D93C78AC}"/>
              </a:ext>
            </a:extLst>
          </p:cNvPr>
          <p:cNvSpPr>
            <a:spLocks noGrp="1" noRot="1" noChangeAspect="1" noChangeArrowheads="1" noTextEdit="1"/>
          </p:cNvSpPr>
          <p:nvPr>
            <p:ph type="sldImg"/>
          </p:nvPr>
        </p:nvSpPr>
        <p:spPr>
          <a:xfrm>
            <a:off x="384175" y="687388"/>
            <a:ext cx="6089650" cy="3425825"/>
          </a:xfrm>
          <a:ln w="12700" cap="flat"/>
        </p:spPr>
      </p:sp>
      <p:sp>
        <p:nvSpPr>
          <p:cNvPr id="161795" name="Rectangle 3">
            <a:extLst>
              <a:ext uri="{FF2B5EF4-FFF2-40B4-BE49-F238E27FC236}">
                <a16:creationId xmlns:a16="http://schemas.microsoft.com/office/drawing/2014/main" xmlns="" id="{8F3C2BF5-5432-4CC1-8A8F-2A1FAF31A533}"/>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80B14CDA-0C17-4014-A755-8553470F9459}"/>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1E05411-3127-4B07-9D54-7ADEAF054C8A}"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63842" name="Rectangle 2">
            <a:extLst>
              <a:ext uri="{FF2B5EF4-FFF2-40B4-BE49-F238E27FC236}">
                <a16:creationId xmlns:a16="http://schemas.microsoft.com/office/drawing/2014/main" xmlns="" id="{321A4BD7-B107-49EF-8DCD-B0336B674047}"/>
              </a:ext>
            </a:extLst>
          </p:cNvPr>
          <p:cNvSpPr>
            <a:spLocks noGrp="1" noRot="1" noChangeAspect="1" noChangeArrowheads="1" noTextEdit="1"/>
          </p:cNvSpPr>
          <p:nvPr>
            <p:ph type="sldImg"/>
          </p:nvPr>
        </p:nvSpPr>
        <p:spPr>
          <a:xfrm>
            <a:off x="384175" y="687388"/>
            <a:ext cx="6089650" cy="3425825"/>
          </a:xfrm>
          <a:ln w="12700" cap="flat"/>
        </p:spPr>
      </p:sp>
      <p:sp>
        <p:nvSpPr>
          <p:cNvPr id="163843" name="Rectangle 3">
            <a:extLst>
              <a:ext uri="{FF2B5EF4-FFF2-40B4-BE49-F238E27FC236}">
                <a16:creationId xmlns:a16="http://schemas.microsoft.com/office/drawing/2014/main" xmlns="" id="{40533861-4518-4E2D-8B7D-F36B70FC3D3C}"/>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D652CE39-3514-475D-A1A5-F4F2D40047E0}"/>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3A45030-25EE-415C-AF2B-7AA3F800B3F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69986" name="Rectangle 2">
            <a:extLst>
              <a:ext uri="{FF2B5EF4-FFF2-40B4-BE49-F238E27FC236}">
                <a16:creationId xmlns:a16="http://schemas.microsoft.com/office/drawing/2014/main" xmlns="" id="{DAAC079E-C68F-4AF4-AF82-6B55C54AD5ED}"/>
              </a:ext>
            </a:extLst>
          </p:cNvPr>
          <p:cNvSpPr>
            <a:spLocks noGrp="1" noRot="1" noChangeAspect="1" noChangeArrowheads="1" noTextEdit="1"/>
          </p:cNvSpPr>
          <p:nvPr>
            <p:ph type="sldImg"/>
          </p:nvPr>
        </p:nvSpPr>
        <p:spPr>
          <a:xfrm>
            <a:off x="384175" y="687388"/>
            <a:ext cx="6089650" cy="3425825"/>
          </a:xfrm>
          <a:ln w="12700" cap="flat"/>
        </p:spPr>
      </p:sp>
      <p:sp>
        <p:nvSpPr>
          <p:cNvPr id="169987" name="Rectangle 3">
            <a:extLst>
              <a:ext uri="{FF2B5EF4-FFF2-40B4-BE49-F238E27FC236}">
                <a16:creationId xmlns:a16="http://schemas.microsoft.com/office/drawing/2014/main" xmlns="" id="{102C38CB-A18E-4BEF-BF71-F809B91857F4}"/>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D9414BC7-F5E3-4791-B75F-ADC1CA3B00D2}"/>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E3C142-3EEF-44F5-A5E3-EABC8FAAA628}"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82274" name="Rectangle 2">
            <a:extLst>
              <a:ext uri="{FF2B5EF4-FFF2-40B4-BE49-F238E27FC236}">
                <a16:creationId xmlns:a16="http://schemas.microsoft.com/office/drawing/2014/main" xmlns="" id="{547C0D94-DCEF-4B6F-8C31-486EF956D634}"/>
              </a:ext>
            </a:extLst>
          </p:cNvPr>
          <p:cNvSpPr>
            <a:spLocks noGrp="1" noRot="1" noChangeAspect="1" noChangeArrowheads="1" noTextEdit="1"/>
          </p:cNvSpPr>
          <p:nvPr>
            <p:ph type="sldImg"/>
          </p:nvPr>
        </p:nvSpPr>
        <p:spPr>
          <a:xfrm>
            <a:off x="384175" y="687388"/>
            <a:ext cx="6089650" cy="3425825"/>
          </a:xfrm>
          <a:ln w="12700" cap="flat"/>
        </p:spPr>
      </p:sp>
      <p:sp>
        <p:nvSpPr>
          <p:cNvPr id="182275" name="Rectangle 3">
            <a:extLst>
              <a:ext uri="{FF2B5EF4-FFF2-40B4-BE49-F238E27FC236}">
                <a16:creationId xmlns:a16="http://schemas.microsoft.com/office/drawing/2014/main" xmlns="" id="{434077CC-3C8D-4336-B2F0-EF21C06EEF74}"/>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A62024A-331F-4D72-B203-2B317774315C}"/>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EAB161C-993C-4BCF-985F-93CB390525C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59074" name="Rectangle 2">
            <a:extLst>
              <a:ext uri="{FF2B5EF4-FFF2-40B4-BE49-F238E27FC236}">
                <a16:creationId xmlns:a16="http://schemas.microsoft.com/office/drawing/2014/main" xmlns="" id="{9EF063DC-BD07-486B-BE9A-913953810D95}"/>
              </a:ext>
            </a:extLst>
          </p:cNvPr>
          <p:cNvSpPr>
            <a:spLocks noGrp="1" noRot="1" noChangeAspect="1" noChangeArrowheads="1" noTextEdit="1"/>
          </p:cNvSpPr>
          <p:nvPr>
            <p:ph type="sldImg"/>
          </p:nvPr>
        </p:nvSpPr>
        <p:spPr>
          <a:xfrm>
            <a:off x="384175" y="687388"/>
            <a:ext cx="6089650" cy="3425825"/>
          </a:xfrm>
          <a:ln w="12700" cap="flat"/>
        </p:spPr>
      </p:sp>
      <p:sp>
        <p:nvSpPr>
          <p:cNvPr id="259075" name="Rectangle 3">
            <a:extLst>
              <a:ext uri="{FF2B5EF4-FFF2-40B4-BE49-F238E27FC236}">
                <a16:creationId xmlns:a16="http://schemas.microsoft.com/office/drawing/2014/main" xmlns="" id="{1103AADE-886C-4951-AF5B-B566BCFD8476}"/>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14FF38FD-B328-44E6-9B91-7DDE27965020}"/>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4D1A8A4-4550-4FC6-8547-B35A0315734B}"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88418" name="Rectangle 2">
            <a:extLst>
              <a:ext uri="{FF2B5EF4-FFF2-40B4-BE49-F238E27FC236}">
                <a16:creationId xmlns:a16="http://schemas.microsoft.com/office/drawing/2014/main" xmlns="" id="{58438E7F-8E96-4B31-9503-BAE2510E4536}"/>
              </a:ext>
            </a:extLst>
          </p:cNvPr>
          <p:cNvSpPr>
            <a:spLocks noGrp="1" noRot="1" noChangeAspect="1" noChangeArrowheads="1" noTextEdit="1"/>
          </p:cNvSpPr>
          <p:nvPr>
            <p:ph type="sldImg"/>
          </p:nvPr>
        </p:nvSpPr>
        <p:spPr>
          <a:xfrm>
            <a:off x="384175" y="687388"/>
            <a:ext cx="6089650" cy="3425825"/>
          </a:xfrm>
          <a:ln w="12700" cap="flat"/>
        </p:spPr>
      </p:sp>
      <p:sp>
        <p:nvSpPr>
          <p:cNvPr id="188419" name="Rectangle 3">
            <a:extLst>
              <a:ext uri="{FF2B5EF4-FFF2-40B4-BE49-F238E27FC236}">
                <a16:creationId xmlns:a16="http://schemas.microsoft.com/office/drawing/2014/main" xmlns="" id="{2025B33E-B490-473A-AF7E-8E6447D4702C}"/>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EDB44356-66E0-48F2-835E-2D55CA2E2C23}"/>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A562B90-422B-431C-9533-9AF754BDBA0C}"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92514" name="Rectangle 2">
            <a:extLst>
              <a:ext uri="{FF2B5EF4-FFF2-40B4-BE49-F238E27FC236}">
                <a16:creationId xmlns:a16="http://schemas.microsoft.com/office/drawing/2014/main" xmlns="" id="{EB2CCC00-D0AE-4F53-9F88-A4D8F37C2843}"/>
              </a:ext>
            </a:extLst>
          </p:cNvPr>
          <p:cNvSpPr>
            <a:spLocks noGrp="1" noRot="1" noChangeAspect="1" noChangeArrowheads="1" noTextEdit="1"/>
          </p:cNvSpPr>
          <p:nvPr>
            <p:ph type="sldImg"/>
          </p:nvPr>
        </p:nvSpPr>
        <p:spPr>
          <a:xfrm>
            <a:off x="384175" y="687388"/>
            <a:ext cx="6089650" cy="3425825"/>
          </a:xfrm>
          <a:ln w="12700" cap="flat"/>
        </p:spPr>
      </p:sp>
      <p:sp>
        <p:nvSpPr>
          <p:cNvPr id="192515" name="Rectangle 3">
            <a:extLst>
              <a:ext uri="{FF2B5EF4-FFF2-40B4-BE49-F238E27FC236}">
                <a16:creationId xmlns:a16="http://schemas.microsoft.com/office/drawing/2014/main" xmlns="" id="{C04D39EF-9E3B-4737-85DB-4B640C03F55C}"/>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CB15DF3E-7C5B-4AD3-B6A4-38B2A83A22C6}"/>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E03D4FA-9867-44FD-850B-777693AE20BE}"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6802" name="Rectangle 2">
            <a:extLst>
              <a:ext uri="{FF2B5EF4-FFF2-40B4-BE49-F238E27FC236}">
                <a16:creationId xmlns:a16="http://schemas.microsoft.com/office/drawing/2014/main" xmlns="" id="{400D7399-500A-4137-BED3-AEBE7FA4896C}"/>
              </a:ext>
            </a:extLst>
          </p:cNvPr>
          <p:cNvSpPr>
            <a:spLocks noGrp="1" noRot="1" noChangeAspect="1" noChangeArrowheads="1" noTextEdit="1"/>
          </p:cNvSpPr>
          <p:nvPr>
            <p:ph type="sldImg"/>
          </p:nvPr>
        </p:nvSpPr>
        <p:spPr>
          <a:xfrm>
            <a:off x="384175" y="687388"/>
            <a:ext cx="6089650" cy="3425825"/>
          </a:xfrm>
          <a:ln w="12700" cap="flat"/>
        </p:spPr>
      </p:sp>
      <p:sp>
        <p:nvSpPr>
          <p:cNvPr id="76803" name="Rectangle 3">
            <a:extLst>
              <a:ext uri="{FF2B5EF4-FFF2-40B4-BE49-F238E27FC236}">
                <a16:creationId xmlns:a16="http://schemas.microsoft.com/office/drawing/2014/main" xmlns="" id="{5C89A837-4579-4DDB-A5F8-0B6948064E36}"/>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120201CE-17A3-4359-8BB8-D8CF40D66068}"/>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7D787A0-A938-440A-B5A0-231A86B12D82}"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98658" name="Rectangle 2">
            <a:extLst>
              <a:ext uri="{FF2B5EF4-FFF2-40B4-BE49-F238E27FC236}">
                <a16:creationId xmlns:a16="http://schemas.microsoft.com/office/drawing/2014/main" xmlns="" id="{1D1CE3A0-32FE-4433-B99A-C48A32F0D65F}"/>
              </a:ext>
            </a:extLst>
          </p:cNvPr>
          <p:cNvSpPr>
            <a:spLocks noGrp="1" noRot="1" noChangeAspect="1" noChangeArrowheads="1" noTextEdit="1"/>
          </p:cNvSpPr>
          <p:nvPr>
            <p:ph type="sldImg"/>
          </p:nvPr>
        </p:nvSpPr>
        <p:spPr>
          <a:xfrm>
            <a:off x="384175" y="687388"/>
            <a:ext cx="6089650" cy="3425825"/>
          </a:xfrm>
          <a:ln w="12700" cap="flat"/>
        </p:spPr>
      </p:sp>
      <p:sp>
        <p:nvSpPr>
          <p:cNvPr id="198659" name="Rectangle 3">
            <a:extLst>
              <a:ext uri="{FF2B5EF4-FFF2-40B4-BE49-F238E27FC236}">
                <a16:creationId xmlns:a16="http://schemas.microsoft.com/office/drawing/2014/main" xmlns="" id="{0B0A1209-6ADC-4C63-B58F-6287FD21B364}"/>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A4687FD3-F462-4C53-AAD6-B3F3C46BAF62}"/>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13868AA-01D6-4AB2-AEC8-CC55B2AE6594}"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06850" name="Rectangle 2">
            <a:extLst>
              <a:ext uri="{FF2B5EF4-FFF2-40B4-BE49-F238E27FC236}">
                <a16:creationId xmlns:a16="http://schemas.microsoft.com/office/drawing/2014/main" xmlns="" id="{BF6EEB36-74EA-4FBA-B9F3-B5236D6C2942}"/>
              </a:ext>
            </a:extLst>
          </p:cNvPr>
          <p:cNvSpPr>
            <a:spLocks noGrp="1" noRot="1" noChangeAspect="1" noChangeArrowheads="1" noTextEdit="1"/>
          </p:cNvSpPr>
          <p:nvPr>
            <p:ph type="sldImg"/>
          </p:nvPr>
        </p:nvSpPr>
        <p:spPr>
          <a:xfrm>
            <a:off x="384175" y="687388"/>
            <a:ext cx="6089650" cy="3425825"/>
          </a:xfrm>
          <a:ln w="12700" cap="flat"/>
        </p:spPr>
      </p:sp>
      <p:sp>
        <p:nvSpPr>
          <p:cNvPr id="206851" name="Rectangle 3">
            <a:extLst>
              <a:ext uri="{FF2B5EF4-FFF2-40B4-BE49-F238E27FC236}">
                <a16:creationId xmlns:a16="http://schemas.microsoft.com/office/drawing/2014/main" xmlns="" id="{1CBBFC05-54AB-4B18-AE4E-9F242296CF09}"/>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B195E51D-6D93-466D-AF87-EAE92341F1B7}"/>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786524F-F526-44FC-991D-B80AAF59E067}"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08898" name="Rectangle 2">
            <a:extLst>
              <a:ext uri="{FF2B5EF4-FFF2-40B4-BE49-F238E27FC236}">
                <a16:creationId xmlns:a16="http://schemas.microsoft.com/office/drawing/2014/main" xmlns="" id="{83DA9B3C-5F8B-4280-9A24-DB3A9DCDE2D4}"/>
              </a:ext>
            </a:extLst>
          </p:cNvPr>
          <p:cNvSpPr>
            <a:spLocks noGrp="1" noRot="1" noChangeAspect="1" noChangeArrowheads="1" noTextEdit="1"/>
          </p:cNvSpPr>
          <p:nvPr>
            <p:ph type="sldImg"/>
          </p:nvPr>
        </p:nvSpPr>
        <p:spPr>
          <a:xfrm>
            <a:off x="384175" y="687388"/>
            <a:ext cx="6089650" cy="3425825"/>
          </a:xfrm>
          <a:ln w="12700" cap="flat"/>
        </p:spPr>
      </p:sp>
      <p:sp>
        <p:nvSpPr>
          <p:cNvPr id="208899" name="Rectangle 3">
            <a:extLst>
              <a:ext uri="{FF2B5EF4-FFF2-40B4-BE49-F238E27FC236}">
                <a16:creationId xmlns:a16="http://schemas.microsoft.com/office/drawing/2014/main" xmlns="" id="{72F0F999-8114-4214-816A-65F5D732E2BB}"/>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E0092EC3-E2E8-46AE-A5DD-EE8FBE98BB6A}"/>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79FCC1C-5A90-480D-827A-01CFFDDAD71A}"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10946" name="Rectangle 2">
            <a:extLst>
              <a:ext uri="{FF2B5EF4-FFF2-40B4-BE49-F238E27FC236}">
                <a16:creationId xmlns:a16="http://schemas.microsoft.com/office/drawing/2014/main" xmlns="" id="{B40E45C8-3429-4BBC-A19A-27B81E629C21}"/>
              </a:ext>
            </a:extLst>
          </p:cNvPr>
          <p:cNvSpPr>
            <a:spLocks noGrp="1" noRot="1" noChangeAspect="1" noChangeArrowheads="1" noTextEdit="1"/>
          </p:cNvSpPr>
          <p:nvPr>
            <p:ph type="sldImg"/>
          </p:nvPr>
        </p:nvSpPr>
        <p:spPr>
          <a:xfrm>
            <a:off x="384175" y="687388"/>
            <a:ext cx="6089650" cy="3425825"/>
          </a:xfrm>
          <a:ln w="12700" cap="flat"/>
        </p:spPr>
      </p:sp>
      <p:sp>
        <p:nvSpPr>
          <p:cNvPr id="210947" name="Rectangle 3">
            <a:extLst>
              <a:ext uri="{FF2B5EF4-FFF2-40B4-BE49-F238E27FC236}">
                <a16:creationId xmlns:a16="http://schemas.microsoft.com/office/drawing/2014/main" xmlns="" id="{2940B2EA-E28E-4787-8A81-D7164FA49DA6}"/>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031583CF-511A-4E86-8E83-F89EA72698D1}"/>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FAF4149-D55B-4DF9-A4B0-402DFBD432A6}"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1506" name="Rectangle 2">
            <a:extLst>
              <a:ext uri="{FF2B5EF4-FFF2-40B4-BE49-F238E27FC236}">
                <a16:creationId xmlns:a16="http://schemas.microsoft.com/office/drawing/2014/main" xmlns="" id="{C290A555-76CE-4296-A98E-D879574D2159}"/>
              </a:ext>
            </a:extLst>
          </p:cNvPr>
          <p:cNvSpPr>
            <a:spLocks noGrp="1" noRot="1" noChangeAspect="1" noChangeArrowheads="1" noTextEdit="1"/>
          </p:cNvSpPr>
          <p:nvPr>
            <p:ph type="sldImg"/>
          </p:nvPr>
        </p:nvSpPr>
        <p:spPr>
          <a:xfrm>
            <a:off x="384175" y="687388"/>
            <a:ext cx="6089650" cy="3425825"/>
          </a:xfrm>
          <a:ln w="12700" cap="flat"/>
        </p:spPr>
      </p:sp>
      <p:sp>
        <p:nvSpPr>
          <p:cNvPr id="21507" name="Rectangle 3">
            <a:extLst>
              <a:ext uri="{FF2B5EF4-FFF2-40B4-BE49-F238E27FC236}">
                <a16:creationId xmlns:a16="http://schemas.microsoft.com/office/drawing/2014/main" xmlns="" id="{8B20C361-45B6-4C58-A994-74DEDFE0E80C}"/>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sclerotherapy involves the injection of bleeding varices with a sclerosing solution or sclerosant.  The sclerosant acts as an irritant, causing an acute inflammatory response and the proliferation of fibrous tissue at the bleeding site.  Injection of a sclerosant controls bleeding immediately in a high percentage of patients.  Typically, the patient returns for therapy every few days after an acute bleeding episode and then monthly until the varices have disappeared.</a:t>
            </a:r>
          </a:p>
          <a:p>
            <a:r>
              <a:rPr lang="en-US" altLang="es-ES"/>
              <a:t>As you can see, a number of sclerosing agents are available.  They can be used as single agents or for combination therapy.  Sclerosants must be handled with great care as they can cause severe injury if they come in contact with the eye.</a:t>
            </a:r>
          </a:p>
          <a:p>
            <a:endParaRPr lang="en-US" altLang="es-ES"/>
          </a:p>
          <a:p>
            <a:endParaRPr lang="en-US" altLang="es-E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8DFE4DDD-8EEA-4C8C-8FFF-706759022754}"/>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A5B2835-747D-400B-A654-A525B1DCFE3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5602" name="Rectangle 2">
            <a:extLst>
              <a:ext uri="{FF2B5EF4-FFF2-40B4-BE49-F238E27FC236}">
                <a16:creationId xmlns:a16="http://schemas.microsoft.com/office/drawing/2014/main" xmlns="" id="{DF08DE58-151B-4C7B-BA98-13E1D35BAB28}"/>
              </a:ext>
            </a:extLst>
          </p:cNvPr>
          <p:cNvSpPr>
            <a:spLocks noGrp="1" noRot="1" noChangeAspect="1" noChangeArrowheads="1" noTextEdit="1"/>
          </p:cNvSpPr>
          <p:nvPr>
            <p:ph type="sldImg"/>
          </p:nvPr>
        </p:nvSpPr>
        <p:spPr>
          <a:xfrm>
            <a:off x="384175" y="687388"/>
            <a:ext cx="6089650" cy="3425825"/>
          </a:xfrm>
          <a:ln w="12700" cap="flat"/>
        </p:spPr>
      </p:sp>
      <p:sp>
        <p:nvSpPr>
          <p:cNvPr id="25603" name="Rectangle 3">
            <a:extLst>
              <a:ext uri="{FF2B5EF4-FFF2-40B4-BE49-F238E27FC236}">
                <a16:creationId xmlns:a16="http://schemas.microsoft.com/office/drawing/2014/main" xmlns="" id="{E5B305F6-C948-4782-8E1D-058A6AAC8CDD}"/>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Once the target varix has been selected, the injection catheter is passed down the working channel.  When the catheter tip comes into view, the needle is advanced from its protective sheath.  It is customary to begin with the most distal varix and proceed circumferentially to the most proximal varix.  Using an intravariceal technique, the sclerosant is injected directly into the varix.  In a paravariceal technique, injections are made adjacent to the varix.  In many cases, both techniques are employed.</a:t>
            </a:r>
          </a:p>
          <a:p>
            <a:endParaRPr lang="en-US" altLang="es-E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B8FA31DA-F76E-4061-9D5C-0498AD9B0F46}"/>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AB2DFF3-27D1-4CB3-A46F-3025C4088099}"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33474" name="Rectangle 2">
            <a:extLst>
              <a:ext uri="{FF2B5EF4-FFF2-40B4-BE49-F238E27FC236}">
                <a16:creationId xmlns:a16="http://schemas.microsoft.com/office/drawing/2014/main" xmlns="" id="{1317B948-E243-4138-A529-ECFB491BB0E4}"/>
              </a:ext>
            </a:extLst>
          </p:cNvPr>
          <p:cNvSpPr>
            <a:spLocks noGrp="1" noRot="1" noChangeAspect="1" noChangeArrowheads="1" noTextEdit="1"/>
          </p:cNvSpPr>
          <p:nvPr>
            <p:ph type="sldImg"/>
          </p:nvPr>
        </p:nvSpPr>
        <p:spPr>
          <a:xfrm>
            <a:off x="384175" y="687388"/>
            <a:ext cx="6089650" cy="3425825"/>
          </a:xfrm>
          <a:ln w="12700" cap="flat"/>
        </p:spPr>
      </p:sp>
      <p:sp>
        <p:nvSpPr>
          <p:cNvPr id="233475" name="Rectangle 3">
            <a:extLst>
              <a:ext uri="{FF2B5EF4-FFF2-40B4-BE49-F238E27FC236}">
                <a16:creationId xmlns:a16="http://schemas.microsoft.com/office/drawing/2014/main" xmlns="" id="{8A857273-A686-41F5-8C6C-C93B3C6C014C}"/>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EBE0E886-1618-4F37-AFC4-191587847B3F}"/>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1224C28-DFCF-4658-8C2D-6993C9EB2604}"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2866" name="Rectangle 2">
            <a:extLst>
              <a:ext uri="{FF2B5EF4-FFF2-40B4-BE49-F238E27FC236}">
                <a16:creationId xmlns:a16="http://schemas.microsoft.com/office/drawing/2014/main" xmlns="" id="{9BF93DBF-F764-4F31-A4AE-56CDFE5F2BF9}"/>
              </a:ext>
            </a:extLst>
          </p:cNvPr>
          <p:cNvSpPr>
            <a:spLocks noGrp="1" noRot="1" noChangeAspect="1" noChangeArrowheads="1" noTextEdit="1"/>
          </p:cNvSpPr>
          <p:nvPr>
            <p:ph type="sldImg"/>
          </p:nvPr>
        </p:nvSpPr>
        <p:spPr>
          <a:xfrm>
            <a:off x="384175" y="687388"/>
            <a:ext cx="6089650" cy="3425825"/>
          </a:xfrm>
          <a:ln w="12700" cap="flat"/>
        </p:spPr>
      </p:sp>
      <p:sp>
        <p:nvSpPr>
          <p:cNvPr id="292867" name="Rectangle 3">
            <a:extLst>
              <a:ext uri="{FF2B5EF4-FFF2-40B4-BE49-F238E27FC236}">
                <a16:creationId xmlns:a16="http://schemas.microsoft.com/office/drawing/2014/main" xmlns="" id="{5C78472F-D095-4AFE-8AB0-4A2A0645E1F4}"/>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B1D71FE-E54D-4F8A-A342-0B482B1374DD}"/>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5C6B248-A832-4F80-95B1-3DF2443FEA2A}"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35522" name="Rectangle 2">
            <a:extLst>
              <a:ext uri="{FF2B5EF4-FFF2-40B4-BE49-F238E27FC236}">
                <a16:creationId xmlns:a16="http://schemas.microsoft.com/office/drawing/2014/main" xmlns="" id="{ABBF7F20-6D40-4CEA-BF55-F431DA05D037}"/>
              </a:ext>
            </a:extLst>
          </p:cNvPr>
          <p:cNvSpPr>
            <a:spLocks noGrp="1" noRot="1" noChangeAspect="1" noChangeArrowheads="1" noTextEdit="1"/>
          </p:cNvSpPr>
          <p:nvPr>
            <p:ph type="sldImg"/>
          </p:nvPr>
        </p:nvSpPr>
        <p:spPr>
          <a:xfrm>
            <a:off x="384175" y="687388"/>
            <a:ext cx="6089650" cy="3425825"/>
          </a:xfrm>
          <a:ln w="12700" cap="flat"/>
        </p:spPr>
      </p:sp>
      <p:sp>
        <p:nvSpPr>
          <p:cNvPr id="235523" name="Rectangle 3">
            <a:extLst>
              <a:ext uri="{FF2B5EF4-FFF2-40B4-BE49-F238E27FC236}">
                <a16:creationId xmlns:a16="http://schemas.microsoft.com/office/drawing/2014/main" xmlns="" id="{05999482-EB3A-4661-BD0D-39F8E5280213}"/>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5BCBFA64-14F2-4FC9-97F0-CBF4BFFAA09D}"/>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0EBBCAB-1D85-44F3-92B5-B69AFB469FE7}"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67266" name="Rectangle 2">
            <a:extLst>
              <a:ext uri="{FF2B5EF4-FFF2-40B4-BE49-F238E27FC236}">
                <a16:creationId xmlns:a16="http://schemas.microsoft.com/office/drawing/2014/main" xmlns="" id="{C149589E-6FDB-4ED4-B4EE-94D079A0E8D6}"/>
              </a:ext>
            </a:extLst>
          </p:cNvPr>
          <p:cNvSpPr>
            <a:spLocks noGrp="1" noRot="1" noChangeAspect="1" noChangeArrowheads="1" noTextEdit="1"/>
          </p:cNvSpPr>
          <p:nvPr>
            <p:ph type="sldImg"/>
          </p:nvPr>
        </p:nvSpPr>
        <p:spPr>
          <a:xfrm>
            <a:off x="384175" y="687388"/>
            <a:ext cx="6089650" cy="3425825"/>
          </a:xfrm>
          <a:ln w="12700" cap="flat"/>
        </p:spPr>
      </p:sp>
      <p:sp>
        <p:nvSpPr>
          <p:cNvPr id="267267" name="Rectangle 3">
            <a:extLst>
              <a:ext uri="{FF2B5EF4-FFF2-40B4-BE49-F238E27FC236}">
                <a16:creationId xmlns:a16="http://schemas.microsoft.com/office/drawing/2014/main" xmlns="" id="{6FABEB3F-4648-4F9B-A594-A7D96F010F92}"/>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D5C001DF-E71B-4753-A6B4-56250CFE8D3F}"/>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3C1D3E5-FC1F-418B-B808-429949EE0404}"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2946" name="Rectangle 2">
            <a:extLst>
              <a:ext uri="{FF2B5EF4-FFF2-40B4-BE49-F238E27FC236}">
                <a16:creationId xmlns:a16="http://schemas.microsoft.com/office/drawing/2014/main" xmlns="" id="{82F4F5E3-86A8-4DD3-8964-3088617149DC}"/>
              </a:ext>
            </a:extLst>
          </p:cNvPr>
          <p:cNvSpPr>
            <a:spLocks noGrp="1" noRot="1" noChangeAspect="1" noChangeArrowheads="1" noTextEdit="1"/>
          </p:cNvSpPr>
          <p:nvPr>
            <p:ph type="sldImg"/>
          </p:nvPr>
        </p:nvSpPr>
        <p:spPr>
          <a:xfrm>
            <a:off x="384175" y="687388"/>
            <a:ext cx="6089650" cy="3425825"/>
          </a:xfrm>
          <a:ln w="12700" cap="flat"/>
        </p:spPr>
      </p:sp>
      <p:sp>
        <p:nvSpPr>
          <p:cNvPr id="82947" name="Rectangle 3">
            <a:extLst>
              <a:ext uri="{FF2B5EF4-FFF2-40B4-BE49-F238E27FC236}">
                <a16:creationId xmlns:a16="http://schemas.microsoft.com/office/drawing/2014/main" xmlns="" id="{83982DB1-723A-4F4A-8A15-AC46E1800BAF}"/>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99853C25-769B-4BC5-93B8-79D566A65F62}"/>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B883342-9809-4537-B890-B63DB4DC6607}"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50</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69314" name="Rectangle 2">
            <a:extLst>
              <a:ext uri="{FF2B5EF4-FFF2-40B4-BE49-F238E27FC236}">
                <a16:creationId xmlns:a16="http://schemas.microsoft.com/office/drawing/2014/main" xmlns="" id="{65BBDEEE-992C-496E-B781-AE3C4957EFE7}"/>
              </a:ext>
            </a:extLst>
          </p:cNvPr>
          <p:cNvSpPr>
            <a:spLocks noGrp="1" noRot="1" noChangeAspect="1" noChangeArrowheads="1" noTextEdit="1"/>
          </p:cNvSpPr>
          <p:nvPr>
            <p:ph type="sldImg"/>
          </p:nvPr>
        </p:nvSpPr>
        <p:spPr>
          <a:xfrm>
            <a:off x="384175" y="687388"/>
            <a:ext cx="6089650" cy="3425825"/>
          </a:xfrm>
          <a:ln w="12700" cap="flat"/>
        </p:spPr>
      </p:sp>
      <p:sp>
        <p:nvSpPr>
          <p:cNvPr id="269315" name="Rectangle 3">
            <a:extLst>
              <a:ext uri="{FF2B5EF4-FFF2-40B4-BE49-F238E27FC236}">
                <a16:creationId xmlns:a16="http://schemas.microsoft.com/office/drawing/2014/main" xmlns="" id="{4469E6B1-EA32-49DA-BEE4-2415AA6ACBD5}"/>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11F8ACA2-DFCF-4420-B9BA-07B1A7450603}"/>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3800343-1ACA-4D75-A776-27ADD03CF5E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51</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4914" name="Rectangle 2">
            <a:extLst>
              <a:ext uri="{FF2B5EF4-FFF2-40B4-BE49-F238E27FC236}">
                <a16:creationId xmlns:a16="http://schemas.microsoft.com/office/drawing/2014/main" xmlns="" id="{4A47242D-9405-4817-8267-C1019F3CCBA5}"/>
              </a:ext>
            </a:extLst>
          </p:cNvPr>
          <p:cNvSpPr>
            <a:spLocks noGrp="1" noRot="1" noChangeAspect="1" noChangeArrowheads="1" noTextEdit="1"/>
          </p:cNvSpPr>
          <p:nvPr>
            <p:ph type="sldImg"/>
          </p:nvPr>
        </p:nvSpPr>
        <p:spPr>
          <a:xfrm>
            <a:off x="384175" y="687388"/>
            <a:ext cx="6089650" cy="3425825"/>
          </a:xfrm>
          <a:ln w="12700" cap="flat"/>
        </p:spPr>
      </p:sp>
      <p:sp>
        <p:nvSpPr>
          <p:cNvPr id="294915" name="Rectangle 3">
            <a:extLst>
              <a:ext uri="{FF2B5EF4-FFF2-40B4-BE49-F238E27FC236}">
                <a16:creationId xmlns:a16="http://schemas.microsoft.com/office/drawing/2014/main" xmlns="" id="{D0B459AC-9B59-4A74-BADC-0FAE4546FE76}"/>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EDE3B195-8DAF-4506-90E4-7C6FB14FD13D}"/>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34238E3-1F45-45AA-9CC9-4812D0A9D1E0}"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52</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37570" name="Rectangle 2">
            <a:extLst>
              <a:ext uri="{FF2B5EF4-FFF2-40B4-BE49-F238E27FC236}">
                <a16:creationId xmlns:a16="http://schemas.microsoft.com/office/drawing/2014/main" xmlns="" id="{2521C0BF-C417-458B-9367-F6AA96EC0AEB}"/>
              </a:ext>
            </a:extLst>
          </p:cNvPr>
          <p:cNvSpPr>
            <a:spLocks noGrp="1" noRot="1" noChangeAspect="1" noChangeArrowheads="1" noTextEdit="1"/>
          </p:cNvSpPr>
          <p:nvPr>
            <p:ph type="sldImg"/>
          </p:nvPr>
        </p:nvSpPr>
        <p:spPr>
          <a:xfrm>
            <a:off x="384175" y="687388"/>
            <a:ext cx="6089650" cy="3425825"/>
          </a:xfrm>
          <a:ln w="12700" cap="flat"/>
        </p:spPr>
      </p:sp>
      <p:sp>
        <p:nvSpPr>
          <p:cNvPr id="237571" name="Rectangle 3">
            <a:extLst>
              <a:ext uri="{FF2B5EF4-FFF2-40B4-BE49-F238E27FC236}">
                <a16:creationId xmlns:a16="http://schemas.microsoft.com/office/drawing/2014/main" xmlns="" id="{3390919A-E6D2-4ADF-989A-5D632738D3DF}"/>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EE10D6AB-30B5-4576-9DBC-5C23A11E57C5}"/>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6805337-15DF-489F-94FB-6DEC589F5F0C}"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53</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39618" name="Rectangle 2">
            <a:extLst>
              <a:ext uri="{FF2B5EF4-FFF2-40B4-BE49-F238E27FC236}">
                <a16:creationId xmlns:a16="http://schemas.microsoft.com/office/drawing/2014/main" xmlns="" id="{0ACC17E1-A7FC-4DC8-A305-B14822873774}"/>
              </a:ext>
            </a:extLst>
          </p:cNvPr>
          <p:cNvSpPr>
            <a:spLocks noGrp="1" noRot="1" noChangeAspect="1" noChangeArrowheads="1" noTextEdit="1"/>
          </p:cNvSpPr>
          <p:nvPr>
            <p:ph type="sldImg"/>
          </p:nvPr>
        </p:nvSpPr>
        <p:spPr>
          <a:xfrm>
            <a:off x="384175" y="687388"/>
            <a:ext cx="6089650" cy="3425825"/>
          </a:xfrm>
          <a:ln w="12700" cap="flat"/>
        </p:spPr>
      </p:sp>
      <p:sp>
        <p:nvSpPr>
          <p:cNvPr id="239619" name="Rectangle 3">
            <a:extLst>
              <a:ext uri="{FF2B5EF4-FFF2-40B4-BE49-F238E27FC236}">
                <a16:creationId xmlns:a16="http://schemas.microsoft.com/office/drawing/2014/main" xmlns="" id="{4A91A0E7-C91A-4600-A4EA-D7A08EBF721A}"/>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A758D5B7-E87B-4916-BD4E-8DF677CDD27B}"/>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5F54374-1A04-4D37-925A-B1F275615465}"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54</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41666" name="Rectangle 2">
            <a:extLst>
              <a:ext uri="{FF2B5EF4-FFF2-40B4-BE49-F238E27FC236}">
                <a16:creationId xmlns:a16="http://schemas.microsoft.com/office/drawing/2014/main" xmlns="" id="{F10EAE23-DE96-42CE-A3A1-C1A6D11AC73F}"/>
              </a:ext>
            </a:extLst>
          </p:cNvPr>
          <p:cNvSpPr>
            <a:spLocks noGrp="1" noRot="1" noChangeAspect="1" noChangeArrowheads="1" noTextEdit="1"/>
          </p:cNvSpPr>
          <p:nvPr>
            <p:ph type="sldImg"/>
          </p:nvPr>
        </p:nvSpPr>
        <p:spPr>
          <a:xfrm>
            <a:off x="384175" y="687388"/>
            <a:ext cx="6089650" cy="3425825"/>
          </a:xfrm>
          <a:ln w="12700" cap="flat"/>
        </p:spPr>
      </p:sp>
      <p:sp>
        <p:nvSpPr>
          <p:cNvPr id="241667" name="Rectangle 3">
            <a:extLst>
              <a:ext uri="{FF2B5EF4-FFF2-40B4-BE49-F238E27FC236}">
                <a16:creationId xmlns:a16="http://schemas.microsoft.com/office/drawing/2014/main" xmlns="" id="{26F779C7-03B3-4D6D-A281-A01AA2C14D9B}"/>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We hope that today's presentation has increased your knowledge about esophageal varices and their treatment.  We have reviewed pertinent anatomy, pathogenesis and treatment options for esophageal varices.  Our discussion compared and contrasted endoscopic sclerotherapy with endoscopic variceal ligation.  Finally, we presented how new developments in device technologies have dramatically improved the efficiency of endoscopic variceal ligation through the use of a multiple band delivery system.</a:t>
            </a:r>
          </a:p>
          <a:p>
            <a:r>
              <a:rPr lang="en-US" altLang="es-ES"/>
              <a:t>Boston Scientific Microvasive hopes that, in addition to meeting its learning objectives, this Viewpointª program on endoscopic variceal ligation will stimulate continued interest in topics about endoscopy.</a:t>
            </a:r>
          </a:p>
          <a:p>
            <a:endParaRPr lang="en-US" altLang="es-E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02C68CFC-EC36-40C0-806D-42F18C6AA650}"/>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8C4B9CE-8E32-4332-BC54-C3951E374096}"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55</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99330" name="Rectangle 2">
            <a:extLst>
              <a:ext uri="{FF2B5EF4-FFF2-40B4-BE49-F238E27FC236}">
                <a16:creationId xmlns:a16="http://schemas.microsoft.com/office/drawing/2014/main" xmlns="" id="{16393F51-CF5D-45A1-9962-937753BB98A6}"/>
              </a:ext>
            </a:extLst>
          </p:cNvPr>
          <p:cNvSpPr>
            <a:spLocks noGrp="1" noRot="1" noChangeAspect="1" noChangeArrowheads="1" noTextEdit="1"/>
          </p:cNvSpPr>
          <p:nvPr>
            <p:ph type="sldImg"/>
          </p:nvPr>
        </p:nvSpPr>
        <p:spPr>
          <a:xfrm>
            <a:off x="384175" y="687388"/>
            <a:ext cx="6089650" cy="3425825"/>
          </a:xfrm>
          <a:ln w="12700" cap="flat"/>
        </p:spPr>
      </p:sp>
      <p:sp>
        <p:nvSpPr>
          <p:cNvPr id="99331" name="Rectangle 3">
            <a:extLst>
              <a:ext uri="{FF2B5EF4-FFF2-40B4-BE49-F238E27FC236}">
                <a16:creationId xmlns:a16="http://schemas.microsoft.com/office/drawing/2014/main" xmlns="" id="{777454D7-63CE-4E27-B9EB-0AA9BB633C93}"/>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1262D009-980C-4951-A0FB-6A4EC40B06E8}"/>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C6AFB96-1534-4A49-B4C2-B841DAC5E5A8}"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56</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73410" name="Rectangle 2">
            <a:extLst>
              <a:ext uri="{FF2B5EF4-FFF2-40B4-BE49-F238E27FC236}">
                <a16:creationId xmlns:a16="http://schemas.microsoft.com/office/drawing/2014/main" xmlns="" id="{1F2AA2C1-39AF-416F-85C7-D01F1D375FC4}"/>
              </a:ext>
            </a:extLst>
          </p:cNvPr>
          <p:cNvSpPr>
            <a:spLocks noGrp="1" noRot="1" noChangeAspect="1" noChangeArrowheads="1" noTextEdit="1"/>
          </p:cNvSpPr>
          <p:nvPr>
            <p:ph type="sldImg"/>
          </p:nvPr>
        </p:nvSpPr>
        <p:spPr>
          <a:xfrm>
            <a:off x="384175" y="687388"/>
            <a:ext cx="6089650" cy="3425825"/>
          </a:xfrm>
          <a:ln w="12700" cap="flat"/>
        </p:spPr>
      </p:sp>
      <p:sp>
        <p:nvSpPr>
          <p:cNvPr id="273411" name="Rectangle 3">
            <a:extLst>
              <a:ext uri="{FF2B5EF4-FFF2-40B4-BE49-F238E27FC236}">
                <a16:creationId xmlns:a16="http://schemas.microsoft.com/office/drawing/2014/main" xmlns="" id="{ADFFCEE1-E194-4819-9ACF-48679C55B298}"/>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64099718-40C7-44B9-A6DE-500014DB3C1D}"/>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BF86364-F944-4C47-897D-5EB1684B8D1F}"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299010" name="Rectangle 2">
            <a:extLst>
              <a:ext uri="{FF2B5EF4-FFF2-40B4-BE49-F238E27FC236}">
                <a16:creationId xmlns:a16="http://schemas.microsoft.com/office/drawing/2014/main" xmlns="" id="{7BCF59B1-9579-404B-9F3C-33777EC375C3}"/>
              </a:ext>
            </a:extLst>
          </p:cNvPr>
          <p:cNvSpPr>
            <a:spLocks noGrp="1" noRot="1" noChangeAspect="1" noChangeArrowheads="1" noTextEdit="1"/>
          </p:cNvSpPr>
          <p:nvPr>
            <p:ph type="sldImg"/>
          </p:nvPr>
        </p:nvSpPr>
        <p:spPr>
          <a:xfrm>
            <a:off x="384175" y="687388"/>
            <a:ext cx="6089650" cy="3425825"/>
          </a:xfrm>
          <a:ln w="12700" cap="flat"/>
        </p:spPr>
      </p:sp>
      <p:sp>
        <p:nvSpPr>
          <p:cNvPr id="299011" name="Rectangle 3">
            <a:extLst>
              <a:ext uri="{FF2B5EF4-FFF2-40B4-BE49-F238E27FC236}">
                <a16:creationId xmlns:a16="http://schemas.microsoft.com/office/drawing/2014/main" xmlns="" id="{DFE69765-D5C6-4E3D-80E0-7B57AF21FD79}"/>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6B2119EB-F2B8-400A-97A2-EEA81ADCB71C}"/>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168DD7A-F74D-4892-8BD6-AD53B3850E20}"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4994" name="Rectangle 2">
            <a:extLst>
              <a:ext uri="{FF2B5EF4-FFF2-40B4-BE49-F238E27FC236}">
                <a16:creationId xmlns:a16="http://schemas.microsoft.com/office/drawing/2014/main" xmlns="" id="{8B874D64-D22B-4A6B-B1EC-89294317B82F}"/>
              </a:ext>
            </a:extLst>
          </p:cNvPr>
          <p:cNvSpPr>
            <a:spLocks noGrp="1" noRot="1" noChangeAspect="1" noChangeArrowheads="1" noTextEdit="1"/>
          </p:cNvSpPr>
          <p:nvPr>
            <p:ph type="sldImg"/>
          </p:nvPr>
        </p:nvSpPr>
        <p:spPr>
          <a:xfrm>
            <a:off x="384175" y="687388"/>
            <a:ext cx="6089650" cy="3425825"/>
          </a:xfrm>
          <a:ln w="12700" cap="flat"/>
        </p:spPr>
      </p:sp>
      <p:sp>
        <p:nvSpPr>
          <p:cNvPr id="84995" name="Rectangle 3">
            <a:extLst>
              <a:ext uri="{FF2B5EF4-FFF2-40B4-BE49-F238E27FC236}">
                <a16:creationId xmlns:a16="http://schemas.microsoft.com/office/drawing/2014/main" xmlns="" id="{21FC77C7-921E-4698-BBE6-53C2B3B3B139}"/>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C947E963-B7AD-43F5-8213-93854A2BA91F}"/>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F336912-2305-4EBD-BF69-9ACC158387E5}"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78850" name="Rectangle 2">
            <a:extLst>
              <a:ext uri="{FF2B5EF4-FFF2-40B4-BE49-F238E27FC236}">
                <a16:creationId xmlns:a16="http://schemas.microsoft.com/office/drawing/2014/main" xmlns="" id="{FB55EFE6-8D96-4EE4-BE18-5630CED0A066}"/>
              </a:ext>
            </a:extLst>
          </p:cNvPr>
          <p:cNvSpPr>
            <a:spLocks noGrp="1" noRot="1" noChangeAspect="1" noChangeArrowheads="1" noTextEdit="1"/>
          </p:cNvSpPr>
          <p:nvPr>
            <p:ph type="sldImg"/>
          </p:nvPr>
        </p:nvSpPr>
        <p:spPr>
          <a:xfrm>
            <a:off x="384175" y="687388"/>
            <a:ext cx="6089650" cy="3425825"/>
          </a:xfrm>
          <a:ln w="12700" cap="flat"/>
        </p:spPr>
      </p:sp>
      <p:sp>
        <p:nvSpPr>
          <p:cNvPr id="78851" name="Rectangle 3">
            <a:extLst>
              <a:ext uri="{FF2B5EF4-FFF2-40B4-BE49-F238E27FC236}">
                <a16:creationId xmlns:a16="http://schemas.microsoft.com/office/drawing/2014/main" xmlns="" id="{705A3DAC-8C8B-46A7-9261-DF83EEBCFB15}"/>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5C9217E2-BC20-4997-A816-D072B819425E}"/>
              </a:ext>
            </a:extLst>
          </p:cNvPr>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8D9BEAA-CF3D-4FB7-A573-B2BA31F3BF49}" type="slidenum">
              <a:rPr kumimoji="0" lang="en-US" altLang="es-E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s-E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0898" name="Rectangle 2">
            <a:extLst>
              <a:ext uri="{FF2B5EF4-FFF2-40B4-BE49-F238E27FC236}">
                <a16:creationId xmlns:a16="http://schemas.microsoft.com/office/drawing/2014/main" xmlns="" id="{4ED27DDB-040B-4E0E-9ABC-E3E6D1E9F101}"/>
              </a:ext>
            </a:extLst>
          </p:cNvPr>
          <p:cNvSpPr>
            <a:spLocks noGrp="1" noRot="1" noChangeAspect="1" noChangeArrowheads="1" noTextEdit="1"/>
          </p:cNvSpPr>
          <p:nvPr>
            <p:ph type="sldImg"/>
          </p:nvPr>
        </p:nvSpPr>
        <p:spPr>
          <a:xfrm>
            <a:off x="384175" y="687388"/>
            <a:ext cx="6089650" cy="3425825"/>
          </a:xfrm>
          <a:ln w="12700" cap="flat"/>
        </p:spPr>
      </p:sp>
      <p:sp>
        <p:nvSpPr>
          <p:cNvPr id="80899" name="Rectangle 3">
            <a:extLst>
              <a:ext uri="{FF2B5EF4-FFF2-40B4-BE49-F238E27FC236}">
                <a16:creationId xmlns:a16="http://schemas.microsoft.com/office/drawing/2014/main" xmlns="" id="{91BC8EEE-E8D7-46C7-85DE-D4068762D663}"/>
              </a:ext>
            </a:extLst>
          </p:cNvPr>
          <p:cNvSpPr>
            <a:spLocks noGrp="1" noChangeArrowheads="1"/>
          </p:cNvSpPr>
          <p:nvPr>
            <p:ph type="body" idx="1"/>
          </p:nvPr>
        </p:nvSpPr>
        <p:spPr>
          <a:xfrm>
            <a:off x="914400" y="4340225"/>
            <a:ext cx="5029200" cy="4117975"/>
          </a:xfrm>
          <a:noFill/>
          <a:ln/>
        </p:spPr>
        <p:txBody>
          <a:bodyPr lIns="92075" tIns="46038" rIns="92075" bIns="46038"/>
          <a:lstStyle/>
          <a:p>
            <a:r>
              <a:rPr lang="en-US" altLang="es-ES"/>
              <a:t>Endoscopic device selection is a complex process, one that requires evaluation of each device against the key criteria of performance, safety and cost.  We hope today’s presentation has increased your knowledge about the choices available and the issues surrounding those choices.</a:t>
            </a:r>
          </a:p>
          <a:p>
            <a:r>
              <a:rPr lang="en-US" altLang="es-ES"/>
              <a:t>Boston Scientific Microvasive hopes that in addition to meeting its learning objectives, this Viewpointª program will simulate continued interest in topics about endoscopy.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94518C-1BD4-4EBC-AAF0-0F5E0D2DD2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xmlns="" id="{C53EA927-74DA-4407-B416-336F7BCA01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xmlns="" id="{376FC738-4718-40A8-8676-EF3143C17AC8}"/>
              </a:ext>
            </a:extLst>
          </p:cNvPr>
          <p:cNvSpPr>
            <a:spLocks noGrp="1"/>
          </p:cNvSpPr>
          <p:nvPr>
            <p:ph type="dt" sz="half" idx="10"/>
          </p:nvPr>
        </p:nvSpPr>
        <p:spPr/>
        <p:txBody>
          <a:bodyPr/>
          <a:lstStyle>
            <a:lvl1pPr>
              <a:defRPr/>
            </a:lvl1pPr>
          </a:lstStyle>
          <a:p>
            <a:endParaRPr lang="en-US" altLang="es-ES"/>
          </a:p>
        </p:txBody>
      </p:sp>
      <p:sp>
        <p:nvSpPr>
          <p:cNvPr id="5" name="Footer Placeholder 4">
            <a:extLst>
              <a:ext uri="{FF2B5EF4-FFF2-40B4-BE49-F238E27FC236}">
                <a16:creationId xmlns:a16="http://schemas.microsoft.com/office/drawing/2014/main" xmlns="" id="{3FDF7C64-CB7B-4622-A295-24430C5FDDB2}"/>
              </a:ext>
            </a:extLst>
          </p:cNvPr>
          <p:cNvSpPr>
            <a:spLocks noGrp="1"/>
          </p:cNvSpPr>
          <p:nvPr>
            <p:ph type="ftr" sz="quarter" idx="11"/>
          </p:nvPr>
        </p:nvSpPr>
        <p:spPr/>
        <p:txBody>
          <a:bodyPr/>
          <a:lstStyle>
            <a:lvl1pPr>
              <a:defRPr/>
            </a:lvl1pPr>
          </a:lstStyle>
          <a:p>
            <a:endParaRPr lang="en-US" altLang="es-ES"/>
          </a:p>
        </p:txBody>
      </p:sp>
      <p:sp>
        <p:nvSpPr>
          <p:cNvPr id="6" name="Slide Number Placeholder 5">
            <a:extLst>
              <a:ext uri="{FF2B5EF4-FFF2-40B4-BE49-F238E27FC236}">
                <a16:creationId xmlns:a16="http://schemas.microsoft.com/office/drawing/2014/main" xmlns="" id="{1DC89E7F-A7CA-46FC-A93A-E170636828A4}"/>
              </a:ext>
            </a:extLst>
          </p:cNvPr>
          <p:cNvSpPr>
            <a:spLocks noGrp="1"/>
          </p:cNvSpPr>
          <p:nvPr>
            <p:ph type="sldNum" sz="quarter" idx="12"/>
          </p:nvPr>
        </p:nvSpPr>
        <p:spPr/>
        <p:txBody>
          <a:bodyPr/>
          <a:lstStyle>
            <a:lvl1pPr>
              <a:defRPr/>
            </a:lvl1pPr>
          </a:lstStyle>
          <a:p>
            <a:fld id="{309B4138-50F3-4169-98C4-26C7E48CF83C}" type="slidenum">
              <a:rPr lang="en-US" altLang="es-ES"/>
              <a:pPr/>
              <a:t>‹Nº›</a:t>
            </a:fld>
            <a:endParaRPr lang="en-US" altLang="es-ES"/>
          </a:p>
        </p:txBody>
      </p:sp>
    </p:spTree>
    <p:extLst>
      <p:ext uri="{BB962C8B-B14F-4D97-AF65-F5344CB8AC3E}">
        <p14:creationId xmlns:p14="http://schemas.microsoft.com/office/powerpoint/2010/main" val="1436560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B6D9DA-336B-4860-BAF1-C709F4B5FCCB}"/>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xmlns="" id="{F2146E91-F99D-438E-B263-51F949852E2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xmlns="" id="{0BAB5D19-E18F-46A2-AFFA-539035B2031B}"/>
              </a:ext>
            </a:extLst>
          </p:cNvPr>
          <p:cNvSpPr>
            <a:spLocks noGrp="1"/>
          </p:cNvSpPr>
          <p:nvPr>
            <p:ph type="dt" sz="half" idx="10"/>
          </p:nvPr>
        </p:nvSpPr>
        <p:spPr/>
        <p:txBody>
          <a:bodyPr/>
          <a:lstStyle>
            <a:lvl1pPr>
              <a:defRPr/>
            </a:lvl1pPr>
          </a:lstStyle>
          <a:p>
            <a:endParaRPr lang="en-US" altLang="es-ES"/>
          </a:p>
        </p:txBody>
      </p:sp>
      <p:sp>
        <p:nvSpPr>
          <p:cNvPr id="5" name="Footer Placeholder 4">
            <a:extLst>
              <a:ext uri="{FF2B5EF4-FFF2-40B4-BE49-F238E27FC236}">
                <a16:creationId xmlns:a16="http://schemas.microsoft.com/office/drawing/2014/main" xmlns="" id="{45907744-1BC0-41E4-A941-DF826B30EBFA}"/>
              </a:ext>
            </a:extLst>
          </p:cNvPr>
          <p:cNvSpPr>
            <a:spLocks noGrp="1"/>
          </p:cNvSpPr>
          <p:nvPr>
            <p:ph type="ftr" sz="quarter" idx="11"/>
          </p:nvPr>
        </p:nvSpPr>
        <p:spPr/>
        <p:txBody>
          <a:bodyPr/>
          <a:lstStyle>
            <a:lvl1pPr>
              <a:defRPr/>
            </a:lvl1pPr>
          </a:lstStyle>
          <a:p>
            <a:endParaRPr lang="en-US" altLang="es-ES"/>
          </a:p>
        </p:txBody>
      </p:sp>
      <p:sp>
        <p:nvSpPr>
          <p:cNvPr id="6" name="Slide Number Placeholder 5">
            <a:extLst>
              <a:ext uri="{FF2B5EF4-FFF2-40B4-BE49-F238E27FC236}">
                <a16:creationId xmlns:a16="http://schemas.microsoft.com/office/drawing/2014/main" xmlns="" id="{9DF68D9A-D447-486E-8A7E-02410EEDFBE3}"/>
              </a:ext>
            </a:extLst>
          </p:cNvPr>
          <p:cNvSpPr>
            <a:spLocks noGrp="1"/>
          </p:cNvSpPr>
          <p:nvPr>
            <p:ph type="sldNum" sz="quarter" idx="12"/>
          </p:nvPr>
        </p:nvSpPr>
        <p:spPr/>
        <p:txBody>
          <a:bodyPr/>
          <a:lstStyle>
            <a:lvl1pPr>
              <a:defRPr/>
            </a:lvl1pPr>
          </a:lstStyle>
          <a:p>
            <a:fld id="{DAFF3526-0937-4192-8FB7-3D2E1D848DB5}" type="slidenum">
              <a:rPr lang="en-US" altLang="es-ES"/>
              <a:pPr/>
              <a:t>‹Nº›</a:t>
            </a:fld>
            <a:endParaRPr lang="en-US" altLang="es-ES"/>
          </a:p>
        </p:txBody>
      </p:sp>
    </p:spTree>
    <p:extLst>
      <p:ext uri="{BB962C8B-B14F-4D97-AF65-F5344CB8AC3E}">
        <p14:creationId xmlns:p14="http://schemas.microsoft.com/office/powerpoint/2010/main" val="59142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F761123-DB7D-4C21-9471-BBEFBA6098CD}"/>
              </a:ext>
            </a:extLst>
          </p:cNvPr>
          <p:cNvSpPr>
            <a:spLocks noGrp="1"/>
          </p:cNvSpPr>
          <p:nvPr>
            <p:ph type="title" orient="vert"/>
          </p:nvPr>
        </p:nvSpPr>
        <p:spPr>
          <a:xfrm>
            <a:off x="8686800" y="609600"/>
            <a:ext cx="2590800" cy="5486400"/>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xmlns="" id="{8D7579EB-2A11-4133-82BD-81423D455253}"/>
              </a:ext>
            </a:extLst>
          </p:cNvPr>
          <p:cNvSpPr>
            <a:spLocks noGrp="1"/>
          </p:cNvSpPr>
          <p:nvPr>
            <p:ph type="body" orient="vert" idx="1"/>
          </p:nvPr>
        </p:nvSpPr>
        <p:spPr>
          <a:xfrm>
            <a:off x="914400" y="609600"/>
            <a:ext cx="75692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xmlns="" id="{6ABB5193-E81E-475D-ABB4-F201B091B4F7}"/>
              </a:ext>
            </a:extLst>
          </p:cNvPr>
          <p:cNvSpPr>
            <a:spLocks noGrp="1"/>
          </p:cNvSpPr>
          <p:nvPr>
            <p:ph type="dt" sz="half" idx="10"/>
          </p:nvPr>
        </p:nvSpPr>
        <p:spPr/>
        <p:txBody>
          <a:bodyPr/>
          <a:lstStyle>
            <a:lvl1pPr>
              <a:defRPr/>
            </a:lvl1pPr>
          </a:lstStyle>
          <a:p>
            <a:endParaRPr lang="en-US" altLang="es-ES"/>
          </a:p>
        </p:txBody>
      </p:sp>
      <p:sp>
        <p:nvSpPr>
          <p:cNvPr id="5" name="Footer Placeholder 4">
            <a:extLst>
              <a:ext uri="{FF2B5EF4-FFF2-40B4-BE49-F238E27FC236}">
                <a16:creationId xmlns:a16="http://schemas.microsoft.com/office/drawing/2014/main" xmlns="" id="{9DD341BA-C51E-4D48-8609-8E01EB489A42}"/>
              </a:ext>
            </a:extLst>
          </p:cNvPr>
          <p:cNvSpPr>
            <a:spLocks noGrp="1"/>
          </p:cNvSpPr>
          <p:nvPr>
            <p:ph type="ftr" sz="quarter" idx="11"/>
          </p:nvPr>
        </p:nvSpPr>
        <p:spPr/>
        <p:txBody>
          <a:bodyPr/>
          <a:lstStyle>
            <a:lvl1pPr>
              <a:defRPr/>
            </a:lvl1pPr>
          </a:lstStyle>
          <a:p>
            <a:endParaRPr lang="en-US" altLang="es-ES"/>
          </a:p>
        </p:txBody>
      </p:sp>
      <p:sp>
        <p:nvSpPr>
          <p:cNvPr id="6" name="Slide Number Placeholder 5">
            <a:extLst>
              <a:ext uri="{FF2B5EF4-FFF2-40B4-BE49-F238E27FC236}">
                <a16:creationId xmlns:a16="http://schemas.microsoft.com/office/drawing/2014/main" xmlns="" id="{1968D0FE-3E0E-4F85-AEFC-DFE0DAFD7C81}"/>
              </a:ext>
            </a:extLst>
          </p:cNvPr>
          <p:cNvSpPr>
            <a:spLocks noGrp="1"/>
          </p:cNvSpPr>
          <p:nvPr>
            <p:ph type="sldNum" sz="quarter" idx="12"/>
          </p:nvPr>
        </p:nvSpPr>
        <p:spPr/>
        <p:txBody>
          <a:bodyPr/>
          <a:lstStyle>
            <a:lvl1pPr>
              <a:defRPr/>
            </a:lvl1pPr>
          </a:lstStyle>
          <a:p>
            <a:fld id="{66A231E2-E4F4-4890-8A8D-A6E16D604F92}" type="slidenum">
              <a:rPr lang="en-US" altLang="es-ES"/>
              <a:pPr/>
              <a:t>‹Nº›</a:t>
            </a:fld>
            <a:endParaRPr lang="en-US" altLang="es-ES"/>
          </a:p>
        </p:txBody>
      </p:sp>
    </p:spTree>
    <p:extLst>
      <p:ext uri="{BB962C8B-B14F-4D97-AF65-F5344CB8AC3E}">
        <p14:creationId xmlns:p14="http://schemas.microsoft.com/office/powerpoint/2010/main" val="3296282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AC03FA-1A64-4B2F-8E6B-2A891F863679}"/>
              </a:ext>
            </a:extLst>
          </p:cNvPr>
          <p:cNvSpPr>
            <a:spLocks noGrp="1"/>
          </p:cNvSpPr>
          <p:nvPr>
            <p:ph type="title"/>
          </p:nvPr>
        </p:nvSpPr>
        <p:spPr>
          <a:xfrm>
            <a:off x="914400" y="609600"/>
            <a:ext cx="10363200" cy="1143000"/>
          </a:xfrm>
        </p:spPr>
        <p:txBody>
          <a:bodyPr/>
          <a:lstStyle/>
          <a:p>
            <a:r>
              <a:rPr lang="en-US"/>
              <a:t>Click to edit Master title style</a:t>
            </a:r>
            <a:endParaRPr lang="es-ES"/>
          </a:p>
        </p:txBody>
      </p:sp>
      <p:sp>
        <p:nvSpPr>
          <p:cNvPr id="3" name="Table Placeholder 2">
            <a:extLst>
              <a:ext uri="{FF2B5EF4-FFF2-40B4-BE49-F238E27FC236}">
                <a16:creationId xmlns:a16="http://schemas.microsoft.com/office/drawing/2014/main" xmlns="" id="{9372EE47-C987-44DD-85DB-85CC9597C06F}"/>
              </a:ext>
            </a:extLst>
          </p:cNvPr>
          <p:cNvSpPr>
            <a:spLocks noGrp="1"/>
          </p:cNvSpPr>
          <p:nvPr>
            <p:ph type="tbl" idx="1"/>
          </p:nvPr>
        </p:nvSpPr>
        <p:spPr>
          <a:xfrm>
            <a:off x="914400" y="1981200"/>
            <a:ext cx="10363200" cy="4114800"/>
          </a:xfrm>
        </p:spPr>
        <p:txBody>
          <a:bodyPr/>
          <a:lstStyle/>
          <a:p>
            <a:endParaRPr lang="es-ES"/>
          </a:p>
        </p:txBody>
      </p:sp>
      <p:sp>
        <p:nvSpPr>
          <p:cNvPr id="4" name="Date Placeholder 3">
            <a:extLst>
              <a:ext uri="{FF2B5EF4-FFF2-40B4-BE49-F238E27FC236}">
                <a16:creationId xmlns:a16="http://schemas.microsoft.com/office/drawing/2014/main" xmlns="" id="{B6F6D788-3ACD-41CF-B05F-B4EDD3BC836B}"/>
              </a:ext>
            </a:extLst>
          </p:cNvPr>
          <p:cNvSpPr>
            <a:spLocks noGrp="1"/>
          </p:cNvSpPr>
          <p:nvPr>
            <p:ph type="dt" sz="half" idx="10"/>
          </p:nvPr>
        </p:nvSpPr>
        <p:spPr>
          <a:xfrm>
            <a:off x="914400" y="6248400"/>
            <a:ext cx="2540000" cy="457200"/>
          </a:xfrm>
        </p:spPr>
        <p:txBody>
          <a:bodyPr/>
          <a:lstStyle>
            <a:lvl1pPr>
              <a:defRPr/>
            </a:lvl1pPr>
          </a:lstStyle>
          <a:p>
            <a:endParaRPr lang="en-US" altLang="es-ES"/>
          </a:p>
        </p:txBody>
      </p:sp>
      <p:sp>
        <p:nvSpPr>
          <p:cNvPr id="5" name="Footer Placeholder 4">
            <a:extLst>
              <a:ext uri="{FF2B5EF4-FFF2-40B4-BE49-F238E27FC236}">
                <a16:creationId xmlns:a16="http://schemas.microsoft.com/office/drawing/2014/main" xmlns="" id="{5A8AC032-01AC-4383-B204-F7EB470D3953}"/>
              </a:ext>
            </a:extLst>
          </p:cNvPr>
          <p:cNvSpPr>
            <a:spLocks noGrp="1"/>
          </p:cNvSpPr>
          <p:nvPr>
            <p:ph type="ftr" sz="quarter" idx="11"/>
          </p:nvPr>
        </p:nvSpPr>
        <p:spPr>
          <a:xfrm>
            <a:off x="4165600" y="6248400"/>
            <a:ext cx="3860800" cy="457200"/>
          </a:xfrm>
        </p:spPr>
        <p:txBody>
          <a:bodyPr/>
          <a:lstStyle>
            <a:lvl1pPr>
              <a:defRPr/>
            </a:lvl1pPr>
          </a:lstStyle>
          <a:p>
            <a:endParaRPr lang="en-US" altLang="es-ES"/>
          </a:p>
        </p:txBody>
      </p:sp>
      <p:sp>
        <p:nvSpPr>
          <p:cNvPr id="6" name="Slide Number Placeholder 5">
            <a:extLst>
              <a:ext uri="{FF2B5EF4-FFF2-40B4-BE49-F238E27FC236}">
                <a16:creationId xmlns:a16="http://schemas.microsoft.com/office/drawing/2014/main" xmlns="" id="{4CE1DDA0-AE76-49C5-BEB3-7D2A8C51B787}"/>
              </a:ext>
            </a:extLst>
          </p:cNvPr>
          <p:cNvSpPr>
            <a:spLocks noGrp="1"/>
          </p:cNvSpPr>
          <p:nvPr>
            <p:ph type="sldNum" sz="quarter" idx="12"/>
          </p:nvPr>
        </p:nvSpPr>
        <p:spPr>
          <a:xfrm>
            <a:off x="8737600" y="6248400"/>
            <a:ext cx="2540000" cy="457200"/>
          </a:xfrm>
        </p:spPr>
        <p:txBody>
          <a:bodyPr/>
          <a:lstStyle>
            <a:lvl1pPr>
              <a:defRPr/>
            </a:lvl1pPr>
          </a:lstStyle>
          <a:p>
            <a:fld id="{D8168194-392C-4272-9AAB-BC80FAFB9D8B}" type="slidenum">
              <a:rPr lang="en-US" altLang="es-ES"/>
              <a:pPr/>
              <a:t>‹Nº›</a:t>
            </a:fld>
            <a:endParaRPr lang="en-US" altLang="es-ES"/>
          </a:p>
        </p:txBody>
      </p:sp>
    </p:spTree>
    <p:extLst>
      <p:ext uri="{BB962C8B-B14F-4D97-AF65-F5344CB8AC3E}">
        <p14:creationId xmlns:p14="http://schemas.microsoft.com/office/powerpoint/2010/main" val="1457864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6BAD20-D4BC-4B34-822C-6029E4840388}"/>
              </a:ext>
            </a:extLst>
          </p:cNvPr>
          <p:cNvSpPr>
            <a:spLocks noGrp="1"/>
          </p:cNvSpPr>
          <p:nvPr>
            <p:ph type="title"/>
          </p:nvPr>
        </p:nvSpPr>
        <p:spPr>
          <a:xfrm>
            <a:off x="914400" y="609600"/>
            <a:ext cx="10363200" cy="1143000"/>
          </a:xfrm>
        </p:spPr>
        <p:txBody>
          <a:bodyPr/>
          <a:lstStyle/>
          <a:p>
            <a:r>
              <a:rPr lang="en-US"/>
              <a:t>Click to edit Master title style</a:t>
            </a:r>
            <a:endParaRPr lang="es-ES"/>
          </a:p>
        </p:txBody>
      </p:sp>
      <p:sp>
        <p:nvSpPr>
          <p:cNvPr id="3" name="Online Image Placeholder 2">
            <a:extLst>
              <a:ext uri="{FF2B5EF4-FFF2-40B4-BE49-F238E27FC236}">
                <a16:creationId xmlns:a16="http://schemas.microsoft.com/office/drawing/2014/main" xmlns="" id="{A8E2D465-A8A8-4B46-B634-EC7E91706398}"/>
              </a:ext>
            </a:extLst>
          </p:cNvPr>
          <p:cNvSpPr>
            <a:spLocks noGrp="1"/>
          </p:cNvSpPr>
          <p:nvPr>
            <p:ph type="clipArt" sz="half" idx="1"/>
          </p:nvPr>
        </p:nvSpPr>
        <p:spPr>
          <a:xfrm>
            <a:off x="914400" y="1981200"/>
            <a:ext cx="5080000" cy="4114800"/>
          </a:xfrm>
        </p:spPr>
        <p:txBody>
          <a:bodyPr/>
          <a:lstStyle/>
          <a:p>
            <a:endParaRPr lang="es-ES"/>
          </a:p>
        </p:txBody>
      </p:sp>
      <p:sp>
        <p:nvSpPr>
          <p:cNvPr id="4" name="Text Placeholder 3">
            <a:extLst>
              <a:ext uri="{FF2B5EF4-FFF2-40B4-BE49-F238E27FC236}">
                <a16:creationId xmlns:a16="http://schemas.microsoft.com/office/drawing/2014/main" xmlns="" id="{B59337DB-A09A-4A59-AAF5-5937A743F332}"/>
              </a:ext>
            </a:extLst>
          </p:cNvPr>
          <p:cNvSpPr>
            <a:spLocks noGrp="1"/>
          </p:cNvSpPr>
          <p:nvPr>
            <p:ph type="body"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xmlns="" id="{D46B7FEC-8B6F-4348-81CE-03CF1D198892}"/>
              </a:ext>
            </a:extLst>
          </p:cNvPr>
          <p:cNvSpPr>
            <a:spLocks noGrp="1"/>
          </p:cNvSpPr>
          <p:nvPr>
            <p:ph type="dt" sz="half" idx="10"/>
          </p:nvPr>
        </p:nvSpPr>
        <p:spPr>
          <a:xfrm>
            <a:off x="914400" y="6248400"/>
            <a:ext cx="2540000" cy="457200"/>
          </a:xfrm>
        </p:spPr>
        <p:txBody>
          <a:bodyPr/>
          <a:lstStyle>
            <a:lvl1pPr>
              <a:defRPr/>
            </a:lvl1pPr>
          </a:lstStyle>
          <a:p>
            <a:endParaRPr lang="en-US" altLang="es-ES"/>
          </a:p>
        </p:txBody>
      </p:sp>
      <p:sp>
        <p:nvSpPr>
          <p:cNvPr id="6" name="Footer Placeholder 5">
            <a:extLst>
              <a:ext uri="{FF2B5EF4-FFF2-40B4-BE49-F238E27FC236}">
                <a16:creationId xmlns:a16="http://schemas.microsoft.com/office/drawing/2014/main" xmlns="" id="{FFB0D997-24FB-4D6F-9A34-5086BC2605BD}"/>
              </a:ext>
            </a:extLst>
          </p:cNvPr>
          <p:cNvSpPr>
            <a:spLocks noGrp="1"/>
          </p:cNvSpPr>
          <p:nvPr>
            <p:ph type="ftr" sz="quarter" idx="11"/>
          </p:nvPr>
        </p:nvSpPr>
        <p:spPr>
          <a:xfrm>
            <a:off x="4165600" y="6248400"/>
            <a:ext cx="3860800" cy="457200"/>
          </a:xfrm>
        </p:spPr>
        <p:txBody>
          <a:bodyPr/>
          <a:lstStyle>
            <a:lvl1pPr>
              <a:defRPr/>
            </a:lvl1pPr>
          </a:lstStyle>
          <a:p>
            <a:endParaRPr lang="en-US" altLang="es-ES"/>
          </a:p>
        </p:txBody>
      </p:sp>
      <p:sp>
        <p:nvSpPr>
          <p:cNvPr id="7" name="Slide Number Placeholder 6">
            <a:extLst>
              <a:ext uri="{FF2B5EF4-FFF2-40B4-BE49-F238E27FC236}">
                <a16:creationId xmlns:a16="http://schemas.microsoft.com/office/drawing/2014/main" xmlns="" id="{96E30C29-4DEA-4855-8682-8EA3E01B08F0}"/>
              </a:ext>
            </a:extLst>
          </p:cNvPr>
          <p:cNvSpPr>
            <a:spLocks noGrp="1"/>
          </p:cNvSpPr>
          <p:nvPr>
            <p:ph type="sldNum" sz="quarter" idx="12"/>
          </p:nvPr>
        </p:nvSpPr>
        <p:spPr>
          <a:xfrm>
            <a:off x="8737600" y="6248400"/>
            <a:ext cx="2540000" cy="457200"/>
          </a:xfrm>
        </p:spPr>
        <p:txBody>
          <a:bodyPr/>
          <a:lstStyle>
            <a:lvl1pPr>
              <a:defRPr/>
            </a:lvl1pPr>
          </a:lstStyle>
          <a:p>
            <a:fld id="{CC2EB166-EF88-4847-A19C-D1C9F22A6D6C}" type="slidenum">
              <a:rPr lang="en-US" altLang="es-ES"/>
              <a:pPr/>
              <a:t>‹Nº›</a:t>
            </a:fld>
            <a:endParaRPr lang="en-US" altLang="es-ES"/>
          </a:p>
        </p:txBody>
      </p:sp>
    </p:spTree>
    <p:extLst>
      <p:ext uri="{BB962C8B-B14F-4D97-AF65-F5344CB8AC3E}">
        <p14:creationId xmlns:p14="http://schemas.microsoft.com/office/powerpoint/2010/main" val="4188678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ABB14A-7021-48C2-ACBA-0BFAE087DA43}"/>
              </a:ext>
            </a:extLst>
          </p:cNvPr>
          <p:cNvSpPr>
            <a:spLocks noGrp="1"/>
          </p:cNvSpPr>
          <p:nvPr>
            <p:ph type="title" sz="quarter"/>
          </p:nvPr>
        </p:nvSpPr>
        <p:spPr>
          <a:xfrm>
            <a:off x="914400" y="609600"/>
            <a:ext cx="10363200" cy="1143000"/>
          </a:xfrm>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xmlns="" id="{546217E0-5D29-43E8-91EE-AB9DE50657F0}"/>
              </a:ext>
            </a:extLst>
          </p:cNvPr>
          <p:cNvSpPr>
            <a:spLocks noGrp="1"/>
          </p:cNvSpPr>
          <p:nvPr>
            <p:ph sz="quarter" idx="1"/>
          </p:nvPr>
        </p:nvSpPr>
        <p:spPr>
          <a:xfrm>
            <a:off x="914400" y="1981200"/>
            <a:ext cx="5080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xmlns="" id="{B30B5341-C63C-42E1-A417-7566CD4C8401}"/>
              </a:ext>
            </a:extLst>
          </p:cNvPr>
          <p:cNvSpPr>
            <a:spLocks noGrp="1"/>
          </p:cNvSpPr>
          <p:nvPr>
            <p:ph sz="quarter" idx="2"/>
          </p:nvPr>
        </p:nvSpPr>
        <p:spPr>
          <a:xfrm>
            <a:off x="6197600" y="1981200"/>
            <a:ext cx="5080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Content Placeholder 4">
            <a:extLst>
              <a:ext uri="{FF2B5EF4-FFF2-40B4-BE49-F238E27FC236}">
                <a16:creationId xmlns:a16="http://schemas.microsoft.com/office/drawing/2014/main" xmlns="" id="{FA7C12BF-BD8A-4611-B499-6C56DC38F631}"/>
              </a:ext>
            </a:extLst>
          </p:cNvPr>
          <p:cNvSpPr>
            <a:spLocks noGrp="1"/>
          </p:cNvSpPr>
          <p:nvPr>
            <p:ph sz="quarter" idx="3"/>
          </p:nvPr>
        </p:nvSpPr>
        <p:spPr>
          <a:xfrm>
            <a:off x="914400" y="4114800"/>
            <a:ext cx="5080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Content Placeholder 5">
            <a:extLst>
              <a:ext uri="{FF2B5EF4-FFF2-40B4-BE49-F238E27FC236}">
                <a16:creationId xmlns:a16="http://schemas.microsoft.com/office/drawing/2014/main" xmlns="" id="{72501896-3720-4410-A59B-877926116D75}"/>
              </a:ext>
            </a:extLst>
          </p:cNvPr>
          <p:cNvSpPr>
            <a:spLocks noGrp="1"/>
          </p:cNvSpPr>
          <p:nvPr>
            <p:ph sz="quarter" idx="4"/>
          </p:nvPr>
        </p:nvSpPr>
        <p:spPr>
          <a:xfrm>
            <a:off x="6197600" y="4114800"/>
            <a:ext cx="50800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xmlns="" id="{CF652C24-FCA8-4FAB-ABD4-8ABB27F36238}"/>
              </a:ext>
            </a:extLst>
          </p:cNvPr>
          <p:cNvSpPr>
            <a:spLocks noGrp="1"/>
          </p:cNvSpPr>
          <p:nvPr>
            <p:ph type="dt" sz="half" idx="10"/>
          </p:nvPr>
        </p:nvSpPr>
        <p:spPr>
          <a:xfrm>
            <a:off x="914400" y="6248400"/>
            <a:ext cx="2540000" cy="457200"/>
          </a:xfrm>
        </p:spPr>
        <p:txBody>
          <a:bodyPr/>
          <a:lstStyle>
            <a:lvl1pPr>
              <a:defRPr/>
            </a:lvl1pPr>
          </a:lstStyle>
          <a:p>
            <a:endParaRPr lang="en-US" altLang="es-ES"/>
          </a:p>
        </p:txBody>
      </p:sp>
      <p:sp>
        <p:nvSpPr>
          <p:cNvPr id="8" name="Footer Placeholder 7">
            <a:extLst>
              <a:ext uri="{FF2B5EF4-FFF2-40B4-BE49-F238E27FC236}">
                <a16:creationId xmlns:a16="http://schemas.microsoft.com/office/drawing/2014/main" xmlns="" id="{8C2AD2B3-D9CA-4A3D-9DE3-0A61F4C13624}"/>
              </a:ext>
            </a:extLst>
          </p:cNvPr>
          <p:cNvSpPr>
            <a:spLocks noGrp="1"/>
          </p:cNvSpPr>
          <p:nvPr>
            <p:ph type="ftr" sz="quarter" idx="11"/>
          </p:nvPr>
        </p:nvSpPr>
        <p:spPr>
          <a:xfrm>
            <a:off x="4165600" y="6248400"/>
            <a:ext cx="3860800" cy="457200"/>
          </a:xfrm>
        </p:spPr>
        <p:txBody>
          <a:bodyPr/>
          <a:lstStyle>
            <a:lvl1pPr>
              <a:defRPr/>
            </a:lvl1pPr>
          </a:lstStyle>
          <a:p>
            <a:endParaRPr lang="en-US" altLang="es-ES"/>
          </a:p>
        </p:txBody>
      </p:sp>
      <p:sp>
        <p:nvSpPr>
          <p:cNvPr id="9" name="Slide Number Placeholder 8">
            <a:extLst>
              <a:ext uri="{FF2B5EF4-FFF2-40B4-BE49-F238E27FC236}">
                <a16:creationId xmlns:a16="http://schemas.microsoft.com/office/drawing/2014/main" xmlns="" id="{54086049-D207-44EA-A297-0AF1B0E0228B}"/>
              </a:ext>
            </a:extLst>
          </p:cNvPr>
          <p:cNvSpPr>
            <a:spLocks noGrp="1"/>
          </p:cNvSpPr>
          <p:nvPr>
            <p:ph type="sldNum" sz="quarter" idx="12"/>
          </p:nvPr>
        </p:nvSpPr>
        <p:spPr>
          <a:xfrm>
            <a:off x="8737600" y="6248400"/>
            <a:ext cx="2540000" cy="457200"/>
          </a:xfrm>
        </p:spPr>
        <p:txBody>
          <a:bodyPr/>
          <a:lstStyle>
            <a:lvl1pPr>
              <a:defRPr/>
            </a:lvl1pPr>
          </a:lstStyle>
          <a:p>
            <a:fld id="{07444CB1-2486-4147-8459-AD272C0606C8}" type="slidenum">
              <a:rPr lang="en-US" altLang="es-ES"/>
              <a:pPr/>
              <a:t>‹Nº›</a:t>
            </a:fld>
            <a:endParaRPr lang="en-US" altLang="es-ES"/>
          </a:p>
        </p:txBody>
      </p:sp>
    </p:spTree>
    <p:extLst>
      <p:ext uri="{BB962C8B-B14F-4D97-AF65-F5344CB8AC3E}">
        <p14:creationId xmlns:p14="http://schemas.microsoft.com/office/powerpoint/2010/main" val="2182671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0BAF3D-DB47-418B-9FD8-BB68085866AE}"/>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xmlns="" id="{73EE60FF-9D8A-4DDE-A49A-6D01E81ABD1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xmlns="" id="{2C9DFF03-399C-41E6-AFC3-EEA8602DD9FA}"/>
              </a:ext>
            </a:extLst>
          </p:cNvPr>
          <p:cNvSpPr>
            <a:spLocks noGrp="1"/>
          </p:cNvSpPr>
          <p:nvPr>
            <p:ph type="dt" sz="half" idx="10"/>
          </p:nvPr>
        </p:nvSpPr>
        <p:spPr/>
        <p:txBody>
          <a:bodyPr/>
          <a:lstStyle>
            <a:lvl1pPr>
              <a:defRPr/>
            </a:lvl1pPr>
          </a:lstStyle>
          <a:p>
            <a:endParaRPr lang="en-US" altLang="es-ES"/>
          </a:p>
        </p:txBody>
      </p:sp>
      <p:sp>
        <p:nvSpPr>
          <p:cNvPr id="5" name="Footer Placeholder 4">
            <a:extLst>
              <a:ext uri="{FF2B5EF4-FFF2-40B4-BE49-F238E27FC236}">
                <a16:creationId xmlns:a16="http://schemas.microsoft.com/office/drawing/2014/main" xmlns="" id="{F55BC445-0052-46E9-BED1-A25FA31E0F84}"/>
              </a:ext>
            </a:extLst>
          </p:cNvPr>
          <p:cNvSpPr>
            <a:spLocks noGrp="1"/>
          </p:cNvSpPr>
          <p:nvPr>
            <p:ph type="ftr" sz="quarter" idx="11"/>
          </p:nvPr>
        </p:nvSpPr>
        <p:spPr/>
        <p:txBody>
          <a:bodyPr/>
          <a:lstStyle>
            <a:lvl1pPr>
              <a:defRPr/>
            </a:lvl1pPr>
          </a:lstStyle>
          <a:p>
            <a:endParaRPr lang="en-US" altLang="es-ES"/>
          </a:p>
        </p:txBody>
      </p:sp>
      <p:sp>
        <p:nvSpPr>
          <p:cNvPr id="6" name="Slide Number Placeholder 5">
            <a:extLst>
              <a:ext uri="{FF2B5EF4-FFF2-40B4-BE49-F238E27FC236}">
                <a16:creationId xmlns:a16="http://schemas.microsoft.com/office/drawing/2014/main" xmlns="" id="{5B0083FB-EFFE-44A8-806A-2D0D1321CE54}"/>
              </a:ext>
            </a:extLst>
          </p:cNvPr>
          <p:cNvSpPr>
            <a:spLocks noGrp="1"/>
          </p:cNvSpPr>
          <p:nvPr>
            <p:ph type="sldNum" sz="quarter" idx="12"/>
          </p:nvPr>
        </p:nvSpPr>
        <p:spPr/>
        <p:txBody>
          <a:bodyPr/>
          <a:lstStyle>
            <a:lvl1pPr>
              <a:defRPr/>
            </a:lvl1pPr>
          </a:lstStyle>
          <a:p>
            <a:fld id="{3058D836-F5A3-417D-8DFC-6F2D286B0328}" type="slidenum">
              <a:rPr lang="en-US" altLang="es-ES"/>
              <a:pPr/>
              <a:t>‹Nº›</a:t>
            </a:fld>
            <a:endParaRPr lang="en-US" altLang="es-ES"/>
          </a:p>
        </p:txBody>
      </p:sp>
    </p:spTree>
    <p:extLst>
      <p:ext uri="{BB962C8B-B14F-4D97-AF65-F5344CB8AC3E}">
        <p14:creationId xmlns:p14="http://schemas.microsoft.com/office/powerpoint/2010/main" val="189593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F003C9-7474-46C0-A7CA-856281978D2C}"/>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xmlns="" id="{7F60E972-225D-43EB-A316-E1FF37CA51C9}"/>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xmlns="" id="{93AEA01B-8310-4814-A1B8-CF1196F45237}"/>
              </a:ext>
            </a:extLst>
          </p:cNvPr>
          <p:cNvSpPr>
            <a:spLocks noGrp="1"/>
          </p:cNvSpPr>
          <p:nvPr>
            <p:ph type="dt" sz="half" idx="10"/>
          </p:nvPr>
        </p:nvSpPr>
        <p:spPr/>
        <p:txBody>
          <a:bodyPr/>
          <a:lstStyle>
            <a:lvl1pPr>
              <a:defRPr/>
            </a:lvl1pPr>
          </a:lstStyle>
          <a:p>
            <a:endParaRPr lang="en-US" altLang="es-ES"/>
          </a:p>
        </p:txBody>
      </p:sp>
      <p:sp>
        <p:nvSpPr>
          <p:cNvPr id="5" name="Footer Placeholder 4">
            <a:extLst>
              <a:ext uri="{FF2B5EF4-FFF2-40B4-BE49-F238E27FC236}">
                <a16:creationId xmlns:a16="http://schemas.microsoft.com/office/drawing/2014/main" xmlns="" id="{67BFF67B-3160-4810-9F2E-D219FA532968}"/>
              </a:ext>
            </a:extLst>
          </p:cNvPr>
          <p:cNvSpPr>
            <a:spLocks noGrp="1"/>
          </p:cNvSpPr>
          <p:nvPr>
            <p:ph type="ftr" sz="quarter" idx="11"/>
          </p:nvPr>
        </p:nvSpPr>
        <p:spPr/>
        <p:txBody>
          <a:bodyPr/>
          <a:lstStyle>
            <a:lvl1pPr>
              <a:defRPr/>
            </a:lvl1pPr>
          </a:lstStyle>
          <a:p>
            <a:endParaRPr lang="en-US" altLang="es-ES"/>
          </a:p>
        </p:txBody>
      </p:sp>
      <p:sp>
        <p:nvSpPr>
          <p:cNvPr id="6" name="Slide Number Placeholder 5">
            <a:extLst>
              <a:ext uri="{FF2B5EF4-FFF2-40B4-BE49-F238E27FC236}">
                <a16:creationId xmlns:a16="http://schemas.microsoft.com/office/drawing/2014/main" xmlns="" id="{E839F5F7-1FC3-4ED6-B695-C5005FA02A73}"/>
              </a:ext>
            </a:extLst>
          </p:cNvPr>
          <p:cNvSpPr>
            <a:spLocks noGrp="1"/>
          </p:cNvSpPr>
          <p:nvPr>
            <p:ph type="sldNum" sz="quarter" idx="12"/>
          </p:nvPr>
        </p:nvSpPr>
        <p:spPr/>
        <p:txBody>
          <a:bodyPr/>
          <a:lstStyle>
            <a:lvl1pPr>
              <a:defRPr/>
            </a:lvl1pPr>
          </a:lstStyle>
          <a:p>
            <a:fld id="{325ED39D-DD5B-43E7-BB1D-9BA1BF54257A}" type="slidenum">
              <a:rPr lang="en-US" altLang="es-ES"/>
              <a:pPr/>
              <a:t>‹Nº›</a:t>
            </a:fld>
            <a:endParaRPr lang="en-US" altLang="es-ES"/>
          </a:p>
        </p:txBody>
      </p:sp>
    </p:spTree>
    <p:extLst>
      <p:ext uri="{BB962C8B-B14F-4D97-AF65-F5344CB8AC3E}">
        <p14:creationId xmlns:p14="http://schemas.microsoft.com/office/powerpoint/2010/main" val="82183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59E7B-95E6-4BBB-B5B1-7DEE4B9EE907}"/>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xmlns="" id="{ED6949BE-EEDE-4864-8278-7F12255AB938}"/>
              </a:ext>
            </a:extLst>
          </p:cNvPr>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xmlns="" id="{65C6236B-24D3-4127-B1EB-09EE0DA80758}"/>
              </a:ext>
            </a:extLst>
          </p:cNvPr>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xmlns="" id="{E075422C-C144-41DC-A9D1-91AC51AA49BF}"/>
              </a:ext>
            </a:extLst>
          </p:cNvPr>
          <p:cNvSpPr>
            <a:spLocks noGrp="1"/>
          </p:cNvSpPr>
          <p:nvPr>
            <p:ph type="dt" sz="half" idx="10"/>
          </p:nvPr>
        </p:nvSpPr>
        <p:spPr/>
        <p:txBody>
          <a:bodyPr/>
          <a:lstStyle>
            <a:lvl1pPr>
              <a:defRPr/>
            </a:lvl1pPr>
          </a:lstStyle>
          <a:p>
            <a:endParaRPr lang="en-US" altLang="es-ES"/>
          </a:p>
        </p:txBody>
      </p:sp>
      <p:sp>
        <p:nvSpPr>
          <p:cNvPr id="6" name="Footer Placeholder 5">
            <a:extLst>
              <a:ext uri="{FF2B5EF4-FFF2-40B4-BE49-F238E27FC236}">
                <a16:creationId xmlns:a16="http://schemas.microsoft.com/office/drawing/2014/main" xmlns="" id="{D46D4FF4-F152-4C35-A5C2-FB444DE0BAED}"/>
              </a:ext>
            </a:extLst>
          </p:cNvPr>
          <p:cNvSpPr>
            <a:spLocks noGrp="1"/>
          </p:cNvSpPr>
          <p:nvPr>
            <p:ph type="ftr" sz="quarter" idx="11"/>
          </p:nvPr>
        </p:nvSpPr>
        <p:spPr/>
        <p:txBody>
          <a:bodyPr/>
          <a:lstStyle>
            <a:lvl1pPr>
              <a:defRPr/>
            </a:lvl1pPr>
          </a:lstStyle>
          <a:p>
            <a:endParaRPr lang="en-US" altLang="es-ES"/>
          </a:p>
        </p:txBody>
      </p:sp>
      <p:sp>
        <p:nvSpPr>
          <p:cNvPr id="7" name="Slide Number Placeholder 6">
            <a:extLst>
              <a:ext uri="{FF2B5EF4-FFF2-40B4-BE49-F238E27FC236}">
                <a16:creationId xmlns:a16="http://schemas.microsoft.com/office/drawing/2014/main" xmlns="" id="{8E465880-47F3-4361-807A-096BA30BE295}"/>
              </a:ext>
            </a:extLst>
          </p:cNvPr>
          <p:cNvSpPr>
            <a:spLocks noGrp="1"/>
          </p:cNvSpPr>
          <p:nvPr>
            <p:ph type="sldNum" sz="quarter" idx="12"/>
          </p:nvPr>
        </p:nvSpPr>
        <p:spPr/>
        <p:txBody>
          <a:bodyPr/>
          <a:lstStyle>
            <a:lvl1pPr>
              <a:defRPr/>
            </a:lvl1pPr>
          </a:lstStyle>
          <a:p>
            <a:fld id="{FA9CB0D6-9973-46F9-AEB7-C83E6FC39581}" type="slidenum">
              <a:rPr lang="en-US" altLang="es-ES"/>
              <a:pPr/>
              <a:t>‹Nº›</a:t>
            </a:fld>
            <a:endParaRPr lang="en-US" altLang="es-ES"/>
          </a:p>
        </p:txBody>
      </p:sp>
    </p:spTree>
    <p:extLst>
      <p:ext uri="{BB962C8B-B14F-4D97-AF65-F5344CB8AC3E}">
        <p14:creationId xmlns:p14="http://schemas.microsoft.com/office/powerpoint/2010/main" val="19201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FDDFE6-5AF2-4B96-98D1-0AEAB0BD99F3}"/>
              </a:ext>
            </a:extLst>
          </p:cNvPr>
          <p:cNvSpPr>
            <a:spLocks noGrp="1"/>
          </p:cNvSpPr>
          <p:nvPr>
            <p:ph type="title"/>
          </p:nvPr>
        </p:nvSpPr>
        <p:spPr>
          <a:xfrm>
            <a:off x="840317" y="365126"/>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xmlns="" id="{1FCEE7DC-C14C-4C02-B5C1-463FBEC7710E}"/>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53F6CD4-4198-4945-8354-412EEE37752A}"/>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xmlns="" id="{6F6BD23F-A75E-471A-90DF-2FE54DD6D595}"/>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324FAE8D-3AF1-4758-9C38-1606D58E482E}"/>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xmlns="" id="{FCCF9F2E-356F-4988-BF26-EC94D377AA4B}"/>
              </a:ext>
            </a:extLst>
          </p:cNvPr>
          <p:cNvSpPr>
            <a:spLocks noGrp="1"/>
          </p:cNvSpPr>
          <p:nvPr>
            <p:ph type="dt" sz="half" idx="10"/>
          </p:nvPr>
        </p:nvSpPr>
        <p:spPr/>
        <p:txBody>
          <a:bodyPr/>
          <a:lstStyle>
            <a:lvl1pPr>
              <a:defRPr/>
            </a:lvl1pPr>
          </a:lstStyle>
          <a:p>
            <a:endParaRPr lang="en-US" altLang="es-ES"/>
          </a:p>
        </p:txBody>
      </p:sp>
      <p:sp>
        <p:nvSpPr>
          <p:cNvPr id="8" name="Footer Placeholder 7">
            <a:extLst>
              <a:ext uri="{FF2B5EF4-FFF2-40B4-BE49-F238E27FC236}">
                <a16:creationId xmlns:a16="http://schemas.microsoft.com/office/drawing/2014/main" xmlns="" id="{F49483F8-3C85-4D5B-9783-C280FBC858FE}"/>
              </a:ext>
            </a:extLst>
          </p:cNvPr>
          <p:cNvSpPr>
            <a:spLocks noGrp="1"/>
          </p:cNvSpPr>
          <p:nvPr>
            <p:ph type="ftr" sz="quarter" idx="11"/>
          </p:nvPr>
        </p:nvSpPr>
        <p:spPr/>
        <p:txBody>
          <a:bodyPr/>
          <a:lstStyle>
            <a:lvl1pPr>
              <a:defRPr/>
            </a:lvl1pPr>
          </a:lstStyle>
          <a:p>
            <a:endParaRPr lang="en-US" altLang="es-ES"/>
          </a:p>
        </p:txBody>
      </p:sp>
      <p:sp>
        <p:nvSpPr>
          <p:cNvPr id="9" name="Slide Number Placeholder 8">
            <a:extLst>
              <a:ext uri="{FF2B5EF4-FFF2-40B4-BE49-F238E27FC236}">
                <a16:creationId xmlns:a16="http://schemas.microsoft.com/office/drawing/2014/main" xmlns="" id="{4AB67DB6-47BC-40A1-9DF0-321D8D4B3D6C}"/>
              </a:ext>
            </a:extLst>
          </p:cNvPr>
          <p:cNvSpPr>
            <a:spLocks noGrp="1"/>
          </p:cNvSpPr>
          <p:nvPr>
            <p:ph type="sldNum" sz="quarter" idx="12"/>
          </p:nvPr>
        </p:nvSpPr>
        <p:spPr/>
        <p:txBody>
          <a:bodyPr/>
          <a:lstStyle>
            <a:lvl1pPr>
              <a:defRPr/>
            </a:lvl1pPr>
          </a:lstStyle>
          <a:p>
            <a:fld id="{6A7B14E4-6665-47A9-8F16-785755EC9F2F}" type="slidenum">
              <a:rPr lang="en-US" altLang="es-ES"/>
              <a:pPr/>
              <a:t>‹Nº›</a:t>
            </a:fld>
            <a:endParaRPr lang="en-US" altLang="es-ES"/>
          </a:p>
        </p:txBody>
      </p:sp>
    </p:spTree>
    <p:extLst>
      <p:ext uri="{BB962C8B-B14F-4D97-AF65-F5344CB8AC3E}">
        <p14:creationId xmlns:p14="http://schemas.microsoft.com/office/powerpoint/2010/main" val="423002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27E0FF-5F25-4ED7-939F-952AF12DDD59}"/>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xmlns="" id="{F87AFF43-335D-4D1F-8825-83E92ADB343B}"/>
              </a:ext>
            </a:extLst>
          </p:cNvPr>
          <p:cNvSpPr>
            <a:spLocks noGrp="1"/>
          </p:cNvSpPr>
          <p:nvPr>
            <p:ph type="dt" sz="half" idx="10"/>
          </p:nvPr>
        </p:nvSpPr>
        <p:spPr/>
        <p:txBody>
          <a:bodyPr/>
          <a:lstStyle>
            <a:lvl1pPr>
              <a:defRPr/>
            </a:lvl1pPr>
          </a:lstStyle>
          <a:p>
            <a:endParaRPr lang="en-US" altLang="es-ES"/>
          </a:p>
        </p:txBody>
      </p:sp>
      <p:sp>
        <p:nvSpPr>
          <p:cNvPr id="4" name="Footer Placeholder 3">
            <a:extLst>
              <a:ext uri="{FF2B5EF4-FFF2-40B4-BE49-F238E27FC236}">
                <a16:creationId xmlns:a16="http://schemas.microsoft.com/office/drawing/2014/main" xmlns="" id="{34DF953A-421C-4F36-BA8A-BA48415F4958}"/>
              </a:ext>
            </a:extLst>
          </p:cNvPr>
          <p:cNvSpPr>
            <a:spLocks noGrp="1"/>
          </p:cNvSpPr>
          <p:nvPr>
            <p:ph type="ftr" sz="quarter" idx="11"/>
          </p:nvPr>
        </p:nvSpPr>
        <p:spPr/>
        <p:txBody>
          <a:bodyPr/>
          <a:lstStyle>
            <a:lvl1pPr>
              <a:defRPr/>
            </a:lvl1pPr>
          </a:lstStyle>
          <a:p>
            <a:endParaRPr lang="en-US" altLang="es-ES"/>
          </a:p>
        </p:txBody>
      </p:sp>
      <p:sp>
        <p:nvSpPr>
          <p:cNvPr id="5" name="Slide Number Placeholder 4">
            <a:extLst>
              <a:ext uri="{FF2B5EF4-FFF2-40B4-BE49-F238E27FC236}">
                <a16:creationId xmlns:a16="http://schemas.microsoft.com/office/drawing/2014/main" xmlns="" id="{80F6AE76-780D-4BEE-BA75-82F67FC2AAB6}"/>
              </a:ext>
            </a:extLst>
          </p:cNvPr>
          <p:cNvSpPr>
            <a:spLocks noGrp="1"/>
          </p:cNvSpPr>
          <p:nvPr>
            <p:ph type="sldNum" sz="quarter" idx="12"/>
          </p:nvPr>
        </p:nvSpPr>
        <p:spPr/>
        <p:txBody>
          <a:bodyPr/>
          <a:lstStyle>
            <a:lvl1pPr>
              <a:defRPr/>
            </a:lvl1pPr>
          </a:lstStyle>
          <a:p>
            <a:fld id="{3520FD69-6413-4516-8A16-DEB540D04F41}" type="slidenum">
              <a:rPr lang="en-US" altLang="es-ES"/>
              <a:pPr/>
              <a:t>‹Nº›</a:t>
            </a:fld>
            <a:endParaRPr lang="en-US" altLang="es-ES"/>
          </a:p>
        </p:txBody>
      </p:sp>
    </p:spTree>
    <p:extLst>
      <p:ext uri="{BB962C8B-B14F-4D97-AF65-F5344CB8AC3E}">
        <p14:creationId xmlns:p14="http://schemas.microsoft.com/office/powerpoint/2010/main" val="6038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22F3928-5810-4211-9DFE-9238EFFCED8A}"/>
              </a:ext>
            </a:extLst>
          </p:cNvPr>
          <p:cNvSpPr>
            <a:spLocks noGrp="1"/>
          </p:cNvSpPr>
          <p:nvPr>
            <p:ph type="dt" sz="half" idx="10"/>
          </p:nvPr>
        </p:nvSpPr>
        <p:spPr/>
        <p:txBody>
          <a:bodyPr/>
          <a:lstStyle>
            <a:lvl1pPr>
              <a:defRPr/>
            </a:lvl1pPr>
          </a:lstStyle>
          <a:p>
            <a:endParaRPr lang="en-US" altLang="es-ES"/>
          </a:p>
        </p:txBody>
      </p:sp>
      <p:sp>
        <p:nvSpPr>
          <p:cNvPr id="3" name="Footer Placeholder 2">
            <a:extLst>
              <a:ext uri="{FF2B5EF4-FFF2-40B4-BE49-F238E27FC236}">
                <a16:creationId xmlns:a16="http://schemas.microsoft.com/office/drawing/2014/main" xmlns="" id="{9283CE30-5339-46E0-B173-1EDE0BAC83A7}"/>
              </a:ext>
            </a:extLst>
          </p:cNvPr>
          <p:cNvSpPr>
            <a:spLocks noGrp="1"/>
          </p:cNvSpPr>
          <p:nvPr>
            <p:ph type="ftr" sz="quarter" idx="11"/>
          </p:nvPr>
        </p:nvSpPr>
        <p:spPr/>
        <p:txBody>
          <a:bodyPr/>
          <a:lstStyle>
            <a:lvl1pPr>
              <a:defRPr/>
            </a:lvl1pPr>
          </a:lstStyle>
          <a:p>
            <a:endParaRPr lang="en-US" altLang="es-ES"/>
          </a:p>
        </p:txBody>
      </p:sp>
      <p:sp>
        <p:nvSpPr>
          <p:cNvPr id="4" name="Slide Number Placeholder 3">
            <a:extLst>
              <a:ext uri="{FF2B5EF4-FFF2-40B4-BE49-F238E27FC236}">
                <a16:creationId xmlns:a16="http://schemas.microsoft.com/office/drawing/2014/main" xmlns="" id="{DEF48B5B-4E4F-4C77-A986-F4F51743C972}"/>
              </a:ext>
            </a:extLst>
          </p:cNvPr>
          <p:cNvSpPr>
            <a:spLocks noGrp="1"/>
          </p:cNvSpPr>
          <p:nvPr>
            <p:ph type="sldNum" sz="quarter" idx="12"/>
          </p:nvPr>
        </p:nvSpPr>
        <p:spPr/>
        <p:txBody>
          <a:bodyPr/>
          <a:lstStyle>
            <a:lvl1pPr>
              <a:defRPr/>
            </a:lvl1pPr>
          </a:lstStyle>
          <a:p>
            <a:fld id="{E350DFA3-A7B9-4C9F-A4B5-40EF38A23E00}" type="slidenum">
              <a:rPr lang="en-US" altLang="es-ES"/>
              <a:pPr/>
              <a:t>‹Nº›</a:t>
            </a:fld>
            <a:endParaRPr lang="en-US" altLang="es-ES"/>
          </a:p>
        </p:txBody>
      </p:sp>
    </p:spTree>
    <p:extLst>
      <p:ext uri="{BB962C8B-B14F-4D97-AF65-F5344CB8AC3E}">
        <p14:creationId xmlns:p14="http://schemas.microsoft.com/office/powerpoint/2010/main" val="1441406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113E04-08FC-4C43-B573-78F164EA480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xmlns="" id="{6AEB8C38-DDBB-44F8-BD46-5CF138330CFA}"/>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xmlns="" id="{689F57C9-562C-4559-9F0C-5BEF01B786A3}"/>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9D43FFF-2E21-4084-B0A5-0F80549CF6D1}"/>
              </a:ext>
            </a:extLst>
          </p:cNvPr>
          <p:cNvSpPr>
            <a:spLocks noGrp="1"/>
          </p:cNvSpPr>
          <p:nvPr>
            <p:ph type="dt" sz="half" idx="10"/>
          </p:nvPr>
        </p:nvSpPr>
        <p:spPr/>
        <p:txBody>
          <a:bodyPr/>
          <a:lstStyle>
            <a:lvl1pPr>
              <a:defRPr/>
            </a:lvl1pPr>
          </a:lstStyle>
          <a:p>
            <a:endParaRPr lang="en-US" altLang="es-ES"/>
          </a:p>
        </p:txBody>
      </p:sp>
      <p:sp>
        <p:nvSpPr>
          <p:cNvPr id="6" name="Footer Placeholder 5">
            <a:extLst>
              <a:ext uri="{FF2B5EF4-FFF2-40B4-BE49-F238E27FC236}">
                <a16:creationId xmlns:a16="http://schemas.microsoft.com/office/drawing/2014/main" xmlns="" id="{85881474-51B5-403E-84EB-77F67AB6CB70}"/>
              </a:ext>
            </a:extLst>
          </p:cNvPr>
          <p:cNvSpPr>
            <a:spLocks noGrp="1"/>
          </p:cNvSpPr>
          <p:nvPr>
            <p:ph type="ftr" sz="quarter" idx="11"/>
          </p:nvPr>
        </p:nvSpPr>
        <p:spPr/>
        <p:txBody>
          <a:bodyPr/>
          <a:lstStyle>
            <a:lvl1pPr>
              <a:defRPr/>
            </a:lvl1pPr>
          </a:lstStyle>
          <a:p>
            <a:endParaRPr lang="en-US" altLang="es-ES"/>
          </a:p>
        </p:txBody>
      </p:sp>
      <p:sp>
        <p:nvSpPr>
          <p:cNvPr id="7" name="Slide Number Placeholder 6">
            <a:extLst>
              <a:ext uri="{FF2B5EF4-FFF2-40B4-BE49-F238E27FC236}">
                <a16:creationId xmlns:a16="http://schemas.microsoft.com/office/drawing/2014/main" xmlns="" id="{D191E26E-0481-4DC8-855D-19A2D9B41620}"/>
              </a:ext>
            </a:extLst>
          </p:cNvPr>
          <p:cNvSpPr>
            <a:spLocks noGrp="1"/>
          </p:cNvSpPr>
          <p:nvPr>
            <p:ph type="sldNum" sz="quarter" idx="12"/>
          </p:nvPr>
        </p:nvSpPr>
        <p:spPr/>
        <p:txBody>
          <a:bodyPr/>
          <a:lstStyle>
            <a:lvl1pPr>
              <a:defRPr/>
            </a:lvl1pPr>
          </a:lstStyle>
          <a:p>
            <a:fld id="{C7A73498-1DD4-4845-BF5F-DE06212E8076}" type="slidenum">
              <a:rPr lang="en-US" altLang="es-ES"/>
              <a:pPr/>
              <a:t>‹Nº›</a:t>
            </a:fld>
            <a:endParaRPr lang="en-US" altLang="es-ES"/>
          </a:p>
        </p:txBody>
      </p:sp>
    </p:spTree>
    <p:extLst>
      <p:ext uri="{BB962C8B-B14F-4D97-AF65-F5344CB8AC3E}">
        <p14:creationId xmlns:p14="http://schemas.microsoft.com/office/powerpoint/2010/main" val="29873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A083F7-2762-4936-A367-8526D906B22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xmlns="" id="{D1D3C985-4B49-416C-82B7-6FAA42E2856F}"/>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xmlns="" id="{518E80FF-9217-42E6-AEED-FF465B4B0362}"/>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D6296CC-735C-4A19-B839-3322EB1BCE9E}"/>
              </a:ext>
            </a:extLst>
          </p:cNvPr>
          <p:cNvSpPr>
            <a:spLocks noGrp="1"/>
          </p:cNvSpPr>
          <p:nvPr>
            <p:ph type="dt" sz="half" idx="10"/>
          </p:nvPr>
        </p:nvSpPr>
        <p:spPr/>
        <p:txBody>
          <a:bodyPr/>
          <a:lstStyle>
            <a:lvl1pPr>
              <a:defRPr/>
            </a:lvl1pPr>
          </a:lstStyle>
          <a:p>
            <a:endParaRPr lang="en-US" altLang="es-ES"/>
          </a:p>
        </p:txBody>
      </p:sp>
      <p:sp>
        <p:nvSpPr>
          <p:cNvPr id="6" name="Footer Placeholder 5">
            <a:extLst>
              <a:ext uri="{FF2B5EF4-FFF2-40B4-BE49-F238E27FC236}">
                <a16:creationId xmlns:a16="http://schemas.microsoft.com/office/drawing/2014/main" xmlns="" id="{DCCAADB6-0AC2-4B9C-8931-8E3F1C3C7DEB}"/>
              </a:ext>
            </a:extLst>
          </p:cNvPr>
          <p:cNvSpPr>
            <a:spLocks noGrp="1"/>
          </p:cNvSpPr>
          <p:nvPr>
            <p:ph type="ftr" sz="quarter" idx="11"/>
          </p:nvPr>
        </p:nvSpPr>
        <p:spPr/>
        <p:txBody>
          <a:bodyPr/>
          <a:lstStyle>
            <a:lvl1pPr>
              <a:defRPr/>
            </a:lvl1pPr>
          </a:lstStyle>
          <a:p>
            <a:endParaRPr lang="en-US" altLang="es-ES"/>
          </a:p>
        </p:txBody>
      </p:sp>
      <p:sp>
        <p:nvSpPr>
          <p:cNvPr id="7" name="Slide Number Placeholder 6">
            <a:extLst>
              <a:ext uri="{FF2B5EF4-FFF2-40B4-BE49-F238E27FC236}">
                <a16:creationId xmlns:a16="http://schemas.microsoft.com/office/drawing/2014/main" xmlns="" id="{BB24E10D-DC95-4F58-86AC-2E21129878B7}"/>
              </a:ext>
            </a:extLst>
          </p:cNvPr>
          <p:cNvSpPr>
            <a:spLocks noGrp="1"/>
          </p:cNvSpPr>
          <p:nvPr>
            <p:ph type="sldNum" sz="quarter" idx="12"/>
          </p:nvPr>
        </p:nvSpPr>
        <p:spPr/>
        <p:txBody>
          <a:bodyPr/>
          <a:lstStyle>
            <a:lvl1pPr>
              <a:defRPr/>
            </a:lvl1pPr>
          </a:lstStyle>
          <a:p>
            <a:fld id="{E38CF718-FAD5-428A-B5FA-D7C031DBE8AD}" type="slidenum">
              <a:rPr lang="en-US" altLang="es-ES"/>
              <a:pPr/>
              <a:t>‹Nº›</a:t>
            </a:fld>
            <a:endParaRPr lang="en-US" altLang="es-ES"/>
          </a:p>
        </p:txBody>
      </p:sp>
    </p:spTree>
    <p:extLst>
      <p:ext uri="{BB962C8B-B14F-4D97-AF65-F5344CB8AC3E}">
        <p14:creationId xmlns:p14="http://schemas.microsoft.com/office/powerpoint/2010/main" val="6380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2396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B7B00CDE-8697-4CCF-ADAF-25EA70D3E782}"/>
              </a:ext>
            </a:extLst>
          </p:cNvPr>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s-ES"/>
              <a:t>Click to edit Master title style</a:t>
            </a:r>
          </a:p>
        </p:txBody>
      </p:sp>
      <p:sp>
        <p:nvSpPr>
          <p:cNvPr id="1027" name="Rectangle 3">
            <a:extLst>
              <a:ext uri="{FF2B5EF4-FFF2-40B4-BE49-F238E27FC236}">
                <a16:creationId xmlns:a16="http://schemas.microsoft.com/office/drawing/2014/main" xmlns="" id="{C97A5F34-7807-43F1-AFC1-05CC2FB76368}"/>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s-ES"/>
              <a:t>Click to edit Master text styles</a:t>
            </a:r>
          </a:p>
          <a:p>
            <a:pPr lvl="1"/>
            <a:r>
              <a:rPr lang="en-US" altLang="es-ES"/>
              <a:t>Second level</a:t>
            </a:r>
          </a:p>
          <a:p>
            <a:pPr lvl="2"/>
            <a:r>
              <a:rPr lang="en-US" altLang="es-ES"/>
              <a:t>Third level</a:t>
            </a:r>
          </a:p>
          <a:p>
            <a:pPr lvl="3"/>
            <a:r>
              <a:rPr lang="en-US" altLang="es-ES"/>
              <a:t>Fourth level</a:t>
            </a:r>
          </a:p>
          <a:p>
            <a:pPr lvl="4"/>
            <a:r>
              <a:rPr lang="en-US" altLang="es-ES"/>
              <a:t>Fifth level</a:t>
            </a:r>
          </a:p>
        </p:txBody>
      </p:sp>
      <p:sp>
        <p:nvSpPr>
          <p:cNvPr id="1028" name="Rectangle 4">
            <a:extLst>
              <a:ext uri="{FF2B5EF4-FFF2-40B4-BE49-F238E27FC236}">
                <a16:creationId xmlns:a16="http://schemas.microsoft.com/office/drawing/2014/main" xmlns="" id="{7BD9BBAB-2672-431F-8DAE-1B41709E6590}"/>
              </a:ext>
            </a:extLst>
          </p:cNvPr>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s-ES"/>
          </a:p>
        </p:txBody>
      </p:sp>
      <p:sp>
        <p:nvSpPr>
          <p:cNvPr id="1029" name="Rectangle 5">
            <a:extLst>
              <a:ext uri="{FF2B5EF4-FFF2-40B4-BE49-F238E27FC236}">
                <a16:creationId xmlns:a16="http://schemas.microsoft.com/office/drawing/2014/main" xmlns="" id="{C6A3870A-5024-4145-9D0A-D1E3FCC3C0E8}"/>
              </a:ext>
            </a:extLst>
          </p:cNvPr>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s-ES"/>
          </a:p>
        </p:txBody>
      </p:sp>
      <p:sp>
        <p:nvSpPr>
          <p:cNvPr id="1030" name="Rectangle 6">
            <a:extLst>
              <a:ext uri="{FF2B5EF4-FFF2-40B4-BE49-F238E27FC236}">
                <a16:creationId xmlns:a16="http://schemas.microsoft.com/office/drawing/2014/main" xmlns="" id="{4698DECF-8EAA-40E8-A9D7-40C229DEB19B}"/>
              </a:ext>
            </a:extLst>
          </p:cNvPr>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4864310-CAA1-4F52-A591-42B1B428CACB}" type="slidenum">
              <a:rPr lang="en-US" altLang="es-ES"/>
              <a:pPr/>
              <a:t>‹Nº›</a:t>
            </a:fld>
            <a:endParaRPr lang="en-US" altLang="es-ES"/>
          </a:p>
        </p:txBody>
      </p:sp>
    </p:spTree>
    <p:extLst>
      <p:ext uri="{BB962C8B-B14F-4D97-AF65-F5344CB8AC3E}">
        <p14:creationId xmlns:p14="http://schemas.microsoft.com/office/powerpoint/2010/main" val="1199610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4" name="Text Box 12">
            <a:extLst>
              <a:ext uri="{FF2B5EF4-FFF2-40B4-BE49-F238E27FC236}">
                <a16:creationId xmlns:a16="http://schemas.microsoft.com/office/drawing/2014/main" xmlns="" id="{236FAC4D-9D7D-4457-81FA-C89144C40762}"/>
              </a:ext>
            </a:extLst>
          </p:cNvPr>
          <p:cNvSpPr txBox="1">
            <a:spLocks noChangeArrowheads="1"/>
          </p:cNvSpPr>
          <p:nvPr/>
        </p:nvSpPr>
        <p:spPr bwMode="auto">
          <a:xfrm>
            <a:off x="1774825" y="1998507"/>
            <a:ext cx="777716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4800" b="1" dirty="0">
                <a:solidFill>
                  <a:srgbClr val="99FF66"/>
                </a:solidFill>
                <a:latin typeface="Arial" panose="020B0604020202020204" pitchFamily="34" charset="0"/>
              </a:rPr>
              <a:t>       </a:t>
            </a:r>
            <a:r>
              <a:rPr lang="es-ES" altLang="es-ES" sz="4800" b="1" dirty="0">
                <a:solidFill>
                  <a:srgbClr val="00CC99"/>
                </a:solidFill>
                <a:latin typeface="Arial" panose="020B0604020202020204" pitchFamily="34" charset="0"/>
              </a:rPr>
              <a:t>Hemorragia digestiva</a:t>
            </a:r>
            <a:r>
              <a:rPr lang="es-ES" altLang="es-ES" sz="4800" b="1" dirty="0">
                <a:solidFill>
                  <a:srgbClr val="99FF66"/>
                </a:solidFill>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2210" name="Text Box 2">
            <a:extLst>
              <a:ext uri="{FF2B5EF4-FFF2-40B4-BE49-F238E27FC236}">
                <a16:creationId xmlns:a16="http://schemas.microsoft.com/office/drawing/2014/main" xmlns="" id="{73A120A4-5ECA-4454-A2B1-2B006E93266D}"/>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222211" name="Line 3">
            <a:extLst>
              <a:ext uri="{FF2B5EF4-FFF2-40B4-BE49-F238E27FC236}">
                <a16:creationId xmlns:a16="http://schemas.microsoft.com/office/drawing/2014/main" xmlns="" id="{18EB6815-7BAA-4BA2-8774-DDE5DEF43566}"/>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22212" name="Text Box 4">
            <a:extLst>
              <a:ext uri="{FF2B5EF4-FFF2-40B4-BE49-F238E27FC236}">
                <a16:creationId xmlns:a16="http://schemas.microsoft.com/office/drawing/2014/main" xmlns="" id="{409CF320-4EF3-4BB0-B909-9371D9BC3001}"/>
              </a:ext>
            </a:extLst>
          </p:cNvPr>
          <p:cNvSpPr txBox="1">
            <a:spLocks noChangeArrowheads="1"/>
          </p:cNvSpPr>
          <p:nvPr/>
        </p:nvSpPr>
        <p:spPr bwMode="auto">
          <a:xfrm>
            <a:off x="2279651" y="1557338"/>
            <a:ext cx="453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Antecedentes</a:t>
            </a:r>
          </a:p>
        </p:txBody>
      </p:sp>
      <p:sp>
        <p:nvSpPr>
          <p:cNvPr id="222213" name="Text Box 5">
            <a:extLst>
              <a:ext uri="{FF2B5EF4-FFF2-40B4-BE49-F238E27FC236}">
                <a16:creationId xmlns:a16="http://schemas.microsoft.com/office/drawing/2014/main" xmlns="" id="{791B26EB-10D9-4887-9AB8-FB4DC8BCE124}"/>
              </a:ext>
            </a:extLst>
          </p:cNvPr>
          <p:cNvSpPr txBox="1">
            <a:spLocks noChangeArrowheads="1"/>
          </p:cNvSpPr>
          <p:nvPr/>
        </p:nvSpPr>
        <p:spPr bwMode="auto">
          <a:xfrm>
            <a:off x="3143250" y="2565400"/>
            <a:ext cx="640873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Habitos tóxicos</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Ingesta de fármacos  (AINES, AAS) </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Antecedentes de úlcera</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Antecedentes de hepatopatía crónica                                  </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Antecedentes de enfermedades  graves</a:t>
            </a:r>
          </a:p>
        </p:txBody>
      </p:sp>
      <p:sp>
        <p:nvSpPr>
          <p:cNvPr id="222214" name="Line 6">
            <a:extLst>
              <a:ext uri="{FF2B5EF4-FFF2-40B4-BE49-F238E27FC236}">
                <a16:creationId xmlns:a16="http://schemas.microsoft.com/office/drawing/2014/main" xmlns="" id="{C30A7C83-0F39-4948-89C2-4F7B59669475}"/>
              </a:ext>
            </a:extLst>
          </p:cNvPr>
          <p:cNvSpPr>
            <a:spLocks noChangeShapeType="1"/>
          </p:cNvSpPr>
          <p:nvPr/>
        </p:nvSpPr>
        <p:spPr bwMode="auto">
          <a:xfrm>
            <a:off x="2351088" y="60928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0162" name="Text Box 2">
            <a:extLst>
              <a:ext uri="{FF2B5EF4-FFF2-40B4-BE49-F238E27FC236}">
                <a16:creationId xmlns:a16="http://schemas.microsoft.com/office/drawing/2014/main" xmlns="" id="{FBA1056F-1697-4BFB-84E5-FBE436BBBBD8}"/>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220163" name="Line 3">
            <a:extLst>
              <a:ext uri="{FF2B5EF4-FFF2-40B4-BE49-F238E27FC236}">
                <a16:creationId xmlns:a16="http://schemas.microsoft.com/office/drawing/2014/main" xmlns="" id="{8EFDF473-9316-4D4C-B39B-A7EDD09DAE3E}"/>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20164" name="Text Box 4">
            <a:extLst>
              <a:ext uri="{FF2B5EF4-FFF2-40B4-BE49-F238E27FC236}">
                <a16:creationId xmlns:a16="http://schemas.microsoft.com/office/drawing/2014/main" xmlns="" id="{0EA33786-7F8C-4CA8-96B9-B3D8FBD198EA}"/>
              </a:ext>
            </a:extLst>
          </p:cNvPr>
          <p:cNvSpPr txBox="1">
            <a:spLocks noChangeArrowheads="1"/>
          </p:cNvSpPr>
          <p:nvPr/>
        </p:nvSpPr>
        <p:spPr bwMode="auto">
          <a:xfrm>
            <a:off x="2279651" y="1557338"/>
            <a:ext cx="453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Exámen físico</a:t>
            </a:r>
          </a:p>
        </p:txBody>
      </p:sp>
      <p:sp>
        <p:nvSpPr>
          <p:cNvPr id="220165" name="Text Box 5">
            <a:extLst>
              <a:ext uri="{FF2B5EF4-FFF2-40B4-BE49-F238E27FC236}">
                <a16:creationId xmlns:a16="http://schemas.microsoft.com/office/drawing/2014/main" xmlns="" id="{A548897E-FE96-47AC-B02E-EAA80343A319}"/>
              </a:ext>
            </a:extLst>
          </p:cNvPr>
          <p:cNvSpPr txBox="1">
            <a:spLocks noChangeArrowheads="1"/>
          </p:cNvSpPr>
          <p:nvPr/>
        </p:nvSpPr>
        <p:spPr bwMode="auto">
          <a:xfrm>
            <a:off x="3360739" y="2349500"/>
            <a:ext cx="6048375"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Inspección de piel y mucosas</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Estigmas de hepatopatía crónica</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Ictericia</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Ascitis</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Hepatoesplenomegalia  </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Tacto rectal</a:t>
            </a:r>
          </a:p>
        </p:txBody>
      </p:sp>
      <p:sp>
        <p:nvSpPr>
          <p:cNvPr id="220166" name="Line 6">
            <a:extLst>
              <a:ext uri="{FF2B5EF4-FFF2-40B4-BE49-F238E27FC236}">
                <a16:creationId xmlns:a16="http://schemas.microsoft.com/office/drawing/2014/main" xmlns="" id="{7808B8F0-2E04-426D-885E-406BD9C7E897}"/>
              </a:ext>
            </a:extLst>
          </p:cNvPr>
          <p:cNvSpPr>
            <a:spLocks noChangeShapeType="1"/>
          </p:cNvSpPr>
          <p:nvPr/>
        </p:nvSpPr>
        <p:spPr bwMode="auto">
          <a:xfrm>
            <a:off x="2351088" y="60928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Text Box 2">
            <a:extLst>
              <a:ext uri="{FF2B5EF4-FFF2-40B4-BE49-F238E27FC236}">
                <a16:creationId xmlns:a16="http://schemas.microsoft.com/office/drawing/2014/main" xmlns="" id="{7C469962-FC5B-4E25-B731-06FED2223EAD}"/>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86019" name="Line 3">
            <a:extLst>
              <a:ext uri="{FF2B5EF4-FFF2-40B4-BE49-F238E27FC236}">
                <a16:creationId xmlns:a16="http://schemas.microsoft.com/office/drawing/2014/main" xmlns="" id="{20FC0E92-ACCB-4B56-9A8B-2444E7BD62DE}"/>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6020" name="Text Box 4">
            <a:extLst>
              <a:ext uri="{FF2B5EF4-FFF2-40B4-BE49-F238E27FC236}">
                <a16:creationId xmlns:a16="http://schemas.microsoft.com/office/drawing/2014/main" xmlns="" id="{11270E5A-9A1C-437B-8447-C6424FED742A}"/>
              </a:ext>
            </a:extLst>
          </p:cNvPr>
          <p:cNvSpPr txBox="1">
            <a:spLocks noChangeArrowheads="1"/>
          </p:cNvSpPr>
          <p:nvPr/>
        </p:nvSpPr>
        <p:spPr bwMode="auto">
          <a:xfrm>
            <a:off x="2135188" y="1557338"/>
            <a:ext cx="7993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Evaluación Inmediata y estabilización hemodinámica</a:t>
            </a:r>
          </a:p>
        </p:txBody>
      </p:sp>
      <p:sp>
        <p:nvSpPr>
          <p:cNvPr id="86021" name="Text Box 5">
            <a:extLst>
              <a:ext uri="{FF2B5EF4-FFF2-40B4-BE49-F238E27FC236}">
                <a16:creationId xmlns:a16="http://schemas.microsoft.com/office/drawing/2014/main" xmlns="" id="{D65BE48A-3C07-4113-9C8F-28575F4042AB}"/>
              </a:ext>
            </a:extLst>
          </p:cNvPr>
          <p:cNvSpPr txBox="1">
            <a:spLocks noChangeArrowheads="1"/>
          </p:cNvSpPr>
          <p:nvPr/>
        </p:nvSpPr>
        <p:spPr bwMode="auto">
          <a:xfrm>
            <a:off x="1992314" y="2671764"/>
            <a:ext cx="3095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    V</a:t>
            </a:r>
            <a:r>
              <a:rPr lang="es-ES" altLang="es-ES" sz="2000" i="1">
                <a:solidFill>
                  <a:srgbClr val="FFFFFF"/>
                </a:solidFill>
                <a:latin typeface="Arial" panose="020B0604020202020204" pitchFamily="34" charset="0"/>
              </a:rPr>
              <a:t>alorar la hipovolemia</a:t>
            </a:r>
          </a:p>
        </p:txBody>
      </p:sp>
      <p:sp>
        <p:nvSpPr>
          <p:cNvPr id="86022" name="Text Box 6">
            <a:extLst>
              <a:ext uri="{FF2B5EF4-FFF2-40B4-BE49-F238E27FC236}">
                <a16:creationId xmlns:a16="http://schemas.microsoft.com/office/drawing/2014/main" xmlns="" id="{E062A2AB-3A75-4987-A4CC-F9BBA294020B}"/>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86023" name="Text Box 7">
            <a:extLst>
              <a:ext uri="{FF2B5EF4-FFF2-40B4-BE49-F238E27FC236}">
                <a16:creationId xmlns:a16="http://schemas.microsoft.com/office/drawing/2014/main" xmlns="" id="{8E49E7B4-D272-4ED6-B695-929FD7549A58}"/>
              </a:ext>
            </a:extLst>
          </p:cNvPr>
          <p:cNvSpPr txBox="1">
            <a:spLocks noChangeArrowheads="1"/>
          </p:cNvSpPr>
          <p:nvPr/>
        </p:nvSpPr>
        <p:spPr bwMode="auto">
          <a:xfrm>
            <a:off x="2351089" y="3500439"/>
            <a:ext cx="6624637"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i="1">
                <a:solidFill>
                  <a:srgbClr val="FFFFFF"/>
                </a:solidFill>
                <a:latin typeface="Arial" panose="020B0604020202020204" pitchFamily="34" charset="0"/>
              </a:rPr>
              <a:t>Pérdida del  10%  </a:t>
            </a:r>
            <a:r>
              <a:rPr lang="es-ES" altLang="es-ES" sz="2000" i="1">
                <a:solidFill>
                  <a:srgbClr val="FFFF66"/>
                </a:solidFill>
                <a:latin typeface="Arial" panose="020B0604020202020204" pitchFamily="34" charset="0"/>
              </a:rPr>
              <a:t>asintomático</a:t>
            </a:r>
          </a:p>
          <a:p>
            <a:pPr eaLnBrk="0" fontAlgn="base" hangingPunct="0">
              <a:spcBef>
                <a:spcPct val="50000"/>
              </a:spcBef>
              <a:spcAft>
                <a:spcPct val="0"/>
              </a:spcAft>
            </a:pPr>
            <a:r>
              <a:rPr lang="es-ES" altLang="es-ES" sz="2000" i="1">
                <a:solidFill>
                  <a:srgbClr val="FFFFFF"/>
                </a:solidFill>
                <a:latin typeface="Arial" panose="020B0604020202020204" pitchFamily="34" charset="0"/>
              </a:rPr>
              <a:t>Pérdida del  20%  </a:t>
            </a:r>
            <a:r>
              <a:rPr lang="es-ES" altLang="es-ES" sz="2000" i="1">
                <a:solidFill>
                  <a:srgbClr val="FFFF66"/>
                </a:solidFill>
                <a:latin typeface="Arial" panose="020B0604020202020204" pitchFamily="34" charset="0"/>
              </a:rPr>
              <a:t>hipotensión ortostática</a:t>
            </a:r>
          </a:p>
          <a:p>
            <a:pPr eaLnBrk="0" fontAlgn="base" hangingPunct="0">
              <a:spcBef>
                <a:spcPct val="50000"/>
              </a:spcBef>
              <a:spcAft>
                <a:spcPct val="0"/>
              </a:spcAft>
            </a:pPr>
            <a:r>
              <a:rPr lang="es-ES" altLang="es-ES" sz="2000" i="1">
                <a:solidFill>
                  <a:srgbClr val="FFFFFF"/>
                </a:solidFill>
                <a:latin typeface="Arial" panose="020B0604020202020204" pitchFamily="34" charset="0"/>
              </a:rPr>
              <a:t>Pérdida del  25%  </a:t>
            </a:r>
            <a:r>
              <a:rPr lang="es-ES" altLang="es-ES" sz="2000" i="1">
                <a:solidFill>
                  <a:srgbClr val="FFFF66"/>
                </a:solidFill>
                <a:latin typeface="Arial" panose="020B0604020202020204" pitchFamily="34" charset="0"/>
              </a:rPr>
              <a:t>taquicardia de reposo</a:t>
            </a:r>
          </a:p>
          <a:p>
            <a:pPr eaLnBrk="0" fontAlgn="base" hangingPunct="0">
              <a:spcBef>
                <a:spcPct val="50000"/>
              </a:spcBef>
              <a:spcAft>
                <a:spcPct val="0"/>
              </a:spcAft>
            </a:pPr>
            <a:r>
              <a:rPr lang="es-ES" altLang="es-ES" sz="2000" i="1">
                <a:solidFill>
                  <a:srgbClr val="FFFFFF"/>
                </a:solidFill>
                <a:latin typeface="Arial" panose="020B0604020202020204" pitchFamily="34" charset="0"/>
              </a:rPr>
              <a:t>Pérdida del  40%  </a:t>
            </a:r>
            <a:r>
              <a:rPr lang="es-ES" altLang="es-ES" sz="2000" i="1">
                <a:solidFill>
                  <a:srgbClr val="FFFF66"/>
                </a:solidFill>
                <a:latin typeface="Arial" panose="020B0604020202020204" pitchFamily="34" charset="0"/>
              </a:rPr>
              <a:t>presión arterial sistólica &lt; 100 mmHg</a:t>
            </a:r>
          </a:p>
        </p:txBody>
      </p:sp>
      <p:sp>
        <p:nvSpPr>
          <p:cNvPr id="86025" name="Line 9">
            <a:extLst>
              <a:ext uri="{FF2B5EF4-FFF2-40B4-BE49-F238E27FC236}">
                <a16:creationId xmlns:a16="http://schemas.microsoft.com/office/drawing/2014/main" xmlns="" id="{D70677A5-0A35-4E27-8801-073A4928B76A}"/>
              </a:ext>
            </a:extLst>
          </p:cNvPr>
          <p:cNvSpPr>
            <a:spLocks noChangeShapeType="1"/>
          </p:cNvSpPr>
          <p:nvPr/>
        </p:nvSpPr>
        <p:spPr bwMode="auto">
          <a:xfrm>
            <a:off x="22796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6028" name="Text Box 12">
            <a:extLst>
              <a:ext uri="{FF2B5EF4-FFF2-40B4-BE49-F238E27FC236}">
                <a16:creationId xmlns:a16="http://schemas.microsoft.com/office/drawing/2014/main" xmlns="" id="{BCC14511-D023-487C-AAF9-EAF5854A6B4A}"/>
              </a:ext>
            </a:extLst>
          </p:cNvPr>
          <p:cNvSpPr txBox="1">
            <a:spLocks noChangeArrowheads="1"/>
          </p:cNvSpPr>
          <p:nvPr/>
        </p:nvSpPr>
        <p:spPr bwMode="auto">
          <a:xfrm>
            <a:off x="2208214" y="60928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Text Box 2">
            <a:extLst>
              <a:ext uri="{FF2B5EF4-FFF2-40B4-BE49-F238E27FC236}">
                <a16:creationId xmlns:a16="http://schemas.microsoft.com/office/drawing/2014/main" xmlns="" id="{507AF320-6983-4F06-9C0E-CA04EF8CF963}"/>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88067" name="Line 3">
            <a:extLst>
              <a:ext uri="{FF2B5EF4-FFF2-40B4-BE49-F238E27FC236}">
                <a16:creationId xmlns:a16="http://schemas.microsoft.com/office/drawing/2014/main" xmlns="" id="{7369C453-1B75-4540-9144-455AE649CABF}"/>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8070" name="Text Box 6">
            <a:extLst>
              <a:ext uri="{FF2B5EF4-FFF2-40B4-BE49-F238E27FC236}">
                <a16:creationId xmlns:a16="http://schemas.microsoft.com/office/drawing/2014/main" xmlns="" id="{C6642CC4-E6B3-4E12-988A-039F706CB550}"/>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88072" name="Line 8">
            <a:extLst>
              <a:ext uri="{FF2B5EF4-FFF2-40B4-BE49-F238E27FC236}">
                <a16:creationId xmlns:a16="http://schemas.microsoft.com/office/drawing/2014/main" xmlns="" id="{348C2EDC-31EF-41B0-8674-5EEBC4873DA2}"/>
              </a:ext>
            </a:extLst>
          </p:cNvPr>
          <p:cNvSpPr>
            <a:spLocks noChangeShapeType="1"/>
          </p:cNvSpPr>
          <p:nvPr/>
        </p:nvSpPr>
        <p:spPr bwMode="auto">
          <a:xfrm>
            <a:off x="22796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8076" name="Text Box 12">
            <a:extLst>
              <a:ext uri="{FF2B5EF4-FFF2-40B4-BE49-F238E27FC236}">
                <a16:creationId xmlns:a16="http://schemas.microsoft.com/office/drawing/2014/main" xmlns="" id="{43FD0945-48D3-4EEE-B075-7C26DA555ED0}"/>
              </a:ext>
            </a:extLst>
          </p:cNvPr>
          <p:cNvSpPr txBox="1">
            <a:spLocks noChangeArrowheads="1"/>
          </p:cNvSpPr>
          <p:nvPr/>
        </p:nvSpPr>
        <p:spPr bwMode="auto">
          <a:xfrm>
            <a:off x="2566989" y="2355851"/>
            <a:ext cx="7058025"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Catéteres venosos: 1 ó 2 vías periféricas gruesas              Solicitar Glóbulos rojos desplasmatizados                           Reposición de la volemia con cristaloides                            Sonda nasogástrica ?                                                          Ayuno                                                                                      Laboratorio: hematocrito, coagulograma, ionograma, urea, creatinina.</a:t>
            </a:r>
          </a:p>
          <a:p>
            <a:pPr eaLnBrk="0" fontAlgn="base" hangingPunct="0">
              <a:spcBef>
                <a:spcPct val="50000"/>
              </a:spcBef>
              <a:spcAft>
                <a:spcPct val="0"/>
              </a:spcAft>
            </a:pPr>
            <a:r>
              <a:rPr lang="es-ES" altLang="es-ES" sz="2000">
                <a:solidFill>
                  <a:srgbClr val="FFFFFF"/>
                </a:solidFill>
                <a:latin typeface="Arial" panose="020B0604020202020204" pitchFamily="34" charset="0"/>
              </a:rPr>
              <a:t>Valorar su ingreso a UTI</a:t>
            </a:r>
          </a:p>
        </p:txBody>
      </p:sp>
      <p:sp>
        <p:nvSpPr>
          <p:cNvPr id="88077" name="Text Box 13">
            <a:extLst>
              <a:ext uri="{FF2B5EF4-FFF2-40B4-BE49-F238E27FC236}">
                <a16:creationId xmlns:a16="http://schemas.microsoft.com/office/drawing/2014/main" xmlns="" id="{27FFD331-BC3A-48CD-BAC5-9F4E73529E69}"/>
              </a:ext>
            </a:extLst>
          </p:cNvPr>
          <p:cNvSpPr txBox="1">
            <a:spLocks noChangeArrowheads="1"/>
          </p:cNvSpPr>
          <p:nvPr/>
        </p:nvSpPr>
        <p:spPr bwMode="auto">
          <a:xfrm>
            <a:off x="7535863" y="13414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es-ES" altLang="es-ES" sz="2400">
              <a:solidFill>
                <a:srgbClr val="000000"/>
              </a:solidFill>
              <a:latin typeface="Times New Roman" panose="02020603050405020304" pitchFamily="18" charset="0"/>
            </a:endParaRPr>
          </a:p>
        </p:txBody>
      </p:sp>
      <p:sp>
        <p:nvSpPr>
          <p:cNvPr id="88078" name="Text Box 14">
            <a:extLst>
              <a:ext uri="{FF2B5EF4-FFF2-40B4-BE49-F238E27FC236}">
                <a16:creationId xmlns:a16="http://schemas.microsoft.com/office/drawing/2014/main" xmlns="" id="{AFE1C902-43C1-468A-B1AA-8510F40AB9B4}"/>
              </a:ext>
            </a:extLst>
          </p:cNvPr>
          <p:cNvSpPr txBox="1">
            <a:spLocks noChangeArrowheads="1"/>
          </p:cNvSpPr>
          <p:nvPr/>
        </p:nvSpPr>
        <p:spPr bwMode="auto">
          <a:xfrm>
            <a:off x="2640014" y="1484313"/>
            <a:ext cx="6192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Medidas generales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Text Box 2">
            <a:extLst>
              <a:ext uri="{FF2B5EF4-FFF2-40B4-BE49-F238E27FC236}">
                <a16:creationId xmlns:a16="http://schemas.microsoft.com/office/drawing/2014/main" xmlns="" id="{1E398951-3184-4C25-88E3-D27DF3CD6014}"/>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90115" name="Line 3">
            <a:extLst>
              <a:ext uri="{FF2B5EF4-FFF2-40B4-BE49-F238E27FC236}">
                <a16:creationId xmlns:a16="http://schemas.microsoft.com/office/drawing/2014/main" xmlns="" id="{482D7655-0D5A-47A6-9A5A-DD66B8A7B7A1}"/>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0116" name="Text Box 4">
            <a:extLst>
              <a:ext uri="{FF2B5EF4-FFF2-40B4-BE49-F238E27FC236}">
                <a16:creationId xmlns:a16="http://schemas.microsoft.com/office/drawing/2014/main" xmlns="" id="{E05D7685-FAFF-4FC2-B4E5-7540CEC736E3}"/>
              </a:ext>
            </a:extLst>
          </p:cNvPr>
          <p:cNvSpPr txBox="1">
            <a:spLocks noChangeArrowheads="1"/>
          </p:cNvSpPr>
          <p:nvPr/>
        </p:nvSpPr>
        <p:spPr bwMode="auto">
          <a:xfrm>
            <a:off x="2279650" y="2303463"/>
            <a:ext cx="74168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3" eaLnBrk="0" fontAlgn="base" hangingPunct="0">
              <a:spcBef>
                <a:spcPct val="50000"/>
              </a:spcBef>
              <a:spcAft>
                <a:spcPct val="0"/>
              </a:spcAft>
              <a:buBlip>
                <a:blip r:embed="rId3"/>
              </a:buBlip>
            </a:pPr>
            <a:r>
              <a:rPr lang="es-ES" altLang="es-ES" sz="24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Estabilización hemodinámica</a:t>
            </a:r>
            <a:r>
              <a:rPr lang="es-ES" altLang="es-ES" sz="2400">
                <a:solidFill>
                  <a:srgbClr val="FFFFFF"/>
                </a:solidFill>
                <a:latin typeface="Arial" panose="020B0604020202020204" pitchFamily="34" charset="0"/>
              </a:rPr>
              <a:t>  </a:t>
            </a:r>
          </a:p>
          <a:p>
            <a:pPr eaLnBrk="0" fontAlgn="base" hangingPunct="0">
              <a:spcBef>
                <a:spcPct val="50000"/>
              </a:spcBef>
              <a:spcAft>
                <a:spcPct val="0"/>
              </a:spcAft>
            </a:pPr>
            <a:r>
              <a:rPr lang="es-ES" altLang="es-ES" sz="2400">
                <a:solidFill>
                  <a:srgbClr val="FFFFFF"/>
                </a:solidFill>
                <a:latin typeface="Arial" panose="020B0604020202020204" pitchFamily="34" charset="0"/>
              </a:rPr>
              <a:t>                </a:t>
            </a:r>
          </a:p>
          <a:p>
            <a:pPr eaLnBrk="0" fontAlgn="base" hangingPunct="0">
              <a:spcBef>
                <a:spcPct val="50000"/>
              </a:spcBef>
              <a:spcAft>
                <a:spcPct val="0"/>
              </a:spcAft>
            </a:pPr>
            <a:r>
              <a:rPr lang="es-ES" altLang="es-ES" sz="2400">
                <a:solidFill>
                  <a:srgbClr val="FFFFFF"/>
                </a:solidFill>
                <a:latin typeface="Arial" panose="020B0604020202020204" pitchFamily="34" charset="0"/>
              </a:rPr>
              <a:t>                 “ </a:t>
            </a:r>
            <a:r>
              <a:rPr lang="es-ES" altLang="es-ES" sz="2400" i="1">
                <a:solidFill>
                  <a:srgbClr val="FFFFFF"/>
                </a:solidFill>
                <a:latin typeface="Arial" panose="020B0604020202020204" pitchFamily="34" charset="0"/>
              </a:rPr>
              <a:t>paso  fundamental antes de cualquier   	procedimiento diagnóstico ó terapéutico ”    </a:t>
            </a:r>
          </a:p>
          <a:p>
            <a:pPr eaLnBrk="0" fontAlgn="base" hangingPunct="0">
              <a:spcBef>
                <a:spcPct val="50000"/>
              </a:spcBef>
              <a:spcAft>
                <a:spcPct val="0"/>
              </a:spcAft>
            </a:pPr>
            <a:r>
              <a:rPr lang="es-ES" altLang="es-ES" sz="2400">
                <a:solidFill>
                  <a:srgbClr val="FFFFFF"/>
                </a:solidFill>
                <a:latin typeface="Arial" panose="020B0604020202020204" pitchFamily="34" charset="0"/>
              </a:rPr>
              <a:t>              </a:t>
            </a:r>
          </a:p>
        </p:txBody>
      </p:sp>
      <p:sp>
        <p:nvSpPr>
          <p:cNvPr id="90120" name="Line 8">
            <a:extLst>
              <a:ext uri="{FF2B5EF4-FFF2-40B4-BE49-F238E27FC236}">
                <a16:creationId xmlns:a16="http://schemas.microsoft.com/office/drawing/2014/main" xmlns="" id="{C25118B2-9903-441B-8752-97B65D579910}"/>
              </a:ext>
            </a:extLst>
          </p:cNvPr>
          <p:cNvSpPr>
            <a:spLocks noChangeShapeType="1"/>
          </p:cNvSpPr>
          <p:nvPr/>
        </p:nvSpPr>
        <p:spPr bwMode="auto">
          <a:xfrm>
            <a:off x="22796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2" name="Text Box 2">
            <a:extLst>
              <a:ext uri="{FF2B5EF4-FFF2-40B4-BE49-F238E27FC236}">
                <a16:creationId xmlns:a16="http://schemas.microsoft.com/office/drawing/2014/main" xmlns="" id="{1F1B3B16-A6C4-4FF4-B214-241015EB6561}"/>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230403" name="Line 3">
            <a:extLst>
              <a:ext uri="{FF2B5EF4-FFF2-40B4-BE49-F238E27FC236}">
                <a16:creationId xmlns:a16="http://schemas.microsoft.com/office/drawing/2014/main" xmlns="" id="{E106E04B-C494-478A-8F59-A85C0A7DCD9B}"/>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0404" name="Text Box 4">
            <a:extLst>
              <a:ext uri="{FF2B5EF4-FFF2-40B4-BE49-F238E27FC236}">
                <a16:creationId xmlns:a16="http://schemas.microsoft.com/office/drawing/2014/main" xmlns="" id="{DCA3E61A-81A2-4C8A-8DD6-177B0D7BED04}"/>
              </a:ext>
            </a:extLst>
          </p:cNvPr>
          <p:cNvSpPr txBox="1">
            <a:spLocks noChangeArrowheads="1"/>
          </p:cNvSpPr>
          <p:nvPr/>
        </p:nvSpPr>
        <p:spPr bwMode="auto">
          <a:xfrm>
            <a:off x="1919288" y="1773238"/>
            <a:ext cx="79930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3" eaLnBrk="0" fontAlgn="base" hangingPunct="0">
              <a:spcBef>
                <a:spcPct val="50000"/>
              </a:spcBef>
              <a:spcAft>
                <a:spcPct val="0"/>
              </a:spcAft>
              <a:buBlip>
                <a:blip r:embed="rId3"/>
              </a:buBlip>
            </a:pPr>
            <a:r>
              <a:rPr lang="es-ES" altLang="es-ES" sz="24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Endoscopia</a:t>
            </a:r>
          </a:p>
          <a:p>
            <a:pPr lvl="3" eaLnBrk="0" fontAlgn="base" hangingPunct="0">
              <a:spcBef>
                <a:spcPct val="50000"/>
              </a:spcBef>
              <a:spcAft>
                <a:spcPct val="0"/>
              </a:spcAft>
            </a:pPr>
            <a:r>
              <a:rPr lang="es-ES" altLang="es-ES" sz="2400">
                <a:solidFill>
                  <a:srgbClr val="FFFFFF"/>
                </a:solidFill>
                <a:latin typeface="Arial" panose="020B0604020202020204" pitchFamily="34" charset="0"/>
              </a:rPr>
              <a:t>                  </a:t>
            </a:r>
          </a:p>
          <a:p>
            <a:pPr lvl="3"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Diagnóstico  etiológico</a:t>
            </a:r>
          </a:p>
          <a:p>
            <a:pPr lvl="3"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Pronóstico (resangrado y mortalidad)</a:t>
            </a:r>
          </a:p>
          <a:p>
            <a:pPr lvl="3"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Tratamiento endoscópico</a:t>
            </a:r>
          </a:p>
          <a:p>
            <a:pPr lvl="3" eaLnBrk="0" fontAlgn="base" hangingPunct="0">
              <a:spcBef>
                <a:spcPct val="50000"/>
              </a:spcBef>
              <a:spcAft>
                <a:spcPct val="0"/>
              </a:spcAft>
            </a:pPr>
            <a:r>
              <a:rPr lang="es-ES" altLang="es-ES" sz="2400">
                <a:solidFill>
                  <a:srgbClr val="FFFFFF"/>
                </a:solidFill>
                <a:latin typeface="Arial" panose="020B0604020202020204" pitchFamily="34" charset="0"/>
              </a:rPr>
              <a:t>                    </a:t>
            </a:r>
          </a:p>
          <a:p>
            <a:pPr eaLnBrk="0" fontAlgn="base" hangingPunct="0">
              <a:spcBef>
                <a:spcPct val="50000"/>
              </a:spcBef>
              <a:spcAft>
                <a:spcPct val="0"/>
              </a:spcAft>
            </a:pPr>
            <a:r>
              <a:rPr lang="es-ES" altLang="es-ES" sz="2400">
                <a:solidFill>
                  <a:srgbClr val="FFFFFF"/>
                </a:solidFill>
                <a:latin typeface="Arial" panose="020B0604020202020204" pitchFamily="34" charset="0"/>
              </a:rPr>
              <a:t>                </a:t>
            </a:r>
          </a:p>
        </p:txBody>
      </p:sp>
      <p:sp>
        <p:nvSpPr>
          <p:cNvPr id="230405" name="Line 5">
            <a:extLst>
              <a:ext uri="{FF2B5EF4-FFF2-40B4-BE49-F238E27FC236}">
                <a16:creationId xmlns:a16="http://schemas.microsoft.com/office/drawing/2014/main" xmlns="" id="{CE3557E6-DC81-415C-8B20-3D0BEF32477E}"/>
              </a:ext>
            </a:extLst>
          </p:cNvPr>
          <p:cNvSpPr>
            <a:spLocks noChangeShapeType="1"/>
          </p:cNvSpPr>
          <p:nvPr/>
        </p:nvSpPr>
        <p:spPr bwMode="auto">
          <a:xfrm>
            <a:off x="22796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0407" name="Text Box 7">
            <a:extLst>
              <a:ext uri="{FF2B5EF4-FFF2-40B4-BE49-F238E27FC236}">
                <a16:creationId xmlns:a16="http://schemas.microsoft.com/office/drawing/2014/main" xmlns="" id="{FA3547C3-FBC1-429A-A819-10A8BBD46D08}"/>
              </a:ext>
            </a:extLst>
          </p:cNvPr>
          <p:cNvSpPr txBox="1">
            <a:spLocks noChangeArrowheads="1"/>
          </p:cNvSpPr>
          <p:nvPr/>
        </p:nvSpPr>
        <p:spPr bwMode="auto">
          <a:xfrm>
            <a:off x="2208214" y="60928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ext Box 2">
            <a:extLst>
              <a:ext uri="{FF2B5EF4-FFF2-40B4-BE49-F238E27FC236}">
                <a16:creationId xmlns:a16="http://schemas.microsoft.com/office/drawing/2014/main" xmlns="" id="{C9B02743-E08D-43B9-83FB-7E6E0F9BE85F}"/>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128003" name="Line 3">
            <a:extLst>
              <a:ext uri="{FF2B5EF4-FFF2-40B4-BE49-F238E27FC236}">
                <a16:creationId xmlns:a16="http://schemas.microsoft.com/office/drawing/2014/main" xmlns="" id="{EBCB9F82-2C23-44AF-876F-031A17CF9CDA}"/>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28004" name="Text Box 4">
            <a:extLst>
              <a:ext uri="{FF2B5EF4-FFF2-40B4-BE49-F238E27FC236}">
                <a16:creationId xmlns:a16="http://schemas.microsoft.com/office/drawing/2014/main" xmlns="" id="{B842D6CD-9BA0-41AE-8FFC-08C7B3B98C4F}"/>
              </a:ext>
            </a:extLst>
          </p:cNvPr>
          <p:cNvSpPr txBox="1">
            <a:spLocks noChangeArrowheads="1"/>
          </p:cNvSpPr>
          <p:nvPr/>
        </p:nvSpPr>
        <p:spPr bwMode="auto">
          <a:xfrm>
            <a:off x="2279651" y="1125538"/>
            <a:ext cx="7129463" cy="3414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8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Endoscopia precoz</a:t>
            </a:r>
          </a:p>
          <a:p>
            <a:pPr eaLnBrk="0" fontAlgn="base" hangingPunct="0">
              <a:spcBef>
                <a:spcPct val="0"/>
              </a:spcBef>
              <a:spcAft>
                <a:spcPct val="0"/>
              </a:spcAft>
            </a:pPr>
            <a:r>
              <a:rPr lang="es-ES" altLang="es-ES" sz="2400">
                <a:solidFill>
                  <a:srgbClr val="FFFF66"/>
                </a:solidFill>
                <a:latin typeface="Arial" panose="020B0604020202020204" pitchFamily="34" charset="0"/>
              </a:rPr>
              <a:t>        </a:t>
            </a:r>
          </a:p>
          <a:p>
            <a:pPr eaLnBrk="0" fontAlgn="base" hangingPunct="0">
              <a:spcBef>
                <a:spcPct val="0"/>
              </a:spcBef>
              <a:spcAft>
                <a:spcPct val="0"/>
              </a:spcAft>
            </a:pPr>
            <a:r>
              <a:rPr lang="es-ES" altLang="es-ES" sz="2400">
                <a:solidFill>
                  <a:srgbClr val="FFFF66"/>
                </a:solidFill>
                <a:latin typeface="Arial" panose="020B0604020202020204" pitchFamily="34" charset="0"/>
              </a:rPr>
              <a:t>       </a:t>
            </a:r>
            <a:r>
              <a:rPr lang="es-ES" altLang="es-ES" sz="2000">
                <a:solidFill>
                  <a:srgbClr val="FFFFFF"/>
                </a:solidFill>
                <a:latin typeface="Arial" panose="020B0604020202020204" pitchFamily="34" charset="0"/>
              </a:rPr>
              <a:t>Dentro de las primeras 24 h. desde el ingreso</a:t>
            </a:r>
            <a:r>
              <a:rPr lang="es-ES" altLang="es-ES" sz="2400">
                <a:solidFill>
                  <a:srgbClr val="FFFF66"/>
                </a:solidFill>
                <a:latin typeface="Arial" panose="020B0604020202020204" pitchFamily="34" charset="0"/>
              </a:rPr>
              <a:t>          </a:t>
            </a:r>
          </a:p>
          <a:p>
            <a:pPr eaLnBrk="0" fontAlgn="base" hangingPunct="0">
              <a:spcBef>
                <a:spcPct val="0"/>
              </a:spcBef>
              <a:spcAft>
                <a:spcPct val="0"/>
              </a:spcAft>
            </a:pPr>
            <a:endParaRPr lang="es-ES" altLang="es-ES" sz="2400">
              <a:solidFill>
                <a:srgbClr val="FFFF66"/>
              </a:solidFill>
              <a:latin typeface="Arial" panose="020B0604020202020204" pitchFamily="34" charset="0"/>
            </a:endParaRPr>
          </a:p>
          <a:p>
            <a:pPr eaLnBrk="0" fontAlgn="base" hangingPunct="0">
              <a:spcBef>
                <a:spcPct val="0"/>
              </a:spcBef>
              <a:spcAft>
                <a:spcPct val="0"/>
              </a:spcAft>
            </a:pPr>
            <a:r>
              <a:rPr lang="es-ES" altLang="es-ES" sz="2800">
                <a:solidFill>
                  <a:srgbClr val="FFFFFF"/>
                </a:solidFill>
                <a:latin typeface="Arial" panose="020B0604020202020204" pitchFamily="34" charset="0"/>
              </a:rPr>
              <a:t>             </a:t>
            </a:r>
          </a:p>
          <a:p>
            <a:pPr eaLnBrk="0" fontAlgn="base" hangingPunct="0">
              <a:spcBef>
                <a:spcPct val="0"/>
              </a:spcBef>
              <a:spcAft>
                <a:spcPct val="0"/>
              </a:spcAft>
            </a:pPr>
            <a:r>
              <a:rPr lang="es-ES" altLang="es-ES" sz="2800">
                <a:solidFill>
                  <a:srgbClr val="FFFFFF"/>
                </a:solidFill>
                <a:latin typeface="Arial" panose="020B0604020202020204" pitchFamily="34" charset="0"/>
              </a:rPr>
              <a:t>     </a:t>
            </a:r>
            <a:endParaRPr lang="es-ES" altLang="es-ES" sz="2000">
              <a:solidFill>
                <a:srgbClr val="FFFFFF"/>
              </a:solidFill>
              <a:latin typeface="Times New Roman" panose="02020603050405020304" pitchFamily="18" charset="0"/>
            </a:endParaRPr>
          </a:p>
          <a:p>
            <a:pPr eaLnBrk="0" fontAlgn="base" hangingPunct="0">
              <a:spcBef>
                <a:spcPct val="0"/>
              </a:spcBef>
              <a:spcAft>
                <a:spcPct val="0"/>
              </a:spcAft>
            </a:pPr>
            <a:r>
              <a:rPr lang="es-ES" altLang="es-ES" sz="2000">
                <a:solidFill>
                  <a:srgbClr val="FFFFFF"/>
                </a:solidFill>
                <a:latin typeface="Times New Roman" panose="02020603050405020304" pitchFamily="18" charset="0"/>
              </a:rPr>
              <a:t>              </a:t>
            </a:r>
          </a:p>
          <a:p>
            <a:pPr eaLnBrk="0" fontAlgn="base" hangingPunct="0">
              <a:spcBef>
                <a:spcPct val="50000"/>
              </a:spcBef>
              <a:spcAft>
                <a:spcPct val="0"/>
              </a:spcAft>
            </a:pPr>
            <a:r>
              <a:rPr lang="es-ES" altLang="es-ES" sz="2800">
                <a:solidFill>
                  <a:srgbClr val="FFFFFF"/>
                </a:solidFill>
                <a:latin typeface="Arial" panose="020B0604020202020204" pitchFamily="34" charset="0"/>
              </a:rPr>
              <a:t>             </a:t>
            </a:r>
          </a:p>
        </p:txBody>
      </p:sp>
      <p:sp>
        <p:nvSpPr>
          <p:cNvPr id="128005" name="Text Box 5">
            <a:extLst>
              <a:ext uri="{FF2B5EF4-FFF2-40B4-BE49-F238E27FC236}">
                <a16:creationId xmlns:a16="http://schemas.microsoft.com/office/drawing/2014/main" xmlns="" id="{C241E15F-0076-4352-9310-381A5819600B}"/>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28006" name="Line 6">
            <a:extLst>
              <a:ext uri="{FF2B5EF4-FFF2-40B4-BE49-F238E27FC236}">
                <a16:creationId xmlns:a16="http://schemas.microsoft.com/office/drawing/2014/main" xmlns="" id="{EAEE76DD-0CBB-47C7-91C5-1D0DE7922885}"/>
              </a:ext>
            </a:extLst>
          </p:cNvPr>
          <p:cNvSpPr>
            <a:spLocks noChangeShapeType="1"/>
          </p:cNvSpPr>
          <p:nvPr/>
        </p:nvSpPr>
        <p:spPr bwMode="auto">
          <a:xfrm>
            <a:off x="2208213" y="59499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28007" name="Text Box 7">
            <a:extLst>
              <a:ext uri="{FF2B5EF4-FFF2-40B4-BE49-F238E27FC236}">
                <a16:creationId xmlns:a16="http://schemas.microsoft.com/office/drawing/2014/main" xmlns="" id="{9105FE3B-5BF9-4D63-BFCE-1889A56535D6}"/>
              </a:ext>
            </a:extLst>
          </p:cNvPr>
          <p:cNvSpPr txBox="1">
            <a:spLocks noChangeArrowheads="1"/>
          </p:cNvSpPr>
          <p:nvPr/>
        </p:nvSpPr>
        <p:spPr bwMode="auto">
          <a:xfrm>
            <a:off x="3863976" y="2492376"/>
            <a:ext cx="4608513"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50000"/>
              </a:spcBef>
              <a:spcAft>
                <a:spcPct val="0"/>
              </a:spcAft>
            </a:pPr>
            <a:r>
              <a:rPr lang="es-ES" altLang="es-ES" sz="2000" i="1">
                <a:solidFill>
                  <a:srgbClr val="FFFF66"/>
                </a:solidFill>
                <a:latin typeface="Arial" panose="020B0604020202020204" pitchFamily="34" charset="0"/>
              </a:rPr>
              <a:t>       Menor resangrado</a:t>
            </a:r>
          </a:p>
          <a:p>
            <a:pPr eaLnBrk="0" fontAlgn="base" hangingPunct="0">
              <a:spcBef>
                <a:spcPct val="50000"/>
              </a:spcBef>
              <a:spcAft>
                <a:spcPct val="0"/>
              </a:spcAft>
            </a:pPr>
            <a:r>
              <a:rPr lang="es-ES" altLang="es-ES" sz="2000" i="1">
                <a:solidFill>
                  <a:srgbClr val="FFFF66"/>
                </a:solidFill>
                <a:latin typeface="Arial" panose="020B0604020202020204" pitchFamily="34" charset="0"/>
              </a:rPr>
              <a:t>                                                                             Menor mortalidad    </a:t>
            </a:r>
          </a:p>
          <a:p>
            <a:pPr eaLnBrk="0" fontAlgn="base" hangingPunct="0">
              <a:spcBef>
                <a:spcPct val="50000"/>
              </a:spcBef>
              <a:spcAft>
                <a:spcPct val="0"/>
              </a:spcAft>
            </a:pPr>
            <a:r>
              <a:rPr lang="es-ES" altLang="es-ES" sz="2000" i="1">
                <a:solidFill>
                  <a:srgbClr val="FFFF66"/>
                </a:solidFill>
                <a:latin typeface="Arial" panose="020B0604020202020204" pitchFamily="34" charset="0"/>
              </a:rPr>
              <a:t>                                                                              Menos días de internación  </a:t>
            </a:r>
          </a:p>
          <a:p>
            <a:pPr eaLnBrk="0" fontAlgn="base" hangingPunct="0">
              <a:spcBef>
                <a:spcPct val="50000"/>
              </a:spcBef>
              <a:spcAft>
                <a:spcPct val="0"/>
              </a:spcAft>
            </a:pPr>
            <a:r>
              <a:rPr lang="es-ES" altLang="es-ES" sz="2000" i="1">
                <a:solidFill>
                  <a:srgbClr val="FFFF66"/>
                </a:solidFill>
                <a:latin typeface="Arial" panose="020B0604020202020204" pitchFamily="34" charset="0"/>
              </a:rPr>
              <a:t>                                                   Disminución en los costos    </a:t>
            </a:r>
          </a:p>
          <a:p>
            <a:pPr eaLnBrk="0" fontAlgn="base" hangingPunct="0">
              <a:spcBef>
                <a:spcPct val="50000"/>
              </a:spcBef>
              <a:spcAft>
                <a:spcPct val="0"/>
              </a:spcAft>
            </a:pPr>
            <a:r>
              <a:rPr lang="es-ES" altLang="es-ES" sz="2000" i="1">
                <a:solidFill>
                  <a:srgbClr val="FFFF66"/>
                </a:solidFill>
                <a:latin typeface="Arial" panose="020B0604020202020204" pitchFamily="34" charset="0"/>
              </a:rPr>
              <a:t>                </a:t>
            </a:r>
          </a:p>
        </p:txBody>
      </p:sp>
      <p:sp>
        <p:nvSpPr>
          <p:cNvPr id="128010" name="Text Box 10">
            <a:extLst>
              <a:ext uri="{FF2B5EF4-FFF2-40B4-BE49-F238E27FC236}">
                <a16:creationId xmlns:a16="http://schemas.microsoft.com/office/drawing/2014/main" xmlns="" id="{3B6A92DA-BAF4-4627-B894-491E62E1BA06}"/>
              </a:ext>
            </a:extLst>
          </p:cNvPr>
          <p:cNvSpPr txBox="1">
            <a:spLocks noChangeArrowheads="1"/>
          </p:cNvSpPr>
          <p:nvPr/>
        </p:nvSpPr>
        <p:spPr bwMode="auto">
          <a:xfrm>
            <a:off x="2782889" y="6021389"/>
            <a:ext cx="64087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Early or delayed endoscopy for patients with peptic ulcer bleeding.   A prospective randomized study.  Lin Hj  J Clin Gastroenterol.1996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8" name="Text Box 2">
            <a:extLst>
              <a:ext uri="{FF2B5EF4-FFF2-40B4-BE49-F238E27FC236}">
                <a16:creationId xmlns:a16="http://schemas.microsoft.com/office/drawing/2014/main" xmlns="" id="{9C37A884-649E-40CF-B68B-F6BD2C9A3F62}"/>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244739" name="Line 3">
            <a:extLst>
              <a:ext uri="{FF2B5EF4-FFF2-40B4-BE49-F238E27FC236}">
                <a16:creationId xmlns:a16="http://schemas.microsoft.com/office/drawing/2014/main" xmlns="" id="{565DB77F-43C9-4D69-A7B1-8E510B38FDAE}"/>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44740" name="Text Box 4">
            <a:extLst>
              <a:ext uri="{FF2B5EF4-FFF2-40B4-BE49-F238E27FC236}">
                <a16:creationId xmlns:a16="http://schemas.microsoft.com/office/drawing/2014/main" xmlns="" id="{E3F928DF-BB70-4D83-9288-3DF18A89B03B}"/>
              </a:ext>
            </a:extLst>
          </p:cNvPr>
          <p:cNvSpPr txBox="1">
            <a:spLocks noChangeArrowheads="1"/>
          </p:cNvSpPr>
          <p:nvPr/>
        </p:nvSpPr>
        <p:spPr bwMode="auto">
          <a:xfrm>
            <a:off x="2279651" y="1557338"/>
            <a:ext cx="6696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Etiologías  Hemorragia digestiva alta severa</a:t>
            </a:r>
          </a:p>
        </p:txBody>
      </p:sp>
      <p:graphicFrame>
        <p:nvGraphicFramePr>
          <p:cNvPr id="244741" name="Object 5">
            <a:extLst>
              <a:ext uri="{FF2B5EF4-FFF2-40B4-BE49-F238E27FC236}">
                <a16:creationId xmlns:a16="http://schemas.microsoft.com/office/drawing/2014/main" xmlns="" id="{DC384D74-C2C1-486B-BC87-F15FF8D2F892}"/>
              </a:ext>
            </a:extLst>
          </p:cNvPr>
          <p:cNvGraphicFramePr>
            <a:graphicFrameLocks noChangeAspect="1"/>
          </p:cNvGraphicFramePr>
          <p:nvPr/>
        </p:nvGraphicFramePr>
        <p:xfrm>
          <a:off x="3068638" y="1989139"/>
          <a:ext cx="7129462" cy="4448175"/>
        </p:xfrm>
        <a:graphic>
          <a:graphicData uri="http://schemas.openxmlformats.org/presentationml/2006/ole">
            <mc:AlternateContent xmlns:mc="http://schemas.openxmlformats.org/markup-compatibility/2006">
              <mc:Choice xmlns:v="urn:schemas-microsoft-com:vml" Requires="v">
                <p:oleObj spid="_x0000_s3075" name="Gráfico" r:id="rId4" imgW="7134237" imgH="4457647" progId="MSGraph.Chart.8">
                  <p:embed followColorScheme="full"/>
                </p:oleObj>
              </mc:Choice>
              <mc:Fallback>
                <p:oleObj name="Gráfico" r:id="rId4" imgW="7134237" imgH="4457647" progId="MSGraph.Chart.8">
                  <p:embed followColorScheme="full"/>
                  <p:pic>
                    <p:nvPicPr>
                      <p:cNvPr id="244741" name="Object 5">
                        <a:extLst>
                          <a:ext uri="{FF2B5EF4-FFF2-40B4-BE49-F238E27FC236}">
                            <a16:creationId xmlns:a16="http://schemas.microsoft.com/office/drawing/2014/main" xmlns="" id="{DC384D74-C2C1-486B-BC87-F15FF8D2F892}"/>
                          </a:ext>
                        </a:extLst>
                      </p:cNvPr>
                      <p:cNvPicPr>
                        <a:picLocks noChangeAspect="1" noChangeArrowheads="1"/>
                      </p:cNvPicPr>
                      <p:nvPr/>
                    </p:nvPicPr>
                    <p:blipFill>
                      <a:blip r:embed="rId5"/>
                      <a:srcRect/>
                      <a:stretch>
                        <a:fillRect/>
                      </a:stretch>
                    </p:blipFill>
                    <p:spPr bwMode="auto">
                      <a:xfrm>
                        <a:off x="3068638" y="1989139"/>
                        <a:ext cx="7129462" cy="444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4742" name="Line 6">
            <a:extLst>
              <a:ext uri="{FF2B5EF4-FFF2-40B4-BE49-F238E27FC236}">
                <a16:creationId xmlns:a16="http://schemas.microsoft.com/office/drawing/2014/main" xmlns="" id="{36FFCF9B-6032-4FAE-B9CA-ED8669DB6DE2}"/>
              </a:ext>
            </a:extLst>
          </p:cNvPr>
          <p:cNvSpPr>
            <a:spLocks noChangeShapeType="1"/>
          </p:cNvSpPr>
          <p:nvPr/>
        </p:nvSpPr>
        <p:spPr bwMode="auto">
          <a:xfrm>
            <a:off x="2279650" y="60928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44744" name="Text Box 8">
            <a:extLst>
              <a:ext uri="{FF2B5EF4-FFF2-40B4-BE49-F238E27FC236}">
                <a16:creationId xmlns:a16="http://schemas.microsoft.com/office/drawing/2014/main" xmlns="" id="{9FEDE905-3545-4864-ABB7-F0417F5882BC}"/>
              </a:ext>
            </a:extLst>
          </p:cNvPr>
          <p:cNvSpPr txBox="1">
            <a:spLocks noChangeArrowheads="1"/>
          </p:cNvSpPr>
          <p:nvPr/>
        </p:nvSpPr>
        <p:spPr bwMode="auto">
          <a:xfrm>
            <a:off x="2208214" y="60928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5" name="Line 3">
            <a:extLst>
              <a:ext uri="{FF2B5EF4-FFF2-40B4-BE49-F238E27FC236}">
                <a16:creationId xmlns:a16="http://schemas.microsoft.com/office/drawing/2014/main" xmlns="" id="{DDBE2FE0-1CDB-47F8-9AC2-9B5D836CB1CC}"/>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05476" name="Text Box 4">
            <a:extLst>
              <a:ext uri="{FF2B5EF4-FFF2-40B4-BE49-F238E27FC236}">
                <a16:creationId xmlns:a16="http://schemas.microsoft.com/office/drawing/2014/main" xmlns="" id="{91FF896D-4F1A-4F9C-BCF7-3FD3449FD4CA}"/>
              </a:ext>
            </a:extLst>
          </p:cNvPr>
          <p:cNvSpPr txBox="1">
            <a:spLocks noChangeArrowheads="1"/>
          </p:cNvSpPr>
          <p:nvPr/>
        </p:nvSpPr>
        <p:spPr bwMode="auto">
          <a:xfrm>
            <a:off x="2063750" y="1712913"/>
            <a:ext cx="8066088" cy="1160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a:solidFill>
                  <a:srgbClr val="FFFFFF"/>
                </a:solidFill>
                <a:latin typeface="Arial" panose="020B0604020202020204" pitchFamily="34" charset="0"/>
              </a:rPr>
              <a:t>                   </a:t>
            </a:r>
          </a:p>
          <a:p>
            <a:pPr eaLnBrk="0" fontAlgn="base" hangingPunct="0">
              <a:spcBef>
                <a:spcPct val="50000"/>
              </a:spcBef>
              <a:spcAft>
                <a:spcPct val="0"/>
              </a:spcAft>
            </a:pPr>
            <a:r>
              <a:rPr lang="es-ES" altLang="es-ES" sz="2800">
                <a:solidFill>
                  <a:srgbClr val="FFFFFF"/>
                </a:solidFill>
                <a:latin typeface="Arial" panose="020B0604020202020204" pitchFamily="34" charset="0"/>
              </a:rPr>
              <a:t>                   </a:t>
            </a:r>
          </a:p>
        </p:txBody>
      </p:sp>
      <p:sp>
        <p:nvSpPr>
          <p:cNvPr id="105477" name="Text Box 5">
            <a:extLst>
              <a:ext uri="{FF2B5EF4-FFF2-40B4-BE49-F238E27FC236}">
                <a16:creationId xmlns:a16="http://schemas.microsoft.com/office/drawing/2014/main" xmlns="" id="{C3F22856-73C4-4DFC-8935-344736D64A4B}"/>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05486" name="Line 14">
            <a:extLst>
              <a:ext uri="{FF2B5EF4-FFF2-40B4-BE49-F238E27FC236}">
                <a16:creationId xmlns:a16="http://schemas.microsoft.com/office/drawing/2014/main" xmlns="" id="{04F366BD-D609-4452-88E1-5EC219BFE5A5}"/>
              </a:ext>
            </a:extLst>
          </p:cNvPr>
          <p:cNvSpPr>
            <a:spLocks noChangeShapeType="1"/>
          </p:cNvSpPr>
          <p:nvPr/>
        </p:nvSpPr>
        <p:spPr bwMode="auto">
          <a:xfrm>
            <a:off x="2135188"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05487" name="Text Box 15">
            <a:extLst>
              <a:ext uri="{FF2B5EF4-FFF2-40B4-BE49-F238E27FC236}">
                <a16:creationId xmlns:a16="http://schemas.microsoft.com/office/drawing/2014/main" xmlns="" id="{DBAB120D-2B83-4292-BC05-D3789699B8BF}"/>
              </a:ext>
            </a:extLst>
          </p:cNvPr>
          <p:cNvSpPr txBox="1">
            <a:spLocks noChangeArrowheads="1"/>
          </p:cNvSpPr>
          <p:nvPr/>
        </p:nvSpPr>
        <p:spPr bwMode="auto">
          <a:xfrm>
            <a:off x="1847850" y="1844676"/>
            <a:ext cx="828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4" name="Text Box 2">
            <a:extLst>
              <a:ext uri="{FF2B5EF4-FFF2-40B4-BE49-F238E27FC236}">
                <a16:creationId xmlns:a16="http://schemas.microsoft.com/office/drawing/2014/main" xmlns="" id="{0B4183C5-8319-461F-BB90-368ECF6F4500}"/>
              </a:ext>
            </a:extLst>
          </p:cNvPr>
          <p:cNvSpPr txBox="1">
            <a:spLocks noChangeArrowheads="1"/>
          </p:cNvSpPr>
          <p:nvPr/>
        </p:nvSpPr>
        <p:spPr bwMode="auto">
          <a:xfrm>
            <a:off x="1992313" y="2981326"/>
            <a:ext cx="828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248835" name="Line 3">
            <a:extLst>
              <a:ext uri="{FF2B5EF4-FFF2-40B4-BE49-F238E27FC236}">
                <a16:creationId xmlns:a16="http://schemas.microsoft.com/office/drawing/2014/main" xmlns="" id="{BDD7DBC5-D2A9-4991-9E0C-69EACD4B9AF9}"/>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48837" name="Line 5">
            <a:extLst>
              <a:ext uri="{FF2B5EF4-FFF2-40B4-BE49-F238E27FC236}">
                <a16:creationId xmlns:a16="http://schemas.microsoft.com/office/drawing/2014/main" xmlns="" id="{8BE3DFBD-C56E-4617-B633-7121BB06CC20}"/>
              </a:ext>
            </a:extLst>
          </p:cNvPr>
          <p:cNvSpPr>
            <a:spLocks noChangeShapeType="1"/>
          </p:cNvSpPr>
          <p:nvPr/>
        </p:nvSpPr>
        <p:spPr bwMode="auto">
          <a:xfrm>
            <a:off x="22796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Text Box 2">
            <a:extLst>
              <a:ext uri="{FF2B5EF4-FFF2-40B4-BE49-F238E27FC236}">
                <a16:creationId xmlns:a16="http://schemas.microsoft.com/office/drawing/2014/main" xmlns="" id="{B61E9744-BC57-43CB-BD80-827AB718B815}"/>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t>
            </a:r>
          </a:p>
        </p:txBody>
      </p:sp>
      <p:sp>
        <p:nvSpPr>
          <p:cNvPr id="73732" name="Line 4">
            <a:extLst>
              <a:ext uri="{FF2B5EF4-FFF2-40B4-BE49-F238E27FC236}">
                <a16:creationId xmlns:a16="http://schemas.microsoft.com/office/drawing/2014/main" xmlns="" id="{FA09D187-54B8-4192-BD8A-247769F9DBF3}"/>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73735" name="Text Box 7">
            <a:extLst>
              <a:ext uri="{FF2B5EF4-FFF2-40B4-BE49-F238E27FC236}">
                <a16:creationId xmlns:a16="http://schemas.microsoft.com/office/drawing/2014/main" xmlns="" id="{FD208269-16BC-4AB3-8E1F-86351DAFF995}"/>
              </a:ext>
            </a:extLst>
          </p:cNvPr>
          <p:cNvSpPr txBox="1">
            <a:spLocks noChangeArrowheads="1"/>
          </p:cNvSpPr>
          <p:nvPr/>
        </p:nvSpPr>
        <p:spPr bwMode="auto">
          <a:xfrm>
            <a:off x="1774825" y="1628776"/>
            <a:ext cx="828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73736" name="Text Box 8">
            <a:extLst>
              <a:ext uri="{FF2B5EF4-FFF2-40B4-BE49-F238E27FC236}">
                <a16:creationId xmlns:a16="http://schemas.microsoft.com/office/drawing/2014/main" xmlns="" id="{54DE0C61-6AFA-45BC-92FB-CF583CFC2576}"/>
              </a:ext>
            </a:extLst>
          </p:cNvPr>
          <p:cNvSpPr txBox="1">
            <a:spLocks noChangeArrowheads="1"/>
          </p:cNvSpPr>
          <p:nvPr/>
        </p:nvSpPr>
        <p:spPr bwMode="auto">
          <a:xfrm>
            <a:off x="1774825" y="3989388"/>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73737" name="Text Box 9">
            <a:extLst>
              <a:ext uri="{FF2B5EF4-FFF2-40B4-BE49-F238E27FC236}">
                <a16:creationId xmlns:a16="http://schemas.microsoft.com/office/drawing/2014/main" xmlns="" id="{F597510A-6C6A-4803-9CA8-B5359A55C8AC}"/>
              </a:ext>
            </a:extLst>
          </p:cNvPr>
          <p:cNvSpPr txBox="1">
            <a:spLocks noChangeArrowheads="1"/>
          </p:cNvSpPr>
          <p:nvPr/>
        </p:nvSpPr>
        <p:spPr bwMode="auto">
          <a:xfrm>
            <a:off x="2279650" y="2492376"/>
            <a:ext cx="792003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FF"/>
                </a:solidFill>
                <a:latin typeface="Arial" panose="020B0604020202020204" pitchFamily="34" charset="0"/>
              </a:rPr>
              <a:t>Hemorragia digestiva alta varicosa</a:t>
            </a:r>
          </a:p>
          <a:p>
            <a:pPr eaLnBrk="0" fontAlgn="base" hangingPunct="0">
              <a:spcBef>
                <a:spcPct val="50000"/>
              </a:spcBef>
              <a:spcAft>
                <a:spcPct val="0"/>
              </a:spcAft>
            </a:pPr>
            <a:r>
              <a:rPr lang="es-ES" altLang="es-ES" sz="2400">
                <a:solidFill>
                  <a:srgbClr val="FFFFFF"/>
                </a:solidFill>
                <a:latin typeface="Arial" panose="020B0604020202020204" pitchFamily="34" charset="0"/>
              </a:rPr>
              <a:t>Hemorragia digestiva alta no varicosa</a:t>
            </a:r>
          </a:p>
        </p:txBody>
      </p:sp>
      <p:sp>
        <p:nvSpPr>
          <p:cNvPr id="73739" name="Line 11">
            <a:extLst>
              <a:ext uri="{FF2B5EF4-FFF2-40B4-BE49-F238E27FC236}">
                <a16:creationId xmlns:a16="http://schemas.microsoft.com/office/drawing/2014/main" xmlns="" id="{7192462E-95C3-4C61-B214-5E2866B4662F}"/>
              </a:ext>
            </a:extLst>
          </p:cNvPr>
          <p:cNvSpPr>
            <a:spLocks noChangeShapeType="1"/>
          </p:cNvSpPr>
          <p:nvPr/>
        </p:nvSpPr>
        <p:spPr bwMode="auto">
          <a:xfrm>
            <a:off x="2351088"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Text Box 2">
            <a:extLst>
              <a:ext uri="{FF2B5EF4-FFF2-40B4-BE49-F238E27FC236}">
                <a16:creationId xmlns:a16="http://schemas.microsoft.com/office/drawing/2014/main" xmlns="" id="{93298553-7A67-4D06-A768-B1EFD17DEA2F}"/>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94211" name="Line 3">
            <a:extLst>
              <a:ext uri="{FF2B5EF4-FFF2-40B4-BE49-F238E27FC236}">
                <a16:creationId xmlns:a16="http://schemas.microsoft.com/office/drawing/2014/main" xmlns="" id="{2BE19CC3-2A24-42B6-B706-0F941A585916}"/>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4212" name="Text Box 4">
            <a:extLst>
              <a:ext uri="{FF2B5EF4-FFF2-40B4-BE49-F238E27FC236}">
                <a16:creationId xmlns:a16="http://schemas.microsoft.com/office/drawing/2014/main" xmlns="" id="{2BB5EE76-D063-487B-B796-688A3C379F33}"/>
              </a:ext>
            </a:extLst>
          </p:cNvPr>
          <p:cNvSpPr txBox="1">
            <a:spLocks noChangeArrowheads="1"/>
          </p:cNvSpPr>
          <p:nvPr/>
        </p:nvSpPr>
        <p:spPr bwMode="auto">
          <a:xfrm>
            <a:off x="2135189" y="1412875"/>
            <a:ext cx="8137525"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Pronóstico</a:t>
            </a:r>
          </a:p>
          <a:p>
            <a:pPr eaLnBrk="0" fontAlgn="base" hangingPunct="0">
              <a:spcBef>
                <a:spcPct val="50000"/>
              </a:spcBef>
              <a:spcAft>
                <a:spcPct val="0"/>
              </a:spcAft>
            </a:pPr>
            <a:r>
              <a:rPr lang="es-ES" altLang="es-ES" sz="2400">
                <a:solidFill>
                  <a:srgbClr val="FFFF66"/>
                </a:solidFill>
                <a:latin typeface="Arial" panose="020B0604020202020204" pitchFamily="34" charset="0"/>
              </a:rPr>
              <a:t>            </a:t>
            </a:r>
          </a:p>
          <a:p>
            <a:pPr eaLnBrk="0" fontAlgn="base" hangingPunct="0">
              <a:spcBef>
                <a:spcPct val="50000"/>
              </a:spcBef>
              <a:spcAft>
                <a:spcPct val="0"/>
              </a:spcAft>
            </a:pPr>
            <a:r>
              <a:rPr lang="es-ES" altLang="es-ES" sz="2400">
                <a:solidFill>
                  <a:srgbClr val="FFFFFF"/>
                </a:solidFill>
                <a:latin typeface="Arial" panose="020B0604020202020204" pitchFamily="34" charset="0"/>
              </a:rPr>
              <a:t>         alto  riesgo de resangrado y mortalidad</a:t>
            </a:r>
          </a:p>
          <a:p>
            <a:pPr eaLnBrk="0" fontAlgn="base" hangingPunct="0">
              <a:spcBef>
                <a:spcPct val="50000"/>
              </a:spcBef>
              <a:spcAft>
                <a:spcPct val="0"/>
              </a:spcAft>
            </a:pPr>
            <a:endParaRPr lang="es-ES" altLang="es-ES" sz="2400">
              <a:solidFill>
                <a:srgbClr val="FFFFFF"/>
              </a:solidFill>
              <a:latin typeface="Arial" panose="020B0604020202020204" pitchFamily="34" charset="0"/>
            </a:endParaRPr>
          </a:p>
          <a:p>
            <a:pPr eaLnBrk="0" fontAlgn="base" hangingPunct="0">
              <a:spcBef>
                <a:spcPct val="50000"/>
              </a:spcBef>
              <a:spcAft>
                <a:spcPct val="0"/>
              </a:spcAft>
            </a:pPr>
            <a:r>
              <a:rPr lang="es-ES" altLang="es-ES" sz="2400">
                <a:solidFill>
                  <a:srgbClr val="FFFFFF"/>
                </a:solidFill>
                <a:latin typeface="Arial" panose="020B0604020202020204" pitchFamily="34" charset="0"/>
              </a:rPr>
              <a:t>         bajo riesgo de resangrado y mortalidad     </a:t>
            </a:r>
          </a:p>
          <a:p>
            <a:pPr eaLnBrk="0" fontAlgn="base" hangingPunct="0">
              <a:spcBef>
                <a:spcPct val="50000"/>
              </a:spcBef>
              <a:spcAft>
                <a:spcPct val="0"/>
              </a:spcAft>
            </a:pPr>
            <a:r>
              <a:rPr lang="es-ES" altLang="es-ES" sz="2400">
                <a:solidFill>
                  <a:srgbClr val="FFFF66"/>
                </a:solidFill>
                <a:latin typeface="Arial" panose="020B0604020202020204" pitchFamily="34" charset="0"/>
              </a:rPr>
              <a:t>              </a:t>
            </a:r>
          </a:p>
        </p:txBody>
      </p:sp>
      <p:sp>
        <p:nvSpPr>
          <p:cNvPr id="94213" name="Text Box 5">
            <a:extLst>
              <a:ext uri="{FF2B5EF4-FFF2-40B4-BE49-F238E27FC236}">
                <a16:creationId xmlns:a16="http://schemas.microsoft.com/office/drawing/2014/main" xmlns="" id="{F4B76CB2-7E8C-4025-8BF8-C8CB8E4283E0}"/>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94215" name="Text Box 7">
            <a:extLst>
              <a:ext uri="{FF2B5EF4-FFF2-40B4-BE49-F238E27FC236}">
                <a16:creationId xmlns:a16="http://schemas.microsoft.com/office/drawing/2014/main" xmlns="" id="{1E7DD730-499D-41FE-BB79-65ED594EB80A}"/>
              </a:ext>
            </a:extLst>
          </p:cNvPr>
          <p:cNvSpPr txBox="1">
            <a:spLocks noChangeArrowheads="1"/>
          </p:cNvSpPr>
          <p:nvPr/>
        </p:nvSpPr>
        <p:spPr bwMode="auto">
          <a:xfrm>
            <a:off x="7031038" y="4814889"/>
            <a:ext cx="24495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Evidencia:  I  Recomendación:  A</a:t>
            </a:r>
          </a:p>
        </p:txBody>
      </p:sp>
      <p:sp>
        <p:nvSpPr>
          <p:cNvPr id="94218" name="Line 10">
            <a:extLst>
              <a:ext uri="{FF2B5EF4-FFF2-40B4-BE49-F238E27FC236}">
                <a16:creationId xmlns:a16="http://schemas.microsoft.com/office/drawing/2014/main" xmlns="" id="{088925B5-40AB-41FD-BCF8-B4366D0168C1}"/>
              </a:ext>
            </a:extLst>
          </p:cNvPr>
          <p:cNvSpPr>
            <a:spLocks noChangeShapeType="1"/>
          </p:cNvSpPr>
          <p:nvPr/>
        </p:nvSpPr>
        <p:spPr bwMode="auto">
          <a:xfrm>
            <a:off x="20637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4221" name="Text Box 13">
            <a:extLst>
              <a:ext uri="{FF2B5EF4-FFF2-40B4-BE49-F238E27FC236}">
                <a16:creationId xmlns:a16="http://schemas.microsoft.com/office/drawing/2014/main" xmlns="" id="{148E6247-1A8A-4944-9172-89C5ACC6CCCE}"/>
              </a:ext>
            </a:extLst>
          </p:cNvPr>
          <p:cNvSpPr txBox="1">
            <a:spLocks noChangeArrowheads="1"/>
          </p:cNvSpPr>
          <p:nvPr/>
        </p:nvSpPr>
        <p:spPr bwMode="auto">
          <a:xfrm>
            <a:off x="2208214" y="60928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3954" name="Text Box 2">
            <a:extLst>
              <a:ext uri="{FF2B5EF4-FFF2-40B4-BE49-F238E27FC236}">
                <a16:creationId xmlns:a16="http://schemas.microsoft.com/office/drawing/2014/main" xmlns="" id="{19D66960-6A29-45F2-9D3D-49213C9EEEC7}"/>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253955" name="Line 3">
            <a:extLst>
              <a:ext uri="{FF2B5EF4-FFF2-40B4-BE49-F238E27FC236}">
                <a16:creationId xmlns:a16="http://schemas.microsoft.com/office/drawing/2014/main" xmlns="" id="{DF0F28E7-0EDF-4C26-8073-32CAB81E62CA}"/>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3956" name="Text Box 4">
            <a:extLst>
              <a:ext uri="{FF2B5EF4-FFF2-40B4-BE49-F238E27FC236}">
                <a16:creationId xmlns:a16="http://schemas.microsoft.com/office/drawing/2014/main" xmlns="" id="{EF2FA03A-F5DF-426F-87E9-8149A5F841BF}"/>
              </a:ext>
            </a:extLst>
          </p:cNvPr>
          <p:cNvSpPr txBox="1">
            <a:spLocks noChangeArrowheads="1"/>
          </p:cNvSpPr>
          <p:nvPr/>
        </p:nvSpPr>
        <p:spPr bwMode="auto">
          <a:xfrm>
            <a:off x="2135189" y="1628775"/>
            <a:ext cx="813752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Pronóstico</a:t>
            </a:r>
          </a:p>
          <a:p>
            <a:pPr eaLnBrk="0" fontAlgn="base" hangingPunct="0">
              <a:spcBef>
                <a:spcPct val="50000"/>
              </a:spcBef>
              <a:spcAft>
                <a:spcPct val="0"/>
              </a:spcAft>
            </a:pPr>
            <a:r>
              <a:rPr lang="es-ES" altLang="es-ES" sz="2400">
                <a:solidFill>
                  <a:srgbClr val="FFFF66"/>
                </a:solidFill>
                <a:latin typeface="Arial" panose="020B0604020202020204" pitchFamily="34" charset="0"/>
              </a:rPr>
              <a:t>            </a:t>
            </a:r>
          </a:p>
          <a:p>
            <a:pPr lvl="4"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según parámetros clínicos</a:t>
            </a:r>
          </a:p>
          <a:p>
            <a:pPr eaLnBrk="0" fontAlgn="base" hangingPunct="0">
              <a:spcBef>
                <a:spcPct val="50000"/>
              </a:spcBef>
              <a:spcAft>
                <a:spcPct val="0"/>
              </a:spcAft>
              <a:buFont typeface="Wingdings" panose="05000000000000000000" pitchFamily="2" charset="2"/>
              <a:buChar char="ü"/>
            </a:pPr>
            <a:endParaRPr lang="es-ES" altLang="es-ES" sz="2400">
              <a:solidFill>
                <a:srgbClr val="FFFF66"/>
              </a:solidFill>
              <a:latin typeface="Arial" panose="020B0604020202020204" pitchFamily="34" charset="0"/>
            </a:endParaRPr>
          </a:p>
          <a:p>
            <a:pPr lvl="4"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según parámetros endoscópicos</a:t>
            </a:r>
          </a:p>
          <a:p>
            <a:pPr eaLnBrk="0" fontAlgn="base" hangingPunct="0">
              <a:spcBef>
                <a:spcPct val="50000"/>
              </a:spcBef>
              <a:spcAft>
                <a:spcPct val="0"/>
              </a:spcAft>
              <a:buFont typeface="Wingdings" panose="05000000000000000000" pitchFamily="2" charset="2"/>
              <a:buChar char="ü"/>
            </a:pPr>
            <a:endParaRPr lang="es-ES" altLang="es-ES" sz="2400">
              <a:solidFill>
                <a:srgbClr val="FFFF66"/>
              </a:solidFill>
              <a:latin typeface="Arial" panose="020B0604020202020204" pitchFamily="34" charset="0"/>
            </a:endParaRPr>
          </a:p>
          <a:p>
            <a:pPr lvl="4"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según índices numéricos</a:t>
            </a:r>
          </a:p>
        </p:txBody>
      </p:sp>
      <p:sp>
        <p:nvSpPr>
          <p:cNvPr id="253957" name="Text Box 5">
            <a:extLst>
              <a:ext uri="{FF2B5EF4-FFF2-40B4-BE49-F238E27FC236}">
                <a16:creationId xmlns:a16="http://schemas.microsoft.com/office/drawing/2014/main" xmlns="" id="{5D028ACA-5192-4F8D-8CEB-73B67FAB3EDF}"/>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253959" name="Line 7">
            <a:extLst>
              <a:ext uri="{FF2B5EF4-FFF2-40B4-BE49-F238E27FC236}">
                <a16:creationId xmlns:a16="http://schemas.microsoft.com/office/drawing/2014/main" xmlns="" id="{41476DFE-CEB7-4FBA-BA3C-CD0670C7E43F}"/>
              </a:ext>
            </a:extLst>
          </p:cNvPr>
          <p:cNvSpPr>
            <a:spLocks noChangeShapeType="1"/>
          </p:cNvSpPr>
          <p:nvPr/>
        </p:nvSpPr>
        <p:spPr bwMode="auto">
          <a:xfrm>
            <a:off x="2063750"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Text Box 2">
            <a:extLst>
              <a:ext uri="{FF2B5EF4-FFF2-40B4-BE49-F238E27FC236}">
                <a16:creationId xmlns:a16="http://schemas.microsoft.com/office/drawing/2014/main" xmlns="" id="{9CBCA587-99F2-4BEF-8C8C-3AD5B22591BF}"/>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96259" name="Line 3">
            <a:extLst>
              <a:ext uri="{FF2B5EF4-FFF2-40B4-BE49-F238E27FC236}">
                <a16:creationId xmlns:a16="http://schemas.microsoft.com/office/drawing/2014/main" xmlns="" id="{DC6B6479-9284-4580-9C0A-9594B4C9D902}"/>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6260" name="Text Box 4">
            <a:extLst>
              <a:ext uri="{FF2B5EF4-FFF2-40B4-BE49-F238E27FC236}">
                <a16:creationId xmlns:a16="http://schemas.microsoft.com/office/drawing/2014/main" xmlns="" id="{22E7AA74-A0E2-4EAB-A1A4-61B90620C1FC}"/>
              </a:ext>
            </a:extLst>
          </p:cNvPr>
          <p:cNvSpPr txBox="1">
            <a:spLocks noChangeArrowheads="1"/>
          </p:cNvSpPr>
          <p:nvPr/>
        </p:nvSpPr>
        <p:spPr bwMode="auto">
          <a:xfrm>
            <a:off x="2640014" y="2100263"/>
            <a:ext cx="7056437"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s-ES" altLang="es-ES" sz="2800">
                <a:solidFill>
                  <a:srgbClr val="FFFFFF"/>
                </a:solidFill>
                <a:latin typeface="Arial" panose="020B0604020202020204" pitchFamily="34" charset="0"/>
              </a:rPr>
              <a:t>             </a:t>
            </a:r>
          </a:p>
          <a:p>
            <a:pPr eaLnBrk="0" fontAlgn="base" hangingPunct="0">
              <a:spcBef>
                <a:spcPct val="0"/>
              </a:spcBef>
              <a:spcAft>
                <a:spcPct val="0"/>
              </a:spcAft>
              <a:buFont typeface="Wingdings" panose="05000000000000000000" pitchFamily="2" charset="2"/>
              <a:buChar char="ü"/>
            </a:pPr>
            <a:r>
              <a:rPr lang="es-ES" altLang="es-ES" sz="2800">
                <a:solidFill>
                  <a:srgbClr val="FFFFFF"/>
                </a:solidFill>
                <a:latin typeface="Arial" panose="020B0604020202020204" pitchFamily="34" charset="0"/>
              </a:rPr>
              <a:t>    </a:t>
            </a:r>
            <a:r>
              <a:rPr lang="es-ES" altLang="es-ES" sz="2000" i="1">
                <a:solidFill>
                  <a:srgbClr val="FFFFFF"/>
                </a:solidFill>
                <a:latin typeface="Arial" panose="020B0604020202020204" pitchFamily="34" charset="0"/>
              </a:rPr>
              <a:t>enfermedades concomitantes graves    </a:t>
            </a:r>
          </a:p>
          <a:p>
            <a:pPr eaLnBrk="0" fontAlgn="base" hangingPunct="0">
              <a:spcBef>
                <a:spcPct val="0"/>
              </a:spcBef>
              <a:spcAft>
                <a:spcPct val="0"/>
              </a:spcAft>
              <a:buFont typeface="Wingdings" panose="05000000000000000000" pitchFamily="2" charset="2"/>
              <a:buChar char="ü"/>
            </a:pPr>
            <a:r>
              <a:rPr lang="es-ES" altLang="es-ES" sz="2000" i="1">
                <a:solidFill>
                  <a:srgbClr val="FFFFFF"/>
                </a:solidFill>
                <a:latin typeface="Arial" panose="020B0604020202020204" pitchFamily="34" charset="0"/>
              </a:rPr>
              <a:t>       pacientes mayores de 65 años</a:t>
            </a:r>
          </a:p>
          <a:p>
            <a:pPr eaLnBrk="0" fontAlgn="base" hangingPunct="0">
              <a:spcBef>
                <a:spcPct val="0"/>
              </a:spcBef>
              <a:spcAft>
                <a:spcPct val="0"/>
              </a:spcAft>
              <a:buFont typeface="Wingdings" panose="05000000000000000000" pitchFamily="2" charset="2"/>
              <a:buChar char="ü"/>
            </a:pPr>
            <a:r>
              <a:rPr lang="es-ES" altLang="es-ES" sz="2000" i="1">
                <a:solidFill>
                  <a:srgbClr val="FFFFFF"/>
                </a:solidFill>
                <a:latin typeface="Arial" panose="020B0604020202020204" pitchFamily="34" charset="0"/>
              </a:rPr>
              <a:t>       presentación con hipotensión ó shock</a:t>
            </a:r>
          </a:p>
          <a:p>
            <a:pPr eaLnBrk="0" fontAlgn="base" hangingPunct="0">
              <a:spcBef>
                <a:spcPct val="0"/>
              </a:spcBef>
              <a:spcAft>
                <a:spcPct val="0"/>
              </a:spcAft>
              <a:buFont typeface="Wingdings" panose="05000000000000000000" pitchFamily="2" charset="2"/>
              <a:buChar char="ü"/>
            </a:pPr>
            <a:r>
              <a:rPr lang="es-ES" altLang="es-ES" sz="2000" i="1">
                <a:solidFill>
                  <a:srgbClr val="FFFFFF"/>
                </a:solidFill>
                <a:latin typeface="Arial" panose="020B0604020202020204" pitchFamily="34" charset="0"/>
              </a:rPr>
              <a:t>       anemia severa al inicio</a:t>
            </a:r>
          </a:p>
          <a:p>
            <a:pPr eaLnBrk="0" fontAlgn="base" hangingPunct="0">
              <a:spcBef>
                <a:spcPct val="0"/>
              </a:spcBef>
              <a:spcAft>
                <a:spcPct val="0"/>
              </a:spcAft>
              <a:buFont typeface="Wingdings" panose="05000000000000000000" pitchFamily="2" charset="2"/>
              <a:buChar char="ü"/>
            </a:pPr>
            <a:r>
              <a:rPr lang="es-ES" altLang="es-ES" sz="2000" i="1">
                <a:solidFill>
                  <a:srgbClr val="FFFFFF"/>
                </a:solidFill>
                <a:latin typeface="Arial" panose="020B0604020202020204" pitchFamily="34" charset="0"/>
              </a:rPr>
              <a:t>       inicio del sangrado estando internado por  otro motivo </a:t>
            </a:r>
          </a:p>
          <a:p>
            <a:pPr eaLnBrk="0" fontAlgn="base" hangingPunct="0">
              <a:spcBef>
                <a:spcPct val="0"/>
              </a:spcBef>
              <a:spcAft>
                <a:spcPct val="0"/>
              </a:spcAft>
              <a:buFont typeface="Wingdings" panose="05000000000000000000" pitchFamily="2" charset="2"/>
              <a:buChar char="ü"/>
            </a:pPr>
            <a:r>
              <a:rPr lang="es-ES" altLang="es-ES" sz="2000" i="1">
                <a:solidFill>
                  <a:srgbClr val="FFFFFF"/>
                </a:solidFill>
                <a:latin typeface="Arial" panose="020B0604020202020204" pitchFamily="34" charset="0"/>
              </a:rPr>
              <a:t>       antecedentes de no ingesta de AINES</a:t>
            </a:r>
            <a:r>
              <a:rPr lang="es-ES" altLang="es-ES" sz="2000">
                <a:solidFill>
                  <a:srgbClr val="FFFFFF"/>
                </a:solidFill>
                <a:latin typeface="Times New Roman" panose="02020603050405020304" pitchFamily="18" charset="0"/>
              </a:rPr>
              <a:t>                          </a:t>
            </a:r>
          </a:p>
          <a:p>
            <a:pPr eaLnBrk="0" fontAlgn="base" hangingPunct="0">
              <a:spcBef>
                <a:spcPct val="0"/>
              </a:spcBef>
              <a:spcAft>
                <a:spcPct val="0"/>
              </a:spcAft>
            </a:pPr>
            <a:r>
              <a:rPr lang="es-ES" altLang="es-ES" sz="2000">
                <a:solidFill>
                  <a:srgbClr val="FFFFFF"/>
                </a:solidFill>
                <a:latin typeface="Times New Roman" panose="02020603050405020304" pitchFamily="18" charset="0"/>
              </a:rPr>
              <a:t>              </a:t>
            </a:r>
          </a:p>
          <a:p>
            <a:pPr eaLnBrk="0" fontAlgn="base" hangingPunct="0">
              <a:spcBef>
                <a:spcPct val="50000"/>
              </a:spcBef>
              <a:spcAft>
                <a:spcPct val="0"/>
              </a:spcAft>
            </a:pPr>
            <a:r>
              <a:rPr lang="es-ES" altLang="es-ES" sz="2800">
                <a:solidFill>
                  <a:srgbClr val="FFFFFF"/>
                </a:solidFill>
                <a:latin typeface="Arial" panose="020B0604020202020204" pitchFamily="34" charset="0"/>
              </a:rPr>
              <a:t>             </a:t>
            </a:r>
          </a:p>
        </p:txBody>
      </p:sp>
      <p:sp>
        <p:nvSpPr>
          <p:cNvPr id="96261" name="Text Box 5">
            <a:extLst>
              <a:ext uri="{FF2B5EF4-FFF2-40B4-BE49-F238E27FC236}">
                <a16:creationId xmlns:a16="http://schemas.microsoft.com/office/drawing/2014/main" xmlns="" id="{AE5DA2CF-4567-4A03-8391-9D81A4E1B4B7}"/>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96263" name="Line 7">
            <a:extLst>
              <a:ext uri="{FF2B5EF4-FFF2-40B4-BE49-F238E27FC236}">
                <a16:creationId xmlns:a16="http://schemas.microsoft.com/office/drawing/2014/main" xmlns="" id="{1F275C4C-F490-406E-BD06-F5599D08E821}"/>
              </a:ext>
            </a:extLst>
          </p:cNvPr>
          <p:cNvSpPr>
            <a:spLocks noChangeShapeType="1"/>
          </p:cNvSpPr>
          <p:nvPr/>
        </p:nvSpPr>
        <p:spPr bwMode="auto">
          <a:xfrm>
            <a:off x="2208213" y="58054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6264" name="Rectangle 8">
            <a:extLst>
              <a:ext uri="{FF2B5EF4-FFF2-40B4-BE49-F238E27FC236}">
                <a16:creationId xmlns:a16="http://schemas.microsoft.com/office/drawing/2014/main" xmlns="" id="{27CC5B75-4121-4524-9022-9835A10E7429}"/>
              </a:ext>
            </a:extLst>
          </p:cNvPr>
          <p:cNvSpPr>
            <a:spLocks noChangeArrowheads="1"/>
          </p:cNvSpPr>
          <p:nvPr/>
        </p:nvSpPr>
        <p:spPr bwMode="auto">
          <a:xfrm>
            <a:off x="2063750" y="1316038"/>
            <a:ext cx="7704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buBlip>
                <a:blip r:embed="rId3"/>
              </a:buBlip>
            </a:pPr>
            <a:r>
              <a:rPr lang="es-ES" altLang="es-ES" sz="2400">
                <a:solidFill>
                  <a:srgbClr val="FFFF66"/>
                </a:solidFill>
                <a:latin typeface="Arial" panose="020B0604020202020204" pitchFamily="34" charset="0"/>
              </a:rPr>
              <a:t>     Alto riesgo (mortalidad) según  parámetros clínicos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Text Box 2">
            <a:extLst>
              <a:ext uri="{FF2B5EF4-FFF2-40B4-BE49-F238E27FC236}">
                <a16:creationId xmlns:a16="http://schemas.microsoft.com/office/drawing/2014/main" xmlns="" id="{BE3070C4-ECF2-48E6-BAF0-67222B86ABCB}"/>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136195" name="Line 3">
            <a:extLst>
              <a:ext uri="{FF2B5EF4-FFF2-40B4-BE49-F238E27FC236}">
                <a16:creationId xmlns:a16="http://schemas.microsoft.com/office/drawing/2014/main" xmlns="" id="{ECE433FF-45FA-4522-98E0-14749C0289B1}"/>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36196" name="Text Box 4">
            <a:extLst>
              <a:ext uri="{FF2B5EF4-FFF2-40B4-BE49-F238E27FC236}">
                <a16:creationId xmlns:a16="http://schemas.microsoft.com/office/drawing/2014/main" xmlns="" id="{0EF431CA-097D-46B9-A421-442058070BFC}"/>
              </a:ext>
            </a:extLst>
          </p:cNvPr>
          <p:cNvSpPr txBox="1">
            <a:spLocks noChangeArrowheads="1"/>
          </p:cNvSpPr>
          <p:nvPr/>
        </p:nvSpPr>
        <p:spPr bwMode="auto">
          <a:xfrm>
            <a:off x="2279651" y="1397001"/>
            <a:ext cx="4392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8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Terapéutica Endoscópica </a:t>
            </a:r>
            <a:r>
              <a:rPr lang="es-ES" altLang="es-ES" sz="2000">
                <a:solidFill>
                  <a:srgbClr val="FFFFFF"/>
                </a:solidFill>
                <a:latin typeface="Times New Roman" panose="02020603050405020304" pitchFamily="18" charset="0"/>
              </a:rPr>
              <a:t>           </a:t>
            </a:r>
            <a:r>
              <a:rPr lang="es-ES" altLang="es-ES" sz="2800">
                <a:solidFill>
                  <a:srgbClr val="FFFFFF"/>
                </a:solidFill>
                <a:latin typeface="Arial" panose="020B0604020202020204" pitchFamily="34" charset="0"/>
              </a:rPr>
              <a:t>             </a:t>
            </a:r>
          </a:p>
        </p:txBody>
      </p:sp>
      <p:sp>
        <p:nvSpPr>
          <p:cNvPr id="136197" name="Text Box 5">
            <a:extLst>
              <a:ext uri="{FF2B5EF4-FFF2-40B4-BE49-F238E27FC236}">
                <a16:creationId xmlns:a16="http://schemas.microsoft.com/office/drawing/2014/main" xmlns="" id="{957377A2-64BB-4FFC-8D9F-D4448D2672E9}"/>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36198" name="Line 6">
            <a:extLst>
              <a:ext uri="{FF2B5EF4-FFF2-40B4-BE49-F238E27FC236}">
                <a16:creationId xmlns:a16="http://schemas.microsoft.com/office/drawing/2014/main" xmlns="" id="{EF36BEA4-E04C-4FFE-8918-5A6EC997FF47}"/>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36199" name="Text Box 7">
            <a:extLst>
              <a:ext uri="{FF2B5EF4-FFF2-40B4-BE49-F238E27FC236}">
                <a16:creationId xmlns:a16="http://schemas.microsoft.com/office/drawing/2014/main" xmlns="" id="{49E2EC87-3CFA-444C-AA77-A97E73DD18AF}"/>
              </a:ext>
            </a:extLst>
          </p:cNvPr>
          <p:cNvSpPr txBox="1">
            <a:spLocks noChangeArrowheads="1"/>
          </p:cNvSpPr>
          <p:nvPr/>
        </p:nvSpPr>
        <p:spPr bwMode="auto">
          <a:xfrm>
            <a:off x="2566988" y="2205038"/>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36200" name="Text Box 8">
            <a:extLst>
              <a:ext uri="{FF2B5EF4-FFF2-40B4-BE49-F238E27FC236}">
                <a16:creationId xmlns:a16="http://schemas.microsoft.com/office/drawing/2014/main" xmlns="" id="{4F240C39-E101-44F0-8640-1556F2EE1221}"/>
              </a:ext>
            </a:extLst>
          </p:cNvPr>
          <p:cNvSpPr txBox="1">
            <a:spLocks noChangeArrowheads="1"/>
          </p:cNvSpPr>
          <p:nvPr/>
        </p:nvSpPr>
        <p:spPr bwMode="auto">
          <a:xfrm>
            <a:off x="2424114" y="2852739"/>
            <a:ext cx="7488237"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El tratamiento endoscópico  comparado con drogas ó placebo  demostró disminuir el número de resangrado, el número de cirugías y  disminuir la  mortalidad, en los pacientes con hemorragia digestiva alta no varicosa.</a:t>
            </a:r>
          </a:p>
        </p:txBody>
      </p:sp>
      <p:sp>
        <p:nvSpPr>
          <p:cNvPr id="136202" name="Text Box 10">
            <a:extLst>
              <a:ext uri="{FF2B5EF4-FFF2-40B4-BE49-F238E27FC236}">
                <a16:creationId xmlns:a16="http://schemas.microsoft.com/office/drawing/2014/main" xmlns="" id="{4DE679F4-E5C5-4AAF-A285-CB8386B902A3}"/>
              </a:ext>
            </a:extLst>
          </p:cNvPr>
          <p:cNvSpPr txBox="1">
            <a:spLocks noChangeArrowheads="1"/>
          </p:cNvSpPr>
          <p:nvPr/>
        </p:nvSpPr>
        <p:spPr bwMode="auto">
          <a:xfrm>
            <a:off x="7535863" y="4887914"/>
            <a:ext cx="24495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Evidencia:  I  Recomendación:  A</a:t>
            </a:r>
          </a:p>
        </p:txBody>
      </p:sp>
      <p:sp>
        <p:nvSpPr>
          <p:cNvPr id="136204" name="Text Box 12">
            <a:extLst>
              <a:ext uri="{FF2B5EF4-FFF2-40B4-BE49-F238E27FC236}">
                <a16:creationId xmlns:a16="http://schemas.microsoft.com/office/drawing/2014/main" xmlns="" id="{6FA2A86F-DE82-4FDC-821C-BD58FC626BF3}"/>
              </a:ext>
            </a:extLst>
          </p:cNvPr>
          <p:cNvSpPr txBox="1">
            <a:spLocks noChangeArrowheads="1"/>
          </p:cNvSpPr>
          <p:nvPr/>
        </p:nvSpPr>
        <p:spPr bwMode="auto">
          <a:xfrm>
            <a:off x="2208214" y="62325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Cook DJ  Laine L.  Endoscopic therapy for acute nonvariceal upper gastrointestinal hemorrhage:Meta-analysis. Gastroenterology 1992.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Text Box 2">
            <a:extLst>
              <a:ext uri="{FF2B5EF4-FFF2-40B4-BE49-F238E27FC236}">
                <a16:creationId xmlns:a16="http://schemas.microsoft.com/office/drawing/2014/main" xmlns="" id="{D82A54CC-81AC-4A44-9BB0-A2886534E4AD}"/>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138243" name="Line 3">
            <a:extLst>
              <a:ext uri="{FF2B5EF4-FFF2-40B4-BE49-F238E27FC236}">
                <a16:creationId xmlns:a16="http://schemas.microsoft.com/office/drawing/2014/main" xmlns="" id="{254E2EE3-3B47-4CDF-BC63-FA706D2DE648}"/>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38244" name="Text Box 4">
            <a:extLst>
              <a:ext uri="{FF2B5EF4-FFF2-40B4-BE49-F238E27FC236}">
                <a16:creationId xmlns:a16="http://schemas.microsoft.com/office/drawing/2014/main" xmlns="" id="{5A8818AC-BD45-4A34-94EF-95EE02F04D71}"/>
              </a:ext>
            </a:extLst>
          </p:cNvPr>
          <p:cNvSpPr txBox="1">
            <a:spLocks noChangeArrowheads="1"/>
          </p:cNvSpPr>
          <p:nvPr/>
        </p:nvSpPr>
        <p:spPr bwMode="auto">
          <a:xfrm>
            <a:off x="2279651" y="1397001"/>
            <a:ext cx="4392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8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Terapéutica Endoscópica </a:t>
            </a:r>
            <a:r>
              <a:rPr lang="es-ES" altLang="es-ES" sz="2000">
                <a:solidFill>
                  <a:srgbClr val="FFFFFF"/>
                </a:solidFill>
                <a:latin typeface="Times New Roman" panose="02020603050405020304" pitchFamily="18" charset="0"/>
              </a:rPr>
              <a:t>           </a:t>
            </a:r>
            <a:r>
              <a:rPr lang="es-ES" altLang="es-ES" sz="2800">
                <a:solidFill>
                  <a:srgbClr val="FFFFFF"/>
                </a:solidFill>
                <a:latin typeface="Arial" panose="020B0604020202020204" pitchFamily="34" charset="0"/>
              </a:rPr>
              <a:t>             </a:t>
            </a:r>
          </a:p>
        </p:txBody>
      </p:sp>
      <p:sp>
        <p:nvSpPr>
          <p:cNvPr id="138245" name="Text Box 5">
            <a:extLst>
              <a:ext uri="{FF2B5EF4-FFF2-40B4-BE49-F238E27FC236}">
                <a16:creationId xmlns:a16="http://schemas.microsoft.com/office/drawing/2014/main" xmlns="" id="{1096C860-AE48-4D47-A553-317A6E13DF45}"/>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38246" name="Line 6">
            <a:extLst>
              <a:ext uri="{FF2B5EF4-FFF2-40B4-BE49-F238E27FC236}">
                <a16:creationId xmlns:a16="http://schemas.microsoft.com/office/drawing/2014/main" xmlns="" id="{A834CDEA-4787-404B-A0B7-4C1CEDC9C518}"/>
              </a:ext>
            </a:extLst>
          </p:cNvPr>
          <p:cNvSpPr>
            <a:spLocks noChangeShapeType="1"/>
          </p:cNvSpPr>
          <p:nvPr/>
        </p:nvSpPr>
        <p:spPr bwMode="auto">
          <a:xfrm>
            <a:off x="2208213" y="59499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38247" name="Text Box 7">
            <a:extLst>
              <a:ext uri="{FF2B5EF4-FFF2-40B4-BE49-F238E27FC236}">
                <a16:creationId xmlns:a16="http://schemas.microsoft.com/office/drawing/2014/main" xmlns="" id="{AFDC022F-FC64-46FE-A8AD-B7A536589491}"/>
              </a:ext>
            </a:extLst>
          </p:cNvPr>
          <p:cNvSpPr txBox="1">
            <a:spLocks noChangeArrowheads="1"/>
          </p:cNvSpPr>
          <p:nvPr/>
        </p:nvSpPr>
        <p:spPr bwMode="auto">
          <a:xfrm>
            <a:off x="2566988" y="2205038"/>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38248" name="Text Box 8">
            <a:extLst>
              <a:ext uri="{FF2B5EF4-FFF2-40B4-BE49-F238E27FC236}">
                <a16:creationId xmlns:a16="http://schemas.microsoft.com/office/drawing/2014/main" xmlns="" id="{9CE35552-1908-488B-800E-7745AE015FA9}"/>
              </a:ext>
            </a:extLst>
          </p:cNvPr>
          <p:cNvSpPr txBox="1">
            <a:spLocks noChangeArrowheads="1"/>
          </p:cNvSpPr>
          <p:nvPr/>
        </p:nvSpPr>
        <p:spPr bwMode="auto">
          <a:xfrm>
            <a:off x="2424114" y="2511426"/>
            <a:ext cx="74882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Todas las soluciones que se inyectan  para lograr hemostasia tienen la misma eficacia.</a:t>
            </a:r>
          </a:p>
        </p:txBody>
      </p:sp>
      <p:sp>
        <p:nvSpPr>
          <p:cNvPr id="138250" name="Text Box 10">
            <a:extLst>
              <a:ext uri="{FF2B5EF4-FFF2-40B4-BE49-F238E27FC236}">
                <a16:creationId xmlns:a16="http://schemas.microsoft.com/office/drawing/2014/main" xmlns="" id="{14559A18-056E-445E-9FC9-2AD7FD29BB78}"/>
              </a:ext>
            </a:extLst>
          </p:cNvPr>
          <p:cNvSpPr txBox="1">
            <a:spLocks noChangeArrowheads="1"/>
          </p:cNvSpPr>
          <p:nvPr/>
        </p:nvSpPr>
        <p:spPr bwMode="auto">
          <a:xfrm>
            <a:off x="2495550" y="3716339"/>
            <a:ext cx="72009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i="1">
                <a:solidFill>
                  <a:srgbClr val="FF9900"/>
                </a:solidFill>
                <a:latin typeface="Arial" panose="020B0604020202020204" pitchFamily="34" charset="0"/>
              </a:rPr>
              <a:t>epinefrina     solución fisiológica     solución salina hipertónica      agua destilada    glucosa al 50%    etanol    polidocanol   aetoxiesclerol       cianoacrilato      fibrina     trombina</a:t>
            </a:r>
          </a:p>
          <a:p>
            <a:pPr eaLnBrk="0" fontAlgn="base" hangingPunct="0">
              <a:spcBef>
                <a:spcPct val="50000"/>
              </a:spcBef>
              <a:spcAft>
                <a:spcPct val="0"/>
              </a:spcAft>
            </a:pPr>
            <a:endParaRPr lang="es-ES" altLang="es-ES" sz="2000" i="1">
              <a:solidFill>
                <a:srgbClr val="FF9900"/>
              </a:solidFill>
              <a:latin typeface="Arial" panose="020B0604020202020204" pitchFamily="34" charset="0"/>
            </a:endParaRPr>
          </a:p>
        </p:txBody>
      </p:sp>
      <p:sp>
        <p:nvSpPr>
          <p:cNvPr id="138251" name="Text Box 11">
            <a:extLst>
              <a:ext uri="{FF2B5EF4-FFF2-40B4-BE49-F238E27FC236}">
                <a16:creationId xmlns:a16="http://schemas.microsoft.com/office/drawing/2014/main" xmlns="" id="{3CF10F89-08D2-45E7-B360-39AB5B9A69F7}"/>
              </a:ext>
            </a:extLst>
          </p:cNvPr>
          <p:cNvSpPr txBox="1">
            <a:spLocks noChangeArrowheads="1"/>
          </p:cNvSpPr>
          <p:nvPr/>
        </p:nvSpPr>
        <p:spPr bwMode="auto">
          <a:xfrm>
            <a:off x="7535863" y="4959351"/>
            <a:ext cx="24495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Evidencia:  I  Recomendación:  A</a:t>
            </a:r>
          </a:p>
        </p:txBody>
      </p:sp>
      <p:sp>
        <p:nvSpPr>
          <p:cNvPr id="138253" name="Text Box 13">
            <a:extLst>
              <a:ext uri="{FF2B5EF4-FFF2-40B4-BE49-F238E27FC236}">
                <a16:creationId xmlns:a16="http://schemas.microsoft.com/office/drawing/2014/main" xmlns="" id="{AA6B7B69-B538-4B97-82FE-6328E73E4AC0}"/>
              </a:ext>
            </a:extLst>
          </p:cNvPr>
          <p:cNvSpPr txBox="1">
            <a:spLocks noChangeArrowheads="1"/>
          </p:cNvSpPr>
          <p:nvPr/>
        </p:nvSpPr>
        <p:spPr bwMode="auto">
          <a:xfrm>
            <a:off x="2208214" y="5949950"/>
            <a:ext cx="72723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Bardou M.  Newer endoscopic therapies  decrease  re bleeding and mortality  in high  risk patientes with acute peptic ulcer bleeding. Meta analyses. Gastroenterology  2003.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Text Box 2">
            <a:extLst>
              <a:ext uri="{FF2B5EF4-FFF2-40B4-BE49-F238E27FC236}">
                <a16:creationId xmlns:a16="http://schemas.microsoft.com/office/drawing/2014/main" xmlns="" id="{C6838D9A-2B91-4DBC-A141-17406CE4FDBD}"/>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150531" name="Line 3">
            <a:extLst>
              <a:ext uri="{FF2B5EF4-FFF2-40B4-BE49-F238E27FC236}">
                <a16:creationId xmlns:a16="http://schemas.microsoft.com/office/drawing/2014/main" xmlns="" id="{1E9140CC-4C14-41EB-81C5-7C799880C98C}"/>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50532" name="Text Box 4">
            <a:extLst>
              <a:ext uri="{FF2B5EF4-FFF2-40B4-BE49-F238E27FC236}">
                <a16:creationId xmlns:a16="http://schemas.microsoft.com/office/drawing/2014/main" xmlns="" id="{CB35CE19-49D9-4947-8655-DAC260DBB879}"/>
              </a:ext>
            </a:extLst>
          </p:cNvPr>
          <p:cNvSpPr txBox="1">
            <a:spLocks noChangeArrowheads="1"/>
          </p:cNvSpPr>
          <p:nvPr/>
        </p:nvSpPr>
        <p:spPr bwMode="auto">
          <a:xfrm>
            <a:off x="2279651" y="1397001"/>
            <a:ext cx="4392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8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Terapéutica Endoscópica </a:t>
            </a:r>
            <a:r>
              <a:rPr lang="es-ES" altLang="es-ES" sz="2000">
                <a:solidFill>
                  <a:srgbClr val="FFFFFF"/>
                </a:solidFill>
                <a:latin typeface="Times New Roman" panose="02020603050405020304" pitchFamily="18" charset="0"/>
              </a:rPr>
              <a:t>           </a:t>
            </a:r>
            <a:r>
              <a:rPr lang="es-ES" altLang="es-ES" sz="2800">
                <a:solidFill>
                  <a:srgbClr val="FFFFFF"/>
                </a:solidFill>
                <a:latin typeface="Arial" panose="020B0604020202020204" pitchFamily="34" charset="0"/>
              </a:rPr>
              <a:t>             </a:t>
            </a:r>
          </a:p>
        </p:txBody>
      </p:sp>
      <p:sp>
        <p:nvSpPr>
          <p:cNvPr id="150533" name="Text Box 5">
            <a:extLst>
              <a:ext uri="{FF2B5EF4-FFF2-40B4-BE49-F238E27FC236}">
                <a16:creationId xmlns:a16="http://schemas.microsoft.com/office/drawing/2014/main" xmlns="" id="{94024872-BC1F-48D6-B748-2EB70C7A3F37}"/>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50534" name="Line 6">
            <a:extLst>
              <a:ext uri="{FF2B5EF4-FFF2-40B4-BE49-F238E27FC236}">
                <a16:creationId xmlns:a16="http://schemas.microsoft.com/office/drawing/2014/main" xmlns="" id="{AEB45172-DCB2-453F-91DF-F34752A4ACE6}"/>
              </a:ext>
            </a:extLst>
          </p:cNvPr>
          <p:cNvSpPr>
            <a:spLocks noChangeShapeType="1"/>
          </p:cNvSpPr>
          <p:nvPr/>
        </p:nvSpPr>
        <p:spPr bwMode="auto">
          <a:xfrm>
            <a:off x="2208213" y="59499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50535" name="Text Box 7">
            <a:extLst>
              <a:ext uri="{FF2B5EF4-FFF2-40B4-BE49-F238E27FC236}">
                <a16:creationId xmlns:a16="http://schemas.microsoft.com/office/drawing/2014/main" xmlns="" id="{65FBDADB-31F4-4335-8876-DACD61DC1F5A}"/>
              </a:ext>
            </a:extLst>
          </p:cNvPr>
          <p:cNvSpPr txBox="1">
            <a:spLocks noChangeArrowheads="1"/>
          </p:cNvSpPr>
          <p:nvPr/>
        </p:nvSpPr>
        <p:spPr bwMode="auto">
          <a:xfrm>
            <a:off x="2566988" y="2205038"/>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50536" name="Text Box 8">
            <a:extLst>
              <a:ext uri="{FF2B5EF4-FFF2-40B4-BE49-F238E27FC236}">
                <a16:creationId xmlns:a16="http://schemas.microsoft.com/office/drawing/2014/main" xmlns="" id="{EFB2F8A8-EE32-4FF8-B55A-61E16F6D9DEF}"/>
              </a:ext>
            </a:extLst>
          </p:cNvPr>
          <p:cNvSpPr txBox="1">
            <a:spLocks noChangeArrowheads="1"/>
          </p:cNvSpPr>
          <p:nvPr/>
        </p:nvSpPr>
        <p:spPr bwMode="auto">
          <a:xfrm>
            <a:off x="2424113" y="2732089"/>
            <a:ext cx="687705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  En caso de resangrado se recomienda una segunda endoscopia y tratamiento endoscópico.</a:t>
            </a:r>
          </a:p>
          <a:p>
            <a:pPr eaLnBrk="0" fontAlgn="base" hangingPunct="0">
              <a:spcBef>
                <a:spcPct val="50000"/>
              </a:spcBef>
              <a:spcAft>
                <a:spcPct val="0"/>
              </a:spcAft>
            </a:pPr>
            <a:endParaRPr lang="es-ES" altLang="es-ES" sz="2000">
              <a:solidFill>
                <a:srgbClr val="FFFFFF"/>
              </a:solidFill>
              <a:latin typeface="Arial" panose="020B0604020202020204" pitchFamily="34" charset="0"/>
            </a:endParaRPr>
          </a:p>
          <a:p>
            <a:pPr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  La cirugía se reserva para el fracaso del segundo tratamiento endoscópico.</a:t>
            </a:r>
          </a:p>
        </p:txBody>
      </p:sp>
      <p:sp>
        <p:nvSpPr>
          <p:cNvPr id="150539" name="Text Box 11">
            <a:extLst>
              <a:ext uri="{FF2B5EF4-FFF2-40B4-BE49-F238E27FC236}">
                <a16:creationId xmlns:a16="http://schemas.microsoft.com/office/drawing/2014/main" xmlns="" id="{115E9C36-A57D-4614-9348-2E155D940CB8}"/>
              </a:ext>
            </a:extLst>
          </p:cNvPr>
          <p:cNvSpPr txBox="1">
            <a:spLocks noChangeArrowheads="1"/>
          </p:cNvSpPr>
          <p:nvPr/>
        </p:nvSpPr>
        <p:spPr bwMode="auto">
          <a:xfrm>
            <a:off x="2208214" y="6021388"/>
            <a:ext cx="72723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Lau  JYW . Endoscopic  retreatment  compared with surgery  in patients      with recurrent bleeding  after initial  endoscopic control  of bleeding  ulcers.     New England Journal of Medicine  1999</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7" name="Line 5">
            <a:extLst>
              <a:ext uri="{FF2B5EF4-FFF2-40B4-BE49-F238E27FC236}">
                <a16:creationId xmlns:a16="http://schemas.microsoft.com/office/drawing/2014/main" xmlns="" id="{26A72B44-9179-43FB-9A0D-C3FCA73DA082}"/>
              </a:ext>
            </a:extLst>
          </p:cNvPr>
          <p:cNvSpPr>
            <a:spLocks noChangeShapeType="1"/>
          </p:cNvSpPr>
          <p:nvPr/>
        </p:nvSpPr>
        <p:spPr bwMode="auto">
          <a:xfrm>
            <a:off x="228600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15720" name="Text Box 8">
            <a:extLst>
              <a:ext uri="{FF2B5EF4-FFF2-40B4-BE49-F238E27FC236}">
                <a16:creationId xmlns:a16="http://schemas.microsoft.com/office/drawing/2014/main" xmlns="" id="{B8EA51B0-5987-452C-9C37-B36CAF6B3258}"/>
              </a:ext>
            </a:extLst>
          </p:cNvPr>
          <p:cNvSpPr txBox="1">
            <a:spLocks noChangeArrowheads="1"/>
          </p:cNvSpPr>
          <p:nvPr/>
        </p:nvSpPr>
        <p:spPr bwMode="auto">
          <a:xfrm>
            <a:off x="2424114" y="2205038"/>
            <a:ext cx="6696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15722" name="Text Box 10">
            <a:extLst>
              <a:ext uri="{FF2B5EF4-FFF2-40B4-BE49-F238E27FC236}">
                <a16:creationId xmlns:a16="http://schemas.microsoft.com/office/drawing/2014/main" xmlns="" id="{2CC6024D-9565-46B5-A52F-E4FA432050D3}"/>
              </a:ext>
            </a:extLst>
          </p:cNvPr>
          <p:cNvSpPr txBox="1">
            <a:spLocks noChangeArrowheads="1"/>
          </p:cNvSpPr>
          <p:nvPr/>
        </p:nvSpPr>
        <p:spPr bwMode="auto">
          <a:xfrm>
            <a:off x="1774825" y="2060576"/>
            <a:ext cx="828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115723" name="Line 11">
            <a:extLst>
              <a:ext uri="{FF2B5EF4-FFF2-40B4-BE49-F238E27FC236}">
                <a16:creationId xmlns:a16="http://schemas.microsoft.com/office/drawing/2014/main" xmlns="" id="{FEFAA2C8-F030-4833-94F6-7224EDDEBA0C}"/>
              </a:ext>
            </a:extLst>
          </p:cNvPr>
          <p:cNvSpPr>
            <a:spLocks noChangeShapeType="1"/>
          </p:cNvSpPr>
          <p:nvPr/>
        </p:nvSpPr>
        <p:spPr bwMode="auto">
          <a:xfrm>
            <a:off x="2351088" y="63087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Text Box 2">
            <a:extLst>
              <a:ext uri="{FF2B5EF4-FFF2-40B4-BE49-F238E27FC236}">
                <a16:creationId xmlns:a16="http://schemas.microsoft.com/office/drawing/2014/main" xmlns="" id="{1AC2523B-F9FE-4DBC-8E77-35D86356EF58}"/>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154627" name="Line 3">
            <a:extLst>
              <a:ext uri="{FF2B5EF4-FFF2-40B4-BE49-F238E27FC236}">
                <a16:creationId xmlns:a16="http://schemas.microsoft.com/office/drawing/2014/main" xmlns="" id="{E33A5A9D-E017-44F0-BA0C-2C50DC06A990}"/>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54628" name="Text Box 4">
            <a:extLst>
              <a:ext uri="{FF2B5EF4-FFF2-40B4-BE49-F238E27FC236}">
                <a16:creationId xmlns:a16="http://schemas.microsoft.com/office/drawing/2014/main" xmlns="" id="{1B251AFF-E810-4D1B-84B0-3161AD0FD52A}"/>
              </a:ext>
            </a:extLst>
          </p:cNvPr>
          <p:cNvSpPr txBox="1">
            <a:spLocks noChangeArrowheads="1"/>
          </p:cNvSpPr>
          <p:nvPr/>
        </p:nvSpPr>
        <p:spPr bwMode="auto">
          <a:xfrm>
            <a:off x="2279651" y="1397001"/>
            <a:ext cx="4392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800">
                <a:solidFill>
                  <a:srgbClr val="FFFFFF"/>
                </a:solidFill>
                <a:latin typeface="Arial" panose="020B0604020202020204" pitchFamily="34" charset="0"/>
              </a:rPr>
              <a:t>    </a:t>
            </a:r>
            <a:r>
              <a:rPr lang="es-ES" altLang="es-ES" sz="2400">
                <a:solidFill>
                  <a:srgbClr val="FFFF66"/>
                </a:solidFill>
                <a:latin typeface="Arial" panose="020B0604020202020204" pitchFamily="34" charset="0"/>
              </a:rPr>
              <a:t>Farmacoterapia </a:t>
            </a:r>
            <a:r>
              <a:rPr lang="es-ES" altLang="es-ES" sz="2000">
                <a:solidFill>
                  <a:srgbClr val="FFFFFF"/>
                </a:solidFill>
                <a:latin typeface="Times New Roman" panose="02020603050405020304" pitchFamily="18" charset="0"/>
              </a:rPr>
              <a:t>           </a:t>
            </a:r>
            <a:r>
              <a:rPr lang="es-ES" altLang="es-ES" sz="2800">
                <a:solidFill>
                  <a:srgbClr val="FFFFFF"/>
                </a:solidFill>
                <a:latin typeface="Arial" panose="020B0604020202020204" pitchFamily="34" charset="0"/>
              </a:rPr>
              <a:t>             </a:t>
            </a:r>
          </a:p>
        </p:txBody>
      </p:sp>
      <p:sp>
        <p:nvSpPr>
          <p:cNvPr id="154629" name="Text Box 5">
            <a:extLst>
              <a:ext uri="{FF2B5EF4-FFF2-40B4-BE49-F238E27FC236}">
                <a16:creationId xmlns:a16="http://schemas.microsoft.com/office/drawing/2014/main" xmlns="" id="{99766B71-E8C2-404C-A5C0-F2A22CC4781E}"/>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54630" name="Line 6">
            <a:extLst>
              <a:ext uri="{FF2B5EF4-FFF2-40B4-BE49-F238E27FC236}">
                <a16:creationId xmlns:a16="http://schemas.microsoft.com/office/drawing/2014/main" xmlns="" id="{BD8E72ED-BE7A-4054-B58C-76626E3AB907}"/>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54631" name="Text Box 7">
            <a:extLst>
              <a:ext uri="{FF2B5EF4-FFF2-40B4-BE49-F238E27FC236}">
                <a16:creationId xmlns:a16="http://schemas.microsoft.com/office/drawing/2014/main" xmlns="" id="{2D4897AE-3081-4293-A26B-DF90DA2B6F58}"/>
              </a:ext>
            </a:extLst>
          </p:cNvPr>
          <p:cNvSpPr txBox="1">
            <a:spLocks noChangeArrowheads="1"/>
          </p:cNvSpPr>
          <p:nvPr/>
        </p:nvSpPr>
        <p:spPr bwMode="auto">
          <a:xfrm>
            <a:off x="2566988" y="2205038"/>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54632" name="Text Box 8">
            <a:extLst>
              <a:ext uri="{FF2B5EF4-FFF2-40B4-BE49-F238E27FC236}">
                <a16:creationId xmlns:a16="http://schemas.microsoft.com/office/drawing/2014/main" xmlns="" id="{8CD85236-4DB7-46A5-85B3-D54DBB7AFDB8}"/>
              </a:ext>
            </a:extLst>
          </p:cNvPr>
          <p:cNvSpPr txBox="1">
            <a:spLocks noChangeArrowheads="1"/>
          </p:cNvSpPr>
          <p:nvPr/>
        </p:nvSpPr>
        <p:spPr bwMode="auto">
          <a:xfrm>
            <a:off x="2424114" y="2349501"/>
            <a:ext cx="7559675"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  En pacientes de alto riesgo los inhibidores de la bomba de protones se usan en altas dosis vía endovenosa  ej. 80 mg de omeprazol vía ev y luego 8 mg/hora durante 72 h.    </a:t>
            </a:r>
          </a:p>
          <a:p>
            <a:pPr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  En pacientes de bajo riesgo pueden recibir los inhibidores de la bomba de protones vía oral, ya que estos pacientes se pueden alimentar  dentro de las primeras 24 h.</a:t>
            </a:r>
          </a:p>
          <a:p>
            <a:pPr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  Debe investigarse la presencia de Helicobacter pylori y de estar presente erradicarlo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3" name="Line 3">
            <a:extLst>
              <a:ext uri="{FF2B5EF4-FFF2-40B4-BE49-F238E27FC236}">
                <a16:creationId xmlns:a16="http://schemas.microsoft.com/office/drawing/2014/main" xmlns="" id="{F6AAF0E8-4515-4BDF-92D0-7566E704F028}"/>
              </a:ext>
            </a:extLst>
          </p:cNvPr>
          <p:cNvSpPr>
            <a:spLocks noChangeShapeType="1"/>
          </p:cNvSpPr>
          <p:nvPr/>
        </p:nvSpPr>
        <p:spPr bwMode="auto">
          <a:xfrm>
            <a:off x="228600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02404" name="Text Box 4">
            <a:extLst>
              <a:ext uri="{FF2B5EF4-FFF2-40B4-BE49-F238E27FC236}">
                <a16:creationId xmlns:a16="http://schemas.microsoft.com/office/drawing/2014/main" xmlns="" id="{753CD6CC-EE90-46C4-BFA6-F0A637720D4F}"/>
              </a:ext>
            </a:extLst>
          </p:cNvPr>
          <p:cNvSpPr txBox="1">
            <a:spLocks noChangeArrowheads="1"/>
          </p:cNvSpPr>
          <p:nvPr/>
        </p:nvSpPr>
        <p:spPr bwMode="auto">
          <a:xfrm>
            <a:off x="2062164" y="1654175"/>
            <a:ext cx="8066087"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Hematemesis, melena ó hematoquezia.      </a:t>
            </a:r>
          </a:p>
        </p:txBody>
      </p:sp>
      <p:sp>
        <p:nvSpPr>
          <p:cNvPr id="102405" name="Text Box 5">
            <a:extLst>
              <a:ext uri="{FF2B5EF4-FFF2-40B4-BE49-F238E27FC236}">
                <a16:creationId xmlns:a16="http://schemas.microsoft.com/office/drawing/2014/main" xmlns="" id="{F3806EAA-A21A-4774-B2F0-B042AD4F9F77}"/>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102407" name="Text Box 7">
            <a:extLst>
              <a:ext uri="{FF2B5EF4-FFF2-40B4-BE49-F238E27FC236}">
                <a16:creationId xmlns:a16="http://schemas.microsoft.com/office/drawing/2014/main" xmlns="" id="{25EDAD83-1F8A-45D9-84A4-0994686327E1}"/>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102408" name="Text Box 8">
            <a:extLst>
              <a:ext uri="{FF2B5EF4-FFF2-40B4-BE49-F238E27FC236}">
                <a16:creationId xmlns:a16="http://schemas.microsoft.com/office/drawing/2014/main" xmlns="" id="{51B9A181-7028-4BD6-8BA0-9ECAC5915D11}"/>
              </a:ext>
            </a:extLst>
          </p:cNvPr>
          <p:cNvSpPr txBox="1">
            <a:spLocks noChangeArrowheads="1"/>
          </p:cNvSpPr>
          <p:nvPr/>
        </p:nvSpPr>
        <p:spPr bwMode="auto">
          <a:xfrm>
            <a:off x="2063750" y="2420938"/>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Valoración hemodinámica  -  Reposición de la volemia              </a:t>
            </a:r>
          </a:p>
        </p:txBody>
      </p:sp>
      <p:sp>
        <p:nvSpPr>
          <p:cNvPr id="102409" name="Text Box 9">
            <a:extLst>
              <a:ext uri="{FF2B5EF4-FFF2-40B4-BE49-F238E27FC236}">
                <a16:creationId xmlns:a16="http://schemas.microsoft.com/office/drawing/2014/main" xmlns="" id="{7FD921C6-AD93-4FE8-BC6A-83BD5EAAF0A7}"/>
              </a:ext>
            </a:extLst>
          </p:cNvPr>
          <p:cNvSpPr txBox="1">
            <a:spLocks noChangeArrowheads="1"/>
          </p:cNvSpPr>
          <p:nvPr/>
        </p:nvSpPr>
        <p:spPr bwMode="auto">
          <a:xfrm>
            <a:off x="2063750" y="3238500"/>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Endoscopía precoz   (dentro de las primeras 24 h.)               </a:t>
            </a:r>
          </a:p>
        </p:txBody>
      </p:sp>
      <p:sp>
        <p:nvSpPr>
          <p:cNvPr id="102410" name="Text Box 10">
            <a:extLst>
              <a:ext uri="{FF2B5EF4-FFF2-40B4-BE49-F238E27FC236}">
                <a16:creationId xmlns:a16="http://schemas.microsoft.com/office/drawing/2014/main" xmlns="" id="{BDA8EA6E-1FA1-45F1-A785-F4AABE303E87}"/>
              </a:ext>
            </a:extLst>
          </p:cNvPr>
          <p:cNvSpPr txBox="1">
            <a:spLocks noChangeArrowheads="1"/>
          </p:cNvSpPr>
          <p:nvPr/>
        </p:nvSpPr>
        <p:spPr bwMode="auto">
          <a:xfrm>
            <a:off x="2062164" y="5686425"/>
            <a:ext cx="8066087"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Terapéutica endoscópica en Forrest    Ia  Ib  IIa  IIb             </a:t>
            </a:r>
          </a:p>
        </p:txBody>
      </p:sp>
      <p:sp>
        <p:nvSpPr>
          <p:cNvPr id="102411" name="Text Box 11">
            <a:extLst>
              <a:ext uri="{FF2B5EF4-FFF2-40B4-BE49-F238E27FC236}">
                <a16:creationId xmlns:a16="http://schemas.microsoft.com/office/drawing/2014/main" xmlns="" id="{0E880BE7-3B7E-422D-BAD1-A6B2873FBDAA}"/>
              </a:ext>
            </a:extLst>
          </p:cNvPr>
          <p:cNvSpPr txBox="1">
            <a:spLocks noChangeArrowheads="1"/>
          </p:cNvSpPr>
          <p:nvPr/>
        </p:nvSpPr>
        <p:spPr bwMode="auto">
          <a:xfrm>
            <a:off x="2063750" y="4102100"/>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IBP en goteo endovenoso continuo                </a:t>
            </a:r>
          </a:p>
        </p:txBody>
      </p:sp>
      <p:sp>
        <p:nvSpPr>
          <p:cNvPr id="102413" name="Text Box 13">
            <a:extLst>
              <a:ext uri="{FF2B5EF4-FFF2-40B4-BE49-F238E27FC236}">
                <a16:creationId xmlns:a16="http://schemas.microsoft.com/office/drawing/2014/main" xmlns="" id="{7C5F2F49-9425-4BB8-BFF0-24AE2D868E8E}"/>
              </a:ext>
            </a:extLst>
          </p:cNvPr>
          <p:cNvSpPr txBox="1">
            <a:spLocks noChangeArrowheads="1"/>
          </p:cNvSpPr>
          <p:nvPr/>
        </p:nvSpPr>
        <p:spPr bwMode="auto">
          <a:xfrm>
            <a:off x="2063751" y="1052513"/>
            <a:ext cx="4824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Resumen</a:t>
            </a:r>
          </a:p>
        </p:txBody>
      </p:sp>
      <p:sp>
        <p:nvSpPr>
          <p:cNvPr id="102414" name="Text Box 14">
            <a:extLst>
              <a:ext uri="{FF2B5EF4-FFF2-40B4-BE49-F238E27FC236}">
                <a16:creationId xmlns:a16="http://schemas.microsoft.com/office/drawing/2014/main" xmlns="" id="{F9F3D2C7-83A9-454E-A70C-38E8BBC064F4}"/>
              </a:ext>
            </a:extLst>
          </p:cNvPr>
          <p:cNvSpPr txBox="1">
            <a:spLocks noChangeArrowheads="1"/>
          </p:cNvSpPr>
          <p:nvPr/>
        </p:nvSpPr>
        <p:spPr bwMode="auto">
          <a:xfrm>
            <a:off x="2063750" y="4868863"/>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Pacientes de alto riesgo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Line 2">
            <a:extLst>
              <a:ext uri="{FF2B5EF4-FFF2-40B4-BE49-F238E27FC236}">
                <a16:creationId xmlns:a16="http://schemas.microsoft.com/office/drawing/2014/main" xmlns="" id="{6AB1CB17-7B32-4D9E-9D91-1C94F38AD533}"/>
              </a:ext>
            </a:extLst>
          </p:cNvPr>
          <p:cNvSpPr>
            <a:spLocks noChangeShapeType="1"/>
          </p:cNvSpPr>
          <p:nvPr/>
        </p:nvSpPr>
        <p:spPr bwMode="auto">
          <a:xfrm>
            <a:off x="228600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62148" name="Text Box 4">
            <a:extLst>
              <a:ext uri="{FF2B5EF4-FFF2-40B4-BE49-F238E27FC236}">
                <a16:creationId xmlns:a16="http://schemas.microsoft.com/office/drawing/2014/main" xmlns="" id="{62630346-D4AA-4AF3-8E5E-CFA7058A3465}"/>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262149" name="Text Box 5">
            <a:extLst>
              <a:ext uri="{FF2B5EF4-FFF2-40B4-BE49-F238E27FC236}">
                <a16:creationId xmlns:a16="http://schemas.microsoft.com/office/drawing/2014/main" xmlns="" id="{600B8E91-5993-4C97-BD8E-DD6733B6D4A2}"/>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no varicosa            </a:t>
            </a:r>
          </a:p>
        </p:txBody>
      </p:sp>
      <p:sp>
        <p:nvSpPr>
          <p:cNvPr id="262152" name="Text Box 8">
            <a:extLst>
              <a:ext uri="{FF2B5EF4-FFF2-40B4-BE49-F238E27FC236}">
                <a16:creationId xmlns:a16="http://schemas.microsoft.com/office/drawing/2014/main" xmlns="" id="{3EC70F48-743F-4CAA-ABB5-22537F751B1A}"/>
              </a:ext>
            </a:extLst>
          </p:cNvPr>
          <p:cNvSpPr txBox="1">
            <a:spLocks noChangeArrowheads="1"/>
          </p:cNvSpPr>
          <p:nvPr/>
        </p:nvSpPr>
        <p:spPr bwMode="auto">
          <a:xfrm>
            <a:off x="2063750" y="2590800"/>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 No Terapéutica endoscópica en   Forrest    II b     III               </a:t>
            </a:r>
          </a:p>
        </p:txBody>
      </p:sp>
      <p:sp>
        <p:nvSpPr>
          <p:cNvPr id="262153" name="Text Box 9">
            <a:extLst>
              <a:ext uri="{FF2B5EF4-FFF2-40B4-BE49-F238E27FC236}">
                <a16:creationId xmlns:a16="http://schemas.microsoft.com/office/drawing/2014/main" xmlns="" id="{BA37BA77-7336-4C6A-BC7A-65A76F7DE622}"/>
              </a:ext>
            </a:extLst>
          </p:cNvPr>
          <p:cNvSpPr txBox="1">
            <a:spLocks noChangeArrowheads="1"/>
          </p:cNvSpPr>
          <p:nvPr/>
        </p:nvSpPr>
        <p:spPr bwMode="auto">
          <a:xfrm>
            <a:off x="2063750" y="3382963"/>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Alimentación precoz               IBP vo             Alta precoz    </a:t>
            </a:r>
          </a:p>
        </p:txBody>
      </p:sp>
      <p:sp>
        <p:nvSpPr>
          <p:cNvPr id="262155" name="Text Box 11">
            <a:extLst>
              <a:ext uri="{FF2B5EF4-FFF2-40B4-BE49-F238E27FC236}">
                <a16:creationId xmlns:a16="http://schemas.microsoft.com/office/drawing/2014/main" xmlns="" id="{F8655D93-4722-447E-A351-7CE2FE040581}"/>
              </a:ext>
            </a:extLst>
          </p:cNvPr>
          <p:cNvSpPr txBox="1">
            <a:spLocks noChangeArrowheads="1"/>
          </p:cNvSpPr>
          <p:nvPr/>
        </p:nvSpPr>
        <p:spPr bwMode="auto">
          <a:xfrm>
            <a:off x="2063751" y="1052513"/>
            <a:ext cx="4824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Resumen</a:t>
            </a:r>
          </a:p>
        </p:txBody>
      </p:sp>
      <p:sp>
        <p:nvSpPr>
          <p:cNvPr id="262156" name="Text Box 12">
            <a:extLst>
              <a:ext uri="{FF2B5EF4-FFF2-40B4-BE49-F238E27FC236}">
                <a16:creationId xmlns:a16="http://schemas.microsoft.com/office/drawing/2014/main" xmlns="" id="{D766702D-50C4-45F2-90A9-734E128C1EF4}"/>
              </a:ext>
            </a:extLst>
          </p:cNvPr>
          <p:cNvSpPr txBox="1">
            <a:spLocks noChangeArrowheads="1"/>
          </p:cNvSpPr>
          <p:nvPr/>
        </p:nvSpPr>
        <p:spPr bwMode="auto">
          <a:xfrm>
            <a:off x="2063750" y="1798638"/>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 Pacientes de bajo riesgo             </a:t>
            </a:r>
          </a:p>
        </p:txBody>
      </p:sp>
      <p:sp>
        <p:nvSpPr>
          <p:cNvPr id="262157" name="Text Box 13">
            <a:extLst>
              <a:ext uri="{FF2B5EF4-FFF2-40B4-BE49-F238E27FC236}">
                <a16:creationId xmlns:a16="http://schemas.microsoft.com/office/drawing/2014/main" xmlns="" id="{895F2924-B229-45BB-8222-001C44DFBAB5}"/>
              </a:ext>
            </a:extLst>
          </p:cNvPr>
          <p:cNvSpPr txBox="1">
            <a:spLocks noChangeArrowheads="1"/>
          </p:cNvSpPr>
          <p:nvPr/>
        </p:nvSpPr>
        <p:spPr bwMode="auto">
          <a:xfrm>
            <a:off x="2063750" y="4292600"/>
            <a:ext cx="8066088" cy="40640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Erradicación de Helicobacter pylori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2" name="Text Box 2">
            <a:extLst>
              <a:ext uri="{FF2B5EF4-FFF2-40B4-BE49-F238E27FC236}">
                <a16:creationId xmlns:a16="http://schemas.microsoft.com/office/drawing/2014/main" xmlns="" id="{026748B6-D8F7-4D7C-9E65-7B228E5A44CE}"/>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t>
            </a:r>
          </a:p>
        </p:txBody>
      </p:sp>
      <p:sp>
        <p:nvSpPr>
          <p:cNvPr id="256003" name="Line 3">
            <a:extLst>
              <a:ext uri="{FF2B5EF4-FFF2-40B4-BE49-F238E27FC236}">
                <a16:creationId xmlns:a16="http://schemas.microsoft.com/office/drawing/2014/main" xmlns="" id="{7C986913-4EBF-4DF2-A1EF-086F6246D087}"/>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6004" name="Text Box 4">
            <a:extLst>
              <a:ext uri="{FF2B5EF4-FFF2-40B4-BE49-F238E27FC236}">
                <a16:creationId xmlns:a16="http://schemas.microsoft.com/office/drawing/2014/main" xmlns="" id="{AD5078F9-8EE4-4455-B1E8-C2B03680F2F6}"/>
              </a:ext>
            </a:extLst>
          </p:cNvPr>
          <p:cNvSpPr txBox="1">
            <a:spLocks noChangeArrowheads="1"/>
          </p:cNvSpPr>
          <p:nvPr/>
        </p:nvSpPr>
        <p:spPr bwMode="auto">
          <a:xfrm>
            <a:off x="1774825" y="1628776"/>
            <a:ext cx="8280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256005" name="Text Box 5">
            <a:extLst>
              <a:ext uri="{FF2B5EF4-FFF2-40B4-BE49-F238E27FC236}">
                <a16:creationId xmlns:a16="http://schemas.microsoft.com/office/drawing/2014/main" xmlns="" id="{98BD3C23-253C-4642-A59E-DC185446494C}"/>
              </a:ext>
            </a:extLst>
          </p:cNvPr>
          <p:cNvSpPr txBox="1">
            <a:spLocks noChangeArrowheads="1"/>
          </p:cNvSpPr>
          <p:nvPr/>
        </p:nvSpPr>
        <p:spPr bwMode="auto">
          <a:xfrm>
            <a:off x="1774825" y="3716338"/>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56006" name="Text Box 6">
            <a:extLst>
              <a:ext uri="{FF2B5EF4-FFF2-40B4-BE49-F238E27FC236}">
                <a16:creationId xmlns:a16="http://schemas.microsoft.com/office/drawing/2014/main" xmlns="" id="{1640F4BD-DF71-4D3D-9563-D9E76115B318}"/>
              </a:ext>
            </a:extLst>
          </p:cNvPr>
          <p:cNvSpPr txBox="1">
            <a:spLocks noChangeArrowheads="1"/>
          </p:cNvSpPr>
          <p:nvPr/>
        </p:nvSpPr>
        <p:spPr bwMode="auto">
          <a:xfrm>
            <a:off x="2279650" y="2492376"/>
            <a:ext cx="792003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FF"/>
                </a:solidFill>
                <a:latin typeface="Arial" panose="020B0604020202020204" pitchFamily="34" charset="0"/>
              </a:rPr>
              <a:t>Cuando el sangrado se origina   entre el  esfínter esofágico superior y el ángulo de Treitz.</a:t>
            </a:r>
          </a:p>
        </p:txBody>
      </p:sp>
      <p:sp>
        <p:nvSpPr>
          <p:cNvPr id="256007" name="Text Box 7">
            <a:extLst>
              <a:ext uri="{FF2B5EF4-FFF2-40B4-BE49-F238E27FC236}">
                <a16:creationId xmlns:a16="http://schemas.microsoft.com/office/drawing/2014/main" xmlns="" id="{B50D0946-6E97-4EFF-9317-D00B442B6B75}"/>
              </a:ext>
            </a:extLst>
          </p:cNvPr>
          <p:cNvSpPr txBox="1">
            <a:spLocks noChangeArrowheads="1"/>
          </p:cNvSpPr>
          <p:nvPr/>
        </p:nvSpPr>
        <p:spPr bwMode="auto">
          <a:xfrm>
            <a:off x="2279650" y="4508501"/>
            <a:ext cx="7848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FF"/>
                </a:solidFill>
                <a:latin typeface="Arial" panose="020B0604020202020204" pitchFamily="34" charset="0"/>
              </a:rPr>
              <a:t>Cuando el sangrado se origina por debajo del ángulo de Treitz.</a:t>
            </a:r>
          </a:p>
        </p:txBody>
      </p:sp>
      <p:sp>
        <p:nvSpPr>
          <p:cNvPr id="256008" name="Line 8">
            <a:extLst>
              <a:ext uri="{FF2B5EF4-FFF2-40B4-BE49-F238E27FC236}">
                <a16:creationId xmlns:a16="http://schemas.microsoft.com/office/drawing/2014/main" xmlns="" id="{547D7D23-43A7-42B8-9F68-BF3895DA6AD4}"/>
              </a:ext>
            </a:extLst>
          </p:cNvPr>
          <p:cNvSpPr>
            <a:spLocks noChangeShapeType="1"/>
          </p:cNvSpPr>
          <p:nvPr/>
        </p:nvSpPr>
        <p:spPr bwMode="auto">
          <a:xfrm>
            <a:off x="2351088"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41" name="Line 9">
            <a:extLst>
              <a:ext uri="{FF2B5EF4-FFF2-40B4-BE49-F238E27FC236}">
                <a16:creationId xmlns:a16="http://schemas.microsoft.com/office/drawing/2014/main" xmlns="" id="{F38206F2-33FE-47C0-89B5-7A8FE6518E0E}"/>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69645" name="Text Box 13">
            <a:extLst>
              <a:ext uri="{FF2B5EF4-FFF2-40B4-BE49-F238E27FC236}">
                <a16:creationId xmlns:a16="http://schemas.microsoft.com/office/drawing/2014/main" xmlns="" id="{441D528F-4D29-4B2D-8505-51AFAF329EE5}"/>
              </a:ext>
            </a:extLst>
          </p:cNvPr>
          <p:cNvSpPr txBox="1">
            <a:spLocks noChangeArrowheads="1"/>
          </p:cNvSpPr>
          <p:nvPr/>
        </p:nvSpPr>
        <p:spPr bwMode="auto">
          <a:xfrm>
            <a:off x="2638426" y="2924176"/>
            <a:ext cx="7129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69648" name="Line 16">
            <a:extLst>
              <a:ext uri="{FF2B5EF4-FFF2-40B4-BE49-F238E27FC236}">
                <a16:creationId xmlns:a16="http://schemas.microsoft.com/office/drawing/2014/main" xmlns="" id="{697C3AC0-1FD9-4B88-B272-1012F961E5CE}"/>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8" name="Line 2">
            <a:extLst>
              <a:ext uri="{FF2B5EF4-FFF2-40B4-BE49-F238E27FC236}">
                <a16:creationId xmlns:a16="http://schemas.microsoft.com/office/drawing/2014/main" xmlns="" id="{20D61CB0-D563-452F-B574-7972EAB82AD3}"/>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5939" name="Text Box 3">
            <a:extLst>
              <a:ext uri="{FF2B5EF4-FFF2-40B4-BE49-F238E27FC236}">
                <a16:creationId xmlns:a16="http://schemas.microsoft.com/office/drawing/2014/main" xmlns="" id="{D82A0226-1AC4-46BE-B8BE-9E8E23CD7186}"/>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295941" name="Text Box 5">
            <a:extLst>
              <a:ext uri="{FF2B5EF4-FFF2-40B4-BE49-F238E27FC236}">
                <a16:creationId xmlns:a16="http://schemas.microsoft.com/office/drawing/2014/main" xmlns="" id="{74D5B79A-4D78-41A5-A693-6A1805E50029}"/>
              </a:ext>
            </a:extLst>
          </p:cNvPr>
          <p:cNvSpPr txBox="1">
            <a:spLocks noChangeArrowheads="1"/>
          </p:cNvSpPr>
          <p:nvPr/>
        </p:nvSpPr>
        <p:spPr bwMode="auto">
          <a:xfrm>
            <a:off x="1919289" y="2519363"/>
            <a:ext cx="8497887"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Constituye el 15% de los casos de H.D.A.</a:t>
            </a:r>
          </a:p>
          <a:p>
            <a:pPr eaLnBrk="0" fontAlgn="base" hangingPunct="0">
              <a:spcBef>
                <a:spcPct val="50000"/>
              </a:spcBef>
              <a:spcAft>
                <a:spcPct val="0"/>
              </a:spcAft>
              <a:buFont typeface="Wingdings" panose="05000000000000000000" pitchFamily="2" charset="2"/>
              <a:buChar char="ü"/>
            </a:pPr>
            <a:r>
              <a:rPr lang="es-ES" altLang="es-ES" sz="2400">
                <a:solidFill>
                  <a:srgbClr val="FF9900"/>
                </a:solidFill>
                <a:latin typeface="Arial" panose="020B0604020202020204" pitchFamily="34" charset="0"/>
              </a:rPr>
              <a:t>  Mortalidad en  un episodio  entre   25  -  50%</a:t>
            </a:r>
          </a:p>
          <a:p>
            <a:pPr eaLnBrk="0" fontAlgn="base" hangingPunct="0">
              <a:spcBef>
                <a:spcPct val="50000"/>
              </a:spcBef>
              <a:spcAft>
                <a:spcPct val="0"/>
              </a:spcAft>
              <a:buFont typeface="Wingdings" panose="05000000000000000000" pitchFamily="2" charset="2"/>
              <a:buChar char="ü"/>
            </a:pPr>
            <a:r>
              <a:rPr lang="es-ES" altLang="es-ES" sz="2400">
                <a:solidFill>
                  <a:srgbClr val="FF9900"/>
                </a:solidFill>
                <a:latin typeface="Arial" panose="020B0604020202020204" pitchFamily="34" charset="0"/>
              </a:rPr>
              <a:t>  50% recidiva  en la  primera semana   </a:t>
            </a:r>
          </a:p>
          <a:p>
            <a:pPr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70% recidiva   al  año</a:t>
            </a:r>
          </a:p>
        </p:txBody>
      </p:sp>
      <p:sp>
        <p:nvSpPr>
          <p:cNvPr id="295943" name="Line 7">
            <a:extLst>
              <a:ext uri="{FF2B5EF4-FFF2-40B4-BE49-F238E27FC236}">
                <a16:creationId xmlns:a16="http://schemas.microsoft.com/office/drawing/2014/main" xmlns="" id="{07A12816-C8AE-4C22-AD17-41607DF01F39}"/>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2" name="Line 2">
            <a:extLst>
              <a:ext uri="{FF2B5EF4-FFF2-40B4-BE49-F238E27FC236}">
                <a16:creationId xmlns:a16="http://schemas.microsoft.com/office/drawing/2014/main" xmlns="" id="{8A9B599E-2BAD-461E-8918-2CD131227C75}"/>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58723" name="Text Box 3">
            <a:extLst>
              <a:ext uri="{FF2B5EF4-FFF2-40B4-BE49-F238E27FC236}">
                <a16:creationId xmlns:a16="http://schemas.microsoft.com/office/drawing/2014/main" xmlns="" id="{5AC4BDAA-DF4E-47EE-94D4-3CAF5BD64225}"/>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58725" name="Text Box 5">
            <a:extLst>
              <a:ext uri="{FF2B5EF4-FFF2-40B4-BE49-F238E27FC236}">
                <a16:creationId xmlns:a16="http://schemas.microsoft.com/office/drawing/2014/main" xmlns="" id="{5BA81446-A99F-4297-9D9C-C1E5B9238093}"/>
              </a:ext>
            </a:extLst>
          </p:cNvPr>
          <p:cNvSpPr txBox="1">
            <a:spLocks noChangeArrowheads="1"/>
          </p:cNvSpPr>
          <p:nvPr/>
        </p:nvSpPr>
        <p:spPr bwMode="auto">
          <a:xfrm>
            <a:off x="2208213" y="1684338"/>
            <a:ext cx="7777162"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endParaRPr lang="es-ES" altLang="es-ES" sz="2400">
              <a:solidFill>
                <a:srgbClr val="FFFF66"/>
              </a:solidFill>
              <a:latin typeface="Arial" panose="020B0604020202020204" pitchFamily="34" charset="0"/>
            </a:endParaRPr>
          </a:p>
          <a:p>
            <a:pPr algn="ctr" eaLnBrk="0" fontAlgn="base" hangingPunct="0">
              <a:spcBef>
                <a:spcPct val="50000"/>
              </a:spcBef>
              <a:spcAft>
                <a:spcPct val="0"/>
              </a:spcAft>
            </a:pPr>
            <a:r>
              <a:rPr lang="es-ES" altLang="es-ES" sz="2400">
                <a:solidFill>
                  <a:srgbClr val="FFFF66"/>
                </a:solidFill>
                <a:latin typeface="Arial" panose="020B0604020202020204" pitchFamily="34" charset="0"/>
              </a:rPr>
              <a:t>Por qué se rompen las  várices ?</a:t>
            </a:r>
          </a:p>
          <a:p>
            <a:pPr algn="ctr" eaLnBrk="0" fontAlgn="base" hangingPunct="0">
              <a:spcBef>
                <a:spcPct val="50000"/>
              </a:spcBef>
              <a:spcAft>
                <a:spcPct val="0"/>
              </a:spcAft>
            </a:pPr>
            <a:endParaRPr lang="es-ES" altLang="es-ES" sz="2400">
              <a:solidFill>
                <a:srgbClr val="FFFF66"/>
              </a:solidFill>
              <a:latin typeface="Arial" panose="020B0604020202020204" pitchFamily="34" charset="0"/>
            </a:endParaRPr>
          </a:p>
          <a:p>
            <a:pPr algn="ctr" eaLnBrk="0" fontAlgn="base" hangingPunct="0">
              <a:spcBef>
                <a:spcPct val="50000"/>
              </a:spcBef>
              <a:spcAft>
                <a:spcPct val="0"/>
              </a:spcAft>
            </a:pPr>
            <a:r>
              <a:rPr lang="es-ES" altLang="es-ES" sz="2400">
                <a:solidFill>
                  <a:srgbClr val="FFFF66"/>
                </a:solidFill>
                <a:latin typeface="Arial" panose="020B0604020202020204" pitchFamily="34" charset="0"/>
              </a:rPr>
              <a:t>Porque la tensión parietal  excede un           determinado límite crítico.</a:t>
            </a:r>
          </a:p>
        </p:txBody>
      </p:sp>
      <p:sp>
        <p:nvSpPr>
          <p:cNvPr id="158726" name="Line 6">
            <a:extLst>
              <a:ext uri="{FF2B5EF4-FFF2-40B4-BE49-F238E27FC236}">
                <a16:creationId xmlns:a16="http://schemas.microsoft.com/office/drawing/2014/main" xmlns="" id="{B29872B8-49DC-4830-BB68-93F7A7BA75B2}"/>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58727" name="Text Box 7">
            <a:extLst>
              <a:ext uri="{FF2B5EF4-FFF2-40B4-BE49-F238E27FC236}">
                <a16:creationId xmlns:a16="http://schemas.microsoft.com/office/drawing/2014/main" xmlns="" id="{10269F2D-983C-44E8-AD90-E5BDBFA854A7}"/>
              </a:ext>
            </a:extLst>
          </p:cNvPr>
          <p:cNvSpPr txBox="1">
            <a:spLocks noChangeArrowheads="1"/>
          </p:cNvSpPr>
          <p:nvPr/>
        </p:nvSpPr>
        <p:spPr bwMode="auto">
          <a:xfrm>
            <a:off x="2063750" y="6165851"/>
            <a:ext cx="81724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99FF66"/>
                </a:solidFill>
                <a:latin typeface="Arial" panose="020B0604020202020204" pitchFamily="34" charset="0"/>
              </a:rPr>
              <a:t>Polio J    Groszmann R    Hemodinamic factors involved  in  the development             and rupture  of esophageal varices. Sem Liver Dis 1986</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Line 2">
            <a:extLst>
              <a:ext uri="{FF2B5EF4-FFF2-40B4-BE49-F238E27FC236}">
                <a16:creationId xmlns:a16="http://schemas.microsoft.com/office/drawing/2014/main" xmlns="" id="{FB695B93-7D15-454E-A818-7A0FDB26794C}"/>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0771" name="Text Box 3">
            <a:extLst>
              <a:ext uri="{FF2B5EF4-FFF2-40B4-BE49-F238E27FC236}">
                <a16:creationId xmlns:a16="http://schemas.microsoft.com/office/drawing/2014/main" xmlns="" id="{D528F28F-341F-4C3A-82AE-C036A7B5201A}"/>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60773" name="Text Box 5">
            <a:extLst>
              <a:ext uri="{FF2B5EF4-FFF2-40B4-BE49-F238E27FC236}">
                <a16:creationId xmlns:a16="http://schemas.microsoft.com/office/drawing/2014/main" xmlns="" id="{328C51DF-99D4-454B-95F6-D57CDBFEABA8}"/>
              </a:ext>
            </a:extLst>
          </p:cNvPr>
          <p:cNvSpPr txBox="1">
            <a:spLocks noChangeArrowheads="1"/>
          </p:cNvSpPr>
          <p:nvPr/>
        </p:nvSpPr>
        <p:spPr bwMode="auto">
          <a:xfrm>
            <a:off x="3503613" y="1789113"/>
            <a:ext cx="525621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  Tensión  parietal</a:t>
            </a:r>
          </a:p>
          <a:p>
            <a:pPr eaLnBrk="0" fontAlgn="base" hangingPunct="0">
              <a:spcBef>
                <a:spcPct val="50000"/>
              </a:spcBef>
              <a:spcAft>
                <a:spcPct val="0"/>
              </a:spcAft>
            </a:pPr>
            <a:endParaRPr lang="es-ES" altLang="es-ES" sz="2400">
              <a:solidFill>
                <a:srgbClr val="FFFF66"/>
              </a:solidFill>
              <a:latin typeface="Arial" panose="020B0604020202020204" pitchFamily="34" charset="0"/>
            </a:endParaRPr>
          </a:p>
          <a:p>
            <a:pPr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grosor de la pared </a:t>
            </a:r>
          </a:p>
          <a:p>
            <a:pPr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del diámetro variceal </a:t>
            </a:r>
          </a:p>
          <a:p>
            <a:pPr eaLnBrk="0" fontAlgn="base" hangingPunct="0">
              <a:spcBef>
                <a:spcPct val="50000"/>
              </a:spcBef>
              <a:spcAft>
                <a:spcPct val="0"/>
              </a:spcAft>
              <a:buFont typeface="Wingdings" panose="05000000000000000000" pitchFamily="2" charset="2"/>
              <a:buChar char="ü"/>
            </a:pPr>
            <a:r>
              <a:rPr lang="es-ES" altLang="es-ES" sz="2400">
                <a:solidFill>
                  <a:srgbClr val="FFFF66"/>
                </a:solidFill>
                <a:latin typeface="Arial" panose="020B0604020202020204" pitchFamily="34" charset="0"/>
              </a:rPr>
              <a:t>       de la presión intravariceal       </a:t>
            </a:r>
          </a:p>
        </p:txBody>
      </p:sp>
      <p:sp>
        <p:nvSpPr>
          <p:cNvPr id="160774" name="Line 6">
            <a:extLst>
              <a:ext uri="{FF2B5EF4-FFF2-40B4-BE49-F238E27FC236}">
                <a16:creationId xmlns:a16="http://schemas.microsoft.com/office/drawing/2014/main" xmlns="" id="{5D8037BC-07E2-483D-AF08-30AC755DEFE3}"/>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0775" name="Text Box 7">
            <a:extLst>
              <a:ext uri="{FF2B5EF4-FFF2-40B4-BE49-F238E27FC236}">
                <a16:creationId xmlns:a16="http://schemas.microsoft.com/office/drawing/2014/main" xmlns="" id="{D772F4A1-2D11-4449-AF92-0146BFF30E9B}"/>
              </a:ext>
            </a:extLst>
          </p:cNvPr>
          <p:cNvSpPr txBox="1">
            <a:spLocks noChangeArrowheads="1"/>
          </p:cNvSpPr>
          <p:nvPr/>
        </p:nvSpPr>
        <p:spPr bwMode="auto">
          <a:xfrm>
            <a:off x="2063750" y="6165851"/>
            <a:ext cx="81724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99FF66"/>
                </a:solidFill>
                <a:latin typeface="Arial" panose="020B0604020202020204" pitchFamily="34" charset="0"/>
              </a:rPr>
              <a:t>Polio J    Groszmann R    Hemodinamic factors involved  in the   development                and rupture  of esophageal varices. Sem Liver Dis 1986</a:t>
            </a:r>
          </a:p>
        </p:txBody>
      </p:sp>
      <p:sp>
        <p:nvSpPr>
          <p:cNvPr id="160778" name="Text Box 10">
            <a:extLst>
              <a:ext uri="{FF2B5EF4-FFF2-40B4-BE49-F238E27FC236}">
                <a16:creationId xmlns:a16="http://schemas.microsoft.com/office/drawing/2014/main" xmlns="" id="{17B80725-4509-4B9D-BD91-FE28D76E0BE4}"/>
              </a:ext>
            </a:extLst>
          </p:cNvPr>
          <p:cNvSpPr txBox="1">
            <a:spLocks noChangeArrowheads="1"/>
          </p:cNvSpPr>
          <p:nvPr/>
        </p:nvSpPr>
        <p:spPr bwMode="auto">
          <a:xfrm>
            <a:off x="2855914" y="4868864"/>
            <a:ext cx="669607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Tensión =  </a:t>
            </a:r>
            <a:r>
              <a:rPr lang="es-ES" altLang="es-ES" sz="2000" u="sng">
                <a:solidFill>
                  <a:srgbClr val="FFFFFF"/>
                </a:solidFill>
                <a:latin typeface="Arial" panose="020B0604020202020204" pitchFamily="34" charset="0"/>
              </a:rPr>
              <a:t>diámetro de la várice    presión intravariceal</a:t>
            </a:r>
          </a:p>
          <a:p>
            <a:pPr eaLnBrk="0" fontAlgn="base" hangingPunct="0">
              <a:spcBef>
                <a:spcPct val="50000"/>
              </a:spcBef>
              <a:spcAft>
                <a:spcPct val="0"/>
              </a:spcAft>
            </a:pPr>
            <a:r>
              <a:rPr lang="es-ES" altLang="es-ES" sz="2000">
                <a:solidFill>
                  <a:srgbClr val="FFFFFF"/>
                </a:solidFill>
                <a:latin typeface="Arial" panose="020B0604020202020204" pitchFamily="34" charset="0"/>
              </a:rPr>
              <a:t>                                    grosor de la pared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Line 2">
            <a:extLst>
              <a:ext uri="{FF2B5EF4-FFF2-40B4-BE49-F238E27FC236}">
                <a16:creationId xmlns:a16="http://schemas.microsoft.com/office/drawing/2014/main" xmlns="" id="{F8CE6576-F44C-4A04-B100-818AD12E935D}"/>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2819" name="Text Box 3">
            <a:extLst>
              <a:ext uri="{FF2B5EF4-FFF2-40B4-BE49-F238E27FC236}">
                <a16:creationId xmlns:a16="http://schemas.microsoft.com/office/drawing/2014/main" xmlns="" id="{F737B2B3-0DAF-4127-82B0-A56C252F4E33}"/>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62820" name="Text Box 4">
            <a:extLst>
              <a:ext uri="{FF2B5EF4-FFF2-40B4-BE49-F238E27FC236}">
                <a16:creationId xmlns:a16="http://schemas.microsoft.com/office/drawing/2014/main" xmlns="" id="{ACD1C0C7-B1FD-4F92-97C2-258E711A1E0B}"/>
              </a:ext>
            </a:extLst>
          </p:cNvPr>
          <p:cNvSpPr txBox="1">
            <a:spLocks noChangeArrowheads="1"/>
          </p:cNvSpPr>
          <p:nvPr/>
        </p:nvSpPr>
        <p:spPr bwMode="auto">
          <a:xfrm>
            <a:off x="2351089" y="2492375"/>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 Presión intravariceal                 Presión  Portal   </a:t>
            </a:r>
          </a:p>
        </p:txBody>
      </p:sp>
      <p:sp>
        <p:nvSpPr>
          <p:cNvPr id="162821" name="Line 5">
            <a:extLst>
              <a:ext uri="{FF2B5EF4-FFF2-40B4-BE49-F238E27FC236}">
                <a16:creationId xmlns:a16="http://schemas.microsoft.com/office/drawing/2014/main" xmlns="" id="{551C2578-81AB-4A10-9EBD-1B321A26E896}"/>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2825" name="AutoShape 9">
            <a:extLst>
              <a:ext uri="{FF2B5EF4-FFF2-40B4-BE49-F238E27FC236}">
                <a16:creationId xmlns:a16="http://schemas.microsoft.com/office/drawing/2014/main" xmlns="" id="{056A142A-3F98-4CC6-BEA1-0404918F1CB4}"/>
              </a:ext>
            </a:extLst>
          </p:cNvPr>
          <p:cNvSpPr>
            <a:spLocks noChangeArrowheads="1"/>
          </p:cNvSpPr>
          <p:nvPr/>
        </p:nvSpPr>
        <p:spPr bwMode="auto">
          <a:xfrm>
            <a:off x="5519738" y="2636838"/>
            <a:ext cx="1009650" cy="144462"/>
          </a:xfrm>
          <a:prstGeom prst="rightArrow">
            <a:avLst>
              <a:gd name="adj1" fmla="val 50000"/>
              <a:gd name="adj2" fmla="val 17472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8962" name="Line 2">
            <a:extLst>
              <a:ext uri="{FF2B5EF4-FFF2-40B4-BE49-F238E27FC236}">
                <a16:creationId xmlns:a16="http://schemas.microsoft.com/office/drawing/2014/main" xmlns="" id="{822582B8-0224-4EA7-BCA3-3101EC47263F}"/>
              </a:ext>
            </a:extLst>
          </p:cNvPr>
          <p:cNvSpPr>
            <a:spLocks noChangeShapeType="1"/>
          </p:cNvSpPr>
          <p:nvPr/>
        </p:nvSpPr>
        <p:spPr bwMode="auto">
          <a:xfrm>
            <a:off x="2063750" y="7651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63" name="Text Box 3">
            <a:extLst>
              <a:ext uri="{FF2B5EF4-FFF2-40B4-BE49-F238E27FC236}">
                <a16:creationId xmlns:a16="http://schemas.microsoft.com/office/drawing/2014/main" xmlns="" id="{CEE07AE7-734B-48B8-97CF-D440EB8D97C3}"/>
              </a:ext>
            </a:extLst>
          </p:cNvPr>
          <p:cNvSpPr txBox="1">
            <a:spLocks noChangeArrowheads="1"/>
          </p:cNvSpPr>
          <p:nvPr/>
        </p:nvSpPr>
        <p:spPr bwMode="auto">
          <a:xfrm>
            <a:off x="1703388" y="115888"/>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68965" name="Line 5">
            <a:extLst>
              <a:ext uri="{FF2B5EF4-FFF2-40B4-BE49-F238E27FC236}">
                <a16:creationId xmlns:a16="http://schemas.microsoft.com/office/drawing/2014/main" xmlns="" id="{78F3269B-5DD3-4754-8B56-677D5A65B8B5}"/>
              </a:ext>
            </a:extLst>
          </p:cNvPr>
          <p:cNvSpPr>
            <a:spLocks noChangeShapeType="1"/>
          </p:cNvSpPr>
          <p:nvPr/>
        </p:nvSpPr>
        <p:spPr bwMode="auto">
          <a:xfrm>
            <a:off x="2208213" y="63087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70" name="Text Box 10">
            <a:extLst>
              <a:ext uri="{FF2B5EF4-FFF2-40B4-BE49-F238E27FC236}">
                <a16:creationId xmlns:a16="http://schemas.microsoft.com/office/drawing/2014/main" xmlns="" id="{70192E89-2B8D-4366-8271-E2AA3D4024EA}"/>
              </a:ext>
            </a:extLst>
          </p:cNvPr>
          <p:cNvSpPr txBox="1">
            <a:spLocks noChangeArrowheads="1"/>
          </p:cNvSpPr>
          <p:nvPr/>
        </p:nvSpPr>
        <p:spPr bwMode="auto">
          <a:xfrm>
            <a:off x="2351088" y="1773238"/>
            <a:ext cx="288131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66"/>
                </a:solidFill>
                <a:latin typeface="Arial" panose="020B0604020202020204" pitchFamily="34" charset="0"/>
              </a:rPr>
              <a:t>Aumento de la Resistencia vascular intrahepática    (estructural / funcional)</a:t>
            </a:r>
          </a:p>
        </p:txBody>
      </p:sp>
      <p:sp>
        <p:nvSpPr>
          <p:cNvPr id="168971" name="Text Box 11">
            <a:extLst>
              <a:ext uri="{FF2B5EF4-FFF2-40B4-BE49-F238E27FC236}">
                <a16:creationId xmlns:a16="http://schemas.microsoft.com/office/drawing/2014/main" xmlns="" id="{B8EFD331-2766-452D-86A4-4FACF03D4093}"/>
              </a:ext>
            </a:extLst>
          </p:cNvPr>
          <p:cNvSpPr txBox="1">
            <a:spLocks noChangeArrowheads="1"/>
          </p:cNvSpPr>
          <p:nvPr/>
        </p:nvSpPr>
        <p:spPr bwMode="auto">
          <a:xfrm>
            <a:off x="2063751" y="836614"/>
            <a:ext cx="2447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b="1">
                <a:solidFill>
                  <a:srgbClr val="00CC99"/>
                </a:solidFill>
                <a:latin typeface="Arial" panose="020B0604020202020204" pitchFamily="34" charset="0"/>
              </a:rPr>
              <a:t>Cirrosis hepática</a:t>
            </a:r>
          </a:p>
        </p:txBody>
      </p:sp>
      <p:sp>
        <p:nvSpPr>
          <p:cNvPr id="168972" name="Text Box 12">
            <a:extLst>
              <a:ext uri="{FF2B5EF4-FFF2-40B4-BE49-F238E27FC236}">
                <a16:creationId xmlns:a16="http://schemas.microsoft.com/office/drawing/2014/main" xmlns="" id="{827B65CC-1906-4A21-B136-480815023FB6}"/>
              </a:ext>
            </a:extLst>
          </p:cNvPr>
          <p:cNvSpPr txBox="1">
            <a:spLocks noChangeArrowheads="1"/>
          </p:cNvSpPr>
          <p:nvPr/>
        </p:nvSpPr>
        <p:spPr bwMode="auto">
          <a:xfrm>
            <a:off x="6815138" y="1484313"/>
            <a:ext cx="35290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66"/>
                </a:solidFill>
                <a:latin typeface="Arial" panose="020B0604020202020204" pitchFamily="34" charset="0"/>
              </a:rPr>
              <a:t>Disminución de la resistencia vascular esplácnica</a:t>
            </a:r>
          </a:p>
        </p:txBody>
      </p:sp>
      <p:sp>
        <p:nvSpPr>
          <p:cNvPr id="168973" name="Text Box 13">
            <a:extLst>
              <a:ext uri="{FF2B5EF4-FFF2-40B4-BE49-F238E27FC236}">
                <a16:creationId xmlns:a16="http://schemas.microsoft.com/office/drawing/2014/main" xmlns="" id="{997C66EE-6C0D-49E4-952A-63181C47F76A}"/>
              </a:ext>
            </a:extLst>
          </p:cNvPr>
          <p:cNvSpPr txBox="1">
            <a:spLocks noChangeArrowheads="1"/>
          </p:cNvSpPr>
          <p:nvPr/>
        </p:nvSpPr>
        <p:spPr bwMode="auto">
          <a:xfrm>
            <a:off x="2495551" y="4792663"/>
            <a:ext cx="3025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66"/>
                </a:solidFill>
                <a:latin typeface="Arial" panose="020B0604020202020204" pitchFamily="34" charset="0"/>
              </a:rPr>
              <a:t>Aumento del flujo sanguíneo esplácnico</a:t>
            </a:r>
          </a:p>
        </p:txBody>
      </p:sp>
      <p:sp>
        <p:nvSpPr>
          <p:cNvPr id="168974" name="Text Box 14">
            <a:extLst>
              <a:ext uri="{FF2B5EF4-FFF2-40B4-BE49-F238E27FC236}">
                <a16:creationId xmlns:a16="http://schemas.microsoft.com/office/drawing/2014/main" xmlns="" id="{0A61708D-F1C5-4A2F-9835-7B87F1B304B3}"/>
              </a:ext>
            </a:extLst>
          </p:cNvPr>
          <p:cNvSpPr txBox="1">
            <a:spLocks noChangeArrowheads="1"/>
          </p:cNvSpPr>
          <p:nvPr/>
        </p:nvSpPr>
        <p:spPr bwMode="auto">
          <a:xfrm>
            <a:off x="7318376" y="2636838"/>
            <a:ext cx="3025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Disminución del volumen sanguineo efectivo</a:t>
            </a:r>
          </a:p>
        </p:txBody>
      </p:sp>
      <p:sp>
        <p:nvSpPr>
          <p:cNvPr id="168975" name="Text Box 15">
            <a:extLst>
              <a:ext uri="{FF2B5EF4-FFF2-40B4-BE49-F238E27FC236}">
                <a16:creationId xmlns:a16="http://schemas.microsoft.com/office/drawing/2014/main" xmlns="" id="{9F22A2D3-20A0-4D9C-A383-CC368CBE4B9A}"/>
              </a:ext>
            </a:extLst>
          </p:cNvPr>
          <p:cNvSpPr txBox="1">
            <a:spLocks noChangeArrowheads="1"/>
          </p:cNvSpPr>
          <p:nvPr/>
        </p:nvSpPr>
        <p:spPr bwMode="auto">
          <a:xfrm>
            <a:off x="7246939" y="3789363"/>
            <a:ext cx="3025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Activación de los sistemas neurohormonales vasoactivos</a:t>
            </a:r>
          </a:p>
        </p:txBody>
      </p:sp>
      <p:sp>
        <p:nvSpPr>
          <p:cNvPr id="168976" name="Text Box 16">
            <a:extLst>
              <a:ext uri="{FF2B5EF4-FFF2-40B4-BE49-F238E27FC236}">
                <a16:creationId xmlns:a16="http://schemas.microsoft.com/office/drawing/2014/main" xmlns="" id="{5C72A2F5-0EDD-4CE7-AD16-34B48643FCAF}"/>
              </a:ext>
            </a:extLst>
          </p:cNvPr>
          <p:cNvSpPr txBox="1">
            <a:spLocks noChangeArrowheads="1"/>
          </p:cNvSpPr>
          <p:nvPr/>
        </p:nvSpPr>
        <p:spPr bwMode="auto">
          <a:xfrm>
            <a:off x="7173914" y="5013325"/>
            <a:ext cx="30257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Retención de sodio y agua</a:t>
            </a:r>
          </a:p>
        </p:txBody>
      </p:sp>
      <p:sp>
        <p:nvSpPr>
          <p:cNvPr id="168977" name="Text Box 17">
            <a:extLst>
              <a:ext uri="{FF2B5EF4-FFF2-40B4-BE49-F238E27FC236}">
                <a16:creationId xmlns:a16="http://schemas.microsoft.com/office/drawing/2014/main" xmlns="" id="{676E6A62-8CD4-477E-8BBA-17E850D9FBCF}"/>
              </a:ext>
            </a:extLst>
          </p:cNvPr>
          <p:cNvSpPr txBox="1">
            <a:spLocks noChangeArrowheads="1"/>
          </p:cNvSpPr>
          <p:nvPr/>
        </p:nvSpPr>
        <p:spPr bwMode="auto">
          <a:xfrm>
            <a:off x="2422526" y="3357563"/>
            <a:ext cx="30257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0066"/>
                </a:solidFill>
                <a:latin typeface="Arial" panose="020B0604020202020204" pitchFamily="34" charset="0"/>
              </a:rPr>
              <a:t>Aumento de la Presión Portal</a:t>
            </a:r>
          </a:p>
        </p:txBody>
      </p:sp>
      <p:sp>
        <p:nvSpPr>
          <p:cNvPr id="168978" name="AutoShape 18">
            <a:extLst>
              <a:ext uri="{FF2B5EF4-FFF2-40B4-BE49-F238E27FC236}">
                <a16:creationId xmlns:a16="http://schemas.microsoft.com/office/drawing/2014/main" xmlns="" id="{25319C43-4DE2-4C3E-931B-80CD7D18FC8B}"/>
              </a:ext>
            </a:extLst>
          </p:cNvPr>
          <p:cNvSpPr>
            <a:spLocks noChangeArrowheads="1"/>
          </p:cNvSpPr>
          <p:nvPr/>
        </p:nvSpPr>
        <p:spPr bwMode="auto">
          <a:xfrm>
            <a:off x="8112125" y="2133601"/>
            <a:ext cx="215900" cy="360363"/>
          </a:xfrm>
          <a:prstGeom prst="down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79" name="AutoShape 19">
            <a:extLst>
              <a:ext uri="{FF2B5EF4-FFF2-40B4-BE49-F238E27FC236}">
                <a16:creationId xmlns:a16="http://schemas.microsoft.com/office/drawing/2014/main" xmlns="" id="{548AAB23-C3F0-47F2-B1A0-70D5933ADCD3}"/>
              </a:ext>
            </a:extLst>
          </p:cNvPr>
          <p:cNvSpPr>
            <a:spLocks noChangeArrowheads="1"/>
          </p:cNvSpPr>
          <p:nvPr/>
        </p:nvSpPr>
        <p:spPr bwMode="auto">
          <a:xfrm>
            <a:off x="8112125" y="3284538"/>
            <a:ext cx="215900" cy="360362"/>
          </a:xfrm>
          <a:prstGeom prst="down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80" name="AutoShape 20">
            <a:extLst>
              <a:ext uri="{FF2B5EF4-FFF2-40B4-BE49-F238E27FC236}">
                <a16:creationId xmlns:a16="http://schemas.microsoft.com/office/drawing/2014/main" xmlns="" id="{3E821612-3A00-4B84-8044-49D65B1BE0E2}"/>
              </a:ext>
            </a:extLst>
          </p:cNvPr>
          <p:cNvSpPr>
            <a:spLocks noChangeArrowheads="1"/>
          </p:cNvSpPr>
          <p:nvPr/>
        </p:nvSpPr>
        <p:spPr bwMode="auto">
          <a:xfrm>
            <a:off x="8185150" y="4652963"/>
            <a:ext cx="215900" cy="360362"/>
          </a:xfrm>
          <a:prstGeom prst="downArrow">
            <a:avLst>
              <a:gd name="adj1" fmla="val 50000"/>
              <a:gd name="adj2" fmla="val 4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82" name="AutoShape 22">
            <a:extLst>
              <a:ext uri="{FF2B5EF4-FFF2-40B4-BE49-F238E27FC236}">
                <a16:creationId xmlns:a16="http://schemas.microsoft.com/office/drawing/2014/main" xmlns="" id="{0B0F04E0-3F98-4D19-9A1A-7B8B594A5ADA}"/>
              </a:ext>
            </a:extLst>
          </p:cNvPr>
          <p:cNvSpPr>
            <a:spLocks noChangeArrowheads="1"/>
          </p:cNvSpPr>
          <p:nvPr/>
        </p:nvSpPr>
        <p:spPr bwMode="auto">
          <a:xfrm>
            <a:off x="3503614" y="3933825"/>
            <a:ext cx="288925" cy="719138"/>
          </a:xfrm>
          <a:prstGeom prst="upArrow">
            <a:avLst>
              <a:gd name="adj1" fmla="val 50000"/>
              <a:gd name="adj2" fmla="val 6222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83" name="AutoShape 23">
            <a:extLst>
              <a:ext uri="{FF2B5EF4-FFF2-40B4-BE49-F238E27FC236}">
                <a16:creationId xmlns:a16="http://schemas.microsoft.com/office/drawing/2014/main" xmlns="" id="{8CCF57DD-D63C-44D8-AD69-21446CA73E60}"/>
              </a:ext>
            </a:extLst>
          </p:cNvPr>
          <p:cNvSpPr>
            <a:spLocks noChangeArrowheads="1"/>
          </p:cNvSpPr>
          <p:nvPr/>
        </p:nvSpPr>
        <p:spPr bwMode="auto">
          <a:xfrm>
            <a:off x="3503614" y="2636839"/>
            <a:ext cx="288925" cy="649287"/>
          </a:xfrm>
          <a:prstGeom prst="downArrow">
            <a:avLst>
              <a:gd name="adj1" fmla="val 50000"/>
              <a:gd name="adj2" fmla="val 5618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84" name="AutoShape 24">
            <a:extLst>
              <a:ext uri="{FF2B5EF4-FFF2-40B4-BE49-F238E27FC236}">
                <a16:creationId xmlns:a16="http://schemas.microsoft.com/office/drawing/2014/main" xmlns="" id="{93115A2D-6DB3-4CBC-A531-344DEE094A08}"/>
              </a:ext>
            </a:extLst>
          </p:cNvPr>
          <p:cNvSpPr>
            <a:spLocks noChangeArrowheads="1"/>
          </p:cNvSpPr>
          <p:nvPr/>
        </p:nvSpPr>
        <p:spPr bwMode="auto">
          <a:xfrm>
            <a:off x="5591176" y="4941888"/>
            <a:ext cx="792163" cy="215900"/>
          </a:xfrm>
          <a:prstGeom prst="leftArrow">
            <a:avLst>
              <a:gd name="adj1" fmla="val 50000"/>
              <a:gd name="adj2" fmla="val 9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85" name="Text Box 25">
            <a:extLst>
              <a:ext uri="{FF2B5EF4-FFF2-40B4-BE49-F238E27FC236}">
                <a16:creationId xmlns:a16="http://schemas.microsoft.com/office/drawing/2014/main" xmlns="" id="{AF39FEDC-FDDB-4A07-8E18-1CC6C40F091A}"/>
              </a:ext>
            </a:extLst>
          </p:cNvPr>
          <p:cNvSpPr txBox="1">
            <a:spLocks noChangeArrowheads="1"/>
          </p:cNvSpPr>
          <p:nvPr/>
        </p:nvSpPr>
        <p:spPr bwMode="auto">
          <a:xfrm>
            <a:off x="7462839" y="5511800"/>
            <a:ext cx="1728787" cy="52322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Diuréticos                          Dieta  hiposódica</a:t>
            </a:r>
          </a:p>
        </p:txBody>
      </p:sp>
      <p:sp>
        <p:nvSpPr>
          <p:cNvPr id="168986" name="Text Box 26">
            <a:extLst>
              <a:ext uri="{FF2B5EF4-FFF2-40B4-BE49-F238E27FC236}">
                <a16:creationId xmlns:a16="http://schemas.microsoft.com/office/drawing/2014/main" xmlns="" id="{6C89E71D-E539-47BB-9555-BC0B4D3B4CA4}"/>
              </a:ext>
            </a:extLst>
          </p:cNvPr>
          <p:cNvSpPr txBox="1">
            <a:spLocks noChangeArrowheads="1"/>
          </p:cNvSpPr>
          <p:nvPr/>
        </p:nvSpPr>
        <p:spPr bwMode="auto">
          <a:xfrm>
            <a:off x="4943476" y="2565400"/>
            <a:ext cx="20161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66"/>
                </a:solidFill>
                <a:latin typeface="Arial" panose="020B0604020202020204" pitchFamily="34" charset="0"/>
              </a:rPr>
              <a:t>Desarrollo de Várices</a:t>
            </a:r>
          </a:p>
        </p:txBody>
      </p:sp>
      <p:sp>
        <p:nvSpPr>
          <p:cNvPr id="168987" name="AutoShape 27">
            <a:extLst>
              <a:ext uri="{FF2B5EF4-FFF2-40B4-BE49-F238E27FC236}">
                <a16:creationId xmlns:a16="http://schemas.microsoft.com/office/drawing/2014/main" xmlns="" id="{ED3E328E-BF41-4A13-9566-A466BFC61526}"/>
              </a:ext>
            </a:extLst>
          </p:cNvPr>
          <p:cNvSpPr>
            <a:spLocks noChangeArrowheads="1"/>
          </p:cNvSpPr>
          <p:nvPr/>
        </p:nvSpPr>
        <p:spPr bwMode="auto">
          <a:xfrm>
            <a:off x="5446714" y="3214689"/>
            <a:ext cx="720725" cy="358775"/>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68988" name="Text Box 28">
            <a:extLst>
              <a:ext uri="{FF2B5EF4-FFF2-40B4-BE49-F238E27FC236}">
                <a16:creationId xmlns:a16="http://schemas.microsoft.com/office/drawing/2014/main" xmlns="" id="{4E3955C5-09A1-447D-9451-1E146E1057DF}"/>
              </a:ext>
            </a:extLst>
          </p:cNvPr>
          <p:cNvSpPr txBox="1">
            <a:spLocks noChangeArrowheads="1"/>
          </p:cNvSpPr>
          <p:nvPr/>
        </p:nvSpPr>
        <p:spPr bwMode="auto">
          <a:xfrm>
            <a:off x="5159375" y="1844675"/>
            <a:ext cx="1441450" cy="52322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Tratamiento endoscópico</a:t>
            </a:r>
          </a:p>
        </p:txBody>
      </p:sp>
      <p:sp>
        <p:nvSpPr>
          <p:cNvPr id="168989" name="Text Box 29">
            <a:extLst>
              <a:ext uri="{FF2B5EF4-FFF2-40B4-BE49-F238E27FC236}">
                <a16:creationId xmlns:a16="http://schemas.microsoft.com/office/drawing/2014/main" xmlns="" id="{9A1981A0-5DC0-4679-8EAC-F375EBE3E8AF}"/>
              </a:ext>
            </a:extLst>
          </p:cNvPr>
          <p:cNvSpPr txBox="1">
            <a:spLocks noChangeArrowheads="1"/>
          </p:cNvSpPr>
          <p:nvPr/>
        </p:nvSpPr>
        <p:spPr bwMode="auto">
          <a:xfrm>
            <a:off x="7464426" y="1052513"/>
            <a:ext cx="1800225" cy="3048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Vasoconstrictores</a:t>
            </a:r>
          </a:p>
        </p:txBody>
      </p:sp>
      <p:sp>
        <p:nvSpPr>
          <p:cNvPr id="168990" name="Text Box 30">
            <a:extLst>
              <a:ext uri="{FF2B5EF4-FFF2-40B4-BE49-F238E27FC236}">
                <a16:creationId xmlns:a16="http://schemas.microsoft.com/office/drawing/2014/main" xmlns="" id="{4072B4BC-99A3-427C-9CEC-53ECD61C61B5}"/>
              </a:ext>
            </a:extLst>
          </p:cNvPr>
          <p:cNvSpPr txBox="1">
            <a:spLocks noChangeArrowheads="1"/>
          </p:cNvSpPr>
          <p:nvPr/>
        </p:nvSpPr>
        <p:spPr bwMode="auto">
          <a:xfrm>
            <a:off x="2711451" y="1341438"/>
            <a:ext cx="1800225" cy="3048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Vasodilatadores</a:t>
            </a:r>
          </a:p>
        </p:txBody>
      </p:sp>
      <p:sp>
        <p:nvSpPr>
          <p:cNvPr id="168991" name="Text Box 31">
            <a:extLst>
              <a:ext uri="{FF2B5EF4-FFF2-40B4-BE49-F238E27FC236}">
                <a16:creationId xmlns:a16="http://schemas.microsoft.com/office/drawing/2014/main" xmlns="" id="{C1A51270-2F7C-474C-B117-246AE695A72E}"/>
              </a:ext>
            </a:extLst>
          </p:cNvPr>
          <p:cNvSpPr txBox="1">
            <a:spLocks noChangeArrowheads="1"/>
          </p:cNvSpPr>
          <p:nvPr/>
        </p:nvSpPr>
        <p:spPr bwMode="auto">
          <a:xfrm>
            <a:off x="5159375" y="1268413"/>
            <a:ext cx="1441450" cy="3048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Taponamiento</a:t>
            </a:r>
          </a:p>
        </p:txBody>
      </p:sp>
      <p:sp>
        <p:nvSpPr>
          <p:cNvPr id="168992" name="Text Box 32">
            <a:extLst>
              <a:ext uri="{FF2B5EF4-FFF2-40B4-BE49-F238E27FC236}">
                <a16:creationId xmlns:a16="http://schemas.microsoft.com/office/drawing/2014/main" xmlns="" id="{7C2FA1F1-3475-489D-9701-24737DC5017E}"/>
              </a:ext>
            </a:extLst>
          </p:cNvPr>
          <p:cNvSpPr txBox="1">
            <a:spLocks noChangeArrowheads="1"/>
          </p:cNvSpPr>
          <p:nvPr/>
        </p:nvSpPr>
        <p:spPr bwMode="auto">
          <a:xfrm>
            <a:off x="1631951" y="2997200"/>
            <a:ext cx="1800225" cy="3048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400" b="1">
                <a:solidFill>
                  <a:srgbClr val="FFFFFF"/>
                </a:solidFill>
                <a:latin typeface="Arial" panose="020B0604020202020204" pitchFamily="34" charset="0"/>
              </a:rPr>
              <a:t>Shunt portocava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8985"/>
                                        </p:tgtEl>
                                        <p:attrNameLst>
                                          <p:attrName>style.visibility</p:attrName>
                                        </p:attrNameLst>
                                      </p:cBhvr>
                                      <p:to>
                                        <p:strVal val="visible"/>
                                      </p:to>
                                    </p:set>
                                    <p:animEffect transition="in" filter="box(in)">
                                      <p:cBhvr>
                                        <p:cTn id="7" dur="500"/>
                                        <p:tgtEl>
                                          <p:spTgt spid="1689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8989"/>
                                        </p:tgtEl>
                                        <p:attrNameLst>
                                          <p:attrName>style.visibility</p:attrName>
                                        </p:attrNameLst>
                                      </p:cBhvr>
                                      <p:to>
                                        <p:strVal val="visible"/>
                                      </p:to>
                                    </p:set>
                                    <p:animEffect transition="in" filter="box(in)">
                                      <p:cBhvr>
                                        <p:cTn id="12" dur="500"/>
                                        <p:tgtEl>
                                          <p:spTgt spid="1689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8990"/>
                                        </p:tgtEl>
                                        <p:attrNameLst>
                                          <p:attrName>style.visibility</p:attrName>
                                        </p:attrNameLst>
                                      </p:cBhvr>
                                      <p:to>
                                        <p:strVal val="visible"/>
                                      </p:to>
                                    </p:set>
                                    <p:animEffect transition="in" filter="box(in)">
                                      <p:cBhvr>
                                        <p:cTn id="17" dur="500"/>
                                        <p:tgtEl>
                                          <p:spTgt spid="16899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8988"/>
                                        </p:tgtEl>
                                        <p:attrNameLst>
                                          <p:attrName>style.visibility</p:attrName>
                                        </p:attrNameLst>
                                      </p:cBhvr>
                                      <p:to>
                                        <p:strVal val="visible"/>
                                      </p:to>
                                    </p:set>
                                    <p:animEffect transition="in" filter="box(in)">
                                      <p:cBhvr>
                                        <p:cTn id="22" dur="500"/>
                                        <p:tgtEl>
                                          <p:spTgt spid="1689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68991"/>
                                        </p:tgtEl>
                                        <p:attrNameLst>
                                          <p:attrName>style.visibility</p:attrName>
                                        </p:attrNameLst>
                                      </p:cBhvr>
                                      <p:to>
                                        <p:strVal val="visible"/>
                                      </p:to>
                                    </p:set>
                                    <p:animEffect transition="in" filter="box(in)">
                                      <p:cBhvr>
                                        <p:cTn id="27" dur="500"/>
                                        <p:tgtEl>
                                          <p:spTgt spid="1689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68992"/>
                                        </p:tgtEl>
                                        <p:attrNameLst>
                                          <p:attrName>style.visibility</p:attrName>
                                        </p:attrNameLst>
                                      </p:cBhvr>
                                      <p:to>
                                        <p:strVal val="visible"/>
                                      </p:to>
                                    </p:set>
                                    <p:animEffect transition="in" filter="box(in)">
                                      <p:cBhvr>
                                        <p:cTn id="32" dur="500"/>
                                        <p:tgtEl>
                                          <p:spTgt spid="1689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5" grpId="0" animBg="1"/>
      <p:bldP spid="168988" grpId="0" animBg="1"/>
      <p:bldP spid="168989" grpId="0" animBg="1"/>
      <p:bldP spid="168990" grpId="0" animBg="1"/>
      <p:bldP spid="168991" grpId="0" animBg="1"/>
      <p:bldP spid="168992"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0" name="Line 2">
            <a:extLst>
              <a:ext uri="{FF2B5EF4-FFF2-40B4-BE49-F238E27FC236}">
                <a16:creationId xmlns:a16="http://schemas.microsoft.com/office/drawing/2014/main" xmlns="" id="{EC31B3E2-6B34-46DD-9D5D-45C46D5A9EF0}"/>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81251" name="Text Box 3">
            <a:extLst>
              <a:ext uri="{FF2B5EF4-FFF2-40B4-BE49-F238E27FC236}">
                <a16:creationId xmlns:a16="http://schemas.microsoft.com/office/drawing/2014/main" xmlns="" id="{E1BB6474-1F5F-4B0B-A29D-D445ACDC1C30}"/>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81252" name="Text Box 4">
            <a:extLst>
              <a:ext uri="{FF2B5EF4-FFF2-40B4-BE49-F238E27FC236}">
                <a16:creationId xmlns:a16="http://schemas.microsoft.com/office/drawing/2014/main" xmlns="" id="{7C73E4EE-5FBA-4708-B7EC-E6E00E8DDD3D}"/>
              </a:ext>
            </a:extLst>
          </p:cNvPr>
          <p:cNvSpPr txBox="1">
            <a:spLocks noChangeArrowheads="1"/>
          </p:cNvSpPr>
          <p:nvPr/>
        </p:nvSpPr>
        <p:spPr bwMode="auto">
          <a:xfrm>
            <a:off x="2352676" y="1341438"/>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 </a:t>
            </a:r>
          </a:p>
        </p:txBody>
      </p:sp>
      <p:sp>
        <p:nvSpPr>
          <p:cNvPr id="181253" name="Line 5">
            <a:extLst>
              <a:ext uri="{FF2B5EF4-FFF2-40B4-BE49-F238E27FC236}">
                <a16:creationId xmlns:a16="http://schemas.microsoft.com/office/drawing/2014/main" xmlns="" id="{F475E88F-E60F-4AF6-8CF4-29B966A1BA65}"/>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81254" name="Text Box 6">
            <a:extLst>
              <a:ext uri="{FF2B5EF4-FFF2-40B4-BE49-F238E27FC236}">
                <a16:creationId xmlns:a16="http://schemas.microsoft.com/office/drawing/2014/main" xmlns="" id="{BD3A1D09-8B22-45BC-A1BD-00B4F5941876}"/>
              </a:ext>
            </a:extLst>
          </p:cNvPr>
          <p:cNvSpPr txBox="1">
            <a:spLocks noChangeArrowheads="1"/>
          </p:cNvSpPr>
          <p:nvPr/>
        </p:nvSpPr>
        <p:spPr bwMode="auto">
          <a:xfrm>
            <a:off x="2063750" y="1196976"/>
            <a:ext cx="5545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Tratamiento  de la Hemorragia Variceal Aguda</a:t>
            </a:r>
          </a:p>
        </p:txBody>
      </p:sp>
      <p:sp>
        <p:nvSpPr>
          <p:cNvPr id="181260" name="Text Box 12">
            <a:extLst>
              <a:ext uri="{FF2B5EF4-FFF2-40B4-BE49-F238E27FC236}">
                <a16:creationId xmlns:a16="http://schemas.microsoft.com/office/drawing/2014/main" xmlns="" id="{18C0FFED-CB93-4E88-BB7A-2A0FEAF4EE3E}"/>
              </a:ext>
            </a:extLst>
          </p:cNvPr>
          <p:cNvSpPr txBox="1">
            <a:spLocks noChangeArrowheads="1"/>
          </p:cNvSpPr>
          <p:nvPr/>
        </p:nvSpPr>
        <p:spPr bwMode="auto">
          <a:xfrm>
            <a:off x="2135189" y="1847851"/>
            <a:ext cx="5761037"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Estabilidad hemodinámica</a:t>
            </a:r>
          </a:p>
          <a:p>
            <a:pPr eaLnBrk="0" fontAlgn="base" hangingPunct="0">
              <a:spcBef>
                <a:spcPct val="50000"/>
              </a:spcBef>
              <a:spcAft>
                <a:spcPct val="0"/>
              </a:spcAft>
            </a:pPr>
            <a:r>
              <a:rPr lang="es-ES" altLang="es-ES" sz="2000">
                <a:solidFill>
                  <a:srgbClr val="FFFFFF"/>
                </a:solidFill>
                <a:latin typeface="Arial" panose="020B0604020202020204" pitchFamily="34" charset="0"/>
              </a:rPr>
              <a:t>                  Reposición  de la volemia  “cautelosa”</a:t>
            </a:r>
          </a:p>
          <a:p>
            <a:pPr eaLnBrk="0" fontAlgn="base" hangingPunct="0">
              <a:spcBef>
                <a:spcPct val="50000"/>
              </a:spcBef>
              <a:spcAft>
                <a:spcPct val="0"/>
              </a:spcAft>
            </a:pPr>
            <a:r>
              <a:rPr lang="es-ES" altLang="es-ES" sz="2000">
                <a:solidFill>
                  <a:srgbClr val="FFFFFF"/>
                </a:solidFill>
                <a:latin typeface="Arial" panose="020B0604020202020204" pitchFamily="34" charset="0"/>
              </a:rPr>
              <a:t>Colocar SNG</a:t>
            </a:r>
          </a:p>
          <a:p>
            <a:pPr eaLnBrk="0" fontAlgn="base" hangingPunct="0">
              <a:spcBef>
                <a:spcPct val="50000"/>
              </a:spcBef>
              <a:spcAft>
                <a:spcPct val="0"/>
              </a:spcAft>
            </a:pPr>
            <a:r>
              <a:rPr lang="es-ES" altLang="es-ES" sz="2000">
                <a:solidFill>
                  <a:srgbClr val="FFFFFF"/>
                </a:solidFill>
                <a:latin typeface="Arial" panose="020B0604020202020204" pitchFamily="34" charset="0"/>
              </a:rPr>
              <a:t>Paracentesis evacuadora</a:t>
            </a:r>
          </a:p>
          <a:p>
            <a:pPr eaLnBrk="0" fontAlgn="base" hangingPunct="0">
              <a:spcBef>
                <a:spcPct val="50000"/>
              </a:spcBef>
              <a:spcAft>
                <a:spcPct val="0"/>
              </a:spcAft>
            </a:pPr>
            <a:r>
              <a:rPr lang="es-ES" altLang="es-ES" sz="2000">
                <a:solidFill>
                  <a:srgbClr val="FFFFFF"/>
                </a:solidFill>
                <a:latin typeface="Arial" panose="020B0604020202020204" pitchFamily="34" charset="0"/>
              </a:rPr>
              <a:t>Prevención de la PBE</a:t>
            </a:r>
          </a:p>
          <a:p>
            <a:pPr eaLnBrk="0" fontAlgn="base" hangingPunct="0">
              <a:spcBef>
                <a:spcPct val="50000"/>
              </a:spcBef>
              <a:spcAft>
                <a:spcPct val="0"/>
              </a:spcAft>
            </a:pPr>
            <a:r>
              <a:rPr lang="es-ES" altLang="es-ES" sz="2000">
                <a:solidFill>
                  <a:srgbClr val="FFFFFF"/>
                </a:solidFill>
                <a:latin typeface="Arial" panose="020B0604020202020204" pitchFamily="34" charset="0"/>
              </a:rPr>
              <a:t>Prevención de la Encefalopatía</a:t>
            </a:r>
          </a:p>
          <a:p>
            <a:pPr eaLnBrk="0" fontAlgn="base" hangingPunct="0">
              <a:spcBef>
                <a:spcPct val="50000"/>
              </a:spcBef>
              <a:spcAft>
                <a:spcPct val="0"/>
              </a:spcAft>
            </a:pPr>
            <a:r>
              <a:rPr lang="es-ES" altLang="es-ES" sz="2000">
                <a:solidFill>
                  <a:srgbClr val="FFFFFF"/>
                </a:solidFill>
                <a:latin typeface="Arial" panose="020B0604020202020204" pitchFamily="34" charset="0"/>
              </a:rPr>
              <a:t>Control de la hemorragia</a:t>
            </a:r>
          </a:p>
          <a:p>
            <a:pPr eaLnBrk="0" fontAlgn="base" hangingPunct="0">
              <a:spcBef>
                <a:spcPct val="50000"/>
              </a:spcBef>
              <a:spcAft>
                <a:spcPct val="0"/>
              </a:spcAft>
            </a:pPr>
            <a:r>
              <a:rPr lang="es-ES" altLang="es-ES" sz="2000">
                <a:solidFill>
                  <a:srgbClr val="FFFFFF"/>
                </a:solidFill>
                <a:latin typeface="Arial" panose="020B0604020202020204" pitchFamily="34" charset="0"/>
              </a:rPr>
              <a:t>Prevención de la recidiva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Text Box 2">
            <a:extLst>
              <a:ext uri="{FF2B5EF4-FFF2-40B4-BE49-F238E27FC236}">
                <a16:creationId xmlns:a16="http://schemas.microsoft.com/office/drawing/2014/main" xmlns="" id="{385B969B-E845-4036-A59C-8EDBEE4DC8AD}"/>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varicosa          </a:t>
            </a:r>
          </a:p>
        </p:txBody>
      </p:sp>
      <p:sp>
        <p:nvSpPr>
          <p:cNvPr id="258051" name="Line 3">
            <a:extLst>
              <a:ext uri="{FF2B5EF4-FFF2-40B4-BE49-F238E27FC236}">
                <a16:creationId xmlns:a16="http://schemas.microsoft.com/office/drawing/2014/main" xmlns="" id="{EE0A983E-A0E9-41DA-93C7-5CD4F7C360F2}"/>
              </a:ext>
            </a:extLst>
          </p:cNvPr>
          <p:cNvSpPr>
            <a:spLocks noChangeShapeType="1"/>
          </p:cNvSpPr>
          <p:nvPr/>
        </p:nvSpPr>
        <p:spPr bwMode="auto">
          <a:xfrm>
            <a:off x="2286000" y="981075"/>
            <a:ext cx="7543800" cy="0"/>
          </a:xfrm>
          <a:prstGeom prst="line">
            <a:avLst/>
          </a:prstGeom>
          <a:noFill/>
          <a:ln w="19050">
            <a:solidFill>
              <a:srgbClr val="99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52" name="Text Box 4">
            <a:extLst>
              <a:ext uri="{FF2B5EF4-FFF2-40B4-BE49-F238E27FC236}">
                <a16:creationId xmlns:a16="http://schemas.microsoft.com/office/drawing/2014/main" xmlns="" id="{C3CE5906-D12D-49D3-B13B-7A8292438264}"/>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258053" name="Line 5">
            <a:extLst>
              <a:ext uri="{FF2B5EF4-FFF2-40B4-BE49-F238E27FC236}">
                <a16:creationId xmlns:a16="http://schemas.microsoft.com/office/drawing/2014/main" xmlns="" id="{85CB9735-1C6A-49B0-ABB7-FCEE771108C5}"/>
              </a:ext>
            </a:extLst>
          </p:cNvPr>
          <p:cNvSpPr>
            <a:spLocks noChangeShapeType="1"/>
          </p:cNvSpPr>
          <p:nvPr/>
        </p:nvSpPr>
        <p:spPr bwMode="auto">
          <a:xfrm>
            <a:off x="2279650" y="5949950"/>
            <a:ext cx="7543800" cy="0"/>
          </a:xfrm>
          <a:prstGeom prst="line">
            <a:avLst/>
          </a:prstGeom>
          <a:noFill/>
          <a:ln w="19050">
            <a:solidFill>
              <a:srgbClr val="99FF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54" name="Text Box 6">
            <a:extLst>
              <a:ext uri="{FF2B5EF4-FFF2-40B4-BE49-F238E27FC236}">
                <a16:creationId xmlns:a16="http://schemas.microsoft.com/office/drawing/2014/main" xmlns="" id="{6D8602BD-18AF-4438-92ED-6D4C81CB319E}"/>
              </a:ext>
            </a:extLst>
          </p:cNvPr>
          <p:cNvSpPr txBox="1">
            <a:spLocks noChangeArrowheads="1"/>
          </p:cNvSpPr>
          <p:nvPr/>
        </p:nvSpPr>
        <p:spPr bwMode="auto">
          <a:xfrm>
            <a:off x="2711450" y="6021388"/>
            <a:ext cx="640873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99FF66"/>
                </a:solidFill>
                <a:latin typeface="Arial" panose="020B0604020202020204" pitchFamily="34" charset="0"/>
              </a:rPr>
              <a:t>Splanchnic and systemic hemodynamics in portal hypertensive rats during hemorrhage and blood  volume restitution.                                       Kravetz D, Groszmann R  Gastroenterology 1985; 90:1232-40</a:t>
            </a:r>
          </a:p>
        </p:txBody>
      </p:sp>
      <p:sp>
        <p:nvSpPr>
          <p:cNvPr id="258056" name="Text Box 8">
            <a:extLst>
              <a:ext uri="{FF2B5EF4-FFF2-40B4-BE49-F238E27FC236}">
                <a16:creationId xmlns:a16="http://schemas.microsoft.com/office/drawing/2014/main" xmlns="" id="{5509538B-1E9E-4073-AA5F-96436FE4DA3F}"/>
              </a:ext>
            </a:extLst>
          </p:cNvPr>
          <p:cNvSpPr txBox="1">
            <a:spLocks noChangeArrowheads="1"/>
          </p:cNvSpPr>
          <p:nvPr/>
        </p:nvSpPr>
        <p:spPr bwMode="auto">
          <a:xfrm>
            <a:off x="2711450" y="2276476"/>
            <a:ext cx="295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Hipovolemia</a:t>
            </a:r>
          </a:p>
        </p:txBody>
      </p:sp>
      <p:sp>
        <p:nvSpPr>
          <p:cNvPr id="258057" name="Text Box 9">
            <a:extLst>
              <a:ext uri="{FF2B5EF4-FFF2-40B4-BE49-F238E27FC236}">
                <a16:creationId xmlns:a16="http://schemas.microsoft.com/office/drawing/2014/main" xmlns="" id="{F631B969-AA02-460A-8A3F-0235E68EEFB3}"/>
              </a:ext>
            </a:extLst>
          </p:cNvPr>
          <p:cNvSpPr txBox="1">
            <a:spLocks noChangeArrowheads="1"/>
          </p:cNvSpPr>
          <p:nvPr/>
        </p:nvSpPr>
        <p:spPr bwMode="auto">
          <a:xfrm>
            <a:off x="2135188" y="3213101"/>
            <a:ext cx="41767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Vasoconstricción esplácnica</a:t>
            </a:r>
          </a:p>
        </p:txBody>
      </p:sp>
      <p:sp>
        <p:nvSpPr>
          <p:cNvPr id="258058" name="Text Box 10">
            <a:extLst>
              <a:ext uri="{FF2B5EF4-FFF2-40B4-BE49-F238E27FC236}">
                <a16:creationId xmlns:a16="http://schemas.microsoft.com/office/drawing/2014/main" xmlns="" id="{28608D3C-E392-45B9-8660-EE2A05AAA05A}"/>
              </a:ext>
            </a:extLst>
          </p:cNvPr>
          <p:cNvSpPr txBox="1">
            <a:spLocks noChangeArrowheads="1"/>
          </p:cNvSpPr>
          <p:nvPr/>
        </p:nvSpPr>
        <p:spPr bwMode="auto">
          <a:xfrm>
            <a:off x="6024564" y="2276476"/>
            <a:ext cx="3311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Sangre en el tubo digestivo</a:t>
            </a:r>
          </a:p>
        </p:txBody>
      </p:sp>
      <p:sp>
        <p:nvSpPr>
          <p:cNvPr id="258059" name="Text Box 11">
            <a:extLst>
              <a:ext uri="{FF2B5EF4-FFF2-40B4-BE49-F238E27FC236}">
                <a16:creationId xmlns:a16="http://schemas.microsoft.com/office/drawing/2014/main" xmlns="" id="{902E69E8-7798-4846-A823-95E0849FB1B0}"/>
              </a:ext>
            </a:extLst>
          </p:cNvPr>
          <p:cNvSpPr txBox="1">
            <a:spLocks noChangeArrowheads="1"/>
          </p:cNvSpPr>
          <p:nvPr/>
        </p:nvSpPr>
        <p:spPr bwMode="auto">
          <a:xfrm>
            <a:off x="6096000" y="3213101"/>
            <a:ext cx="3384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Hiperemia esplácnica</a:t>
            </a:r>
          </a:p>
        </p:txBody>
      </p:sp>
      <p:sp>
        <p:nvSpPr>
          <p:cNvPr id="258060" name="Text Box 12">
            <a:extLst>
              <a:ext uri="{FF2B5EF4-FFF2-40B4-BE49-F238E27FC236}">
                <a16:creationId xmlns:a16="http://schemas.microsoft.com/office/drawing/2014/main" xmlns="" id="{40E3B7F2-A2F8-4E1E-8E52-F3C51CF55936}"/>
              </a:ext>
            </a:extLst>
          </p:cNvPr>
          <p:cNvSpPr txBox="1">
            <a:spLocks noChangeArrowheads="1"/>
          </p:cNvSpPr>
          <p:nvPr/>
        </p:nvSpPr>
        <p:spPr bwMode="auto">
          <a:xfrm>
            <a:off x="3935413" y="4111626"/>
            <a:ext cx="39608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Aumento de la Presión Portal</a:t>
            </a:r>
          </a:p>
        </p:txBody>
      </p:sp>
      <p:sp>
        <p:nvSpPr>
          <p:cNvPr id="258061" name="Text Box 13">
            <a:extLst>
              <a:ext uri="{FF2B5EF4-FFF2-40B4-BE49-F238E27FC236}">
                <a16:creationId xmlns:a16="http://schemas.microsoft.com/office/drawing/2014/main" xmlns="" id="{CEB4DA5D-9E98-49E5-8354-2A15BF662043}"/>
              </a:ext>
            </a:extLst>
          </p:cNvPr>
          <p:cNvSpPr txBox="1">
            <a:spLocks noChangeArrowheads="1"/>
          </p:cNvSpPr>
          <p:nvPr/>
        </p:nvSpPr>
        <p:spPr bwMode="auto">
          <a:xfrm>
            <a:off x="4151313" y="5048251"/>
            <a:ext cx="424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Reposición  de la volemia</a:t>
            </a:r>
          </a:p>
        </p:txBody>
      </p:sp>
      <p:sp>
        <p:nvSpPr>
          <p:cNvPr id="258062" name="AutoShape 14">
            <a:extLst>
              <a:ext uri="{FF2B5EF4-FFF2-40B4-BE49-F238E27FC236}">
                <a16:creationId xmlns:a16="http://schemas.microsoft.com/office/drawing/2014/main" xmlns="" id="{C8B11828-8DD6-400D-8C74-02784F4628C7}"/>
              </a:ext>
            </a:extLst>
          </p:cNvPr>
          <p:cNvSpPr>
            <a:spLocks noChangeArrowheads="1"/>
          </p:cNvSpPr>
          <p:nvPr/>
        </p:nvSpPr>
        <p:spPr bwMode="auto">
          <a:xfrm>
            <a:off x="3359150" y="2708275"/>
            <a:ext cx="215900" cy="431800"/>
          </a:xfrm>
          <a:prstGeom prst="down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63" name="AutoShape 15">
            <a:extLst>
              <a:ext uri="{FF2B5EF4-FFF2-40B4-BE49-F238E27FC236}">
                <a16:creationId xmlns:a16="http://schemas.microsoft.com/office/drawing/2014/main" xmlns="" id="{6A6FF8D7-C47A-40E7-AC88-D22155CF5E98}"/>
              </a:ext>
            </a:extLst>
          </p:cNvPr>
          <p:cNvSpPr>
            <a:spLocks noChangeArrowheads="1"/>
          </p:cNvSpPr>
          <p:nvPr/>
        </p:nvSpPr>
        <p:spPr bwMode="auto">
          <a:xfrm>
            <a:off x="7391400" y="2708275"/>
            <a:ext cx="215900" cy="431800"/>
          </a:xfrm>
          <a:prstGeom prst="down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64" name="AutoShape 16">
            <a:extLst>
              <a:ext uri="{FF2B5EF4-FFF2-40B4-BE49-F238E27FC236}">
                <a16:creationId xmlns:a16="http://schemas.microsoft.com/office/drawing/2014/main" xmlns="" id="{D10DAB67-4336-420C-AC68-AA597F8E91ED}"/>
              </a:ext>
            </a:extLst>
          </p:cNvPr>
          <p:cNvSpPr>
            <a:spLocks noChangeArrowheads="1"/>
          </p:cNvSpPr>
          <p:nvPr/>
        </p:nvSpPr>
        <p:spPr bwMode="auto">
          <a:xfrm>
            <a:off x="3503614" y="3573464"/>
            <a:ext cx="288925" cy="719137"/>
          </a:xfrm>
          <a:prstGeom prst="curvedRightArrow">
            <a:avLst>
              <a:gd name="adj1" fmla="val 49780"/>
              <a:gd name="adj2" fmla="val 9956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65" name="AutoShape 17">
            <a:extLst>
              <a:ext uri="{FF2B5EF4-FFF2-40B4-BE49-F238E27FC236}">
                <a16:creationId xmlns:a16="http://schemas.microsoft.com/office/drawing/2014/main" xmlns="" id="{07BC55E2-AF37-4A4D-8856-A4834DA55490}"/>
              </a:ext>
            </a:extLst>
          </p:cNvPr>
          <p:cNvSpPr>
            <a:spLocks noChangeArrowheads="1"/>
          </p:cNvSpPr>
          <p:nvPr/>
        </p:nvSpPr>
        <p:spPr bwMode="auto">
          <a:xfrm>
            <a:off x="7608889" y="3644901"/>
            <a:ext cx="287337" cy="720725"/>
          </a:xfrm>
          <a:prstGeom prst="curvedLeftArrow">
            <a:avLst>
              <a:gd name="adj1" fmla="val 50166"/>
              <a:gd name="adj2" fmla="val 100332"/>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66" name="AutoShape 18">
            <a:extLst>
              <a:ext uri="{FF2B5EF4-FFF2-40B4-BE49-F238E27FC236}">
                <a16:creationId xmlns:a16="http://schemas.microsoft.com/office/drawing/2014/main" xmlns="" id="{40AC33AA-F7DB-479B-B107-535DF407F0A9}"/>
              </a:ext>
            </a:extLst>
          </p:cNvPr>
          <p:cNvSpPr>
            <a:spLocks noChangeArrowheads="1"/>
          </p:cNvSpPr>
          <p:nvPr/>
        </p:nvSpPr>
        <p:spPr bwMode="auto">
          <a:xfrm>
            <a:off x="5519739" y="4652963"/>
            <a:ext cx="287337" cy="360362"/>
          </a:xfrm>
          <a:prstGeom prst="upArrow">
            <a:avLst>
              <a:gd name="adj1" fmla="val 50000"/>
              <a:gd name="adj2" fmla="val 3135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58068" name="Text Box 20">
            <a:extLst>
              <a:ext uri="{FF2B5EF4-FFF2-40B4-BE49-F238E27FC236}">
                <a16:creationId xmlns:a16="http://schemas.microsoft.com/office/drawing/2014/main" xmlns="" id="{61F05C58-C6EA-4603-98A1-744ED0259433}"/>
              </a:ext>
            </a:extLst>
          </p:cNvPr>
          <p:cNvSpPr txBox="1">
            <a:spLocks noChangeArrowheads="1"/>
          </p:cNvSpPr>
          <p:nvPr/>
        </p:nvSpPr>
        <p:spPr bwMode="auto">
          <a:xfrm>
            <a:off x="2063750" y="1196975"/>
            <a:ext cx="5545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Reposición de la volemia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Line 2">
            <a:extLst>
              <a:ext uri="{FF2B5EF4-FFF2-40B4-BE49-F238E27FC236}">
                <a16:creationId xmlns:a16="http://schemas.microsoft.com/office/drawing/2014/main" xmlns="" id="{9A6E16B8-F552-4EC2-A715-91A4F3B17B9B}"/>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87395" name="Text Box 3">
            <a:extLst>
              <a:ext uri="{FF2B5EF4-FFF2-40B4-BE49-F238E27FC236}">
                <a16:creationId xmlns:a16="http://schemas.microsoft.com/office/drawing/2014/main" xmlns="" id="{654B470D-1B43-4558-9A96-D4267272F586}"/>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87396" name="Text Box 4">
            <a:extLst>
              <a:ext uri="{FF2B5EF4-FFF2-40B4-BE49-F238E27FC236}">
                <a16:creationId xmlns:a16="http://schemas.microsoft.com/office/drawing/2014/main" xmlns="" id="{A283298C-A73C-4BDF-91BD-FF6CE6E455CB}"/>
              </a:ext>
            </a:extLst>
          </p:cNvPr>
          <p:cNvSpPr txBox="1">
            <a:spLocks noChangeArrowheads="1"/>
          </p:cNvSpPr>
          <p:nvPr/>
        </p:nvSpPr>
        <p:spPr bwMode="auto">
          <a:xfrm>
            <a:off x="2352676" y="1341438"/>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 </a:t>
            </a:r>
          </a:p>
        </p:txBody>
      </p:sp>
      <p:sp>
        <p:nvSpPr>
          <p:cNvPr id="187397" name="Line 5">
            <a:extLst>
              <a:ext uri="{FF2B5EF4-FFF2-40B4-BE49-F238E27FC236}">
                <a16:creationId xmlns:a16="http://schemas.microsoft.com/office/drawing/2014/main" xmlns="" id="{BB0C601A-E118-4A5D-AABD-54F16AA64189}"/>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87398" name="Text Box 6">
            <a:extLst>
              <a:ext uri="{FF2B5EF4-FFF2-40B4-BE49-F238E27FC236}">
                <a16:creationId xmlns:a16="http://schemas.microsoft.com/office/drawing/2014/main" xmlns="" id="{917571CC-CA5F-485B-B477-7EAA980F9081}"/>
              </a:ext>
            </a:extLst>
          </p:cNvPr>
          <p:cNvSpPr txBox="1">
            <a:spLocks noChangeArrowheads="1"/>
          </p:cNvSpPr>
          <p:nvPr/>
        </p:nvSpPr>
        <p:spPr bwMode="auto">
          <a:xfrm>
            <a:off x="2063750" y="1676400"/>
            <a:ext cx="5545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Colocar sonda nasogástrica</a:t>
            </a:r>
          </a:p>
        </p:txBody>
      </p:sp>
      <p:sp>
        <p:nvSpPr>
          <p:cNvPr id="187401" name="Text Box 9">
            <a:extLst>
              <a:ext uri="{FF2B5EF4-FFF2-40B4-BE49-F238E27FC236}">
                <a16:creationId xmlns:a16="http://schemas.microsoft.com/office/drawing/2014/main" xmlns="" id="{84E86526-1145-4E66-8637-135ADE660981}"/>
              </a:ext>
            </a:extLst>
          </p:cNvPr>
          <p:cNvSpPr txBox="1">
            <a:spLocks noChangeArrowheads="1"/>
          </p:cNvSpPr>
          <p:nvPr/>
        </p:nvSpPr>
        <p:spPr bwMode="auto">
          <a:xfrm>
            <a:off x="2998789" y="2838451"/>
            <a:ext cx="5761037"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Remover la sangre del estómago</a:t>
            </a:r>
          </a:p>
          <a:p>
            <a:pPr eaLnBrk="0" fontAlgn="base" hangingPunct="0">
              <a:spcBef>
                <a:spcPct val="50000"/>
              </a:spcBef>
              <a:spcAft>
                <a:spcPct val="0"/>
              </a:spcAft>
            </a:pPr>
            <a:r>
              <a:rPr lang="es-ES" altLang="es-ES" sz="2000">
                <a:solidFill>
                  <a:srgbClr val="FFFFFF"/>
                </a:solidFill>
                <a:latin typeface="Arial" panose="020B0604020202020204" pitchFamily="34" charset="0"/>
              </a:rPr>
              <a:t>Limpiar el estómago previo a la endoscopia</a:t>
            </a:r>
          </a:p>
          <a:p>
            <a:pPr eaLnBrk="0" fontAlgn="base" hangingPunct="0">
              <a:spcBef>
                <a:spcPct val="50000"/>
              </a:spcBef>
              <a:spcAft>
                <a:spcPct val="0"/>
              </a:spcAft>
            </a:pPr>
            <a:r>
              <a:rPr lang="es-ES" altLang="es-ES" sz="2000">
                <a:solidFill>
                  <a:srgbClr val="FFFFFF"/>
                </a:solidFill>
                <a:latin typeface="Arial" panose="020B0604020202020204" pitchFamily="34" charset="0"/>
              </a:rPr>
              <a:t>Monitoreo  del  sangrado</a:t>
            </a:r>
          </a:p>
        </p:txBody>
      </p:sp>
      <p:sp>
        <p:nvSpPr>
          <p:cNvPr id="187402" name="Text Box 10">
            <a:extLst>
              <a:ext uri="{FF2B5EF4-FFF2-40B4-BE49-F238E27FC236}">
                <a16:creationId xmlns:a16="http://schemas.microsoft.com/office/drawing/2014/main" xmlns="" id="{837AE2BE-D185-418C-A24D-9C0832682BFB}"/>
              </a:ext>
            </a:extLst>
          </p:cNvPr>
          <p:cNvSpPr txBox="1">
            <a:spLocks noChangeArrowheads="1"/>
          </p:cNvSpPr>
          <p:nvPr/>
        </p:nvSpPr>
        <p:spPr bwMode="auto">
          <a:xfrm>
            <a:off x="2711450" y="6021388"/>
            <a:ext cx="640873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99FF66"/>
                </a:solidFill>
                <a:latin typeface="Arial" panose="020B0604020202020204" pitchFamily="34" charset="0"/>
              </a:rPr>
              <a:t>Blood  in the gastric lumen increases splanchnic blood flow  and portal pressure in portal  hypertensive  rats.                                     Chen L, Groszmann R.   Gastroenterology 1996;111:1103-1110</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0" name="Line 2">
            <a:extLst>
              <a:ext uri="{FF2B5EF4-FFF2-40B4-BE49-F238E27FC236}">
                <a16:creationId xmlns:a16="http://schemas.microsoft.com/office/drawing/2014/main" xmlns="" id="{E5D73519-B1D4-41FF-BA50-959459A60B66}"/>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91491" name="Text Box 3">
            <a:extLst>
              <a:ext uri="{FF2B5EF4-FFF2-40B4-BE49-F238E27FC236}">
                <a16:creationId xmlns:a16="http://schemas.microsoft.com/office/drawing/2014/main" xmlns="" id="{4507BB32-3CD3-4657-A23B-058861A3BA0E}"/>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91492" name="Text Box 4">
            <a:extLst>
              <a:ext uri="{FF2B5EF4-FFF2-40B4-BE49-F238E27FC236}">
                <a16:creationId xmlns:a16="http://schemas.microsoft.com/office/drawing/2014/main" xmlns="" id="{2C8BEC46-F6B9-434B-BDDF-E40ED016A15C}"/>
              </a:ext>
            </a:extLst>
          </p:cNvPr>
          <p:cNvSpPr txBox="1">
            <a:spLocks noChangeArrowheads="1"/>
          </p:cNvSpPr>
          <p:nvPr/>
        </p:nvSpPr>
        <p:spPr bwMode="auto">
          <a:xfrm>
            <a:off x="2352676" y="1341438"/>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 </a:t>
            </a:r>
          </a:p>
        </p:txBody>
      </p:sp>
      <p:sp>
        <p:nvSpPr>
          <p:cNvPr id="191493" name="Line 5">
            <a:extLst>
              <a:ext uri="{FF2B5EF4-FFF2-40B4-BE49-F238E27FC236}">
                <a16:creationId xmlns:a16="http://schemas.microsoft.com/office/drawing/2014/main" xmlns="" id="{FA72E16E-8F86-468C-9C9F-6C7CBC899AA0}"/>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91494" name="Text Box 6">
            <a:extLst>
              <a:ext uri="{FF2B5EF4-FFF2-40B4-BE49-F238E27FC236}">
                <a16:creationId xmlns:a16="http://schemas.microsoft.com/office/drawing/2014/main" xmlns="" id="{35BF0B9E-2F17-4F28-AFB3-FE9E0A95B64F}"/>
              </a:ext>
            </a:extLst>
          </p:cNvPr>
          <p:cNvSpPr txBox="1">
            <a:spLocks noChangeArrowheads="1"/>
          </p:cNvSpPr>
          <p:nvPr/>
        </p:nvSpPr>
        <p:spPr bwMode="auto">
          <a:xfrm>
            <a:off x="2063751" y="1557338"/>
            <a:ext cx="648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Prevención de la  Encefalopatía Hepática</a:t>
            </a:r>
          </a:p>
        </p:txBody>
      </p:sp>
      <p:sp>
        <p:nvSpPr>
          <p:cNvPr id="191495" name="Text Box 7">
            <a:extLst>
              <a:ext uri="{FF2B5EF4-FFF2-40B4-BE49-F238E27FC236}">
                <a16:creationId xmlns:a16="http://schemas.microsoft.com/office/drawing/2014/main" xmlns="" id="{5A5FF969-6B05-4321-B187-99BFFE7CA410}"/>
              </a:ext>
            </a:extLst>
          </p:cNvPr>
          <p:cNvSpPr txBox="1">
            <a:spLocks noChangeArrowheads="1"/>
          </p:cNvSpPr>
          <p:nvPr/>
        </p:nvSpPr>
        <p:spPr bwMode="auto">
          <a:xfrm>
            <a:off x="2135189" y="1847851"/>
            <a:ext cx="57610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000">
              <a:solidFill>
                <a:srgbClr val="FFFFFF"/>
              </a:solidFill>
              <a:latin typeface="Arial" panose="020B0604020202020204" pitchFamily="34" charset="0"/>
            </a:endParaRPr>
          </a:p>
        </p:txBody>
      </p:sp>
      <p:sp>
        <p:nvSpPr>
          <p:cNvPr id="191497" name="Text Box 9">
            <a:extLst>
              <a:ext uri="{FF2B5EF4-FFF2-40B4-BE49-F238E27FC236}">
                <a16:creationId xmlns:a16="http://schemas.microsoft.com/office/drawing/2014/main" xmlns="" id="{434F73FD-AD88-44BA-8C1B-273FC5FDE16C}"/>
              </a:ext>
            </a:extLst>
          </p:cNvPr>
          <p:cNvSpPr txBox="1">
            <a:spLocks noChangeArrowheads="1"/>
          </p:cNvSpPr>
          <p:nvPr/>
        </p:nvSpPr>
        <p:spPr bwMode="auto">
          <a:xfrm>
            <a:off x="2711450" y="2744789"/>
            <a:ext cx="66246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Lactulosa  30 ml  cada 12 hs  vo o SNG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Text Box 2">
            <a:extLst>
              <a:ext uri="{FF2B5EF4-FFF2-40B4-BE49-F238E27FC236}">
                <a16:creationId xmlns:a16="http://schemas.microsoft.com/office/drawing/2014/main" xmlns="" id="{3F7BA739-244D-4E6A-B28C-C82D8669C4B5}"/>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Unicode MS" panose="020B0604020202020204" pitchFamily="34" charset="-128"/>
              </a:rPr>
              <a:t>    Hemorragia digestiva                </a:t>
            </a:r>
          </a:p>
        </p:txBody>
      </p:sp>
      <p:sp>
        <p:nvSpPr>
          <p:cNvPr id="75779" name="Line 3">
            <a:extLst>
              <a:ext uri="{FF2B5EF4-FFF2-40B4-BE49-F238E27FC236}">
                <a16:creationId xmlns:a16="http://schemas.microsoft.com/office/drawing/2014/main" xmlns="" id="{70ABB0A3-F005-4F8A-B0F2-98E3A4DCD875}"/>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75785" name="Text Box 9">
            <a:extLst>
              <a:ext uri="{FF2B5EF4-FFF2-40B4-BE49-F238E27FC236}">
                <a16:creationId xmlns:a16="http://schemas.microsoft.com/office/drawing/2014/main" xmlns="" id="{0E91249F-14ED-4C90-8E36-CC1C01066153}"/>
              </a:ext>
            </a:extLst>
          </p:cNvPr>
          <p:cNvSpPr txBox="1">
            <a:spLocks noChangeArrowheads="1"/>
          </p:cNvSpPr>
          <p:nvPr/>
        </p:nvSpPr>
        <p:spPr bwMode="auto">
          <a:xfrm>
            <a:off x="5087938" y="1916113"/>
            <a:ext cx="5472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b="1">
                <a:solidFill>
                  <a:srgbClr val="00CC99"/>
                </a:solidFill>
                <a:latin typeface="Arial" panose="020B0604020202020204" pitchFamily="34" charset="0"/>
              </a:rPr>
              <a:t>  Hemorragia digestiva  alta              </a:t>
            </a:r>
          </a:p>
        </p:txBody>
      </p:sp>
      <p:sp>
        <p:nvSpPr>
          <p:cNvPr id="75786" name="Text Box 10">
            <a:extLst>
              <a:ext uri="{FF2B5EF4-FFF2-40B4-BE49-F238E27FC236}">
                <a16:creationId xmlns:a16="http://schemas.microsoft.com/office/drawing/2014/main" xmlns="" id="{6C78BD83-C098-4CE9-A512-9A78A3BE7F74}"/>
              </a:ext>
            </a:extLst>
          </p:cNvPr>
          <p:cNvSpPr txBox="1">
            <a:spLocks noChangeArrowheads="1"/>
          </p:cNvSpPr>
          <p:nvPr/>
        </p:nvSpPr>
        <p:spPr bwMode="auto">
          <a:xfrm>
            <a:off x="5087938" y="4221163"/>
            <a:ext cx="5472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b="1">
                <a:solidFill>
                  <a:srgbClr val="00CC99"/>
                </a:solidFill>
                <a:latin typeface="Arial" panose="020B0604020202020204" pitchFamily="34" charset="0"/>
              </a:rPr>
              <a:t>  Hemorragia digestiva  baja              </a:t>
            </a:r>
          </a:p>
        </p:txBody>
      </p:sp>
      <p:sp>
        <p:nvSpPr>
          <p:cNvPr id="75787" name="Line 11">
            <a:extLst>
              <a:ext uri="{FF2B5EF4-FFF2-40B4-BE49-F238E27FC236}">
                <a16:creationId xmlns:a16="http://schemas.microsoft.com/office/drawing/2014/main" xmlns="" id="{9F441D39-28F6-434E-9752-2CD373900F10}"/>
              </a:ext>
            </a:extLst>
          </p:cNvPr>
          <p:cNvSpPr>
            <a:spLocks noChangeShapeType="1"/>
          </p:cNvSpPr>
          <p:nvPr/>
        </p:nvSpPr>
        <p:spPr bwMode="auto">
          <a:xfrm>
            <a:off x="2224088"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4" name="Line 2">
            <a:extLst>
              <a:ext uri="{FF2B5EF4-FFF2-40B4-BE49-F238E27FC236}">
                <a16:creationId xmlns:a16="http://schemas.microsoft.com/office/drawing/2014/main" xmlns="" id="{05446371-15BF-4A0A-B017-432B8C2273AD}"/>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97635" name="Text Box 3">
            <a:extLst>
              <a:ext uri="{FF2B5EF4-FFF2-40B4-BE49-F238E27FC236}">
                <a16:creationId xmlns:a16="http://schemas.microsoft.com/office/drawing/2014/main" xmlns="" id="{27176B87-5266-4B27-8F98-B9D79E839EFE}"/>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197636" name="Text Box 4">
            <a:extLst>
              <a:ext uri="{FF2B5EF4-FFF2-40B4-BE49-F238E27FC236}">
                <a16:creationId xmlns:a16="http://schemas.microsoft.com/office/drawing/2014/main" xmlns="" id="{33293189-2C63-453D-A503-64F961879E0B}"/>
              </a:ext>
            </a:extLst>
          </p:cNvPr>
          <p:cNvSpPr txBox="1">
            <a:spLocks noChangeArrowheads="1"/>
          </p:cNvSpPr>
          <p:nvPr/>
        </p:nvSpPr>
        <p:spPr bwMode="auto">
          <a:xfrm>
            <a:off x="2352676" y="1341438"/>
            <a:ext cx="7991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 </a:t>
            </a:r>
          </a:p>
        </p:txBody>
      </p:sp>
      <p:sp>
        <p:nvSpPr>
          <p:cNvPr id="197637" name="Line 5">
            <a:extLst>
              <a:ext uri="{FF2B5EF4-FFF2-40B4-BE49-F238E27FC236}">
                <a16:creationId xmlns:a16="http://schemas.microsoft.com/office/drawing/2014/main" xmlns="" id="{90720C65-238F-4FB0-8222-BC48C55030A6}"/>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197638" name="Text Box 6">
            <a:extLst>
              <a:ext uri="{FF2B5EF4-FFF2-40B4-BE49-F238E27FC236}">
                <a16:creationId xmlns:a16="http://schemas.microsoft.com/office/drawing/2014/main" xmlns="" id="{E5EB6B80-F6D4-4CBB-BC53-62A109E2EB43}"/>
              </a:ext>
            </a:extLst>
          </p:cNvPr>
          <p:cNvSpPr txBox="1">
            <a:spLocks noChangeArrowheads="1"/>
          </p:cNvSpPr>
          <p:nvPr/>
        </p:nvSpPr>
        <p:spPr bwMode="auto">
          <a:xfrm>
            <a:off x="2063751" y="1843089"/>
            <a:ext cx="3527425"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Tratamiento Farmacológico           </a:t>
            </a:r>
            <a:r>
              <a:rPr lang="es-ES" altLang="es-ES" sz="2000">
                <a:solidFill>
                  <a:srgbClr val="FFFFFF"/>
                </a:solidFill>
                <a:latin typeface="Arial" panose="020B0604020202020204" pitchFamily="34" charset="0"/>
              </a:rPr>
              <a:t>Vasopresina                  Vasopresina  + nitroglicerina Somatostatina                    Octreoctide                Terlipresina</a:t>
            </a:r>
            <a:r>
              <a:rPr lang="es-ES" altLang="es-ES" sz="2000">
                <a:solidFill>
                  <a:srgbClr val="FFFF66"/>
                </a:solidFill>
                <a:latin typeface="Arial" panose="020B0604020202020204" pitchFamily="34" charset="0"/>
              </a:rPr>
              <a:t> </a:t>
            </a:r>
          </a:p>
          <a:p>
            <a:pPr eaLnBrk="0" fontAlgn="base" hangingPunct="0">
              <a:spcBef>
                <a:spcPct val="50000"/>
              </a:spcBef>
              <a:spcAft>
                <a:spcPct val="0"/>
              </a:spcAft>
            </a:pPr>
            <a:endParaRPr lang="es-ES" altLang="es-ES" sz="2000">
              <a:solidFill>
                <a:srgbClr val="FFFF66"/>
              </a:solidFill>
              <a:latin typeface="Arial" panose="020B0604020202020204" pitchFamily="34" charset="0"/>
            </a:endParaRPr>
          </a:p>
        </p:txBody>
      </p:sp>
      <p:sp>
        <p:nvSpPr>
          <p:cNvPr id="197639" name="Text Box 7">
            <a:extLst>
              <a:ext uri="{FF2B5EF4-FFF2-40B4-BE49-F238E27FC236}">
                <a16:creationId xmlns:a16="http://schemas.microsoft.com/office/drawing/2014/main" xmlns="" id="{2A1504B5-4390-46A4-B9D3-A4BB7A4980CF}"/>
              </a:ext>
            </a:extLst>
          </p:cNvPr>
          <p:cNvSpPr txBox="1">
            <a:spLocks noChangeArrowheads="1"/>
          </p:cNvSpPr>
          <p:nvPr/>
        </p:nvSpPr>
        <p:spPr bwMode="auto">
          <a:xfrm>
            <a:off x="2063751" y="3571876"/>
            <a:ext cx="4500563"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000">
              <a:solidFill>
                <a:srgbClr val="FFFFFF"/>
              </a:solidFill>
              <a:latin typeface="Arial" panose="020B0604020202020204" pitchFamily="34" charset="0"/>
            </a:endParaRPr>
          </a:p>
          <a:p>
            <a:pPr eaLnBrk="0" fontAlgn="base" hangingPunct="0">
              <a:spcBef>
                <a:spcPct val="50000"/>
              </a:spcBef>
              <a:spcAft>
                <a:spcPct val="0"/>
              </a:spcAft>
            </a:pPr>
            <a:endParaRPr lang="es-ES" altLang="es-ES" sz="2000">
              <a:solidFill>
                <a:srgbClr val="FFFFFF"/>
              </a:solidFill>
              <a:latin typeface="Arial" panose="020B0604020202020204" pitchFamily="34" charset="0"/>
            </a:endParaRPr>
          </a:p>
          <a:p>
            <a:pPr eaLnBrk="0" fontAlgn="base" hangingPunct="0">
              <a:spcBef>
                <a:spcPct val="50000"/>
              </a:spcBef>
              <a:spcAft>
                <a:spcPct val="0"/>
              </a:spcAft>
            </a:pPr>
            <a:r>
              <a:rPr lang="es-ES" altLang="es-ES" sz="2000">
                <a:solidFill>
                  <a:srgbClr val="FFFF66"/>
                </a:solidFill>
                <a:latin typeface="Arial" panose="020B0604020202020204" pitchFamily="34" charset="0"/>
              </a:rPr>
              <a:t>Taponamiento Esofágico</a:t>
            </a:r>
            <a:r>
              <a:rPr lang="es-ES" altLang="es-ES" sz="2000">
                <a:solidFill>
                  <a:srgbClr val="FFFFFF"/>
                </a:solidFill>
                <a:latin typeface="Arial" panose="020B0604020202020204" pitchFamily="34" charset="0"/>
              </a:rPr>
              <a:t>                Balón de Sengstaken – Blakemore Balón de Minesota</a:t>
            </a:r>
          </a:p>
          <a:p>
            <a:pPr eaLnBrk="0" fontAlgn="base" hangingPunct="0">
              <a:spcBef>
                <a:spcPct val="50000"/>
              </a:spcBef>
              <a:spcAft>
                <a:spcPct val="0"/>
              </a:spcAft>
            </a:pPr>
            <a:endParaRPr lang="es-ES" altLang="es-ES" sz="2000">
              <a:solidFill>
                <a:srgbClr val="FFFF66"/>
              </a:solidFill>
              <a:latin typeface="Arial" panose="020B0604020202020204" pitchFamily="34" charset="0"/>
            </a:endParaRPr>
          </a:p>
        </p:txBody>
      </p:sp>
      <p:sp>
        <p:nvSpPr>
          <p:cNvPr id="197640" name="Rectangle 8">
            <a:extLst>
              <a:ext uri="{FF2B5EF4-FFF2-40B4-BE49-F238E27FC236}">
                <a16:creationId xmlns:a16="http://schemas.microsoft.com/office/drawing/2014/main" xmlns="" id="{7C8ABCFE-CE51-4118-BE03-80CBC63D6E68}"/>
              </a:ext>
            </a:extLst>
          </p:cNvPr>
          <p:cNvSpPr>
            <a:spLocks noChangeArrowheads="1"/>
          </p:cNvSpPr>
          <p:nvPr/>
        </p:nvSpPr>
        <p:spPr bwMode="auto">
          <a:xfrm>
            <a:off x="6427789" y="1916114"/>
            <a:ext cx="38449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Tratamiento Endoscópico     </a:t>
            </a:r>
            <a:r>
              <a:rPr lang="es-ES" altLang="es-ES" sz="2000">
                <a:solidFill>
                  <a:srgbClr val="FFFFFF"/>
                </a:solidFill>
                <a:latin typeface="Arial" panose="020B0604020202020204" pitchFamily="34" charset="0"/>
              </a:rPr>
              <a:t>Esleroterapia                      Ligadura</a:t>
            </a:r>
          </a:p>
        </p:txBody>
      </p:sp>
      <p:sp>
        <p:nvSpPr>
          <p:cNvPr id="197641" name="Text Box 9">
            <a:extLst>
              <a:ext uri="{FF2B5EF4-FFF2-40B4-BE49-F238E27FC236}">
                <a16:creationId xmlns:a16="http://schemas.microsoft.com/office/drawing/2014/main" xmlns="" id="{0FDBAAB4-15CD-4E0E-BEAA-FA63FD0DBF66}"/>
              </a:ext>
            </a:extLst>
          </p:cNvPr>
          <p:cNvSpPr txBox="1">
            <a:spLocks noChangeArrowheads="1"/>
          </p:cNvSpPr>
          <p:nvPr/>
        </p:nvSpPr>
        <p:spPr bwMode="auto">
          <a:xfrm>
            <a:off x="6456364" y="4510089"/>
            <a:ext cx="388778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Tratamiento Quirúrgico              </a:t>
            </a:r>
            <a:r>
              <a:rPr lang="es-ES" altLang="es-ES" sz="2000">
                <a:solidFill>
                  <a:srgbClr val="FFFFFF"/>
                </a:solidFill>
                <a:latin typeface="Arial" panose="020B0604020202020204" pitchFamily="34" charset="0"/>
              </a:rPr>
              <a:t>Derivación portosistémica       Transección esofágica</a:t>
            </a:r>
          </a:p>
        </p:txBody>
      </p:sp>
      <p:sp>
        <p:nvSpPr>
          <p:cNvPr id="197642" name="Text Box 10">
            <a:extLst>
              <a:ext uri="{FF2B5EF4-FFF2-40B4-BE49-F238E27FC236}">
                <a16:creationId xmlns:a16="http://schemas.microsoft.com/office/drawing/2014/main" xmlns="" id="{D054BC70-170B-4B7B-8144-67EAC027E77B}"/>
              </a:ext>
            </a:extLst>
          </p:cNvPr>
          <p:cNvSpPr txBox="1">
            <a:spLocks noChangeArrowheads="1"/>
          </p:cNvSpPr>
          <p:nvPr/>
        </p:nvSpPr>
        <p:spPr bwMode="auto">
          <a:xfrm>
            <a:off x="6527801" y="3500439"/>
            <a:ext cx="3311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TIPS</a:t>
            </a:r>
          </a:p>
        </p:txBody>
      </p:sp>
      <p:sp>
        <p:nvSpPr>
          <p:cNvPr id="197643" name="Text Box 11">
            <a:extLst>
              <a:ext uri="{FF2B5EF4-FFF2-40B4-BE49-F238E27FC236}">
                <a16:creationId xmlns:a16="http://schemas.microsoft.com/office/drawing/2014/main" xmlns="" id="{6FAC24B8-5CCB-4449-BD78-F00DB55BECE4}"/>
              </a:ext>
            </a:extLst>
          </p:cNvPr>
          <p:cNvSpPr txBox="1">
            <a:spLocks noChangeArrowheads="1"/>
          </p:cNvSpPr>
          <p:nvPr/>
        </p:nvSpPr>
        <p:spPr bwMode="auto">
          <a:xfrm>
            <a:off x="2063751" y="1125538"/>
            <a:ext cx="648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Control de la Hemorragia variceal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Line 2">
            <a:extLst>
              <a:ext uri="{FF2B5EF4-FFF2-40B4-BE49-F238E27FC236}">
                <a16:creationId xmlns:a16="http://schemas.microsoft.com/office/drawing/2014/main" xmlns="" id="{CED4F336-EE2C-4935-9986-F3829A56B709}"/>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5827" name="Text Box 3">
            <a:extLst>
              <a:ext uri="{FF2B5EF4-FFF2-40B4-BE49-F238E27FC236}">
                <a16:creationId xmlns:a16="http://schemas.microsoft.com/office/drawing/2014/main" xmlns="" id="{B90D3EE4-08C9-4FEE-B2A2-FBB26B3B8637}"/>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205828" name="Line 4">
            <a:extLst>
              <a:ext uri="{FF2B5EF4-FFF2-40B4-BE49-F238E27FC236}">
                <a16:creationId xmlns:a16="http://schemas.microsoft.com/office/drawing/2014/main" xmlns="" id="{82CC6252-9444-4EB9-AAA3-68F72EE54972}"/>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5829" name="Text Box 5">
            <a:extLst>
              <a:ext uri="{FF2B5EF4-FFF2-40B4-BE49-F238E27FC236}">
                <a16:creationId xmlns:a16="http://schemas.microsoft.com/office/drawing/2014/main" xmlns="" id="{741FD1E8-CFC7-46F6-A454-8359991402D5}"/>
              </a:ext>
            </a:extLst>
          </p:cNvPr>
          <p:cNvSpPr txBox="1">
            <a:spLocks noChangeArrowheads="1"/>
          </p:cNvSpPr>
          <p:nvPr/>
        </p:nvSpPr>
        <p:spPr bwMode="auto">
          <a:xfrm>
            <a:off x="2063751" y="2111376"/>
            <a:ext cx="7777163"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i="1">
                <a:solidFill>
                  <a:srgbClr val="FFFF66"/>
                </a:solidFill>
                <a:latin typeface="Arial" panose="020B0604020202020204" pitchFamily="34" charset="0"/>
              </a:rPr>
              <a:t>Se considerará sangrado variceal, cuando:</a:t>
            </a:r>
          </a:p>
          <a:p>
            <a:pPr lvl="1"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Sangrado activo por várices</a:t>
            </a:r>
          </a:p>
          <a:p>
            <a:pPr eaLnBrk="0" fontAlgn="base" hangingPunct="0">
              <a:spcBef>
                <a:spcPct val="50000"/>
              </a:spcBef>
              <a:spcAft>
                <a:spcPct val="0"/>
              </a:spcAft>
            </a:pPr>
            <a:r>
              <a:rPr lang="es-ES" altLang="es-ES" sz="2000">
                <a:solidFill>
                  <a:srgbClr val="FFFFFF"/>
                </a:solidFill>
                <a:latin typeface="Arial" panose="020B0604020202020204" pitchFamily="34" charset="0"/>
              </a:rPr>
              <a:t>                </a:t>
            </a:r>
          </a:p>
          <a:p>
            <a:pPr lvl="1"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Presencia de estigmas de sangrado reciente                     	        (tapón de fibrina ó coágulo adherido)</a:t>
            </a:r>
          </a:p>
          <a:p>
            <a:pPr eaLnBrk="0" fontAlgn="base" hangingPunct="0">
              <a:spcBef>
                <a:spcPct val="50000"/>
              </a:spcBef>
              <a:spcAft>
                <a:spcPct val="0"/>
              </a:spcAft>
            </a:pPr>
            <a:endParaRPr lang="es-ES" altLang="es-ES" sz="2000">
              <a:solidFill>
                <a:srgbClr val="FFFFFF"/>
              </a:solidFill>
              <a:latin typeface="Arial" panose="020B0604020202020204" pitchFamily="34" charset="0"/>
            </a:endParaRPr>
          </a:p>
          <a:p>
            <a:pPr lvl="1" eaLnBrk="0" fontAlgn="base" hangingPunct="0">
              <a:spcBef>
                <a:spcPct val="50000"/>
              </a:spcBef>
              <a:spcAft>
                <a:spcPct val="0"/>
              </a:spcAft>
              <a:buFont typeface="Wingdings" panose="05000000000000000000" pitchFamily="2" charset="2"/>
              <a:buChar char="ü"/>
            </a:pPr>
            <a:r>
              <a:rPr lang="es-ES" altLang="es-ES" sz="2000">
                <a:solidFill>
                  <a:srgbClr val="FFFFFF"/>
                </a:solidFill>
                <a:latin typeface="Arial" panose="020B0604020202020204" pitchFamily="34" charset="0"/>
              </a:rPr>
              <a:t>Presencia de sangre fresca en el estómago en un    	    paciente con várices  y sin otra lesión potencialmente 	  sangrante</a:t>
            </a:r>
          </a:p>
          <a:p>
            <a:pPr eaLnBrk="0" fontAlgn="base" hangingPunct="0">
              <a:spcBef>
                <a:spcPct val="50000"/>
              </a:spcBef>
              <a:spcAft>
                <a:spcPct val="0"/>
              </a:spcAft>
            </a:pPr>
            <a:r>
              <a:rPr lang="es-ES" altLang="es-ES" sz="2000">
                <a:solidFill>
                  <a:srgbClr val="FFFF66"/>
                </a:solidFill>
                <a:latin typeface="Arial" panose="020B0604020202020204" pitchFamily="34" charset="0"/>
              </a:rPr>
              <a:t>               </a:t>
            </a:r>
            <a:endParaRPr lang="es-ES" altLang="es-ES" sz="2000">
              <a:solidFill>
                <a:srgbClr val="FFFFFF"/>
              </a:solidFill>
              <a:latin typeface="Arial" panose="020B0604020202020204" pitchFamily="34" charset="0"/>
            </a:endParaRPr>
          </a:p>
        </p:txBody>
      </p:sp>
      <p:sp>
        <p:nvSpPr>
          <p:cNvPr id="205830" name="Text Box 6">
            <a:extLst>
              <a:ext uri="{FF2B5EF4-FFF2-40B4-BE49-F238E27FC236}">
                <a16:creationId xmlns:a16="http://schemas.microsoft.com/office/drawing/2014/main" xmlns="" id="{75E7462D-B7C0-4806-A504-D96FFF797BBD}"/>
              </a:ext>
            </a:extLst>
          </p:cNvPr>
          <p:cNvSpPr txBox="1">
            <a:spLocks noChangeArrowheads="1"/>
          </p:cNvSpPr>
          <p:nvPr/>
        </p:nvSpPr>
        <p:spPr bwMode="auto">
          <a:xfrm>
            <a:off x="2063751" y="1243013"/>
            <a:ext cx="648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Tratamiento Endoscópico</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874" name="Line 2">
            <a:extLst>
              <a:ext uri="{FF2B5EF4-FFF2-40B4-BE49-F238E27FC236}">
                <a16:creationId xmlns:a16="http://schemas.microsoft.com/office/drawing/2014/main" xmlns="" id="{7DC090CE-CF2A-45E1-ACFF-6067E23943C6}"/>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7875" name="Text Box 3">
            <a:extLst>
              <a:ext uri="{FF2B5EF4-FFF2-40B4-BE49-F238E27FC236}">
                <a16:creationId xmlns:a16="http://schemas.microsoft.com/office/drawing/2014/main" xmlns="" id="{A6E58E67-CF23-4703-AE77-4F2EB9B23B65}"/>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207876" name="Line 4">
            <a:extLst>
              <a:ext uri="{FF2B5EF4-FFF2-40B4-BE49-F238E27FC236}">
                <a16:creationId xmlns:a16="http://schemas.microsoft.com/office/drawing/2014/main" xmlns="" id="{EA49475E-BF5B-4F82-BF05-55D5A207D761}"/>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7878" name="Text Box 6">
            <a:extLst>
              <a:ext uri="{FF2B5EF4-FFF2-40B4-BE49-F238E27FC236}">
                <a16:creationId xmlns:a16="http://schemas.microsoft.com/office/drawing/2014/main" xmlns="" id="{E1D15A89-B836-4D4D-B0C4-B8922863D0B0}"/>
              </a:ext>
            </a:extLst>
          </p:cNvPr>
          <p:cNvSpPr txBox="1">
            <a:spLocks noChangeArrowheads="1"/>
          </p:cNvSpPr>
          <p:nvPr/>
        </p:nvSpPr>
        <p:spPr bwMode="auto">
          <a:xfrm>
            <a:off x="2063751" y="1243013"/>
            <a:ext cx="648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Tratamiento Endoscópico</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2" name="Line 2">
            <a:extLst>
              <a:ext uri="{FF2B5EF4-FFF2-40B4-BE49-F238E27FC236}">
                <a16:creationId xmlns:a16="http://schemas.microsoft.com/office/drawing/2014/main" xmlns="" id="{E3338CFF-6751-4BE8-AD7B-D43BE32F58A8}"/>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9923" name="Text Box 3">
            <a:extLst>
              <a:ext uri="{FF2B5EF4-FFF2-40B4-BE49-F238E27FC236}">
                <a16:creationId xmlns:a16="http://schemas.microsoft.com/office/drawing/2014/main" xmlns="" id="{2560BE4F-40A6-46CD-9B57-EB4ECF78E75A}"/>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209924" name="Line 4">
            <a:extLst>
              <a:ext uri="{FF2B5EF4-FFF2-40B4-BE49-F238E27FC236}">
                <a16:creationId xmlns:a16="http://schemas.microsoft.com/office/drawing/2014/main" xmlns="" id="{0621BD68-F8FF-470C-8283-C0DC177384C9}"/>
              </a:ext>
            </a:extLst>
          </p:cNvPr>
          <p:cNvSpPr>
            <a:spLocks noChangeShapeType="1"/>
          </p:cNvSpPr>
          <p:nvPr/>
        </p:nvSpPr>
        <p:spPr bwMode="auto">
          <a:xfrm>
            <a:off x="2208213"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9925" name="Text Box 5">
            <a:extLst>
              <a:ext uri="{FF2B5EF4-FFF2-40B4-BE49-F238E27FC236}">
                <a16:creationId xmlns:a16="http://schemas.microsoft.com/office/drawing/2014/main" xmlns="" id="{B63F30C6-461C-4C50-AC71-B3E73C9B7838}"/>
              </a:ext>
            </a:extLst>
          </p:cNvPr>
          <p:cNvSpPr txBox="1">
            <a:spLocks noChangeArrowheads="1"/>
          </p:cNvSpPr>
          <p:nvPr/>
        </p:nvSpPr>
        <p:spPr bwMode="auto">
          <a:xfrm>
            <a:off x="2063751" y="1387475"/>
            <a:ext cx="648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Tratamiento Endoscópico  </a:t>
            </a:r>
          </a:p>
        </p:txBody>
      </p:sp>
      <p:sp>
        <p:nvSpPr>
          <p:cNvPr id="209928" name="Text Box 8">
            <a:extLst>
              <a:ext uri="{FF2B5EF4-FFF2-40B4-BE49-F238E27FC236}">
                <a16:creationId xmlns:a16="http://schemas.microsoft.com/office/drawing/2014/main" xmlns="" id="{8C680CCF-0295-4EE1-B26D-AE1CAFAD8CFE}"/>
              </a:ext>
            </a:extLst>
          </p:cNvPr>
          <p:cNvSpPr txBox="1">
            <a:spLocks noChangeArrowheads="1"/>
          </p:cNvSpPr>
          <p:nvPr/>
        </p:nvSpPr>
        <p:spPr bwMode="auto">
          <a:xfrm>
            <a:off x="3575051" y="2838450"/>
            <a:ext cx="367347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Escleroterapia</a:t>
            </a:r>
          </a:p>
          <a:p>
            <a:pPr eaLnBrk="0" fontAlgn="base" hangingPunct="0">
              <a:spcBef>
                <a:spcPct val="50000"/>
              </a:spcBef>
              <a:spcAft>
                <a:spcPct val="0"/>
              </a:spcAft>
              <a:buFont typeface="Wingdings" panose="05000000000000000000" pitchFamily="2" charset="2"/>
              <a:buChar char="ü"/>
            </a:pPr>
            <a:endParaRPr lang="es-ES" altLang="es-ES" sz="2400">
              <a:solidFill>
                <a:srgbClr val="FFFFFF"/>
              </a:solidFill>
              <a:latin typeface="Arial" panose="020B0604020202020204" pitchFamily="34" charset="0"/>
            </a:endParaRP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Ligaduras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xmlns="" id="{B9AA67FE-EA6C-4C7A-90B1-AB833E232EB7}"/>
              </a:ext>
            </a:extLst>
          </p:cNvPr>
          <p:cNvSpPr>
            <a:spLocks noGrp="1" noChangeArrowheads="1"/>
          </p:cNvSpPr>
          <p:nvPr>
            <p:ph type="body" sz="half" idx="2"/>
          </p:nvPr>
        </p:nvSpPr>
        <p:spPr>
          <a:xfrm>
            <a:off x="6861175" y="2495551"/>
            <a:ext cx="2547938" cy="1509713"/>
          </a:xfrm>
          <a:noFill/>
          <a:ln/>
        </p:spPr>
        <p:txBody>
          <a:bodyPr vert="horz" wrap="square" lIns="92075" tIns="46038" rIns="92075" bIns="46038" numCol="1" anchor="t" anchorCtr="0" compatLnSpc="1">
            <a:prstTxWarp prst="textNoShape">
              <a:avLst/>
            </a:prstTxWarp>
          </a:bodyPr>
          <a:lstStyle/>
          <a:p>
            <a:r>
              <a:rPr lang="en-US" altLang="es-ES" sz="2000">
                <a:solidFill>
                  <a:schemeClr val="bg1"/>
                </a:solidFill>
                <a:latin typeface="Arial" panose="020B0604020202020204" pitchFamily="34" charset="0"/>
              </a:rPr>
              <a:t>AET</a:t>
            </a:r>
          </a:p>
          <a:p>
            <a:r>
              <a:rPr lang="en-US" altLang="es-ES" sz="2000">
                <a:solidFill>
                  <a:schemeClr val="bg1"/>
                </a:solidFill>
                <a:latin typeface="Arial" panose="020B0604020202020204" pitchFamily="34" charset="0"/>
              </a:rPr>
              <a:t>Alcohol</a:t>
            </a:r>
          </a:p>
          <a:p>
            <a:r>
              <a:rPr lang="en-US" altLang="es-ES" sz="2000">
                <a:solidFill>
                  <a:schemeClr val="bg1"/>
                </a:solidFill>
                <a:latin typeface="Arial" panose="020B0604020202020204" pitchFamily="34" charset="0"/>
              </a:rPr>
              <a:t>Polidocanol</a:t>
            </a:r>
          </a:p>
          <a:p>
            <a:endParaRPr lang="en-US" altLang="es-ES" sz="2000">
              <a:latin typeface="Arial" panose="020B0604020202020204" pitchFamily="34" charset="0"/>
            </a:endParaRPr>
          </a:p>
        </p:txBody>
      </p:sp>
      <p:sp>
        <p:nvSpPr>
          <p:cNvPr id="20484" name="Rectangle 4">
            <a:extLst>
              <a:ext uri="{FF2B5EF4-FFF2-40B4-BE49-F238E27FC236}">
                <a16:creationId xmlns:a16="http://schemas.microsoft.com/office/drawing/2014/main" xmlns="" id="{947C97A3-E177-4830-8D09-BD4EC47C4784}"/>
              </a:ext>
            </a:extLst>
          </p:cNvPr>
          <p:cNvSpPr>
            <a:spLocks noChangeArrowheads="1"/>
          </p:cNvSpPr>
          <p:nvPr/>
        </p:nvSpPr>
        <p:spPr bwMode="auto">
          <a:xfrm>
            <a:off x="2209800" y="1268414"/>
            <a:ext cx="3406382"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fontAlgn="base" hangingPunct="0">
              <a:spcBef>
                <a:spcPct val="0"/>
              </a:spcBef>
              <a:spcAft>
                <a:spcPct val="0"/>
              </a:spcAft>
            </a:pPr>
            <a:r>
              <a:rPr lang="en-US" altLang="es-ES" sz="2400">
                <a:solidFill>
                  <a:srgbClr val="FFFF66"/>
                </a:solidFill>
                <a:latin typeface="Arial" panose="020B0604020202020204" pitchFamily="34" charset="0"/>
              </a:rPr>
              <a:t>Esclerosis endoscópica</a:t>
            </a:r>
          </a:p>
        </p:txBody>
      </p:sp>
      <p:sp>
        <p:nvSpPr>
          <p:cNvPr id="20489" name="Text Box 9">
            <a:extLst>
              <a:ext uri="{FF2B5EF4-FFF2-40B4-BE49-F238E27FC236}">
                <a16:creationId xmlns:a16="http://schemas.microsoft.com/office/drawing/2014/main" xmlns="" id="{B1AF2817-14F4-4A63-A2A5-111B0891D8A8}"/>
              </a:ext>
            </a:extLst>
          </p:cNvPr>
          <p:cNvSpPr txBox="1">
            <a:spLocks noChangeArrowheads="1"/>
          </p:cNvSpPr>
          <p:nvPr/>
        </p:nvSpPr>
        <p:spPr bwMode="auto">
          <a:xfrm>
            <a:off x="1703388" y="115888"/>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20490" name="Line 10">
            <a:extLst>
              <a:ext uri="{FF2B5EF4-FFF2-40B4-BE49-F238E27FC236}">
                <a16:creationId xmlns:a16="http://schemas.microsoft.com/office/drawing/2014/main" xmlns="" id="{95A9519E-B528-48D3-BC2C-2B4110A82BDB}"/>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0492" name="Line 12">
            <a:extLst>
              <a:ext uri="{FF2B5EF4-FFF2-40B4-BE49-F238E27FC236}">
                <a16:creationId xmlns:a16="http://schemas.microsoft.com/office/drawing/2014/main" xmlns="" id="{58C73FE2-3C3D-47EC-959B-4D8F580099B4}"/>
              </a:ext>
            </a:extLst>
          </p:cNvPr>
          <p:cNvSpPr>
            <a:spLocks noChangeShapeType="1"/>
          </p:cNvSpPr>
          <p:nvPr/>
        </p:nvSpPr>
        <p:spPr bwMode="auto">
          <a:xfrm>
            <a:off x="1774825" y="60928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xmlns="" id="{E7B73611-F689-4596-AF5B-73650D050453}"/>
              </a:ext>
            </a:extLst>
          </p:cNvPr>
          <p:cNvSpPr>
            <a:spLocks noChangeArrowheads="1"/>
          </p:cNvSpPr>
          <p:nvPr/>
        </p:nvSpPr>
        <p:spPr bwMode="auto">
          <a:xfrm>
            <a:off x="2279650" y="2133601"/>
            <a:ext cx="3406382"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fontAlgn="base" hangingPunct="0">
              <a:spcBef>
                <a:spcPct val="0"/>
              </a:spcBef>
              <a:spcAft>
                <a:spcPct val="0"/>
              </a:spcAft>
            </a:pPr>
            <a:r>
              <a:rPr lang="en-US" altLang="es-ES" sz="2400">
                <a:solidFill>
                  <a:srgbClr val="FFFF66"/>
                </a:solidFill>
                <a:latin typeface="Arial" panose="020B0604020202020204" pitchFamily="34" charset="0"/>
              </a:rPr>
              <a:t>Esclerosis endoscópica</a:t>
            </a:r>
          </a:p>
        </p:txBody>
      </p:sp>
      <p:sp>
        <p:nvSpPr>
          <p:cNvPr id="24580" name="Rectangle 4">
            <a:extLst>
              <a:ext uri="{FF2B5EF4-FFF2-40B4-BE49-F238E27FC236}">
                <a16:creationId xmlns:a16="http://schemas.microsoft.com/office/drawing/2014/main" xmlns="" id="{AD501B2F-C49A-48D7-9121-B64DD17E9967}"/>
              </a:ext>
            </a:extLst>
          </p:cNvPr>
          <p:cNvSpPr>
            <a:spLocks noChangeArrowheads="1"/>
          </p:cNvSpPr>
          <p:nvPr/>
        </p:nvSpPr>
        <p:spPr bwMode="auto">
          <a:xfrm>
            <a:off x="3000375" y="4365625"/>
            <a:ext cx="1582164"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fontAlgn="base" hangingPunct="0">
              <a:spcBef>
                <a:spcPct val="0"/>
              </a:spcBef>
              <a:spcAft>
                <a:spcPct val="0"/>
              </a:spcAft>
            </a:pPr>
            <a:r>
              <a:rPr lang="en-US" altLang="es-ES" sz="2000">
                <a:solidFill>
                  <a:srgbClr val="FFFFFF"/>
                </a:solidFill>
                <a:latin typeface="Arial" panose="020B0604020202020204" pitchFamily="34" charset="0"/>
              </a:rPr>
              <a:t>Intravariceal</a:t>
            </a:r>
          </a:p>
        </p:txBody>
      </p:sp>
      <p:sp>
        <p:nvSpPr>
          <p:cNvPr id="24581" name="Rectangle 5">
            <a:extLst>
              <a:ext uri="{FF2B5EF4-FFF2-40B4-BE49-F238E27FC236}">
                <a16:creationId xmlns:a16="http://schemas.microsoft.com/office/drawing/2014/main" xmlns="" id="{7E421B2E-E33D-48B3-A658-93673AC72689}"/>
              </a:ext>
            </a:extLst>
          </p:cNvPr>
          <p:cNvSpPr>
            <a:spLocks noChangeArrowheads="1"/>
          </p:cNvSpPr>
          <p:nvPr/>
        </p:nvSpPr>
        <p:spPr bwMode="auto">
          <a:xfrm>
            <a:off x="6959601" y="4221163"/>
            <a:ext cx="1612621"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fontAlgn="base" hangingPunct="0">
              <a:spcBef>
                <a:spcPct val="0"/>
              </a:spcBef>
              <a:spcAft>
                <a:spcPct val="0"/>
              </a:spcAft>
            </a:pPr>
            <a:r>
              <a:rPr lang="en-US" altLang="es-ES" sz="2000">
                <a:solidFill>
                  <a:srgbClr val="FFFFFF"/>
                </a:solidFill>
                <a:latin typeface="Arial" panose="020B0604020202020204" pitchFamily="34" charset="0"/>
              </a:rPr>
              <a:t>Paravariceal</a:t>
            </a:r>
            <a:endParaRPr lang="en-US" altLang="es-ES" sz="2000">
              <a:solidFill>
                <a:srgbClr val="000000"/>
              </a:solidFill>
              <a:latin typeface="Arial" panose="020B0604020202020204" pitchFamily="34" charset="0"/>
            </a:endParaRPr>
          </a:p>
        </p:txBody>
      </p:sp>
      <p:sp>
        <p:nvSpPr>
          <p:cNvPr id="24587" name="Line 11">
            <a:extLst>
              <a:ext uri="{FF2B5EF4-FFF2-40B4-BE49-F238E27FC236}">
                <a16:creationId xmlns:a16="http://schemas.microsoft.com/office/drawing/2014/main" xmlns="" id="{7D7056E1-C69F-4755-B82D-5C204C511482}"/>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4588" name="Text Box 12">
            <a:extLst>
              <a:ext uri="{FF2B5EF4-FFF2-40B4-BE49-F238E27FC236}">
                <a16:creationId xmlns:a16="http://schemas.microsoft.com/office/drawing/2014/main" xmlns="" id="{0637850C-3CE5-4DC3-815D-13F7939310FC}"/>
              </a:ext>
            </a:extLst>
          </p:cNvPr>
          <p:cNvSpPr txBox="1">
            <a:spLocks noChangeArrowheads="1"/>
          </p:cNvSpPr>
          <p:nvPr/>
        </p:nvSpPr>
        <p:spPr bwMode="auto">
          <a:xfrm>
            <a:off x="1703388" y="115888"/>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variceal           </a:t>
            </a:r>
          </a:p>
        </p:txBody>
      </p:sp>
      <p:sp>
        <p:nvSpPr>
          <p:cNvPr id="24590" name="Line 14">
            <a:extLst>
              <a:ext uri="{FF2B5EF4-FFF2-40B4-BE49-F238E27FC236}">
                <a16:creationId xmlns:a16="http://schemas.microsoft.com/office/drawing/2014/main" xmlns="" id="{72EB7045-3EF3-421F-A5DA-224DCFE4260B}"/>
              </a:ext>
            </a:extLst>
          </p:cNvPr>
          <p:cNvSpPr>
            <a:spLocks noChangeShapeType="1"/>
          </p:cNvSpPr>
          <p:nvPr/>
        </p:nvSpPr>
        <p:spPr bwMode="auto">
          <a:xfrm>
            <a:off x="1992313" y="63087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2450" name="Line 2">
            <a:extLst>
              <a:ext uri="{FF2B5EF4-FFF2-40B4-BE49-F238E27FC236}">
                <a16:creationId xmlns:a16="http://schemas.microsoft.com/office/drawing/2014/main" xmlns="" id="{2A8BC520-3A99-4EB2-BD98-67CA4EEC6B87}"/>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2453" name="Line 5">
            <a:extLst>
              <a:ext uri="{FF2B5EF4-FFF2-40B4-BE49-F238E27FC236}">
                <a16:creationId xmlns:a16="http://schemas.microsoft.com/office/drawing/2014/main" xmlns="" id="{A98B8CDA-9C24-414F-96B4-FDB085234017}"/>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2460" name="Text Box 12">
            <a:extLst>
              <a:ext uri="{FF2B5EF4-FFF2-40B4-BE49-F238E27FC236}">
                <a16:creationId xmlns:a16="http://schemas.microsoft.com/office/drawing/2014/main" xmlns="" id="{407C0CD6-CD38-41EA-BFBD-D91237B8B23E}"/>
              </a:ext>
            </a:extLst>
          </p:cNvPr>
          <p:cNvSpPr txBox="1">
            <a:spLocks noChangeArrowheads="1"/>
          </p:cNvSpPr>
          <p:nvPr/>
        </p:nvSpPr>
        <p:spPr bwMode="auto">
          <a:xfrm>
            <a:off x="3144838" y="2924176"/>
            <a:ext cx="57594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Line 2">
            <a:extLst>
              <a:ext uri="{FF2B5EF4-FFF2-40B4-BE49-F238E27FC236}">
                <a16:creationId xmlns:a16="http://schemas.microsoft.com/office/drawing/2014/main" xmlns="" id="{CBA4EE43-E638-4928-9610-2A1EC901BE77}"/>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1843" name="Text Box 3">
            <a:extLst>
              <a:ext uri="{FF2B5EF4-FFF2-40B4-BE49-F238E27FC236}">
                <a16:creationId xmlns:a16="http://schemas.microsoft.com/office/drawing/2014/main" xmlns="" id="{841B197A-E9D7-4C63-9D8B-53C470D432D8}"/>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91844" name="Line 4">
            <a:extLst>
              <a:ext uri="{FF2B5EF4-FFF2-40B4-BE49-F238E27FC236}">
                <a16:creationId xmlns:a16="http://schemas.microsoft.com/office/drawing/2014/main" xmlns="" id="{8C801AF6-ACF4-4C97-A172-485A55A023C3}"/>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1845" name="Text Box 5">
            <a:extLst>
              <a:ext uri="{FF2B5EF4-FFF2-40B4-BE49-F238E27FC236}">
                <a16:creationId xmlns:a16="http://schemas.microsoft.com/office/drawing/2014/main" xmlns="" id="{0881CA89-A7E5-43D8-ABED-EA960DD175D8}"/>
              </a:ext>
            </a:extLst>
          </p:cNvPr>
          <p:cNvSpPr txBox="1">
            <a:spLocks noChangeArrowheads="1"/>
          </p:cNvSpPr>
          <p:nvPr/>
        </p:nvSpPr>
        <p:spPr bwMode="auto">
          <a:xfrm>
            <a:off x="2135188" y="2349500"/>
            <a:ext cx="7416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Prevalencia    </a:t>
            </a:r>
            <a:r>
              <a:rPr lang="es-ES" altLang="es-ES" sz="2000">
                <a:solidFill>
                  <a:srgbClr val="FFFFFF"/>
                </a:solidFill>
                <a:latin typeface="Arial" panose="020B0604020202020204" pitchFamily="34" charset="0"/>
              </a:rPr>
              <a:t>20 - 30  casos por 100 000 habitantes / año</a:t>
            </a:r>
            <a:endParaRPr lang="es-ES" altLang="es-ES" sz="2000">
              <a:solidFill>
                <a:srgbClr val="FFFF66"/>
              </a:solidFill>
              <a:latin typeface="Arial" panose="020B0604020202020204" pitchFamily="34" charset="0"/>
            </a:endParaRPr>
          </a:p>
          <a:p>
            <a:pPr eaLnBrk="0" fontAlgn="base" hangingPunct="0">
              <a:spcBef>
                <a:spcPct val="50000"/>
              </a:spcBef>
              <a:spcAft>
                <a:spcPct val="0"/>
              </a:spcAft>
            </a:pPr>
            <a:r>
              <a:rPr lang="es-ES" altLang="es-ES" sz="2400">
                <a:solidFill>
                  <a:srgbClr val="FFFF66"/>
                </a:solidFill>
                <a:latin typeface="Arial" panose="020B0604020202020204" pitchFamily="34" charset="0"/>
              </a:rPr>
              <a:t>80%  el sangrado se auto limita</a:t>
            </a:r>
          </a:p>
          <a:p>
            <a:pPr eaLnBrk="0" fontAlgn="base" hangingPunct="0">
              <a:spcBef>
                <a:spcPct val="50000"/>
              </a:spcBef>
              <a:spcAft>
                <a:spcPct val="0"/>
              </a:spcAft>
            </a:pPr>
            <a:r>
              <a:rPr lang="es-ES" altLang="es-ES" sz="2400">
                <a:solidFill>
                  <a:srgbClr val="FFFF66"/>
                </a:solidFill>
                <a:latin typeface="Arial" panose="020B0604020202020204" pitchFamily="34" charset="0"/>
              </a:rPr>
              <a:t>20%  resangrado o persistente</a:t>
            </a:r>
            <a:endParaRPr lang="es-ES" altLang="es-ES" sz="2400">
              <a:solidFill>
                <a:srgbClr val="FFFFFF"/>
              </a:solidFill>
              <a:latin typeface="Arial" panose="020B0604020202020204"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4498" name="Line 2">
            <a:extLst>
              <a:ext uri="{FF2B5EF4-FFF2-40B4-BE49-F238E27FC236}">
                <a16:creationId xmlns:a16="http://schemas.microsoft.com/office/drawing/2014/main" xmlns="" id="{89BE2FED-B974-4A64-B73C-87F9A2804607}"/>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4499" name="Text Box 3">
            <a:extLst>
              <a:ext uri="{FF2B5EF4-FFF2-40B4-BE49-F238E27FC236}">
                <a16:creationId xmlns:a16="http://schemas.microsoft.com/office/drawing/2014/main" xmlns="" id="{281156D5-A7D3-407F-94D0-7CE8C9F7A7A3}"/>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34500" name="Line 4">
            <a:extLst>
              <a:ext uri="{FF2B5EF4-FFF2-40B4-BE49-F238E27FC236}">
                <a16:creationId xmlns:a16="http://schemas.microsoft.com/office/drawing/2014/main" xmlns="" id="{39F9168B-23B8-42DD-9249-06DB3F241D3E}"/>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4502" name="Text Box 6">
            <a:extLst>
              <a:ext uri="{FF2B5EF4-FFF2-40B4-BE49-F238E27FC236}">
                <a16:creationId xmlns:a16="http://schemas.microsoft.com/office/drawing/2014/main" xmlns="" id="{DCAB0726-0E10-4715-B157-63146D846DC6}"/>
              </a:ext>
            </a:extLst>
          </p:cNvPr>
          <p:cNvSpPr txBox="1">
            <a:spLocks noChangeArrowheads="1"/>
          </p:cNvSpPr>
          <p:nvPr/>
        </p:nvSpPr>
        <p:spPr bwMode="auto">
          <a:xfrm>
            <a:off x="2063751" y="1196975"/>
            <a:ext cx="496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Etiología  según frecuencia</a:t>
            </a:r>
          </a:p>
        </p:txBody>
      </p:sp>
      <p:sp>
        <p:nvSpPr>
          <p:cNvPr id="234503" name="Text Box 7">
            <a:extLst>
              <a:ext uri="{FF2B5EF4-FFF2-40B4-BE49-F238E27FC236}">
                <a16:creationId xmlns:a16="http://schemas.microsoft.com/office/drawing/2014/main" xmlns="" id="{D634E948-8B6C-4DD4-B285-7B6F9F837B4B}"/>
              </a:ext>
            </a:extLst>
          </p:cNvPr>
          <p:cNvSpPr txBox="1">
            <a:spLocks noChangeArrowheads="1"/>
          </p:cNvSpPr>
          <p:nvPr/>
        </p:nvSpPr>
        <p:spPr bwMode="auto">
          <a:xfrm>
            <a:off x="3000376" y="1989139"/>
            <a:ext cx="3095625"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Diverticulosis                                       Angiodisplasias                                     Cáncer / pólipos                                                                                      EII                                                      Colitis Isquémica                                                        Colitis por radiación                          Colitis infecciosa                                 Ulcera de recto                                                 Post polipectomía</a:t>
            </a:r>
          </a:p>
        </p:txBody>
      </p:sp>
      <p:sp>
        <p:nvSpPr>
          <p:cNvPr id="234504" name="Text Box 8">
            <a:extLst>
              <a:ext uri="{FF2B5EF4-FFF2-40B4-BE49-F238E27FC236}">
                <a16:creationId xmlns:a16="http://schemas.microsoft.com/office/drawing/2014/main" xmlns="" id="{A1C1C93C-1F47-4B90-A331-A3B792EC9137}"/>
              </a:ext>
            </a:extLst>
          </p:cNvPr>
          <p:cNvSpPr txBox="1">
            <a:spLocks noChangeArrowheads="1"/>
          </p:cNvSpPr>
          <p:nvPr/>
        </p:nvSpPr>
        <p:spPr bwMode="auto">
          <a:xfrm>
            <a:off x="5808664" y="4076701"/>
            <a:ext cx="2879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HDA  (10%)</a:t>
            </a:r>
          </a:p>
        </p:txBody>
      </p:sp>
      <p:sp>
        <p:nvSpPr>
          <p:cNvPr id="234505" name="Text Box 9">
            <a:extLst>
              <a:ext uri="{FF2B5EF4-FFF2-40B4-BE49-F238E27FC236}">
                <a16:creationId xmlns:a16="http://schemas.microsoft.com/office/drawing/2014/main" xmlns="" id="{A8ED88AE-0DF6-485A-ADD8-1B684FC88B6D}"/>
              </a:ext>
            </a:extLst>
          </p:cNvPr>
          <p:cNvSpPr txBox="1">
            <a:spLocks noChangeArrowheads="1"/>
          </p:cNvSpPr>
          <p:nvPr/>
        </p:nvSpPr>
        <p:spPr bwMode="auto">
          <a:xfrm>
            <a:off x="7177089" y="1844676"/>
            <a:ext cx="3455987"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Tumores                         Ulceras                     Enfermedad de Crohn     Angiodisplasias             Divertículo de Meckel  Fístula Aortoentérica</a:t>
            </a:r>
          </a:p>
        </p:txBody>
      </p:sp>
      <p:sp>
        <p:nvSpPr>
          <p:cNvPr id="234506" name="Text Box 10">
            <a:extLst>
              <a:ext uri="{FF2B5EF4-FFF2-40B4-BE49-F238E27FC236}">
                <a16:creationId xmlns:a16="http://schemas.microsoft.com/office/drawing/2014/main" xmlns="" id="{450EF791-3FAB-4813-8475-748A7F599F54}"/>
              </a:ext>
            </a:extLst>
          </p:cNvPr>
          <p:cNvSpPr txBox="1">
            <a:spLocks noChangeArrowheads="1"/>
          </p:cNvSpPr>
          <p:nvPr/>
        </p:nvSpPr>
        <p:spPr bwMode="auto">
          <a:xfrm>
            <a:off x="1703389" y="3014664"/>
            <a:ext cx="12969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Colon  (75%)</a:t>
            </a:r>
          </a:p>
        </p:txBody>
      </p:sp>
      <p:sp>
        <p:nvSpPr>
          <p:cNvPr id="234507" name="Text Box 11">
            <a:extLst>
              <a:ext uri="{FF2B5EF4-FFF2-40B4-BE49-F238E27FC236}">
                <a16:creationId xmlns:a16="http://schemas.microsoft.com/office/drawing/2014/main" xmlns="" id="{7B9112F4-7B9C-483E-80DB-9ED93C7CCD8E}"/>
              </a:ext>
            </a:extLst>
          </p:cNvPr>
          <p:cNvSpPr txBox="1">
            <a:spLocks noChangeArrowheads="1"/>
          </p:cNvSpPr>
          <p:nvPr/>
        </p:nvSpPr>
        <p:spPr bwMode="auto">
          <a:xfrm>
            <a:off x="5735638" y="2278064"/>
            <a:ext cx="143986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Intestino  delgado   (10%)</a:t>
            </a:r>
          </a:p>
        </p:txBody>
      </p:sp>
      <p:sp>
        <p:nvSpPr>
          <p:cNvPr id="234509" name="Text Box 13">
            <a:extLst>
              <a:ext uri="{FF2B5EF4-FFF2-40B4-BE49-F238E27FC236}">
                <a16:creationId xmlns:a16="http://schemas.microsoft.com/office/drawing/2014/main" xmlns="" id="{D19E237A-B127-4CDE-B3F2-4CAFD56C5271}"/>
              </a:ext>
            </a:extLst>
          </p:cNvPr>
          <p:cNvSpPr txBox="1">
            <a:spLocks noChangeArrowheads="1"/>
          </p:cNvSpPr>
          <p:nvPr/>
        </p:nvSpPr>
        <p:spPr bwMode="auto">
          <a:xfrm>
            <a:off x="5735638" y="4941889"/>
            <a:ext cx="36004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Sangrado de origen oscuro (5%)</a:t>
            </a:r>
          </a:p>
        </p:txBody>
      </p:sp>
      <p:sp>
        <p:nvSpPr>
          <p:cNvPr id="234510" name="AutoShape 14">
            <a:extLst>
              <a:ext uri="{FF2B5EF4-FFF2-40B4-BE49-F238E27FC236}">
                <a16:creationId xmlns:a16="http://schemas.microsoft.com/office/drawing/2014/main" xmlns="" id="{47BD06D1-B6F3-40D1-AECB-119903CFD069}"/>
              </a:ext>
            </a:extLst>
          </p:cNvPr>
          <p:cNvSpPr>
            <a:spLocks/>
          </p:cNvSpPr>
          <p:nvPr/>
        </p:nvSpPr>
        <p:spPr bwMode="auto">
          <a:xfrm>
            <a:off x="2854326" y="2060575"/>
            <a:ext cx="73025" cy="2736850"/>
          </a:xfrm>
          <a:prstGeom prst="leftBrace">
            <a:avLst>
              <a:gd name="adj1" fmla="val 312319"/>
              <a:gd name="adj2" fmla="val 50000"/>
            </a:avLst>
          </a:prstGeom>
          <a:noFill/>
          <a:ln w="9525">
            <a:solidFill>
              <a:srgbClr val="FF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4511" name="AutoShape 15">
            <a:extLst>
              <a:ext uri="{FF2B5EF4-FFF2-40B4-BE49-F238E27FC236}">
                <a16:creationId xmlns:a16="http://schemas.microsoft.com/office/drawing/2014/main" xmlns="" id="{4E00E83E-A2A2-434A-9F48-51FD2751964C}"/>
              </a:ext>
            </a:extLst>
          </p:cNvPr>
          <p:cNvSpPr>
            <a:spLocks/>
          </p:cNvSpPr>
          <p:nvPr/>
        </p:nvSpPr>
        <p:spPr bwMode="auto">
          <a:xfrm>
            <a:off x="7032626" y="1916114"/>
            <a:ext cx="73025" cy="1800225"/>
          </a:xfrm>
          <a:prstGeom prst="leftBrace">
            <a:avLst>
              <a:gd name="adj1" fmla="val 205435"/>
              <a:gd name="adj2" fmla="val 50000"/>
            </a:avLst>
          </a:prstGeom>
          <a:noFill/>
          <a:ln w="9525">
            <a:solidFill>
              <a:srgbClr val="FF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2" name="Line 2">
            <a:extLst>
              <a:ext uri="{FF2B5EF4-FFF2-40B4-BE49-F238E27FC236}">
                <a16:creationId xmlns:a16="http://schemas.microsoft.com/office/drawing/2014/main" xmlns="" id="{9F13AD17-A893-450F-917A-0F22B1B33D06}"/>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66243" name="Text Box 3">
            <a:extLst>
              <a:ext uri="{FF2B5EF4-FFF2-40B4-BE49-F238E27FC236}">
                <a16:creationId xmlns:a16="http://schemas.microsoft.com/office/drawing/2014/main" xmlns="" id="{B8C47246-AA2C-4487-BCEB-8F2398F39023}"/>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66244" name="Line 4">
            <a:extLst>
              <a:ext uri="{FF2B5EF4-FFF2-40B4-BE49-F238E27FC236}">
                <a16:creationId xmlns:a16="http://schemas.microsoft.com/office/drawing/2014/main" xmlns="" id="{B11711C1-0D12-4ADC-89F8-83630D49E2A7}"/>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66245" name="Text Box 5">
            <a:extLst>
              <a:ext uri="{FF2B5EF4-FFF2-40B4-BE49-F238E27FC236}">
                <a16:creationId xmlns:a16="http://schemas.microsoft.com/office/drawing/2014/main" xmlns="" id="{4C508805-FD79-4D84-9DC7-F76A88B8544C}"/>
              </a:ext>
            </a:extLst>
          </p:cNvPr>
          <p:cNvSpPr txBox="1">
            <a:spLocks noChangeArrowheads="1"/>
          </p:cNvSpPr>
          <p:nvPr/>
        </p:nvSpPr>
        <p:spPr bwMode="auto">
          <a:xfrm>
            <a:off x="2063751" y="1196975"/>
            <a:ext cx="496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Etiología  según la  edad</a:t>
            </a:r>
          </a:p>
        </p:txBody>
      </p:sp>
      <p:sp>
        <p:nvSpPr>
          <p:cNvPr id="266246" name="Text Box 6">
            <a:extLst>
              <a:ext uri="{FF2B5EF4-FFF2-40B4-BE49-F238E27FC236}">
                <a16:creationId xmlns:a16="http://schemas.microsoft.com/office/drawing/2014/main" xmlns="" id="{3BF14D46-CFD1-48A1-8CD1-5D3A252355B3}"/>
              </a:ext>
            </a:extLst>
          </p:cNvPr>
          <p:cNvSpPr txBox="1">
            <a:spLocks noChangeArrowheads="1"/>
          </p:cNvSpPr>
          <p:nvPr/>
        </p:nvSpPr>
        <p:spPr bwMode="auto">
          <a:xfrm>
            <a:off x="5159376" y="2420939"/>
            <a:ext cx="30956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Diverticulosis                                       Angiodisplasias                                     Cáncer / pólipos</a:t>
            </a:r>
          </a:p>
        </p:txBody>
      </p:sp>
      <p:sp>
        <p:nvSpPr>
          <p:cNvPr id="266248" name="Text Box 8">
            <a:extLst>
              <a:ext uri="{FF2B5EF4-FFF2-40B4-BE49-F238E27FC236}">
                <a16:creationId xmlns:a16="http://schemas.microsoft.com/office/drawing/2014/main" xmlns="" id="{1F097665-515D-4B20-81EA-378A3D0692B1}"/>
              </a:ext>
            </a:extLst>
          </p:cNvPr>
          <p:cNvSpPr txBox="1">
            <a:spLocks noChangeArrowheads="1"/>
          </p:cNvSpPr>
          <p:nvPr/>
        </p:nvSpPr>
        <p:spPr bwMode="auto">
          <a:xfrm>
            <a:off x="5159375" y="4365626"/>
            <a:ext cx="34559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Divertículo de Meckel   Enfermedad Inflamatoria     Malformación arteriovenosa</a:t>
            </a:r>
          </a:p>
        </p:txBody>
      </p:sp>
      <p:sp>
        <p:nvSpPr>
          <p:cNvPr id="266249" name="Text Box 9">
            <a:extLst>
              <a:ext uri="{FF2B5EF4-FFF2-40B4-BE49-F238E27FC236}">
                <a16:creationId xmlns:a16="http://schemas.microsoft.com/office/drawing/2014/main" xmlns="" id="{8DB38DDB-F9B1-43D4-9677-56DA9A4B4712}"/>
              </a:ext>
            </a:extLst>
          </p:cNvPr>
          <p:cNvSpPr txBox="1">
            <a:spLocks noChangeArrowheads="1"/>
          </p:cNvSpPr>
          <p:nvPr/>
        </p:nvSpPr>
        <p:spPr bwMode="auto">
          <a:xfrm>
            <a:off x="2927350" y="2565401"/>
            <a:ext cx="12969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Mayores de 60 años  </a:t>
            </a:r>
          </a:p>
        </p:txBody>
      </p:sp>
      <p:sp>
        <p:nvSpPr>
          <p:cNvPr id="266250" name="Text Box 10">
            <a:extLst>
              <a:ext uri="{FF2B5EF4-FFF2-40B4-BE49-F238E27FC236}">
                <a16:creationId xmlns:a16="http://schemas.microsoft.com/office/drawing/2014/main" xmlns="" id="{9E0A1B0E-4D0A-4ADD-AF7F-2E8CD150A321}"/>
              </a:ext>
            </a:extLst>
          </p:cNvPr>
          <p:cNvSpPr txBox="1">
            <a:spLocks noChangeArrowheads="1"/>
          </p:cNvSpPr>
          <p:nvPr/>
        </p:nvSpPr>
        <p:spPr bwMode="auto">
          <a:xfrm>
            <a:off x="2927351" y="4437064"/>
            <a:ext cx="14398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Menores de 40 años</a:t>
            </a:r>
          </a:p>
        </p:txBody>
      </p:sp>
      <p:sp>
        <p:nvSpPr>
          <p:cNvPr id="266252" name="AutoShape 12">
            <a:extLst>
              <a:ext uri="{FF2B5EF4-FFF2-40B4-BE49-F238E27FC236}">
                <a16:creationId xmlns:a16="http://schemas.microsoft.com/office/drawing/2014/main" xmlns="" id="{A36C0812-838C-4E9B-814D-CA91EA0FA325}"/>
              </a:ext>
            </a:extLst>
          </p:cNvPr>
          <p:cNvSpPr>
            <a:spLocks/>
          </p:cNvSpPr>
          <p:nvPr/>
        </p:nvSpPr>
        <p:spPr bwMode="auto">
          <a:xfrm>
            <a:off x="4943476" y="2205038"/>
            <a:ext cx="73025" cy="1439862"/>
          </a:xfrm>
          <a:prstGeom prst="leftBrace">
            <a:avLst>
              <a:gd name="adj1" fmla="val 164312"/>
              <a:gd name="adj2" fmla="val 50000"/>
            </a:avLst>
          </a:prstGeom>
          <a:noFill/>
          <a:ln w="9525">
            <a:solidFill>
              <a:srgbClr val="FF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66253" name="AutoShape 13">
            <a:extLst>
              <a:ext uri="{FF2B5EF4-FFF2-40B4-BE49-F238E27FC236}">
                <a16:creationId xmlns:a16="http://schemas.microsoft.com/office/drawing/2014/main" xmlns="" id="{B6FCEEDF-8DC1-4705-89E8-56069E970259}"/>
              </a:ext>
            </a:extLst>
          </p:cNvPr>
          <p:cNvSpPr>
            <a:spLocks/>
          </p:cNvSpPr>
          <p:nvPr/>
        </p:nvSpPr>
        <p:spPr bwMode="auto">
          <a:xfrm>
            <a:off x="4943476" y="4292600"/>
            <a:ext cx="73025" cy="1258888"/>
          </a:xfrm>
          <a:prstGeom prst="leftBrace">
            <a:avLst>
              <a:gd name="adj1" fmla="val 143659"/>
              <a:gd name="adj2" fmla="val 50000"/>
            </a:avLst>
          </a:prstGeom>
          <a:noFill/>
          <a:ln w="9525">
            <a:solidFill>
              <a:srgbClr val="FFFF66"/>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Text Box 2">
            <a:extLst>
              <a:ext uri="{FF2B5EF4-FFF2-40B4-BE49-F238E27FC236}">
                <a16:creationId xmlns:a16="http://schemas.microsoft.com/office/drawing/2014/main" xmlns="" id="{19C58906-8E94-4C2B-BB2A-747AF878F105}"/>
              </a:ext>
            </a:extLst>
          </p:cNvPr>
          <p:cNvSpPr txBox="1">
            <a:spLocks noChangeArrowheads="1"/>
          </p:cNvSpPr>
          <p:nvPr/>
        </p:nvSpPr>
        <p:spPr bwMode="auto">
          <a:xfrm>
            <a:off x="3359151" y="2981326"/>
            <a:ext cx="54721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Unicode MS" panose="020B0604020202020204" pitchFamily="34" charset="-128"/>
              </a:rPr>
              <a:t>    </a:t>
            </a:r>
            <a:r>
              <a:rPr lang="es-ES" altLang="es-ES" sz="2800" b="1">
                <a:solidFill>
                  <a:srgbClr val="00CC99"/>
                </a:solidFill>
                <a:latin typeface="Arial" panose="020B0604020202020204" pitchFamily="34" charset="0"/>
              </a:rPr>
              <a:t>Hemorragia</a:t>
            </a:r>
            <a:r>
              <a:rPr lang="es-ES" altLang="es-ES" sz="2800" b="1">
                <a:solidFill>
                  <a:srgbClr val="00CC99"/>
                </a:solidFill>
                <a:latin typeface="Arial Unicode MS" panose="020B0604020202020204" pitchFamily="34" charset="-128"/>
              </a:rPr>
              <a:t> digestiva alta               </a:t>
            </a:r>
          </a:p>
        </p:txBody>
      </p:sp>
      <p:sp>
        <p:nvSpPr>
          <p:cNvPr id="81923" name="Line 3">
            <a:extLst>
              <a:ext uri="{FF2B5EF4-FFF2-40B4-BE49-F238E27FC236}">
                <a16:creationId xmlns:a16="http://schemas.microsoft.com/office/drawing/2014/main" xmlns="" id="{EE07B014-48DB-4AF3-AFEF-DC45529B82AD}"/>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1928" name="Line 8">
            <a:extLst>
              <a:ext uri="{FF2B5EF4-FFF2-40B4-BE49-F238E27FC236}">
                <a16:creationId xmlns:a16="http://schemas.microsoft.com/office/drawing/2014/main" xmlns="" id="{E6F540BB-D235-4D34-AFC4-2ECEBF1DC096}"/>
              </a:ext>
            </a:extLst>
          </p:cNvPr>
          <p:cNvSpPr>
            <a:spLocks noChangeShapeType="1"/>
          </p:cNvSpPr>
          <p:nvPr/>
        </p:nvSpPr>
        <p:spPr bwMode="auto">
          <a:xfrm>
            <a:off x="2351088"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Line 2">
            <a:extLst>
              <a:ext uri="{FF2B5EF4-FFF2-40B4-BE49-F238E27FC236}">
                <a16:creationId xmlns:a16="http://schemas.microsoft.com/office/drawing/2014/main" xmlns="" id="{F9817914-0307-4047-9E62-6257DD01F199}"/>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68291" name="Text Box 3">
            <a:extLst>
              <a:ext uri="{FF2B5EF4-FFF2-40B4-BE49-F238E27FC236}">
                <a16:creationId xmlns:a16="http://schemas.microsoft.com/office/drawing/2014/main" xmlns="" id="{8EFBA9B6-A33E-4542-B1E7-2D5A8E8607D0}"/>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68292" name="Line 4">
            <a:extLst>
              <a:ext uri="{FF2B5EF4-FFF2-40B4-BE49-F238E27FC236}">
                <a16:creationId xmlns:a16="http://schemas.microsoft.com/office/drawing/2014/main" xmlns="" id="{DA7ED180-43FD-4E2C-9ED7-14774C1CBFB1}"/>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68301" name="Text Box 13">
            <a:extLst>
              <a:ext uri="{FF2B5EF4-FFF2-40B4-BE49-F238E27FC236}">
                <a16:creationId xmlns:a16="http://schemas.microsoft.com/office/drawing/2014/main" xmlns="" id="{1D189B96-52BE-42E1-8AC4-5AFEBC4AA96F}"/>
              </a:ext>
            </a:extLst>
          </p:cNvPr>
          <p:cNvSpPr txBox="1">
            <a:spLocks noChangeArrowheads="1"/>
          </p:cNvSpPr>
          <p:nvPr/>
        </p:nvSpPr>
        <p:spPr bwMode="auto">
          <a:xfrm>
            <a:off x="1847850" y="2060575"/>
            <a:ext cx="7920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Diagnóstico topográfico y etiológico</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0" name="Line 2">
            <a:extLst>
              <a:ext uri="{FF2B5EF4-FFF2-40B4-BE49-F238E27FC236}">
                <a16:creationId xmlns:a16="http://schemas.microsoft.com/office/drawing/2014/main" xmlns="" id="{74369416-2003-4264-A44F-66F40C93D840}"/>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3891" name="Text Box 3">
            <a:extLst>
              <a:ext uri="{FF2B5EF4-FFF2-40B4-BE49-F238E27FC236}">
                <a16:creationId xmlns:a16="http://schemas.microsoft.com/office/drawing/2014/main" xmlns="" id="{61019FFD-CDD2-46D9-AA6B-74F0D231C141}"/>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93892" name="Line 4">
            <a:extLst>
              <a:ext uri="{FF2B5EF4-FFF2-40B4-BE49-F238E27FC236}">
                <a16:creationId xmlns:a16="http://schemas.microsoft.com/office/drawing/2014/main" xmlns="" id="{764CB937-BA46-432C-BF3D-4C433CA14298}"/>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3893" name="Text Box 5">
            <a:extLst>
              <a:ext uri="{FF2B5EF4-FFF2-40B4-BE49-F238E27FC236}">
                <a16:creationId xmlns:a16="http://schemas.microsoft.com/office/drawing/2014/main" xmlns="" id="{E95211FD-3FB8-4703-AD2C-0B2AA088EF71}"/>
              </a:ext>
            </a:extLst>
          </p:cNvPr>
          <p:cNvSpPr txBox="1">
            <a:spLocks noChangeArrowheads="1"/>
          </p:cNvSpPr>
          <p:nvPr/>
        </p:nvSpPr>
        <p:spPr bwMode="auto">
          <a:xfrm>
            <a:off x="1847850" y="1989138"/>
            <a:ext cx="7920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Evaluación de la volemia, interrogatorio y reanimación</a:t>
            </a:r>
          </a:p>
        </p:txBody>
      </p:sp>
      <p:sp>
        <p:nvSpPr>
          <p:cNvPr id="293895" name="Text Box 7">
            <a:extLst>
              <a:ext uri="{FF2B5EF4-FFF2-40B4-BE49-F238E27FC236}">
                <a16:creationId xmlns:a16="http://schemas.microsoft.com/office/drawing/2014/main" xmlns="" id="{E7F0C06E-DBBC-4F18-8022-0C668E8EEF09}"/>
              </a:ext>
            </a:extLst>
          </p:cNvPr>
          <p:cNvSpPr txBox="1">
            <a:spLocks noChangeArrowheads="1"/>
          </p:cNvSpPr>
          <p:nvPr/>
        </p:nvSpPr>
        <p:spPr bwMode="auto">
          <a:xfrm>
            <a:off x="1847850" y="2971800"/>
            <a:ext cx="7920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Diagnóstico topográfico y etiológico</a:t>
            </a:r>
          </a:p>
        </p:txBody>
      </p:sp>
      <p:sp>
        <p:nvSpPr>
          <p:cNvPr id="293896" name="Text Box 8">
            <a:extLst>
              <a:ext uri="{FF2B5EF4-FFF2-40B4-BE49-F238E27FC236}">
                <a16:creationId xmlns:a16="http://schemas.microsoft.com/office/drawing/2014/main" xmlns="" id="{DC4B9C29-1384-48A1-9A01-C6808328817D}"/>
              </a:ext>
            </a:extLst>
          </p:cNvPr>
          <p:cNvSpPr txBox="1">
            <a:spLocks noChangeArrowheads="1"/>
          </p:cNvSpPr>
          <p:nvPr/>
        </p:nvSpPr>
        <p:spPr bwMode="auto">
          <a:xfrm>
            <a:off x="1847850" y="3908425"/>
            <a:ext cx="79200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Tratamiento</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6" name="Line 2">
            <a:extLst>
              <a:ext uri="{FF2B5EF4-FFF2-40B4-BE49-F238E27FC236}">
                <a16:creationId xmlns:a16="http://schemas.microsoft.com/office/drawing/2014/main" xmlns="" id="{F18C973A-5FD2-470C-9BCB-E4738F2A2578}"/>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6547" name="Text Box 3">
            <a:extLst>
              <a:ext uri="{FF2B5EF4-FFF2-40B4-BE49-F238E27FC236}">
                <a16:creationId xmlns:a16="http://schemas.microsoft.com/office/drawing/2014/main" xmlns="" id="{2727D74C-368D-4E59-AF97-F2F8A49E3B9D}"/>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36548" name="Line 4">
            <a:extLst>
              <a:ext uri="{FF2B5EF4-FFF2-40B4-BE49-F238E27FC236}">
                <a16:creationId xmlns:a16="http://schemas.microsoft.com/office/drawing/2014/main" xmlns="" id="{A37F0489-E934-4977-ABD5-B76337227A1C}"/>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6550" name="Text Box 6">
            <a:extLst>
              <a:ext uri="{FF2B5EF4-FFF2-40B4-BE49-F238E27FC236}">
                <a16:creationId xmlns:a16="http://schemas.microsoft.com/office/drawing/2014/main" xmlns="" id="{3B4EA1A6-73CE-4037-9DD5-614FDDACA8EE}"/>
              </a:ext>
            </a:extLst>
          </p:cNvPr>
          <p:cNvSpPr txBox="1">
            <a:spLocks noChangeArrowheads="1"/>
          </p:cNvSpPr>
          <p:nvPr/>
        </p:nvSpPr>
        <p:spPr bwMode="auto">
          <a:xfrm>
            <a:off x="2063751" y="1412875"/>
            <a:ext cx="5184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Manifestaciones  clínicas</a:t>
            </a:r>
          </a:p>
        </p:txBody>
      </p:sp>
      <p:sp>
        <p:nvSpPr>
          <p:cNvPr id="236552" name="Text Box 8">
            <a:extLst>
              <a:ext uri="{FF2B5EF4-FFF2-40B4-BE49-F238E27FC236}">
                <a16:creationId xmlns:a16="http://schemas.microsoft.com/office/drawing/2014/main" xmlns="" id="{CFDBC190-B315-499D-B438-6182996AA3E3}"/>
              </a:ext>
            </a:extLst>
          </p:cNvPr>
          <p:cNvSpPr txBox="1">
            <a:spLocks noChangeArrowheads="1"/>
          </p:cNvSpPr>
          <p:nvPr/>
        </p:nvSpPr>
        <p:spPr bwMode="auto">
          <a:xfrm>
            <a:off x="3863976" y="2276476"/>
            <a:ext cx="388937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66"/>
                </a:solidFill>
                <a:latin typeface="Arial" panose="020B0604020202020204" pitchFamily="34" charset="0"/>
              </a:rPr>
              <a:t>  Hematoquezia</a:t>
            </a:r>
          </a:p>
          <a:p>
            <a:pPr eaLnBrk="0" fontAlgn="base" hangingPunct="0">
              <a:spcBef>
                <a:spcPct val="50000"/>
              </a:spcBef>
              <a:spcAft>
                <a:spcPct val="0"/>
              </a:spcAft>
            </a:pPr>
            <a:r>
              <a:rPr lang="es-ES" altLang="es-ES" sz="2000">
                <a:solidFill>
                  <a:srgbClr val="FFFF66"/>
                </a:solidFill>
                <a:latin typeface="Arial" panose="020B0604020202020204" pitchFamily="34" charset="0"/>
              </a:rPr>
              <a:t>  Melena</a:t>
            </a:r>
          </a:p>
        </p:txBody>
      </p:sp>
      <p:sp>
        <p:nvSpPr>
          <p:cNvPr id="236554" name="Rectangle 10">
            <a:extLst>
              <a:ext uri="{FF2B5EF4-FFF2-40B4-BE49-F238E27FC236}">
                <a16:creationId xmlns:a16="http://schemas.microsoft.com/office/drawing/2014/main" xmlns="" id="{ED873128-2384-4899-9037-B24C4EA53781}"/>
              </a:ext>
            </a:extLst>
          </p:cNvPr>
          <p:cNvSpPr>
            <a:spLocks noChangeArrowheads="1"/>
          </p:cNvSpPr>
          <p:nvPr/>
        </p:nvSpPr>
        <p:spPr bwMode="auto">
          <a:xfrm>
            <a:off x="4006851" y="3425826"/>
            <a:ext cx="496887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s-ES" altLang="es-ES" sz="2000">
                <a:solidFill>
                  <a:srgbClr val="FFFF66"/>
                </a:solidFill>
                <a:latin typeface="Arial" panose="020B0604020202020204" pitchFamily="34" charset="0"/>
                <a:cs typeface="Arial" panose="020B0604020202020204" pitchFamily="34" charset="0"/>
              </a:rPr>
              <a:t>Síntomas asociados:</a:t>
            </a:r>
            <a:r>
              <a:rPr lang="es-ES" altLang="es-ES" sz="2000">
                <a:solidFill>
                  <a:srgbClr val="FFFFFF"/>
                </a:solidFill>
                <a:latin typeface="Arial" panose="020B0604020202020204" pitchFamily="34" charset="0"/>
                <a:cs typeface="Arial" panose="020B0604020202020204" pitchFamily="34" charset="0"/>
              </a:rPr>
              <a:t>                                                        	</a:t>
            </a:r>
          </a:p>
          <a:p>
            <a:pPr eaLnBrk="0" fontAlgn="base" hangingPunct="0">
              <a:spcBef>
                <a:spcPct val="0"/>
              </a:spcBef>
              <a:spcAft>
                <a:spcPct val="0"/>
              </a:spcAft>
            </a:pPr>
            <a:r>
              <a:rPr lang="es-ES" altLang="es-ES" sz="2000">
                <a:solidFill>
                  <a:srgbClr val="FFFFFF"/>
                </a:solidFill>
                <a:latin typeface="Arial" panose="020B0604020202020204" pitchFamily="34" charset="0"/>
                <a:cs typeface="Arial" panose="020B0604020202020204" pitchFamily="34" charset="0"/>
              </a:rPr>
              <a:t>             dolor abdominal                                                   	cambio del ritmo evacuatorio                           	diarrea</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594" name="Line 2">
            <a:extLst>
              <a:ext uri="{FF2B5EF4-FFF2-40B4-BE49-F238E27FC236}">
                <a16:creationId xmlns:a16="http://schemas.microsoft.com/office/drawing/2014/main" xmlns="" id="{D048162F-F960-428F-8A80-8819A4FA5B34}"/>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8595" name="Text Box 3">
            <a:extLst>
              <a:ext uri="{FF2B5EF4-FFF2-40B4-BE49-F238E27FC236}">
                <a16:creationId xmlns:a16="http://schemas.microsoft.com/office/drawing/2014/main" xmlns="" id="{51FE7C46-63EA-4D0C-B123-2E1894606C8C}"/>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38596" name="Line 4">
            <a:extLst>
              <a:ext uri="{FF2B5EF4-FFF2-40B4-BE49-F238E27FC236}">
                <a16:creationId xmlns:a16="http://schemas.microsoft.com/office/drawing/2014/main" xmlns="" id="{1AF7EBC6-50C5-4C5F-92B9-7BC4B766E9C4}"/>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38597" name="Text Box 5">
            <a:extLst>
              <a:ext uri="{FF2B5EF4-FFF2-40B4-BE49-F238E27FC236}">
                <a16:creationId xmlns:a16="http://schemas.microsoft.com/office/drawing/2014/main" xmlns="" id="{7214F674-9A91-493D-83AD-C88E0B8BEF3B}"/>
              </a:ext>
            </a:extLst>
          </p:cNvPr>
          <p:cNvSpPr txBox="1">
            <a:spLocks noChangeArrowheads="1"/>
          </p:cNvSpPr>
          <p:nvPr/>
        </p:nvSpPr>
        <p:spPr bwMode="auto">
          <a:xfrm>
            <a:off x="2063751" y="1412875"/>
            <a:ext cx="5184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Antecedentes</a:t>
            </a:r>
          </a:p>
        </p:txBody>
      </p:sp>
      <p:sp>
        <p:nvSpPr>
          <p:cNvPr id="238598" name="Text Box 6">
            <a:extLst>
              <a:ext uri="{FF2B5EF4-FFF2-40B4-BE49-F238E27FC236}">
                <a16:creationId xmlns:a16="http://schemas.microsoft.com/office/drawing/2014/main" xmlns="" id="{B3F4A52B-C4EE-4491-898E-8EFC6F28E98B}"/>
              </a:ext>
            </a:extLst>
          </p:cNvPr>
          <p:cNvSpPr txBox="1">
            <a:spLocks noChangeArrowheads="1"/>
          </p:cNvSpPr>
          <p:nvPr/>
        </p:nvSpPr>
        <p:spPr bwMode="auto">
          <a:xfrm>
            <a:off x="3503613" y="2533651"/>
            <a:ext cx="50419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Episodios previos de sangrado                  Cirugia de aneurisma de aorta  Insuficiencia cardíaca                  Tratamiento radiante                                  Ingesta de AINES                                            Antecedentes de EII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0642" name="Line 2">
            <a:extLst>
              <a:ext uri="{FF2B5EF4-FFF2-40B4-BE49-F238E27FC236}">
                <a16:creationId xmlns:a16="http://schemas.microsoft.com/office/drawing/2014/main" xmlns="" id="{72ED57FA-30A2-40EB-A577-92D65041AE59}"/>
              </a:ext>
            </a:extLst>
          </p:cNvPr>
          <p:cNvSpPr>
            <a:spLocks noChangeShapeType="1"/>
          </p:cNvSpPr>
          <p:nvPr/>
        </p:nvSpPr>
        <p:spPr bwMode="auto">
          <a:xfrm>
            <a:off x="2063750" y="9080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40643" name="Text Box 3">
            <a:extLst>
              <a:ext uri="{FF2B5EF4-FFF2-40B4-BE49-F238E27FC236}">
                <a16:creationId xmlns:a16="http://schemas.microsoft.com/office/drawing/2014/main" xmlns="" id="{759CF8DB-D18D-4E11-8AE7-C7CFEC4618F1}"/>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40644" name="Line 4">
            <a:extLst>
              <a:ext uri="{FF2B5EF4-FFF2-40B4-BE49-F238E27FC236}">
                <a16:creationId xmlns:a16="http://schemas.microsoft.com/office/drawing/2014/main" xmlns="" id="{32E96947-7FE8-48C2-AD49-EE370391B88A}"/>
              </a:ext>
            </a:extLst>
          </p:cNvPr>
          <p:cNvSpPr>
            <a:spLocks noChangeShapeType="1"/>
          </p:cNvSpPr>
          <p:nvPr/>
        </p:nvSpPr>
        <p:spPr bwMode="auto">
          <a:xfrm>
            <a:off x="2208213" y="61658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40645" name="Text Box 5">
            <a:extLst>
              <a:ext uri="{FF2B5EF4-FFF2-40B4-BE49-F238E27FC236}">
                <a16:creationId xmlns:a16="http://schemas.microsoft.com/office/drawing/2014/main" xmlns="" id="{DA49D608-3978-43F8-AE55-8185FEF41908}"/>
              </a:ext>
            </a:extLst>
          </p:cNvPr>
          <p:cNvSpPr txBox="1">
            <a:spLocks noChangeArrowheads="1"/>
          </p:cNvSpPr>
          <p:nvPr/>
        </p:nvSpPr>
        <p:spPr bwMode="auto">
          <a:xfrm>
            <a:off x="2063751" y="1268413"/>
            <a:ext cx="5184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Examen físico</a:t>
            </a:r>
          </a:p>
        </p:txBody>
      </p:sp>
      <p:sp>
        <p:nvSpPr>
          <p:cNvPr id="240646" name="Text Box 6">
            <a:extLst>
              <a:ext uri="{FF2B5EF4-FFF2-40B4-BE49-F238E27FC236}">
                <a16:creationId xmlns:a16="http://schemas.microsoft.com/office/drawing/2014/main" xmlns="" id="{5E5A429A-AD85-45FB-969A-4BAC54EB3287}"/>
              </a:ext>
            </a:extLst>
          </p:cNvPr>
          <p:cNvSpPr txBox="1">
            <a:spLocks noChangeArrowheads="1"/>
          </p:cNvSpPr>
          <p:nvPr/>
        </p:nvSpPr>
        <p:spPr bwMode="auto">
          <a:xfrm>
            <a:off x="3575050" y="2349500"/>
            <a:ext cx="4681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FFFFFF"/>
              </a:solidFill>
              <a:latin typeface="Arial" panose="020B0604020202020204" pitchFamily="34" charset="0"/>
            </a:endParaRPr>
          </a:p>
        </p:txBody>
      </p:sp>
      <p:sp>
        <p:nvSpPr>
          <p:cNvPr id="240647" name="Text Box 7">
            <a:extLst>
              <a:ext uri="{FF2B5EF4-FFF2-40B4-BE49-F238E27FC236}">
                <a16:creationId xmlns:a16="http://schemas.microsoft.com/office/drawing/2014/main" xmlns="" id="{A3249FB9-3EE0-4B25-A771-FB5CB11C8A65}"/>
              </a:ext>
            </a:extLst>
          </p:cNvPr>
          <p:cNvSpPr txBox="1">
            <a:spLocks noChangeArrowheads="1"/>
          </p:cNvSpPr>
          <p:nvPr/>
        </p:nvSpPr>
        <p:spPr bwMode="auto">
          <a:xfrm>
            <a:off x="3432175" y="1916114"/>
            <a:ext cx="4751388"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rPr>
              <a:t>Valoración hemodinámica</a:t>
            </a:r>
          </a:p>
          <a:p>
            <a:pPr eaLnBrk="0" fontAlgn="base" hangingPunct="0">
              <a:spcBef>
                <a:spcPct val="50000"/>
              </a:spcBef>
              <a:spcAft>
                <a:spcPct val="0"/>
              </a:spcAft>
            </a:pPr>
            <a:r>
              <a:rPr lang="es-ES" altLang="es-ES" sz="2000">
                <a:solidFill>
                  <a:srgbClr val="FFFFFF"/>
                </a:solidFill>
                <a:latin typeface="Arial" panose="020B0604020202020204" pitchFamily="34" charset="0"/>
              </a:rPr>
              <a:t>Pioderma gangrenoso                               Eritema nodoso                                           Efélides periorales                            Telangiectasias                                                 Examen perianal                                	             fisuras                                                          		fístulas                                               	             hemorroides                                          </a:t>
            </a:r>
          </a:p>
          <a:p>
            <a:pPr eaLnBrk="0" fontAlgn="base" hangingPunct="0">
              <a:spcBef>
                <a:spcPct val="50000"/>
              </a:spcBef>
              <a:spcAft>
                <a:spcPct val="0"/>
              </a:spcAft>
            </a:pPr>
            <a:r>
              <a:rPr lang="es-ES" altLang="es-ES" sz="2000">
                <a:solidFill>
                  <a:srgbClr val="FFFFFF"/>
                </a:solidFill>
                <a:latin typeface="Arial" panose="020B0604020202020204" pitchFamily="34" charset="0"/>
              </a:rPr>
              <a:t>Tacto rectal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7" name="Line 3">
            <a:extLst>
              <a:ext uri="{FF2B5EF4-FFF2-40B4-BE49-F238E27FC236}">
                <a16:creationId xmlns:a16="http://schemas.microsoft.com/office/drawing/2014/main" xmlns="" id="{12BBB298-1B45-419E-B591-0B47282C9786}"/>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8308" name="Text Box 4">
            <a:extLst>
              <a:ext uri="{FF2B5EF4-FFF2-40B4-BE49-F238E27FC236}">
                <a16:creationId xmlns:a16="http://schemas.microsoft.com/office/drawing/2014/main" xmlns="" id="{A4779D62-9087-495B-8DE7-E9A6A9A0BDD1}"/>
              </a:ext>
            </a:extLst>
          </p:cNvPr>
          <p:cNvSpPr txBox="1">
            <a:spLocks noChangeArrowheads="1"/>
          </p:cNvSpPr>
          <p:nvPr/>
        </p:nvSpPr>
        <p:spPr bwMode="auto">
          <a:xfrm>
            <a:off x="2063751" y="1196975"/>
            <a:ext cx="4752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400">
                <a:solidFill>
                  <a:srgbClr val="FFFF66"/>
                </a:solidFill>
                <a:latin typeface="Arial" panose="020B0604020202020204" pitchFamily="34" charset="0"/>
              </a:rPr>
              <a:t>   Caso clínico</a:t>
            </a:r>
            <a:r>
              <a:rPr lang="es-ES" altLang="es-ES" sz="2400" i="1">
                <a:solidFill>
                  <a:srgbClr val="FFFFFF"/>
                </a:solidFill>
                <a:latin typeface="Arial" panose="020B0604020202020204" pitchFamily="34" charset="0"/>
              </a:rPr>
              <a:t>           </a:t>
            </a:r>
            <a:endParaRPr lang="es-ES" altLang="es-ES" sz="2800">
              <a:solidFill>
                <a:srgbClr val="FFFFFF"/>
              </a:solidFill>
              <a:latin typeface="Arial" panose="020B0604020202020204" pitchFamily="34" charset="0"/>
            </a:endParaRPr>
          </a:p>
        </p:txBody>
      </p:sp>
      <p:sp>
        <p:nvSpPr>
          <p:cNvPr id="98309" name="Text Box 5">
            <a:extLst>
              <a:ext uri="{FF2B5EF4-FFF2-40B4-BE49-F238E27FC236}">
                <a16:creationId xmlns:a16="http://schemas.microsoft.com/office/drawing/2014/main" xmlns="" id="{24837287-5E57-45D8-9059-AD54B812B15D}"/>
              </a:ext>
            </a:extLst>
          </p:cNvPr>
          <p:cNvSpPr txBox="1">
            <a:spLocks noChangeArrowheads="1"/>
          </p:cNvSpPr>
          <p:nvPr/>
        </p:nvSpPr>
        <p:spPr bwMode="auto">
          <a:xfrm>
            <a:off x="2566988" y="3716338"/>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98311" name="Line 7">
            <a:extLst>
              <a:ext uri="{FF2B5EF4-FFF2-40B4-BE49-F238E27FC236}">
                <a16:creationId xmlns:a16="http://schemas.microsoft.com/office/drawing/2014/main" xmlns="" id="{AB023751-02D6-4470-8E52-C8FFEC7426E7}"/>
              </a:ext>
            </a:extLst>
          </p:cNvPr>
          <p:cNvSpPr>
            <a:spLocks noChangeShapeType="1"/>
          </p:cNvSpPr>
          <p:nvPr/>
        </p:nvSpPr>
        <p:spPr bwMode="auto">
          <a:xfrm>
            <a:off x="2224088" y="59499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98312" name="Text Box 8">
            <a:extLst>
              <a:ext uri="{FF2B5EF4-FFF2-40B4-BE49-F238E27FC236}">
                <a16:creationId xmlns:a16="http://schemas.microsoft.com/office/drawing/2014/main" xmlns="" id="{1E7AB317-B7D0-4B95-BDD8-FD7CC1452F2C}"/>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98313" name="Text Box 9">
            <a:extLst>
              <a:ext uri="{FF2B5EF4-FFF2-40B4-BE49-F238E27FC236}">
                <a16:creationId xmlns:a16="http://schemas.microsoft.com/office/drawing/2014/main" xmlns="" id="{CC31F176-5A54-4049-A0D3-31E2039C0723}"/>
              </a:ext>
            </a:extLst>
          </p:cNvPr>
          <p:cNvSpPr txBox="1">
            <a:spLocks noChangeArrowheads="1"/>
          </p:cNvSpPr>
          <p:nvPr/>
        </p:nvSpPr>
        <p:spPr bwMode="auto">
          <a:xfrm>
            <a:off x="3790951" y="2349501"/>
            <a:ext cx="4392613"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Paciente mujer de 65 años    </a:t>
            </a:r>
          </a:p>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No refiere antecedentes patológicos</a:t>
            </a:r>
          </a:p>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Hematoquezia </a:t>
            </a:r>
          </a:p>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Fc 120/ min        TA  90/60 mmHg</a:t>
            </a:r>
          </a:p>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Hto 20%        Coagulograma normal</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Line 2">
            <a:extLst>
              <a:ext uri="{FF2B5EF4-FFF2-40B4-BE49-F238E27FC236}">
                <a16:creationId xmlns:a16="http://schemas.microsoft.com/office/drawing/2014/main" xmlns="" id="{5756F005-B0EA-463C-B4CC-9F898BBCB943}"/>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72387" name="Text Box 3">
            <a:extLst>
              <a:ext uri="{FF2B5EF4-FFF2-40B4-BE49-F238E27FC236}">
                <a16:creationId xmlns:a16="http://schemas.microsoft.com/office/drawing/2014/main" xmlns="" id="{BD63F4AD-4FC2-4CC5-AA4A-E8410B73B31A}"/>
              </a:ext>
            </a:extLst>
          </p:cNvPr>
          <p:cNvSpPr txBox="1">
            <a:spLocks noChangeArrowheads="1"/>
          </p:cNvSpPr>
          <p:nvPr/>
        </p:nvSpPr>
        <p:spPr bwMode="auto">
          <a:xfrm>
            <a:off x="2063751" y="1196975"/>
            <a:ext cx="4752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Blip>
                <a:blip r:embed="rId3"/>
              </a:buBlip>
            </a:pPr>
            <a:r>
              <a:rPr lang="es-ES" altLang="es-ES" sz="2400">
                <a:solidFill>
                  <a:srgbClr val="FFFF66"/>
                </a:solidFill>
                <a:latin typeface="Arial" panose="020B0604020202020204" pitchFamily="34" charset="0"/>
              </a:rPr>
              <a:t>   Caso clínico</a:t>
            </a:r>
            <a:r>
              <a:rPr lang="es-ES" altLang="es-ES" sz="2400" i="1">
                <a:solidFill>
                  <a:srgbClr val="FFFFFF"/>
                </a:solidFill>
                <a:latin typeface="Arial" panose="020B0604020202020204" pitchFamily="34" charset="0"/>
              </a:rPr>
              <a:t>           </a:t>
            </a:r>
            <a:endParaRPr lang="es-ES" altLang="es-ES" sz="2800">
              <a:solidFill>
                <a:srgbClr val="FFFFFF"/>
              </a:solidFill>
              <a:latin typeface="Arial" panose="020B0604020202020204" pitchFamily="34" charset="0"/>
            </a:endParaRPr>
          </a:p>
        </p:txBody>
      </p:sp>
      <p:sp>
        <p:nvSpPr>
          <p:cNvPr id="272388" name="Text Box 4">
            <a:extLst>
              <a:ext uri="{FF2B5EF4-FFF2-40B4-BE49-F238E27FC236}">
                <a16:creationId xmlns:a16="http://schemas.microsoft.com/office/drawing/2014/main" xmlns="" id="{EE0964A1-502E-404B-BF59-2D67FC0AC6B7}"/>
              </a:ext>
            </a:extLst>
          </p:cNvPr>
          <p:cNvSpPr txBox="1">
            <a:spLocks noChangeArrowheads="1"/>
          </p:cNvSpPr>
          <p:nvPr/>
        </p:nvSpPr>
        <p:spPr bwMode="auto">
          <a:xfrm>
            <a:off x="2566989" y="3716338"/>
            <a:ext cx="324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endParaRPr lang="es-ES" altLang="es-ES" sz="2400">
              <a:solidFill>
                <a:srgbClr val="000000"/>
              </a:solidFill>
              <a:latin typeface="Times New Roman" panose="02020603050405020304" pitchFamily="18" charset="0"/>
            </a:endParaRPr>
          </a:p>
        </p:txBody>
      </p:sp>
      <p:sp>
        <p:nvSpPr>
          <p:cNvPr id="272389" name="Line 5">
            <a:extLst>
              <a:ext uri="{FF2B5EF4-FFF2-40B4-BE49-F238E27FC236}">
                <a16:creationId xmlns:a16="http://schemas.microsoft.com/office/drawing/2014/main" xmlns="" id="{188A4989-2B9E-4B71-85D7-236539BE08C3}"/>
              </a:ext>
            </a:extLst>
          </p:cNvPr>
          <p:cNvSpPr>
            <a:spLocks noChangeShapeType="1"/>
          </p:cNvSpPr>
          <p:nvPr/>
        </p:nvSpPr>
        <p:spPr bwMode="auto">
          <a:xfrm>
            <a:off x="2224088" y="5949950"/>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72390" name="Text Box 6">
            <a:extLst>
              <a:ext uri="{FF2B5EF4-FFF2-40B4-BE49-F238E27FC236}">
                <a16:creationId xmlns:a16="http://schemas.microsoft.com/office/drawing/2014/main" xmlns="" id="{745076FF-7500-495E-82F3-B5C033821F9C}"/>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baja         </a:t>
            </a:r>
          </a:p>
        </p:txBody>
      </p:sp>
      <p:sp>
        <p:nvSpPr>
          <p:cNvPr id="272391" name="Text Box 7">
            <a:extLst>
              <a:ext uri="{FF2B5EF4-FFF2-40B4-BE49-F238E27FC236}">
                <a16:creationId xmlns:a16="http://schemas.microsoft.com/office/drawing/2014/main" xmlns="" id="{D52D7008-3C5F-4556-9288-E6362D08B283}"/>
              </a:ext>
            </a:extLst>
          </p:cNvPr>
          <p:cNvSpPr txBox="1">
            <a:spLocks noChangeArrowheads="1"/>
          </p:cNvSpPr>
          <p:nvPr/>
        </p:nvSpPr>
        <p:spPr bwMode="auto">
          <a:xfrm>
            <a:off x="4187826" y="1724652"/>
            <a:ext cx="295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Reanimación</a:t>
            </a:r>
          </a:p>
        </p:txBody>
      </p:sp>
      <p:sp>
        <p:nvSpPr>
          <p:cNvPr id="272392" name="Text Box 8">
            <a:extLst>
              <a:ext uri="{FF2B5EF4-FFF2-40B4-BE49-F238E27FC236}">
                <a16:creationId xmlns:a16="http://schemas.microsoft.com/office/drawing/2014/main" xmlns="" id="{5DC5868A-5B50-4D5B-ADEF-6FF1DC0D11EB}"/>
              </a:ext>
            </a:extLst>
          </p:cNvPr>
          <p:cNvSpPr txBox="1">
            <a:spLocks noChangeArrowheads="1"/>
          </p:cNvSpPr>
          <p:nvPr/>
        </p:nvSpPr>
        <p:spPr bwMode="auto">
          <a:xfrm>
            <a:off x="4241880" y="2121527"/>
            <a:ext cx="295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a:solidFill>
                  <a:srgbClr val="FFFFFF"/>
                </a:solidFill>
                <a:latin typeface="Arial" panose="020B0604020202020204" pitchFamily="34" charset="0"/>
                <a:cs typeface="Arial" panose="020B0604020202020204" pitchFamily="34" charset="0"/>
              </a:rPr>
              <a:t>Sangrado persistente</a:t>
            </a:r>
          </a:p>
        </p:txBody>
      </p:sp>
      <p:sp>
        <p:nvSpPr>
          <p:cNvPr id="272393" name="Text Box 9">
            <a:extLst>
              <a:ext uri="{FF2B5EF4-FFF2-40B4-BE49-F238E27FC236}">
                <a16:creationId xmlns:a16="http://schemas.microsoft.com/office/drawing/2014/main" xmlns="" id="{48CE8015-ACE8-458C-A835-CEDB260A8672}"/>
              </a:ext>
            </a:extLst>
          </p:cNvPr>
          <p:cNvSpPr txBox="1">
            <a:spLocks noChangeArrowheads="1"/>
          </p:cNvSpPr>
          <p:nvPr/>
        </p:nvSpPr>
        <p:spPr bwMode="auto">
          <a:xfrm>
            <a:off x="4237463" y="2632389"/>
            <a:ext cx="34559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dirty="0">
                <a:solidFill>
                  <a:srgbClr val="FFFFFF"/>
                </a:solidFill>
                <a:latin typeface="Arial" panose="020B0604020202020204" pitchFamily="34" charset="0"/>
                <a:cs typeface="Arial" panose="020B0604020202020204" pitchFamily="34" charset="0"/>
              </a:rPr>
              <a:t>VEDA    gastritis </a:t>
            </a:r>
            <a:r>
              <a:rPr lang="es-ES" altLang="es-ES" sz="2000" dirty="0" err="1">
                <a:solidFill>
                  <a:srgbClr val="FFFFFF"/>
                </a:solidFill>
                <a:latin typeface="Arial" panose="020B0604020202020204" pitchFamily="34" charset="0"/>
                <a:cs typeface="Arial" panose="020B0604020202020204" pitchFamily="34" charset="0"/>
              </a:rPr>
              <a:t>antral</a:t>
            </a:r>
            <a:r>
              <a:rPr lang="es-ES" altLang="es-ES" sz="2000" dirty="0">
                <a:solidFill>
                  <a:srgbClr val="FFFFFF"/>
                </a:solidFill>
                <a:latin typeface="Arial" panose="020B0604020202020204" pitchFamily="34" charset="0"/>
                <a:cs typeface="Arial" panose="020B0604020202020204" pitchFamily="34" charset="0"/>
              </a:rPr>
              <a:t>    </a:t>
            </a:r>
          </a:p>
        </p:txBody>
      </p:sp>
      <p:sp>
        <p:nvSpPr>
          <p:cNvPr id="272394" name="Text Box 10">
            <a:extLst>
              <a:ext uri="{FF2B5EF4-FFF2-40B4-BE49-F238E27FC236}">
                <a16:creationId xmlns:a16="http://schemas.microsoft.com/office/drawing/2014/main" xmlns="" id="{5E5B6162-943C-4481-A8AE-38D4E03875FC}"/>
              </a:ext>
            </a:extLst>
          </p:cNvPr>
          <p:cNvSpPr txBox="1">
            <a:spLocks noChangeArrowheads="1"/>
          </p:cNvSpPr>
          <p:nvPr/>
        </p:nvSpPr>
        <p:spPr bwMode="auto">
          <a:xfrm>
            <a:off x="4151313" y="3029264"/>
            <a:ext cx="56165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000" dirty="0">
                <a:solidFill>
                  <a:srgbClr val="FFFFFF"/>
                </a:solidFill>
                <a:latin typeface="Arial" panose="020B0604020202020204" pitchFamily="34" charset="0"/>
                <a:cs typeface="Arial" panose="020B0604020202020204" pitchFamily="34" charset="0"/>
              </a:rPr>
              <a:t>VCC     abundante cantidad de sangre no se  	puede precisar el sitio de sangrado</a:t>
            </a:r>
          </a:p>
        </p:txBody>
      </p:sp>
      <p:sp>
        <p:nvSpPr>
          <p:cNvPr id="2" name="1 Rectángulo"/>
          <p:cNvSpPr/>
          <p:nvPr/>
        </p:nvSpPr>
        <p:spPr>
          <a:xfrm>
            <a:off x="2441406" y="4173538"/>
            <a:ext cx="4753224" cy="461665"/>
          </a:xfrm>
          <a:prstGeom prst="rect">
            <a:avLst/>
          </a:prstGeom>
        </p:spPr>
        <p:txBody>
          <a:bodyPr wrap="none">
            <a:spAutoFit/>
          </a:bodyPr>
          <a:lstStyle/>
          <a:p>
            <a:r>
              <a:rPr lang="es-ES" altLang="es-ES" sz="2400" dirty="0">
                <a:solidFill>
                  <a:srgbClr val="FFFF66"/>
                </a:solidFill>
                <a:latin typeface="Arial" panose="020B0604020202020204" pitchFamily="34" charset="0"/>
              </a:rPr>
              <a:t> Métodos diagnósticos  en HDB   </a:t>
            </a:r>
            <a:endParaRPr lang="es-ES" dirty="0"/>
          </a:p>
        </p:txBody>
      </p:sp>
      <p:sp>
        <p:nvSpPr>
          <p:cNvPr id="3" name="2 Rectángulo"/>
          <p:cNvSpPr/>
          <p:nvPr/>
        </p:nvSpPr>
        <p:spPr>
          <a:xfrm>
            <a:off x="3326757" y="4941835"/>
            <a:ext cx="1722138" cy="400110"/>
          </a:xfrm>
          <a:prstGeom prst="rect">
            <a:avLst/>
          </a:prstGeom>
        </p:spPr>
        <p:txBody>
          <a:bodyPr wrap="none">
            <a:spAutoFit/>
          </a:bodyPr>
          <a:lstStyle/>
          <a:p>
            <a:pPr lvl="0" eaLnBrk="0" fontAlgn="base" hangingPunct="0">
              <a:spcBef>
                <a:spcPct val="50000"/>
              </a:spcBef>
              <a:spcAft>
                <a:spcPct val="0"/>
              </a:spcAft>
            </a:pPr>
            <a:r>
              <a:rPr lang="es-ES" altLang="es-ES" sz="2000" dirty="0" err="1">
                <a:solidFill>
                  <a:srgbClr val="FFFFFF"/>
                </a:solidFill>
                <a:latin typeface="Arial" panose="020B0604020202020204" pitchFamily="34" charset="0"/>
                <a:cs typeface="Arial" panose="020B0604020202020204" pitchFamily="34" charset="0"/>
              </a:rPr>
              <a:t>Videocápsula</a:t>
            </a:r>
            <a:endParaRPr lang="es-ES" altLang="es-ES" sz="2000" dirty="0">
              <a:solidFill>
                <a:srgbClr val="FFFFFF"/>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6" name="Text Box 2">
            <a:extLst>
              <a:ext uri="{FF2B5EF4-FFF2-40B4-BE49-F238E27FC236}">
                <a16:creationId xmlns:a16="http://schemas.microsoft.com/office/drawing/2014/main" xmlns="" id="{74E352EE-FE0B-44D6-9C48-5A2B8FB3126F}"/>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Unicode MS" panose="020B0604020202020204" pitchFamily="34" charset="-128"/>
              </a:rPr>
              <a:t>    </a:t>
            </a:r>
            <a:r>
              <a:rPr lang="es-ES" altLang="es-ES" sz="2800" b="1">
                <a:solidFill>
                  <a:srgbClr val="00CC99"/>
                </a:solidFill>
                <a:latin typeface="Arial" panose="020B0604020202020204" pitchFamily="34" charset="0"/>
              </a:rPr>
              <a:t>Hemorragia</a:t>
            </a:r>
            <a:r>
              <a:rPr lang="es-ES" altLang="es-ES" sz="2800" b="1">
                <a:solidFill>
                  <a:srgbClr val="00CC99"/>
                </a:solidFill>
                <a:latin typeface="Arial Unicode MS" panose="020B0604020202020204" pitchFamily="34" charset="-128"/>
              </a:rPr>
              <a:t> digestiva alta               </a:t>
            </a:r>
          </a:p>
        </p:txBody>
      </p:sp>
      <p:sp>
        <p:nvSpPr>
          <p:cNvPr id="297987" name="Line 3">
            <a:extLst>
              <a:ext uri="{FF2B5EF4-FFF2-40B4-BE49-F238E27FC236}">
                <a16:creationId xmlns:a16="http://schemas.microsoft.com/office/drawing/2014/main" xmlns="" id="{A44ADFDE-2BDA-468B-9D46-786287CB1BA8}"/>
              </a:ext>
            </a:extLst>
          </p:cNvPr>
          <p:cNvSpPr>
            <a:spLocks noChangeShapeType="1"/>
          </p:cNvSpPr>
          <p:nvPr/>
        </p:nvSpPr>
        <p:spPr bwMode="auto">
          <a:xfrm>
            <a:off x="2286000" y="98107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7988" name="Text Box 4">
            <a:extLst>
              <a:ext uri="{FF2B5EF4-FFF2-40B4-BE49-F238E27FC236}">
                <a16:creationId xmlns:a16="http://schemas.microsoft.com/office/drawing/2014/main" xmlns="" id="{AB84693C-7CED-4D4D-A6A0-C8DF7ECD6664}"/>
              </a:ext>
            </a:extLst>
          </p:cNvPr>
          <p:cNvSpPr txBox="1">
            <a:spLocks noChangeArrowheads="1"/>
          </p:cNvSpPr>
          <p:nvPr/>
        </p:nvSpPr>
        <p:spPr bwMode="auto">
          <a:xfrm>
            <a:off x="2135188" y="2049463"/>
            <a:ext cx="80645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50000"/>
              </a:spcBef>
              <a:spcAft>
                <a:spcPct val="0"/>
              </a:spcAft>
            </a:pPr>
            <a:r>
              <a:rPr lang="es-ES" altLang="es-ES">
                <a:solidFill>
                  <a:srgbClr val="FFFF66"/>
                </a:solidFill>
                <a:latin typeface="Arial" panose="020B0604020202020204" pitchFamily="34" charset="0"/>
              </a:rPr>
              <a:t>Prevalencia </a:t>
            </a:r>
            <a:r>
              <a:rPr lang="es-ES" altLang="es-ES">
                <a:solidFill>
                  <a:srgbClr val="FFFFFF"/>
                </a:solidFill>
                <a:latin typeface="Arial" panose="020B0604020202020204" pitchFamily="34" charset="0"/>
              </a:rPr>
              <a:t>  </a:t>
            </a:r>
            <a:r>
              <a:rPr lang="es-ES" altLang="es-ES" i="1">
                <a:solidFill>
                  <a:srgbClr val="FFFFFF"/>
                </a:solidFill>
                <a:latin typeface="Arial" panose="020B0604020202020204" pitchFamily="34" charset="0"/>
              </a:rPr>
              <a:t>170 casos cada 100 000 adultos  por año</a:t>
            </a:r>
          </a:p>
          <a:p>
            <a:pPr eaLnBrk="0" fontAlgn="base" hangingPunct="0">
              <a:spcBef>
                <a:spcPct val="50000"/>
              </a:spcBef>
              <a:spcAft>
                <a:spcPct val="0"/>
              </a:spcAft>
            </a:pPr>
            <a:r>
              <a:rPr lang="es-ES" altLang="es-ES">
                <a:solidFill>
                  <a:srgbClr val="FFFF66"/>
                </a:solidFill>
                <a:latin typeface="Arial" panose="020B0604020202020204" pitchFamily="34" charset="0"/>
              </a:rPr>
              <a:t>Costo anual</a:t>
            </a:r>
            <a:r>
              <a:rPr lang="es-ES" altLang="es-ES" i="1">
                <a:solidFill>
                  <a:srgbClr val="FFFFFF"/>
                </a:solidFill>
                <a:latin typeface="Arial" panose="020B0604020202020204" pitchFamily="34" charset="0"/>
              </a:rPr>
              <a:t>   750 millones de dólares al año</a:t>
            </a:r>
          </a:p>
          <a:p>
            <a:pPr eaLnBrk="0" fontAlgn="base" hangingPunct="0">
              <a:spcBef>
                <a:spcPct val="50000"/>
              </a:spcBef>
              <a:spcAft>
                <a:spcPct val="0"/>
              </a:spcAft>
            </a:pPr>
            <a:endParaRPr lang="es-ES" altLang="es-ES" i="1">
              <a:solidFill>
                <a:srgbClr val="FFFFFF"/>
              </a:solidFill>
              <a:latin typeface="Arial" panose="020B0604020202020204" pitchFamily="34" charset="0"/>
            </a:endParaRPr>
          </a:p>
          <a:p>
            <a:pPr eaLnBrk="0" fontAlgn="base" hangingPunct="0">
              <a:spcBef>
                <a:spcPct val="50000"/>
              </a:spcBef>
              <a:spcAft>
                <a:spcPct val="0"/>
              </a:spcAft>
            </a:pPr>
            <a:r>
              <a:rPr lang="es-ES" altLang="es-ES">
                <a:solidFill>
                  <a:srgbClr val="FF0066"/>
                </a:solidFill>
                <a:latin typeface="Arial" panose="020B0604020202020204" pitchFamily="34" charset="0"/>
              </a:rPr>
              <a:t>Mortalidad  en HDA no variceal  </a:t>
            </a:r>
            <a:r>
              <a:rPr lang="es-ES" altLang="es-ES" i="1">
                <a:solidFill>
                  <a:srgbClr val="FF0066"/>
                </a:solidFill>
                <a:latin typeface="Arial" panose="020B0604020202020204" pitchFamily="34" charset="0"/>
              </a:rPr>
              <a:t>8  a  10 %</a:t>
            </a:r>
          </a:p>
          <a:p>
            <a:pPr eaLnBrk="0" fontAlgn="base" hangingPunct="0">
              <a:spcBef>
                <a:spcPct val="50000"/>
              </a:spcBef>
              <a:spcAft>
                <a:spcPct val="0"/>
              </a:spcAft>
            </a:pPr>
            <a:r>
              <a:rPr lang="es-ES" altLang="es-ES">
                <a:solidFill>
                  <a:srgbClr val="FF0066"/>
                </a:solidFill>
                <a:latin typeface="Arial" panose="020B0604020202020204" pitchFamily="34" charset="0"/>
              </a:rPr>
              <a:t>Mortalidad  en HDA variceal  25  a 50 %</a:t>
            </a:r>
            <a:r>
              <a:rPr lang="es-ES" altLang="es-ES" sz="2000" i="1">
                <a:solidFill>
                  <a:srgbClr val="FFFFFF"/>
                </a:solidFill>
                <a:latin typeface="Arial" panose="020B0604020202020204" pitchFamily="34" charset="0"/>
              </a:rPr>
              <a:t>                      </a:t>
            </a:r>
          </a:p>
        </p:txBody>
      </p:sp>
      <p:sp>
        <p:nvSpPr>
          <p:cNvPr id="297989" name="Line 5">
            <a:extLst>
              <a:ext uri="{FF2B5EF4-FFF2-40B4-BE49-F238E27FC236}">
                <a16:creationId xmlns:a16="http://schemas.microsoft.com/office/drawing/2014/main" xmlns="" id="{2C1A071D-249B-4160-AC11-AB5258592021}"/>
              </a:ext>
            </a:extLst>
          </p:cNvPr>
          <p:cNvSpPr>
            <a:spLocks noChangeShapeType="1"/>
          </p:cNvSpPr>
          <p:nvPr/>
        </p:nvSpPr>
        <p:spPr bwMode="auto">
          <a:xfrm>
            <a:off x="2351088"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297990" name="Text Box 6">
            <a:extLst>
              <a:ext uri="{FF2B5EF4-FFF2-40B4-BE49-F238E27FC236}">
                <a16:creationId xmlns:a16="http://schemas.microsoft.com/office/drawing/2014/main" xmlns="" id="{5D80596F-B5C7-4CD6-BF63-630014D7989A}"/>
              </a:ext>
            </a:extLst>
          </p:cNvPr>
          <p:cNvSpPr txBox="1">
            <a:spLocks noChangeArrowheads="1"/>
          </p:cNvSpPr>
          <p:nvPr/>
        </p:nvSpPr>
        <p:spPr bwMode="auto">
          <a:xfrm>
            <a:off x="2208214" y="60928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Text Box 2">
            <a:extLst>
              <a:ext uri="{FF2B5EF4-FFF2-40B4-BE49-F238E27FC236}">
                <a16:creationId xmlns:a16="http://schemas.microsoft.com/office/drawing/2014/main" xmlns="" id="{CDBA3F01-B365-4410-A8BF-C156EED560B1}"/>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83971" name="Line 3">
            <a:extLst>
              <a:ext uri="{FF2B5EF4-FFF2-40B4-BE49-F238E27FC236}">
                <a16:creationId xmlns:a16="http://schemas.microsoft.com/office/drawing/2014/main" xmlns="" id="{D3CBE6B4-3F62-4A24-8735-929912CE5593}"/>
              </a:ext>
            </a:extLst>
          </p:cNvPr>
          <p:cNvSpPr>
            <a:spLocks noChangeShapeType="1"/>
          </p:cNvSpPr>
          <p:nvPr/>
        </p:nvSpPr>
        <p:spPr bwMode="auto">
          <a:xfrm>
            <a:off x="2286000" y="1052513"/>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3973" name="Text Box 5">
            <a:extLst>
              <a:ext uri="{FF2B5EF4-FFF2-40B4-BE49-F238E27FC236}">
                <a16:creationId xmlns:a16="http://schemas.microsoft.com/office/drawing/2014/main" xmlns="" id="{4C494F0C-96C1-4E57-BF11-AF0962F99F78}"/>
              </a:ext>
            </a:extLst>
          </p:cNvPr>
          <p:cNvSpPr txBox="1">
            <a:spLocks noChangeArrowheads="1"/>
          </p:cNvSpPr>
          <p:nvPr/>
        </p:nvSpPr>
        <p:spPr bwMode="auto">
          <a:xfrm>
            <a:off x="2279650" y="1484314"/>
            <a:ext cx="7632700"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400">
                <a:solidFill>
                  <a:srgbClr val="FFFF66"/>
                </a:solidFill>
                <a:latin typeface="Arial" panose="020B0604020202020204" pitchFamily="34" charset="0"/>
              </a:rPr>
              <a:t>Etiologías</a:t>
            </a:r>
          </a:p>
          <a:p>
            <a:pPr eaLnBrk="0" fontAlgn="base" hangingPunct="0">
              <a:spcBef>
                <a:spcPct val="50000"/>
              </a:spcBef>
              <a:spcAft>
                <a:spcPct val="0"/>
              </a:spcAft>
            </a:pPr>
            <a:r>
              <a:rPr lang="es-ES" altLang="es-ES" sz="2800">
                <a:solidFill>
                  <a:srgbClr val="FFFFFF"/>
                </a:solidFill>
                <a:latin typeface="Arial" panose="020B0604020202020204" pitchFamily="34" charset="0"/>
              </a:rPr>
              <a:t>             </a:t>
            </a:r>
            <a:r>
              <a:rPr lang="es-ES" altLang="es-ES" sz="2400">
                <a:solidFill>
                  <a:srgbClr val="FFFFFF"/>
                </a:solidFill>
                <a:latin typeface="Arial" panose="020B0604020202020204" pitchFamily="34" charset="0"/>
              </a:rPr>
              <a:t>Ulceras gástricas y duodenales</a:t>
            </a:r>
          </a:p>
          <a:p>
            <a:pPr eaLnBrk="0" fontAlgn="base" hangingPunct="0">
              <a:spcBef>
                <a:spcPct val="50000"/>
              </a:spcBef>
              <a:spcAft>
                <a:spcPct val="0"/>
              </a:spcAft>
            </a:pPr>
            <a:r>
              <a:rPr lang="es-ES" altLang="es-ES" sz="2400">
                <a:solidFill>
                  <a:srgbClr val="FFFFFF"/>
                </a:solidFill>
                <a:latin typeface="Arial" panose="020B0604020202020204" pitchFamily="34" charset="0"/>
              </a:rPr>
              <a:t>               Gastritis erosiva</a:t>
            </a:r>
          </a:p>
          <a:p>
            <a:pPr eaLnBrk="0" fontAlgn="base" hangingPunct="0">
              <a:spcBef>
                <a:spcPct val="50000"/>
              </a:spcBef>
              <a:spcAft>
                <a:spcPct val="0"/>
              </a:spcAft>
            </a:pPr>
            <a:r>
              <a:rPr lang="es-ES" altLang="es-ES" sz="2400">
                <a:solidFill>
                  <a:srgbClr val="FFFFFF"/>
                </a:solidFill>
                <a:latin typeface="Arial" panose="020B0604020202020204" pitchFamily="34" charset="0"/>
              </a:rPr>
              <a:t>               Várices esofágicas</a:t>
            </a:r>
          </a:p>
          <a:p>
            <a:pPr eaLnBrk="0" fontAlgn="base" hangingPunct="0">
              <a:spcBef>
                <a:spcPct val="50000"/>
              </a:spcBef>
              <a:spcAft>
                <a:spcPct val="0"/>
              </a:spcAft>
            </a:pPr>
            <a:r>
              <a:rPr lang="es-ES" altLang="es-ES" sz="2400">
                <a:solidFill>
                  <a:srgbClr val="FFFFFF"/>
                </a:solidFill>
                <a:latin typeface="Arial" panose="020B0604020202020204" pitchFamily="34" charset="0"/>
              </a:rPr>
              <a:t>               Cáncer gástrico</a:t>
            </a:r>
          </a:p>
          <a:p>
            <a:pPr eaLnBrk="0" fontAlgn="base" hangingPunct="0">
              <a:spcBef>
                <a:spcPct val="50000"/>
              </a:spcBef>
              <a:spcAft>
                <a:spcPct val="0"/>
              </a:spcAft>
            </a:pPr>
            <a:r>
              <a:rPr lang="es-ES" altLang="es-ES" sz="2400">
                <a:solidFill>
                  <a:srgbClr val="FFFFFF"/>
                </a:solidFill>
                <a:latin typeface="Arial" panose="020B0604020202020204" pitchFamily="34" charset="0"/>
              </a:rPr>
              <a:t>               Mallory Weiss</a:t>
            </a:r>
          </a:p>
          <a:p>
            <a:pPr eaLnBrk="0" fontAlgn="base" hangingPunct="0">
              <a:spcBef>
                <a:spcPct val="50000"/>
              </a:spcBef>
              <a:spcAft>
                <a:spcPct val="0"/>
              </a:spcAft>
            </a:pPr>
            <a:r>
              <a:rPr lang="es-ES" altLang="es-ES" sz="2400">
                <a:solidFill>
                  <a:srgbClr val="FFFFFF"/>
                </a:solidFill>
                <a:latin typeface="Arial" panose="020B0604020202020204" pitchFamily="34" charset="0"/>
              </a:rPr>
              <a:t>               Lesiones vasculares</a:t>
            </a:r>
          </a:p>
          <a:p>
            <a:pPr eaLnBrk="0" fontAlgn="base" hangingPunct="0">
              <a:spcBef>
                <a:spcPct val="50000"/>
              </a:spcBef>
              <a:spcAft>
                <a:spcPct val="0"/>
              </a:spcAft>
            </a:pPr>
            <a:r>
              <a:rPr lang="es-ES" altLang="es-ES" sz="2400">
                <a:solidFill>
                  <a:srgbClr val="FFFFFF"/>
                </a:solidFill>
                <a:latin typeface="Arial" panose="020B0604020202020204" pitchFamily="34" charset="0"/>
              </a:rPr>
              <a:t>                         </a:t>
            </a:r>
          </a:p>
        </p:txBody>
      </p:sp>
      <p:sp>
        <p:nvSpPr>
          <p:cNvPr id="83974" name="Line 6">
            <a:extLst>
              <a:ext uri="{FF2B5EF4-FFF2-40B4-BE49-F238E27FC236}">
                <a16:creationId xmlns:a16="http://schemas.microsoft.com/office/drawing/2014/main" xmlns="" id="{5124188B-A49D-4676-9FDC-06544E8B032F}"/>
              </a:ext>
            </a:extLst>
          </p:cNvPr>
          <p:cNvSpPr>
            <a:spLocks noChangeShapeType="1"/>
          </p:cNvSpPr>
          <p:nvPr/>
        </p:nvSpPr>
        <p:spPr bwMode="auto">
          <a:xfrm>
            <a:off x="2351088" y="602138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83976" name="Text Box 8">
            <a:extLst>
              <a:ext uri="{FF2B5EF4-FFF2-40B4-BE49-F238E27FC236}">
                <a16:creationId xmlns:a16="http://schemas.microsoft.com/office/drawing/2014/main" xmlns="" id="{21A483A5-E9A0-4936-B73C-96A67F5273CC}"/>
              </a:ext>
            </a:extLst>
          </p:cNvPr>
          <p:cNvSpPr txBox="1">
            <a:spLocks noChangeArrowheads="1"/>
          </p:cNvSpPr>
          <p:nvPr/>
        </p:nvSpPr>
        <p:spPr bwMode="auto">
          <a:xfrm>
            <a:off x="2208214" y="6161089"/>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Text Box 2">
            <a:extLst>
              <a:ext uri="{FF2B5EF4-FFF2-40B4-BE49-F238E27FC236}">
                <a16:creationId xmlns:a16="http://schemas.microsoft.com/office/drawing/2014/main" xmlns="" id="{4DE70A91-1FBD-4C45-81A2-505BF578F4BE}"/>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77827" name="Line 3">
            <a:extLst>
              <a:ext uri="{FF2B5EF4-FFF2-40B4-BE49-F238E27FC236}">
                <a16:creationId xmlns:a16="http://schemas.microsoft.com/office/drawing/2014/main" xmlns="" id="{44D926B8-9401-4812-AF45-8ACC04DEDCF1}"/>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77831" name="Text Box 7">
            <a:extLst>
              <a:ext uri="{FF2B5EF4-FFF2-40B4-BE49-F238E27FC236}">
                <a16:creationId xmlns:a16="http://schemas.microsoft.com/office/drawing/2014/main" xmlns="" id="{1474CEC9-69D2-46FB-9D74-6DB21D89AA58}"/>
              </a:ext>
            </a:extLst>
          </p:cNvPr>
          <p:cNvSpPr txBox="1">
            <a:spLocks noChangeArrowheads="1"/>
          </p:cNvSpPr>
          <p:nvPr/>
        </p:nvSpPr>
        <p:spPr bwMode="auto">
          <a:xfrm>
            <a:off x="2279651" y="1557338"/>
            <a:ext cx="453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4"/>
              </a:buBlip>
            </a:pPr>
            <a:r>
              <a:rPr lang="es-ES" altLang="es-ES" sz="2400">
                <a:solidFill>
                  <a:srgbClr val="FFFF66"/>
                </a:solidFill>
                <a:latin typeface="Arial" panose="020B0604020202020204" pitchFamily="34" charset="0"/>
              </a:rPr>
              <a:t>   Etiologías</a:t>
            </a:r>
          </a:p>
        </p:txBody>
      </p:sp>
      <p:graphicFrame>
        <p:nvGraphicFramePr>
          <p:cNvPr id="77832" name="Object 8">
            <a:extLst>
              <a:ext uri="{FF2B5EF4-FFF2-40B4-BE49-F238E27FC236}">
                <a16:creationId xmlns:a16="http://schemas.microsoft.com/office/drawing/2014/main" xmlns="" id="{ACCE984B-A9E3-4829-8203-A3E36E49FAFE}"/>
              </a:ext>
            </a:extLst>
          </p:cNvPr>
          <p:cNvGraphicFramePr>
            <a:graphicFrameLocks noChangeAspect="1"/>
          </p:cNvGraphicFramePr>
          <p:nvPr/>
        </p:nvGraphicFramePr>
        <p:xfrm>
          <a:off x="3068639" y="1989139"/>
          <a:ext cx="6956425" cy="4448175"/>
        </p:xfrm>
        <a:graphic>
          <a:graphicData uri="http://schemas.openxmlformats.org/presentationml/2006/ole">
            <mc:AlternateContent xmlns:mc="http://schemas.openxmlformats.org/markup-compatibility/2006">
              <mc:Choice xmlns:v="urn:schemas-microsoft-com:vml" Requires="v">
                <p:oleObj spid="_x0000_s2051" name="Gráfico" r:id="rId5" imgW="6962860" imgH="4457647" progId="MSGraph.Chart.8">
                  <p:embed followColorScheme="full"/>
                </p:oleObj>
              </mc:Choice>
              <mc:Fallback>
                <p:oleObj name="Gráfico" r:id="rId5" imgW="6962860" imgH="4457647" progId="MSGraph.Chart.8">
                  <p:embed followColorScheme="full"/>
                  <p:pic>
                    <p:nvPicPr>
                      <p:cNvPr id="77832" name="Object 8">
                        <a:extLst>
                          <a:ext uri="{FF2B5EF4-FFF2-40B4-BE49-F238E27FC236}">
                            <a16:creationId xmlns:a16="http://schemas.microsoft.com/office/drawing/2014/main" xmlns="" id="{ACCE984B-A9E3-4829-8203-A3E36E49FAFE}"/>
                          </a:ext>
                        </a:extLst>
                      </p:cNvPr>
                      <p:cNvPicPr>
                        <a:picLocks noChangeAspect="1" noChangeArrowheads="1"/>
                      </p:cNvPicPr>
                      <p:nvPr/>
                    </p:nvPicPr>
                    <p:blipFill>
                      <a:blip r:embed="rId6"/>
                      <a:srcRect/>
                      <a:stretch>
                        <a:fillRect/>
                      </a:stretch>
                    </p:blipFill>
                    <p:spPr bwMode="auto">
                      <a:xfrm>
                        <a:off x="3068639" y="1989139"/>
                        <a:ext cx="6956425" cy="444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7833" name="Line 9">
            <a:extLst>
              <a:ext uri="{FF2B5EF4-FFF2-40B4-BE49-F238E27FC236}">
                <a16:creationId xmlns:a16="http://schemas.microsoft.com/office/drawing/2014/main" xmlns="" id="{B9FE12AE-6EB2-4F47-862B-9BBB1AAEE1A4}"/>
              </a:ext>
            </a:extLst>
          </p:cNvPr>
          <p:cNvSpPr>
            <a:spLocks noChangeShapeType="1"/>
          </p:cNvSpPr>
          <p:nvPr/>
        </p:nvSpPr>
        <p:spPr bwMode="auto">
          <a:xfrm>
            <a:off x="2279650" y="60928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77835" name="Text Box 11">
            <a:extLst>
              <a:ext uri="{FF2B5EF4-FFF2-40B4-BE49-F238E27FC236}">
                <a16:creationId xmlns:a16="http://schemas.microsoft.com/office/drawing/2014/main" xmlns="" id="{C9E7E514-C938-41AB-A6C5-B70809C62B08}"/>
              </a:ext>
            </a:extLst>
          </p:cNvPr>
          <p:cNvSpPr txBox="1">
            <a:spLocks noChangeArrowheads="1"/>
          </p:cNvSpPr>
          <p:nvPr/>
        </p:nvSpPr>
        <p:spPr bwMode="auto">
          <a:xfrm>
            <a:off x="2208214" y="6092826"/>
            <a:ext cx="7272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1600" i="1">
                <a:solidFill>
                  <a:srgbClr val="FFFF66"/>
                </a:solidFill>
                <a:latin typeface="Arial" panose="020B0604020202020204" pitchFamily="34" charset="0"/>
              </a:rPr>
              <a:t>Consensus Recomendations  for Managing Patients with Nonvariceal Upper Gastrointestinal Bleeding    Ann Int Med nov 2003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Text Box 2">
            <a:extLst>
              <a:ext uri="{FF2B5EF4-FFF2-40B4-BE49-F238E27FC236}">
                <a16:creationId xmlns:a16="http://schemas.microsoft.com/office/drawing/2014/main" xmlns="" id="{BE9045B9-40C8-4874-B6ED-7992A30CCA11}"/>
              </a:ext>
            </a:extLst>
          </p:cNvPr>
          <p:cNvSpPr txBox="1">
            <a:spLocks noChangeArrowheads="1"/>
          </p:cNvSpPr>
          <p:nvPr/>
        </p:nvSpPr>
        <p:spPr bwMode="auto">
          <a:xfrm>
            <a:off x="1703388" y="188913"/>
            <a:ext cx="8280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s-ES" altLang="es-ES" sz="2800" b="1">
                <a:solidFill>
                  <a:srgbClr val="00CC99"/>
                </a:solidFill>
                <a:latin typeface="Arial" panose="020B0604020202020204" pitchFamily="34" charset="0"/>
              </a:rPr>
              <a:t>    Hemorragia digestiva  alta            </a:t>
            </a:r>
          </a:p>
        </p:txBody>
      </p:sp>
      <p:sp>
        <p:nvSpPr>
          <p:cNvPr id="79875" name="Line 3">
            <a:extLst>
              <a:ext uri="{FF2B5EF4-FFF2-40B4-BE49-F238E27FC236}">
                <a16:creationId xmlns:a16="http://schemas.microsoft.com/office/drawing/2014/main" xmlns="" id="{5DC64778-FD72-4986-B596-8AFBAEC96441}"/>
              </a:ext>
            </a:extLst>
          </p:cNvPr>
          <p:cNvSpPr>
            <a:spLocks noChangeShapeType="1"/>
          </p:cNvSpPr>
          <p:nvPr/>
        </p:nvSpPr>
        <p:spPr bwMode="auto">
          <a:xfrm>
            <a:off x="2286000" y="1125538"/>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
        <p:nvSpPr>
          <p:cNvPr id="79877" name="Text Box 5">
            <a:extLst>
              <a:ext uri="{FF2B5EF4-FFF2-40B4-BE49-F238E27FC236}">
                <a16:creationId xmlns:a16="http://schemas.microsoft.com/office/drawing/2014/main" xmlns="" id="{806AC57B-5314-40D6-936A-3C51EC21672F}"/>
              </a:ext>
            </a:extLst>
          </p:cNvPr>
          <p:cNvSpPr txBox="1">
            <a:spLocks noChangeArrowheads="1"/>
          </p:cNvSpPr>
          <p:nvPr/>
        </p:nvSpPr>
        <p:spPr bwMode="auto">
          <a:xfrm>
            <a:off x="2279651" y="1557338"/>
            <a:ext cx="453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Blip>
                <a:blip r:embed="rId3"/>
              </a:buBlip>
            </a:pPr>
            <a:r>
              <a:rPr lang="es-ES" altLang="es-ES" sz="2400">
                <a:solidFill>
                  <a:srgbClr val="FFFF66"/>
                </a:solidFill>
                <a:latin typeface="Arial" panose="020B0604020202020204" pitchFamily="34" charset="0"/>
              </a:rPr>
              <a:t>   Manifestaciones  Clínicas</a:t>
            </a:r>
          </a:p>
        </p:txBody>
      </p:sp>
      <p:sp>
        <p:nvSpPr>
          <p:cNvPr id="79879" name="Text Box 7">
            <a:extLst>
              <a:ext uri="{FF2B5EF4-FFF2-40B4-BE49-F238E27FC236}">
                <a16:creationId xmlns:a16="http://schemas.microsoft.com/office/drawing/2014/main" xmlns="" id="{EDEE9075-B315-4D84-993A-49AE35A529C6}"/>
              </a:ext>
            </a:extLst>
          </p:cNvPr>
          <p:cNvSpPr txBox="1">
            <a:spLocks noChangeArrowheads="1"/>
          </p:cNvSpPr>
          <p:nvPr/>
        </p:nvSpPr>
        <p:spPr bwMode="auto">
          <a:xfrm>
            <a:off x="4008438" y="2740025"/>
            <a:ext cx="460851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Hematemesis</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Melena</a:t>
            </a:r>
          </a:p>
          <a:p>
            <a:pPr eaLnBrk="0" fontAlgn="base" hangingPunct="0">
              <a:spcBef>
                <a:spcPct val="50000"/>
              </a:spcBef>
              <a:spcAft>
                <a:spcPct val="0"/>
              </a:spcAft>
              <a:buFont typeface="Wingdings" panose="05000000000000000000" pitchFamily="2" charset="2"/>
              <a:buChar char="ü"/>
            </a:pPr>
            <a:r>
              <a:rPr lang="es-ES" altLang="es-ES" sz="2400">
                <a:solidFill>
                  <a:srgbClr val="FFFFFF"/>
                </a:solidFill>
                <a:latin typeface="Arial" panose="020B0604020202020204" pitchFamily="34" charset="0"/>
              </a:rPr>
              <a:t>  Hematoquezia  </a:t>
            </a:r>
          </a:p>
        </p:txBody>
      </p:sp>
      <p:sp>
        <p:nvSpPr>
          <p:cNvPr id="79880" name="Line 8">
            <a:extLst>
              <a:ext uri="{FF2B5EF4-FFF2-40B4-BE49-F238E27FC236}">
                <a16:creationId xmlns:a16="http://schemas.microsoft.com/office/drawing/2014/main" xmlns="" id="{7F238EC5-5670-4D79-99DB-277A5A37706C}"/>
              </a:ext>
            </a:extLst>
          </p:cNvPr>
          <p:cNvSpPr>
            <a:spLocks noChangeShapeType="1"/>
          </p:cNvSpPr>
          <p:nvPr/>
        </p:nvSpPr>
        <p:spPr bwMode="auto">
          <a:xfrm>
            <a:off x="2351088" y="6092825"/>
            <a:ext cx="7543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s-ES" sz="2400">
              <a:solidFill>
                <a:srgbClr val="000000"/>
              </a:solidFill>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s-E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s-E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9</TotalTime>
  <Words>6522</Words>
  <Application>Microsoft Office PowerPoint</Application>
  <PresentationFormat>Personalizado</PresentationFormat>
  <Paragraphs>494</Paragraphs>
  <Slides>56</Slides>
  <Notes>56</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56</vt:i4>
      </vt:variant>
    </vt:vector>
  </HeadingPairs>
  <TitlesOfParts>
    <vt:vector size="58" baseType="lpstr">
      <vt:lpstr>Diseño predeterminado</vt:lpstr>
      <vt:lpstr>Gráfico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Francoiseneneses</dc:creator>
  <cp:lastModifiedBy>Dr</cp:lastModifiedBy>
  <cp:revision>2</cp:revision>
  <dcterms:created xsi:type="dcterms:W3CDTF">2020-03-27T03:57:20Z</dcterms:created>
  <dcterms:modified xsi:type="dcterms:W3CDTF">2020-09-11T07:44:07Z</dcterms:modified>
</cp:coreProperties>
</file>