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Cuidados Inmediatos del RN.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C" dirty="0" smtClean="0"/>
              <a:t>                                </a:t>
            </a:r>
            <a:r>
              <a:rPr lang="es-EC" dirty="0" err="1" smtClean="0"/>
              <a:t>Dra</a:t>
            </a:r>
            <a:r>
              <a:rPr lang="es-EC" dirty="0" smtClean="0"/>
              <a:t> Ana Campo González.</a:t>
            </a:r>
          </a:p>
          <a:p>
            <a:r>
              <a:rPr lang="es-EC" dirty="0"/>
              <a:t> </a:t>
            </a:r>
            <a:r>
              <a:rPr lang="es-EC" dirty="0" smtClean="0"/>
              <a:t>                                Especialista 2 grado en Neonatología.</a:t>
            </a:r>
          </a:p>
          <a:p>
            <a:r>
              <a:rPr lang="es-EC" dirty="0"/>
              <a:t> </a:t>
            </a:r>
            <a:r>
              <a:rPr lang="es-EC" dirty="0" smtClean="0"/>
              <a:t>                                Máster en Atención Integral al Niño.    </a:t>
            </a:r>
          </a:p>
          <a:p>
            <a:r>
              <a:rPr lang="es-EC" dirty="0"/>
              <a:t> </a:t>
            </a:r>
            <a:r>
              <a:rPr lang="es-EC" dirty="0" smtClean="0"/>
              <a:t>                                Profesora Auxiliar.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6563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Cuidados Inmediatos del RN.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73262"/>
          </a:xfrm>
        </p:spPr>
        <p:txBody>
          <a:bodyPr/>
          <a:lstStyle/>
          <a:p>
            <a:r>
              <a:rPr lang="es-EC" dirty="0" smtClean="0"/>
              <a:t>El RN requiere una serie de cuidados específicos a su nacimiento, que disminuyen su vulnerabilidad durante el periodo de </a:t>
            </a:r>
            <a:r>
              <a:rPr lang="es-EC" b="1" dirty="0" smtClean="0">
                <a:solidFill>
                  <a:srgbClr val="0070C0"/>
                </a:solidFill>
              </a:rPr>
              <a:t>transición neonatal</a:t>
            </a:r>
            <a:r>
              <a:rPr lang="es-EC" dirty="0" smtClean="0"/>
              <a:t>. </a:t>
            </a:r>
          </a:p>
          <a:p>
            <a:pPr marL="0" indent="0">
              <a:buNone/>
            </a:pPr>
            <a:r>
              <a:rPr lang="es-EC" dirty="0" smtClean="0"/>
              <a:t>      Estos cuidados comienzan en el salón de parto, donde se debe de tener     todas las condiciones materiales para su optimo recibimiento. </a:t>
            </a:r>
          </a:p>
          <a:p>
            <a:pPr>
              <a:buFont typeface="+mj-lt"/>
              <a:buAutoNum type="arabicPeriod"/>
            </a:pPr>
            <a:r>
              <a:rPr lang="es-EC" dirty="0" smtClean="0"/>
              <a:t>Ambiente térmico neutro…… Secado y limpieza de las </a:t>
            </a:r>
            <a:r>
              <a:rPr lang="es-EC" dirty="0" err="1" smtClean="0"/>
              <a:t>secresiones</a:t>
            </a:r>
            <a:r>
              <a:rPr lang="es-EC" dirty="0" smtClean="0"/>
              <a:t> evitando el enfriamiento.</a:t>
            </a:r>
          </a:p>
          <a:p>
            <a:pPr>
              <a:buFont typeface="+mj-lt"/>
              <a:buAutoNum type="arabicPeriod"/>
            </a:pPr>
            <a:r>
              <a:rPr lang="es-EC" dirty="0" smtClean="0"/>
              <a:t>Garantizar vía aérea permeable …… inicio de las primeras respiraciones.</a:t>
            </a:r>
          </a:p>
          <a:p>
            <a:pPr>
              <a:buFont typeface="+mj-lt"/>
              <a:buAutoNum type="arabicPeriod"/>
            </a:pPr>
            <a:r>
              <a:rPr lang="es-EC" dirty="0" smtClean="0"/>
              <a:t>Valoración de Apgar</a:t>
            </a:r>
          </a:p>
          <a:p>
            <a:pPr>
              <a:buFont typeface="+mj-lt"/>
              <a:buAutoNum type="arabicPeriod"/>
            </a:pPr>
            <a:r>
              <a:rPr lang="es-EC" dirty="0" smtClean="0"/>
              <a:t>Ligadura del cordón umbilical.</a:t>
            </a:r>
          </a:p>
          <a:p>
            <a:pPr>
              <a:buFont typeface="+mj-lt"/>
              <a:buAutoNum type="arabicPeriod"/>
            </a:pPr>
            <a:r>
              <a:rPr lang="es-EC" dirty="0" smtClean="0"/>
              <a:t>Profilaxis ocular.</a:t>
            </a:r>
          </a:p>
          <a:p>
            <a:pPr>
              <a:buFont typeface="+mj-lt"/>
              <a:buAutoNum type="arabicPeriod"/>
            </a:pPr>
            <a:r>
              <a:rPr lang="es-EC" dirty="0" smtClean="0"/>
              <a:t>Prevención de la Enfermedad Hemorrágica Primaria del RN.</a:t>
            </a:r>
          </a:p>
          <a:p>
            <a:pPr>
              <a:buFont typeface="+mj-lt"/>
              <a:buAutoNum type="arabicPeriod"/>
            </a:pPr>
            <a:endParaRPr lang="es-EC" dirty="0" smtClean="0"/>
          </a:p>
          <a:p>
            <a:pPr>
              <a:buFont typeface="+mj-lt"/>
              <a:buAutoNum type="arabicPeriod"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767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Cuidados Inmediatos del RN.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287887"/>
            <a:ext cx="8915400" cy="4623335"/>
          </a:xfrm>
        </p:spPr>
        <p:txBody>
          <a:bodyPr/>
          <a:lstStyle/>
          <a:p>
            <a:pPr marL="0" indent="0">
              <a:buNone/>
            </a:pPr>
            <a:r>
              <a:rPr lang="es-EC" dirty="0" smtClean="0"/>
              <a:t>Una vez expulsado al RN del claustro materno, cortar el cordón umbilical.</a:t>
            </a:r>
          </a:p>
          <a:p>
            <a:r>
              <a:rPr lang="es-EC" b="1" dirty="0" smtClean="0">
                <a:solidFill>
                  <a:srgbClr val="0070C0"/>
                </a:solidFill>
              </a:rPr>
              <a:t>Colocar bajo una fuente de calor radiante o bombillo.</a:t>
            </a:r>
          </a:p>
          <a:p>
            <a:r>
              <a:rPr lang="es-EC" b="1" dirty="0" smtClean="0">
                <a:solidFill>
                  <a:srgbClr val="0070C0"/>
                </a:solidFill>
              </a:rPr>
              <a:t>Secado y  limpieza de las secreciones (para mantener al niño seco y caliente),</a:t>
            </a:r>
            <a:r>
              <a:rPr lang="es-EC" dirty="0" smtClean="0"/>
              <a:t> se retira el liquido amniótico, la sangre y el exceso de unto sebáceo flotando cuidadosamente la cabeza, el tronco y las extremidades, este secado produce estimulación táctil que favorece el inicio de las primeras respiraciones. </a:t>
            </a:r>
          </a:p>
          <a:p>
            <a:r>
              <a:rPr lang="es-EC" b="1" dirty="0" smtClean="0">
                <a:solidFill>
                  <a:srgbClr val="0070C0"/>
                </a:solidFill>
              </a:rPr>
              <a:t>Limpieza de la vía aérea. </a:t>
            </a:r>
            <a:r>
              <a:rPr lang="es-EC" dirty="0" smtClean="0"/>
              <a:t>Tan pronto como aparece la cabeza del RN se debe limpiar con una gasa la cara, boca y nariz, para retirar moco y liquido amniótico, o aspirar con perita de goma boca y faringe. </a:t>
            </a:r>
            <a:endParaRPr lang="es-EC" dirty="0"/>
          </a:p>
          <a:p>
            <a:r>
              <a:rPr lang="es-EC" b="1" dirty="0" smtClean="0">
                <a:solidFill>
                  <a:srgbClr val="0070C0"/>
                </a:solidFill>
              </a:rPr>
              <a:t>Puntaje de Apgar. </a:t>
            </a:r>
            <a:r>
              <a:rPr lang="es-EC" dirty="0" smtClean="0"/>
              <a:t>Objetivo  es un método para valorar las condiciones físicas del niño al nacimiento.</a:t>
            </a:r>
          </a:p>
          <a:p>
            <a:pPr marL="0" indent="0">
              <a:buNone/>
            </a:pPr>
            <a:r>
              <a:rPr lang="es-EC" dirty="0" smtClean="0"/>
              <a:t>Evalúa 5 parámetros.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932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Test de Apgar. Parámetros.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Frecuencia cardiaca: ausente, menos de 100 y mas de 100 ( 0-2)</a:t>
            </a:r>
          </a:p>
          <a:p>
            <a:r>
              <a:rPr lang="es-EC" dirty="0" smtClean="0"/>
              <a:t>Esfuerzo respiratorio: ausente, lento o irregular, bradipnea, llanto fuerte (0-2)</a:t>
            </a:r>
          </a:p>
          <a:p>
            <a:r>
              <a:rPr lang="es-EC" dirty="0" smtClean="0"/>
              <a:t>Tono muscular: Flacidez, semiflexión de miembros o </a:t>
            </a:r>
            <a:r>
              <a:rPr lang="es-EC" dirty="0" err="1" smtClean="0"/>
              <a:t>mov</a:t>
            </a:r>
            <a:r>
              <a:rPr lang="es-EC" dirty="0" smtClean="0"/>
              <a:t> activos. (0-2)</a:t>
            </a:r>
          </a:p>
          <a:p>
            <a:r>
              <a:rPr lang="es-EC" dirty="0" smtClean="0"/>
              <a:t>Respuesta al catéter: sin respuesta, ligera respuesta o mueca, tos o estornudo(0-2)</a:t>
            </a:r>
          </a:p>
          <a:p>
            <a:r>
              <a:rPr lang="es-EC" dirty="0" smtClean="0"/>
              <a:t>Color: azul pálido, cuerpo rosado extremidades azulados, rosado completo.</a:t>
            </a:r>
          </a:p>
          <a:p>
            <a:pPr marL="0" indent="0">
              <a:buNone/>
            </a:pPr>
            <a:r>
              <a:rPr lang="es-EC" dirty="0" smtClean="0"/>
              <a:t>Se evalúa al 1 minuto y al 5 minuto. </a:t>
            </a:r>
          </a:p>
          <a:p>
            <a:pPr marL="0" indent="0">
              <a:buNone/>
            </a:pPr>
            <a:r>
              <a:rPr lang="es-EC" dirty="0" smtClean="0"/>
              <a:t>1 minuto valor diagnostico   5  minuto valor pronostico.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0090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Test de Apgar.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7-10 puntos normal</a:t>
            </a:r>
          </a:p>
          <a:p>
            <a:r>
              <a:rPr lang="es-EC" dirty="0" smtClean="0"/>
              <a:t>4 – 6 puntos depresión ligera o moderada al nacer</a:t>
            </a:r>
          </a:p>
          <a:p>
            <a:r>
              <a:rPr lang="es-EC" dirty="0" smtClean="0"/>
              <a:t>0 – 3 puntos depresión severa al nacer.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68784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Cuidados Inmediatos del RN.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C" dirty="0" smtClean="0"/>
              <a:t>Ligadura del cordón umbilical y profilaxis con yodo y alcohol al 70 %</a:t>
            </a:r>
          </a:p>
          <a:p>
            <a:r>
              <a:rPr lang="es-EC" dirty="0" smtClean="0"/>
              <a:t>Profilaxis ocular con ungüento de tetraciclina o nitrato de plata al 1 %</a:t>
            </a:r>
          </a:p>
          <a:p>
            <a:r>
              <a:rPr lang="es-EC" dirty="0" smtClean="0"/>
              <a:t>Profilaxis de la enfermedad hemorrágica primaria con vitamina K</a:t>
            </a:r>
          </a:p>
          <a:p>
            <a:pPr marL="0" indent="0">
              <a:buNone/>
            </a:pPr>
            <a:r>
              <a:rPr lang="es-EC" dirty="0"/>
              <a:t> </a:t>
            </a:r>
            <a:r>
              <a:rPr lang="es-EC" dirty="0" smtClean="0"/>
              <a:t>     RN de 2500 </a:t>
            </a:r>
            <a:r>
              <a:rPr lang="es-EC" dirty="0" err="1" smtClean="0"/>
              <a:t>grs</a:t>
            </a:r>
            <a:r>
              <a:rPr lang="es-EC" dirty="0" smtClean="0"/>
              <a:t> o mas 1mgs IM</a:t>
            </a:r>
          </a:p>
          <a:p>
            <a:pPr marL="0" indent="0">
              <a:buNone/>
            </a:pPr>
            <a:r>
              <a:rPr lang="es-EC" dirty="0"/>
              <a:t> </a:t>
            </a:r>
            <a:r>
              <a:rPr lang="es-EC" dirty="0" smtClean="0"/>
              <a:t>      Rn menos 2500 </a:t>
            </a:r>
            <a:r>
              <a:rPr lang="es-EC" dirty="0" err="1" smtClean="0"/>
              <a:t>rs</a:t>
            </a:r>
            <a:r>
              <a:rPr lang="es-EC" dirty="0" smtClean="0"/>
              <a:t>   0.5 </a:t>
            </a:r>
            <a:r>
              <a:rPr lang="es-EC" dirty="0" err="1" smtClean="0"/>
              <a:t>mgs</a:t>
            </a:r>
            <a:r>
              <a:rPr lang="es-EC" dirty="0" smtClean="0"/>
              <a:t> IM</a:t>
            </a:r>
          </a:p>
          <a:p>
            <a:r>
              <a:rPr lang="es-EC" dirty="0" smtClean="0"/>
              <a:t>Pesaje</a:t>
            </a:r>
          </a:p>
          <a:p>
            <a:r>
              <a:rPr lang="es-EC" dirty="0" smtClean="0"/>
              <a:t>Identificación con manilla o brazalete; nombre de la madre, fecha del paro, sexo y hora</a:t>
            </a:r>
          </a:p>
          <a:p>
            <a:r>
              <a:rPr lang="es-EC" dirty="0" smtClean="0"/>
              <a:t>Examen físico completo</a:t>
            </a:r>
          </a:p>
          <a:p>
            <a:r>
              <a:rPr lang="es-EC" dirty="0" smtClean="0"/>
              <a:t>Apego precoz al pecho materno.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895396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Cuidados Inmediatos del RN.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C" dirty="0"/>
              <a:t> </a:t>
            </a:r>
            <a:r>
              <a:rPr lang="es-EC" sz="6000" dirty="0" smtClean="0"/>
              <a:t>FIN</a:t>
            </a:r>
          </a:p>
          <a:p>
            <a:pPr marL="0" indent="0" algn="ctr">
              <a:buNone/>
            </a:pPr>
            <a:endParaRPr lang="es-EC" sz="6000" dirty="0"/>
          </a:p>
          <a:p>
            <a:pPr marL="0" indent="0" algn="ctr">
              <a:buNone/>
            </a:pPr>
            <a:r>
              <a:rPr lang="es-EC" sz="6000" smtClean="0"/>
              <a:t>Gracias.</a:t>
            </a:r>
            <a:endParaRPr lang="es-EC" sz="6000" dirty="0"/>
          </a:p>
        </p:txBody>
      </p:sp>
      <p:pic>
        <p:nvPicPr>
          <p:cNvPr id="4" name="Picture 6" descr="sev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5895" y="1535893"/>
            <a:ext cx="6220209" cy="3786213"/>
          </a:xfrm>
          <a:prstGeom prst="rect">
            <a:avLst/>
          </a:prstGeom>
          <a:noFill/>
          <a:ln w="76200">
            <a:solidFill>
              <a:srgbClr val="17BBFD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3937732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</TotalTime>
  <Words>496</Words>
  <Application>Microsoft Office PowerPoint</Application>
  <PresentationFormat>Panorámica</PresentationFormat>
  <Paragraphs>47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Espiral</vt:lpstr>
      <vt:lpstr>Cuidados Inmediatos del RN.</vt:lpstr>
      <vt:lpstr>Cuidados Inmediatos del RN.</vt:lpstr>
      <vt:lpstr>Cuidados Inmediatos del RN.</vt:lpstr>
      <vt:lpstr>Test de Apgar. Parámetros.</vt:lpstr>
      <vt:lpstr>Test de Apgar.</vt:lpstr>
      <vt:lpstr>Cuidados Inmediatos del RN.</vt:lpstr>
      <vt:lpstr>Cuidados Inmediatos del RN.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Cuidados Inmediatos del RN.</dc:title>
  <dc:creator>PC</dc:creator>
  <cp:lastModifiedBy>PC</cp:lastModifiedBy>
  <cp:revision>7</cp:revision>
  <dcterms:created xsi:type="dcterms:W3CDTF">2017-10-16T23:28:23Z</dcterms:created>
  <dcterms:modified xsi:type="dcterms:W3CDTF">2017-10-17T00:24:03Z</dcterms:modified>
</cp:coreProperties>
</file>