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-11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603" y="0"/>
            <a:ext cx="10726470" cy="1081825"/>
          </a:xfrm>
        </p:spPr>
        <p:txBody>
          <a:bodyPr>
            <a:normAutofit/>
          </a:bodyPr>
          <a:lstStyle/>
          <a:p>
            <a:r>
              <a:rPr lang="es-ES" sz="4400" b="1" cap="none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Músculos extraoculares</a:t>
            </a:r>
            <a:endParaRPr lang="es-ES" sz="3600" b="1" cap="none" dirty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8150" y="3199924"/>
            <a:ext cx="6400800" cy="1947333"/>
          </a:xfrm>
        </p:spPr>
        <p:txBody>
          <a:bodyPr/>
          <a:lstStyle/>
          <a:p>
            <a:r>
              <a:rPr lang="es-ES" sz="2800" b="1" dirty="0" smtClean="0">
                <a:solidFill>
                  <a:srgbClr val="FFFF00"/>
                </a:solidFill>
              </a:rPr>
              <a:t>DrC Melba Márquez Fernández.</a:t>
            </a:r>
          </a:p>
          <a:p>
            <a:r>
              <a:rPr lang="es-ES" sz="2800" b="1" dirty="0" smtClean="0">
                <a:solidFill>
                  <a:srgbClr val="FFFF00"/>
                </a:solidFill>
              </a:rPr>
              <a:t>DrC María Cáceres Toledo.  </a:t>
            </a:r>
            <a:endParaRPr lang="es-E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558" y="3928055"/>
            <a:ext cx="2570531" cy="2064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1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6761" y="4061529"/>
            <a:ext cx="4916157" cy="1902853"/>
          </a:xfrm>
        </p:spPr>
        <p:txBody>
          <a:bodyPr>
            <a:normAutofit lnSpcReduction="10000"/>
          </a:bodyPr>
          <a:lstStyle/>
          <a:p>
            <a:pPr marL="0" algn="just">
              <a:lnSpc>
                <a:spcPct val="200000"/>
              </a:lnSpc>
            </a:pPr>
            <a:r>
              <a:rPr lang="es-ES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Las paredes óseas están tapizadas por una membrana fibrosa denominada periórbita, </a:t>
            </a:r>
          </a:p>
        </p:txBody>
      </p:sp>
      <p:sp>
        <p:nvSpPr>
          <p:cNvPr id="5" name="Rectangle 4"/>
          <p:cNvSpPr/>
          <p:nvPr/>
        </p:nvSpPr>
        <p:spPr>
          <a:xfrm>
            <a:off x="364181" y="576747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El septum o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tabique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divide a la cavidad orbitaria en dos compartimientos.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El primero contiene al globo ocular y sus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anexos y el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segundo 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la </a:t>
            </a:r>
            <a:r>
              <a:rPr lang="es-ES" sz="2000" dirty="0">
                <a:latin typeface="Arial" panose="020B0604020202020204" pitchFamily="34" charset="0"/>
                <a:ea typeface="Times New Roman" panose="02020603050405020304" pitchFamily="18" charset="0"/>
              </a:rPr>
              <a:t>grasa </a:t>
            </a:r>
            <a:r>
              <a:rPr lang="es-ES" sz="2000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retroocular</a:t>
            </a:r>
            <a:r>
              <a:rPr lang="es-ES" sz="20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 y los músculos </a:t>
            </a:r>
            <a:r>
              <a:rPr lang="es-ES" sz="2000" dirty="0" err="1">
                <a:latin typeface="Arial" panose="020B0604020202020204" pitchFamily="34" charset="0"/>
                <a:ea typeface="Times New Roman" panose="02020603050405020304" pitchFamily="18" charset="0"/>
              </a:rPr>
              <a:t>extraoculares</a:t>
            </a:r>
            <a:r>
              <a:rPr lang="es-ES" sz="2400" dirty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s-E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593" r="41437" b="35182"/>
          <a:stretch/>
        </p:blipFill>
        <p:spPr>
          <a:xfrm>
            <a:off x="7979229" y="413137"/>
            <a:ext cx="3714787" cy="31138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9403" y="4061529"/>
            <a:ext cx="4701172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65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20" y="1242454"/>
            <a:ext cx="6859315" cy="2923146"/>
          </a:xfrm>
        </p:spPr>
        <p:txBody>
          <a:bodyPr>
            <a:normAutofit/>
          </a:bodyPr>
          <a:lstStyle/>
          <a:p>
            <a:r>
              <a:rPr lang="es-ES" sz="2000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El recto superior (RS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), 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el </a:t>
            </a:r>
            <a:r>
              <a:rPr lang="es-ES" sz="2000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recto medio (RM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)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el </a:t>
            </a:r>
            <a:r>
              <a:rPr lang="es-ES" sz="2000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recto lateral (RL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) 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el </a:t>
            </a:r>
            <a:r>
              <a:rPr lang="es-ES" sz="2000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recto inferior (RI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), </a:t>
            </a:r>
            <a:r>
              <a:rPr lang="es-ES" sz="2000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el elevador del párpado superior (EPS) y los  oblicuos mayor 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s-ES" sz="2000" cap="none" dirty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y </a:t>
            </a:r>
            <a:r>
              <a:rPr lang="es-ES" sz="20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menor </a:t>
            </a:r>
            <a:r>
              <a:rPr lang="es-ES" sz="2400" cap="none" dirty="0" smtClean="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(OMA y OME).</a:t>
            </a:r>
            <a:r>
              <a:rPr lang="es-ES" sz="2400" dirty="0" smtClean="0"/>
              <a:t/>
            </a:r>
            <a:br>
              <a:rPr lang="es-ES" sz="2400" dirty="0" smtClean="0"/>
            </a:br>
            <a:endParaRPr lang="es-ES" sz="2000" cap="none" dirty="0">
              <a:solidFill>
                <a:schemeClr val="bg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8150" y="-109471"/>
            <a:ext cx="8535988" cy="1879600"/>
          </a:xfrm>
        </p:spPr>
        <p:txBody>
          <a:bodyPr>
            <a:normAutofit/>
          </a:bodyPr>
          <a:lstStyle/>
          <a:p>
            <a:r>
              <a:rPr lang="es-ES" sz="4400" dirty="0" smtClean="0">
                <a:solidFill>
                  <a:schemeClr val="tx1"/>
                </a:solidFill>
              </a:rPr>
              <a:t>Músculos </a:t>
            </a:r>
            <a:r>
              <a:rPr lang="es-ES" sz="4400" dirty="0" err="1" smtClean="0">
                <a:solidFill>
                  <a:schemeClr val="tx1"/>
                </a:solidFill>
              </a:rPr>
              <a:t>extreaoculares</a:t>
            </a:r>
            <a:endParaRPr lang="es-ES" sz="44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7" t="5029" r="1523" b="6341"/>
          <a:stretch/>
        </p:blipFill>
        <p:spPr>
          <a:xfrm>
            <a:off x="2352337" y="4008696"/>
            <a:ext cx="3004457" cy="234795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8079" y="1081826"/>
            <a:ext cx="4863921" cy="365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5622" y="3719593"/>
            <a:ext cx="8535988" cy="2270502"/>
          </a:xfrm>
        </p:spPr>
        <p:txBody>
          <a:bodyPr>
            <a:noAutofit/>
          </a:bodyPr>
          <a:lstStyle/>
          <a:p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 recto medial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 inserta a  5,5 mm del limbo, el recto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superior 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(RM), a 8,0 mm, el recto lateral (RL) a 6,9 el recto inferior (RI) a 6,5, </a:t>
            </a:r>
            <a:r>
              <a:rPr lang="es-ES" sz="32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por lo que el RM es el músculo que se inserta más cerca del limbo y el más alejado es el RS.</a:t>
            </a:r>
            <a:endParaRPr lang="es-ES" sz="32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168" y="147234"/>
            <a:ext cx="4240764" cy="318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578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206</TotalTime>
  <Words>163</Words>
  <Application>Microsoft Office PowerPoint</Application>
  <PresentationFormat>Custom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Slice</vt:lpstr>
      <vt:lpstr>Músculos extraoculares</vt:lpstr>
      <vt:lpstr>PowerPoint Presentation</vt:lpstr>
      <vt:lpstr>El recto superior (RS), el recto medio (RM), el recto lateral (RL) el recto inferior (RI), el elevador del párpado superior (EPS) y los  oblicuos mayor  y menor (OMA y OME).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Anatomía de la   órbita y su contenido</dc:title>
  <dc:creator>Armando Alvarez</dc:creator>
  <cp:lastModifiedBy>Armando</cp:lastModifiedBy>
  <cp:revision>22</cp:revision>
  <dcterms:created xsi:type="dcterms:W3CDTF">2016-03-09T00:47:55Z</dcterms:created>
  <dcterms:modified xsi:type="dcterms:W3CDTF">2018-02-28T17:35:07Z</dcterms:modified>
</cp:coreProperties>
</file>