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8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B3250-1ADF-4DD9-ACDB-341543B62879}" type="datetimeFigureOut">
              <a:rPr lang="es-ES" smtClean="0"/>
              <a:pPr/>
              <a:t>17/02/2022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26E73-1269-4FCC-A50D-F66D37DE529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1651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lavirtualme.sld.cu/moodle/course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haron@infomed.sld.cu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mailto:jpmtzl@infomed.sld.cu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OBJETIVO</a:t>
            </a:r>
          </a:p>
          <a:p>
            <a:pPr algn="just"/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Desarrollar habilidades en el manejo de entornos virtuales de enseñanza aprendizaje en el Aula Virtual de la Facultad de Ciencias Médicas Miguel Enríquez mediante el diseño, montaje, implementación y la gestión de cursos en la plataforma Moodle basados en el modelo de aprendizaje en red de la Universidad Virtual de Salud de Cuba.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6857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67452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8829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0895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1237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68829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06541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71158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89474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00333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0012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OBJETIVOS: 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Fundamentar los aspectos conceptuales, metodológicos y tecnológicos para el diseño y ejecución de cursos a través Moodle, considerando las necesidades de aprendizaje, el perfil de los participantes y las características del contenido. 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66185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14608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36705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51219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29086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7861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pPr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05853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pPr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17867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pPr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69004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pPr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88362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pPr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761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Para entrar al aula virtual de la Facultad de Ciencias Médicas Miguel Enríquez debe acceder a la dirección electrónica: </a:t>
            </a:r>
            <a:r>
              <a:rPr lang="es-ES" sz="1200" dirty="0" smtClean="0">
                <a:hlinkClick r:id="rId3"/>
              </a:rPr>
              <a:t>https://www.aulavirtualme.sld.cu/moodle/course/</a:t>
            </a:r>
            <a:r>
              <a:rPr lang="es-ES" sz="1200" dirty="0" smtClean="0"/>
              <a:t>  y loguearse en la pestaña “</a:t>
            </a:r>
            <a:r>
              <a:rPr lang="es-ES" sz="1200" b="1" dirty="0" smtClean="0"/>
              <a:t>ENTRAR</a:t>
            </a:r>
            <a:r>
              <a:rPr lang="es-ES" sz="1200" dirty="0" smtClean="0"/>
              <a:t>”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66098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pPr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66653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pPr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55337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pPr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95417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pPr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59428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pPr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83329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pPr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26632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pPr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138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Entrar con su nombre y contraseña previamente gestionado</a:t>
            </a:r>
          </a:p>
          <a:p>
            <a:r>
              <a:rPr lang="es-ES" dirty="0" smtClean="0"/>
              <a:t>Además tiene la opción de entrar como invitado al Aula</a:t>
            </a:r>
          </a:p>
          <a:p>
            <a:r>
              <a:rPr lang="es-ES" dirty="0" smtClean="0"/>
              <a:t>Por el momento, si es la primera vez que va accede al Aula, debe solicitar su 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solicitar la matrícula al Lic. Carlos </a:t>
            </a:r>
            <a:r>
              <a:rPr lang="es-ES_trad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Charón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través del correo electrónico </a:t>
            </a:r>
            <a:r>
              <a:rPr lang="es-ES_tradnl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charon@infomed.sld.cu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al Dr. José Pedro Martínez a través del correo electrónico </a:t>
            </a:r>
            <a:r>
              <a:rPr lang="es-ES_tradnl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jpmtzl@infomed.sld.cu</a:t>
            </a:r>
            <a:r>
              <a:rPr lang="es-ES" dirty="0" smtClean="0"/>
              <a:t> 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03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Al entrar</a:t>
            </a:r>
            <a:r>
              <a:rPr lang="es-ES" baseline="0" dirty="0" smtClean="0"/>
              <a:t> s</a:t>
            </a:r>
            <a:r>
              <a:rPr lang="es-ES" dirty="0" smtClean="0"/>
              <a:t>e accede directamente al área personal del</a:t>
            </a:r>
            <a:r>
              <a:rPr lang="es-ES" baseline="0" dirty="0" smtClean="0"/>
              <a:t> usuario</a:t>
            </a:r>
          </a:p>
          <a:p>
            <a:r>
              <a:rPr lang="es-ES" baseline="0" dirty="0" smtClean="0"/>
              <a:t>Se identifican allí:</a:t>
            </a:r>
          </a:p>
          <a:p>
            <a:pPr marL="228600" indent="-228600">
              <a:buFont typeface="+mj-lt"/>
              <a:buAutoNum type="arabicPeriod"/>
            </a:pPr>
            <a:r>
              <a:rPr lang="es-ES" baseline="0" dirty="0" smtClean="0"/>
              <a:t>El usuario</a:t>
            </a:r>
          </a:p>
          <a:p>
            <a:pPr marL="228600" indent="-228600">
              <a:buFont typeface="+mj-lt"/>
              <a:buAutoNum type="arabicPeriod"/>
            </a:pPr>
            <a:r>
              <a:rPr lang="es-ES" baseline="0" dirty="0" smtClean="0"/>
              <a:t>Cursos en que participa por profesor o alumno</a:t>
            </a:r>
          </a:p>
          <a:p>
            <a:pPr marL="228600" indent="-228600">
              <a:buFont typeface="+mj-lt"/>
              <a:buAutoNum type="arabicPeriod"/>
            </a:pPr>
            <a:r>
              <a:rPr lang="es-ES" baseline="0" dirty="0" smtClean="0"/>
              <a:t>Los Bloques en la derecha que diseñara para su </a:t>
            </a:r>
            <a:r>
              <a:rPr lang="es-ES" dirty="0" smtClean="0"/>
              <a:t>área personal</a:t>
            </a:r>
          </a:p>
          <a:p>
            <a:pPr marL="228600" indent="-228600">
              <a:buFont typeface="+mj-lt"/>
              <a:buAutoNum type="arabicPeriod"/>
            </a:pPr>
            <a:r>
              <a:rPr lang="es-ES" baseline="0" dirty="0" smtClean="0"/>
              <a:t>A la barra de navegación que permite ir al Home del Aula virtual</a:t>
            </a:r>
          </a:p>
          <a:p>
            <a:pPr marL="228600" indent="-228600">
              <a:buFont typeface="+mj-lt"/>
              <a:buAutoNum type="arabicPeriod"/>
            </a:pPr>
            <a:r>
              <a:rPr lang="es-ES" baseline="0" dirty="0" smtClean="0"/>
              <a:t>A sus cursos</a:t>
            </a:r>
          </a:p>
          <a:p>
            <a:pPr marL="228600" indent="-228600">
              <a:buFont typeface="+mj-lt"/>
              <a:buAutoNum type="arabicPeriod"/>
            </a:pPr>
            <a:r>
              <a:rPr lang="es-ES" baseline="0" dirty="0" smtClean="0"/>
              <a:t>A la pestaña de edición de sus bloques</a:t>
            </a:r>
          </a:p>
          <a:p>
            <a:pPr marL="228600" indent="-228600">
              <a:buFont typeface="+mj-lt"/>
              <a:buAutoNum type="arabicPeriod"/>
            </a:pPr>
            <a:r>
              <a:rPr lang="es-ES" baseline="0" dirty="0" smtClean="0"/>
              <a:t>A la pestaña que muestra los próximo eventos</a:t>
            </a:r>
          </a:p>
          <a:p>
            <a:endParaRPr lang="es-ES" baseline="0" dirty="0" smtClean="0"/>
          </a:p>
          <a:p>
            <a:endParaRPr lang="es-ES" baseline="0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2240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1582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7876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3882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E52CB-778A-45C8-8A14-035F077E4676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4774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3577-4DD2-4027-868F-B011C6199DE3}" type="datetimeFigureOut">
              <a:rPr lang="es-ES" smtClean="0"/>
              <a:pPr/>
              <a:t>17/02/2022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C783-83E4-43EC-941A-8185B4EEC29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6133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3577-4DD2-4027-868F-B011C6199DE3}" type="datetimeFigureOut">
              <a:rPr lang="es-ES" smtClean="0"/>
              <a:pPr/>
              <a:t>17/02/2022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C783-83E4-43EC-941A-8185B4EEC29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4722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3577-4DD2-4027-868F-B011C6199DE3}" type="datetimeFigureOut">
              <a:rPr lang="es-ES" smtClean="0"/>
              <a:pPr/>
              <a:t>17/02/2022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C783-83E4-43EC-941A-8185B4EEC29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743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3577-4DD2-4027-868F-B011C6199DE3}" type="datetimeFigureOut">
              <a:rPr lang="es-ES" smtClean="0"/>
              <a:pPr/>
              <a:t>17/02/2022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C783-83E4-43EC-941A-8185B4EEC29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3041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3577-4DD2-4027-868F-B011C6199DE3}" type="datetimeFigureOut">
              <a:rPr lang="es-ES" smtClean="0"/>
              <a:pPr/>
              <a:t>17/02/2022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C783-83E4-43EC-941A-8185B4EEC29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809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3577-4DD2-4027-868F-B011C6199DE3}" type="datetimeFigureOut">
              <a:rPr lang="es-ES" smtClean="0"/>
              <a:pPr/>
              <a:t>17/02/2022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C783-83E4-43EC-941A-8185B4EEC29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2124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3577-4DD2-4027-868F-B011C6199DE3}" type="datetimeFigureOut">
              <a:rPr lang="es-ES" smtClean="0"/>
              <a:pPr/>
              <a:t>17/02/2022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C783-83E4-43EC-941A-8185B4EEC29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0936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3577-4DD2-4027-868F-B011C6199DE3}" type="datetimeFigureOut">
              <a:rPr lang="es-ES" smtClean="0"/>
              <a:pPr/>
              <a:t>17/02/2022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C783-83E4-43EC-941A-8185B4EEC29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0264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3577-4DD2-4027-868F-B011C6199DE3}" type="datetimeFigureOut">
              <a:rPr lang="es-ES" smtClean="0"/>
              <a:pPr/>
              <a:t>17/02/2022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C783-83E4-43EC-941A-8185B4EEC29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7397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3577-4DD2-4027-868F-B011C6199DE3}" type="datetimeFigureOut">
              <a:rPr lang="es-ES" smtClean="0"/>
              <a:pPr/>
              <a:t>17/02/2022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C783-83E4-43EC-941A-8185B4EEC29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492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83577-4DD2-4027-868F-B011C6199DE3}" type="datetimeFigureOut">
              <a:rPr lang="es-ES" smtClean="0"/>
              <a:pPr/>
              <a:t>17/02/2022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BC783-83E4-43EC-941A-8185B4EEC29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2645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83577-4DD2-4027-868F-B011C6199DE3}" type="datetimeFigureOut">
              <a:rPr lang="es-ES" smtClean="0"/>
              <a:pPr/>
              <a:t>17/02/2022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BC783-83E4-43EC-941A-8185B4EEC29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9829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aulavirtualme.sld.cu/moodle/course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5466" y="1575273"/>
            <a:ext cx="117686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chemeClr val="tx2"/>
                </a:solidFill>
              </a:rPr>
              <a:t>Entrenamiento básico de Moodle para alumnos ayudantes</a:t>
            </a:r>
            <a:endParaRPr lang="es-ES" sz="4800" i="1" dirty="0">
              <a:solidFill>
                <a:schemeClr val="tx2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4" y="97791"/>
            <a:ext cx="1475016" cy="136513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485900" y="595689"/>
            <a:ext cx="10540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2"/>
                </a:solidFill>
              </a:rPr>
              <a:t>Facultad de Ciencias Médicas Miguel Enríquez                                         Departamento </a:t>
            </a:r>
            <a:r>
              <a:rPr lang="es-ES" dirty="0">
                <a:solidFill>
                  <a:schemeClr val="tx2"/>
                </a:solidFill>
              </a:rPr>
              <a:t>de </a:t>
            </a:r>
            <a:r>
              <a:rPr lang="es-ES" dirty="0" smtClean="0">
                <a:solidFill>
                  <a:schemeClr val="tx2"/>
                </a:solidFill>
              </a:rPr>
              <a:t>posgrado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91486" y="4001237"/>
            <a:ext cx="352788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chemeClr val="tx2"/>
                </a:solidFill>
              </a:rPr>
              <a:t>Claustro de profesores:</a:t>
            </a:r>
          </a:p>
          <a:p>
            <a:r>
              <a:rPr lang="es-ES_tradnl" sz="2000" dirty="0" smtClean="0">
                <a:solidFill>
                  <a:schemeClr val="tx2"/>
                </a:solidFill>
              </a:rPr>
              <a:t>Dr. José Pedro Martínez Larrarte</a:t>
            </a:r>
          </a:p>
          <a:p>
            <a:r>
              <a:rPr lang="es-ES_tradnl" sz="2000" dirty="0" smtClean="0">
                <a:solidFill>
                  <a:schemeClr val="tx2"/>
                </a:solidFill>
              </a:rPr>
              <a:t>Dra</a:t>
            </a:r>
            <a:r>
              <a:rPr lang="es-ES_tradnl" sz="2000" dirty="0">
                <a:solidFill>
                  <a:schemeClr val="tx2"/>
                </a:solidFill>
              </a:rPr>
              <a:t>. Eneida Barrios Lamoth </a:t>
            </a:r>
            <a:endParaRPr lang="es-ES" sz="2000" dirty="0">
              <a:solidFill>
                <a:schemeClr val="tx2"/>
              </a:solidFill>
            </a:endParaRPr>
          </a:p>
          <a:p>
            <a:r>
              <a:rPr lang="es-ES_tradnl" sz="2000" dirty="0">
                <a:solidFill>
                  <a:schemeClr val="tx2"/>
                </a:solidFill>
              </a:rPr>
              <a:t>Dra. Silvia María Pozo Abreu </a:t>
            </a:r>
            <a:endParaRPr lang="es-ES" sz="2000" dirty="0">
              <a:solidFill>
                <a:schemeClr val="tx2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932218" y="608214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mtClean="0">
                <a:solidFill>
                  <a:schemeClr val="tx2"/>
                </a:solidFill>
              </a:rPr>
              <a:t>2022</a:t>
            </a:r>
            <a:endParaRPr lang="es-E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42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3" name="Flecha derecha 2"/>
          <p:cNvSpPr/>
          <p:nvPr/>
        </p:nvSpPr>
        <p:spPr>
          <a:xfrm>
            <a:off x="6360160" y="4958080"/>
            <a:ext cx="2783840" cy="99568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Proceso 3"/>
          <p:cNvSpPr/>
          <p:nvPr/>
        </p:nvSpPr>
        <p:spPr>
          <a:xfrm>
            <a:off x="2540000" y="4612640"/>
            <a:ext cx="3820160" cy="168656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smtClean="0"/>
              <a:t>Área de bloques</a:t>
            </a:r>
          </a:p>
          <a:p>
            <a:pPr algn="ctr"/>
            <a:r>
              <a:rPr lang="es-ES" sz="3600" b="1" dirty="0" smtClean="0"/>
              <a:t>Agregar un bloque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330809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3" name="Flecha derecha 2"/>
          <p:cNvSpPr/>
          <p:nvPr/>
        </p:nvSpPr>
        <p:spPr>
          <a:xfrm>
            <a:off x="6786880" y="3616960"/>
            <a:ext cx="2418080" cy="85344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Proceso 3"/>
          <p:cNvSpPr/>
          <p:nvPr/>
        </p:nvSpPr>
        <p:spPr>
          <a:xfrm>
            <a:off x="2844800" y="3352800"/>
            <a:ext cx="3942080" cy="170688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/>
              <a:t>Bloques que puede agregar a su página de inicio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52167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  <p:sp>
        <p:nvSpPr>
          <p:cNvPr id="3" name="Flecha abajo 2"/>
          <p:cNvSpPr/>
          <p:nvPr/>
        </p:nvSpPr>
        <p:spPr>
          <a:xfrm>
            <a:off x="1300480" y="3881120"/>
            <a:ext cx="365760" cy="58928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9854" y="3881120"/>
            <a:ext cx="402371" cy="60355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2508" y="3881120"/>
            <a:ext cx="402371" cy="603556"/>
          </a:xfrm>
          <a:prstGeom prst="rect">
            <a:avLst/>
          </a:prstGeom>
        </p:spPr>
      </p:pic>
      <p:sp>
        <p:nvSpPr>
          <p:cNvPr id="6" name="Proceso 5"/>
          <p:cNvSpPr/>
          <p:nvPr/>
        </p:nvSpPr>
        <p:spPr>
          <a:xfrm>
            <a:off x="1300480" y="3210560"/>
            <a:ext cx="5994399" cy="67056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/>
              <a:t>Cursos a los que puede acceder 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406424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3" name="Proceso 2"/>
          <p:cNvSpPr/>
          <p:nvPr/>
        </p:nvSpPr>
        <p:spPr>
          <a:xfrm>
            <a:off x="1422400" y="3840480"/>
            <a:ext cx="10383520" cy="93472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Entrenamiento: Diseño y ejecución de actividades docentes en Entornos Virtuales de Enseñanza-Aprendizaje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87647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  <p:sp>
        <p:nvSpPr>
          <p:cNvPr id="3" name="Proceso 2"/>
          <p:cNvSpPr/>
          <p:nvPr/>
        </p:nvSpPr>
        <p:spPr>
          <a:xfrm>
            <a:off x="2011680" y="3820160"/>
            <a:ext cx="7741920" cy="119888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solidFill>
                  <a:schemeClr val="bg1"/>
                </a:solidFill>
              </a:rPr>
              <a:t>Área de entrenamiento para docentes</a:t>
            </a:r>
            <a:endParaRPr lang="es-E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66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3" name="Proceso 2"/>
          <p:cNvSpPr/>
          <p:nvPr/>
        </p:nvSpPr>
        <p:spPr>
          <a:xfrm>
            <a:off x="3068320" y="2966720"/>
            <a:ext cx="8818880" cy="75184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/>
              <a:t>Cursos de entrenamiento para los profesores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168638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  <p:sp>
        <p:nvSpPr>
          <p:cNvPr id="3" name="Flecha derecha 2"/>
          <p:cNvSpPr/>
          <p:nvPr/>
        </p:nvSpPr>
        <p:spPr>
          <a:xfrm>
            <a:off x="7233920" y="4551680"/>
            <a:ext cx="2113280" cy="54864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Proceso 3"/>
          <p:cNvSpPr/>
          <p:nvPr/>
        </p:nvSpPr>
        <p:spPr>
          <a:xfrm>
            <a:off x="3108960" y="4124960"/>
            <a:ext cx="4124960" cy="150368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Activar la edición para poder trabajar en el curso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126140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  <p:sp>
        <p:nvSpPr>
          <p:cNvPr id="3" name="Flecha derecha 2"/>
          <p:cNvSpPr/>
          <p:nvPr/>
        </p:nvSpPr>
        <p:spPr>
          <a:xfrm>
            <a:off x="6380480" y="2397760"/>
            <a:ext cx="1097280" cy="24384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967" y="3431020"/>
            <a:ext cx="1115665" cy="28044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1047" y="4010141"/>
            <a:ext cx="1115665" cy="21693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6380480" y="6157826"/>
            <a:ext cx="1115665" cy="3048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0480" y="5788487"/>
            <a:ext cx="1115665" cy="28044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2247" y="3065260"/>
            <a:ext cx="1115665" cy="280440"/>
          </a:xfrm>
          <a:prstGeom prst="rect">
            <a:avLst/>
          </a:prstGeom>
        </p:spPr>
      </p:pic>
      <p:sp>
        <p:nvSpPr>
          <p:cNvPr id="9" name="Proceso 8"/>
          <p:cNvSpPr/>
          <p:nvPr/>
        </p:nvSpPr>
        <p:spPr>
          <a:xfrm>
            <a:off x="812800" y="2641600"/>
            <a:ext cx="4522167" cy="158547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Permite la edición del titulo, las actividades del curso e incluir nuevas actividades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225256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3" name="Flecha derecha 2"/>
          <p:cNvSpPr/>
          <p:nvPr/>
        </p:nvSpPr>
        <p:spPr>
          <a:xfrm>
            <a:off x="5019040" y="3495040"/>
            <a:ext cx="1402080" cy="4064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Proceso 3"/>
          <p:cNvSpPr/>
          <p:nvPr/>
        </p:nvSpPr>
        <p:spPr>
          <a:xfrm>
            <a:off x="670560" y="3312160"/>
            <a:ext cx="4328160" cy="75184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Incluir actividad o recurso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269691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21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06286" y="1666597"/>
            <a:ext cx="10352314" cy="4407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solidFill>
                  <a:schemeClr val="tx2"/>
                </a:solidFill>
              </a:rPr>
              <a:t>Unidad didáctica 1. </a:t>
            </a:r>
          </a:p>
          <a:p>
            <a:r>
              <a:rPr lang="es-ES" sz="4800" dirty="0" smtClean="0">
                <a:solidFill>
                  <a:schemeClr val="tx2"/>
                </a:solidFill>
              </a:rPr>
              <a:t>Familiarización con el diseño de cursos a distancia, programa, guías y </a:t>
            </a:r>
            <a:r>
              <a:rPr lang="es-ES" sz="4800" smtClean="0">
                <a:solidFill>
                  <a:schemeClr val="tx2"/>
                </a:solidFill>
              </a:rPr>
              <a:t>otros documentos.</a:t>
            </a:r>
            <a:endParaRPr lang="es-ES" sz="4800" dirty="0" smtClean="0">
              <a:solidFill>
                <a:schemeClr val="tx2"/>
              </a:solidFill>
            </a:endParaRPr>
          </a:p>
          <a:p>
            <a:pPr algn="ctr"/>
            <a:r>
              <a:rPr lang="es-ES" sz="4000" b="1" dirty="0" smtClean="0">
                <a:solidFill>
                  <a:schemeClr val="tx2"/>
                </a:solidFill>
              </a:rPr>
              <a:t>Conferencia 1</a:t>
            </a:r>
          </a:p>
          <a:p>
            <a:pPr algn="ctr"/>
            <a:r>
              <a:rPr lang="es-ES" sz="4000" b="1" dirty="0" smtClean="0">
                <a:solidFill>
                  <a:schemeClr val="tx2"/>
                </a:solidFill>
              </a:rPr>
              <a:t>Familiarización con el Aula virtual</a:t>
            </a:r>
            <a:endParaRPr lang="es-ES" sz="4000" b="1" dirty="0">
              <a:solidFill>
                <a:schemeClr val="tx2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4" y="97791"/>
            <a:ext cx="1475016" cy="136513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485900" y="595689"/>
            <a:ext cx="10540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2"/>
                </a:solidFill>
              </a:rPr>
              <a:t>Facultad de Ciencias Médicas Miguel Enríquez                                         Departamento </a:t>
            </a:r>
            <a:r>
              <a:rPr lang="es-ES" dirty="0">
                <a:solidFill>
                  <a:schemeClr val="tx2"/>
                </a:solidFill>
              </a:rPr>
              <a:t>de </a:t>
            </a:r>
            <a:r>
              <a:rPr lang="es-ES" dirty="0" smtClean="0">
                <a:solidFill>
                  <a:schemeClr val="tx2"/>
                </a:solidFill>
              </a:rPr>
              <a:t>posgrado</a:t>
            </a:r>
          </a:p>
        </p:txBody>
      </p:sp>
    </p:spTree>
    <p:extLst>
      <p:ext uri="{BB962C8B-B14F-4D97-AF65-F5344CB8AC3E}">
        <p14:creationId xmlns:p14="http://schemas.microsoft.com/office/powerpoint/2010/main" val="84811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8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3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36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0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1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3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3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7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3" name="Flecha arriba 2"/>
          <p:cNvSpPr/>
          <p:nvPr/>
        </p:nvSpPr>
        <p:spPr>
          <a:xfrm>
            <a:off x="1714500" y="1910442"/>
            <a:ext cx="359230" cy="489857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Proceso 3"/>
          <p:cNvSpPr/>
          <p:nvPr/>
        </p:nvSpPr>
        <p:spPr>
          <a:xfrm>
            <a:off x="1714500" y="2400299"/>
            <a:ext cx="2612571" cy="57150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/>
              <a:t>Área personal</a:t>
            </a:r>
            <a:endParaRPr lang="es-ES" sz="3200" b="1" dirty="0"/>
          </a:p>
        </p:txBody>
      </p:sp>
      <p:sp>
        <p:nvSpPr>
          <p:cNvPr id="5" name="Flecha arriba 4"/>
          <p:cNvSpPr/>
          <p:nvPr/>
        </p:nvSpPr>
        <p:spPr>
          <a:xfrm>
            <a:off x="1273629" y="5747644"/>
            <a:ext cx="440871" cy="636814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Proceso 5"/>
          <p:cNvSpPr/>
          <p:nvPr/>
        </p:nvSpPr>
        <p:spPr>
          <a:xfrm>
            <a:off x="1632858" y="6008913"/>
            <a:ext cx="2841171" cy="53884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/>
              <a:t>Curso activo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62413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9" y="1673"/>
            <a:ext cx="10058400" cy="5655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/>
          <p:cNvSpPr txBox="1"/>
          <p:nvPr/>
        </p:nvSpPr>
        <p:spPr>
          <a:xfrm>
            <a:off x="182880" y="5974080"/>
            <a:ext cx="11643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hlinkClick r:id="rId4"/>
              </a:rPr>
              <a:t>https://www.aulavirtualme.sld.cu/moodle/course/</a:t>
            </a:r>
            <a:r>
              <a:rPr lang="es-ES" sz="3200" dirty="0" smtClean="0"/>
              <a:t> </a:t>
            </a:r>
            <a:endParaRPr lang="es-ES" sz="3200" dirty="0"/>
          </a:p>
        </p:txBody>
      </p:sp>
      <p:sp>
        <p:nvSpPr>
          <p:cNvPr id="5" name="Flecha arriba 4"/>
          <p:cNvSpPr/>
          <p:nvPr/>
        </p:nvSpPr>
        <p:spPr>
          <a:xfrm>
            <a:off x="10139680" y="304800"/>
            <a:ext cx="629920" cy="128016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379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3" name="Flecha derecha 2"/>
          <p:cNvSpPr/>
          <p:nvPr/>
        </p:nvSpPr>
        <p:spPr>
          <a:xfrm rot="10800000">
            <a:off x="3053443" y="4751615"/>
            <a:ext cx="978408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0533" y="5501835"/>
            <a:ext cx="993734" cy="524301"/>
          </a:xfrm>
          <a:prstGeom prst="rect">
            <a:avLst/>
          </a:prstGeom>
        </p:spPr>
      </p:pic>
      <p:sp>
        <p:nvSpPr>
          <p:cNvPr id="5" name="Proceso 4"/>
          <p:cNvSpPr/>
          <p:nvPr/>
        </p:nvSpPr>
        <p:spPr>
          <a:xfrm>
            <a:off x="5535386" y="4474029"/>
            <a:ext cx="5698671" cy="102780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/>
              <a:t>Actividades evaluativas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278391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21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9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07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6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8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8"/>
            <a:ext cx="12192000" cy="6854652"/>
          </a:xfrm>
          <a:prstGeom prst="rect">
            <a:avLst/>
          </a:prstGeom>
        </p:spPr>
      </p:pic>
      <p:sp>
        <p:nvSpPr>
          <p:cNvPr id="3" name="Proceso 2"/>
          <p:cNvSpPr/>
          <p:nvPr/>
        </p:nvSpPr>
        <p:spPr>
          <a:xfrm>
            <a:off x="3102424" y="2106387"/>
            <a:ext cx="5812972" cy="197575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/>
              <a:t>Hasta aquí por hoy</a:t>
            </a:r>
          </a:p>
          <a:p>
            <a:pPr algn="ctr"/>
            <a:r>
              <a:rPr lang="es-ES" sz="3200" b="1" dirty="0" smtClean="0"/>
              <a:t>Muchas gracias por su atención</a:t>
            </a:r>
          </a:p>
          <a:p>
            <a:pPr algn="ctr"/>
            <a:r>
              <a:rPr lang="es-ES" sz="3200" b="1" dirty="0" smtClean="0"/>
              <a:t>Nos vemos en el curso</a:t>
            </a:r>
          </a:p>
        </p:txBody>
      </p:sp>
    </p:spTree>
    <p:extLst>
      <p:ext uri="{BB962C8B-B14F-4D97-AF65-F5344CB8AC3E}">
        <p14:creationId xmlns:p14="http://schemas.microsoft.com/office/powerpoint/2010/main" val="269554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8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968896"/>
          </a:xfrm>
          <a:prstGeom prst="rect">
            <a:avLst/>
          </a:prstGeom>
        </p:spPr>
      </p:pic>
      <p:sp>
        <p:nvSpPr>
          <p:cNvPr id="4" name="Flecha arriba 3"/>
          <p:cNvSpPr/>
          <p:nvPr/>
        </p:nvSpPr>
        <p:spPr>
          <a:xfrm>
            <a:off x="10220960" y="365760"/>
            <a:ext cx="548640" cy="46736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Proceso 4"/>
          <p:cNvSpPr/>
          <p:nvPr/>
        </p:nvSpPr>
        <p:spPr>
          <a:xfrm>
            <a:off x="9895840" y="833120"/>
            <a:ext cx="1442720" cy="36576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Usuario</a:t>
            </a:r>
            <a:endParaRPr lang="es-ES" sz="20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846" y="1889760"/>
            <a:ext cx="585267" cy="543581"/>
          </a:xfrm>
          <a:prstGeom prst="rect">
            <a:avLst/>
          </a:prstGeom>
        </p:spPr>
      </p:pic>
      <p:sp>
        <p:nvSpPr>
          <p:cNvPr id="7" name="Proceso 6"/>
          <p:cNvSpPr/>
          <p:nvPr/>
        </p:nvSpPr>
        <p:spPr>
          <a:xfrm>
            <a:off x="162560" y="2433341"/>
            <a:ext cx="2499360" cy="63497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Inicio del Aula virtual</a:t>
            </a:r>
            <a:endParaRPr lang="es-ES" sz="20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2086" y="1963111"/>
            <a:ext cx="585267" cy="542591"/>
          </a:xfrm>
          <a:prstGeom prst="rect">
            <a:avLst/>
          </a:prstGeom>
        </p:spPr>
      </p:pic>
      <p:sp>
        <p:nvSpPr>
          <p:cNvPr id="9" name="Proceso 8"/>
          <p:cNvSpPr/>
          <p:nvPr/>
        </p:nvSpPr>
        <p:spPr>
          <a:xfrm>
            <a:off x="7011402" y="2490485"/>
            <a:ext cx="3086634" cy="52069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Editar los Bloques</a:t>
            </a:r>
            <a:endParaRPr lang="es-ES" sz="2400" b="1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4096486" y="3950184"/>
            <a:ext cx="585267" cy="542591"/>
          </a:xfrm>
          <a:prstGeom prst="rect">
            <a:avLst/>
          </a:prstGeom>
        </p:spPr>
      </p:pic>
      <p:sp>
        <p:nvSpPr>
          <p:cNvPr id="11" name="Proceso 10"/>
          <p:cNvSpPr/>
          <p:nvPr/>
        </p:nvSpPr>
        <p:spPr>
          <a:xfrm>
            <a:off x="2214880" y="3486121"/>
            <a:ext cx="3332480" cy="47627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Cursos que has visitado</a:t>
            </a:r>
            <a:endParaRPr lang="es-ES" sz="2400" b="1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8554719" y="5778984"/>
            <a:ext cx="585267" cy="542591"/>
          </a:xfrm>
          <a:prstGeom prst="rect">
            <a:avLst/>
          </a:prstGeom>
        </p:spPr>
      </p:pic>
      <p:sp>
        <p:nvSpPr>
          <p:cNvPr id="13" name="Proceso 12"/>
          <p:cNvSpPr/>
          <p:nvPr/>
        </p:nvSpPr>
        <p:spPr>
          <a:xfrm>
            <a:off x="5303520" y="5804787"/>
            <a:ext cx="3251199" cy="49016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Diseñar tus bloques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157592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  <p:sp>
        <p:nvSpPr>
          <p:cNvPr id="5" name="Flecha derecha 4"/>
          <p:cNvSpPr/>
          <p:nvPr/>
        </p:nvSpPr>
        <p:spPr>
          <a:xfrm>
            <a:off x="8721634" y="535576"/>
            <a:ext cx="1724297" cy="70539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Proceso 5"/>
          <p:cNvSpPr/>
          <p:nvPr/>
        </p:nvSpPr>
        <p:spPr>
          <a:xfrm>
            <a:off x="4258492" y="574762"/>
            <a:ext cx="4441372" cy="70539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Área personal: editar perfil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188350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  <p:sp>
        <p:nvSpPr>
          <p:cNvPr id="4" name="Flecha arriba 3"/>
          <p:cNvSpPr/>
          <p:nvPr/>
        </p:nvSpPr>
        <p:spPr>
          <a:xfrm>
            <a:off x="5588000" y="2987040"/>
            <a:ext cx="568960" cy="130048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Proceso 4"/>
          <p:cNvSpPr/>
          <p:nvPr/>
        </p:nvSpPr>
        <p:spPr>
          <a:xfrm>
            <a:off x="4775200" y="4287520"/>
            <a:ext cx="3210560" cy="65024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Editar perfil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335180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  <p:sp>
        <p:nvSpPr>
          <p:cNvPr id="3" name="Flecha derecha 2"/>
          <p:cNvSpPr/>
          <p:nvPr/>
        </p:nvSpPr>
        <p:spPr>
          <a:xfrm>
            <a:off x="2397760" y="5161280"/>
            <a:ext cx="1280160" cy="5080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Proceso alternativo 3"/>
          <p:cNvSpPr/>
          <p:nvPr/>
        </p:nvSpPr>
        <p:spPr>
          <a:xfrm>
            <a:off x="203200" y="5059680"/>
            <a:ext cx="2194560" cy="83312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Subir una foto del usuario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02243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3" name="Flecha arriba 2"/>
          <p:cNvSpPr/>
          <p:nvPr/>
        </p:nvSpPr>
        <p:spPr>
          <a:xfrm>
            <a:off x="5222240" y="1869440"/>
            <a:ext cx="1036320" cy="148336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Proceso 3"/>
          <p:cNvSpPr/>
          <p:nvPr/>
        </p:nvSpPr>
        <p:spPr>
          <a:xfrm>
            <a:off x="2966720" y="3352800"/>
            <a:ext cx="4450080" cy="87376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Editar el área de los bloques:</a:t>
            </a:r>
          </a:p>
          <a:p>
            <a:pPr algn="ctr"/>
            <a:r>
              <a:rPr lang="es-ES" sz="2400" b="1" dirty="0" smtClean="0"/>
              <a:t> Incluir , quietar, desplazar</a:t>
            </a:r>
            <a:endParaRPr lang="es-ES" sz="24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727945" y="2915398"/>
            <a:ext cx="1125711" cy="174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1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503</Words>
  <Application>Microsoft Office PowerPoint</Application>
  <PresentationFormat>Panorámica</PresentationFormat>
  <Paragraphs>93</Paragraphs>
  <Slides>36</Slides>
  <Notes>36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Pedro Martínez Larrarte</dc:creator>
  <cp:lastModifiedBy>José Pedro Martínez Larrarte</cp:lastModifiedBy>
  <cp:revision>5</cp:revision>
  <dcterms:created xsi:type="dcterms:W3CDTF">2022-02-15T13:03:55Z</dcterms:created>
  <dcterms:modified xsi:type="dcterms:W3CDTF">2022-02-17T07:46:14Z</dcterms:modified>
</cp:coreProperties>
</file>