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sldIdLst>
    <p:sldId id="256" r:id="rId4"/>
    <p:sldId id="293" r:id="rId5"/>
    <p:sldId id="258" r:id="rId6"/>
    <p:sldId id="266" r:id="rId7"/>
    <p:sldId id="268" r:id="rId8"/>
    <p:sldId id="267" r:id="rId9"/>
    <p:sldId id="274" r:id="rId10"/>
    <p:sldId id="275" r:id="rId11"/>
    <p:sldId id="276" r:id="rId12"/>
    <p:sldId id="270" r:id="rId13"/>
    <p:sldId id="272" r:id="rId14"/>
    <p:sldId id="286" r:id="rId15"/>
    <p:sldId id="285" r:id="rId16"/>
    <p:sldId id="277" r:id="rId17"/>
    <p:sldId id="271" r:id="rId18"/>
    <p:sldId id="279" r:id="rId19"/>
    <p:sldId id="288" r:id="rId20"/>
    <p:sldId id="278" r:id="rId21"/>
    <p:sldId id="289" r:id="rId22"/>
    <p:sldId id="290" r:id="rId23"/>
    <p:sldId id="291" r:id="rId24"/>
    <p:sldId id="282" r:id="rId25"/>
    <p:sldId id="292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4216A-D94B-4E60-9E05-2CE7B8F28B05}" type="datetimeFigureOut">
              <a:rPr lang="es-ES"/>
              <a:pPr>
                <a:defRPr/>
              </a:pPr>
              <a:t>25/04/2021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DD755-C399-4F2E-A84D-A3A9248B9AC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8821E-1734-49EA-90BC-1AA84ABB2847}" type="datetimeFigureOut">
              <a:rPr lang="es-ES"/>
              <a:pPr>
                <a:defRPr/>
              </a:pPr>
              <a:t>25/04/2021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2E469-A16E-41A2-A9E0-7FE2C886288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0D4F5-170E-485F-91F1-73FF8F75D4C4}" type="datetimeFigureOut">
              <a:rPr lang="es-ES"/>
              <a:pPr>
                <a:defRPr/>
              </a:pPr>
              <a:t>25/04/2021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DE430-4C99-4A35-B4A9-115BA5935EF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7C07A-A41B-4842-9488-6EFDDADAF5DF}" type="datetimeFigureOut">
              <a:rPr lang="es-ES"/>
              <a:pPr>
                <a:defRPr/>
              </a:pPr>
              <a:t>25/04/2021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8125E-D55B-45CF-879D-5AAB9F1AC1D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CE67B-C836-4ACC-B456-FC7976CF1F82}" type="datetimeFigureOut">
              <a:rPr lang="es-ES"/>
              <a:pPr>
                <a:defRPr/>
              </a:pPr>
              <a:t>25/04/2021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2BF43-A722-47EC-90EC-DB12632538B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291BF-6E84-4E20-B58D-2D576C4B5C8F}" type="datetimeFigureOut">
              <a:rPr lang="es-ES"/>
              <a:pPr>
                <a:defRPr/>
              </a:pPr>
              <a:t>25/04/2021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6423E-919A-4294-85E0-8738C0F725A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6A2D6-A22B-43C7-9276-8AA81E4E2DDC}" type="datetimeFigureOut">
              <a:rPr lang="es-ES"/>
              <a:pPr>
                <a:defRPr/>
              </a:pPr>
              <a:t>25/04/2021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AFE3C-2534-47FB-A2B0-8B2467F0F7A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917E2-195F-4C16-AABA-0795988513EB}" type="datetimeFigureOut">
              <a:rPr lang="es-ES"/>
              <a:pPr>
                <a:defRPr/>
              </a:pPr>
              <a:t>25/04/2021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A72CE-3408-4FC7-B835-B4573146F03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35CC0-690E-4BD2-8254-A5C505D158F4}" type="datetimeFigureOut">
              <a:rPr lang="es-ES"/>
              <a:pPr>
                <a:defRPr/>
              </a:pPr>
              <a:t>25/04/2021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1BCF-6F2E-46FF-98A5-EC6CFE5708E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26E88-7C4A-47D9-8DA2-CAA7F65C40F5}" type="datetimeFigureOut">
              <a:rPr lang="es-ES"/>
              <a:pPr>
                <a:defRPr/>
              </a:pPr>
              <a:t>25/04/2021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208F7-D240-4BCF-8A36-52417ED88B5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7A912-9449-496F-80CD-20FA7D7994DD}" type="datetimeFigureOut">
              <a:rPr lang="es-ES"/>
              <a:pPr>
                <a:defRPr/>
              </a:pPr>
              <a:t>25/04/2021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E13F1-7107-4850-9226-972495C4559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s-ES" noProof="0" smtClean="0"/>
              <a:t>Haga clic en el icono para agregar una tabla</a:t>
            </a:r>
            <a:endParaRPr lang="es-ES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B565D-C61E-4407-8B5A-7FE831A3207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s-ES" noProof="0" smtClean="0"/>
              <a:t>Haga clic en el icono para agregar un gráfico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1BB3E-E8B5-4602-B5CB-FA3B49B2C01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25/04/2021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25/04/2021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25/04/2021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25/04/2021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25/04/2021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25/04/2021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25/04/2021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25/04/2021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717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C4E75A-AD2B-4085-A884-DE9748E2FACC}" type="datetimeFigureOut">
              <a:rPr lang="es-ES"/>
              <a:pPr>
                <a:defRPr/>
              </a:pPr>
              <a:t>25/04/2021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65B0F8B-AFE6-4599-B751-BF755FEE812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25/04/2021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>
          <a:xfrm>
            <a:off x="179388" y="188913"/>
            <a:ext cx="8640762" cy="25193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sz="32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algn="ctr" eaLnBrk="1" hangingPunct="1">
              <a:defRPr/>
            </a:pPr>
            <a:r>
              <a:rPr lang="es-E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FCM “Enrique Cabrera”</a:t>
            </a:r>
          </a:p>
          <a:p>
            <a:pPr algn="ctr" eaLnBrk="1" hangingPunct="1">
              <a:defRPr/>
            </a:pPr>
            <a:r>
              <a:rPr lang="es-ES" sz="3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Curso Optativo:</a:t>
            </a:r>
            <a:endParaRPr lang="es-ES" sz="32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algn="ctr">
              <a:defRPr/>
            </a:pPr>
            <a:r>
              <a:rPr lang="es-ES" sz="3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Errores Innatos del Metabolismo</a:t>
            </a:r>
          </a:p>
          <a:p>
            <a:pPr algn="ctr">
              <a:defRPr/>
            </a:pPr>
            <a:r>
              <a:rPr lang="es-ES" sz="3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4to año carrera Medicina Plan D</a:t>
            </a:r>
            <a:endParaRPr lang="es-ES" sz="32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algn="ctr" eaLnBrk="1" hangingPunct="1">
              <a:defRPr/>
            </a:pPr>
            <a:endParaRPr lang="es-ES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7" name="Picture 12" descr="Cub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4200" y="6081713"/>
            <a:ext cx="5969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1"/>
          <p:cNvPicPr/>
          <p:nvPr/>
        </p:nvPicPr>
        <p:blipFill rotWithShape="1">
          <a:blip r:embed="rId3" cstate="print">
            <a:extLst/>
          </a:blip>
          <a:srcRect/>
          <a:stretch>
            <a:fillRect/>
          </a:stretch>
        </p:blipFill>
        <p:spPr>
          <a:xfrm>
            <a:off x="179388" y="5949280"/>
            <a:ext cx="997305" cy="6944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8 CuadroTexto"/>
          <p:cNvSpPr txBox="1"/>
          <p:nvPr/>
        </p:nvSpPr>
        <p:spPr>
          <a:xfrm>
            <a:off x="1176338" y="5205413"/>
            <a:ext cx="70278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Dra. Loengrhys Infante Arceo</a:t>
            </a:r>
          </a:p>
          <a:p>
            <a:pPr algn="ctr" eaLnBrk="1" hangingPunct="1">
              <a:defRPr/>
            </a:pPr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Especialista Bioquímica Clínica y MGI</a:t>
            </a:r>
          </a:p>
          <a:p>
            <a:pPr algn="ctr" eaLnBrk="1" hangingPunct="1">
              <a:defRPr/>
            </a:pPr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Profesora Asistente FCM “Enrique Cabrera”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659188" y="6356350"/>
            <a:ext cx="208756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Curso </a:t>
            </a:r>
            <a:r>
              <a:rPr lang="es-ES" sz="1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2020-2021</a:t>
            </a:r>
            <a:endParaRPr lang="es-ES" sz="14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143248"/>
            <a:ext cx="22479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3000372"/>
            <a:ext cx="20002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3214686"/>
            <a:ext cx="2071702" cy="147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428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571472" y="214290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Galactosemia Clásica </a:t>
            </a:r>
          </a:p>
          <a:p>
            <a:pPr algn="ctr"/>
            <a:r>
              <a:rPr lang="es-ES" sz="2400" dirty="0" smtClean="0">
                <a:solidFill>
                  <a:srgbClr val="FF0000"/>
                </a:solidFill>
              </a:rPr>
              <a:t>está causada por una deficiente actividad de la </a:t>
            </a:r>
          </a:p>
          <a:p>
            <a:pPr algn="ctr"/>
            <a:r>
              <a:rPr lang="es-E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Galactosa-1-Fosfato </a:t>
            </a:r>
            <a:r>
              <a:rPr lang="es-E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Uridil</a:t>
            </a:r>
            <a:r>
              <a:rPr lang="es-E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Transferasa</a:t>
            </a:r>
            <a:endParaRPr lang="es-ES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2800" dirty="0" smtClean="0">
                <a:solidFill>
                  <a:srgbClr val="FF0000"/>
                </a:solidFill>
              </a:rPr>
              <a:t>Herencia: </a:t>
            </a:r>
            <a:r>
              <a:rPr lang="es-ES" sz="2800" dirty="0" err="1" smtClean="0">
                <a:solidFill>
                  <a:srgbClr val="FF0000"/>
                </a:solidFill>
              </a:rPr>
              <a:t>Autosómica</a:t>
            </a:r>
            <a:r>
              <a:rPr lang="es-ES" sz="2800" dirty="0" smtClean="0">
                <a:solidFill>
                  <a:srgbClr val="FF0000"/>
                </a:solidFill>
              </a:rPr>
              <a:t> Recesiva.</a:t>
            </a:r>
            <a:endParaRPr lang="es-ES" sz="2800" dirty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85720" y="1785926"/>
            <a:ext cx="864399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2400" dirty="0" smtClean="0"/>
              <a:t>Síntomas </a:t>
            </a:r>
            <a:r>
              <a:rPr lang="es-ES" sz="2400" dirty="0" err="1" smtClean="0"/>
              <a:t>iniciales</a:t>
            </a:r>
            <a:r>
              <a:rPr lang="es-ES" sz="2400" dirty="0" smtClean="0"/>
              <a:t>: Ingesta sostenida de componentes lácteos:</a:t>
            </a:r>
          </a:p>
          <a:p>
            <a:r>
              <a:rPr lang="es-ES" sz="2400" dirty="0" smtClean="0"/>
              <a:t>vómito, diarrea y deshidratación. </a:t>
            </a:r>
          </a:p>
          <a:p>
            <a:endParaRPr lang="es-ES" sz="2400" dirty="0" smtClean="0"/>
          </a:p>
          <a:p>
            <a:pPr>
              <a:buFont typeface="Wingdings" pitchFamily="2" charset="2"/>
              <a:buChar char="ü"/>
            </a:pPr>
            <a:r>
              <a:rPr lang="es-ES" sz="2400" dirty="0" smtClean="0"/>
              <a:t>Se observa también ictericia, hepatomegalia y disfunción hepática que progresa a coma.</a:t>
            </a:r>
          </a:p>
          <a:p>
            <a:endParaRPr lang="es-ES" sz="2400" dirty="0" smtClean="0"/>
          </a:p>
          <a:p>
            <a:pPr>
              <a:buFont typeface="Wingdings" pitchFamily="2" charset="2"/>
              <a:buChar char="ü"/>
            </a:pPr>
            <a:r>
              <a:rPr lang="es-ES" sz="2400" dirty="0" smtClean="0"/>
              <a:t>Pueden presentarse además de trastornos visuales (en especial cataratas), retraso mental y físico.</a:t>
            </a:r>
          </a:p>
          <a:p>
            <a:endParaRPr lang="es-ES" sz="2400" dirty="0" smtClean="0"/>
          </a:p>
          <a:p>
            <a:pPr>
              <a:buFont typeface="Wingdings" pitchFamily="2" charset="2"/>
              <a:buChar char="ü"/>
            </a:pPr>
            <a:r>
              <a:rPr lang="es-ES" sz="2400" dirty="0" smtClean="0"/>
              <a:t>Si se elimina la galactosa de la dieta puede corregirse el cuadro clínico. </a:t>
            </a:r>
          </a:p>
          <a:p>
            <a:pPr algn="ctr"/>
            <a:r>
              <a:rPr lang="es-ES" sz="2400" b="1" i="1" u="sng" dirty="0" smtClean="0">
                <a:solidFill>
                  <a:srgbClr val="FF0000"/>
                </a:solidFill>
              </a:rPr>
              <a:t>El Diagnostico temprano, cambia totalmente el curso</a:t>
            </a:r>
          </a:p>
          <a:p>
            <a:pPr algn="ctr"/>
            <a:r>
              <a:rPr lang="es-ES" sz="2400" b="1" i="1" u="sng" dirty="0" smtClean="0">
                <a:solidFill>
                  <a:srgbClr val="FF0000"/>
                </a:solidFill>
              </a:rPr>
              <a:t>natural de la enfermedad.</a:t>
            </a:r>
            <a:endParaRPr lang="es-ES" sz="2400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857232"/>
            <a:ext cx="4000529" cy="139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285720" y="2214554"/>
            <a:ext cx="82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El déficit de GALT impide la adecuada oxidación de la galactosa que aumenta su concentración en el plasma sanguíneo y se convierte en </a:t>
            </a:r>
            <a:r>
              <a:rPr lang="es-E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galactonato</a:t>
            </a:r>
            <a:r>
              <a:rPr lang="es-E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galactitol</a:t>
            </a:r>
            <a:r>
              <a:rPr lang="es-ES" dirty="0" smtClean="0">
                <a:solidFill>
                  <a:srgbClr val="FF0000"/>
                </a:solidFill>
              </a:rPr>
              <a:t>. </a:t>
            </a:r>
          </a:p>
          <a:p>
            <a:pPr algn="ctr"/>
            <a:r>
              <a:rPr lang="es-ES" sz="1400" dirty="0" smtClean="0">
                <a:solidFill>
                  <a:srgbClr val="FF0000"/>
                </a:solidFill>
              </a:rPr>
              <a:t>El galactitol no puede ser metabolizado, y la parte que no es eliminada por la orina es la que probablemente tiene importantes efectos tóxicos para el organismo</a:t>
            </a:r>
            <a:endParaRPr lang="es-ES" sz="1400" dirty="0"/>
          </a:p>
        </p:txBody>
      </p:sp>
      <p:sp>
        <p:nvSpPr>
          <p:cNvPr id="6" name="5 Rectángulo"/>
          <p:cNvSpPr/>
          <p:nvPr/>
        </p:nvSpPr>
        <p:spPr>
          <a:xfrm>
            <a:off x="2500298" y="357166"/>
            <a:ext cx="3359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Galactosemia Clásica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42910" y="3357562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Las complicaciones de la galactosemia clásica más frecuentes son: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214282" y="3811012"/>
            <a:ext cx="85725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1400" dirty="0" smtClean="0"/>
              <a:t>Neurológicas: anomalías en la producción de mielina tanto en cerebro como en el cerebelo.</a:t>
            </a:r>
          </a:p>
          <a:p>
            <a:pPr>
              <a:buFont typeface="Wingdings" pitchFamily="2" charset="2"/>
              <a:buChar char="ü"/>
            </a:pPr>
            <a:r>
              <a:rPr lang="es-ES" sz="1400" dirty="0" smtClean="0"/>
              <a:t> Retraso mental: la capacidad intelectual aún tratadas de forma precoz y que siguen bien la dieta está por debajo de la media. Aproximadamente la mitad de los niños con galactosemia tienen una capacidad intelectual en la franja </a:t>
            </a:r>
            <a:r>
              <a:rPr lang="es-ES" sz="1400" dirty="0" err="1" smtClean="0"/>
              <a:t>border</a:t>
            </a:r>
            <a:r>
              <a:rPr lang="es-ES" sz="1400" dirty="0" smtClean="0"/>
              <a:t>-line a normal-baja y la otra mitad dentro de la franja de la normalidad. Existe sin embargo una gran variabilidad.</a:t>
            </a:r>
          </a:p>
          <a:p>
            <a:pPr>
              <a:buFont typeface="Wingdings" pitchFamily="2" charset="2"/>
              <a:buChar char="ü"/>
            </a:pPr>
            <a:r>
              <a:rPr lang="es-ES" sz="1400" dirty="0" smtClean="0"/>
              <a:t>Afectación del lenguaje y emocional: alta prevalencia de la </a:t>
            </a:r>
            <a:r>
              <a:rPr lang="es-ES" sz="1400" dirty="0" err="1" smtClean="0"/>
              <a:t>dispraxia</a:t>
            </a:r>
            <a:r>
              <a:rPr lang="es-ES" sz="1400" dirty="0" smtClean="0"/>
              <a:t> verbal, enlentecimiento de la velocidad de procesamiento, afectación de funciones atencionales, afectación de funciones ejecutivas.</a:t>
            </a:r>
          </a:p>
          <a:p>
            <a:pPr>
              <a:buFont typeface="Wingdings" pitchFamily="2" charset="2"/>
              <a:buChar char="ü"/>
            </a:pPr>
            <a:r>
              <a:rPr lang="es-ES" sz="1400" dirty="0" smtClean="0"/>
              <a:t> Problemas motrices: dificultades en motricidad amplia y fina, temblor, ataxia, dismetría.</a:t>
            </a:r>
          </a:p>
          <a:p>
            <a:pPr>
              <a:buFont typeface="Wingdings" pitchFamily="2" charset="2"/>
              <a:buChar char="ü"/>
            </a:pPr>
            <a:r>
              <a:rPr lang="es-ES" sz="1400" dirty="0" smtClean="0"/>
              <a:t> Cataratas.</a:t>
            </a:r>
          </a:p>
          <a:p>
            <a:pPr>
              <a:buFont typeface="Wingdings" pitchFamily="2" charset="2"/>
              <a:buChar char="ü"/>
            </a:pPr>
            <a:r>
              <a:rPr lang="es-ES" sz="1400" dirty="0" smtClean="0"/>
              <a:t>Fracaso hepático grave.</a:t>
            </a:r>
          </a:p>
          <a:p>
            <a:pPr>
              <a:buFont typeface="Wingdings" pitchFamily="2" charset="2"/>
              <a:buChar char="ü"/>
            </a:pPr>
            <a:r>
              <a:rPr lang="es-ES" sz="1400" dirty="0" smtClean="0"/>
              <a:t>Déficit inmunitario con tendencia a </a:t>
            </a:r>
            <a:r>
              <a:rPr lang="es-ES" sz="1400" dirty="0" err="1" smtClean="0"/>
              <a:t>sepsis</a:t>
            </a:r>
            <a:r>
              <a:rPr lang="es-ES" sz="1400" dirty="0" smtClean="0"/>
              <a:t> por </a:t>
            </a:r>
            <a:r>
              <a:rPr lang="es-ES" sz="1400" dirty="0" err="1" smtClean="0"/>
              <a:t>E.Coli</a:t>
            </a:r>
            <a:r>
              <a:rPr lang="es-ES" sz="1400" dirty="0" smtClean="0"/>
              <a:t> debido a una inhibición de la actividad bactericida de los leucocitos.</a:t>
            </a:r>
          </a:p>
          <a:p>
            <a:pPr>
              <a:buFont typeface="Wingdings" pitchFamily="2" charset="2"/>
              <a:buChar char="ü"/>
            </a:pPr>
            <a:r>
              <a:rPr lang="es-ES" sz="1400" dirty="0" smtClean="0"/>
              <a:t> Fallo ovárico prematuro: efectos </a:t>
            </a:r>
            <a:r>
              <a:rPr lang="es-ES" sz="1400" dirty="0" err="1" smtClean="0"/>
              <a:t>ovotóxicos</a:t>
            </a:r>
            <a:r>
              <a:rPr lang="es-ES" sz="1400" dirty="0" smtClean="0"/>
              <a:t> que atenúan la FSH.</a:t>
            </a:r>
          </a:p>
          <a:p>
            <a:pPr>
              <a:buFont typeface="Wingdings" pitchFamily="2" charset="2"/>
              <a:buChar char="ü"/>
            </a:pPr>
            <a:r>
              <a:rPr lang="es-ES" sz="1400" dirty="0" smtClean="0"/>
              <a:t>Disminución de la densidad ósea con posible desarrollo de osteoporosis.</a:t>
            </a:r>
            <a:r>
              <a:rPr lang="es-ES" sz="1200" dirty="0" smtClean="0"/>
              <a:t/>
            </a:r>
            <a:br>
              <a:rPr lang="es-ES" sz="1200" dirty="0" smtClean="0"/>
            </a:br>
            <a:endParaRPr lang="es-E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14612" y="500042"/>
            <a:ext cx="3359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Galactosemia Clásica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42910" y="1214422"/>
            <a:ext cx="73581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Diagnóstico: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 smtClean="0"/>
          </a:p>
          <a:p>
            <a:pPr>
              <a:buFont typeface="Wingdings" pitchFamily="2" charset="2"/>
              <a:buChar char="ü"/>
            </a:pPr>
            <a:r>
              <a:rPr lang="es-ES" b="1" dirty="0" smtClean="0"/>
              <a:t>Bioquímico: </a:t>
            </a:r>
            <a:r>
              <a:rPr lang="es-ES" dirty="0" smtClean="0"/>
              <a:t>Cuantificación de galactosa y </a:t>
            </a:r>
            <a:r>
              <a:rPr lang="es-ES" dirty="0" err="1" smtClean="0"/>
              <a:t>galactotiol</a:t>
            </a:r>
            <a:r>
              <a:rPr lang="es-ES" dirty="0" smtClean="0"/>
              <a:t> en plasma y en orina.</a:t>
            </a:r>
          </a:p>
          <a:p>
            <a:endParaRPr lang="es-ES" dirty="0" smtClean="0"/>
          </a:p>
          <a:p>
            <a:pPr>
              <a:buFont typeface="Wingdings" pitchFamily="2" charset="2"/>
              <a:buChar char="ü"/>
            </a:pPr>
            <a:r>
              <a:rPr lang="es-ES" b="1" dirty="0" smtClean="0"/>
              <a:t>Enzimático: </a:t>
            </a:r>
            <a:r>
              <a:rPr lang="es-ES" dirty="0" smtClean="0"/>
              <a:t>analizar la actividad del enzima GALT en eritrocitos.</a:t>
            </a:r>
          </a:p>
          <a:p>
            <a:endParaRPr lang="es-ES" dirty="0" smtClean="0"/>
          </a:p>
          <a:p>
            <a:pPr>
              <a:buFont typeface="Wingdings" pitchFamily="2" charset="2"/>
              <a:buChar char="ü"/>
            </a:pPr>
            <a:r>
              <a:rPr lang="es-ES" b="1" dirty="0" smtClean="0"/>
              <a:t>Molecular: </a:t>
            </a:r>
            <a:r>
              <a:rPr lang="es-ES" dirty="0" smtClean="0"/>
              <a:t>demostrar la mutación en los genes implicados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85720" y="4071942"/>
            <a:ext cx="85011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Consejo genético y diagnóstico prenatal</a:t>
            </a:r>
            <a:r>
              <a:rPr lang="es-E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  <a:p>
            <a:pPr algn="just"/>
            <a:r>
              <a:rPr lang="es-ES" dirty="0" smtClean="0"/>
              <a:t>Puede ofrecerse consejo genético y diagnóstico prenatal a aquellas familias en las que se haya identificado el defecto genético.</a:t>
            </a:r>
          </a:p>
          <a:p>
            <a:pPr algn="just"/>
            <a:r>
              <a:rPr lang="es-ES" dirty="0" smtClean="0"/>
              <a:t>El posible realizar el diagnóstico prenatal de </a:t>
            </a:r>
            <a:r>
              <a:rPr lang="es-ES" dirty="0" err="1" smtClean="0"/>
              <a:t>homozigotos</a:t>
            </a:r>
            <a:r>
              <a:rPr lang="es-ES" dirty="0" smtClean="0"/>
              <a:t> mediante la cuantificación de galactitol en líquido </a:t>
            </a:r>
            <a:r>
              <a:rPr lang="es-ES" dirty="0" err="1" smtClean="0"/>
              <a:t>aminiótico</a:t>
            </a:r>
            <a:r>
              <a:rPr lang="es-ES" dirty="0" smtClean="0"/>
              <a:t>, valorando la actividad enzimática en vellosidades </a:t>
            </a:r>
            <a:r>
              <a:rPr lang="es-ES" dirty="0" err="1" smtClean="0"/>
              <a:t>coriónicas</a:t>
            </a:r>
            <a:r>
              <a:rPr lang="es-ES" dirty="0" smtClean="0"/>
              <a:t> o </a:t>
            </a:r>
            <a:r>
              <a:rPr lang="es-ES" dirty="0" err="1" smtClean="0"/>
              <a:t>amniocitos</a:t>
            </a:r>
            <a:r>
              <a:rPr lang="es-ES" dirty="0" smtClean="0"/>
              <a:t> cultivados, o por análisis </a:t>
            </a:r>
            <a:r>
              <a:rPr lang="es-ES" dirty="0" err="1" smtClean="0"/>
              <a:t>mutacional</a:t>
            </a:r>
            <a:r>
              <a:rPr lang="es-ES" dirty="0" smtClean="0"/>
              <a:t> en aquellos casos en los que se conoce el genotipo del caso índice.</a:t>
            </a:r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71472" y="1643050"/>
            <a:ext cx="78581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dirty="0" smtClean="0"/>
              <a:t> Actuar lo más rápidamente posible para evitar el daño hepático, renal, ocular y neurológico.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 Instaurar  tratamiento, basado simplemente  </a:t>
            </a:r>
            <a:r>
              <a:rPr 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evitar que se acumule la galactosa, restringiéndola en la alimentación del niño</a:t>
            </a:r>
            <a:r>
              <a:rPr lang="es-ES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 La dieta basada en la restricción de leche y productos derivados</a:t>
            </a:r>
            <a:br>
              <a:rPr lang="es-ES" dirty="0" smtClean="0"/>
            </a:br>
            <a:r>
              <a:rPr lang="es-ES" dirty="0" smtClean="0"/>
              <a:t>de ella, substituyéndolas con una leche especial que no contiene lactosa.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 Tener presente que la galactosa está presente también en algunos alimentos como vísceras (hígado, riñón, sesos), legumbres (lentejas, garbanzos) y algunas frutas también contienen galactosa en menor proporción y pueden limitarse en la dieta.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 Hay que tener en cuenta la posible presencia de lactosa como excipiente de muchos medicamentos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1428728" y="571480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HAY QUE HACER PARA EVITAR</a:t>
            </a:r>
            <a:br>
              <a:rPr lang="es-E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CONSECUENCIAS DE UNA GALACTOSEMIA?</a:t>
            </a:r>
            <a:endParaRPr lang="es-ES" dirty="0"/>
          </a:p>
        </p:txBody>
      </p:sp>
      <p:pic>
        <p:nvPicPr>
          <p:cNvPr id="4" name="Picture 3" descr="C:\Users\vlady\Desktop\GALACTOSEMIA CLÁSICA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5072075"/>
            <a:ext cx="2465387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282" y="857232"/>
            <a:ext cx="87154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1-Galactoquinasa (GALK)</a:t>
            </a:r>
          </a:p>
          <a:p>
            <a:r>
              <a:rPr lang="es-ES" dirty="0" smtClean="0"/>
              <a:t>2-Galactosa-1-fosfato </a:t>
            </a:r>
            <a:r>
              <a:rPr lang="es-ES" dirty="0" err="1" smtClean="0"/>
              <a:t>Uridiltransferasa</a:t>
            </a:r>
            <a:r>
              <a:rPr lang="es-ES" dirty="0" smtClean="0"/>
              <a:t> (GALT)</a:t>
            </a:r>
          </a:p>
          <a:p>
            <a:r>
              <a:rPr lang="es-ES" dirty="0" smtClean="0"/>
              <a:t> 3-UDP-Galactosa 4-epimerasa (GALE)</a:t>
            </a:r>
          </a:p>
          <a:p>
            <a:r>
              <a:rPr lang="es-ES" dirty="0" smtClean="0"/>
              <a:t> 4-UDP-Glucosa </a:t>
            </a:r>
            <a:r>
              <a:rPr lang="es-ES" dirty="0" err="1" smtClean="0"/>
              <a:t>pirofosforilasa</a:t>
            </a:r>
            <a:r>
              <a:rPr lang="es-ES" dirty="0" smtClean="0"/>
              <a:t>  y 4-UDP-Galactosa </a:t>
            </a:r>
            <a:r>
              <a:rPr lang="es-ES" dirty="0" err="1" smtClean="0"/>
              <a:t>pirofosforilasa</a:t>
            </a:r>
            <a:r>
              <a:rPr lang="es-ES" dirty="0" smtClean="0"/>
              <a:t>,</a:t>
            </a:r>
          </a:p>
          <a:p>
            <a:r>
              <a:rPr lang="es-ES" dirty="0" smtClean="0"/>
              <a:t>5-Fosfatasa</a:t>
            </a:r>
          </a:p>
          <a:p>
            <a:r>
              <a:rPr lang="es-E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Enzimas vías alternativas: </a:t>
            </a:r>
            <a:r>
              <a:rPr lang="es-ES" dirty="0" smtClean="0"/>
              <a:t>6-Aldosa </a:t>
            </a:r>
            <a:r>
              <a:rPr lang="es-ES" dirty="0" err="1" smtClean="0"/>
              <a:t>reductasa</a:t>
            </a:r>
            <a:r>
              <a:rPr lang="es-ES" dirty="0" smtClean="0"/>
              <a:t>, 7-Galactosa deshidrogenasa</a:t>
            </a:r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14686"/>
            <a:ext cx="821537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1428728" y="428604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Metabolismo de la galactosa (vía Leloir): </a:t>
            </a:r>
            <a:endParaRPr lang="es-E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00034" y="1357298"/>
            <a:ext cx="8001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Es una patología que resulta del déficit de hormonas tiroideas causado por alteraciones en el desarrollo de la glándula.</a:t>
            </a:r>
          </a:p>
          <a:p>
            <a:r>
              <a:rPr lang="es-CO" dirty="0" smtClean="0"/>
              <a:t>Deficiencia tiroidea, presente en el nacimiento que impide la adecuada producción de hormonas T3 y T4, las cuales son necesarias para un normal metabolismo, crecimiento y desarrollo del cerebro.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643042" y="571480"/>
            <a:ext cx="5786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Hipotiroidismo congénito</a:t>
            </a:r>
            <a:endParaRPr lang="es-E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71472" y="3643314"/>
            <a:ext cx="20584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Embriogénesis: </a:t>
            </a:r>
          </a:p>
          <a:p>
            <a:r>
              <a:rPr lang="es-ES" b="1" dirty="0" smtClean="0"/>
              <a:t>4ª a 8ª semana EG</a:t>
            </a:r>
            <a:endParaRPr lang="es-E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857497"/>
            <a:ext cx="521497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43447"/>
            <a:ext cx="414337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714884"/>
            <a:ext cx="4429156" cy="198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E:\Errores del metabolismo\ee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0"/>
            <a:ext cx="1524003" cy="1451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42976" y="785794"/>
            <a:ext cx="714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Hipotiroidismo congénito primario permanente (HCP)</a:t>
            </a:r>
            <a:endParaRPr lang="es-ES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85720" y="1500174"/>
            <a:ext cx="87154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ES" b="1" dirty="0" smtClean="0"/>
              <a:t>Esporádico: </a:t>
            </a:r>
            <a:r>
              <a:rPr lang="es-ES" dirty="0" smtClean="0"/>
              <a:t>es debido a anormalidades en el desarrollo o migración de la glándula tiroides (</a:t>
            </a:r>
            <a:r>
              <a:rPr lang="es-ES" dirty="0" err="1" smtClean="0"/>
              <a:t>disgenesia</a:t>
            </a:r>
            <a:r>
              <a:rPr lang="es-ES" dirty="0" smtClean="0"/>
              <a:t> tiroidea) entre 85 y 80% de los casos. La mayoría</a:t>
            </a:r>
            <a:br>
              <a:rPr lang="es-ES" dirty="0" smtClean="0"/>
            </a:br>
            <a:r>
              <a:rPr lang="es-ES" dirty="0" smtClean="0"/>
              <a:t>de los casos de HCP permanente son esporádicos, aproximadamente 98%. La causa más frecuente es la </a:t>
            </a:r>
            <a:r>
              <a:rPr lang="es-ES" dirty="0" err="1" smtClean="0"/>
              <a:t>disgenesia</a:t>
            </a:r>
            <a:r>
              <a:rPr lang="es-ES" dirty="0" smtClean="0"/>
              <a:t> y su forma más común de presentación</a:t>
            </a:r>
            <a:br>
              <a:rPr lang="es-ES" dirty="0" smtClean="0"/>
            </a:br>
            <a:r>
              <a:rPr lang="es-ES" dirty="0" smtClean="0"/>
              <a:t>es la ectopia (65%), con localización en la base de la lengua, seguida de </a:t>
            </a:r>
            <a:r>
              <a:rPr lang="es-ES" dirty="0" err="1" smtClean="0"/>
              <a:t>atireosis</a:t>
            </a:r>
            <a:r>
              <a:rPr lang="es-ES" dirty="0" smtClean="0"/>
              <a:t> (ausencia de la glándula tiroides) que se manifiesta en aproximadamente 30% de los casos. Se han identificado mutaciones no germinales en el gen que codifica PAX8.</a:t>
            </a:r>
          </a:p>
          <a:p>
            <a:pPr marL="342900" indent="-342900">
              <a:buAutoNum type="arabicPeriod"/>
            </a:pPr>
            <a:r>
              <a:rPr lang="es-ES" b="1" dirty="0" smtClean="0"/>
              <a:t>Hereditarios:</a:t>
            </a:r>
            <a:r>
              <a:rPr lang="es-ES" dirty="0" smtClean="0"/>
              <a:t>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ES" dirty="0" smtClean="0"/>
              <a:t>Las </a:t>
            </a:r>
            <a:r>
              <a:rPr lang="es-ES" dirty="0" err="1" smtClean="0"/>
              <a:t>disgenesias</a:t>
            </a:r>
            <a:r>
              <a:rPr lang="es-ES" dirty="0" smtClean="0"/>
              <a:t> familiares representan aproximadamente 2%.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ES" dirty="0" smtClean="0"/>
              <a:t>La </a:t>
            </a:r>
            <a:r>
              <a:rPr lang="es-ES" dirty="0" err="1" smtClean="0"/>
              <a:t>dishormonogénesis</a:t>
            </a:r>
            <a:r>
              <a:rPr lang="es-ES" dirty="0" smtClean="0"/>
              <a:t> por defectos genéticos en la síntesis de hormonas tiroideas se presenta entre 15 y 20% de los casos.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ES" dirty="0" smtClean="0"/>
              <a:t>Otras formas hereditarias son por insensibilidad parcial a la Hormona Tiroidea: Son dos grupos, las localizadas a </a:t>
            </a:r>
            <a:r>
              <a:rPr lang="es-ES" b="1" dirty="0" smtClean="0"/>
              <a:t>nivel de la membrana celular y </a:t>
            </a:r>
            <a:r>
              <a:rPr lang="es-ES" dirty="0" smtClean="0"/>
              <a:t>las relacionadas con alteraciones a </a:t>
            </a:r>
            <a:r>
              <a:rPr lang="es-ES" b="1" dirty="0" smtClean="0"/>
              <a:t>nivel de receptores.</a:t>
            </a:r>
            <a:endParaRPr lang="es-E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14414" y="642918"/>
            <a:ext cx="6858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Hipotiroidismo congénito central permanente (HCC)</a:t>
            </a:r>
            <a:endParaRPr lang="es-ES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85720" y="1214422"/>
            <a:ext cx="85011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Afecta a 1:16,000 o 100,000 RN, </a:t>
            </a:r>
            <a:r>
              <a:rPr 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caracteriza por deficiencia de la hormona liberadora de la tiroides o </a:t>
            </a:r>
            <a:r>
              <a:rPr lang="es-E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tirotropina</a:t>
            </a:r>
            <a:r>
              <a:rPr 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(TSH)</a:t>
            </a:r>
            <a:r>
              <a:rPr lang="es-ES" dirty="0" smtClean="0"/>
              <a:t> o como parte de la llamada deficiencia hormonal hipofisaria combinada, que se acompaña de otras</a:t>
            </a:r>
            <a:br>
              <a:rPr lang="es-ES" dirty="0" smtClean="0"/>
            </a:br>
            <a:r>
              <a:rPr lang="es-ES" dirty="0" smtClean="0"/>
              <a:t>deficiencias hormonales hipofisarias como prolactina, </a:t>
            </a:r>
            <a:r>
              <a:rPr lang="es-ES" dirty="0" err="1" smtClean="0"/>
              <a:t>adrenocorticotropa</a:t>
            </a:r>
            <a:r>
              <a:rPr lang="es-ES" dirty="0" smtClean="0"/>
              <a:t>, de crecimiento, entre otras y, que además puede acompañarse de otros defectos anatómicos de la línea media.</a:t>
            </a:r>
          </a:p>
          <a:p>
            <a:r>
              <a:rPr lang="es-ES" dirty="0" smtClean="0"/>
              <a:t> La sospecha diagnóstica surge cuando se detectan alteraciones de la línea media</a:t>
            </a:r>
            <a:br>
              <a:rPr lang="es-ES" dirty="0" smtClean="0"/>
            </a:br>
            <a:r>
              <a:rPr lang="es-ES" dirty="0" smtClean="0"/>
              <a:t>como hipertelorismo, </a:t>
            </a:r>
            <a:r>
              <a:rPr lang="es-ES" dirty="0" err="1" smtClean="0"/>
              <a:t>micropene</a:t>
            </a:r>
            <a:r>
              <a:rPr lang="es-ES" dirty="0" smtClean="0"/>
              <a:t> (longitud del pene inferior a 2.5 cm) o hipoplasia de labios menores. En estos casos, el tamiz con TSH no es útil como escrutinio, por lo que estos RN requieren la determinación sérica de T4 total y libre.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643042" y="450057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alteraciones que deben considerarse:</a:t>
            </a:r>
          </a:p>
          <a:p>
            <a:endParaRPr lang="es-ES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es-ES" i="1" dirty="0" err="1" smtClean="0"/>
              <a:t>Hipotiroxinemia</a:t>
            </a:r>
            <a:r>
              <a:rPr lang="es-ES" i="1" dirty="0" smtClean="0"/>
              <a:t> transitoria</a:t>
            </a:r>
          </a:p>
          <a:p>
            <a:pPr>
              <a:buFont typeface="Wingdings" pitchFamily="2" charset="2"/>
              <a:buChar char="ü"/>
            </a:pPr>
            <a:r>
              <a:rPr lang="es-ES" i="1" dirty="0" err="1" smtClean="0"/>
              <a:t>Hipertirotropinemia</a:t>
            </a:r>
            <a:r>
              <a:rPr lang="es-ES" i="1" dirty="0" smtClean="0"/>
              <a:t> transitoria</a:t>
            </a:r>
          </a:p>
          <a:p>
            <a:pPr>
              <a:buFont typeface="Wingdings" pitchFamily="2" charset="2"/>
              <a:buChar char="ü"/>
            </a:pPr>
            <a:r>
              <a:rPr lang="es-ES" i="1" dirty="0" smtClean="0"/>
              <a:t>Hipotiroidismo primario transitorio (HPT)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</a:t>
            </a:r>
            <a:endParaRPr lang="es-E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lady\Desktop\Tamizaje_Hipotiroidismo_congenito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71472" y="2551837"/>
            <a:ext cx="42148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s-CO" dirty="0" smtClean="0"/>
              <a:t>Retraso en la maduración esquelética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s-CO" dirty="0" err="1" smtClean="0"/>
              <a:t>Macroglosia</a:t>
            </a:r>
            <a:endParaRPr lang="es-CO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es-CO" dirty="0" smtClean="0"/>
              <a:t>Hernia umbilical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s-CO" dirty="0" smtClean="0"/>
              <a:t> Amplia fontanela posterior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s-CO" dirty="0" smtClean="0"/>
              <a:t>Ictericia prolongada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s-CO" dirty="0" err="1" smtClean="0"/>
              <a:t>Letargia</a:t>
            </a:r>
            <a:endParaRPr lang="es-CO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es-CO" dirty="0" smtClean="0"/>
              <a:t>Dificultad respiratoria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s-CO" dirty="0" smtClean="0"/>
              <a:t>Hipotonía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s-CO" dirty="0" smtClean="0"/>
              <a:t>Poca actividad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000232" y="428604"/>
            <a:ext cx="4071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Manifestaciones Clínicas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85720" y="1071546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Noventa y cinco por ciento de los RN con HC son asintomáticos o pueden presentar síntomas muy sutiles como fontanela posterior abierta (&gt; 0.5 cm), por lo que es esencial realizar el tamiz neonatal con TSH con el fin de identificarlos y tratarlo en forma  oportuna.</a:t>
            </a:r>
            <a:endParaRPr lang="es-ES" dirty="0"/>
          </a:p>
        </p:txBody>
      </p:sp>
      <p:pic>
        <p:nvPicPr>
          <p:cNvPr id="5" name="3 Imagen" descr="http://www.manualmoderno.com/apoyos_electronicos/9789707293021/inf/figura17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285992"/>
            <a:ext cx="32543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vlady\Desktop\Tamizaje_Hipotiroidismo_congenito-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500570"/>
            <a:ext cx="5143504" cy="2218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752475"/>
            <a:ext cx="84963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428596" y="214291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Esquema </a:t>
            </a:r>
            <a:r>
              <a:rPr lang="es-ES" b="1" dirty="0" smtClean="0"/>
              <a:t>Básico </a:t>
            </a:r>
            <a:r>
              <a:rPr lang="es-ES" b="1" dirty="0" smtClean="0"/>
              <a:t>De </a:t>
            </a:r>
            <a:r>
              <a:rPr lang="es-ES" b="1" dirty="0" smtClean="0"/>
              <a:t>Aproximación </a:t>
            </a:r>
            <a:r>
              <a:rPr lang="es-ES" b="1" dirty="0" smtClean="0"/>
              <a:t>A </a:t>
            </a:r>
            <a:r>
              <a:rPr lang="es-ES" b="1" dirty="0" smtClean="0"/>
              <a:t>Recién </a:t>
            </a:r>
            <a:r>
              <a:rPr lang="es-ES" b="1" dirty="0" smtClean="0"/>
              <a:t>Nacidos Con Enfermedad </a:t>
            </a:r>
            <a:r>
              <a:rPr lang="es-ES" b="1" dirty="0" smtClean="0"/>
              <a:t>Metabólica </a:t>
            </a:r>
            <a:r>
              <a:rPr lang="es-ES" b="1" dirty="0" smtClean="0"/>
              <a:t>Aguda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2776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71736" y="500042"/>
            <a:ext cx="3787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CO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Manifestaciones Clínicas</a:t>
            </a:r>
          </a:p>
        </p:txBody>
      </p:sp>
      <p:pic>
        <p:nvPicPr>
          <p:cNvPr id="6" name="Picture 2" descr="C:\Users\vlady\Desktop\Tamizaje_Hipotiroidismo_congenito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357298"/>
            <a:ext cx="5220652" cy="4964128"/>
          </a:xfrm>
          <a:prstGeom prst="rect">
            <a:avLst/>
          </a:prstGeom>
          <a:noFill/>
        </p:spPr>
      </p:pic>
      <p:pic>
        <p:nvPicPr>
          <p:cNvPr id="5123" name="Picture 3" descr="C:\Users\vlady\Desktop\Hipotiroidismo Congénito Presentación de un cas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57298"/>
            <a:ext cx="2928958" cy="3786214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142844" y="5143512"/>
            <a:ext cx="32147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/>
              <a:t>Radiografía de edad ósea miembros inferiores, vista AP.</a:t>
            </a:r>
          </a:p>
          <a:p>
            <a:pPr algn="ctr"/>
            <a:r>
              <a:rPr lang="es-ES" sz="1600" b="1" dirty="0" smtClean="0"/>
              <a:t>Se observa ausencia de núcleos de osificación , epífisis distal del fémur y proximal de la tibia</a:t>
            </a:r>
            <a:endParaRPr lang="es-E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2844" y="500042"/>
            <a:ext cx="87868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DIAGNÓSTICO</a:t>
            </a:r>
          </a:p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Comprende dos etapas, en la primera se hace una prueba de </a:t>
            </a:r>
            <a:r>
              <a:rPr lang="es-ES" dirty="0" err="1" smtClean="0"/>
              <a:t>tamizaje</a:t>
            </a:r>
            <a:r>
              <a:rPr lang="es-ES" dirty="0" smtClean="0"/>
              <a:t> que identificará al RN sospechoso y la segunda es la determinación sérica confirmatoria de TSH y T4 total o libre. </a:t>
            </a:r>
          </a:p>
          <a:p>
            <a:r>
              <a:rPr lang="es-ES" dirty="0" smtClean="0"/>
              <a:t>En caso de no obtener el resultado en 24 horas, iniciar tratamiento con </a:t>
            </a:r>
            <a:r>
              <a:rPr lang="es-ES" dirty="0" err="1" smtClean="0"/>
              <a:t>levotiroxina</a:t>
            </a:r>
            <a:r>
              <a:rPr lang="es-ES" dirty="0" smtClean="0"/>
              <a:t> para disminuir el riesgo de alteraciones del </a:t>
            </a:r>
            <a:r>
              <a:rPr lang="es-ES" dirty="0" err="1" smtClean="0"/>
              <a:t>neurodesarrollo</a:t>
            </a:r>
            <a:r>
              <a:rPr lang="es-ES" dirty="0" smtClean="0"/>
              <a:t>. Cuando el resultado del perfil tiroideo es normal, debe suspenderse la </a:t>
            </a:r>
            <a:r>
              <a:rPr lang="es-ES" dirty="0" err="1" smtClean="0"/>
              <a:t>levotiroxina</a:t>
            </a:r>
            <a:r>
              <a:rPr lang="es-ES" dirty="0" smtClean="0"/>
              <a:t>, en caso contrario  continuar tratamiento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142844" y="3143248"/>
            <a:ext cx="88583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TRATAMIENTO</a:t>
            </a:r>
          </a:p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El tratamiento consiste en </a:t>
            </a:r>
            <a:r>
              <a:rPr lang="es-ES" dirty="0" err="1" smtClean="0"/>
              <a:t>levotiroxina</a:t>
            </a:r>
            <a:r>
              <a:rPr lang="es-ES" dirty="0" smtClean="0"/>
              <a:t> vía oral, que de preferencia  debe iniciarse dentro de las primeras 2-4 semanas de vida extrauterina para evitar secuelas neurológicas.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428596" y="4572008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del tratamiento: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1. Mantener la T4 libre o total T4 por arriba de la mitad superior normal durante el primer año de vida.</a:t>
            </a:r>
            <a:br>
              <a:rPr lang="es-ES" dirty="0" smtClean="0"/>
            </a:br>
            <a:r>
              <a:rPr lang="es-ES" dirty="0" smtClean="0"/>
              <a:t>2. Los valores objetivo durante el primer año son 10-16 mg/</a:t>
            </a:r>
            <a:r>
              <a:rPr lang="es-ES" dirty="0" err="1" smtClean="0"/>
              <a:t>dL</a:t>
            </a:r>
            <a:r>
              <a:rPr lang="es-ES" dirty="0" smtClean="0"/>
              <a:t> (de 130 a 206 </a:t>
            </a:r>
            <a:r>
              <a:rPr lang="es-ES" dirty="0" err="1" smtClean="0"/>
              <a:t>nmol</a:t>
            </a:r>
            <a:r>
              <a:rPr lang="es-ES" dirty="0" smtClean="0"/>
              <a:t>/L) y para T4 libre son de 1.4 a 2.3 </a:t>
            </a:r>
            <a:r>
              <a:rPr lang="es-ES" dirty="0" err="1" smtClean="0"/>
              <a:t>ng</a:t>
            </a:r>
            <a:r>
              <a:rPr lang="es-ES" dirty="0" smtClean="0"/>
              <a:t>/</a:t>
            </a:r>
            <a:r>
              <a:rPr lang="es-ES" dirty="0" err="1" smtClean="0"/>
              <a:t>dL</a:t>
            </a:r>
            <a:r>
              <a:rPr lang="es-ES" dirty="0" smtClean="0"/>
              <a:t> (de 18 a 30 </a:t>
            </a:r>
            <a:r>
              <a:rPr lang="es-ES" dirty="0" err="1" smtClean="0"/>
              <a:t>pmol</a:t>
            </a:r>
            <a:r>
              <a:rPr lang="es-ES" dirty="0" smtClean="0"/>
              <a:t>/L).</a:t>
            </a:r>
            <a:br>
              <a:rPr lang="es-ES" dirty="0" smtClean="0"/>
            </a:br>
            <a:r>
              <a:rPr lang="es-ES" dirty="0" smtClean="0"/>
              <a:t>3. La TSH deberá mantenerse en niveles menores de 5 µU/L.</a:t>
            </a:r>
            <a:endParaRPr lang="es-E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500042"/>
            <a:ext cx="850112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Tratamiento: LEVOTIROXINA</a:t>
            </a:r>
          </a:p>
          <a:p>
            <a:r>
              <a:rPr lang="es-ES" dirty="0" smtClean="0">
                <a:solidFill>
                  <a:srgbClr val="000000"/>
                </a:solidFill>
                <a:latin typeface="Constantia" pitchFamily="18" charset="0"/>
              </a:rPr>
              <a:t>•Iniciar antes de 15 días de vida</a:t>
            </a:r>
          </a:p>
          <a:p>
            <a:r>
              <a:rPr lang="es-ES" dirty="0" smtClean="0">
                <a:solidFill>
                  <a:srgbClr val="000000"/>
                </a:solidFill>
                <a:latin typeface="Constantia" pitchFamily="18" charset="0"/>
              </a:rPr>
              <a:t>•10-15 /kg</a:t>
            </a:r>
          </a:p>
          <a:p>
            <a:r>
              <a:rPr lang="es-ES" dirty="0" smtClean="0">
                <a:solidFill>
                  <a:srgbClr val="000000"/>
                </a:solidFill>
                <a:latin typeface="Constantia" pitchFamily="18" charset="0"/>
              </a:rPr>
              <a:t>•Si llega TSH muy alta 15 mg/kg</a:t>
            </a:r>
          </a:p>
          <a:p>
            <a:r>
              <a:rPr lang="es-ES" dirty="0" smtClean="0">
                <a:solidFill>
                  <a:srgbClr val="000000"/>
                </a:solidFill>
                <a:latin typeface="Constantia" pitchFamily="18" charset="0"/>
              </a:rPr>
              <a:t>•Error común: </a:t>
            </a:r>
            <a:r>
              <a:rPr lang="es-ES" dirty="0" err="1" smtClean="0">
                <a:solidFill>
                  <a:srgbClr val="000000"/>
                </a:solidFill>
                <a:latin typeface="Constantia" pitchFamily="18" charset="0"/>
              </a:rPr>
              <a:t>subdosificación</a:t>
            </a:r>
            <a:endParaRPr lang="es-ES" dirty="0" smtClean="0">
              <a:solidFill>
                <a:srgbClr val="000000"/>
              </a:solidFill>
              <a:latin typeface="Constantia" pitchFamily="18" charset="0"/>
            </a:endParaRPr>
          </a:p>
          <a:p>
            <a:r>
              <a:rPr lang="es-ES" dirty="0" smtClean="0">
                <a:solidFill>
                  <a:srgbClr val="000000"/>
                </a:solidFill>
                <a:latin typeface="Constantia" pitchFamily="18" charset="0"/>
              </a:rPr>
              <a:t>•Pulverizar la tableta y diluir en 5 </a:t>
            </a:r>
            <a:r>
              <a:rPr lang="es-ES" dirty="0" err="1" smtClean="0">
                <a:solidFill>
                  <a:srgbClr val="000000"/>
                </a:solidFill>
                <a:latin typeface="Constantia" pitchFamily="18" charset="0"/>
              </a:rPr>
              <a:t>cc</a:t>
            </a:r>
            <a:r>
              <a:rPr lang="es-ES" dirty="0" smtClean="0">
                <a:solidFill>
                  <a:srgbClr val="000000"/>
                </a:solidFill>
                <a:latin typeface="Constantia" pitchFamily="18" charset="0"/>
              </a:rPr>
              <a:t> agua o leche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28596" y="2690336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¿Cuándo iniciar </a:t>
            </a:r>
            <a:r>
              <a:rPr lang="es-ES" b="1" dirty="0" err="1" smtClean="0"/>
              <a:t>levotiroxina</a:t>
            </a:r>
            <a:r>
              <a:rPr lang="es-ES" b="1" dirty="0" smtClean="0"/>
              <a:t>?</a:t>
            </a:r>
          </a:p>
          <a:p>
            <a:r>
              <a:rPr lang="es-ES" dirty="0" smtClean="0"/>
              <a:t>El tratamiento debe iniciar inmediatamente después de tomar la muestra para pruebas confirmatorias, inclusive antes de que los resultados estén disponibles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928662" y="3857628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Tratamiento: LEVOTIROXINA</a:t>
            </a:r>
            <a:endParaRPr lang="es-ES" dirty="0" smtClean="0"/>
          </a:p>
          <a:p>
            <a:r>
              <a:rPr lang="es-ES" dirty="0" smtClean="0"/>
              <a:t>•RNT una tableta de 50 </a:t>
            </a:r>
            <a:r>
              <a:rPr lang="es-ES" dirty="0" err="1" smtClean="0"/>
              <a:t>mcgr</a:t>
            </a:r>
            <a:r>
              <a:rPr lang="es-ES" dirty="0" smtClean="0"/>
              <a:t>      •RNPT media tableta de 50 </a:t>
            </a:r>
            <a:r>
              <a:rPr lang="es-ES" dirty="0" err="1" smtClean="0"/>
              <a:t>mcgr</a:t>
            </a:r>
            <a:endParaRPr lang="es-ES" dirty="0" smtClean="0"/>
          </a:p>
          <a:p>
            <a:r>
              <a:rPr lang="es-ES" dirty="0" smtClean="0"/>
              <a:t>•En ayunas                 •Evitar dar con leche de soya</a:t>
            </a:r>
          </a:p>
          <a:p>
            <a:r>
              <a:rPr lang="es-ES" dirty="0" smtClean="0"/>
              <a:t>•Dar por lo menos 4 horas alejado de </a:t>
            </a:r>
            <a:r>
              <a:rPr lang="es-ES" dirty="0" err="1" smtClean="0"/>
              <a:t>multivitaminas</a:t>
            </a:r>
            <a:r>
              <a:rPr lang="es-ES" dirty="0" smtClean="0"/>
              <a:t> con hierro y calcio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00034" y="514351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600" b="1" dirty="0" smtClean="0"/>
              <a:t>Seguimiento</a:t>
            </a:r>
            <a:endParaRPr lang="es-ES" sz="1600" dirty="0" smtClean="0"/>
          </a:p>
          <a:p>
            <a:r>
              <a:rPr lang="es-ES" sz="1600" dirty="0" smtClean="0"/>
              <a:t>•A las 2 y 4 semanas de iniciado el tratamiento</a:t>
            </a:r>
          </a:p>
          <a:p>
            <a:r>
              <a:rPr lang="es-ES" sz="1600" dirty="0" smtClean="0"/>
              <a:t>•Cada 1 a 2 meses el primer año</a:t>
            </a:r>
          </a:p>
          <a:p>
            <a:r>
              <a:rPr lang="es-ES" sz="1600" dirty="0" smtClean="0"/>
              <a:t>•2 y 4 semanas después de modificar dosis</a:t>
            </a:r>
          </a:p>
          <a:p>
            <a:r>
              <a:rPr lang="es-ES" sz="1600" dirty="0" smtClean="0"/>
              <a:t>•Cada 3 a 4 meses: entre los 6 meses y 3 años</a:t>
            </a:r>
          </a:p>
          <a:p>
            <a:r>
              <a:rPr lang="es-ES" sz="1600" dirty="0" smtClean="0"/>
              <a:t>•Cada 6 a 12 meses: hasta el final del crecimiento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 Imagen" descr="http://www.elpopular.pe/sites/default/files/styles/img_620x465/public/imagen/2016/05/17/Noticia-152736-hipotiroidismo-recien-nacido.jpg?itok=OUmGXRQ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928670"/>
            <a:ext cx="458628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857224" y="3929066"/>
            <a:ext cx="46434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4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igailsHand" pitchFamily="2" charset="0"/>
              </a:rPr>
              <a:t>SOLO HAY UNA OPORTUNIDAD PARA HACERLO BIEN Y A TIEMPO</a:t>
            </a:r>
            <a:endParaRPr lang="es-CO" sz="4000" b="1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igailsHand" pitchFamily="2" charset="0"/>
            </a:endParaRPr>
          </a:p>
        </p:txBody>
      </p:sp>
      <p:pic>
        <p:nvPicPr>
          <p:cNvPr id="1027" name="Picture 3" descr="E:\Errores del metabolismo\Talón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214818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596" y="2214554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3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Sumario:</a:t>
            </a:r>
          </a:p>
          <a:p>
            <a:pPr marL="742950" lvl="0" indent="-742950">
              <a:buAutoNum type="arabicPeriod"/>
            </a:pPr>
            <a:r>
              <a:rPr lang="es-ES" sz="3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Galactosemia</a:t>
            </a:r>
          </a:p>
          <a:p>
            <a:pPr marL="742950" indent="-742950">
              <a:buFontTx/>
              <a:buAutoNum type="arabicPeriod"/>
            </a:pPr>
            <a:r>
              <a:rPr lang="es-ES" sz="3600" b="1" i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Hipotiroidismo congénito</a:t>
            </a:r>
          </a:p>
          <a:p>
            <a:pPr marL="742950" lvl="0" indent="-742950">
              <a:buAutoNum type="arabicPeriod"/>
            </a:pPr>
            <a:endParaRPr lang="es-ES" sz="36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928662" y="642918"/>
            <a:ext cx="7429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Curso Optativo:</a:t>
            </a:r>
          </a:p>
          <a:p>
            <a:pPr lvl="0" algn="ctr">
              <a:defRPr/>
            </a:pPr>
            <a:r>
              <a:rPr lang="es-E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Errores Innatos del Metabolismo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285984" y="785794"/>
            <a:ext cx="4714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GALACTOSEMIA</a:t>
            </a:r>
            <a:endParaRPr lang="es-E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28596" y="2214554"/>
            <a:ext cx="82868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La </a:t>
            </a:r>
            <a:r>
              <a:rPr lang="es-ES" sz="2400" b="1" dirty="0" smtClean="0"/>
              <a:t>galactosa</a:t>
            </a:r>
            <a:r>
              <a:rPr lang="es-ES" sz="2400" dirty="0" smtClean="0"/>
              <a:t> es un azúcar simple que unido a otro, la </a:t>
            </a:r>
            <a:r>
              <a:rPr lang="es-ES" sz="2400" b="1" dirty="0" smtClean="0"/>
              <a:t>glucosa</a:t>
            </a:r>
            <a:r>
              <a:rPr lang="es-ES" sz="2400" dirty="0" smtClean="0"/>
              <a:t>, para formar el </a:t>
            </a:r>
            <a:r>
              <a:rPr lang="es-ES" sz="2400" b="1" dirty="0" smtClean="0"/>
              <a:t>disacárido lactosa</a:t>
            </a:r>
            <a:r>
              <a:rPr lang="es-ES" sz="2400" dirty="0" smtClean="0"/>
              <a:t>, que es el azúcar de la leche.</a:t>
            </a:r>
          </a:p>
          <a:p>
            <a:r>
              <a:rPr lang="es-ES" sz="2400" dirty="0" smtClean="0"/>
              <a:t>Cuando bebemos leche la lactosa es hidrolizada por efecto de la lactasa intestinal y se transforma en glucosa y galactosa, dos monosacáridos que son prontamente ingresados al torrente sanguíneo.</a:t>
            </a:r>
          </a:p>
          <a:p>
            <a:pPr algn="just"/>
            <a:r>
              <a:rPr lang="es-ES" sz="2400" dirty="0" smtClean="0"/>
              <a:t>Una vez en el sistema, la galactosa sigue la única ruta metabólica que le permite ser convertida en glucosa, que consta de tres pasos enzimáticos fundamentales.</a:t>
            </a:r>
          </a:p>
          <a:p>
            <a:pPr algn="just"/>
            <a:endParaRPr lang="es-ES" sz="24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1452561" cy="185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714356"/>
            <a:ext cx="1337390" cy="121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vlady\Desktop\GALACTOSEMIA CLÁSICA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428736"/>
            <a:ext cx="1744666" cy="79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857232"/>
            <a:ext cx="5715008" cy="524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214282" y="857232"/>
            <a:ext cx="321471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Consta de 3 reacciones enzimáticamente catalizadas: </a:t>
            </a:r>
          </a:p>
          <a:p>
            <a:r>
              <a:rPr lang="es-ES" dirty="0" smtClean="0"/>
              <a:t>1) la galactosa es </a:t>
            </a:r>
            <a:r>
              <a:rPr lang="es-ES" dirty="0" err="1" smtClean="0"/>
              <a:t>fosforilada</a:t>
            </a:r>
            <a:r>
              <a:rPr lang="es-ES" dirty="0" smtClean="0"/>
              <a:t> a expensas</a:t>
            </a:r>
          </a:p>
          <a:p>
            <a:r>
              <a:rPr lang="es-ES" dirty="0" smtClean="0"/>
              <a:t>del ATP a galactosa-l-fosfato, por acción de la </a:t>
            </a:r>
            <a:r>
              <a:rPr lang="es-ES" dirty="0" err="1" smtClean="0"/>
              <a:t>galactoquinasa</a:t>
            </a:r>
            <a:endParaRPr lang="es-ES" dirty="0" smtClean="0"/>
          </a:p>
          <a:p>
            <a:r>
              <a:rPr lang="es-ES" dirty="0" smtClean="0"/>
              <a:t> 2) la galactosa-1 fosfato</a:t>
            </a:r>
          </a:p>
          <a:p>
            <a:r>
              <a:rPr lang="es-ES" dirty="0" smtClean="0"/>
              <a:t>reacciona con la UDP-glucosa y se forma UDP-galactosa y glucosa-1-fosfato, por acción de la galactosa-1-fosfato </a:t>
            </a:r>
            <a:r>
              <a:rPr lang="es-ES" dirty="0" err="1" smtClean="0"/>
              <a:t>uridil</a:t>
            </a:r>
            <a:r>
              <a:rPr lang="es-ES" dirty="0" smtClean="0"/>
              <a:t> </a:t>
            </a:r>
            <a:r>
              <a:rPr lang="es-ES" dirty="0" err="1" smtClean="0"/>
              <a:t>transferasa</a:t>
            </a:r>
            <a:r>
              <a:rPr lang="es-ES" dirty="0" smtClean="0"/>
              <a:t> </a:t>
            </a:r>
          </a:p>
          <a:p>
            <a:r>
              <a:rPr lang="es-ES" dirty="0" smtClean="0"/>
              <a:t>3) la UDP- galactosa se convierte en UDP-glucosa, por la acción de la UDP-galactosa - 4- </a:t>
            </a:r>
            <a:r>
              <a:rPr lang="es-ES" dirty="0" err="1" smtClean="0"/>
              <a:t>epimerasa</a:t>
            </a:r>
            <a:r>
              <a:rPr lang="es-ES" dirty="0" smtClean="0"/>
              <a:t>, enzima que contiene NAD' firmemente unido.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571604" y="285728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Metabolismo de la galactosa </a:t>
            </a:r>
            <a:endParaRPr lang="es-ES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42910" y="428604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galactosemia es un error congénito del metabolismo de la galactosa.</a:t>
            </a:r>
            <a:endParaRPr lang="es-E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1500174"/>
            <a:ext cx="1714480" cy="229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"/>
          <p:cNvSpPr/>
          <p:nvPr/>
        </p:nvSpPr>
        <p:spPr>
          <a:xfrm>
            <a:off x="285720" y="1785926"/>
            <a:ext cx="66437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Enfermedad hereditaria que se caracteriza por la incapacidad del organismo de metabolizar la galactosa en glucosa.</a:t>
            </a:r>
          </a:p>
          <a:p>
            <a:r>
              <a:rPr lang="es-ES" sz="2400" dirty="0" smtClean="0"/>
              <a:t>Sigue un patrón de herencia mendeliana de tipo autosómico recesivo.</a:t>
            </a:r>
            <a:endParaRPr lang="es-E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85720" y="3718679"/>
            <a:ext cx="81439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Es una enfermedad incluida en los programas de cribado neonatal: </a:t>
            </a:r>
          </a:p>
          <a:p>
            <a:r>
              <a:rPr lang="es-ES" dirty="0" smtClean="0"/>
              <a:t>a) el niño afectado puede no exhibir síntomas al nacer</a:t>
            </a:r>
          </a:p>
          <a:p>
            <a:r>
              <a:rPr lang="es-ES" dirty="0" smtClean="0"/>
              <a:t>b) la enfermedad produce severos daños neurológicos y/o afectación de órganos vitales</a:t>
            </a:r>
          </a:p>
          <a:p>
            <a:r>
              <a:rPr lang="es-ES" dirty="0" smtClean="0"/>
              <a:t>c) el tratamiento de estos pacientes consiste en la no administración de fuente de lactosa y galactosa, lo cual evita la aparición de los síntomas y el desarrollo del paciente será normal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14282" y="5786454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incidencia global de esta enfermedad oscila entre 1:40.000 y 1:60.000 </a:t>
            </a:r>
          </a:p>
          <a:p>
            <a:pPr algn="ctr"/>
            <a:r>
              <a:rPr lang="es-E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recién nacidos vivos</a:t>
            </a:r>
            <a:endParaRPr lang="es-E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714356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Se conocen tres errores congénitos del metabolismo de la galactosa, cada uno de ellos debido a la mutación de un gen. Para los tres han sido identificadas diversas mutaciones </a:t>
            </a:r>
            <a:r>
              <a:rPr lang="es-ES" sz="2400" dirty="0" err="1" smtClean="0"/>
              <a:t>alélicas</a:t>
            </a:r>
            <a:r>
              <a:rPr lang="es-ES" sz="2400" dirty="0" smtClean="0"/>
              <a:t> responsables de un fenotipo bioquímico característico, que condiciona a su vez unas manifestaciones clínicas determinadas.</a:t>
            </a:r>
            <a:endParaRPr lang="es-ES" sz="16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57158" y="3286124"/>
          <a:ext cx="8429685" cy="2368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6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7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600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kumimoji="0" lang="es-E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Tipo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</a:t>
                      </a:r>
                    </a:p>
                    <a:p>
                      <a:pPr algn="ctr"/>
                      <a:r>
                        <a:rPr kumimoji="0" lang="es-E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Afectado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Localización</a:t>
                      </a:r>
                    </a:p>
                    <a:p>
                      <a:pPr algn="ctr"/>
                      <a:r>
                        <a:rPr kumimoji="0" lang="es-E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Cromosòmica</a:t>
                      </a:r>
                      <a:endParaRPr kumimoji="0" lang="es-ES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Locus</a:t>
                      </a:r>
                    </a:p>
                    <a:p>
                      <a:pPr algn="ctr"/>
                      <a:r>
                        <a:rPr kumimoji="0" lang="es-E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Génico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Enzima </a:t>
                      </a:r>
                      <a:endParaRPr lang="es-E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Afectada</a:t>
                      </a:r>
                      <a:endParaRPr lang="es-E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r>
                        <a:rPr lang="es-ES" b="1" dirty="0" smtClean="0"/>
                        <a:t>Tipo I</a:t>
                      </a:r>
                      <a:endParaRPr lang="es-E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GALT</a:t>
                      </a:r>
                    </a:p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Cromosoma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9p13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Galactosa 1-fosfato</a:t>
                      </a:r>
                    </a:p>
                    <a:p>
                      <a:r>
                        <a:rPr kumimoji="0" lang="es-E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uridiltransferasa</a:t>
                      </a:r>
                      <a:endParaRPr lang="es-E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Tipo II</a:t>
                      </a:r>
                      <a:endParaRPr lang="es-E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GALK1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Cromosomas 15 y 17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17q24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s-E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Galactoquinasa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Tipo III</a:t>
                      </a:r>
                      <a:endParaRPr lang="es-E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GALE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Cromosoma 1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1p36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UDP-galactosa 4-epimerasa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1285852" y="6286520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conoce más de 130 mutaciones relacionadas</a:t>
            </a:r>
            <a:endParaRPr lang="es-E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1285860"/>
            <a:ext cx="864399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Debe sospecharse en todo paciente que presenta  manifestaciones clínicas y bioquímicas compatibles con la existencia de esta enfermedad. </a:t>
            </a:r>
          </a:p>
          <a:p>
            <a:endParaRPr lang="es-ES" sz="2400" dirty="0" smtClean="0"/>
          </a:p>
          <a:p>
            <a:pPr algn="ctr"/>
            <a:r>
              <a:rPr lang="es-E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número e intensidad dependerá de la enzima implicada, de la mutación génica responsable, y de la actividad residual de cada paciente pero en todos los casos darán lugar  a un síndrome metabólico de “intoxicación” del organismo por acumulación de los productos no metabolizados y que resultan especialmente tóxicos para el cristalino, el hígado y el riñón.</a:t>
            </a:r>
            <a:endParaRPr lang="es-E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928662" y="642918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GALACTOSEMIA: CUADRO CLÍNICO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71472" y="857232"/>
            <a:ext cx="764386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Deficiencia de </a:t>
            </a:r>
            <a:r>
              <a:rPr lang="es-ES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Galactoquinasa</a:t>
            </a:r>
            <a:r>
              <a:rPr lang="es-E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i="1" dirty="0" smtClean="0"/>
              <a:t>(GALK). Únicamente se presenta la formación de cataratas </a:t>
            </a:r>
            <a:r>
              <a:rPr lang="es-ES" dirty="0" smtClean="0"/>
              <a:t>debido a la acumulación de galactitol en el cristalino. No hay afectación de hígado, riñones o cerebro. Se caracteriza por un aumento de galactosa y galactitol en plasma y </a:t>
            </a:r>
            <a:r>
              <a:rPr lang="es-ES" dirty="0" err="1" smtClean="0"/>
              <a:t>galactosuria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pPr>
              <a:buFont typeface="Wingdings" pitchFamily="2" charset="2"/>
              <a:buChar char="ü"/>
            </a:pP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Deficiencia de </a:t>
            </a:r>
            <a:r>
              <a:rPr lang="es-E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UDP-galactosa 4-epimerasa </a:t>
            </a:r>
            <a:r>
              <a:rPr lang="es-ES" b="1" i="1" dirty="0" smtClean="0"/>
              <a:t>(GALE). Puede mostrarse síntomas o no </a:t>
            </a:r>
            <a:r>
              <a:rPr lang="es-ES" dirty="0" smtClean="0"/>
              <a:t>parecidos a los de la galactosemia clásica. En ambos casos se produce una acumulación de UDP-Galactosa y Galactosa 1-fosfato.</a:t>
            </a:r>
          </a:p>
          <a:p>
            <a:endParaRPr lang="es-ES" dirty="0" smtClean="0"/>
          </a:p>
          <a:p>
            <a:pPr>
              <a:buFont typeface="Wingdings" pitchFamily="2" charset="2"/>
              <a:buChar char="ü"/>
            </a:pPr>
            <a:r>
              <a:rPr lang="es-E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Deficiencia de Galactosa 1-fosfato </a:t>
            </a:r>
            <a:r>
              <a:rPr lang="es-E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uridiltransferasa</a:t>
            </a:r>
            <a:r>
              <a:rPr lang="es-ES" b="1" i="1" dirty="0" smtClean="0"/>
              <a:t> (GALT). Los síntomas presentados son </a:t>
            </a:r>
            <a:r>
              <a:rPr lang="es-ES" dirty="0" smtClean="0"/>
              <a:t>letargo, rechazo al alimento y manifestaciones tóxicas generales, incluyendo vómitos y diarreas, pérdida de peso, ictericia, hepatomegalia, ascitis y la formación de cataratas entre otros debido a la acumulación de galactosa, galactitol y Galactosa 1-fosfato en los tejidos.</a:t>
            </a:r>
          </a:p>
          <a:p>
            <a:r>
              <a:rPr lang="es-ES" dirty="0" smtClean="0"/>
              <a:t>También hay un aumento de galactosa y galactitol en plasma, </a:t>
            </a:r>
            <a:r>
              <a:rPr lang="es-ES" dirty="0" err="1" smtClean="0"/>
              <a:t>galactosuria</a:t>
            </a:r>
            <a:r>
              <a:rPr lang="es-ES" dirty="0" smtClean="0"/>
              <a:t> y cataratas  a temprana  edad.</a:t>
            </a:r>
            <a:endParaRPr lang="es-ES" dirty="0"/>
          </a:p>
        </p:txBody>
      </p:sp>
      <p:pic>
        <p:nvPicPr>
          <p:cNvPr id="3" name="Picture 2" descr="C:\Users\vlady\Desktop\GALACTOSEMIA CLÁSIC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5357826"/>
            <a:ext cx="2033250" cy="1357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ESUMEN DE CONOCIMIENTOS BASICO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1633</Words>
  <Application>Microsoft Office PowerPoint</Application>
  <PresentationFormat>On-screen Show (4:3)</PresentationFormat>
  <Paragraphs>180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AbigailsHand</vt:lpstr>
      <vt:lpstr>Arial</vt:lpstr>
      <vt:lpstr>Calibri</vt:lpstr>
      <vt:lpstr>Constantia</vt:lpstr>
      <vt:lpstr>Wingdings</vt:lpstr>
      <vt:lpstr>Wingdings 2</vt:lpstr>
      <vt:lpstr>Tema de Office</vt:lpstr>
      <vt:lpstr>1_RESUMEN DE CONOCIMIENTOS BASICOS</vt:lpstr>
      <vt:lpstr>Flujo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Loengrys Infante Arceo</dc:creator>
  <cp:lastModifiedBy>Jose A. Barcenas</cp:lastModifiedBy>
  <cp:revision>70</cp:revision>
  <dcterms:created xsi:type="dcterms:W3CDTF">2019-12-06T18:10:26Z</dcterms:created>
  <dcterms:modified xsi:type="dcterms:W3CDTF">2021-04-25T15:26:39Z</dcterms:modified>
</cp:coreProperties>
</file>