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2" r:id="rId2"/>
    <p:sldId id="273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4" r:id="rId16"/>
    <p:sldId id="275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03/05/2023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cu/imgres?imgurl=http://lokura.blogia.com/upload/20070820123748-contracciones-embarazada.jpg&amp;imgrefurl=http://lokura.blogia.com/2007/agosto.php&amp;h=291&amp;w=435&amp;sz=20&amp;tbnid=YhV4SqOBlswuEM:&amp;tbnh=84&amp;tbnw=126&amp;prev=/images?q%3DIm%C3%A1genes%2Bde%2Bembarazada&amp;hl=es&amp;usg=__cxYkvQdj76xW83vfh57SewtzNBk=&amp;ei=E9PeS9HAIIP58Aa595CJBQ&amp;sa=X&amp;oi=image_result&amp;resnum=6&amp;ct=image&amp;ved=0CBAQ9QEwBQ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cu/imgres?imgurl=http://www.mispeces.com/reportajes/2004/jun/omega3/fotos/mujer_embarazada.jpg&amp;imgrefurl=http://www.mispeces.com/reportajes/2004/jun/omega3/index2.asp&amp;h=304&amp;w=250&amp;sz=10&amp;tbnid=CAwnoRkpG0IsxM:&amp;tbnh=116&amp;tbnw=95&amp;prev=/images?q%3DIm%C3%A1genes%2Bde%2Bembarazada&amp;hl=es&amp;usg=__weTTwgEiREb0T_BYO075RI-IToU=&amp;ei=E9PeS9HAIIP58Aa595CJBQ&amp;sa=X&amp;oi=image_result&amp;resnum=3&amp;ct=image&amp;ved=0CAoQ9QEwA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.cu/imgres?imgurl=http://pippodebemorir.files.wordpress.com/2008/09/ancianos1.jpg&amp;imgrefurl=http://pippodebemorir.wordpress.com/2008/09/20/la-vejez/&amp;h=300&amp;w=450&amp;sz=53&amp;tbnid=cJZaLkuldWIVfM:&amp;tbnh=85&amp;tbnw=127&amp;prev=/images?q%3DIm%C3%A1genes%2Bde%2Bancianos&amp;hl=es&amp;usg=__1l84nWVvb5SqbsWRIlddNtHtL-0=&amp;ei=H9HeS4myIMH78Aav7r2xBQ&amp;sa=X&amp;oi=image_result&amp;resnum=1&amp;ct=image&amp;ved=0CAgQ9QEwAA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www.google.com.cu/imgres?imgurl=http://lokura.blogia.com/upload/20070820123748-contracciones-embarazada.jpg&amp;imgrefurl=http://lokura.blogia.com/2007/agosto.php&amp;h=291&amp;w=435&amp;sz=20&amp;tbnid=YhV4SqOBlswuEM:&amp;tbnh=84&amp;tbnw=126&amp;prev=/images?q%3DIm%C3%A1genes%2Bde%2Bembarazada&amp;hl=es&amp;usg=__cxYkvQdj76xW83vfh57SewtzNBk=&amp;ei=E9PeS9HAIIP58Aa595CJBQ&amp;sa=X&amp;oi=image_result&amp;resnum=6&amp;ct=image&amp;ved=0CBAQ9QEwBQ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.cu/imgres?imgurl=http://www.blogdenenes.com/wp-content/uploads/ninos_infancia.jpg&amp;imgrefurl=http://www.blogdenenes.com/la-mayoria-de-los-ninos-oyen-voces-que-no-existen/&amp;h=390&amp;w=390&amp;sz=52&amp;tbnid=D7rRJrKdxiKrIM:&amp;tbnh=123&amp;tbnw=123&amp;prev=/images?q%3DIm%C3%A1genes%2Bde%2Bni%C3%B1os&amp;hl=es&amp;usg=__G2JIz81jiYIYzD92dKDg2w9wV3E=&amp;ei=bNHeS_CTLoH78AaR8NSQBQ&amp;sa=X&amp;oi=image_result&amp;resnum=4&amp;ct=image&amp;ved=0CAwQ9QEwAw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www.google.com.cu/imgres?imgurl=http://pippodebemorir.files.wordpress.com/2008/09/ancianos1.jpg&amp;imgrefurl=http://pippodebemorir.wordpress.com/2008/09/20/la-vejez/&amp;h=300&amp;w=450&amp;sz=53&amp;tbnid=cJZaLkuldWIVfM:&amp;tbnh=85&amp;tbnw=127&amp;prev=/images?q%3DIm%C3%A1genes%2Bde%2Bancianos&amp;hl=es&amp;usg=__1l84nWVvb5SqbsWRIlddNtHtL-0=&amp;ei=H9HeS4myIMH78Aav7r2xBQ&amp;sa=X&amp;oi=image_result&amp;resnum=1&amp;ct=image&amp;ved=0CAgQ9QEwA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3528" y="47667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Facultad de Ciencias Médicas de Sagua La Grande.</a:t>
            </a:r>
          </a:p>
          <a:p>
            <a:endParaRPr lang="es-ES" sz="2400" dirty="0">
              <a:solidFill>
                <a:prstClr val="black"/>
              </a:solidFill>
              <a:latin typeface="Arial Black" panose="020B0A04020102020204" pitchFamily="34" charset="0"/>
            </a:endParaRPr>
          </a:p>
          <a:p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Asignatura: Farmacología  General.</a:t>
            </a:r>
          </a:p>
          <a:p>
            <a:endParaRPr lang="es-ES" sz="2400" dirty="0">
              <a:solidFill>
                <a:prstClr val="black"/>
              </a:solidFill>
              <a:latin typeface="Arial Black" panose="020B0A04020102020204" pitchFamily="34" charset="0"/>
            </a:endParaRPr>
          </a:p>
          <a:p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Profesor que imparte la asignatura:</a:t>
            </a:r>
          </a:p>
          <a:p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 Black" panose="020B0A04020102020204" pitchFamily="34" charset="0"/>
              </a:rPr>
              <a:t>MsC</a:t>
            </a:r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. Yaquelin Martínez Chávez. Profesor asistente.</a:t>
            </a:r>
          </a:p>
          <a:p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s-ES" sz="2400" dirty="0" err="1">
                <a:solidFill>
                  <a:prstClr val="black"/>
                </a:solidFill>
                <a:latin typeface="Arial Black" panose="020B0A04020102020204" pitchFamily="34" charset="0"/>
              </a:rPr>
              <a:t>Dra.Yaima</a:t>
            </a:r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 García </a:t>
            </a:r>
            <a:r>
              <a:rPr lang="es-ES" sz="2400" dirty="0" err="1">
                <a:solidFill>
                  <a:prstClr val="black"/>
                </a:solidFill>
                <a:latin typeface="Arial Black" panose="020B0A04020102020204" pitchFamily="34" charset="0"/>
              </a:rPr>
              <a:t>Milera</a:t>
            </a:r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. Profesor asistente.</a:t>
            </a:r>
          </a:p>
          <a:p>
            <a:endParaRPr lang="es-ES" sz="2400" dirty="0">
              <a:solidFill>
                <a:prstClr val="black"/>
              </a:solidFill>
              <a:latin typeface="Arial Black" panose="020B0A04020102020204" pitchFamily="34" charset="0"/>
            </a:endParaRPr>
          </a:p>
          <a:p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Correo electrónico: yaquelinmc@infomed.sld.cu. </a:t>
            </a:r>
          </a:p>
          <a:p>
            <a:r>
              <a:rPr lang="es-ES" sz="2400" dirty="0">
                <a:solidFill>
                  <a:prstClr val="black"/>
                </a:solidFill>
                <a:latin typeface="Arial Black" panose="020B0A04020102020204" pitchFamily="34" charset="0"/>
              </a:rPr>
              <a:t>yaimagm@infomed.sld.cu. </a:t>
            </a:r>
          </a:p>
        </p:txBody>
      </p:sp>
      <p:pic>
        <p:nvPicPr>
          <p:cNvPr id="3" name="Picture 7" descr="images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963" y="5301208"/>
            <a:ext cx="2124532" cy="1556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37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itchFamily="34" charset="0"/>
              </a:rPr>
              <a:t>PAUTAS ESPECÍFICAS DEL USO DE FÁRMACOS EN LA GESTANTE: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23528" y="1268760"/>
            <a:ext cx="83529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Considerar la posibilidad de embarazo en toda mujer en edad fértil 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No considerar inocuo ningún fármaco.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Evitar el uso de fármacos nuevos.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Usar las menores dosis eficaces posibles.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Tener en cuenta las modificaciones que se producen durante el embarazo.</a:t>
            </a:r>
            <a:endParaRPr lang="es-MX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39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260649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cap="all" dirty="0">
                <a:latin typeface="Arial Black" pitchFamily="34" charset="0"/>
              </a:rPr>
              <a:t>Uso de medicamentos en </a:t>
            </a:r>
            <a:r>
              <a:rPr lang="es-ES" sz="2400" cap="all" dirty="0" smtClean="0">
                <a:latin typeface="Arial Black" pitchFamily="34" charset="0"/>
              </a:rPr>
              <a:t>el embarazo.</a:t>
            </a:r>
            <a:endParaRPr lang="es-ES" sz="2400" cap="all" dirty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722314"/>
            <a:ext cx="837450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CAMBIOS FARMACOCINÉTICOS:</a:t>
            </a:r>
          </a:p>
          <a:p>
            <a:r>
              <a:rPr lang="es-ES" sz="2400" dirty="0" smtClean="0">
                <a:solidFill>
                  <a:srgbClr val="FF0000"/>
                </a:solidFill>
                <a:latin typeface="Arial Black" pitchFamily="34" charset="0"/>
              </a:rPr>
              <a:t>Absorción: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Disminución de la secreción gástrica.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Aumento de la secreción de moco (elevación del PH).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Aumento del flujo sanguíneo intestinal.</a:t>
            </a:r>
          </a:p>
          <a:p>
            <a:r>
              <a:rPr lang="es-ES" sz="2400" dirty="0" smtClean="0">
                <a:solidFill>
                  <a:srgbClr val="FF0000"/>
                </a:solidFill>
                <a:latin typeface="Arial Black" pitchFamily="34" charset="0"/>
              </a:rPr>
              <a:t>Distribución: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Último trimestre aumenta la volemia, el gasto cardíaco y el flujo sanguíneo renal, pulmonar y uterino.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Reducción de la albúmina plasmática.</a:t>
            </a:r>
          </a:p>
        </p:txBody>
      </p:sp>
      <p:pic>
        <p:nvPicPr>
          <p:cNvPr id="5" name="Picture 18" descr="20070820123748-contracciones-embarazad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013177"/>
            <a:ext cx="2159917" cy="1844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72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23528" y="836712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latin typeface="Arial Black" pitchFamily="34" charset="0"/>
              </a:rPr>
              <a:t>CAMBIOS FARMACOCINÉTICOS:</a:t>
            </a:r>
          </a:p>
          <a:p>
            <a:r>
              <a:rPr lang="es-ES" sz="2400" dirty="0" smtClean="0">
                <a:solidFill>
                  <a:srgbClr val="FF0000"/>
                </a:solidFill>
                <a:latin typeface="Arial Black" pitchFamily="34" charset="0"/>
              </a:rPr>
              <a:t>Metabolismo: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Aumento del metabolismo de </a:t>
            </a:r>
            <a:r>
              <a:rPr lang="es-ES" sz="2400" dirty="0" smtClean="0">
                <a:latin typeface="Arial Black" pitchFamily="34" charset="0"/>
              </a:rPr>
              <a:t>fármacos que </a:t>
            </a:r>
            <a:r>
              <a:rPr lang="es-ES" sz="2400" dirty="0">
                <a:latin typeface="Arial Black" pitchFamily="34" charset="0"/>
              </a:rPr>
              <a:t>dependen de la capacidad metabólica hepática (</a:t>
            </a:r>
            <a:r>
              <a:rPr lang="es-ES" sz="2400" dirty="0" err="1">
                <a:latin typeface="Arial Black" pitchFamily="34" charset="0"/>
              </a:rPr>
              <a:t>carbamazepina</a:t>
            </a:r>
            <a:r>
              <a:rPr lang="es-ES" sz="2400" dirty="0">
                <a:latin typeface="Arial Black" pitchFamily="34" charset="0"/>
              </a:rPr>
              <a:t>, teofilina, </a:t>
            </a:r>
            <a:r>
              <a:rPr lang="es-ES" sz="2400" dirty="0" err="1">
                <a:latin typeface="Arial Black" pitchFamily="34" charset="0"/>
              </a:rPr>
              <a:t>fenitoína</a:t>
            </a:r>
            <a:r>
              <a:rPr lang="es-ES" sz="2400" dirty="0">
                <a:latin typeface="Arial Black" pitchFamily="34" charset="0"/>
              </a:rPr>
              <a:t>, </a:t>
            </a:r>
            <a:r>
              <a:rPr lang="es-ES" sz="2400" dirty="0" smtClean="0">
                <a:latin typeface="Arial Black" pitchFamily="34" charset="0"/>
              </a:rPr>
              <a:t>fenobarbital</a:t>
            </a:r>
            <a:r>
              <a:rPr lang="es-ES" sz="2400" dirty="0">
                <a:latin typeface="Arial Black" pitchFamily="34" charset="0"/>
              </a:rPr>
              <a:t>) .</a:t>
            </a:r>
            <a:endParaRPr lang="es-ES" sz="2400" dirty="0" smtClean="0">
              <a:latin typeface="Arial Black" pitchFamily="34" charset="0"/>
            </a:endParaRPr>
          </a:p>
          <a:p>
            <a:endParaRPr lang="es-ES" sz="2400" dirty="0">
              <a:latin typeface="Arial Black" pitchFamily="34" charset="0"/>
            </a:endParaRPr>
          </a:p>
          <a:p>
            <a:r>
              <a:rPr lang="es-ES" sz="2400" dirty="0">
                <a:solidFill>
                  <a:srgbClr val="FF0000"/>
                </a:solidFill>
                <a:latin typeface="Arial Black" pitchFamily="34" charset="0"/>
              </a:rPr>
              <a:t>Excreción</a:t>
            </a:r>
            <a:r>
              <a:rPr lang="es-ES" sz="2400" dirty="0" smtClean="0">
                <a:solidFill>
                  <a:srgbClr val="FF0000"/>
                </a:solidFill>
                <a:latin typeface="Arial Black" pitchFamily="34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Aumento del filtrado glomerular y del flujo renal.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Aumento </a:t>
            </a:r>
            <a:r>
              <a:rPr lang="es-ES" sz="2400" dirty="0" smtClean="0">
                <a:latin typeface="Arial Black" pitchFamily="34" charset="0"/>
              </a:rPr>
              <a:t>del aclaramiento de creatinina y de fármacos que se excretan por el riñón.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39552" y="260649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cap="all" dirty="0">
                <a:latin typeface="Arial Black" pitchFamily="34" charset="0"/>
              </a:rPr>
              <a:t>Uso de medicamentos en el embarazo.</a:t>
            </a:r>
          </a:p>
        </p:txBody>
      </p:sp>
      <p:pic>
        <p:nvPicPr>
          <p:cNvPr id="4" name="Picture 20" descr="mujer_embarazad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9095" y="5301208"/>
            <a:ext cx="2193145" cy="155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0021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7544" y="332656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" sz="2400" cap="all" dirty="0">
                <a:solidFill>
                  <a:prstClr val="black"/>
                </a:solidFill>
                <a:latin typeface="Arial Black" pitchFamily="34" charset="0"/>
              </a:rPr>
              <a:t>Uso de medicamentos en el </a:t>
            </a:r>
            <a:r>
              <a:rPr lang="es-ES" sz="2400" cap="all" dirty="0" smtClean="0">
                <a:solidFill>
                  <a:prstClr val="black"/>
                </a:solidFill>
                <a:latin typeface="Arial Black" pitchFamily="34" charset="0"/>
              </a:rPr>
              <a:t>anciano.</a:t>
            </a:r>
            <a:endParaRPr lang="es-ES" sz="2400" cap="all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51520" y="908720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CAMBIOS FARMACOCINÉTICOS:</a:t>
            </a:r>
          </a:p>
          <a:p>
            <a:pPr lvl="0"/>
            <a:r>
              <a:rPr lang="es-ES" sz="2400" dirty="0">
                <a:solidFill>
                  <a:srgbClr val="FF0000"/>
                </a:solidFill>
                <a:latin typeface="Arial Black" pitchFamily="34" charset="0"/>
              </a:rPr>
              <a:t>Absorción</a:t>
            </a:r>
            <a:r>
              <a:rPr lang="es-ES" sz="2400" dirty="0" smtClean="0">
                <a:solidFill>
                  <a:srgbClr val="FF0000"/>
                </a:solidFill>
                <a:latin typeface="Arial Black" pitchFamily="34" charset="0"/>
              </a:rPr>
              <a:t>: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Disminución de la producción de ácido gástrico.</a:t>
            </a:r>
            <a:endParaRPr lang="es-ES" sz="2400" dirty="0">
              <a:latin typeface="Arial Black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Disminución de la motilidad  gastrointestinal.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Disminución del  Flujo sanguíneo</a:t>
            </a:r>
            <a:r>
              <a:rPr lang="es-ES" sz="2400" dirty="0">
                <a:latin typeface="Arial Black" pitchFamily="34" charset="0"/>
              </a:rPr>
              <a:t> </a:t>
            </a:r>
            <a:r>
              <a:rPr lang="es-ES" sz="2400" dirty="0" smtClean="0">
                <a:latin typeface="Arial Black" pitchFamily="34" charset="0"/>
              </a:rPr>
              <a:t>gastrointestinal y del área de absorción. </a:t>
            </a:r>
          </a:p>
          <a:p>
            <a:pPr lvl="0"/>
            <a:r>
              <a:rPr lang="es-ES" sz="2400" dirty="0" smtClean="0">
                <a:solidFill>
                  <a:srgbClr val="FF0000"/>
                </a:solidFill>
                <a:latin typeface="Arial Black" pitchFamily="34" charset="0"/>
              </a:rPr>
              <a:t>Distribución: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Disminución de la masa corporal.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Aumento </a:t>
            </a:r>
            <a:r>
              <a:rPr lang="es-ES" sz="2400" dirty="0" smtClean="0">
                <a:latin typeface="Arial Black" pitchFamily="34" charset="0"/>
              </a:rPr>
              <a:t>de la proporción de grasa.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Disminución del agua.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Disminución </a:t>
            </a:r>
            <a:r>
              <a:rPr lang="es-ES" sz="2400" dirty="0" smtClean="0">
                <a:latin typeface="Arial Black" pitchFamily="34" charset="0"/>
              </a:rPr>
              <a:t>de la  </a:t>
            </a:r>
            <a:r>
              <a:rPr lang="es-ES" sz="2400" dirty="0" smtClean="0">
                <a:latin typeface="Arial Black" pitchFamily="34" charset="0"/>
              </a:rPr>
              <a:t>albúmina plasmática.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ES" sz="2400" dirty="0" smtClean="0">
                <a:latin typeface="Arial Black" pitchFamily="34" charset="0"/>
              </a:rPr>
              <a:t>Disminución del flujo sanguíneo hepático.</a:t>
            </a:r>
            <a:endParaRPr lang="es-ES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928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6"/>
            <a:ext cx="81369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S" sz="2400" cap="all" dirty="0">
                <a:solidFill>
                  <a:prstClr val="black"/>
                </a:solidFill>
                <a:latin typeface="Arial Black" pitchFamily="34" charset="0"/>
              </a:rPr>
              <a:t>Uso de medicamentos en el anciano.</a:t>
            </a:r>
          </a:p>
          <a:p>
            <a:pPr lvl="0"/>
            <a:endParaRPr lang="es-ES" sz="2400" dirty="0" smtClean="0">
              <a:solidFill>
                <a:prstClr val="black"/>
              </a:solidFill>
              <a:latin typeface="Arial Black" pitchFamily="34" charset="0"/>
            </a:endParaRPr>
          </a:p>
          <a:p>
            <a:pPr lvl="0"/>
            <a:r>
              <a:rPr lang="es-ES" sz="2400" dirty="0" smtClean="0">
                <a:solidFill>
                  <a:prstClr val="black"/>
                </a:solidFill>
                <a:latin typeface="Arial Black" pitchFamily="34" charset="0"/>
              </a:rPr>
              <a:t>CAMBIOS </a:t>
            </a:r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FARMACOCINÉTICOS</a:t>
            </a:r>
            <a:r>
              <a:rPr lang="es-ES" sz="2400" dirty="0" smtClean="0">
                <a:solidFill>
                  <a:prstClr val="black"/>
                </a:solidFill>
                <a:latin typeface="Arial Black" pitchFamily="34" charset="0"/>
              </a:rPr>
              <a:t>:</a:t>
            </a:r>
          </a:p>
          <a:p>
            <a:pPr lvl="0"/>
            <a:endParaRPr lang="es-ES" sz="2400" dirty="0">
              <a:solidFill>
                <a:prstClr val="black"/>
              </a:solidFill>
              <a:latin typeface="Arial Black" pitchFamily="34" charset="0"/>
            </a:endParaRPr>
          </a:p>
          <a:p>
            <a:endParaRPr lang="es-ES" sz="24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just"/>
            <a:r>
              <a:rPr lang="es-ES" sz="2400" dirty="0" smtClean="0">
                <a:solidFill>
                  <a:srgbClr val="FF0000"/>
                </a:solidFill>
                <a:latin typeface="Arial Black" pitchFamily="34" charset="0"/>
              </a:rPr>
              <a:t>EXCRECIÓN:</a:t>
            </a:r>
            <a:r>
              <a:rPr lang="es-VE" sz="2400" dirty="0"/>
              <a:t> </a:t>
            </a:r>
            <a:r>
              <a:rPr lang="es-VE" sz="2400" dirty="0">
                <a:latin typeface="Arial Black" panose="020B0A04020102020204" pitchFamily="34" charset="0"/>
              </a:rPr>
              <a:t>se ve afectada por la disminución de la secreción tubular y la disminución del filtrado glomerular, por lo tanto los fármacos que más se afectan son aquellos que se eliminan de forma inalterada por la orina como la </a:t>
            </a:r>
            <a:r>
              <a:rPr lang="es-VE" sz="2400" dirty="0" err="1">
                <a:latin typeface="Arial Black" panose="020B0A04020102020204" pitchFamily="34" charset="0"/>
              </a:rPr>
              <a:t>digoxina</a:t>
            </a:r>
            <a:r>
              <a:rPr lang="es-VE" sz="2400" dirty="0">
                <a:latin typeface="Arial Black" panose="020B0A04020102020204" pitchFamily="34" charset="0"/>
              </a:rPr>
              <a:t>, los </a:t>
            </a:r>
            <a:r>
              <a:rPr lang="es-VE" sz="2400" dirty="0" err="1">
                <a:latin typeface="Arial Black" panose="020B0A04020102020204" pitchFamily="34" charset="0"/>
              </a:rPr>
              <a:t>aminoglucósidos</a:t>
            </a:r>
            <a:r>
              <a:rPr lang="es-VE" sz="2400" dirty="0">
                <a:latin typeface="Arial Black" panose="020B0A04020102020204" pitchFamily="34" charset="0"/>
              </a:rPr>
              <a:t>, la cimetidina y los IECA.</a:t>
            </a:r>
            <a:endParaRPr lang="es-ES" sz="2400" dirty="0">
              <a:latin typeface="Arial Black" panose="020B0A04020102020204" pitchFamily="34" charset="0"/>
            </a:endParaRPr>
          </a:p>
          <a:p>
            <a:endParaRPr lang="es-MX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3" name="Picture 8" descr="ancianos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869160"/>
            <a:ext cx="302433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3265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3528" y="332656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anose="020B0A04020102020204" pitchFamily="34" charset="0"/>
              </a:rPr>
              <a:t>ESTUDIO INDEPENDIENTE: </a:t>
            </a:r>
          </a:p>
          <a:p>
            <a:pPr algn="ctr"/>
            <a:endParaRPr lang="es-ES" sz="2400" dirty="0" smtClean="0"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ES" sz="2400" dirty="0" smtClean="0">
                <a:latin typeface="Arial Black" panose="020B0A04020102020204" pitchFamily="34" charset="0"/>
              </a:rPr>
              <a:t>Los niños constituyen una población especial para la prescripción de medicamentos: Realice un resumen sobre las características de la </a:t>
            </a:r>
            <a:r>
              <a:rPr lang="es-ES" sz="2400" dirty="0" smtClean="0">
                <a:latin typeface="Arial Black" panose="020B0A04020102020204" pitchFamily="34" charset="0"/>
              </a:rPr>
              <a:t>farmacocinética por </a:t>
            </a:r>
            <a:r>
              <a:rPr lang="es-ES" sz="2400" dirty="0" smtClean="0">
                <a:latin typeface="Arial Black" panose="020B0A04020102020204" pitchFamily="34" charset="0"/>
              </a:rPr>
              <a:t>grupos etarios.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ES" sz="2400" dirty="0" smtClean="0">
                <a:latin typeface="Arial Black" panose="020B0A04020102020204" pitchFamily="34" charset="0"/>
              </a:rPr>
              <a:t>Establezca una comparación de las características farmacocinéticas de los niños con las del anciano. 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 rot="10800000" flipV="1">
            <a:off x="539552" y="4533443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</a:pPr>
            <a:r>
              <a:rPr lang="es-ES_tradnl" altLang="es-ES" sz="2400" dirty="0"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Bibliografía básica </a:t>
            </a:r>
            <a:endParaRPr lang="es-ES" altLang="es-ES" sz="2400" dirty="0">
              <a:latin typeface="Arial Black" panose="020B0A040201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-457200" algn="l"/>
              </a:tabLst>
            </a:pPr>
            <a:r>
              <a:rPr lang="es-ES_tradnl" altLang="es-ES" sz="2400" dirty="0"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Farmacología general. Morón-Levy Cap. 11 Pág. 139-151.</a:t>
            </a:r>
            <a:endParaRPr lang="es-ES" altLang="es-E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033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5536" y="489084"/>
            <a:ext cx="792088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-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457200" algn="l"/>
              </a:tabLst>
            </a:pPr>
            <a:r>
              <a:rPr kumimoji="0" lang="es-ES_tradnl" alt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Bibliografía básica </a:t>
            </a:r>
            <a:endParaRPr kumimoji="0" lang="es-ES" alt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457200" algn="l"/>
              </a:tabLst>
            </a:pPr>
            <a:r>
              <a:rPr kumimoji="0" lang="es-ES_tradnl" alt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Farmacología general. Morón-Levy Cap. 11 Pág. 139-151.</a:t>
            </a:r>
            <a:endParaRPr kumimoji="0" lang="es-ES" alt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457200" algn="l"/>
              </a:tabLst>
            </a:pPr>
            <a:r>
              <a:rPr kumimoji="0" lang="es-ES_tradnl" alt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Complementaria </a:t>
            </a:r>
            <a:endParaRPr kumimoji="0" lang="es-ES" alt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457200" algn="l"/>
              </a:tabLst>
            </a:pPr>
            <a:r>
              <a:rPr kumimoji="0" lang="es-ES_tradnl" alt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Flórez 6ta edición pág.121- 178   </a:t>
            </a:r>
            <a:endParaRPr kumimoji="0" lang="es-ES" alt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457200" algn="l"/>
              </a:tabLst>
            </a:pPr>
            <a:r>
              <a:rPr kumimoji="0" lang="es-ES_tradnl" alt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Bases Farmacológicas de la Terapéutica.  Goodman y </a:t>
            </a:r>
            <a:r>
              <a:rPr kumimoji="0" lang="es-ES_tradnl" altLang="es-E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Gilman</a:t>
            </a:r>
            <a:r>
              <a:rPr kumimoji="0" lang="es-ES_tradnl" altLang="es-E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Apéndice I pág. 1879-1889</a:t>
            </a:r>
            <a:endParaRPr kumimoji="0" lang="es-ES" alt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457200" algn="l"/>
              </a:tabLst>
            </a:pPr>
            <a:endParaRPr kumimoji="0" lang="es-ES" alt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</p:txBody>
      </p:sp>
      <p:pic>
        <p:nvPicPr>
          <p:cNvPr id="3" name="Picture 3" descr="j02176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365104"/>
            <a:ext cx="2520280" cy="1844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107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381000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MX" altLang="es-ES" sz="2400" dirty="0" smtClean="0">
                <a:latin typeface="Arial Black" panose="020B0A04020102020204" pitchFamily="34" charset="0"/>
              </a:rPr>
              <a:t>OBJETIVOS:</a:t>
            </a:r>
            <a:endParaRPr lang="es-MX" altLang="es-ES" sz="2400" dirty="0">
              <a:latin typeface="Arial Black" panose="020B0A04020102020204" pitchFamily="34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51520" y="1124743"/>
            <a:ext cx="8136904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  <a:buNone/>
            </a:pPr>
            <a:r>
              <a:rPr lang="es-ES" altLang="es-ES" sz="24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•</a:t>
            </a:r>
            <a:r>
              <a:rPr lang="es-ES" altLang="es-ES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	Describir los principios en que se basa la prescripción de medicamentos, haciendo énfasis en la prescripción en situaciones especiales.</a:t>
            </a:r>
          </a:p>
          <a:p>
            <a:pPr algn="just">
              <a:spcBef>
                <a:spcPct val="50000"/>
              </a:spcBef>
              <a:buNone/>
            </a:pPr>
            <a:r>
              <a:rPr lang="es-ES" altLang="es-ES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•	Identificar las principales causas de la prescripción irracional y del incumplimiento por el paciente o el personal de enfermería.</a:t>
            </a:r>
          </a:p>
          <a:p>
            <a:pPr algn="just">
              <a:spcBef>
                <a:spcPct val="50000"/>
              </a:spcBef>
              <a:buNone/>
            </a:pPr>
            <a:r>
              <a:rPr lang="es-ES" altLang="es-ES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•	Aplicar los fundamentos para elaborar una receta médica y las orientaciones al paciente</a:t>
            </a:r>
            <a:r>
              <a:rPr lang="es-ES" altLang="es-ES" sz="24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.</a:t>
            </a:r>
            <a:r>
              <a:rPr lang="es-ES" altLang="es-ES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3160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510506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b="1" dirty="0" smtClean="0">
                <a:latin typeface="Arial Black" pitchFamily="34" charset="0"/>
              </a:rPr>
              <a:t>TEMA:</a:t>
            </a:r>
            <a:r>
              <a:rPr lang="es-ES" sz="2400" b="1" dirty="0">
                <a:latin typeface="Arial Black" panose="020B0A04020102020204" pitchFamily="34" charset="0"/>
              </a:rPr>
              <a:t>Las bases farmacológicas de la terapéutica: prescripción y uso racional. Prescripción en situaciones especiales. 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2348880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SUMARIO: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95536" y="2348880"/>
            <a:ext cx="82809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pPr algn="just"/>
            <a:r>
              <a:rPr lang="es-ES" sz="2400" smtClean="0">
                <a:latin typeface="Arial Black" panose="020B0A04020102020204" pitchFamily="34" charset="0"/>
              </a:rPr>
              <a:t>Prescripción </a:t>
            </a:r>
            <a:r>
              <a:rPr lang="es-ES" sz="2400" dirty="0">
                <a:latin typeface="Arial Black" panose="020B0A04020102020204" pitchFamily="34" charset="0"/>
              </a:rPr>
              <a:t>no racional de medicamentos, causas. Prescribir en situaciones especiales: embarazo y lactancia, paciente geriátrico y pediátrico, principales características a tener en cuenta. Principios básicos para la redacción de recetas. </a:t>
            </a:r>
          </a:p>
        </p:txBody>
      </p:sp>
    </p:spTree>
    <p:extLst>
      <p:ext uri="{BB962C8B-B14F-4D97-AF65-F5344CB8AC3E}">
        <p14:creationId xmlns:p14="http://schemas.microsoft.com/office/powerpoint/2010/main" val="419434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332656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FACTORES QUE CONTRIBUYEN A LA PRÁCTICA IRRACIONAL DE MEDICAMENTOS:</a:t>
            </a:r>
          </a:p>
          <a:p>
            <a:endParaRPr lang="es-MX" sz="2400" dirty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1340768"/>
            <a:ext cx="856895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s-ES" sz="2400" dirty="0" smtClean="0">
                <a:latin typeface="Arial Black" pitchFamily="34" charset="0"/>
              </a:rPr>
              <a:t>Formación inadecuada en Farmacología clínica.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ES" sz="2400" dirty="0" smtClean="0">
                <a:latin typeface="Arial Black" pitchFamily="34" charset="0"/>
              </a:rPr>
              <a:t>La falta de educación continuada, de revisión crítica de los hábitos prescriptivos.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ES" sz="2400" dirty="0" smtClean="0">
                <a:latin typeface="Arial Black" pitchFamily="34" charset="0"/>
              </a:rPr>
              <a:t>Dudas en el diagnóstico.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ES" sz="2400" dirty="0" smtClean="0">
                <a:latin typeface="Arial Black" pitchFamily="34" charset="0"/>
              </a:rPr>
              <a:t>Interpretación personal de las fuentes de información de medicamentos.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ES" sz="2400" dirty="0" smtClean="0">
                <a:latin typeface="Arial Black" pitchFamily="34" charset="0"/>
              </a:rPr>
              <a:t>La presión que ejercen los pacientes sobre el médico para que receten medicamentos para tratar cada síntoma.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s-ES" sz="2400" dirty="0" smtClean="0">
                <a:latin typeface="Arial Black" pitchFamily="34" charset="0"/>
              </a:rPr>
              <a:t>No considerara las evidencias científicas y limitarse a su experiencia profesional 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3004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Flecha cuádruple"/>
          <p:cNvSpPr/>
          <p:nvPr/>
        </p:nvSpPr>
        <p:spPr>
          <a:xfrm>
            <a:off x="2051720" y="1340768"/>
            <a:ext cx="4680520" cy="3456384"/>
          </a:xfrm>
          <a:prstGeom prst="quad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uadroTexto"/>
          <p:cNvSpPr txBox="1"/>
          <p:nvPr/>
        </p:nvSpPr>
        <p:spPr>
          <a:xfrm>
            <a:off x="2699792" y="2708920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itchFamily="34" charset="0"/>
              </a:rPr>
              <a:t>PRESCRIPCIÓN IRRACIONAL</a:t>
            </a:r>
            <a:endParaRPr lang="es-MX" sz="2000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059832" y="77951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INCORRECTA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79512" y="2852936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EXCESIVA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203848" y="4797152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SUBMEDICACIÓN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6732240" y="285293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MÚLTIPLE</a:t>
            </a:r>
            <a:endParaRPr lang="es-MX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03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404664"/>
            <a:ext cx="83648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Arial Black" pitchFamily="34" charset="0"/>
              </a:rPr>
              <a:t>PRESCRIPCIÓN </a:t>
            </a:r>
            <a:r>
              <a:rPr lang="es-ES" sz="2400" dirty="0" smtClean="0">
                <a:latin typeface="Arial Black" pitchFamily="34" charset="0"/>
              </a:rPr>
              <a:t>IRRACIONAL:</a:t>
            </a:r>
            <a:endParaRPr lang="es-MX" sz="2400" dirty="0">
              <a:latin typeface="Arial Black" pitchFamily="34" charset="0"/>
            </a:endParaRPr>
          </a:p>
          <a:p>
            <a:pPr algn="just"/>
            <a:r>
              <a:rPr lang="es-ES" sz="2400" dirty="0" smtClean="0">
                <a:latin typeface="Arial Black" pitchFamily="34" charset="0"/>
              </a:rPr>
              <a:t>INCORRECTA </a:t>
            </a:r>
            <a:r>
              <a:rPr lang="es-ES" sz="2400" dirty="0" smtClean="0">
                <a:latin typeface="Arial Black" pitchFamily="34" charset="0"/>
              </a:rPr>
              <a:t>: Se prescribe al paciente el medicamento inadecuado, el uso de fármacos no relacionados con el diagnóstico.</a:t>
            </a:r>
          </a:p>
          <a:p>
            <a:pPr algn="just"/>
            <a:r>
              <a:rPr lang="es-ES" sz="2400" dirty="0" err="1" smtClean="0">
                <a:latin typeface="Arial Black" pitchFamily="34" charset="0"/>
              </a:rPr>
              <a:t>Ej</a:t>
            </a:r>
            <a:r>
              <a:rPr lang="es-ES" sz="2400" dirty="0" smtClean="0">
                <a:latin typeface="Arial Black" pitchFamily="34" charset="0"/>
              </a:rPr>
              <a:t>: Antimicrobianos en infección viral.  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2348880"/>
            <a:ext cx="8319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latin typeface="Arial Black" pitchFamily="34" charset="0"/>
              </a:rPr>
              <a:t>EXCESIVA: Administración de dosis</a:t>
            </a:r>
            <a:r>
              <a:rPr lang="es-ES" sz="2400" dirty="0">
                <a:solidFill>
                  <a:prstClr val="black"/>
                </a:solidFill>
                <a:latin typeface="Arial Black" pitchFamily="34" charset="0"/>
              </a:rPr>
              <a:t> </a:t>
            </a:r>
            <a:r>
              <a:rPr lang="es-ES" sz="2400" dirty="0" smtClean="0">
                <a:solidFill>
                  <a:prstClr val="black"/>
                </a:solidFill>
                <a:latin typeface="Arial Black" pitchFamily="34" charset="0"/>
              </a:rPr>
              <a:t>altas innecesarias o prescripción por largos  períodos.</a:t>
            </a:r>
          </a:p>
          <a:p>
            <a:pPr algn="just"/>
            <a:r>
              <a:rPr lang="es-ES" sz="2400" dirty="0" err="1" smtClean="0">
                <a:solidFill>
                  <a:prstClr val="black"/>
                </a:solidFill>
                <a:latin typeface="Arial Black" pitchFamily="34" charset="0"/>
              </a:rPr>
              <a:t>Ej</a:t>
            </a:r>
            <a:r>
              <a:rPr lang="es-ES" sz="2400" dirty="0" smtClean="0">
                <a:solidFill>
                  <a:prstClr val="black"/>
                </a:solidFill>
                <a:latin typeface="Arial Black" pitchFamily="34" charset="0"/>
              </a:rPr>
              <a:t>: uso de ansiolíticos (</a:t>
            </a:r>
            <a:r>
              <a:rPr lang="es-ES" sz="2400" dirty="0" err="1" smtClean="0">
                <a:solidFill>
                  <a:prstClr val="black"/>
                </a:solidFill>
                <a:latin typeface="Arial Black" pitchFamily="34" charset="0"/>
              </a:rPr>
              <a:t>Diazepan</a:t>
            </a:r>
            <a:r>
              <a:rPr lang="es-ES" sz="2400" dirty="0" smtClean="0">
                <a:solidFill>
                  <a:prstClr val="black"/>
                </a:solidFill>
                <a:latin typeface="Arial Black" pitchFamily="34" charset="0"/>
              </a:rPr>
              <a:t>)  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95536" y="3933056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SUBMEDICACIÓN: Uso de dosis </a:t>
            </a:r>
            <a:r>
              <a:rPr lang="es-ES" sz="2400" dirty="0" err="1" smtClean="0">
                <a:latin typeface="Arial Black" pitchFamily="34" charset="0"/>
              </a:rPr>
              <a:t>subterapéuticas</a:t>
            </a:r>
            <a:r>
              <a:rPr lang="es-ES" sz="2400" dirty="0" smtClean="0">
                <a:latin typeface="Arial Black" pitchFamily="34" charset="0"/>
              </a:rPr>
              <a:t> o no prescribir los fármacos necesarios.</a:t>
            </a:r>
          </a:p>
          <a:p>
            <a:r>
              <a:rPr lang="es-ES" sz="2400" dirty="0" err="1" smtClean="0">
                <a:latin typeface="Arial Black" pitchFamily="34" charset="0"/>
              </a:rPr>
              <a:t>Ej</a:t>
            </a:r>
            <a:r>
              <a:rPr lang="es-ES" sz="2400" dirty="0" smtClean="0">
                <a:latin typeface="Arial Black" pitchFamily="34" charset="0"/>
              </a:rPr>
              <a:t>: No prescribir analgésicos en presencia de dolor.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51520" y="6027003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MÚLTIPLE: Empleo innecesario de combinaciones en dosis fijas . </a:t>
            </a:r>
            <a:endParaRPr lang="es-MX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92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40466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itchFamily="34" charset="0"/>
              </a:rPr>
              <a:t>PROCESO DE PRESCRIPCIÓN:</a:t>
            </a:r>
            <a:endParaRPr lang="es-MX" sz="2800" dirty="0">
              <a:latin typeface="Arial Black" pitchFamily="34" charset="0"/>
            </a:endParaRPr>
          </a:p>
        </p:txBody>
      </p:sp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967740"/>
            <a:ext cx="5904655" cy="56296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023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Llamada ovalada"/>
          <p:cNvSpPr/>
          <p:nvPr/>
        </p:nvSpPr>
        <p:spPr>
          <a:xfrm>
            <a:off x="1331640" y="2204864"/>
            <a:ext cx="5904656" cy="1800200"/>
          </a:xfrm>
          <a:prstGeom prst="wedgeEllipseCallout">
            <a:avLst>
              <a:gd name="adj1" fmla="val -35524"/>
              <a:gd name="adj2" fmla="val 72124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>
            <a:off x="1835696" y="2492896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AUTOMEDICACIÓN: Consumo de medicamentos por iniciativa del propio paciente.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332656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itchFamily="34" charset="0"/>
              </a:rPr>
              <a:t>Desventajas: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s-ES" sz="2400" dirty="0" smtClean="0">
                <a:latin typeface="Arial Black" pitchFamily="34" charset="0"/>
              </a:rPr>
              <a:t>Efectos no deseados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s-ES" sz="2400" dirty="0" smtClean="0">
                <a:latin typeface="Arial Black" pitchFamily="34" charset="0"/>
              </a:rPr>
              <a:t>Interacciones entre varios medicamentos que se consuman.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s-ES" sz="2400" dirty="0" smtClean="0">
                <a:latin typeface="Arial Black" pitchFamily="34" charset="0"/>
              </a:rPr>
              <a:t>Pérdida de eficacia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23528" y="4293096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itchFamily="34" charset="0"/>
              </a:rPr>
              <a:t>Ventajas: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s-ES" sz="2400" dirty="0" smtClean="0">
                <a:latin typeface="Arial Black" pitchFamily="34" charset="0"/>
              </a:rPr>
              <a:t>Síntomas y pequeños problemas de salud pueden ser solucionados en casa.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s-ES" sz="2400" dirty="0" smtClean="0">
                <a:latin typeface="Arial Black" pitchFamily="34" charset="0"/>
              </a:rPr>
              <a:t>Evitan viajes al hospital 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s-ES" sz="2400" dirty="0" smtClean="0">
                <a:latin typeface="Arial Black" pitchFamily="34" charset="0"/>
              </a:rPr>
              <a:t>El médico tendrá más tiempo para atender otros  pacientes. más </a:t>
            </a:r>
            <a:endParaRPr lang="es-MX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38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23528" y="332656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itchFamily="34" charset="0"/>
              </a:rPr>
              <a:t>PRESCRIPCIÓN DE MEDICAMENTOS EN SITUACIONES ESPECIALES:</a:t>
            </a:r>
            <a:endParaRPr lang="es-MX" sz="2400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1628800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s-ES" sz="2400" dirty="0" smtClean="0">
                <a:latin typeface="Arial Black" pitchFamily="34" charset="0"/>
              </a:rPr>
              <a:t>Uso de medicamentos en el embarazo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ES" sz="2400" dirty="0" smtClean="0">
                <a:latin typeface="Arial Black" pitchFamily="34" charset="0"/>
              </a:rPr>
              <a:t>Uso de medicamentos durante la lactancia.</a:t>
            </a:r>
            <a:endParaRPr lang="es-ES" sz="2400" dirty="0">
              <a:latin typeface="Arial Black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ES" sz="2400" dirty="0">
                <a:latin typeface="Arial Black" pitchFamily="34" charset="0"/>
              </a:rPr>
              <a:t>Uso de </a:t>
            </a:r>
            <a:r>
              <a:rPr lang="es-ES" sz="2400" dirty="0" smtClean="0">
                <a:latin typeface="Arial Black" pitchFamily="34" charset="0"/>
              </a:rPr>
              <a:t>medicamentos en los niños.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ES" sz="2400" dirty="0">
                <a:latin typeface="Arial Black" pitchFamily="34" charset="0"/>
              </a:rPr>
              <a:t>Uso de </a:t>
            </a:r>
            <a:r>
              <a:rPr lang="es-ES" sz="2400" dirty="0" smtClean="0">
                <a:latin typeface="Arial Black" pitchFamily="34" charset="0"/>
              </a:rPr>
              <a:t>medicamentos en los ancianos.</a:t>
            </a:r>
            <a:endParaRPr lang="es-MX" sz="2400" dirty="0">
              <a:latin typeface="Arial Black" pitchFamily="34" charset="0"/>
            </a:endParaRPr>
          </a:p>
        </p:txBody>
      </p:sp>
      <p:pic>
        <p:nvPicPr>
          <p:cNvPr id="5" name="Picture 18" descr="20070820123748-contracciones-embarazad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869160"/>
            <a:ext cx="2520280" cy="198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ancianos1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869160"/>
            <a:ext cx="2448272" cy="1974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ninos_infancia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573016"/>
            <a:ext cx="1656184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972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Personalizado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</TotalTime>
  <Words>761</Words>
  <Application>Microsoft Office PowerPoint</Application>
  <PresentationFormat>Presentación en pantalla (4:3)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Century Schoolbook</vt:lpstr>
      <vt:lpstr>Times New Roman</vt:lpstr>
      <vt:lpstr>Wingdings</vt:lpstr>
      <vt:lpstr>Wingdings 2</vt:lpstr>
      <vt:lpstr>Mirador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Ernesto</cp:lastModifiedBy>
  <cp:revision>50</cp:revision>
  <dcterms:modified xsi:type="dcterms:W3CDTF">2023-05-04T02:02:27Z</dcterms:modified>
</cp:coreProperties>
</file>