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7"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03731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305765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97918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90256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511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79197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226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950797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420652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66319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C8E7E7B-3F1F-43B5-92C0-434C82E77DB0}"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11ACF9-7746-4D5E-AE04-2977BF36C030}" type="slidenum">
              <a:rPr lang="es-ES" smtClean="0"/>
              <a:t>‹Nº›</a:t>
            </a:fld>
            <a:endParaRPr lang="es-ES"/>
          </a:p>
        </p:txBody>
      </p:sp>
    </p:spTree>
    <p:extLst>
      <p:ext uri="{BB962C8B-B14F-4D97-AF65-F5344CB8AC3E}">
        <p14:creationId xmlns:p14="http://schemas.microsoft.com/office/powerpoint/2010/main" val="2287329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E7E7B-3F1F-43B5-92C0-434C82E77DB0}" type="datetimeFigureOut">
              <a:rPr lang="es-ES" smtClean="0"/>
              <a:t>06/07/2017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1ACF9-7746-4D5E-AE04-2977BF36C030}" type="slidenum">
              <a:rPr lang="es-ES" smtClean="0"/>
              <a:t>‹Nº›</a:t>
            </a:fld>
            <a:endParaRPr lang="es-ES"/>
          </a:p>
        </p:txBody>
      </p:sp>
    </p:spTree>
    <p:extLst>
      <p:ext uri="{BB962C8B-B14F-4D97-AF65-F5344CB8AC3E}">
        <p14:creationId xmlns:p14="http://schemas.microsoft.com/office/powerpoint/2010/main" val="735929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467544" y="260648"/>
            <a:ext cx="8280920" cy="1569660"/>
          </a:xfrm>
          <a:prstGeom prst="rect">
            <a:avLst/>
          </a:prstGeom>
        </p:spPr>
        <p:txBody>
          <a:bodyPr wrap="square">
            <a:spAutoFit/>
          </a:bodyPr>
          <a:lstStyle/>
          <a:p>
            <a:pPr algn="ctr"/>
            <a:r>
              <a:rPr lang="es-ES" sz="2400" dirty="0" smtClean="0">
                <a:solidFill>
                  <a:srgbClr val="FFFF00"/>
                </a:solidFill>
                <a:latin typeface="Arial" pitchFamily="34" charset="0"/>
                <a:cs typeface="Arial" pitchFamily="34" charset="0"/>
              </a:rPr>
              <a:t>UNIVERSIDAD DE CIENCIAS MÉDICAS DE LA HABANA</a:t>
            </a:r>
          </a:p>
          <a:p>
            <a:pPr algn="ctr"/>
            <a:r>
              <a:rPr lang="es-ES" sz="2400" dirty="0" smtClean="0">
                <a:solidFill>
                  <a:srgbClr val="FFFF00"/>
                </a:solidFill>
                <a:latin typeface="Arial" pitchFamily="34" charset="0"/>
                <a:cs typeface="Arial" pitchFamily="34" charset="0"/>
              </a:rPr>
              <a:t>FACULTAD DE ESTOMATOLOGÍA</a:t>
            </a:r>
          </a:p>
          <a:p>
            <a:pPr algn="ctr"/>
            <a:r>
              <a:rPr lang="es-ES" sz="2400" dirty="0" smtClean="0">
                <a:solidFill>
                  <a:srgbClr val="FFFF00"/>
                </a:solidFill>
                <a:latin typeface="Arial" pitchFamily="34" charset="0"/>
                <a:cs typeface="Arial" pitchFamily="34" charset="0"/>
              </a:rPr>
              <a:t>ENSEÑANZA TÉCNICA</a:t>
            </a:r>
          </a:p>
          <a:p>
            <a:pPr algn="ctr"/>
            <a:r>
              <a:rPr lang="es-ES" sz="2400" dirty="0" smtClean="0">
                <a:solidFill>
                  <a:srgbClr val="FFFF00"/>
                </a:solidFill>
                <a:latin typeface="Arial" pitchFamily="34" charset="0"/>
                <a:cs typeface="Arial" pitchFamily="34" charset="0"/>
              </a:rPr>
              <a:t>CURSO 2017-2018</a:t>
            </a:r>
            <a:endParaRPr lang="es-ES" sz="2400" dirty="0">
              <a:solidFill>
                <a:srgbClr val="FFFF00"/>
              </a:solidFill>
              <a:latin typeface="Arial" pitchFamily="34" charset="0"/>
              <a:cs typeface="Arial" pitchFamily="34" charset="0"/>
            </a:endParaRPr>
          </a:p>
        </p:txBody>
      </p:sp>
      <p:sp>
        <p:nvSpPr>
          <p:cNvPr id="5" name="4 Rectángulo"/>
          <p:cNvSpPr/>
          <p:nvPr/>
        </p:nvSpPr>
        <p:spPr>
          <a:xfrm>
            <a:off x="2150984" y="3244334"/>
            <a:ext cx="4509248" cy="461665"/>
          </a:xfrm>
          <a:prstGeom prst="rect">
            <a:avLst/>
          </a:prstGeom>
        </p:spPr>
        <p:txBody>
          <a:bodyPr wrap="none">
            <a:spAutoFit/>
          </a:bodyPr>
          <a:lstStyle/>
          <a:p>
            <a:pPr algn="ctr"/>
            <a:r>
              <a:rPr lang="es-ES" sz="2400" dirty="0" smtClean="0">
                <a:solidFill>
                  <a:srgbClr val="FFFF00"/>
                </a:solidFill>
                <a:latin typeface="Arial" pitchFamily="34" charset="0"/>
                <a:cs typeface="Arial" pitchFamily="34" charset="0"/>
              </a:rPr>
              <a:t>Asignatura : PRÓTESIS TOTAL</a:t>
            </a:r>
            <a:endParaRPr lang="es-ES" sz="2400" dirty="0">
              <a:solidFill>
                <a:srgbClr val="FFFF00"/>
              </a:solidFill>
              <a:latin typeface="Arial" pitchFamily="34" charset="0"/>
              <a:cs typeface="Arial" pitchFamily="34" charset="0"/>
            </a:endParaRPr>
          </a:p>
        </p:txBody>
      </p:sp>
      <p:sp>
        <p:nvSpPr>
          <p:cNvPr id="6" name="5 Rectángulo"/>
          <p:cNvSpPr/>
          <p:nvPr/>
        </p:nvSpPr>
        <p:spPr>
          <a:xfrm>
            <a:off x="1835696" y="5435932"/>
            <a:ext cx="5438476" cy="400110"/>
          </a:xfrm>
          <a:prstGeom prst="rect">
            <a:avLst/>
          </a:prstGeom>
        </p:spPr>
        <p:txBody>
          <a:bodyPr wrap="none">
            <a:spAutoFit/>
          </a:bodyPr>
          <a:lstStyle/>
          <a:p>
            <a:pPr algn="ctr"/>
            <a:r>
              <a:rPr lang="es-ES" sz="2000" dirty="0" smtClean="0">
                <a:solidFill>
                  <a:srgbClr val="FFFF00"/>
                </a:solidFill>
                <a:latin typeface="Arial" pitchFamily="34" charset="0"/>
                <a:cs typeface="Arial" pitchFamily="34" charset="0"/>
              </a:rPr>
              <a:t>Profesor.  LIC. YUSDEL CRESPO  FROMETA</a:t>
            </a:r>
            <a:endParaRPr lang="es-ES" sz="20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59554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980728"/>
            <a:ext cx="8784976" cy="4585871"/>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Métodos de Vaciado</a:t>
            </a:r>
          </a:p>
          <a:p>
            <a:pPr algn="just"/>
            <a:endParaRPr lang="es-ES" sz="2400" dirty="0" smtClean="0">
              <a:solidFill>
                <a:srgbClr val="FFFF00"/>
              </a:solidFill>
              <a:latin typeface="Arial" pitchFamily="34" charset="0"/>
              <a:cs typeface="Arial" pitchFamily="34" charset="0"/>
            </a:endParaRPr>
          </a:p>
          <a:p>
            <a:pPr algn="just"/>
            <a:r>
              <a:rPr lang="es-ES" sz="2400" b="1" dirty="0" smtClean="0">
                <a:solidFill>
                  <a:srgbClr val="FFFF00"/>
                </a:solidFill>
                <a:latin typeface="Arial" pitchFamily="34" charset="0"/>
                <a:cs typeface="Arial" pitchFamily="34" charset="0"/>
              </a:rPr>
              <a:t>Directo</a:t>
            </a:r>
            <a:r>
              <a:rPr lang="es-ES" sz="2400" dirty="0" smtClean="0">
                <a:solidFill>
                  <a:srgbClr val="FFFF00"/>
                </a:solidFill>
                <a:latin typeface="Arial" pitchFamily="34" charset="0"/>
                <a:cs typeface="Arial" pitchFamily="34" charset="0"/>
              </a:rPr>
              <a:t>: se mezcla  de yeso sobre la impresión y se deja hacia arriba. Se conforma la parte útil y el sócalo al mismo tiempo</a:t>
            </a:r>
          </a:p>
          <a:p>
            <a:pPr algn="just"/>
            <a:endParaRPr lang="es-ES" sz="2400" dirty="0" smtClean="0">
              <a:solidFill>
                <a:srgbClr val="FFFF00"/>
              </a:solidFill>
              <a:latin typeface="Arial" pitchFamily="34" charset="0"/>
              <a:cs typeface="Arial" pitchFamily="34" charset="0"/>
            </a:endParaRPr>
          </a:p>
          <a:p>
            <a:pPr algn="just"/>
            <a:r>
              <a:rPr lang="es-ES" sz="2400" b="1" dirty="0" smtClean="0">
                <a:solidFill>
                  <a:srgbClr val="FFFF00"/>
                </a:solidFill>
                <a:latin typeface="Arial" pitchFamily="34" charset="0"/>
                <a:cs typeface="Arial" pitchFamily="34" charset="0"/>
              </a:rPr>
              <a:t>Indirecto</a:t>
            </a:r>
            <a:r>
              <a:rPr lang="es-ES" sz="2400" dirty="0" smtClean="0">
                <a:solidFill>
                  <a:srgbClr val="FFFF00"/>
                </a:solidFill>
                <a:latin typeface="Arial" pitchFamily="34" charset="0"/>
                <a:cs typeface="Arial" pitchFamily="34" charset="0"/>
              </a:rPr>
              <a:t>: Volcando el contenido de yeso sobre la mesa y poniendo la impresión hacia abajo.</a:t>
            </a:r>
          </a:p>
          <a:p>
            <a:pPr algn="just"/>
            <a:endParaRPr lang="es-ES" sz="2400" b="1" dirty="0" smtClean="0">
              <a:solidFill>
                <a:srgbClr val="FFFF00"/>
              </a:solidFill>
              <a:latin typeface="Arial" pitchFamily="34" charset="0"/>
              <a:cs typeface="Arial" pitchFamily="34" charset="0"/>
            </a:endParaRPr>
          </a:p>
          <a:p>
            <a:pPr algn="just"/>
            <a:r>
              <a:rPr lang="es-ES" sz="2400" b="1" dirty="0" smtClean="0">
                <a:solidFill>
                  <a:srgbClr val="FFFF00"/>
                </a:solidFill>
                <a:latin typeface="Arial" pitchFamily="34" charset="0"/>
                <a:cs typeface="Arial" pitchFamily="34" charset="0"/>
              </a:rPr>
              <a:t>Encajonamiento</a:t>
            </a:r>
            <a:r>
              <a:rPr lang="es-ES" sz="2400" dirty="0" smtClean="0">
                <a:solidFill>
                  <a:srgbClr val="FFFF00"/>
                </a:solidFill>
                <a:latin typeface="Arial" pitchFamily="34" charset="0"/>
                <a:cs typeface="Arial" pitchFamily="34" charset="0"/>
              </a:rPr>
              <a:t>: Procedimiento que se hace previo al vaciado de impresiones de yeso, pasta </a:t>
            </a:r>
            <a:r>
              <a:rPr lang="es-ES" sz="2400" dirty="0" err="1" smtClean="0">
                <a:solidFill>
                  <a:srgbClr val="FFFF00"/>
                </a:solidFill>
                <a:latin typeface="Arial" pitchFamily="34" charset="0"/>
                <a:cs typeface="Arial" pitchFamily="34" charset="0"/>
              </a:rPr>
              <a:t>zinquenólica</a:t>
            </a:r>
            <a:r>
              <a:rPr lang="es-ES" sz="2400" dirty="0" smtClean="0">
                <a:solidFill>
                  <a:srgbClr val="FFFF00"/>
                </a:solidFill>
                <a:latin typeface="Arial" pitchFamily="34" charset="0"/>
                <a:cs typeface="Arial" pitchFamily="34" charset="0"/>
              </a:rPr>
              <a:t>  (para cuidar no se fracturen los bordes de la impresión).   </a:t>
            </a:r>
          </a:p>
          <a:p>
            <a:pPr algn="just"/>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304807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0" y="44624"/>
            <a:ext cx="9144000" cy="6124754"/>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Pasos para el vaciado de una impresión:</a:t>
            </a:r>
          </a:p>
          <a:p>
            <a:pPr algn="ctr"/>
            <a:endParaRPr lang="es-ES" sz="2800" b="1"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1.Lavar la impresión.</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2.Identificar el tipo de impresión y hacer su  análisis crítico.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3.Efectuar al relación agua-polvo (150mg (p) × 50 ó 60 cc (l) según el tipo de yeso).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4.Realizar la mezcla de consistencia cremosa y mezclarla durante 1min aproximadamente hasta que aparezca el glaseado.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5.Efectuar el vaciado de la impresión vertiendo la mezcla en pequeñas porciones sobre la parte más alta de la impresión para evitar porosidades, y si es inferior comenzamos a verter por un flanco.</a:t>
            </a:r>
          </a:p>
        </p:txBody>
      </p:sp>
    </p:spTree>
    <p:extLst>
      <p:ext uri="{BB962C8B-B14F-4D97-AF65-F5344CB8AC3E}">
        <p14:creationId xmlns:p14="http://schemas.microsoft.com/office/powerpoint/2010/main" val="2100020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07504" y="548680"/>
            <a:ext cx="8928992" cy="5632311"/>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6.Adicionar yeso hasta formar el zócalo según el método seleccionado (directo ó indirecto).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7.Darle forma al zócalo con la espátula para yeso dejando libre el borde de la impresión  y si es inferior cuidar la zona lingual.</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8.Esperar el tiempo de fraguado (45 min.)</a:t>
            </a:r>
          </a:p>
          <a:p>
            <a:pPr algn="just"/>
            <a:r>
              <a:rPr lang="es-ES" sz="2400" dirty="0" smtClean="0">
                <a:solidFill>
                  <a:srgbClr val="FFFF00"/>
                </a:solidFill>
                <a:latin typeface="Arial" pitchFamily="34" charset="0"/>
                <a:cs typeface="Arial" pitchFamily="34" charset="0"/>
              </a:rPr>
              <a:t>.</a:t>
            </a:r>
          </a:p>
          <a:p>
            <a:pPr algn="just"/>
            <a:r>
              <a:rPr lang="es-ES" sz="2400" dirty="0" smtClean="0">
                <a:solidFill>
                  <a:srgbClr val="FFFF00"/>
                </a:solidFill>
                <a:latin typeface="Arial" pitchFamily="34" charset="0"/>
                <a:cs typeface="Arial" pitchFamily="34" charset="0"/>
              </a:rPr>
              <a:t>9.Separación de la impresión (liberar el borde de la cubeta con la Espátula Cuchillo).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10.Recortar de forma tal que su contorno esté a una distancia del surco vestibular de unos 5 mm y biselar con una inclinación de 25º el borde.</a:t>
            </a:r>
          </a:p>
          <a:p>
            <a:pPr algn="just"/>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573624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260648"/>
            <a:ext cx="8712968" cy="6124754"/>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Separación de una Impresión.</a:t>
            </a:r>
          </a:p>
          <a:p>
            <a:pPr algn="just"/>
            <a:endParaRPr lang="es-ES" sz="2800" b="1" dirty="0" smtClean="0">
              <a:solidFill>
                <a:srgbClr val="FFFF00"/>
              </a:solidFill>
              <a:latin typeface="Arial" pitchFamily="34" charset="0"/>
              <a:cs typeface="Arial" pitchFamily="34" charset="0"/>
            </a:endParaRPr>
          </a:p>
          <a:p>
            <a:pPr algn="just"/>
            <a:r>
              <a:rPr lang="es-ES" sz="2800" b="1" dirty="0" smtClean="0">
                <a:solidFill>
                  <a:srgbClr val="FFFF00"/>
                </a:solidFill>
                <a:latin typeface="Arial" pitchFamily="34" charset="0"/>
                <a:cs typeface="Arial" pitchFamily="34" charset="0"/>
              </a:rPr>
              <a:t> </a:t>
            </a:r>
            <a:r>
              <a:rPr lang="es-ES" sz="2800" dirty="0" smtClean="0">
                <a:solidFill>
                  <a:srgbClr val="FFFF00"/>
                </a:solidFill>
                <a:latin typeface="Arial" pitchFamily="34" charset="0"/>
                <a:cs typeface="Arial" pitchFamily="34" charset="0"/>
              </a:rPr>
              <a:t>El endurecimiento de los modelos está determinado por el tiempo de fraguado el yeso y es menester esperar como mínimo de 45min a una hora, pues de lo contrario provocaría un arrastre de yeso en la impresión y fracturas.</a:t>
            </a:r>
          </a:p>
          <a:p>
            <a:pPr algn="just"/>
            <a:endParaRPr lang="es-ES" sz="2800" dirty="0" smtClean="0">
              <a:solidFill>
                <a:srgbClr val="FFFF00"/>
              </a:solidFill>
              <a:latin typeface="Arial" pitchFamily="34" charset="0"/>
              <a:cs typeface="Arial" pitchFamily="34" charset="0"/>
            </a:endParaRPr>
          </a:p>
          <a:p>
            <a:pPr algn="just"/>
            <a:r>
              <a:rPr lang="es-ES" sz="2800" b="1" dirty="0" smtClean="0">
                <a:solidFill>
                  <a:srgbClr val="FFFF00"/>
                </a:solidFill>
                <a:latin typeface="Arial" pitchFamily="34" charset="0"/>
                <a:cs typeface="Arial" pitchFamily="34" charset="0"/>
              </a:rPr>
              <a:t>Maniobras en esta separación: </a:t>
            </a:r>
          </a:p>
          <a:p>
            <a:pPr algn="just"/>
            <a:endParaRPr lang="es-ES" sz="2800" b="1"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Recorte del yeso que sobrepasa los bordes de la cubeta.</a:t>
            </a:r>
          </a:p>
          <a:p>
            <a:pPr algn="just"/>
            <a:r>
              <a:rPr lang="es-ES" sz="2800" dirty="0" smtClean="0">
                <a:solidFill>
                  <a:srgbClr val="FFFF00"/>
                </a:solidFill>
                <a:latin typeface="Arial" pitchFamily="34" charset="0"/>
                <a:cs typeface="Arial" pitchFamily="34" charset="0"/>
              </a:rPr>
              <a:t>Separación de la cubeta.</a:t>
            </a:r>
          </a:p>
          <a:p>
            <a:pPr algn="just"/>
            <a:r>
              <a:rPr lang="es-ES" sz="2800" dirty="0" smtClean="0">
                <a:solidFill>
                  <a:srgbClr val="FFFF00"/>
                </a:solidFill>
                <a:latin typeface="Arial" pitchFamily="34" charset="0"/>
                <a:cs typeface="Arial" pitchFamily="34" charset="0"/>
              </a:rPr>
              <a:t>Separación de la Impresión</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829432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51520" y="1772816"/>
            <a:ext cx="8784976" cy="2369880"/>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Modelos. </a:t>
            </a:r>
          </a:p>
          <a:p>
            <a:pPr algn="ctr"/>
            <a:endParaRPr lang="es-ES" sz="3200" b="1" dirty="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Reproducción de detalles anatómicos bucales en estado positivo, el cual se obtiene mediante el vaciado de una impresión.</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42684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51520" y="548680"/>
            <a:ext cx="8640960" cy="5632311"/>
          </a:xfrm>
          <a:prstGeom prst="rect">
            <a:avLst/>
          </a:prstGeom>
        </p:spPr>
        <p:txBody>
          <a:bodyPr wrap="square">
            <a:spAutoFit/>
          </a:bodyPr>
          <a:lstStyle/>
          <a:p>
            <a:pPr algn="just"/>
            <a:r>
              <a:rPr lang="es-ES" sz="2400" b="1" dirty="0" smtClean="0">
                <a:solidFill>
                  <a:srgbClr val="FFFF00"/>
                </a:solidFill>
                <a:latin typeface="Arial" pitchFamily="34" charset="0"/>
                <a:cs typeface="Arial" pitchFamily="34" charset="0"/>
              </a:rPr>
              <a:t>Modelo primario.  </a:t>
            </a:r>
            <a:r>
              <a:rPr lang="es-ES" sz="2400" dirty="0" smtClean="0">
                <a:solidFill>
                  <a:srgbClr val="FFFF00"/>
                </a:solidFill>
                <a:latin typeface="Arial" pitchFamily="34" charset="0"/>
                <a:cs typeface="Arial" pitchFamily="34" charset="0"/>
              </a:rPr>
              <a:t>Se obtiene a partir de una impresión primaria, se construye de yeso blanco y se utilizara para la </a:t>
            </a:r>
            <a:r>
              <a:rPr lang="es-ES" sz="2400" dirty="0" err="1" smtClean="0">
                <a:solidFill>
                  <a:srgbClr val="FFFF00"/>
                </a:solidFill>
                <a:latin typeface="Arial" pitchFamily="34" charset="0"/>
                <a:cs typeface="Arial" pitchFamily="34" charset="0"/>
              </a:rPr>
              <a:t>confeccion</a:t>
            </a:r>
            <a:r>
              <a:rPr lang="es-ES" sz="2400" dirty="0" smtClean="0">
                <a:solidFill>
                  <a:srgbClr val="FFFF00"/>
                </a:solidFill>
                <a:latin typeface="Arial" pitchFamily="34" charset="0"/>
                <a:cs typeface="Arial" pitchFamily="34" charset="0"/>
              </a:rPr>
              <a:t> de cubetas individuales y para valoración de los casos.</a:t>
            </a:r>
          </a:p>
          <a:p>
            <a:pPr algn="just"/>
            <a:endParaRPr lang="es-ES" sz="2400" dirty="0" smtClean="0">
              <a:solidFill>
                <a:srgbClr val="FFFF00"/>
              </a:solidFill>
              <a:latin typeface="Arial" pitchFamily="34" charset="0"/>
              <a:cs typeface="Arial" pitchFamily="34" charset="0"/>
            </a:endParaRPr>
          </a:p>
          <a:p>
            <a:pPr algn="just"/>
            <a:r>
              <a:rPr lang="es-ES" sz="2400" b="1" dirty="0" smtClean="0">
                <a:solidFill>
                  <a:srgbClr val="FFFF00"/>
                </a:solidFill>
                <a:latin typeface="Arial" pitchFamily="34" charset="0"/>
                <a:cs typeface="Arial" pitchFamily="34" charset="0"/>
              </a:rPr>
              <a:t>Modelos de trabajo. </a:t>
            </a:r>
            <a:r>
              <a:rPr lang="es-ES" sz="2400" dirty="0" smtClean="0">
                <a:solidFill>
                  <a:srgbClr val="FFFF00"/>
                </a:solidFill>
                <a:latin typeface="Arial" pitchFamily="34" charset="0"/>
                <a:cs typeface="Arial" pitchFamily="34" charset="0"/>
              </a:rPr>
              <a:t>Se obtiene a partir de una impresión definitiva confinada en una cubeta individual, se realiza el vaciado con yeso piedra y sobre él se ejecutarán todos los pasos técnicos para la construcción de la prótesis debe permitir realizar todas las  maniobras sin fracturas ni alteraciones de la fidelidad de copia.</a:t>
            </a:r>
          </a:p>
          <a:p>
            <a:pPr algn="just"/>
            <a:endParaRPr lang="es-ES" sz="2400" dirty="0" smtClean="0">
              <a:solidFill>
                <a:srgbClr val="FFFF00"/>
              </a:solidFill>
              <a:latin typeface="Arial" pitchFamily="34" charset="0"/>
              <a:cs typeface="Arial" pitchFamily="34" charset="0"/>
            </a:endParaRPr>
          </a:p>
          <a:p>
            <a:pPr algn="just"/>
            <a:r>
              <a:rPr lang="es-ES" sz="2400" b="1" dirty="0" smtClean="0">
                <a:solidFill>
                  <a:srgbClr val="FFFF00"/>
                </a:solidFill>
                <a:latin typeface="Arial" pitchFamily="34" charset="0"/>
                <a:cs typeface="Arial" pitchFamily="34" charset="0"/>
              </a:rPr>
              <a:t>Modelos de vitrina. </a:t>
            </a:r>
            <a:r>
              <a:rPr lang="es-ES" sz="2400" dirty="0" smtClean="0">
                <a:solidFill>
                  <a:srgbClr val="FFFF00"/>
                </a:solidFill>
                <a:latin typeface="Arial" pitchFamily="34" charset="0"/>
                <a:cs typeface="Arial" pitchFamily="34" charset="0"/>
              </a:rPr>
              <a:t>Son modelos que quedan como testigo, sirven como material didáctico de alguna situación poco común, para exhibiciones y montaje de exposiciones.</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33346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07504" y="908720"/>
            <a:ext cx="8856984" cy="4031873"/>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Partes de un Modelo:</a:t>
            </a:r>
          </a:p>
          <a:p>
            <a:pPr algn="just"/>
            <a:r>
              <a:rPr lang="es-ES" sz="2800" dirty="0" smtClean="0">
                <a:solidFill>
                  <a:srgbClr val="FFFF00"/>
                </a:solidFill>
                <a:latin typeface="Arial" pitchFamily="34" charset="0"/>
                <a:cs typeface="Arial" pitchFamily="34" charset="0"/>
              </a:rPr>
              <a:t>  </a:t>
            </a:r>
          </a:p>
          <a:p>
            <a:pPr algn="just"/>
            <a:r>
              <a:rPr lang="es-ES" sz="2800" dirty="0" smtClean="0">
                <a:solidFill>
                  <a:srgbClr val="FFFF00"/>
                </a:solidFill>
                <a:latin typeface="Arial" pitchFamily="34" charset="0"/>
                <a:cs typeface="Arial" pitchFamily="34" charset="0"/>
              </a:rPr>
              <a:t>Parte útil: Reproduce la forma bucal, aquí se confecciona el aparato protésico.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Zócalo: Sirve para mantener el modelo, le da solidez y resistencia al mismo.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Bisel: Es la unión entre la parte útil y el zócalo.</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733580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188640"/>
            <a:ext cx="8784976" cy="6709529"/>
          </a:xfrm>
          <a:prstGeom prst="rect">
            <a:avLst/>
          </a:prstGeom>
        </p:spPr>
        <p:txBody>
          <a:bodyPr wrap="square">
            <a:spAutoFit/>
          </a:bodyPr>
          <a:lstStyle/>
          <a:p>
            <a:pPr algn="ctr"/>
            <a:r>
              <a:rPr lang="es-ES" sz="2800" b="1" dirty="0" smtClean="0">
                <a:solidFill>
                  <a:srgbClr val="FFFF00"/>
                </a:solidFill>
              </a:rPr>
              <a:t>Recorte del Modelo. </a:t>
            </a:r>
          </a:p>
          <a:p>
            <a:pPr algn="just"/>
            <a:r>
              <a:rPr lang="es-ES" sz="2400" dirty="0" smtClean="0">
                <a:solidFill>
                  <a:srgbClr val="FFFF00"/>
                </a:solidFill>
                <a:latin typeface="Arial" pitchFamily="34" charset="0"/>
                <a:cs typeface="Arial" pitchFamily="34" charset="0"/>
              </a:rPr>
              <a:t>La acción de recortar se hace en máquina recortadora. La cara inferior del zócalo debe ser plana y paralela lo mas posible a la superficie oclusal</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a)Recortar periféricamente el modelo a una distancia del surco vestibular de unos 4mm.</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b)Biselar el borde  del modelo con una inclinación  de 25 grados con respecto al plano horizontal y conformar el zócalo hasta que tenga una altura de 2,5cm (1 pulgada) aproximadamente.</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c)Hacer 3 muescas en la base del zócalo, 2 laterales y 1 posterior que servirán para el montaje en articulador</a:t>
            </a:r>
          </a:p>
          <a:p>
            <a:pPr algn="just"/>
            <a:endParaRPr lang="es-ES" dirty="0" smtClean="0">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d)Enjuagar hasta eliminar residuos de yeso depositados en la superficie del modelo</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955899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663" y="1916832"/>
            <a:ext cx="5399087" cy="271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9804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908720"/>
            <a:ext cx="8712968" cy="3970318"/>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Objetivos del Biselado: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 Facilitar la manipulación del modelo en el momento de realizar los diferentes pasos de la prótesis, Ej. En la confección de la cubeta, el ajuste de las placas de articulación en el montaje de dientes (en el momento de sacar los cuellos, en el </a:t>
            </a:r>
            <a:r>
              <a:rPr lang="es-ES" sz="2800" dirty="0" err="1" smtClean="0">
                <a:solidFill>
                  <a:srgbClr val="FFFF00"/>
                </a:solidFill>
                <a:latin typeface="Arial" pitchFamily="34" charset="0"/>
                <a:cs typeface="Arial" pitchFamily="34" charset="0"/>
              </a:rPr>
              <a:t>emuflado</a:t>
            </a:r>
            <a:r>
              <a:rPr lang="es-ES" sz="2800" dirty="0" smtClean="0">
                <a:solidFill>
                  <a:srgbClr val="FFFF00"/>
                </a:solidFill>
                <a:latin typeface="Arial" pitchFamily="34" charset="0"/>
                <a:cs typeface="Arial" pitchFamily="34" charset="0"/>
              </a:rPr>
              <a:t> es importante ya que impide las trabas con el yeso en el momento de </a:t>
            </a:r>
            <a:r>
              <a:rPr lang="es-ES" sz="2800" dirty="0" err="1" smtClean="0">
                <a:solidFill>
                  <a:srgbClr val="FFFF00"/>
                </a:solidFill>
                <a:latin typeface="Arial" pitchFamily="34" charset="0"/>
                <a:cs typeface="Arial" pitchFamily="34" charset="0"/>
              </a:rPr>
              <a:t>desenflascar</a:t>
            </a:r>
            <a:r>
              <a:rPr lang="es-ES" sz="2800" dirty="0" smtClean="0">
                <a:solidFill>
                  <a:srgbClr val="FFFF00"/>
                </a:solidFill>
                <a:latin typeface="Arial" pitchFamily="34" charset="0"/>
                <a:cs typeface="Arial" pitchFamily="34" charset="0"/>
              </a:rPr>
              <a:t>.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925022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286000" y="2564904"/>
            <a:ext cx="4572000" cy="1077218"/>
          </a:xfrm>
          <a:prstGeom prst="rect">
            <a:avLst/>
          </a:prstGeom>
        </p:spPr>
        <p:txBody>
          <a:bodyPr>
            <a:spAutoFit/>
          </a:bodyPr>
          <a:lstStyle/>
          <a:p>
            <a:pPr algn="ctr"/>
            <a:r>
              <a:rPr lang="es-ES" sz="3200" dirty="0" smtClean="0">
                <a:solidFill>
                  <a:srgbClr val="FFFF00"/>
                </a:solidFill>
                <a:latin typeface="Arial" pitchFamily="34" charset="0"/>
                <a:cs typeface="Arial" pitchFamily="34" charset="0"/>
              </a:rPr>
              <a:t>Tema 6 </a:t>
            </a:r>
          </a:p>
          <a:p>
            <a:pPr algn="ctr"/>
            <a:r>
              <a:rPr lang="es-ES" sz="3200" dirty="0" smtClean="0">
                <a:solidFill>
                  <a:srgbClr val="FFFF00"/>
                </a:solidFill>
                <a:latin typeface="Arial" pitchFamily="34" charset="0"/>
                <a:cs typeface="Arial" pitchFamily="34" charset="0"/>
              </a:rPr>
              <a:t> Obtención de modelos.</a:t>
            </a:r>
            <a:endParaRPr lang="es-ES" sz="32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187503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323528" y="2204864"/>
            <a:ext cx="8496944" cy="2246769"/>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Nota</a:t>
            </a:r>
            <a:r>
              <a:rPr lang="es-ES" sz="2800" dirty="0" smtClean="0">
                <a:solidFill>
                  <a:srgbClr val="FFFF00"/>
                </a:solidFill>
                <a:latin typeface="Arial" pitchFamily="34" charset="0"/>
                <a:cs typeface="Arial" pitchFamily="34" charset="0"/>
              </a:rPr>
              <a:t>: Respetar y conservar los bordes de las impresiones y los surcos obtenidos en el modelo, pues estos constituyen los límites fisiológicos de la prótesis.</a:t>
            </a:r>
          </a:p>
          <a:p>
            <a:pPr algn="just"/>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933887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844445" y="116632"/>
            <a:ext cx="34551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Bibliografía</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179512" y="980728"/>
            <a:ext cx="8712968" cy="5324535"/>
          </a:xfrm>
          <a:prstGeom prst="rect">
            <a:avLst/>
          </a:prstGeom>
        </p:spPr>
        <p:txBody>
          <a:bodyPr wrap="square">
            <a:spAutoFit/>
          </a:bodyPr>
          <a:lstStyle/>
          <a:p>
            <a:r>
              <a:rPr lang="es-ES" sz="2000" dirty="0" err="1" smtClean="0">
                <a:solidFill>
                  <a:srgbClr val="FFFF00"/>
                </a:solidFill>
                <a:latin typeface="Arial" pitchFamily="34" charset="0"/>
                <a:cs typeface="Arial" pitchFamily="34" charset="0"/>
              </a:rPr>
              <a:t>Prostodoncia</a:t>
            </a:r>
            <a:r>
              <a:rPr lang="es-ES" sz="2000" dirty="0" smtClean="0">
                <a:solidFill>
                  <a:srgbClr val="FFFF00"/>
                </a:solidFill>
                <a:latin typeface="Arial" pitchFamily="34" charset="0"/>
                <a:cs typeface="Arial" pitchFamily="34" charset="0"/>
              </a:rPr>
              <a:t> Total. Pedro  Saciar. ED. Mundo. Buenos Aires 1972</a:t>
            </a:r>
          </a:p>
          <a:p>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Rehabilitación Protésica </a:t>
            </a:r>
            <a:r>
              <a:rPr lang="es-ES" sz="2000" dirty="0" err="1" smtClean="0">
                <a:solidFill>
                  <a:srgbClr val="FFFF00"/>
                </a:solidFill>
                <a:latin typeface="Arial" pitchFamily="34" charset="0"/>
                <a:cs typeface="Arial" pitchFamily="34" charset="0"/>
              </a:rPr>
              <a:t>Estomat</a:t>
            </a:r>
            <a:r>
              <a:rPr lang="es-ES" sz="2000" dirty="0" smtClean="0">
                <a:solidFill>
                  <a:srgbClr val="FFFF00"/>
                </a:solidFill>
                <a:latin typeface="Arial" pitchFamily="34" charset="0"/>
                <a:cs typeface="Arial" pitchFamily="34" charset="0"/>
              </a:rPr>
              <a:t>. Gladis y </a:t>
            </a:r>
            <a:r>
              <a:rPr lang="es-ES" sz="2000" dirty="0" err="1" smtClean="0">
                <a:solidFill>
                  <a:srgbClr val="FFFF00"/>
                </a:solidFill>
                <a:latin typeface="Arial" pitchFamily="34" charset="0"/>
                <a:cs typeface="Arial" pitchFamily="34" charset="0"/>
              </a:rPr>
              <a:t>Ardanza</a:t>
            </a:r>
            <a:r>
              <a:rPr lang="es-ES" sz="2000" dirty="0" smtClean="0">
                <a:solidFill>
                  <a:srgbClr val="FFFF00"/>
                </a:solidFill>
                <a:latin typeface="Arial" pitchFamily="34" charset="0"/>
                <a:cs typeface="Arial" pitchFamily="34" charset="0"/>
              </a:rPr>
              <a:t>. Ed. Ciencias </a:t>
            </a:r>
            <a:r>
              <a:rPr lang="es-ES" sz="2000" dirty="0" err="1" smtClean="0">
                <a:solidFill>
                  <a:srgbClr val="FFFF00"/>
                </a:solidFill>
                <a:latin typeface="Arial" pitchFamily="34" charset="0"/>
                <a:cs typeface="Arial" pitchFamily="34" charset="0"/>
              </a:rPr>
              <a:t>Méd</a:t>
            </a:r>
            <a:r>
              <a:rPr lang="es-ES" sz="2000" dirty="0" smtClean="0">
                <a:solidFill>
                  <a:srgbClr val="FFFF00"/>
                </a:solidFill>
                <a:latin typeface="Arial" pitchFamily="34" charset="0"/>
                <a:cs typeface="Arial" pitchFamily="34" charset="0"/>
              </a:rPr>
              <a:t>. 2003</a:t>
            </a:r>
          </a:p>
          <a:p>
            <a:r>
              <a:rPr lang="es-ES" sz="2000" dirty="0" smtClean="0">
                <a:solidFill>
                  <a:srgbClr val="FFFF00"/>
                </a:solidFill>
                <a:latin typeface="Arial" pitchFamily="34" charset="0"/>
                <a:cs typeface="Arial" pitchFamily="34" charset="0"/>
              </a:rPr>
              <a:t>   </a:t>
            </a:r>
          </a:p>
          <a:p>
            <a:r>
              <a:rPr lang="es-ES" sz="2000" dirty="0" smtClean="0">
                <a:solidFill>
                  <a:srgbClr val="FFFF00"/>
                </a:solidFill>
                <a:latin typeface="Arial" pitchFamily="34" charset="0"/>
                <a:cs typeface="Arial" pitchFamily="34" charset="0"/>
              </a:rPr>
              <a:t> Prótesis II. ED. Pueblo y </a:t>
            </a:r>
            <a:r>
              <a:rPr lang="es-ES" sz="2000" dirty="0" err="1" smtClean="0">
                <a:solidFill>
                  <a:srgbClr val="FFFF00"/>
                </a:solidFill>
                <a:latin typeface="Arial" pitchFamily="34" charset="0"/>
                <a:cs typeface="Arial" pitchFamily="34" charset="0"/>
              </a:rPr>
              <a:t>Educ</a:t>
            </a:r>
            <a:r>
              <a:rPr lang="es-ES" sz="2000" dirty="0" smtClean="0">
                <a:solidFill>
                  <a:srgbClr val="FFFF00"/>
                </a:solidFill>
                <a:latin typeface="Arial" pitchFamily="34" charset="0"/>
                <a:cs typeface="Arial" pitchFamily="34" charset="0"/>
              </a:rPr>
              <a:t>. 19</a:t>
            </a:r>
          </a:p>
          <a:p>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 </a:t>
            </a:r>
            <a:r>
              <a:rPr lang="es-ES" sz="2000" dirty="0" err="1" smtClean="0">
                <a:solidFill>
                  <a:srgbClr val="FFFF00"/>
                </a:solidFill>
                <a:latin typeface="Arial" pitchFamily="34" charset="0"/>
                <a:cs typeface="Arial" pitchFamily="34" charset="0"/>
              </a:rPr>
              <a:t>Carbó</a:t>
            </a:r>
            <a:r>
              <a:rPr lang="es-ES" sz="2000" dirty="0" smtClean="0">
                <a:solidFill>
                  <a:srgbClr val="FFFF00"/>
                </a:solidFill>
                <a:latin typeface="Arial" pitchFamily="34" charset="0"/>
                <a:cs typeface="Arial" pitchFamily="34" charset="0"/>
              </a:rPr>
              <a:t> Ayala. Anatomía del Aparato Masticatorio. Ed Pueblo y </a:t>
            </a:r>
            <a:r>
              <a:rPr lang="es-ES" sz="2000" dirty="0" err="1" smtClean="0">
                <a:solidFill>
                  <a:srgbClr val="FFFF00"/>
                </a:solidFill>
                <a:latin typeface="Arial" pitchFamily="34" charset="0"/>
                <a:cs typeface="Arial" pitchFamily="34" charset="0"/>
              </a:rPr>
              <a:t>Educ</a:t>
            </a:r>
            <a:r>
              <a:rPr lang="es-ES" sz="2000" dirty="0" smtClean="0">
                <a:solidFill>
                  <a:srgbClr val="FFFF00"/>
                </a:solidFill>
                <a:latin typeface="Arial" pitchFamily="34" charset="0"/>
                <a:cs typeface="Arial" pitchFamily="34" charset="0"/>
              </a:rPr>
              <a:t>. 1990</a:t>
            </a:r>
          </a:p>
          <a:p>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   Prives, M. y otros: de Anatomía humana. Editorial MIR, Moscú, 1984.</a:t>
            </a:r>
          </a:p>
          <a:p>
            <a:r>
              <a:rPr lang="es-ES" sz="2000" dirty="0" smtClean="0">
                <a:solidFill>
                  <a:srgbClr val="FFFF00"/>
                </a:solidFill>
                <a:latin typeface="Arial" pitchFamily="34" charset="0"/>
                <a:cs typeface="Arial" pitchFamily="34" charset="0"/>
              </a:rPr>
              <a:t>               </a:t>
            </a:r>
          </a:p>
          <a:p>
            <a:r>
              <a:rPr lang="es-ES" sz="2000" dirty="0" smtClean="0">
                <a:solidFill>
                  <a:srgbClr val="FFFF00"/>
                </a:solidFill>
                <a:latin typeface="Arial" pitchFamily="34" charset="0"/>
                <a:cs typeface="Arial" pitchFamily="34" charset="0"/>
              </a:rPr>
              <a:t>  </a:t>
            </a:r>
            <a:r>
              <a:rPr lang="es-ES" sz="2000" dirty="0" err="1" smtClean="0">
                <a:solidFill>
                  <a:srgbClr val="FFFF00"/>
                </a:solidFill>
                <a:latin typeface="Arial" pitchFamily="34" charset="0"/>
                <a:cs typeface="Arial" pitchFamily="34" charset="0"/>
              </a:rPr>
              <a:t>Cossio</a:t>
            </a:r>
            <a:r>
              <a:rPr lang="es-ES" sz="2000" dirty="0" smtClean="0">
                <a:solidFill>
                  <a:srgbClr val="FFFF00"/>
                </a:solidFill>
                <a:latin typeface="Arial" pitchFamily="34" charset="0"/>
                <a:cs typeface="Arial" pitchFamily="34" charset="0"/>
              </a:rPr>
              <a:t> CT. Prótesis Estomatológica I, Ed Científico Técnica, La Habana, 1982</a:t>
            </a:r>
          </a:p>
          <a:p>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Material de Apoyo a los programas de la especialidad de Prótesis Dental</a:t>
            </a:r>
          </a:p>
          <a:p>
            <a:endParaRPr lang="es-ES" sz="2000" dirty="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 Folleto de Normas Técnicas. </a:t>
            </a:r>
            <a:endParaRPr lang="es-ES" sz="20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558710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471844" y="620688"/>
            <a:ext cx="420031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Próxima Clase</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971600" y="2708920"/>
            <a:ext cx="7272808" cy="1077218"/>
          </a:xfrm>
          <a:prstGeom prst="rect">
            <a:avLst/>
          </a:prstGeom>
        </p:spPr>
        <p:txBody>
          <a:bodyPr wrap="square">
            <a:spAutoFit/>
          </a:bodyPr>
          <a:lstStyle/>
          <a:p>
            <a:pPr algn="ctr"/>
            <a:r>
              <a:rPr lang="es-ES" sz="3200" dirty="0" smtClean="0">
                <a:solidFill>
                  <a:srgbClr val="FFFF00"/>
                </a:solidFill>
                <a:latin typeface="Arial" pitchFamily="34" charset="0"/>
                <a:cs typeface="Arial" pitchFamily="34" charset="0"/>
              </a:rPr>
              <a:t>Tema 7 </a:t>
            </a:r>
          </a:p>
          <a:p>
            <a:pPr algn="ctr"/>
            <a:r>
              <a:rPr lang="es-ES" sz="3200" dirty="0" smtClean="0">
                <a:solidFill>
                  <a:srgbClr val="FFFF00"/>
                </a:solidFill>
                <a:latin typeface="Arial" pitchFamily="34" charset="0"/>
                <a:cs typeface="Arial" pitchFamily="34" charset="0"/>
              </a:rPr>
              <a:t>Compuestos para modelar</a:t>
            </a:r>
            <a:endParaRPr lang="es-ES" sz="32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093043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395536" y="764704"/>
            <a:ext cx="2214068" cy="584775"/>
          </a:xfrm>
          <a:prstGeom prst="rect">
            <a:avLst/>
          </a:prstGeom>
        </p:spPr>
        <p:txBody>
          <a:bodyPr wrap="none">
            <a:spAutoFit/>
          </a:bodyPr>
          <a:lstStyle/>
          <a:p>
            <a:r>
              <a:rPr lang="es-ES" sz="3200" dirty="0" smtClean="0">
                <a:solidFill>
                  <a:srgbClr val="FFFF00"/>
                </a:solidFill>
                <a:latin typeface="Arial" pitchFamily="34" charset="0"/>
                <a:cs typeface="Arial" pitchFamily="34" charset="0"/>
              </a:rPr>
              <a:t>SUMARIO:</a:t>
            </a:r>
            <a:endParaRPr lang="es-ES" sz="3200" dirty="0">
              <a:solidFill>
                <a:srgbClr val="FFFF00"/>
              </a:solidFill>
              <a:latin typeface="Arial" pitchFamily="34" charset="0"/>
              <a:cs typeface="Arial" pitchFamily="34" charset="0"/>
            </a:endParaRPr>
          </a:p>
        </p:txBody>
      </p:sp>
      <p:sp>
        <p:nvSpPr>
          <p:cNvPr id="5" name="4 Rectángulo"/>
          <p:cNvSpPr/>
          <p:nvPr/>
        </p:nvSpPr>
        <p:spPr>
          <a:xfrm>
            <a:off x="107504" y="1484784"/>
            <a:ext cx="8640960" cy="3785652"/>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1.1-Impresión. Definición. Objetivos. Clasificación. Crítica de la impresión. Cuidados. Vaciado de impresión. Definición. Objetivos. Métodos de vaciado. Pasos técnicos para el vaciado de una impresión. Consideraciones técnicas. Separación de una impresión. Cuidados. Consideraciones técnicas.</a:t>
            </a:r>
          </a:p>
          <a:p>
            <a:pPr algn="just"/>
            <a:r>
              <a:rPr lang="es-ES" sz="2400" dirty="0" smtClean="0">
                <a:solidFill>
                  <a:srgbClr val="FFFF00"/>
                </a:solidFill>
                <a:latin typeface="Arial" pitchFamily="34" charset="0"/>
                <a:cs typeface="Arial" pitchFamily="34" charset="0"/>
              </a:rPr>
              <a:t> </a:t>
            </a:r>
          </a:p>
          <a:p>
            <a:pPr algn="just"/>
            <a:r>
              <a:rPr lang="es-ES" sz="2400" dirty="0" smtClean="0">
                <a:solidFill>
                  <a:srgbClr val="FFFF00"/>
                </a:solidFill>
                <a:latin typeface="Arial" pitchFamily="34" charset="0"/>
                <a:cs typeface="Arial" pitchFamily="34" charset="0"/>
              </a:rPr>
              <a:t>1.2- Modelos. Definición. Tipos. Usos. Partes de que consta. Recorte del modelo. Definición. Objetivos del biselado. Diseño y extensión de las bases. Definición. Objetivos. Importancia.</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294857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1412776"/>
            <a:ext cx="8784976" cy="3170099"/>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Impresiones</a:t>
            </a:r>
          </a:p>
          <a:p>
            <a:pPr algn="just"/>
            <a:endParaRPr lang="es-ES" sz="2400" dirty="0" smtClean="0">
              <a:solidFill>
                <a:srgbClr val="FFFF00"/>
              </a:solidFill>
              <a:latin typeface="Arial" pitchFamily="34" charset="0"/>
              <a:cs typeface="Arial" pitchFamily="34" charset="0"/>
            </a:endParaRPr>
          </a:p>
          <a:p>
            <a:pPr algn="just"/>
            <a:endParaRPr lang="es-ES" sz="2400" dirty="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Es la copia fiel de los detalles anatómicos de la cavidad bucal, que estarán en contacto con la prótesis estomatológica, es un negativo y tiene como objetivo obtener un modelo o copia en positivo. El éxito de las mismas depende del cuidado con que se realicen y la técnica aplicada para ello.</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2806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51520" y="1556792"/>
            <a:ext cx="8640960" cy="3170099"/>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Clasificación</a:t>
            </a:r>
            <a:r>
              <a:rPr lang="es-ES" sz="2800" dirty="0" smtClean="0">
                <a:solidFill>
                  <a:srgbClr val="FFFF00"/>
                </a:solidFill>
                <a:latin typeface="Arial" pitchFamily="34" charset="0"/>
                <a:cs typeface="Arial" pitchFamily="34" charset="0"/>
              </a:rPr>
              <a:t>:</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Primarias </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Definitivas </a:t>
            </a:r>
          </a:p>
          <a:p>
            <a:endParaRPr lang="es-ES" sz="2800" dirty="0" smtClean="0">
              <a:solidFill>
                <a:srgbClr val="FFFF00"/>
              </a:solidFill>
              <a:latin typeface="Arial" pitchFamily="34" charset="0"/>
              <a:cs typeface="Arial" pitchFamily="34" charset="0"/>
            </a:endParaRPr>
          </a:p>
          <a:p>
            <a:r>
              <a:rPr lang="es-ES" sz="2800" dirty="0">
                <a:solidFill>
                  <a:srgbClr val="FFFF00"/>
                </a:solidFill>
                <a:latin typeface="Arial" pitchFamily="34" charset="0"/>
                <a:cs typeface="Arial" pitchFamily="34" charset="0"/>
              </a:rPr>
              <a:t>A</a:t>
            </a:r>
            <a:r>
              <a:rPr lang="es-ES" sz="2800" dirty="0" smtClean="0">
                <a:solidFill>
                  <a:srgbClr val="FFFF00"/>
                </a:solidFill>
                <a:latin typeface="Arial" pitchFamily="34" charset="0"/>
                <a:cs typeface="Arial" pitchFamily="34" charset="0"/>
              </a:rPr>
              <a:t> boca cerrada.</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324206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07504" y="764704"/>
            <a:ext cx="8496944" cy="4770537"/>
          </a:xfrm>
          <a:prstGeom prst="rect">
            <a:avLst/>
          </a:prstGeom>
        </p:spPr>
        <p:txBody>
          <a:bodyPr wrap="square">
            <a:spAutoFit/>
          </a:bodyPr>
          <a:lstStyle/>
          <a:p>
            <a:pPr algn="ctr"/>
            <a:r>
              <a:rPr lang="es-ES" dirty="0" smtClean="0">
                <a:solidFill>
                  <a:srgbClr val="FFFF00"/>
                </a:solidFill>
              </a:rPr>
              <a:t> </a:t>
            </a:r>
            <a:r>
              <a:rPr lang="es-ES" sz="3200" b="1" dirty="0">
                <a:solidFill>
                  <a:srgbClr val="FFFF00"/>
                </a:solidFill>
                <a:latin typeface="Arial" pitchFamily="34" charset="0"/>
                <a:cs typeface="Arial" pitchFamily="34" charset="0"/>
              </a:rPr>
              <a:t>C</a:t>
            </a:r>
            <a:r>
              <a:rPr lang="es-ES" sz="3200" b="1" dirty="0" smtClean="0">
                <a:solidFill>
                  <a:srgbClr val="FFFF00"/>
                </a:solidFill>
                <a:latin typeface="Arial" pitchFamily="34" charset="0"/>
                <a:cs typeface="Arial" pitchFamily="34" charset="0"/>
              </a:rPr>
              <a:t>rítica de la impresión</a:t>
            </a:r>
          </a:p>
          <a:p>
            <a:pPr algn="just"/>
            <a:endParaRPr lang="es-ES" sz="3200" b="1"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La fidelidad de copia. (Valorar detalles anatómicos)</a:t>
            </a:r>
          </a:p>
          <a:p>
            <a:pPr algn="just"/>
            <a:endParaRPr lang="es-ES" sz="2400" dirty="0" smtClean="0">
              <a:solidFill>
                <a:srgbClr val="FFFF00"/>
              </a:solidFill>
              <a:latin typeface="Arial" pitchFamily="34" charset="0"/>
              <a:cs typeface="Arial" pitchFamily="34" charset="0"/>
            </a:endParaRPr>
          </a:p>
          <a:p>
            <a:pPr algn="just"/>
            <a:r>
              <a:rPr lang="es-ES" sz="2400" dirty="0">
                <a:solidFill>
                  <a:srgbClr val="FFFF00"/>
                </a:solidFill>
                <a:latin typeface="Arial" pitchFamily="34" charset="0"/>
                <a:cs typeface="Arial" pitchFamily="34" charset="0"/>
              </a:rPr>
              <a:t>E</a:t>
            </a:r>
            <a:r>
              <a:rPr lang="es-ES" sz="2400" dirty="0" smtClean="0">
                <a:solidFill>
                  <a:srgbClr val="FFFF00"/>
                </a:solidFill>
                <a:latin typeface="Arial" pitchFamily="34" charset="0"/>
                <a:cs typeface="Arial" pitchFamily="34" charset="0"/>
              </a:rPr>
              <a:t>xtensión de la zona de soporte. (Si está corta la impresión, algo que es frecuente en tuberosidades y surco lingual) </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Estado de los borde. ( si están bien definidos y preservados, así como el grosor) </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Presencia de poros en la parte útil. (Atendiendo a la localización  y tamaño valorar si se repite o no la impresión)</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41859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479569"/>
            <a:ext cx="8784976" cy="5386090"/>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Cuidados.</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Las impresiones tomadas con </a:t>
            </a:r>
            <a:r>
              <a:rPr lang="es-ES" sz="2400" dirty="0" err="1" smtClean="0">
                <a:solidFill>
                  <a:srgbClr val="FFFF00"/>
                </a:solidFill>
                <a:latin typeface="Arial" pitchFamily="34" charset="0"/>
                <a:cs typeface="Arial" pitchFamily="34" charset="0"/>
              </a:rPr>
              <a:t>alginato</a:t>
            </a:r>
            <a:r>
              <a:rPr lang="es-ES" sz="2400" dirty="0" smtClean="0">
                <a:solidFill>
                  <a:srgbClr val="FFFF00"/>
                </a:solidFill>
                <a:latin typeface="Arial" pitchFamily="34" charset="0"/>
                <a:cs typeface="Arial" pitchFamily="34" charset="0"/>
              </a:rPr>
              <a:t> deben ser vaciadas en yeso inmediatamente de tomadas de no ser así, deben envolverse en papel húmedo evitando con ello que ocurran los fenómenos de imbibición o de sinéresis característicos en estos materiales.</a:t>
            </a:r>
          </a:p>
          <a:p>
            <a:pPr algn="just"/>
            <a:r>
              <a:rPr lang="es-ES" sz="2400" dirty="0" smtClean="0">
                <a:solidFill>
                  <a:srgbClr val="FFFF00"/>
                </a:solidFill>
                <a:latin typeface="Arial" pitchFamily="34" charset="0"/>
                <a:cs typeface="Arial" pitchFamily="34" charset="0"/>
              </a:rPr>
              <a:t>Las de pastas </a:t>
            </a:r>
            <a:r>
              <a:rPr lang="es-ES" sz="2400" dirty="0" err="1" smtClean="0">
                <a:solidFill>
                  <a:srgbClr val="FFFF00"/>
                </a:solidFill>
                <a:latin typeface="Arial" pitchFamily="34" charset="0"/>
                <a:cs typeface="Arial" pitchFamily="34" charset="0"/>
              </a:rPr>
              <a:t>zinquenólicas</a:t>
            </a:r>
            <a:r>
              <a:rPr lang="es-ES" sz="2400" dirty="0" smtClean="0">
                <a:solidFill>
                  <a:srgbClr val="FFFF00"/>
                </a:solidFill>
                <a:latin typeface="Arial" pitchFamily="34" charset="0"/>
                <a:cs typeface="Arial" pitchFamily="34" charset="0"/>
              </a:rPr>
              <a:t> no es necesario el vaciado inmediato, ni  son necesarias cubrirlas con papel húmedo pero si cuidar no se fracturen los bordes, por ello se recomienda su encajonado inmediato y posterior vaciado. </a:t>
            </a:r>
          </a:p>
          <a:p>
            <a:pPr algn="just"/>
            <a:r>
              <a:rPr lang="es-ES" sz="2400" dirty="0" smtClean="0">
                <a:solidFill>
                  <a:srgbClr val="FFFF00"/>
                </a:solidFill>
                <a:latin typeface="Arial" pitchFamily="34" charset="0"/>
                <a:cs typeface="Arial" pitchFamily="34" charset="0"/>
              </a:rPr>
              <a:t>Las impresiones de yeso y siliconas (si son de reacción por adición), no requieren de cubierta húmeda y su vaciado puede esperar</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506762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179512" y="1268760"/>
            <a:ext cx="8784976" cy="2708434"/>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Encajonado</a:t>
            </a:r>
          </a:p>
          <a:p>
            <a:pPr algn="ctr"/>
            <a:endParaRPr lang="es-ES" sz="2800" b="1"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Colocación de una banda de cera blanda sellando periféricamente por debajo 1mm del borde de la impresión.</a:t>
            </a:r>
          </a:p>
          <a:p>
            <a:pPr algn="just"/>
            <a:r>
              <a:rPr lang="es-ES" sz="2400" dirty="0" smtClean="0">
                <a:solidFill>
                  <a:srgbClr val="FFFF00"/>
                </a:solidFill>
                <a:latin typeface="Arial" pitchFamily="34" charset="0"/>
                <a:cs typeface="Arial" pitchFamily="34" charset="0"/>
              </a:rPr>
              <a:t>Tiene como objetivo, conservar en buen estado los bordes y detalles anatómicos que estén en esta zona de la impresión.</a:t>
            </a:r>
          </a:p>
          <a:p>
            <a:endParaRPr lang="es-ES" dirty="0"/>
          </a:p>
        </p:txBody>
      </p:sp>
    </p:spTree>
    <p:extLst>
      <p:ext uri="{BB962C8B-B14F-4D97-AF65-F5344CB8AC3E}">
        <p14:creationId xmlns:p14="http://schemas.microsoft.com/office/powerpoint/2010/main" val="710897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Rectángulo"/>
          <p:cNvSpPr/>
          <p:nvPr/>
        </p:nvSpPr>
        <p:spPr>
          <a:xfrm>
            <a:off x="251520" y="2413338"/>
            <a:ext cx="8784976" cy="2677656"/>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Vaciado de Impresión</a:t>
            </a:r>
          </a:p>
          <a:p>
            <a:pPr algn="ctr"/>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Procedimiento mediante el cual se vierte la mezcla de yeso sobre la impresión y tiene como objetivo obtener un modelo</a:t>
            </a:r>
          </a:p>
          <a:p>
            <a:pPr algn="just"/>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33318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1291</Words>
  <Application>Microsoft Office PowerPoint</Application>
  <PresentationFormat>Presentación en pantalla (4:3)</PresentationFormat>
  <Paragraphs>128</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Pc-Yusdel</cp:lastModifiedBy>
  <cp:revision>8</cp:revision>
  <dcterms:created xsi:type="dcterms:W3CDTF">2017-07-06T17:40:13Z</dcterms:created>
  <dcterms:modified xsi:type="dcterms:W3CDTF">2017-07-06T17:52:33Z</dcterms:modified>
</cp:coreProperties>
</file>