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9" r:id="rId4"/>
    <p:sldId id="263" r:id="rId5"/>
    <p:sldId id="264" r:id="rId6"/>
    <p:sldId id="260" r:id="rId7"/>
    <p:sldId id="262" r:id="rId8"/>
    <p:sldId id="266" r:id="rId9"/>
    <p:sldId id="271" r:id="rId10"/>
    <p:sldId id="281" r:id="rId11"/>
    <p:sldId id="287" r:id="rId12"/>
    <p:sldId id="283" r:id="rId13"/>
    <p:sldId id="282" r:id="rId14"/>
    <p:sldId id="278" r:id="rId15"/>
    <p:sldId id="279" r:id="rId16"/>
    <p:sldId id="293" r:id="rId17"/>
    <p:sldId id="291" r:id="rId18"/>
    <p:sldId id="288" r:id="rId19"/>
    <p:sldId id="289" r:id="rId20"/>
    <p:sldId id="294" r:id="rId21"/>
    <p:sldId id="296" r:id="rId22"/>
    <p:sldId id="297" r:id="rId23"/>
    <p:sldId id="298" r:id="rId24"/>
    <p:sldId id="299" r:id="rId25"/>
    <p:sldId id="303" r:id="rId26"/>
    <p:sldId id="301" r:id="rId27"/>
    <p:sldId id="302" r:id="rId28"/>
    <p:sldId id="276" r:id="rId2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7" d="100"/>
          <a:sy n="77" d="100"/>
        </p:scale>
        <p:origin x="4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77DB92A-7AF8-4EFA-8260-5D185BAF4F8C}" type="datetimeFigureOut">
              <a:rPr lang="es-ES" smtClean="0"/>
              <a:t>22/10/2018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302583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7DB92A-7AF8-4EFA-8260-5D185BAF4F8C}" type="datetimeFigureOut">
              <a:rPr lang="es-ES" smtClean="0"/>
              <a:t>22/10/2018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220620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7DB92A-7AF8-4EFA-8260-5D185BAF4F8C}" type="datetimeFigureOut">
              <a:rPr lang="es-ES" smtClean="0"/>
              <a:t>22/10/2018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2939787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77DB92A-7AF8-4EFA-8260-5D185BAF4F8C}" type="datetimeFigureOut">
              <a:rPr lang="es-ES" smtClean="0"/>
              <a:t>22/10/2018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2021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77DB92A-7AF8-4EFA-8260-5D185BAF4F8C}" type="datetimeFigureOut">
              <a:rPr lang="es-ES" smtClean="0"/>
              <a:t>22/10/2018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377719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77DB92A-7AF8-4EFA-8260-5D185BAF4F8C}" type="datetimeFigureOut">
              <a:rPr lang="es-ES" smtClean="0"/>
              <a:t>22/10/2018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302728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77DB92A-7AF8-4EFA-8260-5D185BAF4F8C}" type="datetimeFigureOut">
              <a:rPr lang="es-ES" smtClean="0"/>
              <a:t>22/10/2018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247405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77DB92A-7AF8-4EFA-8260-5D185BAF4F8C}" type="datetimeFigureOut">
              <a:rPr lang="es-ES" smtClean="0"/>
              <a:t>22/10/2018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2938752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77DB92A-7AF8-4EFA-8260-5D185BAF4F8C}" type="datetimeFigureOut">
              <a:rPr lang="es-ES" smtClean="0"/>
              <a:t>22/10/2018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352503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77DB92A-7AF8-4EFA-8260-5D185BAF4F8C}" type="datetimeFigureOut">
              <a:rPr lang="es-ES" smtClean="0"/>
              <a:t>22/10/2018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169609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77DB92A-7AF8-4EFA-8260-5D185BAF4F8C}" type="datetimeFigureOut">
              <a:rPr lang="es-ES" smtClean="0"/>
              <a:t>22/10/2018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01CDD7-BA60-42E6-88DA-2EDA8A4ECF27}" type="slidenum">
              <a:rPr lang="es-ES" smtClean="0"/>
              <a:t>‹Nº›</a:t>
            </a:fld>
            <a:endParaRPr lang="es-ES"/>
          </a:p>
        </p:txBody>
      </p:sp>
    </p:spTree>
    <p:extLst>
      <p:ext uri="{BB962C8B-B14F-4D97-AF65-F5344CB8AC3E}">
        <p14:creationId xmlns:p14="http://schemas.microsoft.com/office/powerpoint/2010/main" val="365697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DB92A-7AF8-4EFA-8260-5D185BAF4F8C}" type="datetimeFigureOut">
              <a:rPr lang="es-ES" smtClean="0"/>
              <a:t>22/10/2018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1CDD7-BA60-42E6-88DA-2EDA8A4ECF27}" type="slidenum">
              <a:rPr lang="es-ES" smtClean="0"/>
              <a:t>‹Nº›</a:t>
            </a:fld>
            <a:endParaRPr lang="es-ES"/>
          </a:p>
        </p:txBody>
      </p:sp>
    </p:spTree>
    <p:extLst>
      <p:ext uri="{BB962C8B-B14F-4D97-AF65-F5344CB8AC3E}">
        <p14:creationId xmlns:p14="http://schemas.microsoft.com/office/powerpoint/2010/main" val="49279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Documento_de_Microsoft_Word1.docx"/><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3.bin"/><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9.emf"/><Relationship Id="rId5" Type="http://schemas.openxmlformats.org/officeDocument/2006/relationships/oleObject" Target="../embeddings/oleObject4.bin"/><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0.emf"/><Relationship Id="rId5" Type="http://schemas.openxmlformats.org/officeDocument/2006/relationships/oleObject" Target="../embeddings/oleObject5.bin"/><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61375" y="1908320"/>
            <a:ext cx="9547153" cy="2659889"/>
          </a:xfrm>
        </p:spPr>
        <p:txBody>
          <a:bodyPr>
            <a:normAutofit fontScale="90000"/>
          </a:bodyPr>
          <a:lstStyle/>
          <a:p>
            <a:r>
              <a:rPr lang="es-ES_tradnl" sz="2400" b="1" dirty="0" smtClean="0">
                <a:latin typeface="Arial" panose="020B0604020202020204" pitchFamily="34" charset="0"/>
                <a:cs typeface="Arial" panose="020B0604020202020204" pitchFamily="34" charset="0"/>
              </a:rPr>
              <a:t/>
            </a:r>
            <a:br>
              <a:rPr lang="es-ES_tradnl" sz="2400" b="1" dirty="0" smtClean="0">
                <a:latin typeface="Arial" panose="020B0604020202020204" pitchFamily="34" charset="0"/>
                <a:cs typeface="Arial" panose="020B0604020202020204" pitchFamily="34" charset="0"/>
              </a:rPr>
            </a:br>
            <a:r>
              <a:rPr lang="es-ES_tradnl" sz="2400" b="1" dirty="0">
                <a:latin typeface="Arial" panose="020B0604020202020204" pitchFamily="34" charset="0"/>
                <a:cs typeface="Arial" panose="020B0604020202020204" pitchFamily="34" charset="0"/>
              </a:rPr>
              <a:t/>
            </a:r>
            <a:br>
              <a:rPr lang="es-ES_tradnl" sz="2400" b="1" dirty="0">
                <a:latin typeface="Arial" panose="020B0604020202020204" pitchFamily="34" charset="0"/>
                <a:cs typeface="Arial" panose="020B0604020202020204" pitchFamily="34" charset="0"/>
              </a:rPr>
            </a:br>
            <a:r>
              <a:rPr lang="es-ES" sz="2000" b="1" dirty="0" smtClean="0">
                <a:latin typeface="Comic Sans MS" panose="030F0702030302020204" pitchFamily="66" charset="0"/>
              </a:rPr>
              <a:t>Instituto </a:t>
            </a:r>
            <a:r>
              <a:rPr lang="es-ES" sz="2000" b="1" dirty="0">
                <a:latin typeface="Comic Sans MS" panose="030F0702030302020204" pitchFamily="66" charset="0"/>
              </a:rPr>
              <a:t>de Ciencias Básicas y Preclínicas “Victoria de Girón</a:t>
            </a:r>
            <a:r>
              <a:rPr lang="es-ES" sz="2000" b="1" dirty="0" smtClean="0">
                <a:latin typeface="Comic Sans MS" panose="030F0702030302020204" pitchFamily="66" charset="0"/>
              </a:rPr>
              <a:t>”</a:t>
            </a:r>
            <a:br>
              <a:rPr lang="es-ES" sz="2000" b="1" dirty="0" smtClean="0">
                <a:latin typeface="Comic Sans MS" panose="030F0702030302020204" pitchFamily="66" charset="0"/>
              </a:rPr>
            </a:br>
            <a:r>
              <a:rPr lang="es-ES" sz="2000" b="1" dirty="0" smtClean="0">
                <a:latin typeface="Comic Sans MS" panose="030F0702030302020204" pitchFamily="66" charset="0"/>
              </a:rPr>
              <a:t>Laboratori</a:t>
            </a:r>
            <a:r>
              <a:rPr lang="es-ES" sz="2000" b="1" dirty="0">
                <a:latin typeface="Comic Sans MS" panose="030F0702030302020204" pitchFamily="66" charset="0"/>
              </a:rPr>
              <a:t>o</a:t>
            </a:r>
            <a:r>
              <a:rPr lang="es-ES" sz="2000" b="1" dirty="0" smtClean="0">
                <a:latin typeface="Comic Sans MS" panose="030F0702030302020204" pitchFamily="66" charset="0"/>
              </a:rPr>
              <a:t> Central de Líquido Cefalorraquídeo </a:t>
            </a:r>
            <a:r>
              <a:rPr lang="es-ES" sz="2000" b="1" dirty="0">
                <a:latin typeface="Comic Sans MS" panose="030F0702030302020204" pitchFamily="66" charset="0"/>
              </a:rPr>
              <a:t/>
            </a:r>
            <a:br>
              <a:rPr lang="es-ES" sz="2000" b="1" dirty="0">
                <a:latin typeface="Comic Sans MS" panose="030F0702030302020204" pitchFamily="66" charset="0"/>
              </a:rPr>
            </a:br>
            <a:r>
              <a:rPr lang="es-ES" sz="2000" b="1" dirty="0">
                <a:latin typeface="Comic Sans MS" panose="030F0702030302020204" pitchFamily="66" charset="0"/>
              </a:rPr>
              <a:t/>
            </a:r>
            <a:br>
              <a:rPr lang="es-ES" sz="2000" b="1" dirty="0">
                <a:latin typeface="Comic Sans MS" panose="030F0702030302020204" pitchFamily="66" charset="0"/>
              </a:rPr>
            </a:br>
            <a:r>
              <a:rPr lang="es-ES_tradnl" sz="2400" b="1" dirty="0" smtClean="0">
                <a:latin typeface="Arial" panose="020B0604020202020204" pitchFamily="34" charset="0"/>
                <a:cs typeface="Arial" panose="020B0604020202020204" pitchFamily="34" charset="0"/>
              </a:rPr>
              <a:t/>
            </a:r>
            <a:br>
              <a:rPr lang="es-ES_tradnl" sz="2400" b="1" dirty="0" smtClean="0">
                <a:latin typeface="Arial" panose="020B0604020202020204" pitchFamily="34" charset="0"/>
                <a:cs typeface="Arial" panose="020B0604020202020204" pitchFamily="34" charset="0"/>
              </a:rPr>
            </a:br>
            <a:r>
              <a:rPr lang="es-ES_tradnl" sz="2400" b="1" dirty="0">
                <a:latin typeface="Arial" panose="020B0604020202020204" pitchFamily="34" charset="0"/>
                <a:cs typeface="Arial" panose="020B0604020202020204" pitchFamily="34" charset="0"/>
              </a:rPr>
              <a:t/>
            </a:r>
            <a:br>
              <a:rPr lang="es-ES_tradnl" sz="2400" b="1" dirty="0">
                <a:latin typeface="Arial" panose="020B0604020202020204" pitchFamily="34" charset="0"/>
                <a:cs typeface="Arial" panose="020B0604020202020204" pitchFamily="34" charset="0"/>
              </a:rPr>
            </a:br>
            <a:r>
              <a:rPr lang="es-ES_tradnl" sz="2400" b="1" dirty="0">
                <a:latin typeface="Arial" panose="020B0604020202020204" pitchFamily="34" charset="0"/>
                <a:cs typeface="Arial" panose="020B0604020202020204" pitchFamily="34" charset="0"/>
              </a:rPr>
              <a:t/>
            </a:r>
            <a:br>
              <a:rPr lang="es-ES_tradnl" sz="2400" b="1" dirty="0">
                <a:latin typeface="Arial" panose="020B0604020202020204" pitchFamily="34" charset="0"/>
                <a:cs typeface="Arial" panose="020B0604020202020204" pitchFamily="34" charset="0"/>
              </a:rPr>
            </a:br>
            <a:r>
              <a:rPr lang="es-ES_tradnl" sz="2400" b="1" dirty="0">
                <a:latin typeface="Arial" panose="020B0604020202020204" pitchFamily="34" charset="0"/>
                <a:cs typeface="Arial" panose="020B0604020202020204" pitchFamily="34" charset="0"/>
              </a:rPr>
              <a:t/>
            </a:r>
            <a:br>
              <a:rPr lang="es-ES_tradnl" sz="2400" b="1" dirty="0">
                <a:latin typeface="Arial" panose="020B0604020202020204" pitchFamily="34" charset="0"/>
                <a:cs typeface="Arial" panose="020B0604020202020204" pitchFamily="34" charset="0"/>
              </a:rPr>
            </a:br>
            <a:r>
              <a:rPr lang="es-ES" sz="3200" b="1" dirty="0" smtClean="0">
                <a:latin typeface="Comic Sans MS" panose="030F0702030302020204" pitchFamily="66" charset="0"/>
                <a:cs typeface="Arial" panose="020B0604020202020204" pitchFamily="34" charset="0"/>
              </a:rPr>
              <a:t>Síntesis intratecal de IgG contra herpesvirus  </a:t>
            </a:r>
            <a:r>
              <a:rPr lang="es-ES" sz="3200" b="1" dirty="0">
                <a:latin typeface="Comic Sans MS" panose="030F0702030302020204" pitchFamily="66" charset="0"/>
                <a:cs typeface="Arial" panose="020B0604020202020204" pitchFamily="34" charset="0"/>
              </a:rPr>
              <a:t>como evidencia </a:t>
            </a:r>
            <a:r>
              <a:rPr lang="es-ES" sz="3200" b="1" dirty="0" smtClean="0">
                <a:latin typeface="Comic Sans MS" panose="030F0702030302020204" pitchFamily="66" charset="0"/>
                <a:cs typeface="Arial" panose="020B0604020202020204" pitchFamily="34" charset="0"/>
              </a:rPr>
              <a:t>neuroinmunoepidemiológica </a:t>
            </a:r>
            <a:r>
              <a:rPr lang="es-ES" sz="3200" b="1" dirty="0">
                <a:latin typeface="Comic Sans MS" panose="030F0702030302020204" pitchFamily="66" charset="0"/>
                <a:cs typeface="Arial" panose="020B0604020202020204" pitchFamily="34" charset="0"/>
              </a:rPr>
              <a:t>en pacientes pediátricos</a:t>
            </a:r>
          </a:p>
        </p:txBody>
      </p:sp>
      <p:sp>
        <p:nvSpPr>
          <p:cNvPr id="3" name="Subtítulo 2"/>
          <p:cNvSpPr>
            <a:spLocks noGrp="1"/>
          </p:cNvSpPr>
          <p:nvPr>
            <p:ph type="subTitle" idx="1"/>
          </p:nvPr>
        </p:nvSpPr>
        <p:spPr>
          <a:xfrm>
            <a:off x="643799" y="4437365"/>
            <a:ext cx="9800031" cy="1655762"/>
          </a:xfrm>
        </p:spPr>
        <p:txBody>
          <a:bodyPr>
            <a:normAutofit fontScale="25000" lnSpcReduction="20000"/>
          </a:bodyPr>
          <a:lstStyle/>
          <a:p>
            <a:pPr algn="just"/>
            <a:endParaRPr lang="es-ES" b="1" dirty="0" smtClean="0">
              <a:latin typeface="Arial" panose="020B0604020202020204" pitchFamily="34" charset="0"/>
              <a:cs typeface="Arial" panose="020B0604020202020204" pitchFamily="34" charset="0"/>
            </a:endParaRPr>
          </a:p>
          <a:p>
            <a:pPr algn="just"/>
            <a:endParaRPr lang="es-ES" b="1" dirty="0" smtClean="0">
              <a:latin typeface="Arial" panose="020B0604020202020204" pitchFamily="34" charset="0"/>
              <a:cs typeface="Arial" panose="020B0604020202020204" pitchFamily="34" charset="0"/>
            </a:endParaRPr>
          </a:p>
          <a:p>
            <a:pPr algn="just"/>
            <a:endParaRPr lang="es-ES" b="1" dirty="0">
              <a:latin typeface="Arial" panose="020B0604020202020204" pitchFamily="34" charset="0"/>
              <a:cs typeface="Arial" panose="020B0604020202020204" pitchFamily="34" charset="0"/>
            </a:endParaRPr>
          </a:p>
          <a:p>
            <a:pPr algn="just"/>
            <a:endParaRPr lang="es-ES" b="1" dirty="0" smtClean="0">
              <a:latin typeface="Arial" panose="020B0604020202020204" pitchFamily="34" charset="0"/>
              <a:cs typeface="Arial" panose="020B0604020202020204" pitchFamily="34" charset="0"/>
            </a:endParaRPr>
          </a:p>
          <a:p>
            <a:pPr algn="just"/>
            <a:r>
              <a:rPr lang="es-ES" sz="7200" b="1" dirty="0" smtClean="0">
                <a:latin typeface="Comic Sans MS" panose="030F0702030302020204" pitchFamily="66" charset="0"/>
                <a:cs typeface="Arial" panose="020B0604020202020204" pitchFamily="34" charset="0"/>
              </a:rPr>
              <a:t>Autora: Dra. Eneida Barrios Lamoth.</a:t>
            </a:r>
            <a:r>
              <a:rPr lang="es-ES" sz="800" b="1" dirty="0"/>
              <a:t> </a:t>
            </a:r>
            <a:r>
              <a:rPr lang="es-ES" sz="7200" b="1" dirty="0">
                <a:latin typeface="Comic Sans MS" panose="030F0702030302020204" pitchFamily="66" charset="0"/>
              </a:rPr>
              <a:t>Residente 4to año de Inmunología</a:t>
            </a:r>
            <a:endParaRPr lang="es-ES" sz="7200" b="1" dirty="0" smtClean="0">
              <a:latin typeface="Comic Sans MS" panose="030F0702030302020204" pitchFamily="66" charset="0"/>
              <a:cs typeface="Arial" panose="020B0604020202020204" pitchFamily="34" charset="0"/>
            </a:endParaRPr>
          </a:p>
          <a:p>
            <a:pPr algn="just"/>
            <a:r>
              <a:rPr lang="es-ES" sz="7200" b="1" dirty="0" smtClean="0">
                <a:latin typeface="Comic Sans MS" panose="030F0702030302020204" pitchFamily="66" charset="0"/>
                <a:cs typeface="Arial" panose="020B0604020202020204" pitchFamily="34" charset="0"/>
              </a:rPr>
              <a:t>Tutor: </a:t>
            </a:r>
            <a:r>
              <a:rPr lang="es-ES" sz="7200" b="1" dirty="0" smtClean="0">
                <a:latin typeface="Comic Sans MS" panose="030F0702030302020204" pitchFamily="66" charset="0"/>
              </a:rPr>
              <a:t>Lic. Alberto Juan Dorta Contreras, Dr. C. de la Salud</a:t>
            </a:r>
            <a:endParaRPr lang="es-ES" sz="7200" dirty="0">
              <a:latin typeface="Comic Sans MS" panose="030F0702030302020204" pitchFamily="66" charset="0"/>
            </a:endParaRPr>
          </a:p>
          <a:p>
            <a:pPr algn="just"/>
            <a:r>
              <a:rPr lang="es-ES" sz="7200" b="1" dirty="0" smtClean="0">
                <a:latin typeface="Comic Sans MS" panose="030F0702030302020204" pitchFamily="66" charset="0"/>
              </a:rPr>
              <a:t>Asesora</a:t>
            </a:r>
            <a:r>
              <a:rPr lang="es-ES" sz="7200" b="1" dirty="0">
                <a:latin typeface="Comic Sans MS" panose="030F0702030302020204" pitchFamily="66" charset="0"/>
              </a:rPr>
              <a:t>: Dra. Miriam de SJB Lastre González</a:t>
            </a:r>
            <a:endParaRPr lang="es-ES" sz="7200" dirty="0">
              <a:latin typeface="Comic Sans MS" panose="030F0702030302020204" pitchFamily="66" charset="0"/>
            </a:endParaRPr>
          </a:p>
          <a:p>
            <a:r>
              <a:rPr lang="es-ES" sz="800" dirty="0"/>
              <a:t> </a:t>
            </a:r>
          </a:p>
          <a:p>
            <a:pPr algn="just"/>
            <a:endParaRPr lang="es-ES" sz="800" b="1" dirty="0">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0" y="0"/>
            <a:ext cx="1287598" cy="1769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6 Imagen"/>
          <p:cNvPicPr/>
          <p:nvPr/>
        </p:nvPicPr>
        <p:blipFill>
          <a:blip r:embed="rId4" cstate="print">
            <a:extLst>
              <a:ext uri="{28A0092B-C50C-407E-A947-70E740481C1C}">
                <a14:useLocalDpi xmlns:a14="http://schemas.microsoft.com/office/drawing/2010/main" val="0"/>
              </a:ext>
            </a:extLst>
          </a:blip>
          <a:srcRect l="24387" t="10634" r="32597" b="74208"/>
          <a:stretch>
            <a:fillRect/>
          </a:stretch>
        </p:blipFill>
        <p:spPr bwMode="auto">
          <a:xfrm>
            <a:off x="4112041" y="159880"/>
            <a:ext cx="3606921" cy="1051403"/>
          </a:xfrm>
          <a:prstGeom prst="rect">
            <a:avLst/>
          </a:prstGeom>
          <a:noFill/>
          <a:ln>
            <a:noFill/>
          </a:ln>
          <a:extLst/>
        </p:spPr>
      </p:pic>
    </p:spTree>
    <p:extLst>
      <p:ext uri="{BB962C8B-B14F-4D97-AF65-F5344CB8AC3E}">
        <p14:creationId xmlns:p14="http://schemas.microsoft.com/office/powerpoint/2010/main" val="3692582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987245" y="110837"/>
            <a:ext cx="3017949" cy="1015663"/>
          </a:xfrm>
          <a:prstGeom prst="rect">
            <a:avLst/>
          </a:prstGeom>
        </p:spPr>
        <p:txBody>
          <a:bodyPr wrap="square">
            <a:spAutoFit/>
          </a:bodyPr>
          <a:lstStyle/>
          <a:p>
            <a:pPr lvl="0">
              <a:lnSpc>
                <a:spcPct val="150000"/>
              </a:lnSpc>
              <a:spcAft>
                <a:spcPts val="0"/>
              </a:spcAft>
            </a:pPr>
            <a:r>
              <a:rPr lang="es-ES" sz="4000" b="1" dirty="0" smtClean="0">
                <a:effectLst/>
                <a:latin typeface="Comic Sans MS" panose="030F0702030302020204" pitchFamily="66" charset="0"/>
                <a:ea typeface="Calibri" panose="020F0502020204030204" pitchFamily="34" charset="0"/>
                <a:cs typeface="Arial" panose="020B0604020202020204" pitchFamily="34" charset="0"/>
              </a:rPr>
              <a:t>Resultados</a:t>
            </a:r>
            <a:r>
              <a:rPr lang="es-ES" sz="1600" b="1"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s-ES" sz="1600" b="1" dirty="0">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733" y="1304706"/>
            <a:ext cx="6756223" cy="5103527"/>
          </a:xfrm>
          <a:prstGeom prst="rect">
            <a:avLst/>
          </a:prstGeom>
        </p:spPr>
      </p:pic>
      <p:sp>
        <p:nvSpPr>
          <p:cNvPr id="5" name="Rectángulo 4"/>
          <p:cNvSpPr/>
          <p:nvPr/>
        </p:nvSpPr>
        <p:spPr>
          <a:xfrm>
            <a:off x="6768935" y="5810613"/>
            <a:ext cx="4688525" cy="677108"/>
          </a:xfrm>
          <a:prstGeom prst="rect">
            <a:avLst/>
          </a:prstGeom>
        </p:spPr>
        <p:txBody>
          <a:bodyPr wrap="square">
            <a:spAutoFit/>
          </a:bodyPr>
          <a:lstStyle/>
          <a:p>
            <a:pPr algn="just"/>
            <a:r>
              <a:rPr lang="es-ES" sz="2000" b="1" dirty="0" smtClean="0">
                <a:latin typeface="Arial" panose="020B0604020202020204" pitchFamily="34" charset="0"/>
                <a:ea typeface="Calibri" panose="020F0502020204030204" pitchFamily="34" charset="0"/>
                <a:cs typeface="Arial" panose="020B0604020202020204" pitchFamily="34" charset="0"/>
              </a:rPr>
              <a:t>Fig.1</a:t>
            </a:r>
            <a:r>
              <a:rPr lang="es-ES" sz="2000" dirty="0">
                <a:latin typeface="Arial" panose="020B0604020202020204" pitchFamily="34" charset="0"/>
                <a:ea typeface="Calibri" panose="020F0502020204030204" pitchFamily="34" charset="0"/>
                <a:cs typeface="Arial" panose="020B0604020202020204" pitchFamily="34" charset="0"/>
              </a:rPr>
              <a:t> </a:t>
            </a:r>
            <a:r>
              <a:rPr lang="es-ES" dirty="0" smtClean="0">
                <a:latin typeface="Comic Sans MS" panose="030F0702030302020204" pitchFamily="66" charset="0"/>
                <a:cs typeface="Arial" panose="020B0604020202020204" pitchFamily="34" charset="0"/>
              </a:rPr>
              <a:t>Reibergrama</a:t>
            </a:r>
            <a:r>
              <a:rPr lang="es-ES" dirty="0">
                <a:latin typeface="Comic Sans MS" panose="030F0702030302020204" pitchFamily="66" charset="0"/>
                <a:cs typeface="Arial" panose="020B0604020202020204" pitchFamily="34" charset="0"/>
              </a:rPr>
              <a:t>: síntesis intratecal</a:t>
            </a:r>
            <a:r>
              <a:rPr lang="es-ES" dirty="0" smtClean="0">
                <a:latin typeface="Comic Sans MS" panose="030F0702030302020204" pitchFamily="66" charset="0"/>
                <a:cs typeface="Arial" panose="020B0604020202020204" pitchFamily="34" charset="0"/>
              </a:rPr>
              <a:t> </a:t>
            </a:r>
            <a:r>
              <a:rPr lang="es-ES" dirty="0">
                <a:latin typeface="Comic Sans MS" panose="030F0702030302020204" pitchFamily="66" charset="0"/>
                <a:cs typeface="Arial" panose="020B0604020202020204" pitchFamily="34" charset="0"/>
              </a:rPr>
              <a:t>de </a:t>
            </a:r>
            <a:r>
              <a:rPr lang="es-ES" dirty="0" smtClean="0">
                <a:latin typeface="Comic Sans MS" panose="030F0702030302020204" pitchFamily="66" charset="0"/>
                <a:cs typeface="Arial" panose="020B0604020202020204" pitchFamily="34" charset="0"/>
              </a:rPr>
              <a:t>IgG en </a:t>
            </a:r>
            <a:r>
              <a:rPr lang="es-ES" dirty="0">
                <a:latin typeface="Comic Sans MS" panose="030F0702030302020204" pitchFamily="66" charset="0"/>
                <a:cs typeface="Arial" panose="020B0604020202020204" pitchFamily="34" charset="0"/>
              </a:rPr>
              <a:t>los </a:t>
            </a:r>
            <a:r>
              <a:rPr lang="es-ES" dirty="0" smtClean="0">
                <a:latin typeface="Comic Sans MS" panose="030F0702030302020204" pitchFamily="66" charset="0"/>
                <a:cs typeface="Arial" panose="020B0604020202020204" pitchFamily="34" charset="0"/>
              </a:rPr>
              <a:t>85 niños estudiados</a:t>
            </a:r>
            <a:endParaRPr lang="es-CR" dirty="0">
              <a:latin typeface="Comic Sans MS" panose="030F0702030302020204" pitchFamily="66" charset="0"/>
              <a:cs typeface="Arial" panose="020B0604020202020204" pitchFamily="34" charset="0"/>
            </a:endParaRPr>
          </a:p>
        </p:txBody>
      </p:sp>
      <p:pic>
        <p:nvPicPr>
          <p:cNvPr id="6"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31620" y="11546"/>
            <a:ext cx="860922" cy="118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99450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322227" y="-164675"/>
            <a:ext cx="3017949" cy="901593"/>
          </a:xfrm>
          <a:prstGeom prst="rect">
            <a:avLst/>
          </a:prstGeom>
        </p:spPr>
        <p:txBody>
          <a:bodyPr wrap="square">
            <a:spAutoFit/>
          </a:bodyPr>
          <a:lstStyle/>
          <a:p>
            <a:pPr lvl="0">
              <a:lnSpc>
                <a:spcPct val="150000"/>
              </a:lnSpc>
              <a:spcAft>
                <a:spcPts val="0"/>
              </a:spcAft>
            </a:pPr>
            <a:r>
              <a:rPr lang="es-ES" sz="4000" b="1" dirty="0" smtClean="0">
                <a:effectLst/>
                <a:latin typeface="Arial" panose="020B0604020202020204" pitchFamily="34" charset="0"/>
                <a:ea typeface="Calibri" panose="020F0502020204030204" pitchFamily="34" charset="0"/>
                <a:cs typeface="Arial" panose="020B0604020202020204" pitchFamily="34" charset="0"/>
              </a:rPr>
              <a:t>Resultados</a:t>
            </a: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294814" y="5533256"/>
            <a:ext cx="11668311" cy="1708353"/>
          </a:xfrm>
          <a:prstGeom prst="rect">
            <a:avLst/>
          </a:prstGeom>
        </p:spPr>
        <p:txBody>
          <a:bodyPr wrap="square">
            <a:spAutoFit/>
          </a:bodyPr>
          <a:lstStyle/>
          <a:p>
            <a:pPr algn="just">
              <a:lnSpc>
                <a:spcPct val="150000"/>
              </a:lnSpc>
            </a:pPr>
            <a:r>
              <a:rPr lang="es-ES" sz="1600" b="1" dirty="0" smtClean="0">
                <a:latin typeface="Arial" panose="020B0604020202020204" pitchFamily="34" charset="0"/>
                <a:ea typeface="Calibri" panose="020F0502020204030204" pitchFamily="34" charset="0"/>
                <a:cs typeface="Arial" panose="020B0604020202020204" pitchFamily="34" charset="0"/>
              </a:rPr>
              <a:t>Fig. 2 </a:t>
            </a:r>
            <a:r>
              <a:rPr lang="es-ES" dirty="0" smtClean="0">
                <a:latin typeface="Comic Sans MS" panose="030F0702030302020204" pitchFamily="66" charset="0"/>
                <a:ea typeface="Calibri" panose="020F0502020204030204" pitchFamily="34" charset="0"/>
                <a:cs typeface="Arial" panose="020B0604020202020204" pitchFamily="34" charset="0"/>
              </a:rPr>
              <a:t>Situación neuroepidemiológica según IA (Índice de anticuerpos)  específico contra CMV(citomegalovirus</a:t>
            </a:r>
            <a:r>
              <a:rPr lang="es-ES" dirty="0">
                <a:latin typeface="Comic Sans MS" panose="030F0702030302020204" pitchFamily="66" charset="0"/>
                <a:ea typeface="Calibri" panose="020F0502020204030204" pitchFamily="34" charset="0"/>
                <a:cs typeface="Arial" panose="020B0604020202020204" pitchFamily="34" charset="0"/>
              </a:rPr>
              <a:t> </a:t>
            </a:r>
            <a:r>
              <a:rPr lang="es-ES" dirty="0" smtClean="0">
                <a:latin typeface="Comic Sans MS" panose="030F0702030302020204" pitchFamily="66" charset="0"/>
                <a:ea typeface="Calibri" panose="020F0502020204030204" pitchFamily="34" charset="0"/>
                <a:cs typeface="Arial" panose="020B0604020202020204" pitchFamily="34" charset="0"/>
              </a:rPr>
              <a:t>), VHS(herpes </a:t>
            </a:r>
            <a:r>
              <a:rPr lang="es-ES" dirty="0">
                <a:latin typeface="Comic Sans MS" panose="030F0702030302020204" pitchFamily="66" charset="0"/>
                <a:ea typeface="Calibri" panose="020F0502020204030204" pitchFamily="34" charset="0"/>
                <a:cs typeface="Arial" panose="020B0604020202020204" pitchFamily="34" charset="0"/>
              </a:rPr>
              <a:t>simple </a:t>
            </a:r>
            <a:r>
              <a:rPr lang="es-ES" dirty="0" smtClean="0">
                <a:latin typeface="Comic Sans MS" panose="030F0702030302020204" pitchFamily="66" charset="0"/>
                <a:ea typeface="Calibri" panose="020F0502020204030204" pitchFamily="34" charset="0"/>
                <a:cs typeface="Arial" panose="020B0604020202020204" pitchFamily="34" charset="0"/>
              </a:rPr>
              <a:t>virus</a:t>
            </a:r>
            <a:r>
              <a:rPr lang="es-ES" dirty="0">
                <a:latin typeface="Comic Sans MS" panose="030F0702030302020204" pitchFamily="66" charset="0"/>
                <a:ea typeface="Calibri" panose="020F0502020204030204" pitchFamily="34" charset="0"/>
                <a:cs typeface="Arial" panose="020B0604020202020204" pitchFamily="34" charset="0"/>
              </a:rPr>
              <a:t> ) </a:t>
            </a:r>
            <a:r>
              <a:rPr lang="es-ES" dirty="0" smtClean="0">
                <a:latin typeface="Comic Sans MS" panose="030F0702030302020204" pitchFamily="66" charset="0"/>
                <a:ea typeface="Calibri" panose="020F0502020204030204" pitchFamily="34" charset="0"/>
                <a:cs typeface="Arial" panose="020B0604020202020204" pitchFamily="34" charset="0"/>
              </a:rPr>
              <a:t>, VVZ(virus </a:t>
            </a:r>
            <a:r>
              <a:rPr lang="es-ES" dirty="0">
                <a:latin typeface="Comic Sans MS" panose="030F0702030302020204" pitchFamily="66" charset="0"/>
                <a:ea typeface="Calibri" panose="020F0502020204030204" pitchFamily="34" charset="0"/>
                <a:cs typeface="Arial" panose="020B0604020202020204" pitchFamily="34" charset="0"/>
              </a:rPr>
              <a:t>varicela </a:t>
            </a:r>
            <a:r>
              <a:rPr lang="es-ES" dirty="0" smtClean="0">
                <a:latin typeface="Comic Sans MS" panose="030F0702030302020204" pitchFamily="66" charset="0"/>
                <a:ea typeface="Calibri" panose="020F0502020204030204" pitchFamily="34" charset="0"/>
                <a:cs typeface="Arial" panose="020B0604020202020204" pitchFamily="34" charset="0"/>
              </a:rPr>
              <a:t>zoster</a:t>
            </a:r>
            <a:r>
              <a:rPr lang="es-ES" dirty="0">
                <a:latin typeface="Comic Sans MS" panose="030F0702030302020204" pitchFamily="66" charset="0"/>
                <a:ea typeface="Calibri" panose="020F0502020204030204" pitchFamily="34" charset="0"/>
                <a:cs typeface="Arial" panose="020B0604020202020204" pitchFamily="34" charset="0"/>
              </a:rPr>
              <a:t> </a:t>
            </a:r>
            <a:r>
              <a:rPr lang="es-ES" dirty="0" smtClean="0">
                <a:latin typeface="Comic Sans MS" panose="030F0702030302020204" pitchFamily="66" charset="0"/>
                <a:ea typeface="Calibri" panose="020F0502020204030204" pitchFamily="34" charset="0"/>
                <a:cs typeface="Arial" panose="020B0604020202020204" pitchFamily="34" charset="0"/>
              </a:rPr>
              <a:t>). Se aplicó  </a:t>
            </a:r>
            <a:r>
              <a:rPr lang="es-ES" dirty="0">
                <a:latin typeface="Comic Sans MS" panose="030F0702030302020204" pitchFamily="66" charset="0"/>
                <a:ea typeface="Calibri" panose="020F0502020204030204" pitchFamily="34" charset="0"/>
                <a:cs typeface="Arial" panose="020B0604020202020204" pitchFamily="34" charset="0"/>
              </a:rPr>
              <a:t>test de </a:t>
            </a:r>
            <a:r>
              <a:rPr lang="es-ES" dirty="0" err="1">
                <a:latin typeface="Comic Sans MS" panose="030F0702030302020204" pitchFamily="66" charset="0"/>
                <a:ea typeface="Calibri" panose="020F0502020204030204" pitchFamily="34" charset="0"/>
                <a:cs typeface="Arial" panose="020B0604020202020204" pitchFamily="34" charset="0"/>
              </a:rPr>
              <a:t>Tukey</a:t>
            </a:r>
            <a:r>
              <a:rPr lang="es-ES" dirty="0">
                <a:latin typeface="Comic Sans MS" panose="030F0702030302020204" pitchFamily="66" charset="0"/>
                <a:ea typeface="Calibri" panose="020F0502020204030204" pitchFamily="34" charset="0"/>
                <a:cs typeface="Arial" panose="020B0604020202020204" pitchFamily="34" charset="0"/>
              </a:rPr>
              <a:t> para comparaciones múltiples</a:t>
            </a:r>
            <a:endParaRPr lang="es-ES" dirty="0">
              <a:latin typeface="Comic Sans MS" panose="030F0702030302020204" pitchFamily="66" charset="0"/>
            </a:endParaRPr>
          </a:p>
          <a:p>
            <a:pPr algn="just">
              <a:lnSpc>
                <a:spcPct val="150000"/>
              </a:lnSpc>
            </a:pPr>
            <a:endParaRPr lang="es-ES" dirty="0" smtClean="0">
              <a:effectLst/>
              <a:latin typeface="Comic Sans MS" panose="030F0702030302020204" pitchFamily="66" charset="0"/>
              <a:ea typeface="Calibri" panose="020F0502020204030204" pitchFamily="34" charset="0"/>
              <a:cs typeface="Arial" panose="020B0604020202020204" pitchFamily="34" charset="0"/>
            </a:endParaRPr>
          </a:p>
        </p:txBody>
      </p:sp>
      <p:pic>
        <p:nvPicPr>
          <p:cNvPr id="6"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0" y="0"/>
            <a:ext cx="768370" cy="1055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6"/>
          <p:cNvSpPr>
            <a:spLocks noChangeArrowheads="1"/>
          </p:cNvSpPr>
          <p:nvPr/>
        </p:nvSpPr>
        <p:spPr bwMode="auto">
          <a:xfrm>
            <a:off x="391884" y="933316"/>
            <a:ext cx="1960385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8" name="Rectangle 44"/>
          <p:cNvSpPr>
            <a:spLocks noChangeArrowheads="1"/>
          </p:cNvSpPr>
          <p:nvPr/>
        </p:nvSpPr>
        <p:spPr bwMode="auto">
          <a:xfrm>
            <a:off x="768370" y="1096733"/>
            <a:ext cx="141782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9" name="Objeto 8"/>
          <p:cNvGraphicFramePr>
            <a:graphicFrameLocks noChangeAspect="1"/>
          </p:cNvGraphicFramePr>
          <p:nvPr>
            <p:extLst>
              <p:ext uri="{D42A27DB-BD31-4B8C-83A1-F6EECF244321}">
                <p14:modId xmlns:p14="http://schemas.microsoft.com/office/powerpoint/2010/main" val="801259709"/>
              </p:ext>
            </p:extLst>
          </p:nvPr>
        </p:nvGraphicFramePr>
        <p:xfrm>
          <a:off x="2448889" y="1142452"/>
          <a:ext cx="6968794" cy="4345085"/>
        </p:xfrm>
        <a:graphic>
          <a:graphicData uri="http://schemas.openxmlformats.org/presentationml/2006/ole">
            <mc:AlternateContent xmlns:mc="http://schemas.openxmlformats.org/markup-compatibility/2006">
              <mc:Choice xmlns:v="urn:schemas-microsoft-com:vml" Requires="v">
                <p:oleObj spid="_x0000_s3151" name="Prism Project" r:id="rId5" imgW="7020000" imgH="4356000" progId="Prism5.Document">
                  <p:embed/>
                </p:oleObj>
              </mc:Choice>
              <mc:Fallback>
                <p:oleObj name="Prism Project" r:id="rId5" imgW="7020000" imgH="4356000" progId="Prism5.Document">
                  <p:embed/>
                  <p:pic>
                    <p:nvPicPr>
                      <p:cNvPr id="0" name="Object 43"/>
                      <p:cNvPicPr>
                        <a:picLocks noChangeAspect="1" noChangeArrowheads="1"/>
                      </p:cNvPicPr>
                      <p:nvPr/>
                    </p:nvPicPr>
                    <p:blipFill>
                      <a:blip r:embed="rId6"/>
                      <a:srcRect/>
                      <a:stretch>
                        <a:fillRect/>
                      </a:stretch>
                    </p:blipFill>
                    <p:spPr bwMode="auto">
                      <a:xfrm>
                        <a:off x="2448889" y="1142452"/>
                        <a:ext cx="6968794" cy="4345085"/>
                      </a:xfrm>
                      <a:prstGeom prst="rect">
                        <a:avLst/>
                      </a:prstGeom>
                      <a:noFill/>
                    </p:spPr>
                  </p:pic>
                </p:oleObj>
              </mc:Fallback>
            </mc:AlternateContent>
          </a:graphicData>
        </a:graphic>
      </p:graphicFrame>
    </p:spTree>
    <p:extLst>
      <p:ext uri="{BB962C8B-B14F-4D97-AF65-F5344CB8AC3E}">
        <p14:creationId xmlns:p14="http://schemas.microsoft.com/office/powerpoint/2010/main" val="3400123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60922" y="5150043"/>
            <a:ext cx="10544364" cy="2169825"/>
          </a:xfrm>
          <a:prstGeom prst="rect">
            <a:avLst/>
          </a:prstGeom>
        </p:spPr>
        <p:txBody>
          <a:bodyPr wrap="square">
            <a:spAutoFit/>
          </a:bodyPr>
          <a:lstStyle/>
          <a:p>
            <a:pPr algn="just">
              <a:lnSpc>
                <a:spcPct val="150000"/>
              </a:lnSpc>
            </a:pPr>
            <a:r>
              <a:rPr lang="es-ES" sz="1600" b="1" dirty="0" smtClean="0">
                <a:solidFill>
                  <a:schemeClr val="tx1">
                    <a:lumMod val="85000"/>
                    <a:lumOff val="15000"/>
                  </a:schemeClr>
                </a:solidFill>
                <a:latin typeface="Arial" panose="020B0604020202020204" pitchFamily="34" charset="0"/>
                <a:ea typeface="Calibri" panose="020F0502020204030204" pitchFamily="34" charset="0"/>
                <a:cs typeface="Arial" panose="020B0604020202020204" pitchFamily="34" charset="0"/>
              </a:rPr>
              <a:t>Fig. 3</a:t>
            </a:r>
            <a:r>
              <a:rPr lang="es-ES" b="1" dirty="0" smtClean="0">
                <a:latin typeface="Arial" panose="020B0604020202020204" pitchFamily="34" charset="0"/>
                <a:ea typeface="Calibri" panose="020F0502020204030204" pitchFamily="34" charset="0"/>
                <a:cs typeface="Arial" panose="020B0604020202020204" pitchFamily="34" charset="0"/>
              </a:rPr>
              <a:t> </a:t>
            </a:r>
            <a:r>
              <a:rPr lang="es-ES" b="1" dirty="0" smtClean="0">
                <a:latin typeface="Arial" panose="020B0604020202020204" pitchFamily="34" charset="0"/>
                <a:cs typeface="Arial" panose="020B0604020202020204" pitchFamily="34" charset="0"/>
              </a:rPr>
              <a:t> </a:t>
            </a:r>
            <a:r>
              <a:rPr lang="es-ES" dirty="0">
                <a:latin typeface="Comic Sans MS" panose="030F0702030302020204" pitchFamily="66" charset="0"/>
                <a:cs typeface="Arial" panose="020B0604020202020204" pitchFamily="34" charset="0"/>
              </a:rPr>
              <a:t>La comparación de la media aritmética del Índice de </a:t>
            </a:r>
            <a:r>
              <a:rPr lang="es-ES" dirty="0" smtClean="0">
                <a:latin typeface="Comic Sans MS" panose="030F0702030302020204" pitchFamily="66" charset="0"/>
                <a:cs typeface="Arial" panose="020B0604020202020204" pitchFamily="34" charset="0"/>
              </a:rPr>
              <a:t>Anticuerpos</a:t>
            </a:r>
            <a:r>
              <a:rPr lang="es-ES" dirty="0">
                <a:latin typeface="Comic Sans MS" panose="030F0702030302020204" pitchFamily="66" charset="0"/>
                <a:ea typeface="Calibri" panose="020F0502020204030204" pitchFamily="34" charset="0"/>
                <a:cs typeface="Arial" panose="020B0604020202020204" pitchFamily="34" charset="0"/>
              </a:rPr>
              <a:t> (IA)</a:t>
            </a:r>
            <a:r>
              <a:rPr lang="es-ES" dirty="0" smtClean="0">
                <a:latin typeface="Comic Sans MS" panose="030F0702030302020204" pitchFamily="66" charset="0"/>
                <a:cs typeface="Arial" panose="020B0604020202020204" pitchFamily="34" charset="0"/>
              </a:rPr>
              <a:t> </a:t>
            </a:r>
            <a:r>
              <a:rPr lang="es-ES" dirty="0">
                <a:latin typeface="Comic Sans MS" panose="030F0702030302020204" pitchFamily="66" charset="0"/>
                <a:cs typeface="Arial" panose="020B0604020202020204" pitchFamily="34" charset="0"/>
              </a:rPr>
              <a:t>específico para cada herpesvirus estudiados no mostró diferencias </a:t>
            </a:r>
            <a:r>
              <a:rPr lang="es-ES" dirty="0" smtClean="0">
                <a:latin typeface="Comic Sans MS" panose="030F0702030302020204" pitchFamily="66" charset="0"/>
                <a:cs typeface="Arial" panose="020B0604020202020204" pitchFamily="34" charset="0"/>
              </a:rPr>
              <a:t>significativas. </a:t>
            </a:r>
            <a:r>
              <a:rPr lang="es-ES" dirty="0" smtClean="0">
                <a:latin typeface="Comic Sans MS" panose="030F0702030302020204" pitchFamily="66" charset="0"/>
                <a:ea typeface="Calibri" panose="020F0502020204030204" pitchFamily="34" charset="0"/>
                <a:cs typeface="Arial" panose="020B0604020202020204" pitchFamily="34" charset="0"/>
              </a:rPr>
              <a:t>CMV </a:t>
            </a:r>
            <a:r>
              <a:rPr lang="es-ES" dirty="0">
                <a:latin typeface="Comic Sans MS" panose="030F0702030302020204" pitchFamily="66" charset="0"/>
                <a:ea typeface="Calibri" panose="020F0502020204030204" pitchFamily="34" charset="0"/>
                <a:cs typeface="Arial" panose="020B0604020202020204" pitchFamily="34" charset="0"/>
              </a:rPr>
              <a:t>(</a:t>
            </a:r>
            <a:r>
              <a:rPr lang="es-ES" dirty="0" smtClean="0">
                <a:latin typeface="Comic Sans MS" panose="030F0702030302020204" pitchFamily="66" charset="0"/>
                <a:ea typeface="Calibri" panose="020F0502020204030204" pitchFamily="34" charset="0"/>
                <a:cs typeface="Arial" panose="020B0604020202020204" pitchFamily="34" charset="0"/>
              </a:rPr>
              <a:t>citomegalovirus), </a:t>
            </a:r>
            <a:r>
              <a:rPr lang="es-ES" dirty="0">
                <a:latin typeface="Comic Sans MS" panose="030F0702030302020204" pitchFamily="66" charset="0"/>
                <a:ea typeface="Calibri" panose="020F0502020204030204" pitchFamily="34" charset="0"/>
                <a:cs typeface="Arial" panose="020B0604020202020204" pitchFamily="34" charset="0"/>
              </a:rPr>
              <a:t>HSV( herpes simple virus) y VVZ(virus varicela zoster) </a:t>
            </a:r>
            <a:endParaRPr lang="es-ES" dirty="0" smtClean="0">
              <a:latin typeface="Comic Sans MS" panose="030F0702030302020204" pitchFamily="66" charset="0"/>
              <a:ea typeface="Calibri" panose="020F0502020204030204" pitchFamily="34" charset="0"/>
              <a:cs typeface="Arial" panose="020B0604020202020204" pitchFamily="34" charset="0"/>
            </a:endParaRPr>
          </a:p>
          <a:p>
            <a:pPr lvl="0" algn="just">
              <a:lnSpc>
                <a:spcPct val="150000"/>
              </a:lnSpc>
            </a:pPr>
            <a:endParaRPr lang="es-ES"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pPr>
            <a:endParaRPr lang="es-ES" dirty="0">
              <a:latin typeface="Arial" panose="020B0604020202020204" pitchFamily="34" charset="0"/>
              <a:cs typeface="Arial" panose="020B0604020202020204" pitchFamily="34" charset="0"/>
            </a:endParaRPr>
          </a:p>
        </p:txBody>
      </p:sp>
      <p:sp>
        <p:nvSpPr>
          <p:cNvPr id="6" name="Rectángulo 5"/>
          <p:cNvSpPr/>
          <p:nvPr/>
        </p:nvSpPr>
        <p:spPr>
          <a:xfrm>
            <a:off x="3583447" y="162353"/>
            <a:ext cx="3017949" cy="901593"/>
          </a:xfrm>
          <a:prstGeom prst="rect">
            <a:avLst/>
          </a:prstGeom>
        </p:spPr>
        <p:txBody>
          <a:bodyPr wrap="square">
            <a:spAutoFit/>
          </a:bodyPr>
          <a:lstStyle/>
          <a:p>
            <a:pPr lvl="0">
              <a:lnSpc>
                <a:spcPct val="150000"/>
              </a:lnSpc>
              <a:spcAft>
                <a:spcPts val="0"/>
              </a:spcAft>
            </a:pPr>
            <a:r>
              <a:rPr lang="es-ES" sz="4000" b="1" dirty="0" smtClean="0">
                <a:effectLst/>
                <a:latin typeface="Arial" panose="020B0604020202020204" pitchFamily="34" charset="0"/>
                <a:ea typeface="Calibri" panose="020F0502020204030204" pitchFamily="34" charset="0"/>
                <a:cs typeface="Arial" panose="020B0604020202020204" pitchFamily="34" charset="0"/>
              </a:rPr>
              <a:t>Resultados</a:t>
            </a: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0" y="0"/>
            <a:ext cx="860922" cy="118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a:spLocks noChangeArrowheads="1"/>
          </p:cNvSpPr>
          <p:nvPr/>
        </p:nvSpPr>
        <p:spPr bwMode="auto">
          <a:xfrm>
            <a:off x="-1965939" y="1220335"/>
            <a:ext cx="22157616" cy="5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2" name="Rectangle 30"/>
          <p:cNvSpPr>
            <a:spLocks noChangeArrowheads="1"/>
          </p:cNvSpPr>
          <p:nvPr/>
        </p:nvSpPr>
        <p:spPr bwMode="auto">
          <a:xfrm>
            <a:off x="1754660" y="142773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4" name="Objeto 3"/>
          <p:cNvGraphicFramePr>
            <a:graphicFrameLocks noChangeAspect="1"/>
          </p:cNvGraphicFramePr>
          <p:nvPr>
            <p:extLst>
              <p:ext uri="{D42A27DB-BD31-4B8C-83A1-F6EECF244321}">
                <p14:modId xmlns:p14="http://schemas.microsoft.com/office/powerpoint/2010/main" val="1011129204"/>
              </p:ext>
            </p:extLst>
          </p:nvPr>
        </p:nvGraphicFramePr>
        <p:xfrm>
          <a:off x="2129248" y="940014"/>
          <a:ext cx="6512010" cy="4155415"/>
        </p:xfrm>
        <a:graphic>
          <a:graphicData uri="http://schemas.openxmlformats.org/presentationml/2006/ole">
            <mc:AlternateContent xmlns:mc="http://schemas.openxmlformats.org/markup-compatibility/2006">
              <mc:Choice xmlns:v="urn:schemas-microsoft-com:vml" Requires="v">
                <p:oleObj spid="_x0000_s4160" name="Prism Project" r:id="rId5" imgW="4464000" imgH="2808000" progId="Prism5.Document">
                  <p:embed/>
                </p:oleObj>
              </mc:Choice>
              <mc:Fallback>
                <p:oleObj name="Prism Project" r:id="rId5" imgW="4464000" imgH="2808000" progId="Prism5.Document">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9248" y="940014"/>
                        <a:ext cx="6512010" cy="4155415"/>
                      </a:xfrm>
                      <a:prstGeom prst="rect">
                        <a:avLst/>
                      </a:prstGeom>
                      <a:noFill/>
                    </p:spPr>
                  </p:pic>
                </p:oleObj>
              </mc:Fallback>
            </mc:AlternateContent>
          </a:graphicData>
        </a:graphic>
      </p:graphicFrame>
    </p:spTree>
    <p:extLst>
      <p:ext uri="{BB962C8B-B14F-4D97-AF65-F5344CB8AC3E}">
        <p14:creationId xmlns:p14="http://schemas.microsoft.com/office/powerpoint/2010/main" val="3590457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0"/>
          </a:schemeClr>
        </a:solidFill>
        <a:effectLst/>
      </p:bgPr>
    </p:bg>
    <p:spTree>
      <p:nvGrpSpPr>
        <p:cNvPr id="1" name=""/>
        <p:cNvGrpSpPr/>
        <p:nvPr/>
      </p:nvGrpSpPr>
      <p:grpSpPr>
        <a:xfrm>
          <a:off x="0" y="0"/>
          <a:ext cx="0" cy="0"/>
          <a:chOff x="0" y="0"/>
          <a:chExt cx="0" cy="0"/>
        </a:xfrm>
      </p:grpSpPr>
      <p:sp>
        <p:nvSpPr>
          <p:cNvPr id="3" name="Rectángulo 2"/>
          <p:cNvSpPr/>
          <p:nvPr/>
        </p:nvSpPr>
        <p:spPr>
          <a:xfrm>
            <a:off x="5662409" y="12879"/>
            <a:ext cx="3017949" cy="901593"/>
          </a:xfrm>
          <a:prstGeom prst="rect">
            <a:avLst/>
          </a:prstGeom>
        </p:spPr>
        <p:txBody>
          <a:bodyPr wrap="square">
            <a:spAutoFit/>
          </a:bodyPr>
          <a:lstStyle/>
          <a:p>
            <a:pPr lvl="0" algn="just">
              <a:lnSpc>
                <a:spcPct val="150000"/>
              </a:lnSpc>
              <a:spcAft>
                <a:spcPts val="0"/>
              </a:spcAft>
            </a:pPr>
            <a:r>
              <a:rPr lang="es-ES" sz="4000" b="1" dirty="0" smtClean="0">
                <a:effectLst/>
                <a:latin typeface="Arial" panose="020B0604020202020204" pitchFamily="34" charset="0"/>
                <a:ea typeface="Calibri" panose="020F0502020204030204" pitchFamily="34" charset="0"/>
                <a:cs typeface="Arial" panose="020B0604020202020204" pitchFamily="34" charset="0"/>
              </a:rPr>
              <a:t>Resultados</a:t>
            </a: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2"/>
          <p:cNvSpPr txBox="1">
            <a:spLocks noChangeArrowheads="1"/>
          </p:cNvSpPr>
          <p:nvPr/>
        </p:nvSpPr>
        <p:spPr bwMode="auto">
          <a:xfrm>
            <a:off x="2071274" y="1021682"/>
            <a:ext cx="57703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sz="2000" b="1" dirty="0">
                <a:solidFill>
                  <a:srgbClr val="000000"/>
                </a:solidFill>
              </a:rPr>
              <a:t>Tabla 3</a:t>
            </a:r>
            <a:r>
              <a:rPr lang="es-ES" sz="2000" b="1" dirty="0" smtClean="0">
                <a:solidFill>
                  <a:srgbClr val="000000"/>
                </a:solidFill>
              </a:rPr>
              <a:t> </a:t>
            </a:r>
            <a:r>
              <a:rPr lang="es-ES" sz="2000" dirty="0" smtClean="0">
                <a:solidFill>
                  <a:srgbClr val="000000"/>
                </a:solidFill>
                <a:latin typeface="Comic Sans MS" panose="030F0702030302020204" pitchFamily="66" charset="0"/>
              </a:rPr>
              <a:t>Correlación </a:t>
            </a:r>
            <a:r>
              <a:rPr lang="es-ES" sz="2000" dirty="0">
                <a:solidFill>
                  <a:srgbClr val="000000"/>
                </a:solidFill>
                <a:latin typeface="Comic Sans MS" panose="030F0702030302020204" pitchFamily="66" charset="0"/>
              </a:rPr>
              <a:t>de las variables en estudio </a:t>
            </a:r>
            <a:endParaRPr lang="es-ES" sz="2000" dirty="0">
              <a:latin typeface="Comic Sans MS" panose="030F0702030302020204" pitchFamily="66" charset="0"/>
            </a:endParaRPr>
          </a:p>
        </p:txBody>
      </p:sp>
      <p:pic>
        <p:nvPicPr>
          <p:cNvPr id="7"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0" y="12879"/>
            <a:ext cx="863443" cy="1186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Objeto 8"/>
          <p:cNvGraphicFramePr>
            <a:graphicFrameLocks noChangeAspect="1"/>
          </p:cNvGraphicFramePr>
          <p:nvPr>
            <p:extLst>
              <p:ext uri="{D42A27DB-BD31-4B8C-83A1-F6EECF244321}">
                <p14:modId xmlns:p14="http://schemas.microsoft.com/office/powerpoint/2010/main" val="4091755834"/>
              </p:ext>
            </p:extLst>
          </p:nvPr>
        </p:nvGraphicFramePr>
        <p:xfrm>
          <a:off x="1970088" y="1506538"/>
          <a:ext cx="7740650" cy="4972050"/>
        </p:xfrm>
        <a:graphic>
          <a:graphicData uri="http://schemas.openxmlformats.org/presentationml/2006/ole">
            <mc:AlternateContent xmlns:mc="http://schemas.openxmlformats.org/markup-compatibility/2006">
              <mc:Choice xmlns:v="urn:schemas-microsoft-com:vml" Requires="v">
                <p:oleObj spid="_x0000_s5153" name="Documento" r:id="rId5" imgW="5563813" imgH="3574779" progId="Word.Document.12">
                  <p:embed/>
                </p:oleObj>
              </mc:Choice>
              <mc:Fallback>
                <p:oleObj name="Documento" r:id="rId5" imgW="5563813" imgH="3574779" progId="Word.Document.12">
                  <p:embed/>
                  <p:pic>
                    <p:nvPicPr>
                      <p:cNvPr id="0" name=""/>
                      <p:cNvPicPr/>
                      <p:nvPr/>
                    </p:nvPicPr>
                    <p:blipFill>
                      <a:blip r:embed="rId6"/>
                      <a:stretch>
                        <a:fillRect/>
                      </a:stretch>
                    </p:blipFill>
                    <p:spPr>
                      <a:xfrm>
                        <a:off x="1970088" y="1506538"/>
                        <a:ext cx="7740650" cy="4972050"/>
                      </a:xfrm>
                      <a:prstGeom prst="rect">
                        <a:avLst/>
                      </a:prstGeom>
                    </p:spPr>
                  </p:pic>
                </p:oleObj>
              </mc:Fallback>
            </mc:AlternateContent>
          </a:graphicData>
        </a:graphic>
      </p:graphicFrame>
      <p:sp>
        <p:nvSpPr>
          <p:cNvPr id="11" name="Rectángulo 10"/>
          <p:cNvSpPr/>
          <p:nvPr/>
        </p:nvSpPr>
        <p:spPr>
          <a:xfrm>
            <a:off x="2071274" y="6429732"/>
            <a:ext cx="4260141" cy="369332"/>
          </a:xfrm>
          <a:prstGeom prst="rect">
            <a:avLst/>
          </a:prstGeom>
        </p:spPr>
        <p:txBody>
          <a:bodyPr wrap="none">
            <a:spAutoFit/>
          </a:bodyPr>
          <a:lstStyle/>
          <a:p>
            <a:r>
              <a:rPr lang="es-ES" spc="-15" dirty="0">
                <a:latin typeface="Arial" panose="020B0604020202020204" pitchFamily="34" charset="0"/>
                <a:ea typeface="Calibri" panose="020F0502020204030204" pitchFamily="34" charset="0"/>
              </a:rPr>
              <a:t>Fuente: </a:t>
            </a:r>
            <a:r>
              <a:rPr lang="es-ES" dirty="0">
                <a:latin typeface="Arial" panose="020B0604020202020204" pitchFamily="34" charset="0"/>
                <a:ea typeface="Calibri" panose="020F0502020204030204" pitchFamily="34" charset="0"/>
              </a:rPr>
              <a:t>Planilla de recolección de datos</a:t>
            </a:r>
            <a:endParaRPr lang="es-ES" dirty="0"/>
          </a:p>
        </p:txBody>
      </p:sp>
    </p:spTree>
    <p:extLst>
      <p:ext uri="{BB962C8B-B14F-4D97-AF65-F5344CB8AC3E}">
        <p14:creationId xmlns:p14="http://schemas.microsoft.com/office/powerpoint/2010/main" val="3093921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19722" y="5703838"/>
            <a:ext cx="11098282" cy="1200329"/>
          </a:xfrm>
          <a:prstGeom prst="rect">
            <a:avLst/>
          </a:prstGeom>
        </p:spPr>
        <p:txBody>
          <a:bodyPr wrap="square">
            <a:spAutoFit/>
          </a:bodyPr>
          <a:lstStyle/>
          <a:p>
            <a:pPr algn="just">
              <a:lnSpc>
                <a:spcPct val="150000"/>
              </a:lnSpc>
            </a:pPr>
            <a:r>
              <a:rPr lang="es-ES" sz="1600" b="1" dirty="0" smtClean="0">
                <a:latin typeface="Arial" panose="020B0604020202020204" pitchFamily="34" charset="0"/>
                <a:ea typeface="Calibri" panose="020F0502020204030204" pitchFamily="34" charset="0"/>
                <a:cs typeface="Arial" panose="020B0604020202020204" pitchFamily="34" charset="0"/>
              </a:rPr>
              <a:t>Fig.4</a:t>
            </a:r>
            <a:r>
              <a:rPr lang="es-ES" b="1" dirty="0" smtClean="0">
                <a:latin typeface="Calibri" panose="020F0502020204030204" pitchFamily="34" charset="0"/>
                <a:ea typeface="Calibri" panose="020F0502020204030204" pitchFamily="34" charset="0"/>
                <a:cs typeface="Times New Roman" panose="02020603050405020304" pitchFamily="18" charset="0"/>
              </a:rPr>
              <a:t> </a:t>
            </a:r>
            <a:r>
              <a:rPr lang="es-ES" dirty="0" smtClean="0">
                <a:latin typeface="Comic Sans MS" panose="030F0702030302020204" pitchFamily="66" charset="0"/>
                <a:ea typeface="Calibri" panose="020F0502020204030204" pitchFamily="34" charset="0"/>
                <a:cs typeface="Arial" panose="020B0604020202020204" pitchFamily="34" charset="0"/>
              </a:rPr>
              <a:t>Pacientes con índice </a:t>
            </a:r>
            <a:r>
              <a:rPr lang="es-ES" dirty="0">
                <a:latin typeface="Comic Sans MS" panose="030F0702030302020204" pitchFamily="66" charset="0"/>
                <a:ea typeface="Calibri" panose="020F0502020204030204" pitchFamily="34" charset="0"/>
                <a:cs typeface="Arial" panose="020B0604020202020204" pitchFamily="34" charset="0"/>
              </a:rPr>
              <a:t>de anticuerpos (IA) </a:t>
            </a:r>
            <a:r>
              <a:rPr lang="es-ES" dirty="0" smtClean="0">
                <a:latin typeface="Comic Sans MS" panose="030F0702030302020204" pitchFamily="66" charset="0"/>
                <a:ea typeface="Calibri" panose="020F0502020204030204" pitchFamily="34" charset="0"/>
                <a:cs typeface="Arial" panose="020B0604020202020204" pitchFamily="34" charset="0"/>
              </a:rPr>
              <a:t>específico elevado (</a:t>
            </a:r>
            <a:r>
              <a:rPr lang="es-ES" dirty="0" smtClean="0">
                <a:latin typeface="Comic Sans MS" panose="030F0702030302020204" pitchFamily="66" charset="0"/>
                <a:cs typeface="Arial" panose="020B0604020202020204" pitchFamily="34" charset="0"/>
              </a:rPr>
              <a:t>≥</a:t>
            </a:r>
            <a:r>
              <a:rPr lang="es-ES" dirty="0" smtClean="0">
                <a:latin typeface="Comic Sans MS" panose="030F0702030302020204" pitchFamily="66" charset="0"/>
                <a:ea typeface="Calibri" panose="020F0502020204030204" pitchFamily="34" charset="0"/>
                <a:cs typeface="Arial" panose="020B0604020202020204" pitchFamily="34" charset="0"/>
              </a:rPr>
              <a:t>1,5) para </a:t>
            </a:r>
            <a:r>
              <a:rPr lang="es-ES" dirty="0">
                <a:latin typeface="Comic Sans MS" panose="030F0702030302020204" pitchFamily="66" charset="0"/>
                <a:cs typeface="Arial" panose="020B0604020202020204" pitchFamily="34" charset="0"/>
              </a:rPr>
              <a:t>para uno o más de los herpesvirus estudiados </a:t>
            </a:r>
            <a:r>
              <a:rPr lang="es-ES" dirty="0" smtClean="0">
                <a:latin typeface="Comic Sans MS" panose="030F0702030302020204" pitchFamily="66" charset="0"/>
                <a:ea typeface="Calibri" panose="020F0502020204030204" pitchFamily="34" charset="0"/>
                <a:cs typeface="Arial" panose="020B0604020202020204" pitchFamily="34" charset="0"/>
              </a:rPr>
              <a:t>CMV (citomegalovirus ), HSV( </a:t>
            </a:r>
            <a:r>
              <a:rPr lang="es-ES" dirty="0">
                <a:latin typeface="Comic Sans MS" panose="030F0702030302020204" pitchFamily="66" charset="0"/>
                <a:ea typeface="Calibri" panose="020F0502020204030204" pitchFamily="34" charset="0"/>
                <a:cs typeface="Arial" panose="020B0604020202020204" pitchFamily="34" charset="0"/>
              </a:rPr>
              <a:t>herpes simple </a:t>
            </a:r>
            <a:r>
              <a:rPr lang="es-ES" dirty="0" smtClean="0">
                <a:latin typeface="Comic Sans MS" panose="030F0702030302020204" pitchFamily="66" charset="0"/>
                <a:ea typeface="Calibri" panose="020F0502020204030204" pitchFamily="34" charset="0"/>
                <a:cs typeface="Arial" panose="020B0604020202020204" pitchFamily="34" charset="0"/>
              </a:rPr>
              <a:t>virus) y VVZ(virus </a:t>
            </a:r>
            <a:r>
              <a:rPr lang="es-ES" dirty="0">
                <a:latin typeface="Comic Sans MS" panose="030F0702030302020204" pitchFamily="66" charset="0"/>
                <a:ea typeface="Calibri" panose="020F0502020204030204" pitchFamily="34" charset="0"/>
                <a:cs typeface="Arial" panose="020B0604020202020204" pitchFamily="34" charset="0"/>
              </a:rPr>
              <a:t>varicela </a:t>
            </a:r>
            <a:r>
              <a:rPr lang="es-ES" dirty="0" smtClean="0">
                <a:latin typeface="Comic Sans MS" panose="030F0702030302020204" pitchFamily="66" charset="0"/>
                <a:ea typeface="Calibri" panose="020F0502020204030204" pitchFamily="34" charset="0"/>
                <a:cs typeface="Arial" panose="020B0604020202020204" pitchFamily="34" charset="0"/>
              </a:rPr>
              <a:t>zoster) </a:t>
            </a:r>
            <a:endParaRPr lang="es-ES" dirty="0">
              <a:latin typeface="Comic Sans MS" panose="030F0702030302020204" pitchFamily="66" charset="0"/>
              <a:ea typeface="Calibri" panose="020F0502020204030204" pitchFamily="34" charset="0"/>
              <a:cs typeface="Arial" panose="020B0604020202020204" pitchFamily="34" charset="0"/>
            </a:endParaRPr>
          </a:p>
          <a:p>
            <a:endParaRPr lang="es-ES" dirty="0">
              <a:latin typeface="Comic Sans MS" panose="030F0702030302020204" pitchFamily="66" charset="0"/>
              <a:cs typeface="Arial" panose="020B0604020202020204" pitchFamily="34" charset="0"/>
            </a:endParaRPr>
          </a:p>
        </p:txBody>
      </p:sp>
      <p:sp>
        <p:nvSpPr>
          <p:cNvPr id="5" name="Rectángulo 4"/>
          <p:cNvSpPr/>
          <p:nvPr/>
        </p:nvSpPr>
        <p:spPr>
          <a:xfrm>
            <a:off x="4335538" y="32648"/>
            <a:ext cx="3288408" cy="1384995"/>
          </a:xfrm>
          <a:prstGeom prst="rect">
            <a:avLst/>
          </a:prstGeom>
        </p:spPr>
        <p:txBody>
          <a:bodyPr wrap="square">
            <a:spAutoFit/>
          </a:bodyPr>
          <a:lstStyle/>
          <a:p>
            <a:pPr lvl="0">
              <a:lnSpc>
                <a:spcPct val="150000"/>
              </a:lnSpc>
              <a:spcAft>
                <a:spcPts val="0"/>
              </a:spcAft>
            </a:pPr>
            <a:r>
              <a:rPr lang="es-ES" sz="4000" b="1" dirty="0" smtClean="0">
                <a:effectLst/>
                <a:latin typeface="Comic Sans MS" panose="030F0702030302020204" pitchFamily="66" charset="0"/>
                <a:ea typeface="Calibri" panose="020F0502020204030204" pitchFamily="34" charset="0"/>
                <a:cs typeface="Arial" panose="020B0604020202020204" pitchFamily="34" charset="0"/>
              </a:rPr>
              <a:t>Resultados</a:t>
            </a:r>
          </a:p>
          <a:p>
            <a:pPr lvl="0">
              <a:lnSpc>
                <a:spcPct val="150000"/>
              </a:lnSpc>
              <a:spcAft>
                <a:spcPts val="0"/>
              </a:spcAft>
            </a:pP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89026" y="32648"/>
            <a:ext cx="967800" cy="1329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719722" y="720533"/>
            <a:ext cx="16541815" cy="56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8" name="Objeto 7"/>
          <p:cNvGraphicFramePr>
            <a:graphicFrameLocks noChangeAspect="1"/>
          </p:cNvGraphicFramePr>
          <p:nvPr>
            <p:extLst>
              <p:ext uri="{D42A27DB-BD31-4B8C-83A1-F6EECF244321}">
                <p14:modId xmlns:p14="http://schemas.microsoft.com/office/powerpoint/2010/main" val="3535151074"/>
              </p:ext>
            </p:extLst>
          </p:nvPr>
        </p:nvGraphicFramePr>
        <p:xfrm>
          <a:off x="1972016" y="32648"/>
          <a:ext cx="8303968" cy="5841536"/>
        </p:xfrm>
        <a:graphic>
          <a:graphicData uri="http://schemas.openxmlformats.org/presentationml/2006/ole">
            <mc:AlternateContent xmlns:mc="http://schemas.openxmlformats.org/markup-compatibility/2006">
              <mc:Choice xmlns:v="urn:schemas-microsoft-com:vml" Requires="v">
                <p:oleObj spid="_x0000_s6176" name="Prism Project" r:id="rId5" imgW="4392000" imgH="3096000" progId="Prism5.Document">
                  <p:embed/>
                </p:oleObj>
              </mc:Choice>
              <mc:Fallback>
                <p:oleObj name="Prism Project" r:id="rId5" imgW="4392000" imgH="3096000" progId="Prism5.Document">
                  <p:embed/>
                  <p:pic>
                    <p:nvPicPr>
                      <p:cNvPr id="0" name="Object 1"/>
                      <p:cNvPicPr>
                        <a:picLocks noChangeAspect="1" noChangeArrowheads="1"/>
                      </p:cNvPicPr>
                      <p:nvPr/>
                    </p:nvPicPr>
                    <p:blipFill>
                      <a:blip r:embed="rId6"/>
                      <a:srcRect/>
                      <a:stretch>
                        <a:fillRect/>
                      </a:stretch>
                    </p:blipFill>
                    <p:spPr bwMode="auto">
                      <a:xfrm>
                        <a:off x="1972016" y="32648"/>
                        <a:ext cx="8303968" cy="5841536"/>
                      </a:xfrm>
                      <a:prstGeom prst="rect">
                        <a:avLst/>
                      </a:prstGeom>
                      <a:noFill/>
                    </p:spPr>
                  </p:pic>
                </p:oleObj>
              </mc:Fallback>
            </mc:AlternateContent>
          </a:graphicData>
        </a:graphic>
      </p:graphicFrame>
    </p:spTree>
    <p:extLst>
      <p:ext uri="{BB962C8B-B14F-4D97-AF65-F5344CB8AC3E}">
        <p14:creationId xmlns:p14="http://schemas.microsoft.com/office/powerpoint/2010/main" val="952165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78956" y="157387"/>
            <a:ext cx="3442955" cy="1384995"/>
          </a:xfrm>
          <a:prstGeom prst="rect">
            <a:avLst/>
          </a:prstGeom>
        </p:spPr>
        <p:txBody>
          <a:bodyPr wrap="square">
            <a:spAutoFit/>
          </a:bodyPr>
          <a:lstStyle/>
          <a:p>
            <a:pPr lvl="0">
              <a:lnSpc>
                <a:spcPct val="150000"/>
              </a:lnSpc>
              <a:spcAft>
                <a:spcPts val="0"/>
              </a:spcAft>
            </a:pPr>
            <a:r>
              <a:rPr lang="es-ES" sz="4000" b="1" dirty="0" smtClean="0">
                <a:effectLst/>
                <a:latin typeface="Comic Sans MS" panose="030F0702030302020204" pitchFamily="66" charset="0"/>
                <a:ea typeface="Calibri" panose="020F0502020204030204" pitchFamily="34" charset="0"/>
                <a:cs typeface="Arial" panose="020B0604020202020204" pitchFamily="34" charset="0"/>
              </a:rPr>
              <a:t>Resultados</a:t>
            </a:r>
          </a:p>
          <a:p>
            <a:pPr lvl="0">
              <a:lnSpc>
                <a:spcPct val="150000"/>
              </a:lnSpc>
              <a:spcAft>
                <a:spcPts val="0"/>
              </a:spcAft>
            </a:pP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p:cNvSpPr/>
          <p:nvPr/>
        </p:nvSpPr>
        <p:spPr>
          <a:xfrm>
            <a:off x="1460666" y="5772636"/>
            <a:ext cx="9393381" cy="507831"/>
          </a:xfrm>
          <a:prstGeom prst="rect">
            <a:avLst/>
          </a:prstGeom>
        </p:spPr>
        <p:txBody>
          <a:bodyPr wrap="square">
            <a:spAutoFit/>
          </a:bodyPr>
          <a:lstStyle/>
          <a:p>
            <a:pPr lvl="0" algn="just">
              <a:lnSpc>
                <a:spcPct val="150000"/>
              </a:lnSpc>
              <a:spcAft>
                <a:spcPts val="0"/>
              </a:spcAft>
            </a:pPr>
            <a:r>
              <a:rPr lang="es-ES" sz="1600" b="1" dirty="0" smtClean="0">
                <a:latin typeface="Arial" panose="020B0604020202020204" pitchFamily="34" charset="0"/>
                <a:ea typeface="Calibri" panose="020F0502020204030204" pitchFamily="34" charset="0"/>
                <a:cs typeface="Arial" panose="020B0604020202020204" pitchFamily="34" charset="0"/>
              </a:rPr>
              <a:t>Fig. 5</a:t>
            </a:r>
            <a:r>
              <a:rPr lang="es-ES" b="1" dirty="0" smtClean="0">
                <a:latin typeface="Calibri" panose="020F0502020204030204" pitchFamily="34" charset="0"/>
                <a:ea typeface="Calibri" panose="020F0502020204030204" pitchFamily="34" charset="0"/>
                <a:cs typeface="Times New Roman" panose="02020603050405020304" pitchFamily="18" charset="0"/>
              </a:rPr>
              <a:t> </a:t>
            </a:r>
            <a:r>
              <a:rPr lang="es-ES" b="1" dirty="0" smtClean="0"/>
              <a:t> </a:t>
            </a:r>
            <a:r>
              <a:rPr lang="es-ES" dirty="0">
                <a:latin typeface="Comic Sans MS" panose="030F0702030302020204" pitchFamily="66" charset="0"/>
                <a:cs typeface="Arial" panose="020B0604020202020204" pitchFamily="34" charset="0"/>
              </a:rPr>
              <a:t>Resultados positivos de la reacción sarampión-rubéola-zóster en cinco pacientes </a:t>
            </a:r>
          </a:p>
        </p:txBody>
      </p:sp>
      <p:pic>
        <p:nvPicPr>
          <p:cNvPr id="5"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11764" y="0"/>
            <a:ext cx="860922" cy="118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3205231" y="13047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8" name="Objeto 7"/>
          <p:cNvGraphicFramePr>
            <a:graphicFrameLocks noChangeAspect="1"/>
          </p:cNvGraphicFramePr>
          <p:nvPr>
            <p:extLst>
              <p:ext uri="{D42A27DB-BD31-4B8C-83A1-F6EECF244321}">
                <p14:modId xmlns:p14="http://schemas.microsoft.com/office/powerpoint/2010/main" val="1037757665"/>
              </p:ext>
            </p:extLst>
          </p:nvPr>
        </p:nvGraphicFramePr>
        <p:xfrm>
          <a:off x="2055135" y="1097162"/>
          <a:ext cx="8093302" cy="4721846"/>
        </p:xfrm>
        <a:graphic>
          <a:graphicData uri="http://schemas.openxmlformats.org/presentationml/2006/ole">
            <mc:AlternateContent xmlns:mc="http://schemas.openxmlformats.org/markup-compatibility/2006">
              <mc:Choice xmlns:v="urn:schemas-microsoft-com:vml" Requires="v">
                <p:oleObj spid="_x0000_s7197" name="Prism Project" r:id="rId5" imgW="4824000" imgH="2808000" progId="Prism5.Document">
                  <p:embed/>
                </p:oleObj>
              </mc:Choice>
              <mc:Fallback>
                <p:oleObj name="Prism Project" r:id="rId5" imgW="4824000" imgH="2808000" progId="Prism5.Document">
                  <p:embed/>
                  <p:pic>
                    <p:nvPicPr>
                      <p:cNvPr id="0" name="Object 1"/>
                      <p:cNvPicPr>
                        <a:picLocks noChangeAspect="1" noChangeArrowheads="1"/>
                      </p:cNvPicPr>
                      <p:nvPr/>
                    </p:nvPicPr>
                    <p:blipFill>
                      <a:blip r:embed="rId6"/>
                      <a:srcRect/>
                      <a:stretch>
                        <a:fillRect/>
                      </a:stretch>
                    </p:blipFill>
                    <p:spPr bwMode="auto">
                      <a:xfrm>
                        <a:off x="2055135" y="1097162"/>
                        <a:ext cx="8093302" cy="4721846"/>
                      </a:xfrm>
                      <a:prstGeom prst="rect">
                        <a:avLst/>
                      </a:prstGeom>
                      <a:noFill/>
                    </p:spPr>
                  </p:pic>
                </p:oleObj>
              </mc:Fallback>
            </mc:AlternateContent>
          </a:graphicData>
        </a:graphic>
      </p:graphicFrame>
    </p:spTree>
    <p:extLst>
      <p:ext uri="{BB962C8B-B14F-4D97-AF65-F5344CB8AC3E}">
        <p14:creationId xmlns:p14="http://schemas.microsoft.com/office/powerpoint/2010/main" val="294302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67800" y="5340850"/>
            <a:ext cx="10278132" cy="1338828"/>
          </a:xfrm>
          <a:prstGeom prst="rect">
            <a:avLst/>
          </a:prstGeom>
        </p:spPr>
        <p:txBody>
          <a:bodyPr wrap="square">
            <a:spAutoFit/>
          </a:bodyPr>
          <a:lstStyle/>
          <a:p>
            <a:pPr lvl="0" algn="just">
              <a:lnSpc>
                <a:spcPct val="150000"/>
              </a:lnSpc>
              <a:spcAft>
                <a:spcPts val="0"/>
              </a:spcAft>
            </a:pPr>
            <a:r>
              <a:rPr lang="es-ES" sz="1600" b="1" dirty="0" smtClean="0">
                <a:latin typeface="Arial" panose="020B0604020202020204" pitchFamily="34" charset="0"/>
                <a:ea typeface="Calibri" panose="020F0502020204030204" pitchFamily="34" charset="0"/>
                <a:cs typeface="Arial" panose="020B0604020202020204" pitchFamily="34" charset="0"/>
              </a:rPr>
              <a:t>Fig.6</a:t>
            </a:r>
            <a:r>
              <a:rPr lang="es-ES" b="1" dirty="0" smtClean="0">
                <a:latin typeface="Calibri" panose="020F0502020204030204" pitchFamily="34" charset="0"/>
                <a:ea typeface="Calibri" panose="020F0502020204030204" pitchFamily="34" charset="0"/>
                <a:cs typeface="Times New Roman" panose="02020603050405020304" pitchFamily="18" charset="0"/>
              </a:rPr>
              <a:t> </a:t>
            </a:r>
            <a:r>
              <a:rPr lang="es-ES" dirty="0">
                <a:latin typeface="Comic Sans MS" panose="030F0702030302020204" pitchFamily="66" charset="0"/>
                <a:ea typeface="Calibri" panose="020F0502020204030204" pitchFamily="34" charset="0"/>
                <a:cs typeface="Arial" panose="020B0604020202020204" pitchFamily="34" charset="0"/>
              </a:rPr>
              <a:t>Respuesta inmune poliespecífica según valores medios del Índice de anticuerpos SAR </a:t>
            </a:r>
            <a:r>
              <a:rPr lang="es-ES" dirty="0" smtClean="0">
                <a:latin typeface="Comic Sans MS" panose="030F0702030302020204" pitchFamily="66" charset="0"/>
                <a:ea typeface="Calibri" panose="020F0502020204030204" pitchFamily="34" charset="0"/>
                <a:cs typeface="Arial" panose="020B0604020202020204" pitchFamily="34" charset="0"/>
              </a:rPr>
              <a:t>(sarampión), RUB( rubéola )  VVZ(virus </a:t>
            </a:r>
            <a:r>
              <a:rPr lang="es-ES" dirty="0">
                <a:latin typeface="Comic Sans MS" panose="030F0702030302020204" pitchFamily="66" charset="0"/>
                <a:ea typeface="Calibri" panose="020F0502020204030204" pitchFamily="34" charset="0"/>
                <a:cs typeface="Arial" panose="020B0604020202020204" pitchFamily="34" charset="0"/>
              </a:rPr>
              <a:t>varicela </a:t>
            </a:r>
            <a:r>
              <a:rPr lang="es-ES" dirty="0" smtClean="0">
                <a:latin typeface="Comic Sans MS" panose="030F0702030302020204" pitchFamily="66" charset="0"/>
                <a:ea typeface="Calibri" panose="020F0502020204030204" pitchFamily="34" charset="0"/>
                <a:cs typeface="Arial" panose="020B0604020202020204" pitchFamily="34" charset="0"/>
              </a:rPr>
              <a:t>zoster) </a:t>
            </a:r>
            <a:r>
              <a:rPr lang="es-ES" dirty="0">
                <a:latin typeface="Comic Sans MS" panose="030F0702030302020204" pitchFamily="66" charset="0"/>
                <a:ea typeface="Calibri" panose="020F0502020204030204" pitchFamily="34" charset="0"/>
                <a:cs typeface="Arial" panose="020B0604020202020204" pitchFamily="34" charset="0"/>
              </a:rPr>
              <a:t>CMV (citomegalovirus </a:t>
            </a:r>
            <a:r>
              <a:rPr lang="es-ES" dirty="0" smtClean="0">
                <a:latin typeface="Comic Sans MS" panose="030F0702030302020204" pitchFamily="66" charset="0"/>
                <a:ea typeface="Calibri" panose="020F0502020204030204" pitchFamily="34" charset="0"/>
                <a:cs typeface="Arial" panose="020B0604020202020204" pitchFamily="34" charset="0"/>
              </a:rPr>
              <a:t>) y HSV</a:t>
            </a:r>
            <a:r>
              <a:rPr lang="es-ES" dirty="0">
                <a:latin typeface="Comic Sans MS" panose="030F0702030302020204" pitchFamily="66" charset="0"/>
                <a:ea typeface="Calibri" panose="020F0502020204030204" pitchFamily="34" charset="0"/>
                <a:cs typeface="Arial" panose="020B0604020202020204" pitchFamily="34" charset="0"/>
              </a:rPr>
              <a:t>( </a:t>
            </a:r>
            <a:r>
              <a:rPr lang="es-ES" dirty="0" smtClean="0">
                <a:latin typeface="Comic Sans MS" panose="030F0702030302020204" pitchFamily="66" charset="0"/>
                <a:ea typeface="Calibri" panose="020F0502020204030204" pitchFamily="34" charset="0"/>
                <a:cs typeface="Arial" panose="020B0604020202020204" pitchFamily="34" charset="0"/>
              </a:rPr>
              <a:t>herpes</a:t>
            </a:r>
            <a:r>
              <a:rPr lang="es-ES" dirty="0">
                <a:latin typeface="Comic Sans MS" panose="030F0702030302020204" pitchFamily="66" charset="0"/>
                <a:ea typeface="Calibri" panose="020F0502020204030204" pitchFamily="34" charset="0"/>
                <a:cs typeface="Arial" panose="020B0604020202020204" pitchFamily="34" charset="0"/>
              </a:rPr>
              <a:t> simple virus) </a:t>
            </a:r>
            <a:endParaRPr lang="es-ES" dirty="0">
              <a:latin typeface="Comic Sans MS" panose="030F0702030302020204" pitchFamily="66" charset="0"/>
              <a:cs typeface="Arial" panose="020B0604020202020204" pitchFamily="34" charset="0"/>
            </a:endParaRPr>
          </a:p>
        </p:txBody>
      </p:sp>
      <p:pic>
        <p:nvPicPr>
          <p:cNvPr id="4" name="Picture 4" descr="Fondo de escritorio 1"/>
          <p:cNvPicPr>
            <a:picLocks noChangeAspect="1" noChangeArrowheads="1"/>
          </p:cNvPicPr>
          <p:nvPr/>
        </p:nvPicPr>
        <p:blipFill>
          <a:blip r:embed="rId3">
            <a:extLst>
              <a:ext uri="{28A0092B-C50C-407E-A947-70E740481C1C}">
                <a14:useLocalDpi xmlns:a14="http://schemas.microsoft.com/office/drawing/2010/main" val="0"/>
              </a:ext>
            </a:extLst>
          </a:blip>
          <a:srcRect l="28275" r="29610"/>
          <a:stretch>
            <a:fillRect/>
          </a:stretch>
        </p:blipFill>
        <p:spPr bwMode="auto">
          <a:xfrm>
            <a:off x="0" y="0"/>
            <a:ext cx="967800" cy="1329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a:off x="4178307" y="79396"/>
            <a:ext cx="3442955" cy="1384995"/>
          </a:xfrm>
          <a:prstGeom prst="rect">
            <a:avLst/>
          </a:prstGeom>
        </p:spPr>
        <p:txBody>
          <a:bodyPr wrap="square">
            <a:spAutoFit/>
          </a:bodyPr>
          <a:lstStyle/>
          <a:p>
            <a:pPr lvl="0">
              <a:lnSpc>
                <a:spcPct val="150000"/>
              </a:lnSpc>
              <a:spcAft>
                <a:spcPts val="0"/>
              </a:spcAft>
            </a:pPr>
            <a:r>
              <a:rPr lang="es-ES" sz="4000" b="1" dirty="0" smtClean="0">
                <a:effectLst/>
                <a:latin typeface="Comic Sans MS" panose="030F0702030302020204" pitchFamily="66" charset="0"/>
                <a:ea typeface="Calibri" panose="020F0502020204030204" pitchFamily="34" charset="0"/>
                <a:cs typeface="Arial" panose="020B0604020202020204" pitchFamily="34" charset="0"/>
              </a:rPr>
              <a:t>Resultados</a:t>
            </a:r>
          </a:p>
          <a:p>
            <a:pPr lvl="0">
              <a:lnSpc>
                <a:spcPct val="150000"/>
              </a:lnSpc>
              <a:spcAft>
                <a:spcPts val="0"/>
              </a:spcAft>
            </a:pP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5"/>
          <p:cNvSpPr>
            <a:spLocks noChangeArrowheads="1"/>
          </p:cNvSpPr>
          <p:nvPr/>
        </p:nvSpPr>
        <p:spPr bwMode="auto">
          <a:xfrm>
            <a:off x="550348" y="1599040"/>
            <a:ext cx="1246283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8" name="Objeto 7"/>
          <p:cNvGraphicFramePr>
            <a:graphicFrameLocks noChangeAspect="1"/>
          </p:cNvGraphicFramePr>
          <p:nvPr>
            <p:extLst>
              <p:ext uri="{D42A27DB-BD31-4B8C-83A1-F6EECF244321}">
                <p14:modId xmlns:p14="http://schemas.microsoft.com/office/powerpoint/2010/main" val="4211042201"/>
              </p:ext>
            </p:extLst>
          </p:nvPr>
        </p:nvGraphicFramePr>
        <p:xfrm>
          <a:off x="1642714" y="775624"/>
          <a:ext cx="6757060" cy="4672024"/>
        </p:xfrm>
        <a:graphic>
          <a:graphicData uri="http://schemas.openxmlformats.org/presentationml/2006/ole">
            <mc:AlternateContent xmlns:mc="http://schemas.openxmlformats.org/markup-compatibility/2006">
              <mc:Choice xmlns:v="urn:schemas-microsoft-com:vml" Requires="v">
                <p:oleObj spid="_x0000_s2139" name="Prism Project" r:id="rId5" imgW="3924000" imgH="2808000" progId="Prism5.Document">
                  <p:embed/>
                </p:oleObj>
              </mc:Choice>
              <mc:Fallback>
                <p:oleObj name="Prism Project" r:id="rId5" imgW="3924000" imgH="2808000" progId="Prism5.Document">
                  <p:embed/>
                  <p:pic>
                    <p:nvPicPr>
                      <p:cNvPr id="0" name="Object 64"/>
                      <p:cNvPicPr>
                        <a:picLocks noChangeAspect="1" noChangeArrowheads="1"/>
                      </p:cNvPicPr>
                      <p:nvPr/>
                    </p:nvPicPr>
                    <p:blipFill>
                      <a:blip r:embed="rId6"/>
                      <a:srcRect/>
                      <a:stretch>
                        <a:fillRect/>
                      </a:stretch>
                    </p:blipFill>
                    <p:spPr bwMode="auto">
                      <a:xfrm>
                        <a:off x="1642714" y="775624"/>
                        <a:ext cx="6757060" cy="4672024"/>
                      </a:xfrm>
                      <a:prstGeom prst="rect">
                        <a:avLst/>
                      </a:prstGeom>
                      <a:noFill/>
                    </p:spPr>
                  </p:pic>
                </p:oleObj>
              </mc:Fallback>
            </mc:AlternateContent>
          </a:graphicData>
        </a:graphic>
      </p:graphicFrame>
    </p:spTree>
    <p:extLst>
      <p:ext uri="{BB962C8B-B14F-4D97-AF65-F5344CB8AC3E}">
        <p14:creationId xmlns:p14="http://schemas.microsoft.com/office/powerpoint/2010/main" val="1996177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4176104" y="66456"/>
            <a:ext cx="2948796" cy="1384995"/>
          </a:xfrm>
          <a:prstGeom prst="rect">
            <a:avLst/>
          </a:prstGeom>
        </p:spPr>
        <p:txBody>
          <a:bodyPr wrap="square">
            <a:spAutoFit/>
          </a:bodyPr>
          <a:lstStyle/>
          <a:p>
            <a:pPr lvl="0">
              <a:lnSpc>
                <a:spcPct val="150000"/>
              </a:lnSpc>
              <a:spcAft>
                <a:spcPts val="0"/>
              </a:spcAft>
            </a:pPr>
            <a:r>
              <a:rPr lang="es-ES" sz="4000" b="1" dirty="0" smtClean="0">
                <a:effectLst/>
                <a:latin typeface="Comic Sans MS" panose="030F0702030302020204" pitchFamily="66" charset="0"/>
                <a:ea typeface="Calibri" panose="020F0502020204030204" pitchFamily="34" charset="0"/>
                <a:cs typeface="Arial" panose="020B0604020202020204" pitchFamily="34" charset="0"/>
              </a:rPr>
              <a:t>Resultados</a:t>
            </a:r>
          </a:p>
          <a:p>
            <a:pPr lvl="0">
              <a:lnSpc>
                <a:spcPct val="150000"/>
              </a:lnSpc>
              <a:spcAft>
                <a:spcPts val="0"/>
              </a:spcAft>
            </a:pPr>
            <a:r>
              <a:rPr lang="es-ES" sz="16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1015301" cy="1395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Tabla 9"/>
          <p:cNvGraphicFramePr>
            <a:graphicFrameLocks noGrp="1"/>
          </p:cNvGraphicFramePr>
          <p:nvPr>
            <p:extLst>
              <p:ext uri="{D42A27DB-BD31-4B8C-83A1-F6EECF244321}">
                <p14:modId xmlns:p14="http://schemas.microsoft.com/office/powerpoint/2010/main" val="749820720"/>
              </p:ext>
            </p:extLst>
          </p:nvPr>
        </p:nvGraphicFramePr>
        <p:xfrm>
          <a:off x="1852552" y="1425391"/>
          <a:ext cx="7418934" cy="4669003"/>
        </p:xfrm>
        <a:graphic>
          <a:graphicData uri="http://schemas.openxmlformats.org/drawingml/2006/table">
            <a:tbl>
              <a:tblPr firstRow="1" firstCol="1" bandRow="1"/>
              <a:tblGrid>
                <a:gridCol w="1017626"/>
                <a:gridCol w="1450339"/>
                <a:gridCol w="758353"/>
                <a:gridCol w="771625"/>
                <a:gridCol w="771625"/>
                <a:gridCol w="794633"/>
                <a:gridCol w="794633"/>
                <a:gridCol w="1060100"/>
              </a:tblGrid>
              <a:tr h="180746">
                <a:tc rowSpan="2">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Pacientes</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Sospecha diagnostica</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s-ES" sz="1800" b="1" dirty="0">
                          <a:effectLst/>
                          <a:latin typeface="Arial" panose="020B0604020202020204" pitchFamily="34" charset="0"/>
                          <a:ea typeface="Calibri" panose="020F0502020204030204" pitchFamily="34" charset="0"/>
                          <a:cs typeface="Times New Roman" panose="02020603050405020304" pitchFamily="18" charset="0"/>
                        </a:rPr>
                        <a:t>Índice de Anticuerpo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rowSpan="2">
                  <a:txBody>
                    <a:bodyPr/>
                    <a:lstStyle/>
                    <a:p>
                      <a:pPr algn="ctr">
                        <a:lnSpc>
                          <a:spcPct val="107000"/>
                        </a:lnSpc>
                        <a:spcAft>
                          <a:spcPts val="0"/>
                        </a:spcAft>
                      </a:pPr>
                      <a:r>
                        <a:rPr lang="es-ES" sz="1400" b="1">
                          <a:solidFill>
                            <a:srgbClr val="000000"/>
                          </a:solidFill>
                          <a:effectLst/>
                          <a:latin typeface="Arial" panose="020B0604020202020204" pitchFamily="34" charset="0"/>
                          <a:ea typeface="Calibri" panose="020F0502020204030204" pitchFamily="34" charset="0"/>
                          <a:cs typeface="Arial" panose="020B0604020202020204" pitchFamily="34" charset="0"/>
                        </a:rPr>
                        <a:t>Paciente positivo para dos o más virus</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986">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VVZ</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SAR</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RUB</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a:solidFill>
                            <a:srgbClr val="000000"/>
                          </a:solidFill>
                          <a:effectLst/>
                          <a:latin typeface="Arial" panose="020B0604020202020204" pitchFamily="34" charset="0"/>
                          <a:ea typeface="Calibri" panose="020F0502020204030204" pitchFamily="34" charset="0"/>
                          <a:cs typeface="Arial" panose="020B0604020202020204" pitchFamily="34" charset="0"/>
                        </a:rPr>
                        <a:t>VHS</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CMV</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1</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MEV</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effectLst/>
                          <a:latin typeface="Arial" panose="020B0604020202020204" pitchFamily="34" charset="0"/>
                          <a:ea typeface="Calibri" panose="020F0502020204030204" pitchFamily="34" charset="0"/>
                          <a:cs typeface="Arial" panose="020B0604020202020204" pitchFamily="34" charset="0"/>
                        </a:rPr>
                        <a:t>1,76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effectLst/>
                          <a:latin typeface="Arial" panose="020B0604020202020204" pitchFamily="34" charset="0"/>
                          <a:ea typeface="Calibri" panose="020F0502020204030204" pitchFamily="34" charset="0"/>
                          <a:cs typeface="Arial" panose="020B0604020202020204" pitchFamily="34" charset="0"/>
                        </a:rPr>
                        <a:t>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2</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ED</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effectLst/>
                          <a:latin typeface="Arial" panose="020B0604020202020204" pitchFamily="34" charset="0"/>
                          <a:ea typeface="Calibri" panose="020F0502020204030204" pitchFamily="34" charset="0"/>
                          <a:cs typeface="Arial" panose="020B0604020202020204" pitchFamily="34" charset="0"/>
                        </a:rPr>
                        <a:t>1,29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effectLst/>
                          <a:latin typeface="Arial" panose="020B0604020202020204" pitchFamily="34" charset="0"/>
                          <a:ea typeface="Calibri" panose="020F0502020204030204" pitchFamily="34" charset="0"/>
                          <a:cs typeface="Arial" panose="020B0604020202020204" pitchFamily="34" charset="0"/>
                        </a:rPr>
                        <a:t>1,77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1,66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3</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ED</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0,99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4</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Encefalitis</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0,91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485">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5</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ED</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6</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ED</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2,12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a:effectLst/>
                          <a:latin typeface="Arial" panose="020B0604020202020204" pitchFamily="34" charset="0"/>
                          <a:ea typeface="Calibri" panose="020F0502020204030204" pitchFamily="34" charset="0"/>
                          <a:cs typeface="Arial" panose="020B0604020202020204" pitchFamily="34" charset="0"/>
                        </a:rPr>
                        <a:t>7</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Fiebre más adenopatías</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2,01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777">
                <a:tc>
                  <a:txBody>
                    <a:bodyPr/>
                    <a:lstStyle/>
                    <a:p>
                      <a:pPr algn="ctr">
                        <a:lnSpc>
                          <a:spcPct val="107000"/>
                        </a:lnSpc>
                        <a:spcAft>
                          <a:spcPts val="0"/>
                        </a:spcAft>
                      </a:pPr>
                      <a:r>
                        <a:rPr lang="es-ES" sz="1400" b="1" dirty="0">
                          <a:effectLst/>
                          <a:latin typeface="Arial" panose="020B0604020202020204" pitchFamily="34" charset="0"/>
                          <a:ea typeface="Calibri" panose="020F0502020204030204" pitchFamily="34" charset="0"/>
                          <a:cs typeface="Arial" panose="020B0604020202020204" pitchFamily="34" charset="0"/>
                        </a:rPr>
                        <a:t>8</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Arial" panose="020B0604020202020204" pitchFamily="34" charset="0"/>
                          <a:ea typeface="Calibri" panose="020F0502020204030204" pitchFamily="34" charset="0"/>
                          <a:cs typeface="Arial" panose="020B0604020202020204" pitchFamily="34" charset="0"/>
                        </a:rPr>
                        <a:t>ED</a:t>
                      </a:r>
                      <a:endParaRPr lang="es-E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2,17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effectLst/>
                          <a:latin typeface="Arial" panose="020B0604020202020204" pitchFamily="34" charset="0"/>
                          <a:ea typeface="Calibri" panose="020F0502020204030204" pitchFamily="34" charset="0"/>
                          <a:cs typeface="Arial" panose="020B0604020202020204" pitchFamily="34" charset="0"/>
                        </a:rPr>
                        <a: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effectLst/>
                          <a:latin typeface="Arial" panose="020B0604020202020204" pitchFamily="34" charset="0"/>
                          <a:ea typeface="Calibri" panose="020F0502020204030204" pitchFamily="34" charset="0"/>
                          <a:cs typeface="Arial" panose="020B0604020202020204" pitchFamily="34" charset="0"/>
                        </a:rPr>
                        <a:t>1,56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2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2"/>
          <p:cNvSpPr>
            <a:spLocks noChangeArrowheads="1"/>
          </p:cNvSpPr>
          <p:nvPr/>
        </p:nvSpPr>
        <p:spPr bwMode="auto">
          <a:xfrm>
            <a:off x="1739028" y="1043096"/>
            <a:ext cx="87927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Arial" panose="020B0604020202020204" pitchFamily="34" charset="0"/>
              </a:rPr>
              <a:t>Tabla 4. Valores del Índice de Anticuerpo específico según sospecha de diagnóstico clínico</a:t>
            </a:r>
            <a:endParaRPr kumimoji="0" lang="es-ES" sz="1600" b="0" i="0" u="none" strike="noStrike" cap="none" normalizeH="0" baseline="0" dirty="0" smtClean="0">
              <a:ln>
                <a:noFill/>
              </a:ln>
              <a:solidFill>
                <a:schemeClr val="tx1"/>
              </a:solidFill>
              <a:effectLst/>
              <a:latin typeface="Comic Sans MS" panose="030F0702030302020204" pitchFamily="66"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Arial" panose="020B0604020202020204" pitchFamily="34" charset="0"/>
              </a:rPr>
              <a:t> </a:t>
            </a:r>
            <a:endParaRPr kumimoji="0" lang="es-ES" sz="1800" b="0" i="0" u="none" strike="noStrike" cap="none" normalizeH="0" baseline="0" dirty="0" smtClean="0">
              <a:ln>
                <a:noFill/>
              </a:ln>
              <a:solidFill>
                <a:schemeClr val="tx1"/>
              </a:solidFill>
              <a:effectLst/>
              <a:latin typeface="Comic Sans MS" panose="030F0702030302020204" pitchFamily="66" charset="0"/>
            </a:endParaRPr>
          </a:p>
        </p:txBody>
      </p:sp>
      <p:sp>
        <p:nvSpPr>
          <p:cNvPr id="12" name="Rectángulo 11"/>
          <p:cNvSpPr/>
          <p:nvPr/>
        </p:nvSpPr>
        <p:spPr>
          <a:xfrm>
            <a:off x="1739027" y="6013835"/>
            <a:ext cx="8546677" cy="833562"/>
          </a:xfrm>
          <a:prstGeom prst="rect">
            <a:avLst/>
          </a:prstGeom>
        </p:spPr>
        <p:txBody>
          <a:bodyPr wrap="square">
            <a:spAutoFit/>
          </a:bodyPr>
          <a:lstStyle/>
          <a:p>
            <a:pPr>
              <a:lnSpc>
                <a:spcPct val="107000"/>
              </a:lnSpc>
              <a:spcAft>
                <a:spcPts val="800"/>
              </a:spcAft>
            </a:pPr>
            <a:r>
              <a:rPr lang="es-ES" sz="1400" b="1" spc="-15" dirty="0" smtClean="0">
                <a:latin typeface="Arial" panose="020B0604020202020204" pitchFamily="34" charset="0"/>
                <a:ea typeface="Calibri" panose="020F0502020204030204" pitchFamily="34" charset="0"/>
                <a:cs typeface="Times New Roman" panose="02020603050405020304" pitchFamily="18" charset="0"/>
              </a:rPr>
              <a:t> </a:t>
            </a:r>
            <a:r>
              <a:rPr lang="es-ES" sz="1400" b="1" spc="-15" dirty="0" smtClean="0">
                <a:latin typeface="Comic Sans MS" panose="030F0702030302020204" pitchFamily="66" charset="0"/>
                <a:ea typeface="Calibri" panose="020F0502020204030204" pitchFamily="34" charset="0"/>
                <a:cs typeface="Times New Roman" panose="02020603050405020304" pitchFamily="18" charset="0"/>
              </a:rPr>
              <a:t>Fuente</a:t>
            </a:r>
            <a:r>
              <a:rPr lang="es-ES" sz="1400" b="1" spc="-15" dirty="0">
                <a:latin typeface="Comic Sans MS" panose="030F0702030302020204" pitchFamily="66" charset="0"/>
                <a:ea typeface="Calibri" panose="020F0502020204030204" pitchFamily="34" charset="0"/>
                <a:cs typeface="Times New Roman" panose="02020603050405020304" pitchFamily="18" charset="0"/>
              </a:rPr>
              <a:t>: </a:t>
            </a:r>
            <a:r>
              <a:rPr lang="es-ES" sz="1400" b="1" dirty="0">
                <a:latin typeface="Comic Sans MS" panose="030F0702030302020204" pitchFamily="66" charset="0"/>
                <a:ea typeface="Calibri" panose="020F0502020204030204" pitchFamily="34" charset="0"/>
                <a:cs typeface="Times New Roman" panose="02020603050405020304" pitchFamily="18" charset="0"/>
              </a:rPr>
              <a:t>Planilla de recolección de dato</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MEV</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Meningoencefalitis viral   ED ­: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Enfermedad desmielinizante</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       SAR: sarampión</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 RUB:  rubéola</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 VVZ: virus </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varicela zoster,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VHS: </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virus herpes simple, </a:t>
            </a:r>
            <a:r>
              <a:rPr lang="es-ES" sz="1400" b="1" dirty="0" smtClean="0">
                <a:solidFill>
                  <a:srgbClr val="000000"/>
                </a:solidFill>
                <a:latin typeface="Comic Sans MS" panose="030F0702030302020204" pitchFamily="66" charset="0"/>
                <a:ea typeface="Calibri" panose="020F0502020204030204" pitchFamily="34" charset="0"/>
                <a:cs typeface="Times New Roman" panose="02020603050405020304" pitchFamily="18" charset="0"/>
              </a:rPr>
              <a:t>CMV: </a:t>
            </a:r>
            <a:r>
              <a:rPr lang="es-ES" sz="1400" b="1"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citomegalovirus</a:t>
            </a:r>
            <a:r>
              <a:rPr lang="es-ES" dirty="0">
                <a:solidFill>
                  <a:srgbClr val="000000"/>
                </a:solidFill>
                <a:latin typeface="Comic Sans MS" panose="030F0702030302020204" pitchFamily="66" charset="0"/>
                <a:ea typeface="Calibri" panose="020F0502020204030204" pitchFamily="34" charset="0"/>
                <a:cs typeface="Times New Roman" panose="02020603050405020304" pitchFamily="18" charset="0"/>
              </a:rPr>
              <a:t>  </a:t>
            </a:r>
            <a:endParaRPr lang="es-ES" dirty="0">
              <a:effectLst/>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7573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82981" y="272019"/>
            <a:ext cx="6096000" cy="1234825"/>
          </a:xfrm>
          <a:prstGeom prst="rect">
            <a:avLst/>
          </a:prstGeom>
        </p:spPr>
        <p:txBody>
          <a:bodyPr>
            <a:spAutoFit/>
          </a:bodyPr>
          <a:lstStyle/>
          <a:p>
            <a:pPr algn="ctr">
              <a:lnSpc>
                <a:spcPct val="107000"/>
              </a:lnSpc>
              <a:spcAft>
                <a:spcPts val="0"/>
              </a:spcAft>
            </a:pPr>
            <a:r>
              <a:rPr lang="es-ES" sz="3600" b="1" dirty="0">
                <a:latin typeface="Comic Sans MS" panose="030F0702030302020204" pitchFamily="66" charset="0"/>
                <a:ea typeface="Calibri" panose="020F0502020204030204" pitchFamily="34" charset="0"/>
                <a:cs typeface="Arial" panose="020B0604020202020204" pitchFamily="34" charset="0"/>
              </a:rPr>
              <a:t>Conclusiones</a:t>
            </a:r>
            <a:endParaRPr lang="es-ES" sz="3600" dirty="0">
              <a:latin typeface="Comic Sans MS" panose="030F0702030302020204" pitchFamily="66" charset="0"/>
              <a:ea typeface="Calibri" panose="020F0502020204030204" pitchFamily="34" charset="0"/>
              <a:cs typeface="Arial" panose="020B0604020202020204" pitchFamily="34" charset="0"/>
            </a:endParaRPr>
          </a:p>
          <a:p>
            <a:pPr algn="ctr">
              <a:lnSpc>
                <a:spcPct val="107000"/>
              </a:lnSpc>
              <a:spcAft>
                <a:spcPts val="0"/>
              </a:spcAft>
            </a:pPr>
            <a:r>
              <a:rPr lang="es-ES" sz="3600" b="1" dirty="0">
                <a:latin typeface="Comic Sans MS" panose="030F0702030302020204" pitchFamily="66" charset="0"/>
                <a:ea typeface="Calibri" panose="020F0502020204030204" pitchFamily="34" charset="0"/>
                <a:cs typeface="Arial" panose="020B0604020202020204" pitchFamily="34" charset="0"/>
              </a:rPr>
              <a:t> </a:t>
            </a:r>
            <a:endParaRPr lang="es-ES" sz="3600" dirty="0">
              <a:effectLst/>
              <a:latin typeface="Comic Sans MS" panose="030F0702030302020204" pitchFamily="66" charset="0"/>
              <a:ea typeface="Calibri" panose="020F0502020204030204" pitchFamily="34" charset="0"/>
              <a:cs typeface="Arial" panose="020B0604020202020204" pitchFamily="34" charset="0"/>
            </a:endParaRPr>
          </a:p>
        </p:txBody>
      </p:sp>
      <p:sp>
        <p:nvSpPr>
          <p:cNvPr id="3" name="Rectángulo 2"/>
          <p:cNvSpPr/>
          <p:nvPr/>
        </p:nvSpPr>
        <p:spPr>
          <a:xfrm>
            <a:off x="673905" y="995948"/>
            <a:ext cx="10759045" cy="9787295"/>
          </a:xfrm>
          <a:prstGeom prst="rect">
            <a:avLst/>
          </a:prstGeom>
        </p:spPr>
        <p:txBody>
          <a:bodyPr wrap="square">
            <a:spAutoFit/>
          </a:bodyPr>
          <a:lstStyle/>
          <a:p>
            <a:pPr lvl="0" algn="just">
              <a:lnSpc>
                <a:spcPct val="150000"/>
              </a:lnSpc>
              <a:spcAft>
                <a:spcPts val="0"/>
              </a:spcAft>
            </a:pPr>
            <a:endParaRPr lang="es-ES" sz="2000" dirty="0">
              <a:latin typeface="Arial" panose="020B0604020202020204" pitchFamily="34" charset="0"/>
              <a:ea typeface="Calibri" panose="020F0502020204030204" pitchFamily="34" charset="0"/>
              <a:cs typeface="Arial" panose="020B0604020202020204" pitchFamily="34" charset="0"/>
            </a:endParaRPr>
          </a:p>
          <a:p>
            <a:pPr marL="457200" lvl="0" indent="-457200" algn="just">
              <a:lnSpc>
                <a:spcPct val="150000"/>
              </a:lnSpc>
              <a:buFont typeface="+mj-lt"/>
              <a:buAutoNum type="arabicPeriod"/>
            </a:pPr>
            <a:r>
              <a:rPr lang="es-ES" sz="2400" dirty="0">
                <a:latin typeface="Comic Sans MS" panose="030F0702030302020204" pitchFamily="66" charset="0"/>
              </a:rPr>
              <a:t>Los índices de anticuerpos contra los tres herpesvirus estudiados son similares para los distintos grupos de edades lo que traduce la exposición temprana a los </a:t>
            </a:r>
            <a:r>
              <a:rPr lang="es-ES" sz="2400" dirty="0" smtClean="0">
                <a:latin typeface="Comic Sans MS" panose="030F0702030302020204" pitchFamily="66" charset="0"/>
              </a:rPr>
              <a:t>mismos.</a:t>
            </a:r>
          </a:p>
          <a:p>
            <a:pPr marL="457200" lvl="0" indent="-457200" algn="just">
              <a:lnSpc>
                <a:spcPct val="150000"/>
              </a:lnSpc>
              <a:buFont typeface="+mj-lt"/>
              <a:buAutoNum type="arabicPeriod"/>
            </a:pPr>
            <a:r>
              <a:rPr lang="es-ES" sz="2400" dirty="0" smtClean="0">
                <a:latin typeface="Comic Sans MS" panose="030F0702030302020204" pitchFamily="66" charset="0"/>
              </a:rPr>
              <a:t>Existe </a:t>
            </a:r>
            <a:r>
              <a:rPr lang="es-ES" sz="2400" dirty="0">
                <a:latin typeface="Comic Sans MS" panose="030F0702030302020204" pitchFamily="66" charset="0"/>
              </a:rPr>
              <a:t>una correlación entre los índices de anticuerpo específicos contra herpesvirus que permitirá en un futuro poder prescindir de alguno de ellos para evaluar nuevas </a:t>
            </a:r>
            <a:r>
              <a:rPr lang="es-ES" sz="2400" dirty="0" smtClean="0">
                <a:latin typeface="Comic Sans MS" panose="030F0702030302020204" pitchFamily="66" charset="0"/>
              </a:rPr>
              <a:t>poblaciones.</a:t>
            </a:r>
          </a:p>
          <a:p>
            <a:pPr marL="457200" lvl="0" indent="-457200" algn="just">
              <a:lnSpc>
                <a:spcPct val="150000"/>
              </a:lnSpc>
              <a:buFont typeface="+mj-lt"/>
              <a:buAutoNum type="arabicPeriod"/>
            </a:pPr>
            <a:r>
              <a:rPr lang="es-ES" sz="2400" dirty="0">
                <a:latin typeface="Comic Sans MS" panose="030F0702030302020204" pitchFamily="66" charset="0"/>
              </a:rPr>
              <a:t>L</a:t>
            </a:r>
            <a:r>
              <a:rPr lang="es-ES" sz="2400" dirty="0" smtClean="0">
                <a:latin typeface="Comic Sans MS" panose="030F0702030302020204" pitchFamily="66" charset="0"/>
              </a:rPr>
              <a:t>a </a:t>
            </a:r>
            <a:r>
              <a:rPr lang="es-ES" sz="2400" dirty="0">
                <a:latin typeface="Comic Sans MS" panose="030F0702030302020204" pitchFamily="66" charset="0"/>
              </a:rPr>
              <a:t>respuesta poliespecífica contra </a:t>
            </a:r>
            <a:r>
              <a:rPr lang="es-ES" sz="2400" dirty="0" smtClean="0">
                <a:latin typeface="Comic Sans MS" panose="030F0702030302020204" pitchFamily="66" charset="0"/>
              </a:rPr>
              <a:t>herpesvirus pudiera </a:t>
            </a:r>
            <a:r>
              <a:rPr lang="es-ES" sz="2400" dirty="0">
                <a:latin typeface="Comic Sans MS" panose="030F0702030302020204" pitchFamily="66" charset="0"/>
              </a:rPr>
              <a:t>suplir en algunas circunstancias a la reacción sarampión-rubéola-zóster en pacientes con sospecha clínica de autoinmunidad.</a:t>
            </a:r>
          </a:p>
          <a:p>
            <a:pPr algn="just">
              <a:lnSpc>
                <a:spcPct val="150000"/>
              </a:lnSpc>
            </a:pPr>
            <a:r>
              <a:rPr lang="es-ES" sz="2400" dirty="0">
                <a:latin typeface="Comic Sans MS" panose="030F0702030302020204" pitchFamily="66" charset="0"/>
              </a:rPr>
              <a:t> </a:t>
            </a:r>
          </a:p>
          <a:p>
            <a:pPr algn="just">
              <a:lnSpc>
                <a:spcPct val="150000"/>
              </a:lnSpc>
            </a:pPr>
            <a:r>
              <a:rPr lang="es-ES" sz="2400" dirty="0">
                <a:latin typeface="Comic Sans MS" panose="030F0702030302020204" pitchFamily="66" charset="0"/>
              </a:rPr>
              <a:t> </a:t>
            </a:r>
          </a:p>
          <a:p>
            <a:pPr algn="just">
              <a:lnSpc>
                <a:spcPct val="150000"/>
              </a:lnSpc>
            </a:pPr>
            <a:r>
              <a:rPr lang="es-ES" sz="2400" dirty="0">
                <a:latin typeface="Comic Sans MS" panose="030F0702030302020204" pitchFamily="66" charset="0"/>
              </a:rPr>
              <a:t> </a:t>
            </a:r>
          </a:p>
          <a:p>
            <a:pPr algn="just">
              <a:lnSpc>
                <a:spcPct val="150000"/>
              </a:lnSpc>
            </a:pPr>
            <a:r>
              <a:rPr lang="es-ES" sz="2400" dirty="0">
                <a:latin typeface="Comic Sans MS" panose="030F0702030302020204" pitchFamily="66" charset="0"/>
              </a:rPr>
              <a:t> </a:t>
            </a:r>
          </a:p>
          <a:p>
            <a:r>
              <a:rPr lang="es-ES" sz="2400" dirty="0">
                <a:latin typeface="Comic Sans MS" panose="030F0702030302020204" pitchFamily="66" charset="0"/>
              </a:rPr>
              <a:t> </a:t>
            </a:r>
          </a:p>
          <a:p>
            <a:r>
              <a:rPr lang="es-ES" sz="2400" dirty="0">
                <a:latin typeface="Comic Sans MS" panose="030F0702030302020204" pitchFamily="66" charset="0"/>
              </a:rPr>
              <a:t> </a:t>
            </a:r>
          </a:p>
          <a:p>
            <a:r>
              <a:rPr lang="es-ES" sz="2400" dirty="0">
                <a:latin typeface="Comic Sans MS" panose="030F0702030302020204" pitchFamily="66" charset="0"/>
              </a:rPr>
              <a:t> </a:t>
            </a:r>
          </a:p>
          <a:p>
            <a:r>
              <a:rPr lang="es-ES" sz="2400" dirty="0">
                <a:latin typeface="Comic Sans MS" panose="030F0702030302020204" pitchFamily="66" charset="0"/>
              </a:rPr>
              <a:t> </a:t>
            </a:r>
          </a:p>
          <a:p>
            <a:pPr lvl="0" algn="just">
              <a:lnSpc>
                <a:spcPct val="150000"/>
              </a:lnSpc>
              <a:spcAft>
                <a:spcPts val="0"/>
              </a:spcAft>
            </a:pPr>
            <a:endParaRPr lang="es-ES" sz="2400" dirty="0">
              <a:latin typeface="Comic Sans MS" panose="030F0702030302020204" pitchFamily="66" charset="0"/>
              <a:ea typeface="Calibri" panose="020F0502020204030204" pitchFamily="34" charset="0"/>
              <a:cs typeface="Arial" panose="020B0604020202020204" pitchFamily="34" charset="0"/>
            </a:endParaRP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1039052" cy="1427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1331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4405" y="661381"/>
            <a:ext cx="9571512" cy="5578194"/>
          </a:xfrm>
          <a:prstGeom prst="rect">
            <a:avLst/>
          </a:prstGeom>
        </p:spPr>
        <p:txBody>
          <a:bodyPr wrap="square">
            <a:spAutoFit/>
          </a:bodyPr>
          <a:lstStyle/>
          <a:p>
            <a:pPr algn="ctr">
              <a:lnSpc>
                <a:spcPct val="107000"/>
              </a:lnSpc>
              <a:spcAft>
                <a:spcPts val="0"/>
              </a:spcAft>
            </a:pPr>
            <a:r>
              <a:rPr lang="es-ES" sz="3200" b="1" spc="-15" dirty="0">
                <a:latin typeface="Comic Sans MS" panose="030F0702030302020204" pitchFamily="66" charset="0"/>
                <a:ea typeface="Calibri" panose="020F0502020204030204" pitchFamily="34" charset="0"/>
                <a:cs typeface="Arial" panose="020B0604020202020204" pitchFamily="34" charset="0"/>
              </a:rPr>
              <a:t>Recomendaciones</a:t>
            </a:r>
            <a:endParaRPr lang="es-ES" sz="3200" dirty="0">
              <a:latin typeface="Comic Sans MS" panose="030F0702030302020204" pitchFamily="66" charset="0"/>
              <a:ea typeface="Calibri" panose="020F0502020204030204" pitchFamily="34" charset="0"/>
              <a:cs typeface="Arial" panose="020B0604020202020204" pitchFamily="34" charset="0"/>
            </a:endParaRPr>
          </a:p>
          <a:p>
            <a:pPr algn="ctr">
              <a:lnSpc>
                <a:spcPct val="107000"/>
              </a:lnSpc>
              <a:spcAft>
                <a:spcPts val="0"/>
              </a:spcAft>
            </a:pPr>
            <a:r>
              <a:rPr lang="es-ES" sz="3200" b="1" spc="-15" dirty="0">
                <a:latin typeface="Comic Sans MS" panose="030F0702030302020204" pitchFamily="66" charset="0"/>
                <a:ea typeface="Calibri" panose="020F0502020204030204" pitchFamily="34" charset="0"/>
                <a:cs typeface="Arial" panose="020B0604020202020204" pitchFamily="34" charset="0"/>
              </a:rPr>
              <a:t> </a:t>
            </a:r>
            <a:endParaRPr lang="es-ES" sz="3200" dirty="0">
              <a:latin typeface="Comic Sans MS" panose="030F0702030302020204" pitchFamily="66" charset="0"/>
              <a:ea typeface="Calibri" panose="020F0502020204030204" pitchFamily="34" charset="0"/>
              <a:cs typeface="Arial" panose="020B0604020202020204" pitchFamily="34" charset="0"/>
            </a:endParaRPr>
          </a:p>
          <a:p>
            <a:pPr marL="457200" lvl="0" indent="-457200" algn="just">
              <a:lnSpc>
                <a:spcPct val="150000"/>
              </a:lnSpc>
              <a:buFont typeface="+mj-lt"/>
              <a:buAutoNum type="arabicPeriod"/>
            </a:pPr>
            <a:r>
              <a:rPr lang="es-ES" sz="2400" dirty="0">
                <a:latin typeface="Comic Sans MS" panose="030F0702030302020204" pitchFamily="66" charset="0"/>
              </a:rPr>
              <a:t>Evaluar poblaciones infantiles que procedan de otras partes del país con Índice de Anticuerpo Específico de otros agentes biológicos no prevenibles por vacunas para la caracterización epidemiológica de la respuesta inmune en </a:t>
            </a:r>
            <a:r>
              <a:rPr lang="es-ES" sz="2400" dirty="0" smtClean="0">
                <a:latin typeface="Comic Sans MS" panose="030F0702030302020204" pitchFamily="66" charset="0"/>
              </a:rPr>
              <a:t>poblaciones.</a:t>
            </a:r>
          </a:p>
          <a:p>
            <a:pPr marL="457200" lvl="0" indent="-457200" algn="just">
              <a:lnSpc>
                <a:spcPct val="150000"/>
              </a:lnSpc>
              <a:buFont typeface="+mj-lt"/>
              <a:buAutoNum type="arabicPeriod"/>
            </a:pPr>
            <a:endParaRPr lang="es-ES" sz="2400" dirty="0" smtClean="0">
              <a:latin typeface="Comic Sans MS" panose="030F0702030302020204" pitchFamily="66" charset="0"/>
            </a:endParaRPr>
          </a:p>
          <a:p>
            <a:pPr marL="457200" lvl="0" indent="-457200" algn="just">
              <a:lnSpc>
                <a:spcPct val="150000"/>
              </a:lnSpc>
              <a:buFont typeface="+mj-lt"/>
              <a:buAutoNum type="arabicPeriod"/>
            </a:pPr>
            <a:r>
              <a:rPr lang="es-ES" sz="2400" dirty="0" smtClean="0">
                <a:latin typeface="Comic Sans MS" panose="030F0702030302020204" pitchFamily="66" charset="0"/>
              </a:rPr>
              <a:t>Evaluar </a:t>
            </a:r>
            <a:r>
              <a:rPr lang="es-ES" sz="2400" dirty="0">
                <a:latin typeface="Comic Sans MS" panose="030F0702030302020204" pitchFamily="66" charset="0"/>
              </a:rPr>
              <a:t>los Índices de Anticuerpos contra herpesvirus estudiados en poblaciones de adultos para poder identificar si existen cambios asociados a la inmunosenectud.</a:t>
            </a:r>
          </a:p>
        </p:txBody>
      </p:sp>
      <p:pic>
        <p:nvPicPr>
          <p:cNvPr id="3"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1027659" cy="141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4698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37086" y="1184404"/>
            <a:ext cx="11062952" cy="5724644"/>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Arial" panose="020B0604020202020204" pitchFamily="34" charset="0"/>
              </a:rPr>
              <a:t>El Virus Herpes Simple </a:t>
            </a:r>
            <a:r>
              <a:rPr lang="es-ES" sz="2400" dirty="0" smtClean="0">
                <a:latin typeface="Comic Sans MS" panose="030F0702030302020204" pitchFamily="66" charset="0"/>
                <a:ea typeface="Calibri" panose="020F0502020204030204" pitchFamily="34" charset="0"/>
                <a:cs typeface="Arial" panose="020B0604020202020204" pitchFamily="34" charset="0"/>
              </a:rPr>
              <a:t>(VHS tipo </a:t>
            </a:r>
            <a:r>
              <a:rPr lang="es-ES" sz="2400" dirty="0">
                <a:latin typeface="Comic Sans MS" panose="030F0702030302020204" pitchFamily="66" charset="0"/>
                <a:ea typeface="Calibri" panose="020F0502020204030204" pitchFamily="34" charset="0"/>
                <a:cs typeface="Arial" panose="020B0604020202020204" pitchFamily="34" charset="0"/>
              </a:rPr>
              <a:t>1 y 2) es capaz de causar una amplia gama de </a:t>
            </a:r>
            <a:r>
              <a:rPr lang="es-ES" sz="2400" dirty="0" smtClean="0">
                <a:latin typeface="Comic Sans MS" panose="030F0702030302020204" pitchFamily="66" charset="0"/>
                <a:ea typeface="Calibri" panose="020F0502020204030204" pitchFamily="34" charset="0"/>
                <a:cs typeface="Arial" panose="020B0604020202020204" pitchFamily="34" charset="0"/>
              </a:rPr>
              <a:t>enfermedades. </a:t>
            </a:r>
          </a:p>
          <a:p>
            <a:pPr algn="just">
              <a:lnSpc>
                <a:spcPct val="150000"/>
              </a:lnSpc>
            </a:pPr>
            <a:endParaRPr lang="es-ES" sz="2400" dirty="0" smtClean="0">
              <a:latin typeface="Comic Sans MS" panose="030F0702030302020204" pitchFamily="66"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smtClean="0">
                <a:latin typeface="Comic Sans MS" panose="030F0702030302020204" pitchFamily="66" charset="0"/>
                <a:cs typeface="Arial" panose="020B0604020202020204" pitchFamily="34" charset="0"/>
              </a:rPr>
              <a:t> Se plantea que del 45-98% de la población mundial es seropositiva al VHS-1, la prevalencia varía según edad, color de la piel , status  económico y localización geográfica. </a:t>
            </a:r>
          </a:p>
          <a:p>
            <a:pPr algn="just">
              <a:lnSpc>
                <a:spcPct val="150000"/>
              </a:lnSpc>
            </a:pPr>
            <a:endParaRPr lang="es-ES" sz="2400" dirty="0" smtClean="0">
              <a:latin typeface="Comic Sans MS" panose="030F0702030302020204" pitchFamily="66"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a:latin typeface="Comic Sans MS" panose="030F0702030302020204" pitchFamily="66" charset="0"/>
                <a:cs typeface="Arial" panose="020B0604020202020204" pitchFamily="34" charset="0"/>
              </a:rPr>
              <a:t>En la encefalitis herpética </a:t>
            </a:r>
            <a:r>
              <a:rPr lang="es-ES" sz="2400" dirty="0" smtClean="0">
                <a:latin typeface="Comic Sans MS" panose="030F0702030302020204" pitchFamily="66" charset="0"/>
                <a:cs typeface="Arial" panose="020B0604020202020204" pitchFamily="34" charset="0"/>
              </a:rPr>
              <a:t>la incidencia </a:t>
            </a:r>
            <a:r>
              <a:rPr lang="es-ES" sz="2400" dirty="0">
                <a:latin typeface="Comic Sans MS" panose="030F0702030302020204" pitchFamily="66" charset="0"/>
                <a:cs typeface="Arial" panose="020B0604020202020204" pitchFamily="34" charset="0"/>
              </a:rPr>
              <a:t>es de uno por </a:t>
            </a:r>
            <a:r>
              <a:rPr lang="es-ES" sz="2400" dirty="0" smtClean="0">
                <a:latin typeface="Comic Sans MS" panose="030F0702030302020204" pitchFamily="66" charset="0"/>
                <a:cs typeface="Arial" panose="020B0604020202020204" pitchFamily="34" charset="0"/>
              </a:rPr>
              <a:t>750000 </a:t>
            </a:r>
            <a:r>
              <a:rPr lang="es-ES" sz="2400" dirty="0">
                <a:latin typeface="Comic Sans MS" panose="030F0702030302020204" pitchFamily="66" charset="0"/>
                <a:cs typeface="Arial" panose="020B0604020202020204" pitchFamily="34" charset="0"/>
              </a:rPr>
              <a:t>a </a:t>
            </a:r>
            <a:r>
              <a:rPr lang="es-ES" sz="2400" dirty="0" smtClean="0">
                <a:latin typeface="Comic Sans MS" panose="030F0702030302020204" pitchFamily="66" charset="0"/>
                <a:cs typeface="Arial" panose="020B0604020202020204" pitchFamily="34" charset="0"/>
              </a:rPr>
              <a:t>1500000 </a:t>
            </a:r>
            <a:r>
              <a:rPr lang="es-ES" sz="2400" dirty="0">
                <a:latin typeface="Comic Sans MS" panose="030F0702030302020204" pitchFamily="66" charset="0"/>
                <a:cs typeface="Arial" panose="020B0604020202020204" pitchFamily="34" charset="0"/>
              </a:rPr>
              <a:t>habitantes en la población infantil con un </a:t>
            </a:r>
            <a:r>
              <a:rPr lang="es-ES" sz="2400" dirty="0" smtClean="0">
                <a:latin typeface="Comic Sans MS" panose="030F0702030302020204" pitchFamily="66" charset="0"/>
                <a:cs typeface="Arial" panose="020B0604020202020204" pitchFamily="34" charset="0"/>
              </a:rPr>
              <a:t>70</a:t>
            </a:r>
            <a:r>
              <a:rPr lang="es-ES" sz="2400" dirty="0">
                <a:latin typeface="Comic Sans MS" panose="030F0702030302020204" pitchFamily="66" charset="0"/>
                <a:cs typeface="Arial" panose="020B0604020202020204" pitchFamily="34" charset="0"/>
              </a:rPr>
              <a:t>% de mortalidad sin </a:t>
            </a:r>
            <a:r>
              <a:rPr lang="es-ES" sz="2400" dirty="0" smtClean="0">
                <a:latin typeface="Comic Sans MS" panose="030F0702030302020204" pitchFamily="66" charset="0"/>
                <a:cs typeface="Arial" panose="020B0604020202020204" pitchFamily="34" charset="0"/>
              </a:rPr>
              <a:t>tratamiento</a:t>
            </a:r>
            <a:r>
              <a:rPr lang="es-ES" sz="2800" dirty="0" smtClean="0">
                <a:latin typeface="Arial" panose="020B0604020202020204" pitchFamily="34" charset="0"/>
                <a:cs typeface="Arial" panose="020B0604020202020204" pitchFamily="34" charset="0"/>
              </a:rPr>
              <a:t>.</a:t>
            </a:r>
            <a:endParaRPr lang="es-ES" sz="2800" dirty="0">
              <a:latin typeface="Arial" panose="020B0604020202020204" pitchFamily="34" charset="0"/>
              <a:cs typeface="Arial" panose="020B0604020202020204" pitchFamily="34" charset="0"/>
            </a:endParaRPr>
          </a:p>
        </p:txBody>
      </p:sp>
      <p:sp>
        <p:nvSpPr>
          <p:cNvPr id="4" name="Rectángulo 3"/>
          <p:cNvSpPr/>
          <p:nvPr/>
        </p:nvSpPr>
        <p:spPr>
          <a:xfrm>
            <a:off x="3828977" y="476518"/>
            <a:ext cx="4052893" cy="707886"/>
          </a:xfrm>
          <a:prstGeom prst="rect">
            <a:avLst/>
          </a:prstGeom>
        </p:spPr>
        <p:txBody>
          <a:bodyPr wrap="square">
            <a:spAutoFit/>
          </a:bodyPr>
          <a:lstStyle/>
          <a:p>
            <a:pPr algn="ctr"/>
            <a:r>
              <a:rPr lang="es-ES" sz="4000" b="1" dirty="0" smtClean="0">
                <a:latin typeface="Comic Sans MS" panose="030F0702030302020204" pitchFamily="66" charset="0"/>
                <a:cs typeface="Arial" panose="020B0604020202020204" pitchFamily="34" charset="0"/>
              </a:rPr>
              <a:t>Introducción</a:t>
            </a:r>
            <a:endParaRPr lang="es-ES" sz="4000" b="1" dirty="0">
              <a:latin typeface="Comic Sans MS" panose="030F0702030302020204" pitchFamily="66" charset="0"/>
              <a:cs typeface="Arial" panose="020B0604020202020204" pitchFamily="34" charset="0"/>
            </a:endParaRPr>
          </a:p>
        </p:txBody>
      </p:sp>
      <p:pic>
        <p:nvPicPr>
          <p:cNvPr id="5"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32450"/>
            <a:ext cx="838404" cy="1151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45798" y="66456"/>
            <a:ext cx="1487731" cy="1117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8781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1261" y="2388715"/>
            <a:ext cx="10497787" cy="2693045"/>
          </a:xfrm>
          <a:prstGeom prst="rect">
            <a:avLst/>
          </a:prstGeom>
        </p:spPr>
        <p:txBody>
          <a:bodyPr wrap="square">
            <a:spAutoFit/>
          </a:bodyPr>
          <a:lstStyle/>
          <a:p>
            <a:pPr marL="342900" lvl="0" indent="-342900" algn="just">
              <a:lnSpc>
                <a:spcPct val="150000"/>
              </a:lnSpc>
              <a:spcAft>
                <a:spcPts val="600"/>
              </a:spcAft>
              <a:buFont typeface="+mj-lt"/>
              <a:buAutoNum type="arabicPeriod"/>
            </a:pPr>
            <a:r>
              <a:rPr lang="es-ES" dirty="0">
                <a:latin typeface="Comic Sans MS" panose="030F0702030302020204" pitchFamily="66" charset="0"/>
                <a:ea typeface="Times New Roman" panose="02020603050405020304" pitchFamily="18" charset="0"/>
                <a:cs typeface="Arial" panose="020B0604020202020204" pitchFamily="34" charset="0"/>
              </a:rPr>
              <a:t>La respuesta inmune frente a un patógeno es policlonal y en consecuencia poliespecífica. ¿Podría Ud. profundizar en las características diferenciales de la </a:t>
            </a:r>
            <a:r>
              <a:rPr lang="es-ES" dirty="0" err="1">
                <a:latin typeface="Comic Sans MS" panose="030F0702030302020204" pitchFamily="66" charset="0"/>
                <a:ea typeface="Times New Roman" panose="02020603050405020304" pitchFamily="18" charset="0"/>
                <a:cs typeface="Arial" panose="020B0604020202020204" pitchFamily="34" charset="0"/>
              </a:rPr>
              <a:t>policlonalidad</a:t>
            </a:r>
            <a:r>
              <a:rPr lang="es-ES" dirty="0">
                <a:latin typeface="Comic Sans MS" panose="030F0702030302020204" pitchFamily="66" charset="0"/>
                <a:ea typeface="Times New Roman" panose="02020603050405020304" pitchFamily="18" charset="0"/>
                <a:cs typeface="Arial" panose="020B0604020202020204" pitchFamily="34" charset="0"/>
              </a:rPr>
              <a:t> y poliespecificidad en el SNC</a:t>
            </a:r>
            <a:r>
              <a:rPr lang="es-ES" dirty="0" smtClean="0">
                <a:latin typeface="Comic Sans MS" panose="030F0702030302020204" pitchFamily="66" charset="0"/>
                <a:ea typeface="Times New Roman" panose="02020603050405020304" pitchFamily="18" charset="0"/>
                <a:cs typeface="Arial" panose="020B0604020202020204" pitchFamily="34" charset="0"/>
              </a:rPr>
              <a:t>?</a:t>
            </a:r>
          </a:p>
          <a:p>
            <a:pPr marL="342900" lvl="0" indent="-342900" algn="just">
              <a:lnSpc>
                <a:spcPct val="150000"/>
              </a:lnSpc>
              <a:spcAft>
                <a:spcPts val="600"/>
              </a:spcAft>
              <a:buFont typeface="+mj-lt"/>
              <a:buAutoNum type="arabicPeriod"/>
            </a:pPr>
            <a:endParaRPr lang="es-ES" sz="1600" dirty="0">
              <a:latin typeface="Comic Sans MS" panose="030F0702030302020204" pitchFamily="66" charset="0"/>
              <a:ea typeface="Times New Roman" panose="02020603050405020304" pitchFamily="18" charset="0"/>
              <a:cs typeface="Arial" panose="020B0604020202020204" pitchFamily="34" charset="0"/>
            </a:endParaRPr>
          </a:p>
          <a:p>
            <a:pPr marL="342900" lvl="0" indent="-342900" algn="just">
              <a:lnSpc>
                <a:spcPct val="150000"/>
              </a:lnSpc>
              <a:spcAft>
                <a:spcPts val="600"/>
              </a:spcAft>
              <a:buFont typeface="+mj-lt"/>
              <a:buAutoNum type="arabicPeriod"/>
            </a:pPr>
            <a:r>
              <a:rPr lang="es-ES" dirty="0">
                <a:latin typeface="Comic Sans MS" panose="030F0702030302020204" pitchFamily="66" charset="0"/>
                <a:ea typeface="Times New Roman" panose="02020603050405020304" pitchFamily="18" charset="0"/>
                <a:cs typeface="Arial" panose="020B0604020202020204" pitchFamily="34" charset="0"/>
              </a:rPr>
              <a:t>¿Podría Ud. profundizar en cómo el Reibergrama pudiera ayudar en el diagnóstico de una inmunodeficiencia?</a:t>
            </a:r>
            <a:endParaRPr lang="es-ES" sz="1600" dirty="0">
              <a:effectLst/>
              <a:latin typeface="Comic Sans MS" panose="030F0702030302020204" pitchFamily="66" charset="0"/>
              <a:ea typeface="Times New Roman" panose="02020603050405020304" pitchFamily="18" charset="0"/>
              <a:cs typeface="Arial" panose="020B0604020202020204" pitchFamily="34" charset="0"/>
            </a:endParaRPr>
          </a:p>
        </p:txBody>
      </p:sp>
      <p:sp>
        <p:nvSpPr>
          <p:cNvPr id="3" name="5 Rectángulo"/>
          <p:cNvSpPr>
            <a:spLocks noChangeArrowheads="1"/>
          </p:cNvSpPr>
          <p:nvPr/>
        </p:nvSpPr>
        <p:spPr bwMode="auto">
          <a:xfrm>
            <a:off x="2769259" y="831253"/>
            <a:ext cx="62960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sz="3600" b="1" dirty="0">
                <a:solidFill>
                  <a:srgbClr val="C00000"/>
                </a:solidFill>
                <a:latin typeface="Comic Sans MS" panose="030F0702030302020204" pitchFamily="66" charset="0"/>
              </a:rPr>
              <a:t>OPONENCIA</a:t>
            </a: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1027659" cy="141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44175" y="86869"/>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988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8139" y="2189984"/>
            <a:ext cx="10664041" cy="3119059"/>
          </a:xfrm>
          <a:prstGeom prst="rect">
            <a:avLst/>
          </a:prstGeom>
        </p:spPr>
        <p:txBody>
          <a:bodyPr wrap="square">
            <a:spAutoFit/>
          </a:bodyPr>
          <a:lstStyle/>
          <a:p>
            <a:pPr marL="285750" indent="-285750" algn="just">
              <a:lnSpc>
                <a:spcPct val="150000"/>
              </a:lnSpc>
              <a:spcAft>
                <a:spcPts val="0"/>
              </a:spcAft>
              <a:buFont typeface="Arial" panose="020B0604020202020204" pitchFamily="34" charset="0"/>
              <a:buChar char="•"/>
            </a:pPr>
            <a:r>
              <a:rPr lang="es-ES" sz="2000" spc="-15" dirty="0">
                <a:latin typeface="Comic Sans MS" panose="030F0702030302020204" pitchFamily="66" charset="0"/>
                <a:ea typeface="Calibri" panose="020F0502020204030204" pitchFamily="34" charset="0"/>
                <a:cs typeface="Times New Roman" panose="02020603050405020304" pitchFamily="18" charset="0"/>
              </a:rPr>
              <a:t>En periferia la activación policlonal durante una respuesta antígeno específica, propicia una mayor disponibilidad de las células T activadas que conduce a una mayor producción de células plasmáticas de especificidades no </a:t>
            </a:r>
            <a:r>
              <a:rPr lang="es-ES" sz="2000" spc="-15" dirty="0" smtClean="0">
                <a:latin typeface="Comic Sans MS" panose="030F0702030302020204" pitchFamily="66" charset="0"/>
                <a:ea typeface="Calibri" panose="020F0502020204030204" pitchFamily="34" charset="0"/>
                <a:cs typeface="Times New Roman" panose="02020603050405020304" pitchFamily="18" charset="0"/>
              </a:rPr>
              <a:t>relacionadas.</a:t>
            </a:r>
            <a:r>
              <a:rPr lang="es-ES" sz="2000" spc="-15" baseline="30000" dirty="0" smtClean="0">
                <a:latin typeface="Comic Sans MS" panose="030F0702030302020204" pitchFamily="66" charset="0"/>
                <a:ea typeface="Calibri" panose="020F0502020204030204" pitchFamily="34" charset="0"/>
                <a:cs typeface="Times New Roman" panose="02020603050405020304" pitchFamily="18" charset="0"/>
              </a:rPr>
              <a:t> </a:t>
            </a:r>
            <a:endParaRPr lang="es-ES" sz="2000" spc="-15" baseline="30000" dirty="0" smtClean="0">
              <a:latin typeface="Comic Sans MS" panose="030F0702030302020204" pitchFamily="66" charset="0"/>
              <a:ea typeface="Calibri" panose="020F0502020204030204" pitchFamily="34" charset="0"/>
              <a:cs typeface="Times New Roman" panose="02020603050405020304" pitchFamily="18" charset="0"/>
            </a:endParaRPr>
          </a:p>
          <a:p>
            <a:pPr marL="285750" indent="-285750" algn="just">
              <a:lnSpc>
                <a:spcPct val="150000"/>
              </a:lnSpc>
              <a:spcAft>
                <a:spcPts val="0"/>
              </a:spcAft>
              <a:buFont typeface="Arial" panose="020B0604020202020204" pitchFamily="34" charset="0"/>
              <a:buChar char="•"/>
            </a:pPr>
            <a:endParaRPr lang="es-ES" sz="2000" spc="-15" baseline="30000" dirty="0" smtClean="0">
              <a:latin typeface="Comic Sans MS" panose="030F0702030302020204" pitchFamily="66" charset="0"/>
              <a:ea typeface="Calibri" panose="020F0502020204030204" pitchFamily="34" charset="0"/>
              <a:cs typeface="Times New Roman" panose="02020603050405020304" pitchFamily="18" charset="0"/>
            </a:endParaRPr>
          </a:p>
          <a:p>
            <a:pPr marL="285750" indent="-285750" algn="just">
              <a:lnSpc>
                <a:spcPct val="150000"/>
              </a:lnSpc>
              <a:spcAft>
                <a:spcPts val="0"/>
              </a:spcAft>
              <a:buFont typeface="Arial" panose="020B0604020202020204" pitchFamily="34" charset="0"/>
              <a:buChar char="•"/>
            </a:pPr>
            <a:r>
              <a:rPr lang="es-ES" sz="2000" spc="-15" dirty="0" smtClean="0">
                <a:latin typeface="Comic Sans MS" panose="030F0702030302020204" pitchFamily="66" charset="0"/>
                <a:ea typeface="Calibri" panose="020F0502020204030204" pitchFamily="34" charset="0"/>
                <a:cs typeface="Times New Roman" panose="02020603050405020304" pitchFamily="18" charset="0"/>
              </a:rPr>
              <a:t>En </a:t>
            </a:r>
            <a:r>
              <a:rPr lang="es-ES" sz="2000" spc="-15" dirty="0">
                <a:latin typeface="Comic Sans MS" panose="030F0702030302020204" pitchFamily="66" charset="0"/>
                <a:ea typeface="Calibri" panose="020F0502020204030204" pitchFamily="34" charset="0"/>
                <a:cs typeface="Times New Roman" panose="02020603050405020304" pitchFamily="18" charset="0"/>
              </a:rPr>
              <a:t>el SNC la respuesta inmune mantiene esta característica por lo que es posible que al enfrentarse el paciente a un agente biológico determinado, se pueda identificar en el LCR respuesta de anticuerpos de otras especificidades</a:t>
            </a:r>
            <a:r>
              <a:rPr lang="es-ES" spc="-15" dirty="0">
                <a:latin typeface="Comic Sans MS" panose="030F0702030302020204" pitchFamily="66" charset="0"/>
                <a:ea typeface="Calibri" panose="020F0502020204030204" pitchFamily="34" charset="0"/>
                <a:cs typeface="Times New Roman" panose="02020603050405020304" pitchFamily="18" charset="0"/>
              </a:rPr>
              <a:t>.</a:t>
            </a:r>
            <a:endParaRPr lang="es-ES" sz="16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Rectángulo 2"/>
          <p:cNvSpPr/>
          <p:nvPr/>
        </p:nvSpPr>
        <p:spPr>
          <a:xfrm>
            <a:off x="558139" y="426153"/>
            <a:ext cx="10984676" cy="1338828"/>
          </a:xfrm>
          <a:prstGeom prst="rect">
            <a:avLst/>
          </a:prstGeom>
        </p:spPr>
        <p:txBody>
          <a:bodyPr wrap="square">
            <a:spAutoFit/>
          </a:bodyPr>
          <a:lstStyle/>
          <a:p>
            <a:pPr marL="342900" lvl="0" indent="-342900" algn="just">
              <a:lnSpc>
                <a:spcPct val="150000"/>
              </a:lnSpc>
              <a:spcAft>
                <a:spcPts val="600"/>
              </a:spcAft>
              <a:buFont typeface="+mj-lt"/>
              <a:buAutoNum type="arabicPeriod"/>
            </a:pPr>
            <a:r>
              <a:rPr lang="es-ES" dirty="0">
                <a:latin typeface="Comic Sans MS" panose="030F0702030302020204" pitchFamily="66" charset="0"/>
                <a:ea typeface="Times New Roman" panose="02020603050405020304" pitchFamily="18" charset="0"/>
                <a:cs typeface="Arial" panose="020B0604020202020204" pitchFamily="34" charset="0"/>
              </a:rPr>
              <a:t>La respuesta inmune frente a un patógeno es policlonal y en consecuencia poliespecífica. ¿Podría Ud. profundizar en las características diferenciales de la </a:t>
            </a:r>
            <a:r>
              <a:rPr lang="es-ES" dirty="0" err="1">
                <a:latin typeface="Comic Sans MS" panose="030F0702030302020204" pitchFamily="66" charset="0"/>
                <a:ea typeface="Times New Roman" panose="02020603050405020304" pitchFamily="18" charset="0"/>
                <a:cs typeface="Arial" panose="020B0604020202020204" pitchFamily="34" charset="0"/>
              </a:rPr>
              <a:t>policlonalidad</a:t>
            </a:r>
            <a:r>
              <a:rPr lang="es-ES" dirty="0">
                <a:latin typeface="Comic Sans MS" panose="030F0702030302020204" pitchFamily="66" charset="0"/>
                <a:ea typeface="Times New Roman" panose="02020603050405020304" pitchFamily="18" charset="0"/>
                <a:cs typeface="Arial" panose="020B0604020202020204" pitchFamily="34" charset="0"/>
              </a:rPr>
              <a:t> y poliespecificidad en el SNC?</a:t>
            </a:r>
          </a:p>
        </p:txBody>
      </p:sp>
    </p:spTree>
    <p:extLst>
      <p:ext uri="{BB962C8B-B14F-4D97-AF65-F5344CB8AC3E}">
        <p14:creationId xmlns:p14="http://schemas.microsoft.com/office/powerpoint/2010/main" val="227606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441099" y="274638"/>
            <a:ext cx="10515600" cy="1325563"/>
          </a:xfrm>
        </p:spPr>
        <p:txBody>
          <a:bodyPr/>
          <a:lstStyle/>
          <a:p>
            <a:pPr algn="ctr"/>
            <a:r>
              <a:rPr lang="de-DE" sz="3200" dirty="0" smtClean="0">
                <a:latin typeface="Comic Sans MS" panose="030F0702030302020204" pitchFamily="66" charset="0"/>
              </a:rPr>
              <a:t>La respuesta inmune en el </a:t>
            </a:r>
            <a:r>
              <a:rPr lang="de-DE" sz="2800" dirty="0" smtClean="0">
                <a:latin typeface="Comic Sans MS" panose="030F0702030302020204" pitchFamily="66" charset="0"/>
              </a:rPr>
              <a:t>SNC</a:t>
            </a:r>
            <a:r>
              <a:rPr lang="de-DE" sz="3200" dirty="0" smtClean="0">
                <a:latin typeface="Comic Sans MS" panose="030F0702030302020204" pitchFamily="66" charset="0"/>
              </a:rPr>
              <a:t> </a:t>
            </a:r>
            <a:endParaRPr lang="de-DE" sz="3200" dirty="0">
              <a:latin typeface="Comic Sans MS" panose="030F0702030302020204" pitchFamily="66" charset="0"/>
            </a:endParaRPr>
          </a:p>
        </p:txBody>
      </p:sp>
      <p:sp>
        <p:nvSpPr>
          <p:cNvPr id="201731" name="Rectangle 3"/>
          <p:cNvSpPr>
            <a:spLocks noGrp="1" noChangeArrowheads="1"/>
          </p:cNvSpPr>
          <p:nvPr>
            <p:ph type="body" idx="1"/>
          </p:nvPr>
        </p:nvSpPr>
        <p:spPr>
          <a:xfrm>
            <a:off x="249382" y="1600201"/>
            <a:ext cx="11376561" cy="4525963"/>
          </a:xfrm>
        </p:spPr>
        <p:txBody>
          <a:bodyPr>
            <a:normAutofit/>
          </a:bodyPr>
          <a:lstStyle/>
          <a:p>
            <a:endParaRPr lang="de-DE" dirty="0">
              <a:solidFill>
                <a:srgbClr val="0033CC"/>
              </a:solidFill>
            </a:endParaRPr>
          </a:p>
          <a:p>
            <a:pPr algn="just">
              <a:lnSpc>
                <a:spcPct val="150000"/>
              </a:lnSpc>
            </a:pPr>
            <a:r>
              <a:rPr lang="de-DE" dirty="0">
                <a:latin typeface="Comic Sans MS" panose="030F0702030302020204" pitchFamily="66" charset="0"/>
              </a:rPr>
              <a:t>No hay </a:t>
            </a:r>
            <a:r>
              <a:rPr lang="de-DE" dirty="0" smtClean="0">
                <a:latin typeface="Comic Sans MS" panose="030F0702030302020204" pitchFamily="66" charset="0"/>
              </a:rPr>
              <a:t>cambio de is</a:t>
            </a:r>
            <a:r>
              <a:rPr lang="de-DE" dirty="0">
                <a:latin typeface="Comic Sans MS" panose="030F0702030302020204" pitchFamily="66" charset="0"/>
              </a:rPr>
              <a:t>o</a:t>
            </a:r>
            <a:r>
              <a:rPr lang="de-DE" dirty="0" smtClean="0">
                <a:latin typeface="Comic Sans MS" panose="030F0702030302020204" pitchFamily="66" charset="0"/>
              </a:rPr>
              <a:t>tipo en </a:t>
            </a:r>
            <a:r>
              <a:rPr lang="de-DE" dirty="0">
                <a:latin typeface="Comic Sans MS" panose="030F0702030302020204" pitchFamily="66" charset="0"/>
              </a:rPr>
              <a:t>la  dinámica de la </a:t>
            </a:r>
            <a:r>
              <a:rPr lang="de-DE" dirty="0" smtClean="0">
                <a:latin typeface="Comic Sans MS" panose="030F0702030302020204" pitchFamily="66" charset="0"/>
              </a:rPr>
              <a:t>respuesta </a:t>
            </a:r>
            <a:r>
              <a:rPr lang="de-DE" dirty="0">
                <a:latin typeface="Comic Sans MS" panose="030F0702030302020204" pitchFamily="66" charset="0"/>
              </a:rPr>
              <a:t>inmune  </a:t>
            </a:r>
          </a:p>
          <a:p>
            <a:pPr algn="just">
              <a:lnSpc>
                <a:spcPct val="150000"/>
              </a:lnSpc>
            </a:pPr>
            <a:r>
              <a:rPr lang="de-DE" dirty="0">
                <a:latin typeface="Comic Sans MS" panose="030F0702030302020204" pitchFamily="66" charset="0"/>
              </a:rPr>
              <a:t>IgM Intratecal  no es signo de enfermedad aguda</a:t>
            </a:r>
            <a:endParaRPr lang="de-DE" sz="2400" dirty="0">
              <a:latin typeface="Comic Sans MS" panose="030F0702030302020204" pitchFamily="66" charset="0"/>
            </a:endParaRPr>
          </a:p>
          <a:p>
            <a:pPr algn="just">
              <a:lnSpc>
                <a:spcPct val="150000"/>
              </a:lnSpc>
            </a:pPr>
            <a:r>
              <a:rPr lang="de-DE" dirty="0">
                <a:latin typeface="Comic Sans MS" panose="030F0702030302020204" pitchFamily="66" charset="0"/>
              </a:rPr>
              <a:t>Hay un patrón de respuesta inmune  </a:t>
            </a:r>
            <a:r>
              <a:rPr lang="de-DE" dirty="0" smtClean="0">
                <a:latin typeface="Comic Sans MS" panose="030F0702030302020204" pitchFamily="66" charset="0"/>
              </a:rPr>
              <a:t>Microorganismo-dependiente</a:t>
            </a:r>
          </a:p>
          <a:p>
            <a:pPr algn="just">
              <a:lnSpc>
                <a:spcPct val="150000"/>
              </a:lnSpc>
            </a:pPr>
            <a:r>
              <a:rPr lang="es-ES" dirty="0">
                <a:latin typeface="Comic Sans MS" panose="030F0702030302020204" pitchFamily="66" charset="0"/>
              </a:rPr>
              <a:t>No es posible diferenciar la respuesta primaria y la secundaria a expensas de una clase de inmunoglobulina</a:t>
            </a:r>
          </a:p>
          <a:p>
            <a:pPr algn="just">
              <a:lnSpc>
                <a:spcPct val="150000"/>
              </a:lnSpc>
            </a:pPr>
            <a:endParaRPr lang="de-DE" sz="4000" dirty="0">
              <a:latin typeface="Comic Sans MS" panose="030F0702030302020204" pitchFamily="66" charset="0"/>
            </a:endParaRPr>
          </a:p>
          <a:p>
            <a:pPr>
              <a:buFontTx/>
              <a:buNone/>
            </a:pPr>
            <a:endParaRPr lang="de-DE" dirty="0">
              <a:solidFill>
                <a:srgbClr val="0033CC"/>
              </a:solidFill>
            </a:endParaRPr>
          </a:p>
          <a:p>
            <a:endParaRPr lang="de-DE" sz="2000" dirty="0"/>
          </a:p>
          <a:p>
            <a:endParaRPr lang="de-DE" sz="2000" dirty="0"/>
          </a:p>
        </p:txBody>
      </p:sp>
    </p:spTree>
    <p:extLst>
      <p:ext uri="{BB962C8B-B14F-4D97-AF65-F5344CB8AC3E}">
        <p14:creationId xmlns:p14="http://schemas.microsoft.com/office/powerpoint/2010/main" val="909286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0645" y="515150"/>
            <a:ext cx="10046524" cy="1015663"/>
          </a:xfrm>
          <a:prstGeom prst="rect">
            <a:avLst/>
          </a:prstGeom>
        </p:spPr>
        <p:txBody>
          <a:bodyPr wrap="square">
            <a:spAutoFit/>
          </a:bodyPr>
          <a:lstStyle/>
          <a:p>
            <a:pPr lvl="0" algn="just">
              <a:lnSpc>
                <a:spcPct val="150000"/>
              </a:lnSpc>
              <a:spcAft>
                <a:spcPts val="600"/>
              </a:spcAft>
            </a:pPr>
            <a:r>
              <a:rPr lang="es-ES" sz="2000" dirty="0" smtClean="0">
                <a:latin typeface="Comic Sans MS" panose="030F0702030302020204" pitchFamily="66" charset="0"/>
                <a:ea typeface="Times New Roman" panose="02020603050405020304" pitchFamily="18" charset="0"/>
                <a:cs typeface="Arial" panose="020B0604020202020204" pitchFamily="34" charset="0"/>
              </a:rPr>
              <a:t>2. ¿Podría </a:t>
            </a:r>
            <a:r>
              <a:rPr lang="es-ES" sz="2000" dirty="0">
                <a:latin typeface="Comic Sans MS" panose="030F0702030302020204" pitchFamily="66" charset="0"/>
                <a:ea typeface="Times New Roman" panose="02020603050405020304" pitchFamily="18" charset="0"/>
                <a:cs typeface="Arial" panose="020B0604020202020204" pitchFamily="34" charset="0"/>
              </a:rPr>
              <a:t>Ud. profundizar en cómo el Reibergrama pudiera ayudar en el diagnóstico de una inmunodeficiencia?</a:t>
            </a:r>
            <a:endParaRPr lang="es-ES" sz="2000" dirty="0">
              <a:latin typeface="Comic Sans MS" panose="030F0702030302020204" pitchFamily="66" charset="0"/>
              <a:ea typeface="Times New Roman" panose="02020603050405020304" pitchFamily="18" charset="0"/>
              <a:cs typeface="Arial" panose="020B0604020202020204" pitchFamily="34" charset="0"/>
            </a:endParaRPr>
          </a:p>
        </p:txBody>
      </p:sp>
      <p:sp>
        <p:nvSpPr>
          <p:cNvPr id="3" name="Rectángulo 2"/>
          <p:cNvSpPr/>
          <p:nvPr/>
        </p:nvSpPr>
        <p:spPr>
          <a:xfrm>
            <a:off x="700645" y="1934181"/>
            <a:ext cx="10355283" cy="4201150"/>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s-ES" sz="2000" dirty="0">
                <a:latin typeface="Comic Sans MS" panose="030F0702030302020204" pitchFamily="66" charset="0"/>
              </a:rPr>
              <a:t>Es una carta clínica que permite de un solo vistazo saber la situación de la barrera sangre- LCR y si ocurre síntesis intratecal de inmunoglobulinas</a:t>
            </a:r>
            <a:r>
              <a:rPr lang="es-ES" sz="2000" dirty="0" smtClean="0">
                <a:latin typeface="Comic Sans MS" panose="030F0702030302020204" pitchFamily="66" charset="0"/>
              </a:rPr>
              <a:t>.</a:t>
            </a:r>
          </a:p>
          <a:p>
            <a:pPr algn="just">
              <a:lnSpc>
                <a:spcPct val="150000"/>
              </a:lnSpc>
            </a:pPr>
            <a:endParaRPr lang="es-ES" sz="2000" dirty="0" smtClean="0">
              <a:latin typeface="Comic Sans MS" panose="030F0702030302020204" pitchFamily="66" charset="0"/>
            </a:endParaRPr>
          </a:p>
          <a:p>
            <a:pPr marL="342900" indent="-342900" algn="just">
              <a:lnSpc>
                <a:spcPct val="150000"/>
              </a:lnSpc>
              <a:buFont typeface="Arial" panose="020B0604020202020204" pitchFamily="34" charset="0"/>
              <a:buChar char="•"/>
            </a:pPr>
            <a:r>
              <a:rPr lang="es-MX" sz="2000" dirty="0">
                <a:latin typeface="Comic Sans MS" panose="030F0702030302020204" pitchFamily="66" charset="0"/>
              </a:rPr>
              <a:t>Las inmunoglobulinas mayores pueden pasar por difusión a través de la barrera sangre-LCR o ser sintetizadas en el </a:t>
            </a:r>
            <a:r>
              <a:rPr lang="es-MX" sz="2000" dirty="0" smtClean="0">
                <a:latin typeface="Comic Sans MS" panose="030F0702030302020204" pitchFamily="66" charset="0"/>
              </a:rPr>
              <a:t>LCR</a:t>
            </a:r>
          </a:p>
          <a:p>
            <a:pPr algn="just">
              <a:lnSpc>
                <a:spcPct val="150000"/>
              </a:lnSpc>
            </a:pPr>
            <a:endParaRPr lang="es-ES" sz="2000" dirty="0" smtClean="0">
              <a:latin typeface="Comic Sans MS" panose="030F0702030302020204" pitchFamily="66" charset="0"/>
            </a:endParaRPr>
          </a:p>
          <a:p>
            <a:pPr marL="342900" indent="-342900" algn="just">
              <a:lnSpc>
                <a:spcPct val="150000"/>
              </a:lnSpc>
              <a:buFont typeface="Arial" panose="020B0604020202020204" pitchFamily="34" charset="0"/>
              <a:buChar char="•"/>
            </a:pPr>
            <a:r>
              <a:rPr lang="es-ES" sz="2000" dirty="0">
                <a:latin typeface="Comic Sans MS" panose="030F0702030302020204" pitchFamily="66" charset="0"/>
              </a:rPr>
              <a:t>La determinación de la síntesis intratecal de inmunoglobulinas es fundamental para el estudio de las enfermedades </a:t>
            </a:r>
            <a:r>
              <a:rPr lang="es-ES" sz="2000" dirty="0" smtClean="0">
                <a:latin typeface="Comic Sans MS" panose="030F0702030302020204" pitchFamily="66" charset="0"/>
              </a:rPr>
              <a:t>que </a:t>
            </a:r>
            <a:r>
              <a:rPr lang="es-ES" sz="2000" dirty="0">
                <a:latin typeface="Comic Sans MS" panose="030F0702030302020204" pitchFamily="66" charset="0"/>
              </a:rPr>
              <a:t>afectan el SNC.</a:t>
            </a:r>
          </a:p>
          <a:p>
            <a:pPr algn="just">
              <a:lnSpc>
                <a:spcPct val="150000"/>
              </a:lnSpc>
            </a:pPr>
            <a:endParaRPr lang="es-ES" dirty="0"/>
          </a:p>
        </p:txBody>
      </p:sp>
    </p:spTree>
    <p:extLst>
      <p:ext uri="{BB962C8B-B14F-4D97-AF65-F5344CB8AC3E}">
        <p14:creationId xmlns:p14="http://schemas.microsoft.com/office/powerpoint/2010/main" val="4096413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37507" y="907779"/>
            <a:ext cx="1153094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endParaRPr lang="es-ES" sz="2000" dirty="0" smtClean="0">
              <a:solidFill>
                <a:prstClr val="black"/>
              </a:solidFill>
              <a:latin typeface="Comic Sans MS" panose="030F0702030302020204" pitchFamily="66" charset="0"/>
            </a:endParaRPr>
          </a:p>
          <a:p>
            <a:pPr algn="just">
              <a:lnSpc>
                <a:spcPct val="150000"/>
              </a:lnSpc>
              <a:buFontTx/>
              <a:buAutoNum type="arabicPeriod"/>
            </a:pPr>
            <a:r>
              <a:rPr lang="es-ES" sz="2000" dirty="0">
                <a:solidFill>
                  <a:prstClr val="black"/>
                </a:solidFill>
                <a:latin typeface="Comic Sans MS" panose="030F0702030302020204" pitchFamily="66" charset="0"/>
              </a:rPr>
              <a:t>Puede trabajar en cualquier condición de </a:t>
            </a:r>
            <a:r>
              <a:rPr lang="es-ES" sz="2000" dirty="0" smtClean="0">
                <a:solidFill>
                  <a:prstClr val="black"/>
                </a:solidFill>
                <a:latin typeface="Comic Sans MS" panose="030F0702030302020204" pitchFamily="66" charset="0"/>
              </a:rPr>
              <a:t>barrera sangre-LCR</a:t>
            </a:r>
            <a:r>
              <a:rPr lang="es-ES" sz="2000" dirty="0">
                <a:solidFill>
                  <a:prstClr val="black"/>
                </a:solidFill>
                <a:latin typeface="Comic Sans MS" panose="030F0702030302020204" pitchFamily="66" charset="0"/>
              </a:rPr>
              <a:t>.</a:t>
            </a:r>
          </a:p>
          <a:p>
            <a:pPr algn="just">
              <a:lnSpc>
                <a:spcPct val="150000"/>
              </a:lnSpc>
              <a:buFontTx/>
              <a:buAutoNum type="arabicPeriod" startAt="2"/>
            </a:pPr>
            <a:r>
              <a:rPr lang="es-ES" sz="2000" dirty="0">
                <a:solidFill>
                  <a:prstClr val="black"/>
                </a:solidFill>
                <a:latin typeface="Comic Sans MS" panose="030F0702030302020204" pitchFamily="66" charset="0"/>
              </a:rPr>
              <a:t>Tiene una distribución no lineal como todos </a:t>
            </a:r>
            <a:r>
              <a:rPr lang="es-ES" sz="2000" dirty="0" smtClean="0">
                <a:solidFill>
                  <a:prstClr val="black"/>
                </a:solidFill>
                <a:latin typeface="Comic Sans MS" panose="030F0702030302020204" pitchFamily="66" charset="0"/>
              </a:rPr>
              <a:t>los  </a:t>
            </a:r>
            <a:r>
              <a:rPr lang="es-ES" sz="2000" dirty="0">
                <a:solidFill>
                  <a:prstClr val="black"/>
                </a:solidFill>
                <a:latin typeface="Comic Sans MS" panose="030F0702030302020204" pitchFamily="66" charset="0"/>
              </a:rPr>
              <a:t>procesos biológicos.</a:t>
            </a:r>
          </a:p>
          <a:p>
            <a:pPr algn="just">
              <a:lnSpc>
                <a:spcPct val="150000"/>
              </a:lnSpc>
              <a:buFontTx/>
              <a:buAutoNum type="arabicPeriod" startAt="3"/>
            </a:pPr>
            <a:r>
              <a:rPr lang="es-ES" sz="2000" dirty="0">
                <a:solidFill>
                  <a:prstClr val="black"/>
                </a:solidFill>
                <a:latin typeface="Comic Sans MS" panose="030F0702030302020204" pitchFamily="66" charset="0"/>
              </a:rPr>
              <a:t>Parte de evidencias experimentales y </a:t>
            </a:r>
            <a:r>
              <a:rPr lang="es-ES" sz="2000" dirty="0" smtClean="0">
                <a:solidFill>
                  <a:prstClr val="black"/>
                </a:solidFill>
                <a:latin typeface="Comic Sans MS" panose="030F0702030302020204" pitchFamily="66" charset="0"/>
              </a:rPr>
              <a:t>luego refrendados </a:t>
            </a:r>
            <a:r>
              <a:rPr lang="es-ES" sz="2000" dirty="0">
                <a:solidFill>
                  <a:prstClr val="black"/>
                </a:solidFill>
                <a:latin typeface="Comic Sans MS" panose="030F0702030302020204" pitchFamily="66" charset="0"/>
              </a:rPr>
              <a:t>por una teoría. Se puede </a:t>
            </a:r>
            <a:r>
              <a:rPr lang="es-ES" sz="2000" dirty="0" smtClean="0">
                <a:solidFill>
                  <a:prstClr val="black"/>
                </a:solidFill>
                <a:latin typeface="Comic Sans MS" panose="030F0702030302020204" pitchFamily="66" charset="0"/>
              </a:rPr>
              <a:t>cuantificar la </a:t>
            </a:r>
            <a:r>
              <a:rPr lang="es-ES" sz="2000" dirty="0">
                <a:solidFill>
                  <a:prstClr val="black"/>
                </a:solidFill>
                <a:latin typeface="Comic Sans MS" panose="030F0702030302020204" pitchFamily="66" charset="0"/>
              </a:rPr>
              <a:t>respuesta inmune.</a:t>
            </a:r>
          </a:p>
          <a:p>
            <a:pPr algn="just">
              <a:lnSpc>
                <a:spcPct val="150000"/>
              </a:lnSpc>
              <a:buFontTx/>
              <a:buAutoNum type="arabicPeriod" startAt="4"/>
            </a:pPr>
            <a:r>
              <a:rPr lang="es-ES" sz="2000" dirty="0">
                <a:solidFill>
                  <a:prstClr val="black"/>
                </a:solidFill>
                <a:latin typeface="Comic Sans MS" panose="030F0702030302020204" pitchFamily="66" charset="0"/>
              </a:rPr>
              <a:t>No varía con el volumen de extracción de LCR.</a:t>
            </a:r>
          </a:p>
          <a:p>
            <a:pPr algn="just">
              <a:lnSpc>
                <a:spcPct val="150000"/>
              </a:lnSpc>
              <a:buFontTx/>
              <a:buAutoNum type="arabicPeriod" startAt="4"/>
            </a:pPr>
            <a:r>
              <a:rPr lang="es-ES" sz="2000" dirty="0">
                <a:solidFill>
                  <a:prstClr val="black"/>
                </a:solidFill>
                <a:latin typeface="Comic Sans MS" panose="030F0702030302020204" pitchFamily="66" charset="0"/>
              </a:rPr>
              <a:t>Resulta imprescindible para el seguimiento de </a:t>
            </a:r>
            <a:r>
              <a:rPr lang="es-ES" sz="2000" dirty="0" smtClean="0">
                <a:solidFill>
                  <a:prstClr val="black"/>
                </a:solidFill>
                <a:latin typeface="Comic Sans MS" panose="030F0702030302020204" pitchFamily="66" charset="0"/>
              </a:rPr>
              <a:t>enfermedades </a:t>
            </a:r>
            <a:r>
              <a:rPr lang="es-ES" sz="2000" dirty="0">
                <a:solidFill>
                  <a:prstClr val="black"/>
                </a:solidFill>
                <a:latin typeface="Comic Sans MS" panose="030F0702030302020204" pitchFamily="66" charset="0"/>
              </a:rPr>
              <a:t>crónicas.</a:t>
            </a:r>
          </a:p>
          <a:p>
            <a:pPr algn="just">
              <a:lnSpc>
                <a:spcPct val="150000"/>
              </a:lnSpc>
              <a:buFontTx/>
              <a:buAutoNum type="arabicPeriod" startAt="6"/>
            </a:pPr>
            <a:r>
              <a:rPr lang="es-ES" sz="2000" dirty="0">
                <a:solidFill>
                  <a:srgbClr val="C00000"/>
                </a:solidFill>
                <a:latin typeface="Comic Sans MS" panose="030F0702030302020204" pitchFamily="66" charset="0"/>
              </a:rPr>
              <a:t>Resulta esencial para el cálculo del Índice de </a:t>
            </a:r>
            <a:r>
              <a:rPr lang="es-ES" sz="2000" dirty="0" smtClean="0">
                <a:solidFill>
                  <a:srgbClr val="C00000"/>
                </a:solidFill>
                <a:latin typeface="Comic Sans MS" panose="030F0702030302020204" pitchFamily="66" charset="0"/>
              </a:rPr>
              <a:t>anticuerpo</a:t>
            </a:r>
            <a:r>
              <a:rPr lang="es-ES" sz="2000" dirty="0">
                <a:solidFill>
                  <a:prstClr val="black"/>
                </a:solidFill>
                <a:latin typeface="Comic Sans MS" panose="030F0702030302020204" pitchFamily="66" charset="0"/>
              </a:rPr>
              <a:t>.</a:t>
            </a:r>
          </a:p>
          <a:p>
            <a:pPr algn="just">
              <a:lnSpc>
                <a:spcPct val="150000"/>
              </a:lnSpc>
              <a:buFontTx/>
              <a:buAutoNum type="arabicPeriod" startAt="7"/>
            </a:pPr>
            <a:r>
              <a:rPr lang="es-ES" sz="2000" dirty="0">
                <a:solidFill>
                  <a:srgbClr val="C00000"/>
                </a:solidFill>
                <a:latin typeface="Comic Sans MS" panose="030F0702030302020204" pitchFamily="66" charset="0"/>
              </a:rPr>
              <a:t>Establece patrones de síntesis para </a:t>
            </a:r>
            <a:r>
              <a:rPr lang="es-ES" sz="2000" dirty="0" smtClean="0">
                <a:solidFill>
                  <a:srgbClr val="C00000"/>
                </a:solidFill>
                <a:latin typeface="Comic Sans MS" panose="030F0702030302020204" pitchFamily="66" charset="0"/>
              </a:rPr>
              <a:t>determinad enfermedad </a:t>
            </a:r>
            <a:r>
              <a:rPr lang="es-ES" sz="2000" dirty="0">
                <a:solidFill>
                  <a:srgbClr val="C00000"/>
                </a:solidFill>
                <a:latin typeface="Comic Sans MS" panose="030F0702030302020204" pitchFamily="66" charset="0"/>
              </a:rPr>
              <a:t>por lo que ayuda al diagnóstico</a:t>
            </a:r>
            <a:r>
              <a:rPr lang="es-ES" sz="2000" dirty="0">
                <a:solidFill>
                  <a:prstClr val="black"/>
                </a:solidFill>
                <a:latin typeface="Comic Sans MS" panose="030F0702030302020204" pitchFamily="66" charset="0"/>
              </a:rPr>
              <a:t>.</a:t>
            </a:r>
          </a:p>
          <a:p>
            <a:pPr algn="just">
              <a:lnSpc>
                <a:spcPct val="150000"/>
              </a:lnSpc>
              <a:buFontTx/>
              <a:buAutoNum type="arabicPeriod" startAt="8"/>
            </a:pPr>
            <a:r>
              <a:rPr lang="es-ES" sz="2000" dirty="0">
                <a:solidFill>
                  <a:prstClr val="black"/>
                </a:solidFill>
                <a:latin typeface="Comic Sans MS" panose="030F0702030302020204" pitchFamily="66" charset="0"/>
              </a:rPr>
              <a:t>Tiene utilidad epidemiológica</a:t>
            </a:r>
          </a:p>
          <a:p>
            <a:pPr algn="just">
              <a:lnSpc>
                <a:spcPct val="150000"/>
              </a:lnSpc>
              <a:buFontTx/>
              <a:buAutoNum type="arabicPeriod" startAt="8"/>
            </a:pPr>
            <a:r>
              <a:rPr lang="es-ES" sz="2000" dirty="0">
                <a:solidFill>
                  <a:prstClr val="black"/>
                </a:solidFill>
                <a:latin typeface="Comic Sans MS" panose="030F0702030302020204" pitchFamily="66" charset="0"/>
              </a:rPr>
              <a:t>Se puede aplicar en muchas otras proteínas.</a:t>
            </a:r>
          </a:p>
          <a:p>
            <a:pPr algn="just"/>
            <a:endParaRPr lang="es-ES" sz="2000" dirty="0">
              <a:solidFill>
                <a:prstClr val="black"/>
              </a:solidFill>
              <a:latin typeface="Comic Sans MS" panose="030F0702030302020204" pitchFamily="66" charset="0"/>
            </a:endParaRPr>
          </a:p>
        </p:txBody>
      </p:sp>
      <p:sp>
        <p:nvSpPr>
          <p:cNvPr id="4" name="Rectángulo 3"/>
          <p:cNvSpPr/>
          <p:nvPr/>
        </p:nvSpPr>
        <p:spPr>
          <a:xfrm>
            <a:off x="3686289" y="204251"/>
            <a:ext cx="4636206" cy="1077218"/>
          </a:xfrm>
          <a:prstGeom prst="rect">
            <a:avLst/>
          </a:prstGeom>
        </p:spPr>
        <p:txBody>
          <a:bodyPr wrap="none">
            <a:spAutoFit/>
          </a:bodyPr>
          <a:lstStyle/>
          <a:p>
            <a:r>
              <a:rPr lang="es-ES" sz="3200" dirty="0" smtClean="0">
                <a:latin typeface="Comic Sans MS" panose="030F0702030302020204" pitchFamily="66" charset="0"/>
              </a:rPr>
              <a:t>Reibergrama.</a:t>
            </a:r>
            <a:r>
              <a:rPr lang="es-ES" sz="3200" dirty="0">
                <a:solidFill>
                  <a:prstClr val="black"/>
                </a:solidFill>
                <a:latin typeface="Comic Sans MS" panose="030F0702030302020204" pitchFamily="66" charset="0"/>
              </a:rPr>
              <a:t> </a:t>
            </a:r>
            <a:r>
              <a:rPr lang="es-ES" sz="3200" dirty="0" smtClean="0">
                <a:solidFill>
                  <a:prstClr val="black"/>
                </a:solidFill>
                <a:latin typeface="Comic Sans MS" panose="030F0702030302020204" pitchFamily="66" charset="0"/>
              </a:rPr>
              <a:t>Ventajas</a:t>
            </a:r>
            <a:endParaRPr lang="es-ES" sz="3200" dirty="0">
              <a:solidFill>
                <a:prstClr val="black"/>
              </a:solidFill>
              <a:latin typeface="Comic Sans MS" panose="030F0702030302020204" pitchFamily="66" charset="0"/>
            </a:endParaRPr>
          </a:p>
          <a:p>
            <a:endParaRPr lang="es-ES" sz="3200" dirty="0">
              <a:latin typeface="Comic Sans MS" panose="030F0702030302020204" pitchFamily="66" charset="0"/>
            </a:endParaRPr>
          </a:p>
        </p:txBody>
      </p:sp>
    </p:spTree>
    <p:extLst>
      <p:ext uri="{BB962C8B-B14F-4D97-AF65-F5344CB8AC3E}">
        <p14:creationId xmlns:p14="http://schemas.microsoft.com/office/powerpoint/2010/main" val="2350220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2510" y="589877"/>
            <a:ext cx="10509662" cy="1754326"/>
          </a:xfrm>
          <a:prstGeom prst="rect">
            <a:avLst/>
          </a:prstGeom>
        </p:spPr>
        <p:txBody>
          <a:bodyPr wrap="square">
            <a:spAutoFit/>
          </a:bodyPr>
          <a:lstStyle/>
          <a:p>
            <a:r>
              <a:rPr lang="es-ES" sz="2400" b="1" i="1" dirty="0" smtClean="0">
                <a:solidFill>
                  <a:srgbClr val="231F20"/>
                </a:solidFill>
                <a:latin typeface="Comic Sans MS" panose="030F0702030302020204" pitchFamily="66" charset="0"/>
              </a:rPr>
              <a:t>                  ¿</a:t>
            </a:r>
            <a:r>
              <a:rPr lang="es-ES" sz="2400" b="1" i="1" dirty="0">
                <a:solidFill>
                  <a:srgbClr val="231F20"/>
                </a:solidFill>
                <a:latin typeface="Comic Sans MS" panose="030F0702030302020204" pitchFamily="66" charset="0"/>
              </a:rPr>
              <a:t>Qué es el índice de anticuerpos</a:t>
            </a:r>
            <a:r>
              <a:rPr lang="es-ES" sz="2400" b="1" i="1" dirty="0" smtClean="0">
                <a:solidFill>
                  <a:srgbClr val="231F20"/>
                </a:solidFill>
                <a:latin typeface="Comic Sans MS" panose="030F0702030302020204" pitchFamily="66" charset="0"/>
              </a:rPr>
              <a:t>?</a:t>
            </a:r>
          </a:p>
          <a:p>
            <a:pPr marL="342900" indent="-342900">
              <a:buFont typeface="Arial" panose="020B0604020202020204" pitchFamily="34" charset="0"/>
              <a:buChar char="•"/>
            </a:pPr>
            <a:endParaRPr lang="es-ES" sz="2400" b="1" i="1" dirty="0">
              <a:solidFill>
                <a:srgbClr val="231F20"/>
              </a:solidFill>
              <a:latin typeface="Comic Sans MS" panose="030F0702030302020204" pitchFamily="66" charset="0"/>
            </a:endParaRPr>
          </a:p>
          <a:p>
            <a:pPr marL="342900" indent="-342900" algn="just">
              <a:buFont typeface="Arial" panose="020B0604020202020204" pitchFamily="34" charset="0"/>
              <a:buChar char="•"/>
            </a:pPr>
            <a:r>
              <a:rPr lang="es-ES" sz="2000" dirty="0">
                <a:solidFill>
                  <a:srgbClr val="231F20"/>
                </a:solidFill>
                <a:latin typeface="Comic Sans MS" panose="030F0702030302020204" pitchFamily="66" charset="0"/>
              </a:rPr>
              <a:t>Para poder detectar de forma más sensible y cuantitativa la </a:t>
            </a:r>
            <a:r>
              <a:rPr lang="es-ES" sz="2000" dirty="0" smtClean="0">
                <a:solidFill>
                  <a:srgbClr val="231F20"/>
                </a:solidFill>
                <a:latin typeface="Comic Sans MS" panose="030F0702030302020204" pitchFamily="66" charset="0"/>
              </a:rPr>
              <a:t>síntesis incrementada </a:t>
            </a:r>
            <a:r>
              <a:rPr lang="es-ES" sz="2000" dirty="0">
                <a:solidFill>
                  <a:srgbClr val="231F20"/>
                </a:solidFill>
                <a:latin typeface="Comic Sans MS" panose="030F0702030302020204" pitchFamily="66" charset="0"/>
              </a:rPr>
              <a:t>intratecal de un anticuerpo específico, se introduce el </a:t>
            </a:r>
            <a:r>
              <a:rPr lang="es-ES" sz="2000" dirty="0" smtClean="0">
                <a:solidFill>
                  <a:srgbClr val="231F20"/>
                </a:solidFill>
                <a:latin typeface="Comic Sans MS" panose="030F0702030302020204" pitchFamily="66" charset="0"/>
              </a:rPr>
              <a:t>cálculo del </a:t>
            </a:r>
            <a:r>
              <a:rPr lang="es-ES" sz="2000" dirty="0">
                <a:solidFill>
                  <a:srgbClr val="231F20"/>
                </a:solidFill>
                <a:latin typeface="Comic Sans MS" panose="030F0702030302020204" pitchFamily="66" charset="0"/>
              </a:rPr>
              <a:t>índice de anticuerpo (IA). Este índice podría indicarnos la </a:t>
            </a:r>
            <a:r>
              <a:rPr lang="es-ES" sz="2000" dirty="0" smtClean="0">
                <a:solidFill>
                  <a:srgbClr val="231F20"/>
                </a:solidFill>
                <a:latin typeface="Comic Sans MS" panose="030F0702030302020204" pitchFamily="66" charset="0"/>
              </a:rPr>
              <a:t>causa de </a:t>
            </a:r>
            <a:r>
              <a:rPr lang="es-ES" sz="2000" dirty="0">
                <a:solidFill>
                  <a:srgbClr val="231F20"/>
                </a:solidFill>
                <a:latin typeface="Comic Sans MS" panose="030F0702030302020204" pitchFamily="66" charset="0"/>
              </a:rPr>
              <a:t>la enfermedad</a:t>
            </a:r>
            <a:r>
              <a:rPr lang="es-ES" dirty="0">
                <a:solidFill>
                  <a:srgbClr val="231F20"/>
                </a:solidFill>
                <a:latin typeface="Comic Sans MS" panose="030F0702030302020204" pitchFamily="66" charset="0"/>
              </a:rPr>
              <a:t>.</a:t>
            </a:r>
            <a:endParaRPr lang="es-ES" dirty="0">
              <a:latin typeface="Comic Sans MS" panose="030F0702030302020204" pitchFamily="66" charset="0"/>
            </a:endParaRPr>
          </a:p>
        </p:txBody>
      </p:sp>
      <mc:AlternateContent xmlns:mc="http://schemas.openxmlformats.org/markup-compatibility/2006">
        <mc:Choice xmlns:a14="http://schemas.microsoft.com/office/drawing/2010/main" Requires="a14">
          <p:sp>
            <p:nvSpPr>
              <p:cNvPr id="3" name="Rectángulo 2"/>
              <p:cNvSpPr/>
              <p:nvPr/>
            </p:nvSpPr>
            <p:spPr>
              <a:xfrm>
                <a:off x="623454" y="3781202"/>
                <a:ext cx="4963887" cy="1199174"/>
              </a:xfrm>
              <a:prstGeom prst="rect">
                <a:avLst/>
              </a:prstGeom>
            </p:spPr>
            <p:txBody>
              <a:bodyPr wrap="square">
                <a:spAutoFit/>
              </a:bodyPr>
              <a:lstStyle/>
              <a:p>
                <a:pPr algn="just">
                  <a:lnSpc>
                    <a:spcPct val="150000"/>
                  </a:lnSpc>
                  <a:spcAft>
                    <a:spcPts val="0"/>
                  </a:spcAft>
                </a:pPr>
                <a:r>
                  <a:rPr lang="pt-BR" sz="2000" dirty="0" smtClean="0">
                    <a:latin typeface="Arial" panose="020B0604020202020204" pitchFamily="34" charset="0"/>
                    <a:ea typeface="Calibri" panose="020F0502020204030204" pitchFamily="34" charset="0"/>
                    <a:cs typeface="Times New Roman" panose="02020603050405020304" pitchFamily="18" charset="0"/>
                  </a:rPr>
                  <a:t>IA</a:t>
                </a:r>
                <a:r>
                  <a:rPr lang="pt-BR" dirty="0">
                    <a:latin typeface="Arial" panose="020B0604020202020204" pitchFamily="34" charset="0"/>
                    <a:ea typeface="Calibri" panose="020F0502020204030204" pitchFamily="34" charset="0"/>
                    <a:cs typeface="Times New Roman" panose="02020603050405020304" pitchFamily="18" charset="0"/>
                  </a:rPr>
                  <a:t>=</a:t>
                </a:r>
                <a14:m>
                  <m:oMath xmlns:m="http://schemas.openxmlformats.org/officeDocument/2006/math">
                    <m:f>
                      <m:fPr>
                        <m:ctrlPr>
                          <a:rPr lang="es-ES" sz="2000" i="1">
                            <a:effectLst/>
                            <a:latin typeface="Cambria Math" panose="02040503050406030204" pitchFamily="18" charset="0"/>
                            <a:ea typeface="Calibri" panose="020F0502020204030204" pitchFamily="34" charset="0"/>
                            <a:cs typeface="Arial" panose="020B0604020202020204" pitchFamily="34" charset="0"/>
                          </a:rPr>
                        </m:ctrlPr>
                      </m:fPr>
                      <m:num>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𝑒𝑠𝑝</m:t>
                        </m:r>
                      </m:num>
                      <m:den>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𝐿𝑖𝑚𝐼𝑔𝐺</m:t>
                        </m:r>
                      </m:den>
                    </m:f>
                  </m:oMath>
                </a14:m>
                <a:r>
                  <a:rPr lang="pt-BR"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𝑒𝑠𝑝</m:t>
                    </m:r>
                    <m:r>
                      <a:rPr lang="pt-BR" sz="2000" i="1">
                        <a:effectLst/>
                        <a:latin typeface="Cambria Math" panose="02040503050406030204" pitchFamily="18" charset="0"/>
                        <a:ea typeface="Calibri" panose="020F0502020204030204" pitchFamily="34" charset="0"/>
                        <a:cs typeface="Arial" panose="020B0604020202020204" pitchFamily="34" charset="0"/>
                      </a:rPr>
                      <m:t>=</m:t>
                    </m:r>
                    <m:f>
                      <m:fPr>
                        <m:ctrlPr>
                          <a:rPr lang="es-E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Ac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IgG</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espec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í</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fico</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a:rPr lang="es-ES" sz="2000" b="0" i="1" smtClean="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a:rPr lang="es-ES" sz="2000" b="0" i="1" smtClean="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𝐿𝐶𝑅</m:t>
                        </m:r>
                      </m:num>
                      <m:den>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Ac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IgG</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espec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í</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fico</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suero</m:t>
                        </m:r>
                      </m:den>
                    </m:f>
                  </m:oMath>
                </a14:m>
                <a:r>
                  <a:rPr lang="pt-BR" dirty="0">
                    <a:effectLst/>
                    <a:latin typeface="Arial" panose="020B0604020202020204" pitchFamily="34" charset="0"/>
                    <a:ea typeface="Times New Roman" panose="02020603050405020304" pitchFamily="18" charset="0"/>
                    <a:cs typeface="Times New Roman" panose="02020603050405020304" pitchFamily="18" charset="0"/>
                  </a:rPr>
                  <a:t>)</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1600" b="1" dirty="0">
                    <a:effectLst/>
                    <a:latin typeface="Arial-BoldMT"/>
                    <a:ea typeface="Calibri" panose="020F0502020204030204" pitchFamily="34" charset="0"/>
                    <a:cs typeface="Arial-BoldMT"/>
                  </a:rPr>
                  <a:t>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Rectángulo 2"/>
              <p:cNvSpPr>
                <a:spLocks noRot="1" noChangeAspect="1" noMove="1" noResize="1" noEditPoints="1" noAdjustHandles="1" noChangeArrowheads="1" noChangeShapeType="1" noTextEdit="1"/>
              </p:cNvSpPr>
              <p:nvPr/>
            </p:nvSpPr>
            <p:spPr>
              <a:xfrm>
                <a:off x="623454" y="3781202"/>
                <a:ext cx="4963887" cy="1199174"/>
              </a:xfrm>
              <a:prstGeom prst="rect">
                <a:avLst/>
              </a:prstGeom>
              <a:blipFill rotWithShape="0">
                <a:blip r:embed="rId2"/>
                <a:stretch>
                  <a:fillRect l="-1227"/>
                </a:stretch>
              </a:blipFill>
            </p:spPr>
            <p:txBody>
              <a:bodyPr/>
              <a:lstStyle/>
              <a:p>
                <a:r>
                  <a:rPr lang="es-ES">
                    <a:noFill/>
                  </a:rPr>
                  <a:t> </a:t>
                </a:r>
              </a:p>
            </p:txBody>
          </p:sp>
        </mc:Fallback>
      </mc:AlternateContent>
      <p:pic>
        <p:nvPicPr>
          <p:cNvPr id="5" name="Imagen 4" descr="Zonas del reibergrama"/>
          <p:cNvPicPr/>
          <p:nvPr/>
        </p:nvPicPr>
        <p:blipFill>
          <a:blip r:embed="rId3">
            <a:extLst>
              <a:ext uri="{28A0092B-C50C-407E-A947-70E740481C1C}">
                <a14:useLocalDpi xmlns:a14="http://schemas.microsoft.com/office/drawing/2010/main" val="0"/>
              </a:ext>
            </a:extLst>
          </a:blip>
          <a:srcRect/>
          <a:stretch>
            <a:fillRect/>
          </a:stretch>
        </p:blipFill>
        <p:spPr bwMode="auto">
          <a:xfrm>
            <a:off x="5338118" y="2444903"/>
            <a:ext cx="6474615" cy="4141247"/>
          </a:xfrm>
          <a:prstGeom prst="rect">
            <a:avLst/>
          </a:prstGeom>
          <a:noFill/>
          <a:ln>
            <a:noFill/>
          </a:ln>
        </p:spPr>
      </p:pic>
    </p:spTree>
    <p:extLst>
      <p:ext uri="{BB962C8B-B14F-4D97-AF65-F5344CB8AC3E}">
        <p14:creationId xmlns:p14="http://schemas.microsoft.com/office/powerpoint/2010/main" val="913857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76200" y="1233488"/>
          <a:ext cx="11826875" cy="5554663"/>
        </p:xfrm>
        <a:graphic>
          <a:graphicData uri="http://schemas.openxmlformats.org/drawingml/2006/table">
            <a:tbl>
              <a:tblPr firstRow="1" bandRow="1">
                <a:tableStyleId>{5C22544A-7EE6-4342-B048-85BDC9FD1C3A}</a:tableStyleId>
              </a:tblPr>
              <a:tblGrid>
                <a:gridCol w="3573006"/>
                <a:gridCol w="8253869"/>
              </a:tblGrid>
              <a:tr h="792498">
                <a:tc>
                  <a:txBody>
                    <a:bodyPr/>
                    <a:lstStyle/>
                    <a:p>
                      <a:r>
                        <a:rPr lang="es-ES" sz="2300" dirty="0" smtClean="0"/>
                        <a:t>Tipo de reacción</a:t>
                      </a:r>
                      <a:endParaRPr lang="es-ES" sz="2300" dirty="0"/>
                    </a:p>
                  </a:txBody>
                  <a:tcPr marL="91443" marR="91443" marT="38347" marB="38347"/>
                </a:tc>
                <a:tc>
                  <a:txBody>
                    <a:bodyPr/>
                    <a:lstStyle/>
                    <a:p>
                      <a:r>
                        <a:rPr lang="es-ES" sz="2300" dirty="0" smtClean="0"/>
                        <a:t>Enfermedad</a:t>
                      </a:r>
                      <a:endParaRPr lang="es-ES" sz="2300" dirty="0"/>
                    </a:p>
                  </a:txBody>
                  <a:tcPr marL="91443" marR="91443" marT="38347" marB="38347"/>
                </a:tc>
              </a:tr>
              <a:tr h="1073707">
                <a:tc>
                  <a:txBody>
                    <a:bodyPr/>
                    <a:lstStyle/>
                    <a:p>
                      <a:r>
                        <a:rPr lang="es-ES" sz="2200" dirty="0" smtClean="0"/>
                        <a:t>No IgG, IgA, IgM</a:t>
                      </a:r>
                      <a:endParaRPr lang="es-ES" sz="2200" dirty="0"/>
                    </a:p>
                  </a:txBody>
                  <a:tcPr marL="91443" marR="91443" marT="38347" marB="38347"/>
                </a:tc>
                <a:tc>
                  <a:txBody>
                    <a:bodyPr/>
                    <a:lstStyle/>
                    <a:p>
                      <a:r>
                        <a:rPr lang="es-ES" sz="2200" dirty="0" smtClean="0"/>
                        <a:t>Encefalitis</a:t>
                      </a:r>
                      <a:r>
                        <a:rPr lang="es-ES" sz="2200" baseline="0" dirty="0" smtClean="0"/>
                        <a:t> viral o bacteriana temprana</a:t>
                      </a:r>
                    </a:p>
                    <a:p>
                      <a:r>
                        <a:rPr lang="es-ES" sz="2200" baseline="0" dirty="0" smtClean="0"/>
                        <a:t>Polirradiculitis de Guillaín Barré</a:t>
                      </a:r>
                      <a:endParaRPr lang="es-ES" sz="2200" dirty="0"/>
                    </a:p>
                  </a:txBody>
                  <a:tcPr marL="91443" marR="91443" marT="38347" marB="38347"/>
                </a:tc>
              </a:tr>
              <a:tr h="1416142">
                <a:tc>
                  <a:txBody>
                    <a:bodyPr/>
                    <a:lstStyle/>
                    <a:p>
                      <a:r>
                        <a:rPr lang="es-ES" sz="2200" dirty="0" smtClean="0"/>
                        <a:t>IgG</a:t>
                      </a:r>
                      <a:endParaRPr lang="es-ES" sz="2200" dirty="0"/>
                    </a:p>
                  </a:txBody>
                  <a:tcPr marL="91443" marR="91443" marT="38347" marB="38347"/>
                </a:tc>
                <a:tc>
                  <a:txBody>
                    <a:bodyPr/>
                    <a:lstStyle/>
                    <a:p>
                      <a:r>
                        <a:rPr lang="es-ES" sz="2200" dirty="0" smtClean="0"/>
                        <a:t>Esclerosis</a:t>
                      </a:r>
                      <a:r>
                        <a:rPr lang="es-ES" sz="2200" baseline="0" dirty="0" smtClean="0"/>
                        <a:t> múltiple (menos frecuente IgM 25 %, IgA 9 %)</a:t>
                      </a:r>
                    </a:p>
                    <a:p>
                      <a:r>
                        <a:rPr lang="es-ES" sz="2200" baseline="0" dirty="0" smtClean="0"/>
                        <a:t>Neurosífilis</a:t>
                      </a:r>
                    </a:p>
                    <a:p>
                      <a:r>
                        <a:rPr lang="es-ES" sz="2200" baseline="0" dirty="0" smtClean="0"/>
                        <a:t>Encefalitis crónica por HIV</a:t>
                      </a:r>
                      <a:endParaRPr lang="es-ES" sz="2200" dirty="0"/>
                    </a:p>
                  </a:txBody>
                  <a:tcPr marL="91443" marR="91443" marT="38347" marB="38347"/>
                </a:tc>
              </a:tr>
              <a:tr h="1100290">
                <a:tc>
                  <a:txBody>
                    <a:bodyPr/>
                    <a:lstStyle/>
                    <a:p>
                      <a:r>
                        <a:rPr lang="es-ES" sz="2200" dirty="0" smtClean="0"/>
                        <a:t>IgA</a:t>
                      </a:r>
                      <a:endParaRPr lang="es-ES" sz="2200" dirty="0"/>
                    </a:p>
                  </a:txBody>
                  <a:tcPr marL="91443" marR="91443" marT="38347" marB="38347"/>
                </a:tc>
                <a:tc>
                  <a:txBody>
                    <a:bodyPr/>
                    <a:lstStyle/>
                    <a:p>
                      <a:r>
                        <a:rPr lang="es-ES" sz="2200" dirty="0" smtClean="0"/>
                        <a:t>Neurotuberculosis</a:t>
                      </a:r>
                    </a:p>
                    <a:p>
                      <a:r>
                        <a:rPr lang="es-ES" sz="2200" dirty="0" smtClean="0"/>
                        <a:t>Acceso cerebral</a:t>
                      </a:r>
                    </a:p>
                    <a:p>
                      <a:r>
                        <a:rPr lang="es-ES" sz="2200" dirty="0" smtClean="0"/>
                        <a:t>Adrenoleucodistrofia</a:t>
                      </a:r>
                      <a:endParaRPr lang="es-ES" sz="2200" dirty="0"/>
                    </a:p>
                  </a:txBody>
                  <a:tcPr marL="91443" marR="91443" marT="38347" marB="38347"/>
                </a:tc>
              </a:tr>
              <a:tr h="414049">
                <a:tc>
                  <a:txBody>
                    <a:bodyPr/>
                    <a:lstStyle/>
                    <a:p>
                      <a:r>
                        <a:rPr lang="es-ES" sz="2200" dirty="0" smtClean="0"/>
                        <a:t>IgM</a:t>
                      </a:r>
                      <a:endParaRPr lang="es-ES" sz="2200" dirty="0"/>
                    </a:p>
                  </a:txBody>
                  <a:tcPr marL="91443" marR="91443" marT="38347" marB="3834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2200" dirty="0" smtClean="0"/>
                        <a:t>Neuroborreliosis de Lyme</a:t>
                      </a:r>
                    </a:p>
                  </a:txBody>
                  <a:tcPr marL="91443" marR="91443" marT="38347" marB="38347"/>
                </a:tc>
              </a:tr>
              <a:tr h="757977">
                <a:tc>
                  <a:txBody>
                    <a:bodyPr/>
                    <a:lstStyle/>
                    <a:p>
                      <a:r>
                        <a:rPr lang="es-ES" sz="2200" dirty="0" smtClean="0"/>
                        <a:t>IgG+ IgA+ IgM</a:t>
                      </a:r>
                      <a:endParaRPr lang="es-ES" sz="2200" dirty="0"/>
                    </a:p>
                  </a:txBody>
                  <a:tcPr marL="91443" marR="91443" marT="38347" marB="38347"/>
                </a:tc>
                <a:tc>
                  <a:txBody>
                    <a:bodyPr/>
                    <a:lstStyle/>
                    <a:p>
                      <a:r>
                        <a:rPr lang="es-ES" sz="2200" dirty="0" smtClean="0"/>
                        <a:t>Infecciones oportunistas: </a:t>
                      </a:r>
                      <a:r>
                        <a:rPr lang="es-ES" sz="2200" dirty="0" err="1" smtClean="0"/>
                        <a:t>Citomegalovirus</a:t>
                      </a:r>
                      <a:r>
                        <a:rPr lang="es-ES" sz="2200" dirty="0" smtClean="0"/>
                        <a:t>, Toxoplasmosis</a:t>
                      </a:r>
                      <a:endParaRPr lang="es-ES" sz="2200" dirty="0"/>
                    </a:p>
                  </a:txBody>
                  <a:tcPr marL="91443" marR="91443" marT="38347" marB="38347"/>
                </a:tc>
              </a:tr>
            </a:tbl>
          </a:graphicData>
        </a:graphic>
      </p:graphicFrame>
      <p:sp>
        <p:nvSpPr>
          <p:cNvPr id="25625" name="CuadroTexto 4"/>
          <p:cNvSpPr txBox="1">
            <a:spLocks noChangeArrowheads="1"/>
          </p:cNvSpPr>
          <p:nvPr/>
        </p:nvSpPr>
        <p:spPr bwMode="auto">
          <a:xfrm>
            <a:off x="0" y="42863"/>
            <a:ext cx="1198245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sz="3200" b="1">
                <a:solidFill>
                  <a:schemeClr val="tx2"/>
                </a:solidFill>
                <a:latin typeface="Calibri" panose="020F0502020204030204" pitchFamily="34" charset="0"/>
              </a:rPr>
              <a:t>Patrones de respuesta inmune humoral en el momento del primer diagnóstico por LCR sin estudio de la barrera sangre/LCR</a:t>
            </a:r>
          </a:p>
        </p:txBody>
      </p:sp>
    </p:spTree>
    <p:extLst>
      <p:ext uri="{BB962C8B-B14F-4D97-AF65-F5344CB8AC3E}">
        <p14:creationId xmlns:p14="http://schemas.microsoft.com/office/powerpoint/2010/main" val="25203210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adroTexto 1"/>
          <p:cNvSpPr txBox="1">
            <a:spLocks noChangeArrowheads="1"/>
          </p:cNvSpPr>
          <p:nvPr/>
        </p:nvSpPr>
        <p:spPr bwMode="auto">
          <a:xfrm>
            <a:off x="377825" y="158750"/>
            <a:ext cx="11814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ES" sz="3600" b="1">
              <a:solidFill>
                <a:schemeClr val="tx2"/>
              </a:solidFill>
              <a:latin typeface="Calibri" panose="020F0502020204030204" pitchFamily="34" charset="0"/>
            </a:endParaRPr>
          </a:p>
        </p:txBody>
      </p:sp>
      <p:sp>
        <p:nvSpPr>
          <p:cNvPr id="26627" name="CuadroTexto 1"/>
          <p:cNvSpPr txBox="1">
            <a:spLocks noChangeArrowheads="1"/>
          </p:cNvSpPr>
          <p:nvPr/>
        </p:nvSpPr>
        <p:spPr bwMode="auto">
          <a:xfrm>
            <a:off x="0" y="15875"/>
            <a:ext cx="12192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ES" sz="3000" b="1">
                <a:solidFill>
                  <a:schemeClr val="tx2"/>
                </a:solidFill>
              </a:rPr>
              <a:t>Relación de enfermedad con resultados del Reibergrama que refleja simultáneamente el estado de la barrera sangre/LCR y los patrones de producción de IgG, IgA e IgM </a:t>
            </a:r>
          </a:p>
        </p:txBody>
      </p:sp>
      <p:graphicFrame>
        <p:nvGraphicFramePr>
          <p:cNvPr id="7" name="Tabla 6"/>
          <p:cNvGraphicFramePr>
            <a:graphicFrameLocks noGrp="1"/>
          </p:cNvGraphicFramePr>
          <p:nvPr/>
        </p:nvGraphicFramePr>
        <p:xfrm>
          <a:off x="214313" y="1692275"/>
          <a:ext cx="11555412" cy="5014913"/>
        </p:xfrm>
        <a:graphic>
          <a:graphicData uri="http://schemas.openxmlformats.org/drawingml/2006/table">
            <a:tbl>
              <a:tblPr firstRow="1" firstCol="1" bandRow="1"/>
              <a:tblGrid>
                <a:gridCol w="3474838"/>
                <a:gridCol w="4708255"/>
                <a:gridCol w="3372319"/>
              </a:tblGrid>
              <a:tr h="576791">
                <a:tc>
                  <a:txBody>
                    <a:bodyPr/>
                    <a:lstStyle/>
                    <a:p>
                      <a:pPr>
                        <a:spcAft>
                          <a:spcPts val="0"/>
                        </a:spcAft>
                      </a:pPr>
                      <a:r>
                        <a:rPr lang="es-ES_tradnl" sz="1900" b="1" dirty="0">
                          <a:solidFill>
                            <a:schemeClr val="tx2"/>
                          </a:solidFill>
                          <a:effectLst/>
                          <a:latin typeface="Arial" panose="020B0604020202020204" pitchFamily="34" charset="0"/>
                          <a:ea typeface="Times New Roman" panose="02020603050405020304" pitchFamily="18" charset="0"/>
                        </a:rPr>
                        <a:t>Enfermedad</a:t>
                      </a:r>
                      <a:endParaRPr lang="es-ES" sz="1900" b="1" dirty="0">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900" b="1">
                          <a:solidFill>
                            <a:schemeClr val="tx2"/>
                          </a:solidFill>
                          <a:effectLst/>
                          <a:latin typeface="Arial" panose="020B0604020202020204" pitchFamily="34" charset="0"/>
                          <a:ea typeface="Times New Roman" panose="02020603050405020304" pitchFamily="18" charset="0"/>
                        </a:rPr>
                        <a:t>Inmunoglobulinas</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900" b="1">
                          <a:solidFill>
                            <a:schemeClr val="tx2"/>
                          </a:solidFill>
                          <a:effectLst/>
                          <a:latin typeface="Arial" panose="020B0604020202020204" pitchFamily="34" charset="0"/>
                          <a:ea typeface="Times New Roman" panose="02020603050405020304" pitchFamily="18" charset="0"/>
                        </a:rPr>
                        <a:t>Estado de la barrera</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908">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Angiostrongylus cantonensis</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 sz="1900" b="1">
                          <a:solidFill>
                            <a:schemeClr val="tx2"/>
                          </a:solidFill>
                          <a:effectLst/>
                          <a:latin typeface="Arial" panose="020B0604020202020204" pitchFamily="34" charset="0"/>
                          <a:ea typeface="Times New Roman" panose="02020603050405020304" pitchFamily="18" charset="0"/>
                        </a:rPr>
                        <a:t>IgE + IgG (subclases IgG1+ IgG2) C4</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NDB</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791">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Filariasis</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dirty="0">
                          <a:solidFill>
                            <a:schemeClr val="tx2"/>
                          </a:solidFill>
                          <a:effectLst/>
                          <a:latin typeface="Arial" panose="020B0604020202020204" pitchFamily="34" charset="0"/>
                          <a:ea typeface="Times New Roman" panose="02020603050405020304" pitchFamily="18" charset="0"/>
                        </a:rPr>
                        <a:t>IgG</a:t>
                      </a:r>
                      <a:r>
                        <a:rPr lang="es-ES" sz="1900" b="1" dirty="0">
                          <a:solidFill>
                            <a:schemeClr val="tx2"/>
                          </a:solidFill>
                          <a:effectLst/>
                          <a:latin typeface="Arial" panose="020B0604020202020204" pitchFamily="34" charset="0"/>
                          <a:ea typeface="Times New Roman" panose="02020603050405020304" pitchFamily="18" charset="0"/>
                        </a:rPr>
                        <a:t> (Predomina subclase </a:t>
                      </a:r>
                      <a:r>
                        <a:rPr lang="es-ES_tradnl" sz="1900" b="1" dirty="0">
                          <a:solidFill>
                            <a:schemeClr val="tx2"/>
                          </a:solidFill>
                          <a:effectLst/>
                          <a:latin typeface="Arial" panose="020B0604020202020204" pitchFamily="34" charset="0"/>
                          <a:ea typeface="Times New Roman" panose="02020603050405020304" pitchFamily="18" charset="0"/>
                        </a:rPr>
                        <a:t>IgG4)</a:t>
                      </a:r>
                      <a:endParaRPr lang="es-ES" sz="1900" b="1" dirty="0">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NDB</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908">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Cryptococcus neoformans</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dirty="0">
                          <a:solidFill>
                            <a:schemeClr val="tx2"/>
                          </a:solidFill>
                          <a:effectLst/>
                          <a:latin typeface="Arial" panose="020B0604020202020204" pitchFamily="34" charset="0"/>
                          <a:ea typeface="Times New Roman" panose="02020603050405020304" pitchFamily="18" charset="0"/>
                        </a:rPr>
                        <a:t>IgG</a:t>
                      </a:r>
                      <a:endParaRPr lang="es-ES" sz="1900" b="1" dirty="0">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NDB </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30">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Neurolupus</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IgG+ IgA+ IgM</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DB</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794">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Neurobehcet</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IgG+ IgM</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DB</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186">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meningoencefalitis por echovirus</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IgM discreto</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DB</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605">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Coxsackie A9</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a:solidFill>
                            <a:schemeClr val="tx2"/>
                          </a:solidFill>
                          <a:effectLst/>
                          <a:latin typeface="Arial" panose="020B0604020202020204" pitchFamily="34" charset="0"/>
                          <a:ea typeface="Times New Roman" panose="02020603050405020304" pitchFamily="18" charset="0"/>
                        </a:rPr>
                        <a:t>IgG+ IgA+ IgM</a:t>
                      </a:r>
                      <a:endParaRPr lang="es-ES" sz="1900" b="1">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900" b="1" dirty="0">
                          <a:solidFill>
                            <a:schemeClr val="tx2"/>
                          </a:solidFill>
                          <a:effectLst/>
                          <a:latin typeface="Arial" panose="020B0604020202020204" pitchFamily="34" charset="0"/>
                          <a:ea typeface="Times New Roman" panose="02020603050405020304" pitchFamily="18" charset="0"/>
                        </a:rPr>
                        <a:t>DB</a:t>
                      </a:r>
                      <a:endParaRPr lang="es-ES" sz="1900" b="1" dirty="0">
                        <a:solidFill>
                          <a:schemeClr val="tx2"/>
                        </a:solidFill>
                        <a:effectLst/>
                        <a:latin typeface="Arial" panose="020B0604020202020204" pitchFamily="34" charset="0"/>
                        <a:ea typeface="Times New Roman" panose="02020603050405020304" pitchFamily="18" charset="0"/>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12630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93196" y="2949263"/>
            <a:ext cx="8379851" cy="1323439"/>
          </a:xfrm>
          <a:prstGeom prst="rect">
            <a:avLst/>
          </a:prstGeom>
        </p:spPr>
        <p:txBody>
          <a:bodyPr wrap="square">
            <a:spAutoFit/>
          </a:bodyPr>
          <a:lstStyle/>
          <a:p>
            <a:pPr algn="just"/>
            <a:r>
              <a:rPr lang="es-ES" sz="8000" b="1" dirty="0" smtClean="0">
                <a:latin typeface="Arial" panose="020B0604020202020204" pitchFamily="34" charset="0"/>
                <a:cs typeface="Arial" panose="020B0604020202020204" pitchFamily="34" charset="0"/>
              </a:rPr>
              <a:t> Muchas Gracias </a:t>
            </a:r>
            <a:endParaRPr lang="es-ES" sz="8000" b="1" dirty="0">
              <a:latin typeface="Arial" panose="020B0604020202020204" pitchFamily="34" charset="0"/>
              <a:cs typeface="Arial" panose="020B0604020202020204" pitchFamily="34" charset="0"/>
            </a:endParaRPr>
          </a:p>
        </p:txBody>
      </p:sp>
      <p:pic>
        <p:nvPicPr>
          <p:cNvPr id="3"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96178"/>
            <a:ext cx="1056904" cy="1452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0848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4799" y="1460505"/>
            <a:ext cx="11414975" cy="5078313"/>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Arial" panose="020B0604020202020204" pitchFamily="34" charset="0"/>
              </a:rPr>
              <a:t>La infección por </a:t>
            </a:r>
            <a:r>
              <a:rPr lang="es-ES" sz="2400" dirty="0" smtClean="0">
                <a:latin typeface="Comic Sans MS" panose="030F0702030302020204" pitchFamily="66" charset="0"/>
                <a:ea typeface="Calibri" panose="020F0502020204030204" pitchFamily="34" charset="0"/>
                <a:cs typeface="Arial" panose="020B0604020202020204" pitchFamily="34" charset="0"/>
              </a:rPr>
              <a:t>citomegalovirus (CMV) </a:t>
            </a:r>
            <a:r>
              <a:rPr lang="es-ES" sz="2400" dirty="0">
                <a:latin typeface="Comic Sans MS" panose="030F0702030302020204" pitchFamily="66" charset="0"/>
                <a:ea typeface="Calibri" panose="020F0502020204030204" pitchFamily="34" charset="0"/>
                <a:cs typeface="Arial" panose="020B0604020202020204" pitchFamily="34" charset="0"/>
              </a:rPr>
              <a:t>se encuentra ampliamente distribuida en la especie humana, siendo normalmente </a:t>
            </a:r>
            <a:r>
              <a:rPr lang="es-ES" sz="2400" dirty="0" smtClean="0">
                <a:latin typeface="Comic Sans MS" panose="030F0702030302020204" pitchFamily="66" charset="0"/>
                <a:ea typeface="Calibri" panose="020F0502020204030204" pitchFamily="34" charset="0"/>
                <a:cs typeface="Arial" panose="020B0604020202020204" pitchFamily="34" charset="0"/>
              </a:rPr>
              <a:t>asintomática. </a:t>
            </a:r>
          </a:p>
          <a:p>
            <a:pPr algn="just">
              <a:lnSpc>
                <a:spcPct val="150000"/>
              </a:lnSpc>
            </a:pPr>
            <a:endParaRPr lang="es-ES" sz="2400" dirty="0" smtClean="0">
              <a:latin typeface="Comic Sans MS" panose="030F0702030302020204" pitchFamily="66"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smtClean="0">
                <a:latin typeface="Comic Sans MS" panose="030F0702030302020204" pitchFamily="66" charset="0"/>
                <a:cs typeface="Arial" panose="020B0604020202020204" pitchFamily="34" charset="0"/>
              </a:rPr>
              <a:t>La </a:t>
            </a:r>
            <a:r>
              <a:rPr lang="es-ES" sz="2400" dirty="0">
                <a:latin typeface="Comic Sans MS" panose="030F0702030302020204" pitchFamily="66" charset="0"/>
                <a:cs typeface="Arial" panose="020B0604020202020204" pitchFamily="34" charset="0"/>
              </a:rPr>
              <a:t>seroprevalencia varía entre 40-60% en niños con edades de 4 a 12 </a:t>
            </a:r>
            <a:r>
              <a:rPr lang="es-ES" sz="2400" dirty="0" smtClean="0">
                <a:latin typeface="Comic Sans MS" panose="030F0702030302020204" pitchFamily="66" charset="0"/>
                <a:cs typeface="Arial" panose="020B0604020202020204" pitchFamily="34" charset="0"/>
              </a:rPr>
              <a:t>años, sin embargo en los países africanos y el sur del pacífico  los niños de edad preescolar presentan 95-100% de seroconversión.</a:t>
            </a:r>
          </a:p>
          <a:p>
            <a:pPr algn="just">
              <a:lnSpc>
                <a:spcPct val="150000"/>
              </a:lnSpc>
            </a:pPr>
            <a:endParaRPr lang="es-ES" sz="2400" dirty="0" smtClean="0">
              <a:latin typeface="Comic Sans MS" panose="030F0702030302020204" pitchFamily="66"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smtClean="0">
                <a:latin typeface="Comic Sans MS" panose="030F0702030302020204" pitchFamily="66" charset="0"/>
                <a:cs typeface="Arial" panose="020B0604020202020204" pitchFamily="34" charset="0"/>
              </a:rPr>
              <a:t>En países en vías de desarrollo la mayoría de los niños adquieren la infección en edades tempranas.</a:t>
            </a:r>
            <a:r>
              <a:rPr lang="es-ES" sz="2400" baseline="30000" dirty="0" smtClean="0">
                <a:latin typeface="Comic Sans MS" panose="030F0702030302020204" pitchFamily="66" charset="0"/>
                <a:cs typeface="Arial" panose="020B0604020202020204" pitchFamily="34" charset="0"/>
              </a:rPr>
              <a:t> </a:t>
            </a:r>
          </a:p>
        </p:txBody>
      </p:sp>
      <p:sp>
        <p:nvSpPr>
          <p:cNvPr id="5" name="Rectángulo 4"/>
          <p:cNvSpPr/>
          <p:nvPr/>
        </p:nvSpPr>
        <p:spPr>
          <a:xfrm>
            <a:off x="3828977" y="476518"/>
            <a:ext cx="4052893" cy="707886"/>
          </a:xfrm>
          <a:prstGeom prst="rect">
            <a:avLst/>
          </a:prstGeom>
        </p:spPr>
        <p:txBody>
          <a:bodyPr wrap="square">
            <a:spAutoFit/>
          </a:bodyPr>
          <a:lstStyle/>
          <a:p>
            <a:pPr algn="ctr"/>
            <a:r>
              <a:rPr lang="es-ES" sz="4000" b="1" dirty="0" smtClean="0">
                <a:latin typeface="Comic Sans MS" panose="030F0702030302020204" pitchFamily="66" charset="0"/>
                <a:cs typeface="Arial" panose="020B0604020202020204" pitchFamily="34" charset="0"/>
              </a:rPr>
              <a:t>Introducción</a:t>
            </a:r>
            <a:endParaRPr lang="es-ES" sz="4000" b="1" dirty="0">
              <a:latin typeface="Comic Sans MS" panose="030F0702030302020204" pitchFamily="66" charset="0"/>
              <a:cs typeface="Arial" panose="020B0604020202020204" pitchFamily="34" charset="0"/>
            </a:endParaRP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801546" cy="110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6535" y="66456"/>
            <a:ext cx="1506994" cy="1132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6116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67923" y="1184404"/>
            <a:ext cx="11365606" cy="6186309"/>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Arial" panose="020B0604020202020204" pitchFamily="34" charset="0"/>
              </a:rPr>
              <a:t>El Virus Varicela </a:t>
            </a:r>
            <a:r>
              <a:rPr lang="es-ES" sz="2400" dirty="0" smtClean="0">
                <a:latin typeface="Comic Sans MS" panose="030F0702030302020204" pitchFamily="66" charset="0"/>
                <a:ea typeface="Calibri" panose="020F0502020204030204" pitchFamily="34" charset="0"/>
                <a:cs typeface="Arial" panose="020B0604020202020204" pitchFamily="34" charset="0"/>
              </a:rPr>
              <a:t>–Zoster (VVZ)  </a:t>
            </a:r>
            <a:r>
              <a:rPr lang="es-ES" sz="2400" dirty="0">
                <a:latin typeface="Comic Sans MS" panose="030F0702030302020204" pitchFamily="66" charset="0"/>
                <a:ea typeface="Calibri" panose="020F0502020204030204" pitchFamily="34" charset="0"/>
                <a:cs typeface="Arial" panose="020B0604020202020204" pitchFamily="34" charset="0"/>
              </a:rPr>
              <a:t>tiene distribución </a:t>
            </a:r>
            <a:r>
              <a:rPr lang="es-ES" sz="2400" dirty="0" smtClean="0">
                <a:latin typeface="Comic Sans MS" panose="030F0702030302020204" pitchFamily="66" charset="0"/>
                <a:ea typeface="Calibri" panose="020F0502020204030204" pitchFamily="34" charset="0"/>
                <a:cs typeface="Arial" panose="020B0604020202020204" pitchFamily="34" charset="0"/>
              </a:rPr>
              <a:t>mundial.</a:t>
            </a:r>
          </a:p>
          <a:p>
            <a:pPr algn="just">
              <a:lnSpc>
                <a:spcPct val="150000"/>
              </a:lnSpc>
            </a:pPr>
            <a:endParaRPr lang="es-ES" sz="2400" dirty="0" smtClean="0">
              <a:latin typeface="Comic Sans MS" panose="030F0702030302020204" pitchFamily="66"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smtClean="0">
                <a:latin typeface="Comic Sans MS" panose="030F0702030302020204" pitchFamily="66" charset="0"/>
                <a:cs typeface="Arial" panose="020B0604020202020204" pitchFamily="34" charset="0"/>
              </a:rPr>
              <a:t>La </a:t>
            </a:r>
            <a:r>
              <a:rPr lang="es-ES" sz="2400" dirty="0">
                <a:latin typeface="Comic Sans MS" panose="030F0702030302020204" pitchFamily="66" charset="0"/>
                <a:cs typeface="Arial" panose="020B0604020202020204" pitchFamily="34" charset="0"/>
              </a:rPr>
              <a:t>infección por </a:t>
            </a:r>
            <a:r>
              <a:rPr lang="es-ES" sz="2400" dirty="0" smtClean="0">
                <a:latin typeface="Comic Sans MS" panose="030F0702030302020204" pitchFamily="66" charset="0"/>
                <a:cs typeface="Arial" panose="020B0604020202020204" pitchFamily="34" charset="0"/>
              </a:rPr>
              <a:t>VVZ </a:t>
            </a:r>
            <a:r>
              <a:rPr lang="es-ES" sz="2400" dirty="0">
                <a:latin typeface="Comic Sans MS" panose="030F0702030302020204" pitchFamily="66" charset="0"/>
                <a:cs typeface="Arial" panose="020B0604020202020204" pitchFamily="34" charset="0"/>
              </a:rPr>
              <a:t>puede cursar con afectación neurológica en forma de meningitis aséptica, meningoencefalitis, mielitis transversa y </a:t>
            </a:r>
            <a:r>
              <a:rPr lang="es-ES" sz="2400" dirty="0" smtClean="0">
                <a:latin typeface="Comic Sans MS" panose="030F0702030302020204" pitchFamily="66" charset="0"/>
                <a:cs typeface="Arial" panose="020B0604020202020204" pitchFamily="34" charset="0"/>
              </a:rPr>
              <a:t>otros.</a:t>
            </a:r>
          </a:p>
          <a:p>
            <a:pPr algn="just">
              <a:lnSpc>
                <a:spcPct val="150000"/>
              </a:lnSpc>
            </a:pPr>
            <a:endParaRPr lang="es-ES" sz="2400" dirty="0" smtClean="0">
              <a:latin typeface="Comic Sans MS" panose="030F0702030302020204" pitchFamily="66"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a:latin typeface="Comic Sans MS" panose="030F0702030302020204" pitchFamily="66" charset="0"/>
                <a:cs typeface="Arial" panose="020B0604020202020204" pitchFamily="34" charset="0"/>
              </a:rPr>
              <a:t>En la mayoría de los países con clima templado más del 90% de las personas han sido afectadas antes de la adolescencia. </a:t>
            </a:r>
          </a:p>
          <a:p>
            <a:pPr marL="342900" indent="-342900" algn="just">
              <a:lnSpc>
                <a:spcPct val="150000"/>
              </a:lnSpc>
              <a:buFont typeface="Wingdings" panose="05000000000000000000" pitchFamily="2" charset="2"/>
              <a:buChar char="v"/>
            </a:pPr>
            <a:endParaRPr lang="es-ES" sz="2400" dirty="0">
              <a:latin typeface="Comic Sans MS" panose="030F0702030302020204" pitchFamily="66" charset="0"/>
              <a:cs typeface="Arial" panose="020B0604020202020204" pitchFamily="34" charset="0"/>
            </a:endParaRPr>
          </a:p>
          <a:p>
            <a:pPr marL="342900" indent="-342900" algn="just">
              <a:lnSpc>
                <a:spcPct val="150000"/>
              </a:lnSpc>
              <a:buFont typeface="Wingdings" panose="05000000000000000000" pitchFamily="2" charset="2"/>
              <a:buChar char="v"/>
            </a:pPr>
            <a:r>
              <a:rPr lang="es-ES" sz="2400" dirty="0" smtClean="0">
                <a:latin typeface="Comic Sans MS" panose="030F0702030302020204" pitchFamily="66" charset="0"/>
                <a:cs typeface="Arial" panose="020B0604020202020204" pitchFamily="34" charset="0"/>
              </a:rPr>
              <a:t>La </a:t>
            </a:r>
            <a:r>
              <a:rPr lang="es-ES" sz="2400" dirty="0">
                <a:latin typeface="Comic Sans MS" panose="030F0702030302020204" pitchFamily="66" charset="0"/>
                <a:cs typeface="Arial" panose="020B0604020202020204" pitchFamily="34" charset="0"/>
              </a:rPr>
              <a:t>encefalitis por </a:t>
            </a:r>
            <a:r>
              <a:rPr lang="es-ES" sz="2400" dirty="0" smtClean="0">
                <a:latin typeface="Comic Sans MS" panose="030F0702030302020204" pitchFamily="66" charset="0"/>
                <a:cs typeface="Arial" panose="020B0604020202020204" pitchFamily="34" charset="0"/>
              </a:rPr>
              <a:t>VVZ </a:t>
            </a:r>
            <a:r>
              <a:rPr lang="es-ES" sz="2400" dirty="0">
                <a:latin typeface="Comic Sans MS" panose="030F0702030302020204" pitchFamily="66" charset="0"/>
                <a:cs typeface="Arial" panose="020B0604020202020204" pitchFamily="34" charset="0"/>
              </a:rPr>
              <a:t>puede afectar del 0,1-0,2% de personas con infección </a:t>
            </a:r>
            <a:r>
              <a:rPr lang="es-ES" sz="2400" dirty="0" smtClean="0">
                <a:latin typeface="Comic Sans MS" panose="030F0702030302020204" pitchFamily="66" charset="0"/>
                <a:cs typeface="Arial" panose="020B0604020202020204" pitchFamily="34" charset="0"/>
              </a:rPr>
              <a:t>primaria.</a:t>
            </a:r>
          </a:p>
          <a:p>
            <a:pPr algn="just">
              <a:lnSpc>
                <a:spcPct val="150000"/>
              </a:lnSpc>
            </a:pPr>
            <a:endParaRPr lang="es-ES" sz="2400" dirty="0" smtClean="0">
              <a:latin typeface="Arial" panose="020B0604020202020204" pitchFamily="34" charset="0"/>
              <a:cs typeface="Arial" panose="020B0604020202020204" pitchFamily="34" charset="0"/>
            </a:endParaRPr>
          </a:p>
        </p:txBody>
      </p:sp>
      <p:sp>
        <p:nvSpPr>
          <p:cNvPr id="6" name="Rectángulo 5"/>
          <p:cNvSpPr/>
          <p:nvPr/>
        </p:nvSpPr>
        <p:spPr>
          <a:xfrm>
            <a:off x="3828977" y="476518"/>
            <a:ext cx="4052893" cy="707886"/>
          </a:xfrm>
          <a:prstGeom prst="rect">
            <a:avLst/>
          </a:prstGeom>
        </p:spPr>
        <p:txBody>
          <a:bodyPr wrap="square">
            <a:spAutoFit/>
          </a:bodyPr>
          <a:lstStyle/>
          <a:p>
            <a:pPr algn="ctr"/>
            <a:r>
              <a:rPr lang="es-ES" sz="4000" b="1" dirty="0" smtClean="0">
                <a:latin typeface="Comic Sans MS" panose="030F0702030302020204" pitchFamily="66" charset="0"/>
                <a:cs typeface="Arial" panose="020B0604020202020204" pitchFamily="34" charset="0"/>
              </a:rPr>
              <a:t>Introducción</a:t>
            </a:r>
            <a:endParaRPr lang="es-ES" sz="4000" b="1" dirty="0">
              <a:latin typeface="Comic Sans MS" panose="030F0702030302020204" pitchFamily="66" charset="0"/>
              <a:cs typeface="Arial" panose="020B0604020202020204" pitchFamily="34" charset="0"/>
            </a:endParaRPr>
          </a:p>
        </p:txBody>
      </p:sp>
      <p:pic>
        <p:nvPicPr>
          <p:cNvPr id="5"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8837" y="30211"/>
            <a:ext cx="854799" cy="1174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4800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2381" y="1541188"/>
            <a:ext cx="11262395" cy="4909036"/>
          </a:xfrm>
          <a:prstGeom prst="rect">
            <a:avLst/>
          </a:prstGeom>
        </p:spPr>
        <p:txBody>
          <a:bodyPr wrap="square">
            <a:spAutoFit/>
          </a:bodyPr>
          <a:lstStyle/>
          <a:p>
            <a:pPr marL="342900" indent="-342900" algn="just">
              <a:lnSpc>
                <a:spcPct val="150000"/>
              </a:lnSpc>
              <a:spcAft>
                <a:spcPts val="1000"/>
              </a:spcAft>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Arial" panose="020B0604020202020204" pitchFamily="34" charset="0"/>
              </a:rPr>
              <a:t>En los procesos inflamatorios del sistema nervioso central se produce a nivel de líquido cefalorraquídeo una activación policlonal y poliespecífica. </a:t>
            </a:r>
            <a:endParaRPr lang="es-ES" sz="2400" dirty="0" smtClean="0">
              <a:latin typeface="Comic Sans MS" panose="030F0702030302020204" pitchFamily="66" charset="0"/>
              <a:ea typeface="Calibri" panose="020F0502020204030204" pitchFamily="34" charset="0"/>
              <a:cs typeface="Arial" panose="020B0604020202020204" pitchFamily="34" charset="0"/>
            </a:endParaRPr>
          </a:p>
          <a:p>
            <a:pPr marL="342900" indent="-342900" algn="just">
              <a:lnSpc>
                <a:spcPct val="150000"/>
              </a:lnSpc>
              <a:spcAft>
                <a:spcPts val="1000"/>
              </a:spcAft>
              <a:buFont typeface="Wingdings" panose="05000000000000000000" pitchFamily="2" charset="2"/>
              <a:buChar char="v"/>
            </a:pPr>
            <a:r>
              <a:rPr lang="es-ES" sz="2400" dirty="0" smtClean="0">
                <a:latin typeface="Comic Sans MS" panose="030F0702030302020204" pitchFamily="66" charset="0"/>
                <a:ea typeface="Calibri" panose="020F0502020204030204" pitchFamily="34" charset="0"/>
                <a:cs typeface="Arial" panose="020B0604020202020204" pitchFamily="34" charset="0"/>
              </a:rPr>
              <a:t>Esta </a:t>
            </a:r>
            <a:r>
              <a:rPr lang="es-ES" sz="2400" dirty="0">
                <a:latin typeface="Comic Sans MS" panose="030F0702030302020204" pitchFamily="66" charset="0"/>
                <a:ea typeface="Calibri" panose="020F0502020204030204" pitchFamily="34" charset="0"/>
                <a:cs typeface="Arial" panose="020B0604020202020204" pitchFamily="34" charset="0"/>
              </a:rPr>
              <a:t>activación se produce desde los primeros días y puede permanecer por períodos </a:t>
            </a:r>
            <a:r>
              <a:rPr lang="es-ES" sz="2400" dirty="0" smtClean="0">
                <a:latin typeface="Comic Sans MS" panose="030F0702030302020204" pitchFamily="66" charset="0"/>
                <a:ea typeface="Calibri" panose="020F0502020204030204" pitchFamily="34" charset="0"/>
                <a:cs typeface="Arial" panose="020B0604020202020204" pitchFamily="34" charset="0"/>
              </a:rPr>
              <a:t>prolongados.</a:t>
            </a:r>
          </a:p>
          <a:p>
            <a:pPr marL="342900" indent="-342900" algn="just">
              <a:lnSpc>
                <a:spcPct val="150000"/>
              </a:lnSpc>
              <a:spcAft>
                <a:spcPts val="1000"/>
              </a:spcAft>
              <a:buFont typeface="Wingdings" panose="05000000000000000000" pitchFamily="2" charset="2"/>
              <a:buChar char="v"/>
            </a:pPr>
            <a:r>
              <a:rPr lang="es-ES" sz="2400" dirty="0" smtClean="0">
                <a:latin typeface="Comic Sans MS" panose="030F0702030302020204" pitchFamily="66" charset="0"/>
                <a:ea typeface="Calibri" panose="020F0502020204030204" pitchFamily="34" charset="0"/>
                <a:cs typeface="Arial" panose="020B0604020202020204" pitchFamily="34" charset="0"/>
              </a:rPr>
              <a:t>Por mecanismos </a:t>
            </a:r>
            <a:r>
              <a:rPr lang="es-ES" sz="2400" dirty="0">
                <a:latin typeface="Comic Sans MS" panose="030F0702030302020204" pitchFamily="66" charset="0"/>
                <a:ea typeface="Calibri" panose="020F0502020204030204" pitchFamily="34" charset="0"/>
                <a:cs typeface="Arial" panose="020B0604020202020204" pitchFamily="34" charset="0"/>
              </a:rPr>
              <a:t>de apoptosis los clones que no responden directamente contra los agentes biológicos involucrados no </a:t>
            </a:r>
            <a:r>
              <a:rPr lang="es-ES" sz="2400" dirty="0" smtClean="0">
                <a:latin typeface="Comic Sans MS" panose="030F0702030302020204" pitchFamily="66" charset="0"/>
                <a:ea typeface="Calibri" panose="020F0502020204030204" pitchFamily="34" charset="0"/>
                <a:cs typeface="Arial" panose="020B0604020202020204" pitchFamily="34" charset="0"/>
              </a:rPr>
              <a:t>proliferan</a:t>
            </a:r>
          </a:p>
          <a:p>
            <a:pPr marL="342900" indent="-342900" algn="just">
              <a:lnSpc>
                <a:spcPct val="150000"/>
              </a:lnSpc>
              <a:spcAft>
                <a:spcPts val="1000"/>
              </a:spcAft>
              <a:buFont typeface="Wingdings" panose="05000000000000000000" pitchFamily="2" charset="2"/>
              <a:buChar char="v"/>
            </a:pPr>
            <a:r>
              <a:rPr lang="es-ES" sz="2400" dirty="0">
                <a:latin typeface="Comic Sans MS" panose="030F0702030302020204" pitchFamily="66" charset="0"/>
                <a:cs typeface="Arial" panose="020B0604020202020204" pitchFamily="34" charset="0"/>
              </a:rPr>
              <a:t>El Reibergrama constituye una herramienta fundamental para el análisis del </a:t>
            </a:r>
            <a:r>
              <a:rPr lang="es-ES" sz="2400" dirty="0" smtClean="0">
                <a:latin typeface="Comic Sans MS" panose="030F0702030302020204" pitchFamily="66" charset="0"/>
                <a:cs typeface="Arial" panose="020B0604020202020204" pitchFamily="34" charset="0"/>
              </a:rPr>
              <a:t>LCR al igual que </a:t>
            </a:r>
            <a:r>
              <a:rPr lang="es-ES" sz="2400" dirty="0">
                <a:latin typeface="Comic Sans MS" panose="030F0702030302020204" pitchFamily="66" charset="0"/>
                <a:cs typeface="Arial" panose="020B0604020202020204" pitchFamily="34" charset="0"/>
              </a:rPr>
              <a:t>el índice de anticuerpos específico </a:t>
            </a:r>
            <a:r>
              <a:rPr lang="es-ES" sz="2400" dirty="0">
                <a:latin typeface="Arial" panose="020B0604020202020204" pitchFamily="34" charset="0"/>
                <a:cs typeface="Arial" panose="020B0604020202020204" pitchFamily="34" charset="0"/>
              </a:rPr>
              <a:t>.</a:t>
            </a:r>
            <a:endParaRPr lang="es-ES" sz="2400" dirty="0" smtClean="0">
              <a:latin typeface="Arial" panose="020B0604020202020204" pitchFamily="34" charset="0"/>
              <a:ea typeface="Calibri" panose="020F0502020204030204" pitchFamily="34" charset="0"/>
              <a:cs typeface="Arial" panose="020B0604020202020204" pitchFamily="34" charset="0"/>
            </a:endParaRPr>
          </a:p>
        </p:txBody>
      </p:sp>
      <p:sp>
        <p:nvSpPr>
          <p:cNvPr id="5" name="Rectángulo 4"/>
          <p:cNvSpPr/>
          <p:nvPr/>
        </p:nvSpPr>
        <p:spPr>
          <a:xfrm>
            <a:off x="3828977" y="476518"/>
            <a:ext cx="4052893" cy="707886"/>
          </a:xfrm>
          <a:prstGeom prst="rect">
            <a:avLst/>
          </a:prstGeom>
        </p:spPr>
        <p:txBody>
          <a:bodyPr wrap="square">
            <a:spAutoFit/>
          </a:bodyPr>
          <a:lstStyle/>
          <a:p>
            <a:pPr algn="ctr"/>
            <a:r>
              <a:rPr lang="es-ES" sz="4000" b="1" dirty="0" smtClean="0">
                <a:latin typeface="Comic Sans MS" panose="030F0702030302020204" pitchFamily="66" charset="0"/>
                <a:cs typeface="Arial" panose="020B0604020202020204" pitchFamily="34" charset="0"/>
              </a:rPr>
              <a:t>Introducción</a:t>
            </a:r>
            <a:endParaRPr lang="es-ES" sz="4000" b="1" dirty="0">
              <a:latin typeface="Comic Sans MS" panose="030F0702030302020204" pitchFamily="66" charset="0"/>
              <a:cs typeface="Arial" panose="020B0604020202020204" pitchFamily="34" charset="0"/>
            </a:endParaRP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904762" cy="1243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7019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34709" y="785305"/>
            <a:ext cx="7167347" cy="707886"/>
          </a:xfrm>
          <a:prstGeom prst="rect">
            <a:avLst/>
          </a:prstGeom>
        </p:spPr>
        <p:txBody>
          <a:bodyPr wrap="none">
            <a:spAutoFit/>
          </a:bodyPr>
          <a:lstStyle/>
          <a:p>
            <a:pPr algn="just"/>
            <a:r>
              <a:rPr lang="es-ES" sz="4000" b="1" dirty="0" smtClean="0">
                <a:latin typeface="Comic Sans MS" panose="030F0702030302020204" pitchFamily="66" charset="0"/>
                <a:cs typeface="Arial" panose="020B0604020202020204" pitchFamily="34" charset="0"/>
              </a:rPr>
              <a:t>Planteamiento del problema </a:t>
            </a:r>
            <a:endParaRPr lang="es-ES" sz="4000" b="1" dirty="0">
              <a:latin typeface="Comic Sans MS" panose="030F0702030302020204" pitchFamily="66" charset="0"/>
              <a:cs typeface="Arial" panose="020B0604020202020204" pitchFamily="34" charset="0"/>
            </a:endParaRPr>
          </a:p>
        </p:txBody>
      </p:sp>
      <p:sp>
        <p:nvSpPr>
          <p:cNvPr id="3" name="Rectángulo 2"/>
          <p:cNvSpPr/>
          <p:nvPr/>
        </p:nvSpPr>
        <p:spPr>
          <a:xfrm>
            <a:off x="1600994" y="2451242"/>
            <a:ext cx="8684710" cy="2862322"/>
          </a:xfrm>
          <a:prstGeom prst="rect">
            <a:avLst/>
          </a:prstGeom>
        </p:spPr>
        <p:txBody>
          <a:bodyPr wrap="square">
            <a:spAutoFit/>
          </a:bodyPr>
          <a:lstStyle/>
          <a:p>
            <a:pPr algn="just">
              <a:lnSpc>
                <a:spcPct val="150000"/>
              </a:lnSpc>
            </a:pPr>
            <a:r>
              <a:rPr lang="es-ES" sz="2400" dirty="0" smtClean="0">
                <a:latin typeface="Comic Sans MS" panose="030F0702030302020204" pitchFamily="66" charset="0"/>
              </a:rPr>
              <a:t> </a:t>
            </a:r>
            <a:r>
              <a:rPr lang="es-ES" sz="2400" dirty="0">
                <a:latin typeface="Comic Sans MS" panose="030F0702030302020204" pitchFamily="66" charset="0"/>
              </a:rPr>
              <a:t>En este trabajo nos proponemos conocer si se puede definir la situación neuroepidemiológica de pacientes pediátricos a partir de la presencia combinada de síntesis intratecal de IgG anti VHS, anti CMV y anti VVZ</a:t>
            </a:r>
            <a:endParaRPr lang="es-ES" sz="2400" dirty="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50000"/>
              </a:lnSpc>
            </a:pPr>
            <a:r>
              <a:rPr lang="es-ES" sz="2400" dirty="0" smtClean="0">
                <a:latin typeface="Comic Sans MS" panose="030F0702030302020204" pitchFamily="66" charset="0"/>
              </a:rPr>
              <a:t> </a:t>
            </a:r>
            <a:endParaRPr lang="es-ES" sz="2400" dirty="0">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6668"/>
            <a:ext cx="730294" cy="10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06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1985" y="1403130"/>
            <a:ext cx="9527475" cy="4154984"/>
          </a:xfrm>
          <a:prstGeom prst="rect">
            <a:avLst/>
          </a:prstGeom>
        </p:spPr>
        <p:txBody>
          <a:bodyPr wrap="square">
            <a:spAutoFit/>
          </a:bodyPr>
          <a:lstStyle/>
          <a:p>
            <a:pPr lvl="0"/>
            <a:endParaRPr lang="es-ES_tradnl" sz="2400" dirty="0" smtClean="0">
              <a:latin typeface="Arial" panose="020B0604020202020204" pitchFamily="34" charset="0"/>
              <a:ea typeface="Calibri" panose="020F0502020204030204" pitchFamily="34" charset="0"/>
              <a:cs typeface="Arial" panose="020B0604020202020204" pitchFamily="34" charset="0"/>
            </a:endParaRPr>
          </a:p>
          <a:p>
            <a:pPr lvl="0"/>
            <a:endParaRPr lang="es-ES_tradnl" sz="2400" dirty="0" smtClean="0">
              <a:latin typeface="Arial" panose="020B0604020202020204" pitchFamily="34" charset="0"/>
              <a:ea typeface="Calibri" panose="020F0502020204030204" pitchFamily="34" charset="0"/>
              <a:cs typeface="Arial" panose="020B0604020202020204" pitchFamily="34" charset="0"/>
            </a:endParaRPr>
          </a:p>
          <a:p>
            <a:pPr marL="457200" lvl="0" indent="-457200" algn="just">
              <a:lnSpc>
                <a:spcPct val="150000"/>
              </a:lnSpc>
              <a:buFont typeface="+mj-lt"/>
              <a:buAutoNum type="arabicPeriod"/>
            </a:pPr>
            <a:r>
              <a:rPr lang="es-ES_tradnl" sz="2400" dirty="0">
                <a:latin typeface="Comic Sans MS" panose="030F0702030302020204" pitchFamily="66" charset="0"/>
              </a:rPr>
              <a:t>Relacionar los niveles de anticuerpos </a:t>
            </a:r>
            <a:r>
              <a:rPr lang="es-ES" sz="2400" dirty="0">
                <a:latin typeface="Comic Sans MS" panose="030F0702030302020204" pitchFamily="66" charset="0"/>
              </a:rPr>
              <a:t>IgG específicos contra citomegalovirus, virus herpes simple, virus varicela-zóster y la variable demográfica que </a:t>
            </a:r>
            <a:r>
              <a:rPr lang="es-ES" sz="2400" dirty="0" smtClean="0">
                <a:latin typeface="Comic Sans MS" panose="030F0702030302020204" pitchFamily="66" charset="0"/>
              </a:rPr>
              <a:t>corresponda.</a:t>
            </a:r>
          </a:p>
          <a:p>
            <a:pPr marL="457200" lvl="0" indent="-457200" algn="just">
              <a:lnSpc>
                <a:spcPct val="150000"/>
              </a:lnSpc>
              <a:buFont typeface="+mj-lt"/>
              <a:buAutoNum type="arabicPeriod"/>
            </a:pPr>
            <a:endParaRPr lang="es-ES" sz="2400" dirty="0" smtClean="0">
              <a:latin typeface="Comic Sans MS" panose="030F0702030302020204" pitchFamily="66" charset="0"/>
            </a:endParaRPr>
          </a:p>
          <a:p>
            <a:pPr marL="457200" lvl="0" indent="-457200" algn="just">
              <a:lnSpc>
                <a:spcPct val="150000"/>
              </a:lnSpc>
              <a:buFont typeface="+mj-lt"/>
              <a:buAutoNum type="arabicPeriod"/>
            </a:pPr>
            <a:r>
              <a:rPr lang="es-ES" sz="2400" dirty="0" smtClean="0">
                <a:latin typeface="Comic Sans MS" panose="030F0702030302020204" pitchFamily="66" charset="0"/>
              </a:rPr>
              <a:t>Asociar </a:t>
            </a:r>
            <a:r>
              <a:rPr lang="es-ES" sz="2400" dirty="0">
                <a:latin typeface="Comic Sans MS" panose="030F0702030302020204" pitchFamily="66" charset="0"/>
              </a:rPr>
              <a:t>el índice de anticuerpos específico con los procesos neurológicos</a:t>
            </a:r>
            <a:endParaRPr lang="es-ES" sz="2400" dirty="0">
              <a:latin typeface="Comic Sans MS" panose="030F0702030302020204" pitchFamily="66" charset="0"/>
              <a:ea typeface="Calibri" panose="020F0502020204030204" pitchFamily="34" charset="0"/>
              <a:cs typeface="Arial" panose="020B0604020202020204" pitchFamily="34" charset="0"/>
            </a:endParaRPr>
          </a:p>
        </p:txBody>
      </p:sp>
      <p:sp>
        <p:nvSpPr>
          <p:cNvPr id="4" name="Rectángulo 3"/>
          <p:cNvSpPr/>
          <p:nvPr/>
        </p:nvSpPr>
        <p:spPr>
          <a:xfrm>
            <a:off x="4115336" y="556117"/>
            <a:ext cx="3740775" cy="707886"/>
          </a:xfrm>
          <a:prstGeom prst="rect">
            <a:avLst/>
          </a:prstGeom>
        </p:spPr>
        <p:txBody>
          <a:bodyPr wrap="square">
            <a:spAutoFit/>
          </a:bodyPr>
          <a:lstStyle/>
          <a:p>
            <a:pPr algn="just"/>
            <a:r>
              <a:rPr lang="es-ES" sz="4000" dirty="0" smtClean="0">
                <a:latin typeface="Arial" panose="020B0604020202020204" pitchFamily="34" charset="0"/>
                <a:ea typeface="Calibri" panose="020F0502020204030204" pitchFamily="34" charset="0"/>
              </a:rPr>
              <a:t> </a:t>
            </a:r>
            <a:endParaRPr lang="es-ES" sz="4000" dirty="0"/>
          </a:p>
        </p:txBody>
      </p:sp>
      <p:sp>
        <p:nvSpPr>
          <p:cNvPr id="5" name="Rectángulo 4"/>
          <p:cNvSpPr/>
          <p:nvPr/>
        </p:nvSpPr>
        <p:spPr>
          <a:xfrm>
            <a:off x="4205489" y="633390"/>
            <a:ext cx="3740775" cy="1323439"/>
          </a:xfrm>
          <a:prstGeom prst="rect">
            <a:avLst/>
          </a:prstGeom>
        </p:spPr>
        <p:txBody>
          <a:bodyPr wrap="square">
            <a:spAutoFit/>
          </a:bodyPr>
          <a:lstStyle/>
          <a:p>
            <a:pPr algn="just"/>
            <a:r>
              <a:rPr lang="es-ES" sz="4000" b="1" dirty="0" smtClean="0">
                <a:latin typeface="Comic Sans MS" panose="030F0702030302020204" pitchFamily="66" charset="0"/>
                <a:ea typeface="Calibri" panose="020F0502020204030204" pitchFamily="34" charset="0"/>
              </a:rPr>
              <a:t>Objetivos</a:t>
            </a:r>
            <a:endParaRPr lang="es-ES" sz="4000" dirty="0">
              <a:latin typeface="Comic Sans MS" panose="030F0702030302020204" pitchFamily="66" charset="0"/>
            </a:endParaRPr>
          </a:p>
          <a:p>
            <a:pPr algn="just"/>
            <a:endParaRPr lang="es-ES" sz="4000" dirty="0"/>
          </a:p>
        </p:txBody>
      </p:sp>
      <p:pic>
        <p:nvPicPr>
          <p:cNvPr id="6"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21810"/>
            <a:ext cx="932586"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6888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95240" y="353442"/>
            <a:ext cx="5367175" cy="707886"/>
          </a:xfrm>
          <a:prstGeom prst="rect">
            <a:avLst/>
          </a:prstGeom>
        </p:spPr>
        <p:txBody>
          <a:bodyPr wrap="none">
            <a:spAutoFit/>
          </a:bodyPr>
          <a:lstStyle/>
          <a:p>
            <a:pPr algn="just"/>
            <a:r>
              <a:rPr lang="es-ES_tradnl" sz="4000" b="1" dirty="0" smtClean="0">
                <a:latin typeface="Comic Sans MS" panose="030F0702030302020204" pitchFamily="66" charset="0"/>
                <a:ea typeface="Calibri" panose="020F0502020204030204" pitchFamily="34" charset="0"/>
              </a:rPr>
              <a:t>Diseño Metodológico</a:t>
            </a:r>
            <a:endParaRPr lang="es-ES" sz="4000" dirty="0">
              <a:latin typeface="Comic Sans MS" panose="030F0702030302020204" pitchFamily="66" charset="0"/>
            </a:endParaRPr>
          </a:p>
        </p:txBody>
      </p:sp>
      <p:sp>
        <p:nvSpPr>
          <p:cNvPr id="3" name="Rectángulo 2"/>
          <p:cNvSpPr/>
          <p:nvPr/>
        </p:nvSpPr>
        <p:spPr>
          <a:xfrm>
            <a:off x="965914" y="1061328"/>
            <a:ext cx="10225825" cy="2010807"/>
          </a:xfrm>
          <a:prstGeom prst="rect">
            <a:avLst/>
          </a:prstGeom>
        </p:spPr>
        <p:txBody>
          <a:bodyPr wrap="square">
            <a:spAutoFit/>
          </a:bodyPr>
          <a:lstStyle/>
          <a:p>
            <a:pPr marL="342900" marR="21590" indent="-342900" algn="just">
              <a:lnSpc>
                <a:spcPct val="150000"/>
              </a:lnSpc>
              <a:spcAft>
                <a:spcPts val="1000"/>
              </a:spcAft>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Times New Roman" panose="02020603050405020304" pitchFamily="18" charset="0"/>
              </a:rPr>
              <a:t>Se realizó un estudio aplicado, descriptivo, de corte </a:t>
            </a:r>
            <a:r>
              <a:rPr lang="es-ES" sz="2400" dirty="0" smtClean="0">
                <a:latin typeface="Comic Sans MS" panose="030F0702030302020204" pitchFamily="66" charset="0"/>
                <a:ea typeface="Calibri" panose="020F0502020204030204" pitchFamily="34" charset="0"/>
                <a:cs typeface="Times New Roman" panose="02020603050405020304" pitchFamily="18" charset="0"/>
              </a:rPr>
              <a:t>transversal.</a:t>
            </a:r>
          </a:p>
          <a:p>
            <a:pPr marL="342900" marR="21590" indent="-342900" algn="just">
              <a:lnSpc>
                <a:spcPct val="150000"/>
              </a:lnSpc>
              <a:spcAft>
                <a:spcPts val="1000"/>
              </a:spcAft>
              <a:buFont typeface="Wingdings" panose="05000000000000000000" pitchFamily="2" charset="2"/>
              <a:buChar char="v"/>
            </a:pPr>
            <a:r>
              <a:rPr lang="es-ES" sz="2400" dirty="0" smtClean="0">
                <a:latin typeface="Comic Sans MS" panose="030F0702030302020204" pitchFamily="66" charset="0"/>
                <a:ea typeface="Calibri" panose="020F0502020204030204" pitchFamily="34" charset="0"/>
                <a:cs typeface="Times New Roman" panose="02020603050405020304" pitchFamily="18" charset="0"/>
              </a:rPr>
              <a:t>Diseño: estudio observacional de prevalencia</a:t>
            </a:r>
            <a:r>
              <a:rPr lang="es-ES" sz="2400" spc="-15" dirty="0">
                <a:latin typeface="Comic Sans MS" panose="030F0702030302020204" pitchFamily="66" charset="0"/>
                <a:ea typeface="Calibri" panose="020F0502020204030204" pitchFamily="34" charset="0"/>
                <a:cs typeface="Times New Roman" panose="02020603050405020304" pitchFamily="18" charset="0"/>
              </a:rPr>
              <a:t>.</a:t>
            </a:r>
            <a:endParaRPr lang="es-ES" sz="2400" spc="-15" dirty="0" smtClean="0">
              <a:latin typeface="Comic Sans MS" panose="030F0702030302020204" pitchFamily="66" charset="0"/>
              <a:ea typeface="Calibri" panose="020F0502020204030204" pitchFamily="34" charset="0"/>
              <a:cs typeface="Times New Roman" panose="02020603050405020304" pitchFamily="18" charset="0"/>
            </a:endParaRPr>
          </a:p>
          <a:p>
            <a:pPr marR="21590" algn="just">
              <a:lnSpc>
                <a:spcPct val="150000"/>
              </a:lnSpc>
              <a:spcAft>
                <a:spcPts val="1000"/>
              </a:spcAft>
            </a:pPr>
            <a:endParaRPr lang="es-ES" sz="24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4" name="Rectángulo 3"/>
          <p:cNvSpPr/>
          <p:nvPr/>
        </p:nvSpPr>
        <p:spPr>
          <a:xfrm>
            <a:off x="875762" y="2613353"/>
            <a:ext cx="10315977" cy="5262979"/>
          </a:xfrm>
          <a:prstGeom prst="rect">
            <a:avLst/>
          </a:prstGeom>
        </p:spPr>
        <p:txBody>
          <a:bodyPr wrap="square">
            <a:spAutoFit/>
          </a:bodyPr>
          <a:lstStyle/>
          <a:p>
            <a:pPr marL="285750" indent="-285750" algn="just">
              <a:buFont typeface="Wingdings" panose="05000000000000000000" pitchFamily="2" charset="2"/>
              <a:buChar char="v"/>
            </a:pPr>
            <a:r>
              <a:rPr lang="es-ES_tradnl" sz="2400" dirty="0" smtClean="0">
                <a:solidFill>
                  <a:srgbClr val="000000"/>
                </a:solidFill>
                <a:latin typeface="Comic Sans MS" panose="030F0702030302020204" pitchFamily="66" charset="0"/>
                <a:ea typeface="Calibri" panose="020F0502020204030204" pitchFamily="34" charset="0"/>
              </a:rPr>
              <a:t>El </a:t>
            </a:r>
            <a:r>
              <a:rPr lang="es-ES_tradnl" sz="2400" dirty="0">
                <a:solidFill>
                  <a:srgbClr val="000000"/>
                </a:solidFill>
                <a:latin typeface="Comic Sans MS" panose="030F0702030302020204" pitchFamily="66" charset="0"/>
                <a:ea typeface="Calibri" panose="020F0502020204030204" pitchFamily="34" charset="0"/>
              </a:rPr>
              <a:t>universo de </a:t>
            </a:r>
            <a:r>
              <a:rPr lang="es-ES_tradnl" sz="2400" dirty="0" smtClean="0">
                <a:solidFill>
                  <a:srgbClr val="000000"/>
                </a:solidFill>
                <a:latin typeface="Comic Sans MS" panose="030F0702030302020204" pitchFamily="66" charset="0"/>
                <a:ea typeface="Calibri" panose="020F0502020204030204" pitchFamily="34" charset="0"/>
              </a:rPr>
              <a:t>estudio: Las  </a:t>
            </a:r>
            <a:r>
              <a:rPr lang="es-ES_tradnl" sz="2400" dirty="0">
                <a:solidFill>
                  <a:srgbClr val="000000"/>
                </a:solidFill>
                <a:latin typeface="Comic Sans MS" panose="030F0702030302020204" pitchFamily="66" charset="0"/>
                <a:ea typeface="Calibri" panose="020F0502020204030204" pitchFamily="34" charset="0"/>
              </a:rPr>
              <a:t>muestras de suero y </a:t>
            </a:r>
            <a:r>
              <a:rPr lang="es-ES_tradnl" sz="2400" dirty="0" smtClean="0">
                <a:solidFill>
                  <a:srgbClr val="000000"/>
                </a:solidFill>
                <a:latin typeface="Comic Sans MS" panose="030F0702030302020204" pitchFamily="66" charset="0"/>
                <a:ea typeface="Calibri" panose="020F0502020204030204" pitchFamily="34" charset="0"/>
              </a:rPr>
              <a:t>LCR de </a:t>
            </a:r>
            <a:r>
              <a:rPr lang="es-ES_tradnl" sz="2400" dirty="0">
                <a:solidFill>
                  <a:srgbClr val="000000"/>
                </a:solidFill>
                <a:latin typeface="Comic Sans MS" panose="030F0702030302020204" pitchFamily="66" charset="0"/>
                <a:ea typeface="Calibri" panose="020F0502020204030204" pitchFamily="34" charset="0"/>
              </a:rPr>
              <a:t>pacientes </a:t>
            </a:r>
            <a:r>
              <a:rPr lang="es-ES_tradnl" sz="2400" dirty="0" smtClean="0">
                <a:solidFill>
                  <a:srgbClr val="000000"/>
                </a:solidFill>
                <a:latin typeface="Comic Sans MS" panose="030F0702030302020204" pitchFamily="66" charset="0"/>
                <a:ea typeface="Calibri" panose="020F0502020204030204" pitchFamily="34" charset="0"/>
              </a:rPr>
              <a:t>que </a:t>
            </a:r>
            <a:r>
              <a:rPr lang="es-ES_tradnl" sz="2400" dirty="0">
                <a:solidFill>
                  <a:srgbClr val="000000"/>
                </a:solidFill>
                <a:latin typeface="Comic Sans MS" panose="030F0702030302020204" pitchFamily="66" charset="0"/>
                <a:ea typeface="Calibri" panose="020F0502020204030204" pitchFamily="34" charset="0"/>
              </a:rPr>
              <a:t>se </a:t>
            </a:r>
            <a:r>
              <a:rPr lang="es-ES_tradnl" sz="2400" dirty="0" smtClean="0">
                <a:solidFill>
                  <a:srgbClr val="000000"/>
                </a:solidFill>
                <a:latin typeface="Comic Sans MS" panose="030F0702030302020204" pitchFamily="66" charset="0"/>
                <a:ea typeface="Calibri" panose="020F0502020204030204" pitchFamily="34" charset="0"/>
              </a:rPr>
              <a:t> encuentran  almacenadas </a:t>
            </a:r>
            <a:r>
              <a:rPr lang="es-ES_tradnl" sz="2400" dirty="0">
                <a:solidFill>
                  <a:srgbClr val="000000"/>
                </a:solidFill>
                <a:latin typeface="Comic Sans MS" panose="030F0702030302020204" pitchFamily="66" charset="0"/>
                <a:ea typeface="Calibri" panose="020F0502020204030204" pitchFamily="34" charset="0"/>
              </a:rPr>
              <a:t>y conservadas en la serorraquioteca de </a:t>
            </a:r>
            <a:r>
              <a:rPr lang="es-ES_tradnl" sz="2400" dirty="0" smtClean="0">
                <a:solidFill>
                  <a:srgbClr val="000000"/>
                </a:solidFill>
                <a:latin typeface="Comic Sans MS" panose="030F0702030302020204" pitchFamily="66" charset="0"/>
                <a:ea typeface="Calibri" panose="020F0502020204030204" pitchFamily="34" charset="0"/>
              </a:rPr>
              <a:t>LABCEL</a:t>
            </a:r>
          </a:p>
          <a:p>
            <a:pPr algn="just"/>
            <a:endParaRPr lang="es-ES_tradnl" sz="2400" dirty="0" smtClean="0">
              <a:solidFill>
                <a:srgbClr val="000000"/>
              </a:solidFill>
              <a:latin typeface="Comic Sans MS" panose="030F0702030302020204" pitchFamily="66" charset="0"/>
              <a:ea typeface="Calibri" panose="020F0502020204030204" pitchFamily="34" charset="0"/>
            </a:endParaRPr>
          </a:p>
          <a:p>
            <a:pPr marL="342900" indent="-342900" algn="just">
              <a:lnSpc>
                <a:spcPct val="150000"/>
              </a:lnSpc>
              <a:buFont typeface="Wingdings" panose="05000000000000000000" pitchFamily="2" charset="2"/>
              <a:buChar char="v"/>
            </a:pPr>
            <a:r>
              <a:rPr lang="es-ES_tradnl" sz="2400" dirty="0" smtClean="0">
                <a:solidFill>
                  <a:srgbClr val="000000"/>
                </a:solidFill>
                <a:latin typeface="Comic Sans MS" panose="030F0702030302020204" pitchFamily="66" charset="0"/>
                <a:ea typeface="Calibri" panose="020F0502020204030204" pitchFamily="34" charset="0"/>
              </a:rPr>
              <a:t>La población: Muestras </a:t>
            </a:r>
            <a:r>
              <a:rPr lang="es-ES_tradnl" sz="2400" dirty="0">
                <a:solidFill>
                  <a:srgbClr val="000000"/>
                </a:solidFill>
                <a:latin typeface="Comic Sans MS" panose="030F0702030302020204" pitchFamily="66" charset="0"/>
                <a:ea typeface="Calibri" panose="020F0502020204030204" pitchFamily="34" charset="0"/>
              </a:rPr>
              <a:t>de suero y LCR de pacientes </a:t>
            </a:r>
            <a:r>
              <a:rPr lang="es-ES_tradnl" sz="2400" dirty="0" smtClean="0">
                <a:solidFill>
                  <a:srgbClr val="000000"/>
                </a:solidFill>
                <a:latin typeface="Comic Sans MS" panose="030F0702030302020204" pitchFamily="66" charset="0"/>
                <a:ea typeface="Calibri" panose="020F0502020204030204" pitchFamily="34" charset="0"/>
              </a:rPr>
              <a:t>menores de 19 años </a:t>
            </a:r>
            <a:r>
              <a:rPr lang="es-ES_tradnl" sz="2400" dirty="0">
                <a:solidFill>
                  <a:srgbClr val="000000"/>
                </a:solidFill>
                <a:latin typeface="Comic Sans MS" panose="030F0702030302020204" pitchFamily="66" charset="0"/>
                <a:ea typeface="Calibri" panose="020F0502020204030204" pitchFamily="34" charset="0"/>
              </a:rPr>
              <a:t>almacenadas y conservadas en la serorraquioteca de </a:t>
            </a:r>
            <a:r>
              <a:rPr lang="es-ES_tradnl" sz="2400" dirty="0" smtClean="0">
                <a:solidFill>
                  <a:srgbClr val="000000"/>
                </a:solidFill>
                <a:latin typeface="Comic Sans MS" panose="030F0702030302020204" pitchFamily="66" charset="0"/>
                <a:ea typeface="Calibri" panose="020F0502020204030204" pitchFamily="34" charset="0"/>
              </a:rPr>
              <a:t>LABCEL</a:t>
            </a:r>
          </a:p>
          <a:p>
            <a:pPr marL="342900" indent="-342900" algn="just">
              <a:lnSpc>
                <a:spcPct val="150000"/>
              </a:lnSpc>
              <a:buFont typeface="Wingdings" panose="05000000000000000000" pitchFamily="2" charset="2"/>
              <a:buChar char="v"/>
            </a:pPr>
            <a:endParaRPr lang="es-ES_tradnl" sz="2400" dirty="0" smtClean="0">
              <a:solidFill>
                <a:srgbClr val="000000"/>
              </a:solidFill>
              <a:latin typeface="Comic Sans MS" panose="030F0702030302020204" pitchFamily="66" charset="0"/>
              <a:ea typeface="Calibri" panose="020F0502020204030204" pitchFamily="34" charset="0"/>
            </a:endParaRPr>
          </a:p>
          <a:p>
            <a:pPr marL="342900" indent="-342900" algn="just">
              <a:lnSpc>
                <a:spcPct val="150000"/>
              </a:lnSpc>
              <a:buFont typeface="Wingdings" panose="05000000000000000000" pitchFamily="2" charset="2"/>
              <a:buChar char="v"/>
            </a:pPr>
            <a:r>
              <a:rPr lang="es-ES_tradnl" sz="2400" dirty="0" smtClean="0">
                <a:solidFill>
                  <a:srgbClr val="000000"/>
                </a:solidFill>
                <a:latin typeface="Comic Sans MS" panose="030F0702030302020204" pitchFamily="66" charset="0"/>
                <a:ea typeface="Calibri" panose="020F0502020204030204" pitchFamily="34" charset="0"/>
              </a:rPr>
              <a:t>Muestra: Las que cumplieron los criterios de inclusión y exclusión (n=85)</a:t>
            </a:r>
          </a:p>
          <a:p>
            <a:pPr algn="just">
              <a:lnSpc>
                <a:spcPct val="150000"/>
              </a:lnSpc>
            </a:pPr>
            <a:endParaRPr lang="es-ES_tradnl" sz="2400" dirty="0" smtClean="0">
              <a:solidFill>
                <a:srgbClr val="000000"/>
              </a:solidFill>
              <a:latin typeface="Arial" panose="020B0604020202020204" pitchFamily="34" charset="0"/>
              <a:ea typeface="Calibri" panose="020F0502020204030204" pitchFamily="34" charset="0"/>
            </a:endParaRPr>
          </a:p>
          <a:p>
            <a:pPr algn="just"/>
            <a:endParaRPr lang="es-ES_tradnl" sz="2400" dirty="0">
              <a:solidFill>
                <a:srgbClr val="000000"/>
              </a:solidFill>
              <a:latin typeface="Arial" panose="020B0604020202020204" pitchFamily="34" charset="0"/>
              <a:ea typeface="Calibri" panose="020F0502020204030204" pitchFamily="34" charset="0"/>
            </a:endParaRPr>
          </a:p>
        </p:txBody>
      </p:sp>
      <p:pic>
        <p:nvPicPr>
          <p:cNvPr id="5"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0"/>
            <a:ext cx="944049" cy="1297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0584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28240" y="522037"/>
            <a:ext cx="3600666" cy="831446"/>
          </a:xfrm>
          <a:prstGeom prst="rect">
            <a:avLst/>
          </a:prstGeom>
        </p:spPr>
        <p:txBody>
          <a:bodyPr wrap="none">
            <a:spAutoFit/>
          </a:bodyPr>
          <a:lstStyle/>
          <a:p>
            <a:pPr algn="just">
              <a:lnSpc>
                <a:spcPct val="150000"/>
              </a:lnSpc>
              <a:spcAft>
                <a:spcPts val="1000"/>
              </a:spcAft>
            </a:pPr>
            <a:r>
              <a:rPr lang="es-ES" sz="3600" b="1" dirty="0">
                <a:latin typeface="Comic Sans MS" panose="030F0702030302020204" pitchFamily="66" charset="0"/>
                <a:ea typeface="Calibri" panose="020F0502020204030204" pitchFamily="34" charset="0"/>
                <a:cs typeface="Times New Roman" panose="02020603050405020304" pitchFamily="18" charset="0"/>
              </a:rPr>
              <a:t>Procedimientos</a:t>
            </a:r>
            <a:r>
              <a:rPr lang="es-ES" sz="3600" dirty="0">
                <a:latin typeface="Comic Sans MS" panose="030F0702030302020204" pitchFamily="66" charset="0"/>
                <a:ea typeface="Calibri" panose="020F0502020204030204" pitchFamily="34" charset="0"/>
                <a:cs typeface="Times New Roman" panose="02020603050405020304" pitchFamily="18" charset="0"/>
              </a:rPr>
              <a:t> </a:t>
            </a:r>
            <a:endParaRPr lang="es-ES" sz="36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3" name="Rectángulo 2"/>
          <p:cNvSpPr/>
          <p:nvPr/>
        </p:nvSpPr>
        <p:spPr>
          <a:xfrm>
            <a:off x="690275" y="1353483"/>
            <a:ext cx="11243254" cy="3544560"/>
          </a:xfrm>
          <a:prstGeom prst="rect">
            <a:avLst/>
          </a:prstGeom>
        </p:spPr>
        <p:txBody>
          <a:bodyPr wrap="square">
            <a:spAutoFit/>
          </a:bodyPr>
          <a:lstStyle/>
          <a:p>
            <a:pPr marL="342900" indent="-342900" algn="just">
              <a:lnSpc>
                <a:spcPct val="150000"/>
              </a:lnSpc>
              <a:spcAft>
                <a:spcPts val="1000"/>
              </a:spcAft>
              <a:buFont typeface="Wingdings" panose="05000000000000000000" pitchFamily="2" charset="2"/>
              <a:buChar char="v"/>
            </a:pPr>
            <a:r>
              <a:rPr lang="es-ES" sz="2400" dirty="0" smtClean="0">
                <a:latin typeface="Comic Sans MS" panose="030F0702030302020204" pitchFamily="66" charset="0"/>
                <a:ea typeface="Calibri" panose="020F0502020204030204" pitchFamily="34" charset="0"/>
                <a:cs typeface="Arial" panose="020B0604020202020204" pitchFamily="34" charset="0"/>
              </a:rPr>
              <a:t>Se cuantificaron </a:t>
            </a:r>
            <a:r>
              <a:rPr lang="es-ES" sz="2400" dirty="0">
                <a:latin typeface="Comic Sans MS" panose="030F0702030302020204" pitchFamily="66" charset="0"/>
                <a:ea typeface="Calibri" panose="020F0502020204030204" pitchFamily="34" charset="0"/>
                <a:cs typeface="Arial" panose="020B0604020202020204" pitchFamily="34" charset="0"/>
              </a:rPr>
              <a:t>los niveles de IgG, y albúmina en el suero y LCR </a:t>
            </a:r>
            <a:r>
              <a:rPr lang="es-ES" sz="2400" dirty="0" smtClean="0">
                <a:latin typeface="Comic Sans MS" panose="030F0702030302020204" pitchFamily="66" charset="0"/>
                <a:ea typeface="Calibri" panose="020F0502020204030204" pitchFamily="34" charset="0"/>
                <a:cs typeface="Arial" panose="020B0604020202020204" pitchFamily="34" charset="0"/>
              </a:rPr>
              <a:t>respectivamente por Inmunodifusión radial simple.</a:t>
            </a:r>
          </a:p>
          <a:p>
            <a:pPr marL="285750" indent="-285750" algn="just">
              <a:lnSpc>
                <a:spcPct val="150000"/>
              </a:lnSpc>
              <a:spcAft>
                <a:spcPts val="0"/>
              </a:spcAft>
              <a:buFont typeface="Wingdings" panose="05000000000000000000" pitchFamily="2" charset="2"/>
              <a:buChar char="v"/>
            </a:pPr>
            <a:r>
              <a:rPr lang="es-ES" sz="2400" dirty="0">
                <a:latin typeface="Comic Sans MS" panose="030F0702030302020204" pitchFamily="66" charset="0"/>
                <a:ea typeface="Calibri" panose="020F0502020204030204" pitchFamily="34" charset="0"/>
                <a:cs typeface="Arial" panose="020B0604020202020204" pitchFamily="34" charset="0"/>
              </a:rPr>
              <a:t>S</a:t>
            </a:r>
            <a:r>
              <a:rPr lang="es-ES" sz="2400" dirty="0" smtClean="0">
                <a:latin typeface="Comic Sans MS" panose="030F0702030302020204" pitchFamily="66" charset="0"/>
                <a:ea typeface="Calibri" panose="020F0502020204030204" pitchFamily="34" charset="0"/>
                <a:cs typeface="Arial" panose="020B0604020202020204" pitchFamily="34" charset="0"/>
              </a:rPr>
              <a:t>e dosificaron </a:t>
            </a:r>
            <a:r>
              <a:rPr lang="es-ES" sz="2400" dirty="0">
                <a:latin typeface="Comic Sans MS" panose="030F0702030302020204" pitchFamily="66" charset="0"/>
                <a:ea typeface="Calibri" panose="020F0502020204030204" pitchFamily="34" charset="0"/>
                <a:cs typeface="Arial" panose="020B0604020202020204" pitchFamily="34" charset="0"/>
              </a:rPr>
              <a:t>los anticuerpos IgG anti CMV, HSV y </a:t>
            </a:r>
            <a:r>
              <a:rPr lang="es-ES" sz="2400" dirty="0" smtClean="0">
                <a:latin typeface="Comic Sans MS" panose="030F0702030302020204" pitchFamily="66" charset="0"/>
                <a:ea typeface="Calibri" panose="020F0502020204030204" pitchFamily="34" charset="0"/>
                <a:cs typeface="Arial" panose="020B0604020202020204" pitchFamily="34" charset="0"/>
              </a:rPr>
              <a:t>VVZ </a:t>
            </a:r>
            <a:r>
              <a:rPr lang="es-ES" sz="2400" dirty="0">
                <a:latin typeface="Comic Sans MS" panose="030F0702030302020204" pitchFamily="66" charset="0"/>
                <a:ea typeface="Calibri" panose="020F0502020204030204" pitchFamily="34" charset="0"/>
                <a:cs typeface="Arial" panose="020B0604020202020204" pitchFamily="34" charset="0"/>
              </a:rPr>
              <a:t>en suero y LCR por ELISA </a:t>
            </a:r>
          </a:p>
          <a:p>
            <a:pPr marL="285750" indent="-285750" algn="just">
              <a:lnSpc>
                <a:spcPct val="150000"/>
              </a:lnSpc>
              <a:buFont typeface="Wingdings" panose="05000000000000000000" pitchFamily="2" charset="2"/>
              <a:buChar char="v"/>
            </a:pPr>
            <a:r>
              <a:rPr lang="es-ES" sz="2400" dirty="0">
                <a:latin typeface="Comic Sans MS" panose="030F0702030302020204" pitchFamily="66" charset="0"/>
                <a:ea typeface="Times New Roman" panose="02020603050405020304" pitchFamily="18" charset="0"/>
                <a:cs typeface="Arial" panose="020B0604020202020204" pitchFamily="34" charset="0"/>
              </a:rPr>
              <a:t>Para evaluar la síntesis intratecal de </a:t>
            </a:r>
            <a:r>
              <a:rPr lang="es-ES" sz="2400" dirty="0" smtClean="0">
                <a:latin typeface="Comic Sans MS" panose="030F0702030302020204" pitchFamily="66" charset="0"/>
                <a:ea typeface="Calibri" panose="020F0502020204030204" pitchFamily="34" charset="0"/>
                <a:cs typeface="Arial" panose="020B0604020202020204" pitchFamily="34" charset="0"/>
              </a:rPr>
              <a:t>IgG</a:t>
            </a:r>
            <a:r>
              <a:rPr lang="es-ES" sz="2400" dirty="0" smtClean="0">
                <a:latin typeface="Comic Sans MS" panose="030F0702030302020204" pitchFamily="66" charset="0"/>
                <a:ea typeface="Times New Roman" panose="02020603050405020304" pitchFamily="18" charset="0"/>
                <a:cs typeface="Arial" panose="020B0604020202020204" pitchFamily="34" charset="0"/>
              </a:rPr>
              <a:t> </a:t>
            </a:r>
            <a:r>
              <a:rPr lang="es-ES" sz="2400" dirty="0">
                <a:latin typeface="Comic Sans MS" panose="030F0702030302020204" pitchFamily="66" charset="0"/>
                <a:ea typeface="Times New Roman" panose="02020603050405020304" pitchFamily="18" charset="0"/>
                <a:cs typeface="Arial" panose="020B0604020202020204" pitchFamily="34" charset="0"/>
              </a:rPr>
              <a:t>se utiliz</a:t>
            </a:r>
            <a:r>
              <a:rPr lang="es-ES" sz="2400" dirty="0">
                <a:latin typeface="Comic Sans MS" panose="030F0702030302020204" pitchFamily="66" charset="0"/>
                <a:ea typeface="Calibri" panose="020F0502020204030204" pitchFamily="34" charset="0"/>
                <a:cs typeface="Times New Roman" panose="02020603050405020304" pitchFamily="18" charset="0"/>
              </a:rPr>
              <a:t>ó</a:t>
            </a:r>
            <a:r>
              <a:rPr lang="es-ES" sz="2400" dirty="0">
                <a:latin typeface="Comic Sans MS" panose="030F0702030302020204" pitchFamily="66" charset="0"/>
                <a:ea typeface="Times New Roman" panose="02020603050405020304" pitchFamily="18" charset="0"/>
                <a:cs typeface="Arial" panose="020B0604020202020204" pitchFamily="34" charset="0"/>
              </a:rPr>
              <a:t> el Reibergrama. </a:t>
            </a:r>
            <a:endParaRPr lang="es-ES" sz="2400" dirty="0">
              <a:latin typeface="Comic Sans MS" panose="030F0702030302020204" pitchFamily="66" charset="0"/>
              <a:ea typeface="Calibri" panose="020F0502020204030204" pitchFamily="34" charset="0"/>
              <a:cs typeface="Arial" panose="020B0604020202020204" pitchFamily="34" charset="0"/>
            </a:endParaRPr>
          </a:p>
          <a:p>
            <a:pPr marL="285750" indent="-285750" algn="just">
              <a:lnSpc>
                <a:spcPct val="150000"/>
              </a:lnSpc>
              <a:spcAft>
                <a:spcPts val="0"/>
              </a:spcAft>
              <a:buFont typeface="Wingdings" panose="05000000000000000000" pitchFamily="2" charset="2"/>
              <a:buChar char="v"/>
            </a:pPr>
            <a:r>
              <a:rPr lang="es-ES" sz="2400" dirty="0" smtClean="0">
                <a:latin typeface="Comic Sans MS" panose="030F0702030302020204" pitchFamily="66" charset="0"/>
                <a:ea typeface="Calibri" panose="020F0502020204030204" pitchFamily="34" charset="0"/>
                <a:cs typeface="Arial" panose="020B0604020202020204" pitchFamily="34" charset="0"/>
              </a:rPr>
              <a:t>Se determin</a:t>
            </a:r>
            <a:r>
              <a:rPr lang="es-ES" sz="2400" dirty="0">
                <a:latin typeface="Comic Sans MS" panose="030F0702030302020204" pitchFamily="66" charset="0"/>
                <a:ea typeface="Calibri" panose="020F0502020204030204" pitchFamily="34" charset="0"/>
                <a:cs typeface="Times New Roman" panose="02020603050405020304" pitchFamily="18" charset="0"/>
              </a:rPr>
              <a:t>ó</a:t>
            </a:r>
            <a:r>
              <a:rPr lang="es-ES" sz="2400" dirty="0" smtClean="0">
                <a:latin typeface="Comic Sans MS" panose="030F0702030302020204" pitchFamily="66" charset="0"/>
                <a:ea typeface="Calibri" panose="020F0502020204030204" pitchFamily="34" charset="0"/>
                <a:cs typeface="Arial" panose="020B0604020202020204" pitchFamily="34" charset="0"/>
              </a:rPr>
              <a:t> </a:t>
            </a:r>
            <a:r>
              <a:rPr lang="es-ES" sz="2400" dirty="0">
                <a:latin typeface="Comic Sans MS" panose="030F0702030302020204" pitchFamily="66" charset="0"/>
                <a:ea typeface="Calibri" panose="020F0502020204030204" pitchFamily="34" charset="0"/>
                <a:cs typeface="Arial" panose="020B0604020202020204" pitchFamily="34" charset="0"/>
              </a:rPr>
              <a:t>el índice de anticuerpos específicos para CMV, HSV y VVZ. </a:t>
            </a:r>
            <a:endParaRPr lang="es-ES" sz="2400" dirty="0" smtClean="0">
              <a:latin typeface="Comic Sans MS" panose="030F0702030302020204" pitchFamily="66" charset="0"/>
              <a:ea typeface="Calibri" panose="020F0502020204030204" pitchFamily="34" charset="0"/>
              <a:cs typeface="Arial" panose="020B0604020202020204" pitchFamily="34" charset="0"/>
            </a:endParaRPr>
          </a:p>
        </p:txBody>
      </p:sp>
      <p:pic>
        <p:nvPicPr>
          <p:cNvPr id="4" name="Picture 4" descr="Fondo de escritorio 1"/>
          <p:cNvPicPr>
            <a:picLocks noChangeAspect="1" noChangeArrowheads="1"/>
          </p:cNvPicPr>
          <p:nvPr/>
        </p:nvPicPr>
        <p:blipFill>
          <a:blip r:embed="rId2">
            <a:extLst>
              <a:ext uri="{28A0092B-C50C-407E-A947-70E740481C1C}">
                <a14:useLocalDpi xmlns:a14="http://schemas.microsoft.com/office/drawing/2010/main" val="0"/>
              </a:ext>
            </a:extLst>
          </a:blip>
          <a:srcRect l="28275" r="29610"/>
          <a:stretch>
            <a:fillRect/>
          </a:stretch>
        </p:blipFill>
        <p:spPr bwMode="auto">
          <a:xfrm>
            <a:off x="0" y="27059"/>
            <a:ext cx="967158" cy="132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5704" y="66456"/>
            <a:ext cx="16478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7" name="Rectángulo 6"/>
              <p:cNvSpPr/>
              <p:nvPr/>
            </p:nvSpPr>
            <p:spPr>
              <a:xfrm>
                <a:off x="2339438" y="5164647"/>
                <a:ext cx="6911439" cy="1199174"/>
              </a:xfrm>
              <a:prstGeom prst="rect">
                <a:avLst/>
              </a:prstGeom>
            </p:spPr>
            <p:txBody>
              <a:bodyPr wrap="square">
                <a:spAutoFit/>
              </a:bodyPr>
              <a:lstStyle/>
              <a:p>
                <a:pPr algn="just">
                  <a:lnSpc>
                    <a:spcPct val="150000"/>
                  </a:lnSpc>
                  <a:spcAft>
                    <a:spcPts val="0"/>
                  </a:spcAft>
                </a:pPr>
                <a:r>
                  <a:rPr lang="pt-BR" sz="2000" dirty="0">
                    <a:latin typeface="Arial" panose="020B0604020202020204" pitchFamily="34" charset="0"/>
                    <a:ea typeface="Calibri" panose="020F0502020204030204" pitchFamily="34" charset="0"/>
                    <a:cs typeface="Times New Roman" panose="02020603050405020304" pitchFamily="18" charset="0"/>
                  </a:rPr>
                  <a:t>IA</a:t>
                </a:r>
                <a:r>
                  <a:rPr lang="pt-BR" dirty="0">
                    <a:latin typeface="Arial" panose="020B0604020202020204" pitchFamily="34" charset="0"/>
                    <a:ea typeface="Calibri" panose="020F0502020204030204" pitchFamily="34" charset="0"/>
                    <a:cs typeface="Times New Roman" panose="02020603050405020304" pitchFamily="18" charset="0"/>
                  </a:rPr>
                  <a:t>=</a:t>
                </a:r>
                <a14:m>
                  <m:oMath xmlns:m="http://schemas.openxmlformats.org/officeDocument/2006/math">
                    <m:f>
                      <m:fPr>
                        <m:ctrlPr>
                          <a:rPr lang="es-ES" sz="2000" i="1">
                            <a:effectLst/>
                            <a:latin typeface="Cambria Math" panose="02040503050406030204" pitchFamily="18" charset="0"/>
                            <a:ea typeface="Calibri" panose="020F0502020204030204" pitchFamily="34" charset="0"/>
                            <a:cs typeface="Arial" panose="020B0604020202020204" pitchFamily="34" charset="0"/>
                          </a:rPr>
                        </m:ctrlPr>
                      </m:fPr>
                      <m:num>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𝑒𝑠𝑝</m:t>
                        </m:r>
                      </m:num>
                      <m:den>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𝐿𝑖𝑚𝐼𝑔𝐺</m:t>
                        </m:r>
                      </m:den>
                    </m:f>
                  </m:oMath>
                </a14:m>
                <a:r>
                  <a:rPr lang="pt-BR"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14:m>
                  <m:oMath xmlns:m="http://schemas.openxmlformats.org/officeDocument/2006/math">
                    <m:r>
                      <m:rPr>
                        <m:sty m:val="p"/>
                      </m:rPr>
                      <a:rPr lang="pt-BR" sz="2000">
                        <a:effectLst/>
                        <a:latin typeface="Cambria Math" panose="02040503050406030204" pitchFamily="18" charset="0"/>
                        <a:ea typeface="Calibri" panose="020F0502020204030204" pitchFamily="34" charset="0"/>
                        <a:cs typeface="Arial" panose="020B0604020202020204" pitchFamily="34" charset="0"/>
                      </a:rPr>
                      <m:t>Q</m:t>
                    </m:r>
                    <m:r>
                      <a:rPr lang="es-ES" sz="2000" i="1">
                        <a:effectLst/>
                        <a:latin typeface="Cambria Math" panose="02040503050406030204" pitchFamily="18" charset="0"/>
                        <a:ea typeface="Calibri" panose="020F0502020204030204" pitchFamily="34" charset="0"/>
                        <a:cs typeface="Arial" panose="020B0604020202020204" pitchFamily="34" charset="0"/>
                      </a:rPr>
                      <m:t>𝑒𝑠𝑝</m:t>
                    </m:r>
                    <m:r>
                      <a:rPr lang="pt-BR" sz="2000" i="1">
                        <a:effectLst/>
                        <a:latin typeface="Cambria Math" panose="02040503050406030204" pitchFamily="18" charset="0"/>
                        <a:ea typeface="Calibri" panose="020F0502020204030204" pitchFamily="34" charset="0"/>
                        <a:cs typeface="Arial" panose="020B0604020202020204" pitchFamily="34" charset="0"/>
                      </a:rPr>
                      <m:t>=</m:t>
                    </m:r>
                    <m:f>
                      <m:fPr>
                        <m:ctrlPr>
                          <a:rPr lang="es-E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Ac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IgG</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espec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í</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fico</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Anti</m:t>
                        </m:r>
                        <m:r>
                          <a:rPr lang="pt-BR" sz="2000" i="1">
                            <a:effectLst/>
                            <a:latin typeface="Cambria Math" panose="02040503050406030204" pitchFamily="18" charset="0"/>
                            <a:ea typeface="Times New Roman" panose="02020603050405020304" pitchFamily="18" charset="0"/>
                            <a:cs typeface="Arial" panose="020B0604020202020204" pitchFamily="34" charset="0"/>
                          </a:rPr>
                          <m:t>−</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VVZ</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CMV</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HSV</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LCR</m:t>
                        </m:r>
                      </m:num>
                      <m:den>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Ac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IgG</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espec</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í</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fico</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Anti</m:t>
                        </m:r>
                        <m:r>
                          <a:rPr lang="pt-BR" sz="2000" i="1">
                            <a:effectLst/>
                            <a:latin typeface="Cambria Math" panose="02040503050406030204" pitchFamily="18" charset="0"/>
                            <a:ea typeface="Times New Roman" panose="02020603050405020304" pitchFamily="18" charset="0"/>
                            <a:cs typeface="Arial" panose="020B0604020202020204" pitchFamily="34" charset="0"/>
                          </a:rPr>
                          <m:t>−</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VVZ</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CMV</m:t>
                        </m:r>
                        <m:r>
                          <a:rPr lang="pt-BR" sz="2000">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effectLst/>
                            <a:latin typeface="Cambria Math" panose="02040503050406030204" pitchFamily="18" charset="0"/>
                            <a:ea typeface="Times New Roman" panose="02020603050405020304" pitchFamily="18" charset="0"/>
                            <a:cs typeface="Arial" panose="020B0604020202020204" pitchFamily="34" charset="0"/>
                          </a:rPr>
                          <m:t>HSV</m:t>
                        </m:r>
                        <m: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 </m:t>
                        </m:r>
                        <m:r>
                          <m:rPr>
                            <m:sty m:val="p"/>
                          </m:rPr>
                          <a:rPr lang="pt-BR" sz="2000">
                            <a:solidFill>
                              <a:srgbClr val="231F20"/>
                            </a:solidFill>
                            <a:effectLst/>
                            <a:latin typeface="Cambria Math" panose="02040503050406030204" pitchFamily="18" charset="0"/>
                            <a:ea typeface="Times New Roman" panose="02020603050405020304" pitchFamily="18" charset="0"/>
                            <a:cs typeface="Arial" panose="020B0604020202020204" pitchFamily="34" charset="0"/>
                          </a:rPr>
                          <m:t>suero</m:t>
                        </m:r>
                      </m:den>
                    </m:f>
                  </m:oMath>
                </a14:m>
                <a:r>
                  <a:rPr lang="pt-BR" dirty="0">
                    <a:effectLst/>
                    <a:latin typeface="Arial" panose="020B0604020202020204" pitchFamily="34" charset="0"/>
                    <a:ea typeface="Times New Roman" panose="02020603050405020304" pitchFamily="18" charset="0"/>
                    <a:cs typeface="Times New Roman" panose="02020603050405020304" pitchFamily="18" charset="0"/>
                  </a:rPr>
                  <a:t>)</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t-BR" sz="1600" b="1" dirty="0">
                    <a:effectLst/>
                    <a:latin typeface="Arial-BoldMT"/>
                    <a:ea typeface="Calibri" panose="020F0502020204030204" pitchFamily="34" charset="0"/>
                    <a:cs typeface="Arial-BoldMT"/>
                  </a:rPr>
                  <a:t>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Rectángulo 6"/>
              <p:cNvSpPr>
                <a:spLocks noRot="1" noChangeAspect="1" noMove="1" noResize="1" noEditPoints="1" noAdjustHandles="1" noChangeArrowheads="1" noChangeShapeType="1" noTextEdit="1"/>
              </p:cNvSpPr>
              <p:nvPr/>
            </p:nvSpPr>
            <p:spPr>
              <a:xfrm>
                <a:off x="2339438" y="5164647"/>
                <a:ext cx="6911439" cy="1199174"/>
              </a:xfrm>
              <a:prstGeom prst="rect">
                <a:avLst/>
              </a:prstGeom>
              <a:blipFill rotWithShape="0">
                <a:blip r:embed="rId4"/>
                <a:stretch>
                  <a:fillRect l="-970"/>
                </a:stretch>
              </a:blipFill>
            </p:spPr>
            <p:txBody>
              <a:bodyPr/>
              <a:lstStyle/>
              <a:p>
                <a:r>
                  <a:rPr lang="es-ES">
                    <a:noFill/>
                  </a:rPr>
                  <a:t> </a:t>
                </a:r>
              </a:p>
            </p:txBody>
          </p:sp>
        </mc:Fallback>
      </mc:AlternateContent>
    </p:spTree>
    <p:extLst>
      <p:ext uri="{BB962C8B-B14F-4D97-AF65-F5344CB8AC3E}">
        <p14:creationId xmlns:p14="http://schemas.microsoft.com/office/powerpoint/2010/main" val="863051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12530</TotalTime>
  <Words>1580</Words>
  <Application>Microsoft Office PowerPoint</Application>
  <PresentationFormat>Panorámica</PresentationFormat>
  <Paragraphs>256</Paragraphs>
  <Slides>28</Slides>
  <Notes>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2</vt:i4>
      </vt:variant>
      <vt:variant>
        <vt:lpstr>Títulos de diapositiva</vt:lpstr>
      </vt:variant>
      <vt:variant>
        <vt:i4>28</vt:i4>
      </vt:variant>
    </vt:vector>
  </HeadingPairs>
  <TitlesOfParts>
    <vt:vector size="39" baseType="lpstr">
      <vt:lpstr>Arial</vt:lpstr>
      <vt:lpstr>Arial-BoldMT</vt:lpstr>
      <vt:lpstr>Calibri</vt:lpstr>
      <vt:lpstr>Calibri Light</vt:lpstr>
      <vt:lpstr>Cambria Math</vt:lpstr>
      <vt:lpstr>Comic Sans MS</vt:lpstr>
      <vt:lpstr>Times New Roman</vt:lpstr>
      <vt:lpstr>Wingdings</vt:lpstr>
      <vt:lpstr>Tema de Office</vt:lpstr>
      <vt:lpstr>Prism Project</vt:lpstr>
      <vt:lpstr>Documento</vt:lpstr>
      <vt:lpstr>  Instituto de Ciencias Básicas y Preclínicas “Victoria de Girón” Laboratorio Central de Líquido Cefalorraquídeo       Síntesis intratecal de IgG contra herpesvirus  como evidencia neuroinmunoepidemiológica en pacientes pediátricos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respuesta inmune en el SNC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 de tesis   Anticuerpos antivirales como evidencia neuroepidemiológica en pacientes pediátricos</dc:title>
  <dc:creator>Dr</dc:creator>
  <cp:lastModifiedBy>Dr</cp:lastModifiedBy>
  <cp:revision>217</cp:revision>
  <dcterms:created xsi:type="dcterms:W3CDTF">2017-01-26T00:24:33Z</dcterms:created>
  <dcterms:modified xsi:type="dcterms:W3CDTF">2018-10-23T06:07:21Z</dcterms:modified>
</cp:coreProperties>
</file>