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4" r:id="rId6"/>
    <p:sldId id="261" r:id="rId7"/>
    <p:sldId id="262" r:id="rId8"/>
    <p:sldId id="263" r:id="rId9"/>
    <p:sldId id="265" r:id="rId10"/>
    <p:sldId id="266" r:id="rId11"/>
    <p:sldId id="267" r:id="rId12"/>
    <p:sldId id="260" r:id="rId13"/>
    <p:sldId id="273" r:id="rId14"/>
    <p:sldId id="274" r:id="rId15"/>
    <p:sldId id="268" r:id="rId16"/>
    <p:sldId id="271" r:id="rId17"/>
    <p:sldId id="272" r:id="rId18"/>
    <p:sldId id="270" r:id="rId19"/>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A39F"/>
    <a:srgbClr val="F54A05"/>
    <a:srgbClr val="FF9966"/>
    <a:srgbClr val="003300"/>
    <a:srgbClr val="0066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C8957CB6-0B6A-456B-9E72-0AE0A84F4293}"/>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s-ES"/>
          </a:p>
        </p:txBody>
      </p:sp>
      <p:sp>
        <p:nvSpPr>
          <p:cNvPr id="7171" name="Rectangle 3">
            <a:extLst>
              <a:ext uri="{FF2B5EF4-FFF2-40B4-BE49-F238E27FC236}">
                <a16:creationId xmlns:a16="http://schemas.microsoft.com/office/drawing/2014/main" xmlns="" id="{30499134-8E9D-4B2F-99C5-80B1665978F6}"/>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s-E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xmlns="" id="{3D79D4CA-8A45-4719-9B77-E5B1B83FF945}"/>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7174" name="Rectangle 6">
            <a:extLst>
              <a:ext uri="{FF2B5EF4-FFF2-40B4-BE49-F238E27FC236}">
                <a16:creationId xmlns:a16="http://schemas.microsoft.com/office/drawing/2014/main" xmlns="" id="{AB2E7E65-C84C-43A8-B330-353EA2EB997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ES"/>
          </a:p>
        </p:txBody>
      </p:sp>
      <p:sp>
        <p:nvSpPr>
          <p:cNvPr id="7175" name="Rectangle 7">
            <a:extLst>
              <a:ext uri="{FF2B5EF4-FFF2-40B4-BE49-F238E27FC236}">
                <a16:creationId xmlns:a16="http://schemas.microsoft.com/office/drawing/2014/main" xmlns="" id="{D3804318-59FD-47F2-BB7E-7946AB1AF1C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329BC60-5763-4598-BADF-B070193E16C2}" type="slidenum">
              <a:rPr lang="es-ES" altLang="es-ES"/>
              <a:pPr/>
              <a:t>‹Nº›</a:t>
            </a:fld>
            <a:endParaRPr lang="es-ES" altLang="es-ES"/>
          </a:p>
        </p:txBody>
      </p:sp>
    </p:spTree>
    <p:extLst>
      <p:ext uri="{BB962C8B-B14F-4D97-AF65-F5344CB8AC3E}">
        <p14:creationId xmlns:p14="http://schemas.microsoft.com/office/powerpoint/2010/main" val="2766843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endParaRPr lang="es-E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s-E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891ADEE-8EF4-4187-870F-CA536CF61A21}" type="slidenum">
              <a:rPr lang="es-ES" altLang="es-ES" smtClean="0"/>
              <a:pPr/>
              <a:t>‹Nº›</a:t>
            </a:fld>
            <a:endParaRPr lang="es-ES" altLang="es-E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fld id="{777EFD9C-8D48-468C-86E1-06E7BEA44816}" type="slidenum">
              <a:rPr lang="es-ES" altLang="es-ES" smtClean="0"/>
              <a:pPr/>
              <a:t>‹Nº›</a:t>
            </a:fld>
            <a:endParaRPr lang="es-ES" alt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fld id="{4C2BF486-A10F-4132-8B8F-F3B80454157D}" type="slidenum">
              <a:rPr lang="es-ES" altLang="es-ES" smtClean="0"/>
              <a:pPr/>
              <a:t>‹Nº›</a:t>
            </a:fld>
            <a:endParaRPr lang="es-ES" alt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fld id="{0F043675-8E91-48A3-8D8E-92574656E0BE}" type="slidenum">
              <a:rPr lang="es-ES" altLang="es-ES" smtClean="0"/>
              <a:pPr/>
              <a:t>‹Nº›</a:t>
            </a:fld>
            <a:endParaRPr lang="es-ES" alt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fld id="{04EBB595-0A0C-4D5C-B7F1-97129B7C3FA7}" type="slidenum">
              <a:rPr lang="es-ES" altLang="es-ES" smtClean="0"/>
              <a:pPr/>
              <a:t>‹Nº›</a:t>
            </a:fld>
            <a:endParaRPr lang="es-ES" alt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fld id="{4D5AE1DE-B07B-44EF-8192-2830FAB6B027}" type="slidenum">
              <a:rPr lang="es-ES" altLang="es-ES" smtClean="0"/>
              <a:pPr/>
              <a:t>‹Nº›</a:t>
            </a:fld>
            <a:endParaRPr lang="es-ES" altLang="es-ES"/>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fld id="{A2909CE7-4ED3-442E-A28F-2ADE405DA74D}" type="slidenum">
              <a:rPr lang="es-ES" altLang="es-ES" smtClean="0"/>
              <a:pPr/>
              <a:t>‹Nº›</a:t>
            </a:fld>
            <a:endParaRPr lang="es-ES" alt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fld id="{AE3F47EC-B1AB-459B-9F27-87855FE9AB3C}" type="slidenum">
              <a:rPr lang="es-ES" altLang="es-ES" smtClean="0"/>
              <a:pPr/>
              <a:t>‹Nº›</a:t>
            </a:fld>
            <a:endParaRPr lang="es-ES" alt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fld id="{330579A9-1562-4EA9-970D-019692440D59}" type="slidenum">
              <a:rPr lang="es-ES" altLang="es-ES" smtClean="0"/>
              <a:pPr/>
              <a:t>‹Nº›</a:t>
            </a:fld>
            <a:endParaRPr lang="es-ES" alt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s-ES"/>
          </a:p>
        </p:txBody>
      </p:sp>
      <p:sp>
        <p:nvSpPr>
          <p:cNvPr id="7" name="Slide Number Placeholder 6"/>
          <p:cNvSpPr>
            <a:spLocks noGrp="1"/>
          </p:cNvSpPr>
          <p:nvPr>
            <p:ph type="sldNum" sz="quarter" idx="12"/>
          </p:nvPr>
        </p:nvSpPr>
        <p:spPr/>
        <p:txBody>
          <a:bodyPr/>
          <a:lstStyle/>
          <a:p>
            <a:fld id="{74300E29-E64C-4FC7-85A9-31D7C2A01BAB}" type="slidenum">
              <a:rPr lang="es-ES" altLang="es-ES" smtClean="0"/>
              <a:pPr/>
              <a:t>‹Nº›</a:t>
            </a:fld>
            <a:endParaRPr lang="es-ES" altLang="es-E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s-E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s-ES"/>
          </a:p>
        </p:txBody>
      </p:sp>
      <p:sp>
        <p:nvSpPr>
          <p:cNvPr id="7" name="Slide Number Placeholder 6"/>
          <p:cNvSpPr>
            <a:spLocks noGrp="1"/>
          </p:cNvSpPr>
          <p:nvPr>
            <p:ph type="sldNum" sz="quarter" idx="12"/>
          </p:nvPr>
        </p:nvSpPr>
        <p:spPr/>
        <p:txBody>
          <a:bodyPr/>
          <a:lstStyle/>
          <a:p>
            <a:fld id="{348E8992-D992-4E4E-A3DB-046F0EC36766}" type="slidenum">
              <a:rPr lang="es-ES" altLang="es-ES" smtClean="0"/>
              <a:pPr/>
              <a:t>‹Nº›</a:t>
            </a:fld>
            <a:endParaRPr lang="es-ES" alt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s-E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s-E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4263D4A-965F-4029-BE9E-159FDB59CFA5}" type="slidenum">
              <a:rPr lang="es-ES" altLang="es-ES" smtClean="0"/>
              <a:pPr/>
              <a:t>‹Nº›</a:t>
            </a:fld>
            <a:endParaRPr lang="es-ES" alt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http://www.fesemi.org/images/galeria/otros_caso7.jp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http://www.fit4ever.es/img/cont/apl_ps2_01.jpg" TargetMode="External"/><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http://www.jnjgateway.com/images/items/7fhydl_prod2.jpg" TargetMode="External"/><Relationship Id="rId2"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16.xml.rels><?xml version="1.0" encoding="UTF-8" standalone="yes"?>
<Relationships xmlns="http://schemas.openxmlformats.org/package/2006/relationships"><Relationship Id="rId8" Type="http://schemas.openxmlformats.org/officeDocument/2006/relationships/image" Target="http://www.diagnostico.com.ar/diagnostico/dia082/d-ec082-3a.jpg" TargetMode="External"/><Relationship Id="rId3" Type="http://schemas.openxmlformats.org/officeDocument/2006/relationships/image" Target="../media/image31.jpeg"/><Relationship Id="rId7" Type="http://schemas.openxmlformats.org/officeDocument/2006/relationships/image" Target="../media/image33.jpe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http://www.diagnostico.com.ar/diagnostico/dia082/d-ec082-2a.jpg" TargetMode="External"/><Relationship Id="rId5" Type="http://schemas.openxmlformats.org/officeDocument/2006/relationships/image" Target="../media/image32.jpeg"/><Relationship Id="rId4" Type="http://schemas.openxmlformats.org/officeDocument/2006/relationships/image" Target="http://www.diagnostico.com.ar/diagnostico/dia082/d-ec082-1b.jpg" TargetMode="External"/><Relationship Id="rId9" Type="http://schemas.openxmlformats.org/officeDocument/2006/relationships/image" Target="../media/image34.png"/></Relationships>
</file>

<file path=ppt/slides/_rels/slide17.xml.rels><?xml version="1.0" encoding="UTF-8" standalone="yes"?>
<Relationships xmlns="http://schemas.openxmlformats.org/package/2006/relationships"><Relationship Id="rId3" Type="http://schemas.openxmlformats.org/officeDocument/2006/relationships/image" Target="http://www.medicosecuador.com/interlab/imagenes/equipos/bioquimica_rapida/4.jpg" TargetMode="External"/><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gif"/><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http://www.virus.med.puc.cl/viajero/img_varias/trombosis.jpg" TargetMode="Externa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http://www.farmaceuticonline.com/.gif_farmaceutics/classeturista.gi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meded.ucsd.edu/isp/1994/im-quiz/images/lipedema.jpg" TargetMode="Externa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www.medwave.cl/medios/congresos/CapitChilACS/Diciembre04/fig1TEptrauma.jpg"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http://www.biolitec.com/images/elvesbefore1s.jpg" TargetMode="External"/><Relationship Id="rId2" Type="http://schemas.openxmlformats.org/officeDocument/2006/relationships/image" Target="../media/image13.gif"/><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http://www.fesemi.org/images/galeria/otros_caso7.jpg"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http://images.google.com.ec/images?q=tbn:0gBff4RlhZMJ:www.nlm.nih.gov/medlineplus/spanish/ency/images/ency/fullsize/2549.jpg" TargetMode="Externa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0" descr="j028321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noChangeArrowheads="1"/>
          </p:cNvSpPr>
          <p:nvPr>
            <p:ph type="ctrTitle"/>
          </p:nvPr>
        </p:nvSpPr>
        <p:spPr/>
        <p:txBody>
          <a:bodyPr/>
          <a:lstStyle/>
          <a:p>
            <a:pPr eaLnBrk="1" hangingPunct="1"/>
            <a:r>
              <a:rPr lang="es-MX" altLang="es-ES" smtClean="0"/>
              <a:t>.</a:t>
            </a:r>
            <a:endParaRPr lang="es-ES" altLang="es-ES" smtClean="0"/>
          </a:p>
        </p:txBody>
      </p:sp>
      <p:sp>
        <p:nvSpPr>
          <p:cNvPr id="3077" name="WordArt 4"/>
          <p:cNvSpPr>
            <a:spLocks noChangeArrowheads="1" noChangeShapeType="1" noTextEdit="1"/>
          </p:cNvSpPr>
          <p:nvPr/>
        </p:nvSpPr>
        <p:spPr bwMode="auto">
          <a:xfrm>
            <a:off x="683418" y="1484784"/>
            <a:ext cx="7777163" cy="2592388"/>
          </a:xfrm>
          <a:prstGeom prst="rect">
            <a:avLst/>
          </a:prstGeom>
        </p:spPr>
        <p:txBody>
          <a:bodyPr wrap="none" fromWordArt="1">
            <a:prstTxWarp prst="textPlain">
              <a:avLst>
                <a:gd name="adj" fmla="val 50000"/>
              </a:avLst>
            </a:prstTxWarp>
            <a:scene3d>
              <a:camera prst="legacyPerspectiveBottomRight">
                <a:rot lat="0" lon="21239996" rev="0"/>
              </a:camera>
              <a:lightRig rig="legacyHarsh3" dir="l"/>
            </a:scene3d>
            <a:sp3d extrusionH="430200" prstMaterial="legacyMatte">
              <a:extrusionClr>
                <a:srgbClr val="C0C0C0"/>
              </a:extrusionClr>
            </a:sp3d>
          </a:bodyPr>
          <a:lstStyle/>
          <a:p>
            <a:pPr algn="ctr"/>
            <a:r>
              <a:rPr lang="es-ES" sz="3600" b="1"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Wide Latin"/>
              </a:rPr>
              <a:t>TROMBOSIS VENOSA PROFUNDA</a:t>
            </a:r>
          </a:p>
          <a:p>
            <a:pPr algn="ctr"/>
            <a:r>
              <a:rPr lang="es-ES" sz="3600" b="1" kern="10" dirty="0" smtClean="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Wide Latin"/>
              </a:rPr>
              <a:t>(       (T.V.P</a:t>
            </a:r>
            <a:r>
              <a:rPr lang="es-ES" sz="3600" b="1"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Wide Latin"/>
              </a:rPr>
              <a:t>.)</a:t>
            </a:r>
          </a:p>
        </p:txBody>
      </p:sp>
      <p:pic>
        <p:nvPicPr>
          <p:cNvPr id="3078" name="Picture 5" descr="http://www.fesemi.org/images/galeria/otros_caso7.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55650" y="2620215"/>
            <a:ext cx="3168650"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s-ES" altLang="es-ES" b="1" u="sng" smtClean="0">
                <a:solidFill>
                  <a:schemeClr val="bg1"/>
                </a:solidFill>
              </a:rPr>
              <a:t>Métodos de profilaxis</a:t>
            </a:r>
            <a:r>
              <a:rPr lang="es-ES" altLang="es-ES" smtClean="0"/>
              <a:t> </a:t>
            </a:r>
          </a:p>
        </p:txBody>
      </p:sp>
      <p:sp>
        <p:nvSpPr>
          <p:cNvPr id="12292" name="Rectangle 3"/>
          <p:cNvSpPr>
            <a:spLocks noGrp="1" noChangeArrowheads="1"/>
          </p:cNvSpPr>
          <p:nvPr>
            <p:ph idx="1"/>
          </p:nvPr>
        </p:nvSpPr>
        <p:spPr>
          <a:xfrm>
            <a:off x="827584" y="908720"/>
            <a:ext cx="7137357" cy="5170611"/>
          </a:xfrm>
        </p:spPr>
        <p:txBody>
          <a:bodyPr>
            <a:normAutofit fontScale="77500" lnSpcReduction="20000"/>
          </a:bodyPr>
          <a:lstStyle/>
          <a:p>
            <a:pPr eaLnBrk="1" hangingPunct="1">
              <a:lnSpc>
                <a:spcPct val="80000"/>
              </a:lnSpc>
            </a:pPr>
            <a:endParaRPr lang="es-ES" altLang="es-ES" sz="2100" dirty="0" smtClean="0">
              <a:solidFill>
                <a:schemeClr val="tx1"/>
              </a:solidFill>
            </a:endParaRPr>
          </a:p>
          <a:p>
            <a:pPr eaLnBrk="1" hangingPunct="1">
              <a:lnSpc>
                <a:spcPct val="80000"/>
              </a:lnSpc>
            </a:pPr>
            <a:r>
              <a:rPr lang="es-ES" altLang="es-ES" sz="2100" b="1" dirty="0" smtClean="0">
                <a:solidFill>
                  <a:schemeClr val="tx1"/>
                </a:solidFill>
              </a:rPr>
              <a:t>a) Farmacológicos:</a:t>
            </a:r>
            <a:r>
              <a:rPr lang="es-ES" altLang="es-ES" sz="2100" dirty="0" smtClean="0">
                <a:solidFill>
                  <a:schemeClr val="tx1"/>
                </a:solidFill>
              </a:rPr>
              <a:t> El tratamiento combinado es más eficaz para prevenir la TVP.. El paciente debe ser hidratado adecuadamente y el volumen sanguíneo se mantendrá en los límites normales. </a:t>
            </a:r>
          </a:p>
          <a:p>
            <a:pPr eaLnBrk="1" hangingPunct="1">
              <a:lnSpc>
                <a:spcPct val="80000"/>
              </a:lnSpc>
            </a:pPr>
            <a:endParaRPr lang="es-ES" altLang="es-ES" sz="2100" dirty="0" smtClean="0">
              <a:solidFill>
                <a:schemeClr val="tx1"/>
              </a:solidFill>
            </a:endParaRPr>
          </a:p>
          <a:p>
            <a:pPr eaLnBrk="1" hangingPunct="1">
              <a:lnSpc>
                <a:spcPct val="80000"/>
              </a:lnSpc>
            </a:pPr>
            <a:r>
              <a:rPr lang="es-ES" altLang="es-ES" sz="2100" dirty="0" smtClean="0">
                <a:solidFill>
                  <a:schemeClr val="tx1"/>
                </a:solidFill>
              </a:rPr>
              <a:t>Aspirina: de dudosa efectividad como agente profiláctico</a:t>
            </a:r>
          </a:p>
          <a:p>
            <a:pPr eaLnBrk="1" hangingPunct="1">
              <a:lnSpc>
                <a:spcPct val="80000"/>
              </a:lnSpc>
              <a:buFontTx/>
              <a:buNone/>
            </a:pPr>
            <a:endParaRPr lang="es-ES" altLang="es-ES" sz="2100" dirty="0" smtClean="0">
              <a:solidFill>
                <a:schemeClr val="tx1"/>
              </a:solidFill>
            </a:endParaRPr>
          </a:p>
          <a:p>
            <a:pPr eaLnBrk="1" hangingPunct="1">
              <a:lnSpc>
                <a:spcPct val="80000"/>
              </a:lnSpc>
            </a:pPr>
            <a:r>
              <a:rPr lang="es-ES" altLang="es-ES" sz="2100" dirty="0" err="1" smtClean="0">
                <a:solidFill>
                  <a:schemeClr val="tx1"/>
                </a:solidFill>
              </a:rPr>
              <a:t>Dextran</a:t>
            </a:r>
            <a:r>
              <a:rPr lang="es-ES" altLang="es-ES" sz="2100" dirty="0" smtClean="0">
                <a:solidFill>
                  <a:schemeClr val="tx1"/>
                </a:solidFill>
              </a:rPr>
              <a:t>: de regular efectividad presenta, además, el inconveniente de ser caro y de tener que administrarse por vía endovenosa.</a:t>
            </a:r>
          </a:p>
          <a:p>
            <a:pPr eaLnBrk="1" hangingPunct="1">
              <a:lnSpc>
                <a:spcPct val="80000"/>
              </a:lnSpc>
            </a:pPr>
            <a:endParaRPr lang="es-ES" altLang="es-ES" sz="2100" dirty="0" smtClean="0">
              <a:solidFill>
                <a:schemeClr val="tx1"/>
              </a:solidFill>
            </a:endParaRPr>
          </a:p>
          <a:p>
            <a:pPr eaLnBrk="1" hangingPunct="1">
              <a:lnSpc>
                <a:spcPct val="80000"/>
              </a:lnSpc>
            </a:pPr>
            <a:r>
              <a:rPr lang="es-ES" altLang="es-ES" sz="2100" dirty="0" smtClean="0">
                <a:solidFill>
                  <a:schemeClr val="tx1"/>
                </a:solidFill>
              </a:rPr>
              <a:t>Heparinas: no fraccionadas (NF) de bajo peso molecular (HBPM). 5.000 unidades de heparina subcutánea 2 horas antes de la cirugía, y más adelante cada 12 horas hasta que el paciente comienza a caminar. </a:t>
            </a:r>
          </a:p>
          <a:p>
            <a:pPr eaLnBrk="1" hangingPunct="1">
              <a:lnSpc>
                <a:spcPct val="80000"/>
              </a:lnSpc>
            </a:pPr>
            <a:endParaRPr lang="es-ES" altLang="es-ES" sz="2100" dirty="0" smtClean="0">
              <a:solidFill>
                <a:schemeClr val="tx1"/>
              </a:solidFill>
            </a:endParaRPr>
          </a:p>
          <a:p>
            <a:pPr eaLnBrk="1" hangingPunct="1">
              <a:lnSpc>
                <a:spcPct val="80000"/>
              </a:lnSpc>
            </a:pPr>
            <a:r>
              <a:rPr lang="es-MX" altLang="es-ES" sz="2100" dirty="0" smtClean="0">
                <a:solidFill>
                  <a:schemeClr val="tx1"/>
                </a:solidFill>
              </a:rPr>
              <a:t>WARFARINA </a:t>
            </a:r>
            <a:r>
              <a:rPr lang="es-ES" altLang="es-ES" sz="2100" dirty="0" smtClean="0">
                <a:solidFill>
                  <a:schemeClr val="tx1"/>
                </a:solidFill>
              </a:rPr>
              <a:t>Es un anticoagulante que actúa inhibiendo los factores dependientes de la vitamina K. Se inicia una dosis de 10 mg. el día anterior a la operación ajustando posteriormente la dosis según el tiempo de protrombina del paciente, hasta llevarlo a un rango entre 16 y 18 segundos teniendo el control en 12 segundos </a:t>
            </a:r>
          </a:p>
          <a:p>
            <a:pPr eaLnBrk="1" hangingPunct="1">
              <a:lnSpc>
                <a:spcPct val="80000"/>
              </a:lnSpc>
              <a:buFontTx/>
              <a:buNone/>
            </a:pPr>
            <a:endParaRPr lang="es-ES" altLang="es-ES" sz="2100" b="1" dirty="0" smtClean="0">
              <a:solidFill>
                <a:schemeClr val="tx1"/>
              </a:solidFill>
            </a:endParaRPr>
          </a:p>
          <a:p>
            <a:pPr eaLnBrk="1" hangingPunct="1">
              <a:lnSpc>
                <a:spcPct val="80000"/>
              </a:lnSpc>
            </a:pPr>
            <a:r>
              <a:rPr lang="es-ES" altLang="es-ES" sz="2100" b="1" i="1" dirty="0" smtClean="0">
                <a:solidFill>
                  <a:schemeClr val="tx1"/>
                </a:solidFill>
              </a:rPr>
              <a:t>Tratamiento </a:t>
            </a:r>
            <a:r>
              <a:rPr lang="es-ES" altLang="es-ES" sz="2100" b="1" i="1" dirty="0" err="1" smtClean="0">
                <a:solidFill>
                  <a:schemeClr val="tx1"/>
                </a:solidFill>
              </a:rPr>
              <a:t>trombolítíco</a:t>
            </a:r>
            <a:r>
              <a:rPr lang="es-ES" altLang="es-ES" sz="2100" b="1" i="1" dirty="0" smtClean="0">
                <a:solidFill>
                  <a:schemeClr val="tx1"/>
                </a:solidFill>
              </a:rPr>
              <a:t>:</a:t>
            </a:r>
            <a:endParaRPr lang="es-ES" altLang="es-ES" sz="2100" dirty="0" smtClean="0">
              <a:solidFill>
                <a:schemeClr val="tx1"/>
              </a:solidFill>
            </a:endParaRPr>
          </a:p>
          <a:p>
            <a:pPr eaLnBrk="1" hangingPunct="1">
              <a:lnSpc>
                <a:spcPct val="80000"/>
              </a:lnSpc>
            </a:pPr>
            <a:r>
              <a:rPr lang="es-ES" altLang="es-ES" sz="2100" dirty="0" err="1" smtClean="0">
                <a:solidFill>
                  <a:schemeClr val="tx1"/>
                </a:solidFill>
              </a:rPr>
              <a:t>estreptocinasa</a:t>
            </a:r>
            <a:r>
              <a:rPr lang="es-ES" altLang="es-ES" sz="2100" dirty="0" smtClean="0">
                <a:solidFill>
                  <a:schemeClr val="tx1"/>
                </a:solidFill>
              </a:rPr>
              <a:t> y </a:t>
            </a:r>
            <a:r>
              <a:rPr lang="es-ES" altLang="es-ES" sz="2100" dirty="0" err="1" smtClean="0">
                <a:solidFill>
                  <a:schemeClr val="tx1"/>
                </a:solidFill>
              </a:rPr>
              <a:t>urocinasa</a:t>
            </a:r>
            <a:r>
              <a:rPr lang="es-ES" altLang="es-ES" sz="2100" dirty="0" smtClean="0">
                <a:solidFill>
                  <a:schemeClr val="tx1"/>
                </a:solidFill>
              </a:rPr>
              <a:t>, y recientemente activador </a:t>
            </a:r>
          </a:p>
          <a:p>
            <a:pPr eaLnBrk="1" hangingPunct="1">
              <a:lnSpc>
                <a:spcPct val="80000"/>
              </a:lnSpc>
            </a:pPr>
            <a:r>
              <a:rPr lang="es-ES" altLang="es-ES" sz="2100" dirty="0" smtClean="0">
                <a:solidFill>
                  <a:schemeClr val="tx1"/>
                </a:solidFill>
              </a:rPr>
              <a:t>del </a:t>
            </a:r>
            <a:r>
              <a:rPr lang="es-ES" altLang="es-ES" sz="2100" dirty="0" err="1" smtClean="0">
                <a:solidFill>
                  <a:schemeClr val="tx1"/>
                </a:solidFill>
              </a:rPr>
              <a:t>plasminógeno</a:t>
            </a:r>
            <a:r>
              <a:rPr lang="es-ES" altLang="es-ES" sz="2100" dirty="0" smtClean="0">
                <a:solidFill>
                  <a:schemeClr val="tx1"/>
                </a:solidFill>
              </a:rPr>
              <a:t> tisular [API]) se aplica para disolver los coágulos</a:t>
            </a:r>
            <a:r>
              <a:rPr lang="es-ES" altLang="es-ES" sz="1600" dirty="0" smtClean="0">
                <a:solidFill>
                  <a:schemeClr val="bg1"/>
                </a:solidFill>
              </a:rPr>
              <a:t>.</a:t>
            </a:r>
            <a:r>
              <a:rPr lang="es-ES" altLang="es-ES" sz="1400"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43608" y="620688"/>
            <a:ext cx="7024744" cy="745152"/>
          </a:xfrm>
        </p:spPr>
        <p:txBody>
          <a:bodyPr/>
          <a:lstStyle/>
          <a:p>
            <a:pPr eaLnBrk="1" hangingPunct="1"/>
            <a:r>
              <a:rPr lang="es-ES" altLang="es-ES" dirty="0" smtClean="0"/>
              <a:t>b) No farmacológicos</a:t>
            </a:r>
          </a:p>
        </p:txBody>
      </p:sp>
      <p:sp>
        <p:nvSpPr>
          <p:cNvPr id="13315" name="Rectangle 3"/>
          <p:cNvSpPr>
            <a:spLocks noGrp="1" noChangeArrowheads="1"/>
          </p:cNvSpPr>
          <p:nvPr>
            <p:ph idx="1"/>
          </p:nvPr>
        </p:nvSpPr>
        <p:spPr>
          <a:xfrm>
            <a:off x="827584" y="1412776"/>
            <a:ext cx="6777317" cy="3508977"/>
          </a:xfrm>
        </p:spPr>
        <p:txBody>
          <a:bodyPr>
            <a:noAutofit/>
          </a:bodyPr>
          <a:lstStyle/>
          <a:p>
            <a:pPr algn="just" eaLnBrk="1" hangingPunct="1">
              <a:lnSpc>
                <a:spcPct val="80000"/>
              </a:lnSpc>
            </a:pPr>
            <a:r>
              <a:rPr lang="es-ES" altLang="es-ES" sz="1600" b="1" dirty="0" err="1" smtClean="0">
                <a:latin typeface="Arial" pitchFamily="34" charset="0"/>
                <a:cs typeface="Arial" pitchFamily="34" charset="0"/>
              </a:rPr>
              <a:t>Trendelemburg</a:t>
            </a:r>
            <a:r>
              <a:rPr lang="es-ES" altLang="es-ES" sz="1600" b="1" dirty="0" smtClean="0">
                <a:latin typeface="Arial" pitchFamily="34" charset="0"/>
                <a:cs typeface="Arial" pitchFamily="34" charset="0"/>
              </a:rPr>
              <a:t> : aumenta la velocidad del retorno y disminuye el calibre venoso.</a:t>
            </a:r>
          </a:p>
          <a:p>
            <a:pPr algn="just" eaLnBrk="1" hangingPunct="1">
              <a:lnSpc>
                <a:spcPct val="80000"/>
              </a:lnSpc>
              <a:buFontTx/>
              <a:buNone/>
            </a:pPr>
            <a:endParaRPr lang="es-ES" altLang="es-ES" sz="1600" b="1" dirty="0" smtClean="0">
              <a:latin typeface="Arial" pitchFamily="34" charset="0"/>
              <a:cs typeface="Arial" pitchFamily="34" charset="0"/>
            </a:endParaRPr>
          </a:p>
          <a:p>
            <a:pPr algn="just" eaLnBrk="1" hangingPunct="1">
              <a:lnSpc>
                <a:spcPct val="80000"/>
              </a:lnSpc>
            </a:pPr>
            <a:r>
              <a:rPr lang="es-ES" altLang="es-ES" sz="1600" b="1" dirty="0" smtClean="0">
                <a:latin typeface="Arial" pitchFamily="34" charset="0"/>
                <a:cs typeface="Arial" pitchFamily="34" charset="0"/>
              </a:rPr>
              <a:t>Movilización precoz: realizando sobre todo movimientos </a:t>
            </a:r>
          </a:p>
          <a:p>
            <a:pPr algn="just" eaLnBrk="1" hangingPunct="1">
              <a:lnSpc>
                <a:spcPct val="80000"/>
              </a:lnSpc>
              <a:buFontTx/>
              <a:buNone/>
            </a:pPr>
            <a:r>
              <a:rPr lang="es-ES" altLang="es-ES" sz="1600" b="1" dirty="0" smtClean="0">
                <a:latin typeface="Arial" pitchFamily="34" charset="0"/>
                <a:cs typeface="Arial" pitchFamily="34" charset="0"/>
              </a:rPr>
              <a:t>      de </a:t>
            </a:r>
            <a:r>
              <a:rPr lang="es-ES" altLang="es-ES" sz="1600" b="1" dirty="0" err="1" smtClean="0">
                <a:latin typeface="Arial" pitchFamily="34" charset="0"/>
                <a:cs typeface="Arial" pitchFamily="34" charset="0"/>
              </a:rPr>
              <a:t>flexoextensión</a:t>
            </a:r>
            <a:r>
              <a:rPr lang="es-ES" altLang="es-ES" sz="1600" b="1" dirty="0" smtClean="0">
                <a:latin typeface="Arial" pitchFamily="34" charset="0"/>
                <a:cs typeface="Arial" pitchFamily="34" charset="0"/>
              </a:rPr>
              <a:t> durante 5’ cada hora</a:t>
            </a:r>
          </a:p>
          <a:p>
            <a:pPr algn="just" eaLnBrk="1" hangingPunct="1">
              <a:lnSpc>
                <a:spcPct val="80000"/>
              </a:lnSpc>
            </a:pPr>
            <a:endParaRPr lang="es-MX" altLang="es-ES" sz="1600" b="1" dirty="0" smtClean="0">
              <a:latin typeface="Arial" pitchFamily="34" charset="0"/>
              <a:cs typeface="Arial" pitchFamily="34" charset="0"/>
            </a:endParaRPr>
          </a:p>
          <a:p>
            <a:pPr algn="just" eaLnBrk="1" hangingPunct="1">
              <a:lnSpc>
                <a:spcPct val="80000"/>
              </a:lnSpc>
            </a:pPr>
            <a:r>
              <a:rPr lang="es-ES" altLang="es-ES" sz="1600" b="1" dirty="0" smtClean="0">
                <a:latin typeface="Arial" pitchFamily="34" charset="0"/>
                <a:cs typeface="Arial" pitchFamily="34" charset="0"/>
              </a:rPr>
              <a:t>3-Vendaje </a:t>
            </a:r>
            <a:r>
              <a:rPr lang="es-ES" altLang="es-ES" sz="1600" b="1" dirty="0" smtClean="0">
                <a:latin typeface="Arial" pitchFamily="34" charset="0"/>
                <a:cs typeface="Arial" pitchFamily="34" charset="0"/>
              </a:rPr>
              <a:t>elástico: Aumenta la velocidad de </a:t>
            </a:r>
          </a:p>
          <a:p>
            <a:pPr algn="just" eaLnBrk="1" hangingPunct="1">
              <a:lnSpc>
                <a:spcPct val="80000"/>
              </a:lnSpc>
              <a:buFontTx/>
              <a:buNone/>
            </a:pPr>
            <a:r>
              <a:rPr lang="es-ES" altLang="es-ES" sz="1600" b="1" dirty="0" smtClean="0">
                <a:latin typeface="Arial" pitchFamily="34" charset="0"/>
                <a:cs typeface="Arial" pitchFamily="34" charset="0"/>
              </a:rPr>
              <a:t> retorno y disminuye el calibre venoso. Además, </a:t>
            </a:r>
          </a:p>
          <a:p>
            <a:pPr algn="just" eaLnBrk="1" hangingPunct="1">
              <a:lnSpc>
                <a:spcPct val="80000"/>
              </a:lnSpc>
              <a:buFontTx/>
              <a:buNone/>
            </a:pPr>
            <a:r>
              <a:rPr lang="es-ES" altLang="es-ES" sz="1600" b="1" dirty="0" smtClean="0">
                <a:latin typeface="Arial" pitchFamily="34" charset="0"/>
                <a:cs typeface="Arial" pitchFamily="34" charset="0"/>
              </a:rPr>
              <a:t> causa </a:t>
            </a:r>
            <a:r>
              <a:rPr lang="es-ES" altLang="es-ES" sz="1600" b="1" dirty="0" err="1" smtClean="0">
                <a:latin typeface="Arial" pitchFamily="34" charset="0"/>
                <a:cs typeface="Arial" pitchFamily="34" charset="0"/>
              </a:rPr>
              <a:t>fibrinolisis</a:t>
            </a:r>
            <a:r>
              <a:rPr lang="es-ES" altLang="es-ES" sz="1600" b="1" dirty="0" smtClean="0">
                <a:latin typeface="Arial" pitchFamily="34" charset="0"/>
                <a:cs typeface="Arial" pitchFamily="34" charset="0"/>
              </a:rPr>
              <a:t> y liberación de factores </a:t>
            </a:r>
          </a:p>
          <a:p>
            <a:pPr algn="just" eaLnBrk="1" hangingPunct="1">
              <a:lnSpc>
                <a:spcPct val="80000"/>
              </a:lnSpc>
              <a:buFontTx/>
              <a:buNone/>
            </a:pPr>
            <a:r>
              <a:rPr lang="es-ES" altLang="es-ES" sz="1600" b="1" dirty="0" smtClean="0">
                <a:latin typeface="Arial" pitchFamily="34" charset="0"/>
                <a:cs typeface="Arial" pitchFamily="34" charset="0"/>
              </a:rPr>
              <a:t> anticoagulantes por el endotelio.</a:t>
            </a:r>
          </a:p>
          <a:p>
            <a:pPr algn="just" eaLnBrk="1" hangingPunct="1">
              <a:lnSpc>
                <a:spcPct val="80000"/>
              </a:lnSpc>
              <a:buFontTx/>
              <a:buNone/>
            </a:pPr>
            <a:endParaRPr lang="es-ES" altLang="es-ES" sz="1600" b="1" dirty="0" smtClean="0">
              <a:latin typeface="Arial" pitchFamily="34" charset="0"/>
              <a:cs typeface="Arial" pitchFamily="34" charset="0"/>
            </a:endParaRPr>
          </a:p>
          <a:p>
            <a:pPr algn="just" eaLnBrk="1" hangingPunct="1">
              <a:lnSpc>
                <a:spcPct val="80000"/>
              </a:lnSpc>
            </a:pPr>
            <a:r>
              <a:rPr lang="es-ES" altLang="es-ES" sz="1600" b="1" dirty="0" smtClean="0">
                <a:latin typeface="Arial" pitchFamily="34" charset="0"/>
                <a:cs typeface="Arial" pitchFamily="34" charset="0"/>
              </a:rPr>
              <a:t>la </a:t>
            </a:r>
            <a:r>
              <a:rPr lang="es-ES" altLang="es-ES" sz="1600" b="1" dirty="0" smtClean="0">
                <a:latin typeface="Arial" pitchFamily="34" charset="0"/>
                <a:cs typeface="Arial" pitchFamily="34" charset="0"/>
              </a:rPr>
              <a:t>elevación del extremo distal de la cama son </a:t>
            </a:r>
          </a:p>
          <a:p>
            <a:pPr algn="just" eaLnBrk="1" hangingPunct="1">
              <a:lnSpc>
                <a:spcPct val="80000"/>
              </a:lnSpc>
              <a:buFontTx/>
              <a:buNone/>
            </a:pPr>
            <a:r>
              <a:rPr lang="es-ES" altLang="es-ES" sz="1600" b="1" dirty="0" smtClean="0">
                <a:latin typeface="Arial" pitchFamily="34" charset="0"/>
                <a:cs typeface="Arial" pitchFamily="34" charset="0"/>
              </a:rPr>
              <a:t>medidas que contribuyen a la profilaxis o de las </a:t>
            </a:r>
          </a:p>
          <a:p>
            <a:pPr algn="just" eaLnBrk="1" hangingPunct="1">
              <a:lnSpc>
                <a:spcPct val="80000"/>
              </a:lnSpc>
              <a:buFontTx/>
              <a:buNone/>
            </a:pPr>
            <a:r>
              <a:rPr lang="es-ES" altLang="es-ES" sz="1600" b="1" dirty="0" smtClean="0">
                <a:latin typeface="Arial" pitchFamily="34" charset="0"/>
                <a:cs typeface="Arial" pitchFamily="34" charset="0"/>
              </a:rPr>
              <a:t>extremidades comprometidas</a:t>
            </a:r>
            <a:r>
              <a:rPr lang="es-ES" altLang="es-ES" sz="1600" dirty="0" smtClean="0">
                <a:latin typeface="Arial" pitchFamily="34" charset="0"/>
                <a:cs typeface="Arial" pitchFamily="34" charset="0"/>
              </a:rPr>
              <a:t> </a:t>
            </a:r>
          </a:p>
        </p:txBody>
      </p:sp>
      <p:pic>
        <p:nvPicPr>
          <p:cNvPr id="13316" name="Picture 4" descr="http://www.fit4ever.es/img/cont/apl_ps2_01.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580112" y="4581128"/>
            <a:ext cx="2950861" cy="19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827584" y="332656"/>
            <a:ext cx="7103792" cy="1287749"/>
          </a:xfrm>
        </p:spPr>
        <p:txBody>
          <a:bodyPr>
            <a:normAutofit fontScale="90000"/>
          </a:bodyPr>
          <a:lstStyle/>
          <a:p>
            <a:pPr eaLnBrk="1" hangingPunct="1"/>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800" b="1" dirty="0">
                <a:solidFill>
                  <a:schemeClr val="tx1"/>
                </a:solidFill>
                <a:latin typeface="Book Antiqua" pitchFamily="18" charset="0"/>
              </a:rPr>
              <a:t/>
            </a:r>
            <a:br>
              <a:rPr lang="es-ES" altLang="es-ES" sz="2800" b="1" dirty="0">
                <a:solidFill>
                  <a:schemeClr val="tx1"/>
                </a:solidFill>
                <a:latin typeface="Book Antiqua" pitchFamily="18" charset="0"/>
              </a:rPr>
            </a:br>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800" b="1" dirty="0">
                <a:solidFill>
                  <a:schemeClr val="tx1"/>
                </a:solidFill>
                <a:latin typeface="Book Antiqua" pitchFamily="18" charset="0"/>
              </a:rPr>
              <a:t/>
            </a:r>
            <a:br>
              <a:rPr lang="es-ES" altLang="es-ES" sz="2800" b="1" dirty="0">
                <a:solidFill>
                  <a:schemeClr val="tx1"/>
                </a:solidFill>
                <a:latin typeface="Book Antiqua" pitchFamily="18" charset="0"/>
              </a:rPr>
            </a:br>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800" b="1" dirty="0">
                <a:solidFill>
                  <a:schemeClr val="tx1"/>
                </a:solidFill>
                <a:latin typeface="Book Antiqua" pitchFamily="18" charset="0"/>
              </a:rPr>
              <a:t/>
            </a:r>
            <a:br>
              <a:rPr lang="es-ES" altLang="es-ES" sz="2800" b="1" dirty="0">
                <a:solidFill>
                  <a:schemeClr val="tx1"/>
                </a:solidFill>
                <a:latin typeface="Book Antiqua" pitchFamily="18" charset="0"/>
              </a:rPr>
            </a:br>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800" b="1" dirty="0">
                <a:solidFill>
                  <a:schemeClr val="tx1"/>
                </a:solidFill>
                <a:latin typeface="Book Antiqua" pitchFamily="18" charset="0"/>
              </a:rPr>
              <a:t/>
            </a:r>
            <a:br>
              <a:rPr lang="es-ES" altLang="es-ES" sz="2800" b="1" dirty="0">
                <a:solidFill>
                  <a:schemeClr val="tx1"/>
                </a:solidFill>
                <a:latin typeface="Book Antiqua" pitchFamily="18" charset="0"/>
              </a:rPr>
            </a:br>
            <a:r>
              <a:rPr lang="es-ES" altLang="es-ES" sz="2800" b="1" dirty="0" smtClean="0">
                <a:solidFill>
                  <a:schemeClr val="tx1"/>
                </a:solidFill>
                <a:latin typeface="Book Antiqua" pitchFamily="18" charset="0"/>
              </a:rPr>
              <a:t/>
            </a:r>
            <a:br>
              <a:rPr lang="es-ES" altLang="es-ES" sz="2800" b="1" dirty="0" smtClean="0">
                <a:solidFill>
                  <a:schemeClr val="tx1"/>
                </a:solidFill>
                <a:latin typeface="Book Antiqua" pitchFamily="18" charset="0"/>
              </a:rPr>
            </a:br>
            <a:r>
              <a:rPr lang="es-ES" altLang="es-ES" sz="2200" b="1" dirty="0" smtClean="0">
                <a:solidFill>
                  <a:schemeClr val="tx1"/>
                </a:solidFill>
                <a:latin typeface="Book Antiqua" pitchFamily="18" charset="0"/>
              </a:rPr>
              <a:t>PARA </a:t>
            </a:r>
            <a:r>
              <a:rPr lang="es-ES" altLang="es-ES" sz="2200" b="1" dirty="0" smtClean="0">
                <a:solidFill>
                  <a:schemeClr val="tx1"/>
                </a:solidFill>
                <a:latin typeface="Book Antiqua" pitchFamily="18" charset="0"/>
              </a:rPr>
              <a:t>DISMINUIR EL RIESGO DE UNA TROMBOSIS VENOSA PROFUNDA:</a:t>
            </a:r>
            <a:br>
              <a:rPr lang="es-ES" altLang="es-ES" sz="2200" b="1" dirty="0" smtClean="0">
                <a:solidFill>
                  <a:schemeClr val="tx1"/>
                </a:solidFill>
                <a:latin typeface="Book Antiqua" pitchFamily="18" charset="0"/>
              </a:rPr>
            </a:br>
            <a:endParaRPr lang="es-ES" altLang="es-ES" sz="2200" b="1" dirty="0" smtClean="0">
              <a:solidFill>
                <a:schemeClr val="tx1"/>
              </a:solidFill>
              <a:latin typeface="Book Antiqua" pitchFamily="18" charset="0"/>
            </a:endParaRPr>
          </a:p>
        </p:txBody>
      </p:sp>
      <p:sp>
        <p:nvSpPr>
          <p:cNvPr id="14340" name="Rectangle 3"/>
          <p:cNvSpPr>
            <a:spLocks noGrp="1" noChangeArrowheads="1"/>
          </p:cNvSpPr>
          <p:nvPr>
            <p:ph idx="1"/>
          </p:nvPr>
        </p:nvSpPr>
        <p:spPr>
          <a:xfrm>
            <a:off x="827584" y="1648811"/>
            <a:ext cx="7704856" cy="4372477"/>
          </a:xfrm>
        </p:spPr>
        <p:txBody>
          <a:bodyPr>
            <a:noAutofit/>
          </a:bodyPr>
          <a:lstStyle/>
          <a:p>
            <a:pPr eaLnBrk="1" hangingPunct="1">
              <a:lnSpc>
                <a:spcPct val="80000"/>
              </a:lnSpc>
            </a:pPr>
            <a:r>
              <a:rPr lang="es-ES" altLang="es-ES" sz="1800" b="1" dirty="0" smtClean="0">
                <a:solidFill>
                  <a:schemeClr val="tx1"/>
                </a:solidFill>
                <a:latin typeface="Book Antiqua" pitchFamily="18" charset="0"/>
              </a:rPr>
              <a:t>Use ropa suelta y confortable. Evite los elásticos bajo </a:t>
            </a:r>
          </a:p>
          <a:p>
            <a:pPr eaLnBrk="1" hangingPunct="1">
              <a:lnSpc>
                <a:spcPct val="80000"/>
              </a:lnSpc>
            </a:pPr>
            <a:r>
              <a:rPr lang="es-ES" altLang="es-ES" sz="1800" b="1" dirty="0" smtClean="0">
                <a:solidFill>
                  <a:schemeClr val="tx1"/>
                </a:solidFill>
                <a:latin typeface="Book Antiqua" pitchFamily="18" charset="0"/>
              </a:rPr>
              <a:t>la rodilla, en muslos o cintura. </a:t>
            </a:r>
          </a:p>
          <a:p>
            <a:pPr eaLnBrk="1" hangingPunct="1">
              <a:lnSpc>
                <a:spcPct val="80000"/>
              </a:lnSpc>
              <a:buFontTx/>
              <a:buNone/>
            </a:pPr>
            <a:endParaRPr lang="es-ES" altLang="es-ES" sz="1800" b="1" dirty="0" smtClean="0">
              <a:solidFill>
                <a:schemeClr val="tx1"/>
              </a:solidFill>
              <a:latin typeface="Book Antiqua" pitchFamily="18" charset="0"/>
            </a:endParaRPr>
          </a:p>
          <a:p>
            <a:pPr eaLnBrk="1" hangingPunct="1">
              <a:lnSpc>
                <a:spcPct val="80000"/>
              </a:lnSpc>
            </a:pPr>
            <a:r>
              <a:rPr lang="es-ES" altLang="es-ES" sz="1800" b="1" dirty="0" smtClean="0">
                <a:solidFill>
                  <a:schemeClr val="tx1"/>
                </a:solidFill>
                <a:latin typeface="Book Antiqua" pitchFamily="18" charset="0"/>
              </a:rPr>
              <a:t>Use calcetines de presión graduada que ejercen </a:t>
            </a:r>
          </a:p>
          <a:p>
            <a:pPr eaLnBrk="1" hangingPunct="1">
              <a:lnSpc>
                <a:spcPct val="80000"/>
              </a:lnSpc>
            </a:pPr>
            <a:r>
              <a:rPr lang="es-ES" altLang="es-ES" sz="1800" b="1" dirty="0" smtClean="0">
                <a:solidFill>
                  <a:schemeClr val="tx1"/>
                </a:solidFill>
                <a:latin typeface="Book Antiqua" pitchFamily="18" charset="0"/>
              </a:rPr>
              <a:t>20-30 </a:t>
            </a:r>
            <a:r>
              <a:rPr lang="es-ES" altLang="es-ES" sz="1800" b="1" dirty="0" err="1" smtClean="0">
                <a:solidFill>
                  <a:schemeClr val="tx1"/>
                </a:solidFill>
                <a:latin typeface="Book Antiqua" pitchFamily="18" charset="0"/>
              </a:rPr>
              <a:t>mmHg</a:t>
            </a:r>
            <a:r>
              <a:rPr lang="es-ES" altLang="es-ES" sz="1800" b="1" dirty="0" smtClean="0">
                <a:solidFill>
                  <a:schemeClr val="tx1"/>
                </a:solidFill>
                <a:latin typeface="Book Antiqua" pitchFamily="18" charset="0"/>
              </a:rPr>
              <a:t> a nivel del tobillo </a:t>
            </a:r>
          </a:p>
          <a:p>
            <a:pPr eaLnBrk="1" hangingPunct="1">
              <a:lnSpc>
                <a:spcPct val="80000"/>
              </a:lnSpc>
            </a:pPr>
            <a:endParaRPr lang="es-ES" altLang="es-ES" sz="1800" b="1" dirty="0" smtClean="0">
              <a:solidFill>
                <a:schemeClr val="tx1"/>
              </a:solidFill>
              <a:latin typeface="Book Antiqua" pitchFamily="18" charset="0"/>
            </a:endParaRPr>
          </a:p>
          <a:p>
            <a:pPr eaLnBrk="1" hangingPunct="1">
              <a:lnSpc>
                <a:spcPct val="80000"/>
              </a:lnSpc>
            </a:pPr>
            <a:r>
              <a:rPr lang="es-ES" altLang="es-ES" sz="1800" b="1" dirty="0" smtClean="0">
                <a:solidFill>
                  <a:schemeClr val="tx1"/>
                </a:solidFill>
                <a:latin typeface="Book Antiqua" pitchFamily="18" charset="0"/>
              </a:rPr>
              <a:t>Extienda y flexione los pies con frecuencia </a:t>
            </a:r>
          </a:p>
          <a:p>
            <a:pPr eaLnBrk="1" hangingPunct="1">
              <a:lnSpc>
                <a:spcPct val="80000"/>
              </a:lnSpc>
            </a:pPr>
            <a:r>
              <a:rPr lang="es-ES" altLang="es-ES" sz="1800" b="1" dirty="0" smtClean="0">
                <a:solidFill>
                  <a:schemeClr val="tx1"/>
                </a:solidFill>
                <a:latin typeface="Book Antiqua" pitchFamily="18" charset="0"/>
              </a:rPr>
              <a:t>Póngase de pie en su asiento y </a:t>
            </a:r>
            <a:r>
              <a:rPr lang="es-ES" altLang="es-ES" sz="1800" b="1" dirty="0" err="1" smtClean="0">
                <a:solidFill>
                  <a:schemeClr val="tx1"/>
                </a:solidFill>
                <a:latin typeface="Book Antiqua" pitchFamily="18" charset="0"/>
              </a:rPr>
              <a:t>elongue</a:t>
            </a:r>
            <a:r>
              <a:rPr lang="es-ES" altLang="es-ES" sz="1800" b="1" dirty="0" smtClean="0">
                <a:solidFill>
                  <a:schemeClr val="tx1"/>
                </a:solidFill>
                <a:latin typeface="Book Antiqua" pitchFamily="18" charset="0"/>
              </a:rPr>
              <a:t> brazos y piernas.</a:t>
            </a:r>
          </a:p>
          <a:p>
            <a:pPr eaLnBrk="1" hangingPunct="1">
              <a:lnSpc>
                <a:spcPct val="80000"/>
              </a:lnSpc>
            </a:pPr>
            <a:r>
              <a:rPr lang="es-ES" altLang="es-ES" sz="1800" b="1" dirty="0" smtClean="0">
                <a:solidFill>
                  <a:schemeClr val="tx1"/>
                </a:solidFill>
                <a:latin typeface="Book Antiqua" pitchFamily="18" charset="0"/>
              </a:rPr>
              <a:t>Camine frecuentemente por la cabina siempre que sea posible. </a:t>
            </a:r>
          </a:p>
          <a:p>
            <a:pPr eaLnBrk="1" hangingPunct="1">
              <a:lnSpc>
                <a:spcPct val="80000"/>
              </a:lnSpc>
            </a:pPr>
            <a:r>
              <a:rPr lang="es-ES" altLang="es-ES" sz="1800" b="1" dirty="0" smtClean="0">
                <a:solidFill>
                  <a:schemeClr val="tx1"/>
                </a:solidFill>
                <a:latin typeface="Book Antiqua" pitchFamily="18" charset="0"/>
              </a:rPr>
              <a:t>Evite cruzar las piernas porque esto dificulta el retorno venoso </a:t>
            </a:r>
          </a:p>
          <a:p>
            <a:pPr eaLnBrk="1" hangingPunct="1">
              <a:lnSpc>
                <a:spcPct val="80000"/>
              </a:lnSpc>
            </a:pPr>
            <a:r>
              <a:rPr lang="es-ES" altLang="es-ES" sz="1800" b="1" dirty="0" smtClean="0">
                <a:solidFill>
                  <a:schemeClr val="tx1"/>
                </a:solidFill>
                <a:latin typeface="Book Antiqua" pitchFamily="18" charset="0"/>
              </a:rPr>
              <a:t>Tome abundante agua para prevenir la deshidratación </a:t>
            </a:r>
          </a:p>
          <a:p>
            <a:pPr eaLnBrk="1" hangingPunct="1">
              <a:lnSpc>
                <a:spcPct val="80000"/>
              </a:lnSpc>
            </a:pPr>
            <a:r>
              <a:rPr lang="es-ES" altLang="es-ES" sz="1800" b="1" dirty="0" smtClean="0">
                <a:solidFill>
                  <a:schemeClr val="tx1"/>
                </a:solidFill>
                <a:latin typeface="Book Antiqua" pitchFamily="18" charset="0"/>
              </a:rPr>
              <a:t>Evite el alcohol y el café. Ambos contribuyen a la deshidratación </a:t>
            </a:r>
          </a:p>
          <a:p>
            <a:pPr eaLnBrk="1" hangingPunct="1">
              <a:lnSpc>
                <a:spcPct val="80000"/>
              </a:lnSpc>
            </a:pPr>
            <a:r>
              <a:rPr lang="es-ES" altLang="es-ES" sz="1800" b="1" dirty="0" smtClean="0">
                <a:solidFill>
                  <a:schemeClr val="tx1"/>
                </a:solidFill>
                <a:latin typeface="Book Antiqua" pitchFamily="18" charset="0"/>
              </a:rPr>
              <a:t>Evite usar medicamentos para dormir durante el viaje </a:t>
            </a:r>
          </a:p>
          <a:p>
            <a:pPr eaLnBrk="1" hangingPunct="1">
              <a:lnSpc>
                <a:spcPct val="80000"/>
              </a:lnSpc>
            </a:pPr>
            <a:endParaRPr lang="es-ES" altLang="es-ES" sz="1800" b="1" dirty="0" smtClean="0">
              <a:solidFill>
                <a:schemeClr val="tx1"/>
              </a:solidFill>
              <a:latin typeface="Book Antiqua" pitchFamily="18" charset="0"/>
            </a:endParaRPr>
          </a:p>
          <a:p>
            <a:pPr eaLnBrk="1" hangingPunct="1">
              <a:lnSpc>
                <a:spcPct val="80000"/>
              </a:lnSpc>
            </a:pPr>
            <a:r>
              <a:rPr lang="es-MX" altLang="es-ES" sz="1800" b="1" dirty="0" smtClean="0">
                <a:solidFill>
                  <a:schemeClr val="tx1"/>
                </a:solidFill>
              </a:rPr>
              <a:t>Ejercicios</a:t>
            </a:r>
          </a:p>
          <a:p>
            <a:pPr eaLnBrk="1" hangingPunct="1">
              <a:lnSpc>
                <a:spcPct val="80000"/>
              </a:lnSpc>
            </a:pPr>
            <a:endParaRPr lang="es-ES" altLang="es-ES" sz="1800" b="1"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normAutofit fontScale="90000"/>
          </a:bodyPr>
          <a:lstStyle/>
          <a:p>
            <a:pPr eaLnBrk="1" hangingPunct="1"/>
            <a:r>
              <a:rPr lang="es-MX" altLang="es-ES" sz="4000" u="sng" smtClean="0"/>
              <a:t>FLEGMASIA  CERULEA  DOLENS</a:t>
            </a:r>
            <a:endParaRPr lang="es-ES" altLang="es-ES" sz="4000" u="sng" smtClean="0"/>
          </a:p>
        </p:txBody>
      </p:sp>
      <p:pic>
        <p:nvPicPr>
          <p:cNvPr id="15364" name="Picture 4" descr="105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818192" y="2324100"/>
            <a:ext cx="5226629" cy="3508375"/>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normAutofit fontScale="90000"/>
          </a:bodyPr>
          <a:lstStyle/>
          <a:p>
            <a:pPr eaLnBrk="1" hangingPunct="1"/>
            <a:r>
              <a:rPr lang="es-MX" altLang="es-ES" sz="4000" u="sng" smtClean="0"/>
              <a:t>FLEGMASIA  CERULEA  DOLENS</a:t>
            </a:r>
            <a:endParaRPr lang="es-ES" altLang="es-ES" sz="4000" u="sng" smtClean="0"/>
          </a:p>
        </p:txBody>
      </p:sp>
      <p:pic>
        <p:nvPicPr>
          <p:cNvPr id="16388" name="Picture 4" descr="64v26n01-13027675fig01"/>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1547664" y="2324100"/>
            <a:ext cx="5472608" cy="3508375"/>
          </a:xfr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s-ES" altLang="es-ES" b="1" i="1" smtClean="0"/>
              <a:t>Tratamiento quirúrgico:</a:t>
            </a:r>
          </a:p>
        </p:txBody>
      </p:sp>
      <p:sp>
        <p:nvSpPr>
          <p:cNvPr id="17412" name="Rectangle 3"/>
          <p:cNvSpPr>
            <a:spLocks noGrp="1" noChangeArrowheads="1"/>
          </p:cNvSpPr>
          <p:nvPr>
            <p:ph idx="1"/>
          </p:nvPr>
        </p:nvSpPr>
        <p:spPr/>
        <p:txBody>
          <a:bodyPr/>
          <a:lstStyle/>
          <a:p>
            <a:pPr eaLnBrk="1" hangingPunct="1"/>
            <a:r>
              <a:rPr lang="es-ES" altLang="es-ES" sz="1600" smtClean="0">
                <a:solidFill>
                  <a:srgbClr val="800000"/>
                </a:solidFill>
              </a:rPr>
              <a:t>LA </a:t>
            </a:r>
            <a:r>
              <a:rPr lang="es-ES" altLang="es-ES" sz="1600" b="1" smtClean="0">
                <a:solidFill>
                  <a:srgbClr val="800000"/>
                </a:solidFill>
              </a:rPr>
              <a:t>TROMBECTOMÍA</a:t>
            </a:r>
            <a:r>
              <a:rPr lang="es-ES" altLang="es-ES" sz="1600" smtClean="0"/>
              <a:t> se realizaba con regularidad hace años. La recidiva de la trombosis en el mismo vaso hizo que la operación cayera en desuso. En la actualidad rara vez se utiliza, a no ser que la obstrucción venosa comprometa el flujo arterial.</a:t>
            </a:r>
          </a:p>
        </p:txBody>
      </p:sp>
      <p:pic>
        <p:nvPicPr>
          <p:cNvPr id="17413" name="Picture 4" descr="http://www.jnjgateway.com/images/items/7fhydl_prod2.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39750" y="4941888"/>
            <a:ext cx="20447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7" descr="nell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3552547"/>
            <a:ext cx="1957943" cy="2159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6" descr="nelly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2565400"/>
            <a:ext cx="253047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5" descr="nelly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4301" y="3500438"/>
            <a:ext cx="2303884" cy="2211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7" name="Rectangle 8"/>
          <p:cNvSpPr>
            <a:spLocks noChangeArrowheads="1"/>
          </p:cNvSpPr>
          <p:nvPr/>
        </p:nvSpPr>
        <p:spPr bwMode="auto">
          <a:xfrm>
            <a:off x="0" y="20050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s-ES" alt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899592" y="386753"/>
            <a:ext cx="7024744" cy="745152"/>
          </a:xfrm>
        </p:spPr>
        <p:txBody>
          <a:bodyPr>
            <a:normAutofit fontScale="90000"/>
          </a:bodyPr>
          <a:lstStyle/>
          <a:p>
            <a:pPr eaLnBrk="1" hangingPunct="1"/>
            <a:r>
              <a:rPr lang="es-MX" altLang="es-ES" dirty="0" smtClean="0"/>
              <a:t>Exámenes Complementarios</a:t>
            </a:r>
            <a:endParaRPr lang="es-ES" altLang="es-ES" dirty="0" smtClean="0"/>
          </a:p>
        </p:txBody>
      </p:sp>
      <p:sp>
        <p:nvSpPr>
          <p:cNvPr id="18436" name="Rectangle 3"/>
          <p:cNvSpPr>
            <a:spLocks noGrp="1" noChangeArrowheads="1"/>
          </p:cNvSpPr>
          <p:nvPr>
            <p:ph idx="1"/>
          </p:nvPr>
        </p:nvSpPr>
        <p:spPr/>
        <p:txBody>
          <a:bodyPr/>
          <a:lstStyle/>
          <a:p>
            <a:pPr eaLnBrk="1" hangingPunct="1">
              <a:buFontTx/>
              <a:buNone/>
            </a:pPr>
            <a:r>
              <a:rPr lang="es-MX" altLang="es-ES" smtClean="0"/>
              <a:t>Ecodoppler Color:</a:t>
            </a:r>
          </a:p>
          <a:p>
            <a:pPr eaLnBrk="1" hangingPunct="1">
              <a:buFontTx/>
              <a:buNone/>
            </a:pPr>
            <a:endParaRPr lang="es-ES" altLang="es-ES" smtClean="0"/>
          </a:p>
        </p:txBody>
      </p:sp>
      <p:pic>
        <p:nvPicPr>
          <p:cNvPr id="18437" name="Picture 4" descr="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593243"/>
            <a:ext cx="2396137" cy="1655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6" descr="doppler color carotida"/>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627313" y="2420938"/>
            <a:ext cx="1643062" cy="208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7" descr="carotida postendarterectomia"/>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95288" y="2420938"/>
            <a:ext cx="201612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Picture 8" descr="arteria femoral superficial"/>
          <p:cNvPicPr>
            <a:picLocks noChangeAspect="1" noChangeArrowheads="1"/>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5651500" y="4076700"/>
            <a:ext cx="2455863"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10" descr="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03494" y="4652963"/>
            <a:ext cx="2692256"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8"/>
          <p:cNvSpPr>
            <a:spLocks noChangeArrowheads="1"/>
          </p:cNvSpPr>
          <p:nvPr/>
        </p:nvSpPr>
        <p:spPr bwMode="auto">
          <a:xfrm>
            <a:off x="0" y="0"/>
            <a:ext cx="9144000" cy="6858000"/>
          </a:xfrm>
          <a:prstGeom prst="rect">
            <a:avLst/>
          </a:prstGeom>
          <a:gradFill rotWithShape="1">
            <a:gsLst>
              <a:gs pos="0">
                <a:srgbClr val="FFFFFF"/>
              </a:gs>
              <a:gs pos="100000">
                <a:srgbClr val="FF9966"/>
              </a:gs>
            </a:gsLst>
            <a:path path="shape">
              <a:fillToRect l="50000" t="50000" r="50000" b="50000"/>
            </a:path>
          </a:gradFill>
          <a:ln w="9525">
            <a:solidFill>
              <a:schemeClr val="tx1"/>
            </a:solidFill>
            <a:miter lim="800000"/>
            <a:headEnd/>
            <a:tailEnd/>
          </a:ln>
        </p:spPr>
        <p:txBody>
          <a:bodyPr wrap="none" anchor="ctr"/>
          <a:lstStyle/>
          <a:p>
            <a:pPr eaLnBrk="1" hangingPunct="1"/>
            <a:endParaRPr lang="es-ES" altLang="es-ES"/>
          </a:p>
        </p:txBody>
      </p:sp>
      <p:sp>
        <p:nvSpPr>
          <p:cNvPr id="19459" name="Rectangle 2"/>
          <p:cNvSpPr>
            <a:spLocks noGrp="1" noChangeArrowheads="1"/>
          </p:cNvSpPr>
          <p:nvPr>
            <p:ph type="title"/>
          </p:nvPr>
        </p:nvSpPr>
        <p:spPr>
          <a:xfrm>
            <a:off x="755576" y="404664"/>
            <a:ext cx="7024744" cy="1143000"/>
          </a:xfrm>
        </p:spPr>
        <p:txBody>
          <a:bodyPr>
            <a:normAutofit/>
          </a:bodyPr>
          <a:lstStyle/>
          <a:p>
            <a:pPr eaLnBrk="1" hangingPunct="1"/>
            <a:r>
              <a:rPr lang="es-ES" altLang="es-ES" sz="2000" dirty="0" smtClean="0">
                <a:solidFill>
                  <a:schemeClr val="tx1"/>
                </a:solidFill>
              </a:rPr>
              <a:t>Realizamos las pruebas de </a:t>
            </a:r>
            <a:r>
              <a:rPr lang="es-ES" altLang="es-ES" sz="2000" dirty="0" err="1" smtClean="0">
                <a:solidFill>
                  <a:schemeClr val="tx1"/>
                </a:solidFill>
              </a:rPr>
              <a:t>dimero</a:t>
            </a:r>
            <a:r>
              <a:rPr lang="es-ES" altLang="es-ES" sz="2000" dirty="0" smtClean="0">
                <a:solidFill>
                  <a:schemeClr val="tx1"/>
                </a:solidFill>
              </a:rPr>
              <a:t> -d, </a:t>
            </a:r>
            <a:r>
              <a:rPr lang="es-ES" altLang="es-ES" sz="2000" dirty="0" err="1" smtClean="0">
                <a:solidFill>
                  <a:schemeClr val="tx1"/>
                </a:solidFill>
              </a:rPr>
              <a:t>troponina</a:t>
            </a:r>
            <a:r>
              <a:rPr lang="es-ES" altLang="es-ES" sz="2000" dirty="0" smtClean="0">
                <a:solidFill>
                  <a:schemeClr val="tx1"/>
                </a:solidFill>
              </a:rPr>
              <a:t> y Mioglobina, útiles </a:t>
            </a:r>
            <a:r>
              <a:rPr lang="es-ES" altLang="es-ES" sz="2000" dirty="0" smtClean="0">
                <a:solidFill>
                  <a:schemeClr val="tx1"/>
                </a:solidFill>
              </a:rPr>
              <a:t>para </a:t>
            </a:r>
            <a:r>
              <a:rPr lang="es-ES" altLang="es-ES" sz="2000" dirty="0" smtClean="0">
                <a:solidFill>
                  <a:schemeClr val="tx1"/>
                </a:solidFill>
              </a:rPr>
              <a:t>el diagnóstico de </a:t>
            </a:r>
            <a:r>
              <a:rPr lang="es-ES" altLang="es-ES" sz="2000" dirty="0" smtClean="0">
                <a:solidFill>
                  <a:schemeClr val="tx1"/>
                </a:solidFill>
              </a:rPr>
              <a:t>tromboembolias</a:t>
            </a:r>
            <a:r>
              <a:rPr lang="es-ES" altLang="es-ES" sz="2000" dirty="0" smtClean="0">
                <a:solidFill>
                  <a:schemeClr val="tx1"/>
                </a:solidFill>
              </a:rPr>
              <a:t>. </a:t>
            </a:r>
          </a:p>
        </p:txBody>
      </p:sp>
      <p:pic>
        <p:nvPicPr>
          <p:cNvPr id="19460" name="Picture 4" descr="http://www.medicosecuador.com/interlab/imagenes/equipos/bioquimica_rapida/4.jpg"/>
          <p:cNvPicPr>
            <a:picLocks noGrp="1" noChangeAspect="1" noChangeArrowheads="1"/>
          </p:cNvPicPr>
          <p:nvPr>
            <p:ph idx="1"/>
          </p:nvPr>
        </p:nvPicPr>
        <p:blipFill>
          <a:blip r:embed="rId2" r:link="rId3">
            <a:extLst>
              <a:ext uri="{28A0092B-C50C-407E-A947-70E740481C1C}">
                <a14:useLocalDpi xmlns:a14="http://schemas.microsoft.com/office/drawing/2010/main" val="0"/>
              </a:ext>
            </a:extLst>
          </a:blip>
          <a:srcRect/>
          <a:stretch>
            <a:fillRect/>
          </a:stretch>
        </p:blipFill>
        <p:spPr>
          <a:xfrm>
            <a:off x="1979613" y="1916113"/>
            <a:ext cx="4752975" cy="3673475"/>
          </a:xfr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7" descr="j02276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2"/>
          <p:cNvSpPr>
            <a:spLocks noGrp="1" noChangeArrowheads="1"/>
          </p:cNvSpPr>
          <p:nvPr>
            <p:ph type="title"/>
          </p:nvPr>
        </p:nvSpPr>
        <p:spPr/>
        <p:txBody>
          <a:bodyPr/>
          <a:lstStyle/>
          <a:p>
            <a:pPr eaLnBrk="1" hangingPunct="1"/>
            <a:r>
              <a:rPr lang="es-MX" altLang="es-ES" smtClean="0"/>
              <a:t>.</a:t>
            </a:r>
            <a:endParaRPr lang="es-ES" altLang="es-ES" smtClean="0"/>
          </a:p>
        </p:txBody>
      </p:sp>
      <p:sp>
        <p:nvSpPr>
          <p:cNvPr id="20484" name="Rectangle 3"/>
          <p:cNvSpPr>
            <a:spLocks noGrp="1" noChangeArrowheads="1"/>
          </p:cNvSpPr>
          <p:nvPr>
            <p:ph idx="1"/>
          </p:nvPr>
        </p:nvSpPr>
        <p:spPr/>
        <p:txBody>
          <a:bodyPr/>
          <a:lstStyle/>
          <a:p>
            <a:pPr eaLnBrk="1" hangingPunct="1">
              <a:buFontTx/>
              <a:buNone/>
            </a:pPr>
            <a:r>
              <a:rPr lang="es-MX" altLang="es-ES" smtClean="0"/>
              <a:t>.</a:t>
            </a:r>
            <a:endParaRPr lang="es-ES" altLang="es-ES" b="1" smtClean="0"/>
          </a:p>
        </p:txBody>
      </p:sp>
      <p:sp>
        <p:nvSpPr>
          <p:cNvPr id="20485" name="WordArt 4" descr="Bolsa de papel"/>
          <p:cNvSpPr>
            <a:spLocks noChangeArrowheads="1" noChangeShapeType="1" noTextEdit="1"/>
          </p:cNvSpPr>
          <p:nvPr/>
        </p:nvSpPr>
        <p:spPr bwMode="auto">
          <a:xfrm>
            <a:off x="1187450" y="2276475"/>
            <a:ext cx="7705725" cy="4581525"/>
          </a:xfrm>
          <a:prstGeom prst="rect">
            <a:avLst/>
          </a:prstGeom>
        </p:spPr>
        <p:txBody>
          <a:bodyPr wrap="none" fromWordArt="1">
            <a:prstTxWarp prst="textCascadeUp">
              <a:avLst>
                <a:gd name="adj" fmla="val 44444"/>
              </a:avLst>
            </a:prstTxWarp>
            <a:scene3d>
              <a:camera prst="legacyPerspectiveTopLeft">
                <a:rot lat="0" lon="20519995" rev="0"/>
              </a:camera>
              <a:lightRig rig="legacyHarsh3" dir="r"/>
            </a:scene3d>
            <a:sp3d extrusionH="430200" prstMaterial="legacyMatte">
              <a:extrusionClr>
                <a:srgbClr val="006600"/>
              </a:extrusionClr>
            </a:sp3d>
          </a:bodyPr>
          <a:lstStyle/>
          <a:p>
            <a:pPr algn="ctr"/>
            <a:r>
              <a:rPr lang="es-ES" sz="3600" b="1" kern="10">
                <a:ln w="9525">
                  <a:round/>
                  <a:headEnd/>
                  <a:tailEnd/>
                </a:ln>
                <a:blipFill dpi="0" rotWithShape="0">
                  <a:blip r:embed="rId3"/>
                  <a:srcRect/>
                  <a:tile tx="0" ty="0" sx="100000" sy="100000" flip="none" algn="tl"/>
                </a:blipFill>
                <a:latin typeface="Bradley Hand ITC"/>
              </a:rPr>
              <a:t>GRACIAS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j028524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noChangeArrowheads="1"/>
          </p:cNvSpPr>
          <p:nvPr>
            <p:ph type="title"/>
          </p:nvPr>
        </p:nvSpPr>
        <p:spPr>
          <a:xfrm>
            <a:off x="3276600" y="586051"/>
            <a:ext cx="5727856" cy="601136"/>
          </a:xfrm>
        </p:spPr>
        <p:txBody>
          <a:bodyPr>
            <a:normAutofit fontScale="90000"/>
          </a:bodyPr>
          <a:lstStyle/>
          <a:p>
            <a:pPr eaLnBrk="1" hangingPunct="1"/>
            <a:r>
              <a:rPr lang="es-MX" altLang="es-ES" sz="4000" dirty="0" smtClean="0">
                <a:solidFill>
                  <a:srgbClr val="800000"/>
                </a:solidFill>
                <a:latin typeface="Ashley Crawford" pitchFamily="82" charset="0"/>
              </a:rPr>
              <a:t>                      </a:t>
            </a:r>
            <a:r>
              <a:rPr lang="es-MX" altLang="es-ES" sz="4000" b="1" dirty="0" smtClean="0">
                <a:solidFill>
                  <a:srgbClr val="800000"/>
                </a:solidFill>
                <a:latin typeface="Ashley Crawford" pitchFamily="82" charset="0"/>
              </a:rPr>
              <a:t>Localizaciones </a:t>
            </a:r>
            <a:endParaRPr lang="es-ES" altLang="es-ES" sz="4000" b="1" dirty="0" smtClean="0">
              <a:solidFill>
                <a:srgbClr val="800000"/>
              </a:solidFill>
              <a:latin typeface="Ashley Crawford" pitchFamily="82" charset="0"/>
            </a:endParaRPr>
          </a:p>
        </p:txBody>
      </p:sp>
      <p:sp>
        <p:nvSpPr>
          <p:cNvPr id="4100" name="Rectangle 3"/>
          <p:cNvSpPr>
            <a:spLocks noGrp="1" noChangeArrowheads="1"/>
          </p:cNvSpPr>
          <p:nvPr>
            <p:ph idx="1"/>
          </p:nvPr>
        </p:nvSpPr>
        <p:spPr>
          <a:xfrm>
            <a:off x="360363" y="2276872"/>
            <a:ext cx="4813300" cy="3096344"/>
          </a:xfrm>
        </p:spPr>
        <p:txBody>
          <a:bodyPr/>
          <a:lstStyle/>
          <a:p>
            <a:pPr eaLnBrk="1" hangingPunct="1">
              <a:lnSpc>
                <a:spcPct val="80000"/>
              </a:lnSpc>
            </a:pPr>
            <a:r>
              <a:rPr lang="es-MX" altLang="es-ES" sz="2000" b="1" dirty="0" smtClean="0">
                <a:solidFill>
                  <a:srgbClr val="800000"/>
                </a:solidFill>
              </a:rPr>
              <a:t>.</a:t>
            </a:r>
          </a:p>
        </p:txBody>
      </p:sp>
      <p:pic>
        <p:nvPicPr>
          <p:cNvPr id="4101" name="Picture 7" descr="j023405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4149725"/>
            <a:ext cx="71596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8" descr="http://www.virus.med.puc.cl/viajero/img_varias/trombosis.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5338707" y="2132856"/>
            <a:ext cx="3265741" cy="318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9"/>
          <p:cNvSpPr>
            <a:spLocks noChangeArrowheads="1"/>
          </p:cNvSpPr>
          <p:nvPr/>
        </p:nvSpPr>
        <p:spPr bwMode="auto">
          <a:xfrm>
            <a:off x="107504" y="1773238"/>
            <a:ext cx="5066159"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s-MX" altLang="es-ES" sz="2000" b="1" dirty="0"/>
              <a:t>         Es la presencia de un coágulo dentro de      </a:t>
            </a:r>
          </a:p>
          <a:p>
            <a:pPr eaLnBrk="1" hangingPunct="1"/>
            <a:r>
              <a:rPr lang="es-MX" altLang="es-ES" sz="2000" b="1" dirty="0"/>
              <a:t>         una vena profunda. Se localiza:</a:t>
            </a:r>
          </a:p>
          <a:p>
            <a:pPr eaLnBrk="1" hangingPunct="1"/>
            <a:r>
              <a:rPr lang="es-MX" altLang="es-ES" sz="2000" b="1" dirty="0"/>
              <a:t>           </a:t>
            </a:r>
          </a:p>
          <a:p>
            <a:pPr eaLnBrk="1" hangingPunct="1"/>
            <a:r>
              <a:rPr lang="es-MX" altLang="es-ES" sz="2000" b="1" dirty="0"/>
              <a:t>         Extremidades inferiores : 98%</a:t>
            </a:r>
          </a:p>
          <a:p>
            <a:pPr eaLnBrk="1" hangingPunct="1"/>
            <a:r>
              <a:rPr lang="es-MX" altLang="es-ES" sz="2000" b="1" dirty="0"/>
              <a:t> </a:t>
            </a:r>
          </a:p>
          <a:p>
            <a:pPr eaLnBrk="1" hangingPunct="1"/>
            <a:endParaRPr lang="es-MX" altLang="es-ES" sz="2000" b="1" dirty="0"/>
          </a:p>
          <a:p>
            <a:pPr eaLnBrk="1" hangingPunct="1"/>
            <a:r>
              <a:rPr lang="es-MX" altLang="es-ES" sz="2000" b="1" dirty="0"/>
              <a:t>         también en las superiores y </a:t>
            </a:r>
          </a:p>
          <a:p>
            <a:pPr eaLnBrk="1" hangingPunct="1"/>
            <a:r>
              <a:rPr lang="es-MX" altLang="es-ES" sz="2000" b="1" dirty="0"/>
              <a:t>         en la pelvis </a:t>
            </a:r>
          </a:p>
          <a:p>
            <a:pPr eaLnBrk="1" hangingPunct="1"/>
            <a:endParaRPr lang="es-MX" altLang="es-ES" sz="2000" b="1" dirty="0"/>
          </a:p>
          <a:p>
            <a:pPr eaLnBrk="1" hangingPunct="1"/>
            <a:endParaRPr lang="es-MX" altLang="es-ES" sz="2000" b="1" dirty="0">
              <a:solidFill>
                <a:srgbClr val="800000"/>
              </a:solidFill>
            </a:endParaRPr>
          </a:p>
          <a:p>
            <a:pPr eaLnBrk="1" hangingPunct="1"/>
            <a:endParaRPr lang="es-MX" altLang="es-ES" sz="2000" b="1" dirty="0">
              <a:solidFill>
                <a:srgbClr val="800000"/>
              </a:solidFill>
            </a:endParaRPr>
          </a:p>
          <a:p>
            <a:pPr eaLnBrk="1" hangingPunct="1"/>
            <a:r>
              <a:rPr lang="es-MX" altLang="es-ES" sz="2000" b="1" dirty="0" smtClean="0">
                <a:solidFill>
                  <a:srgbClr val="800000"/>
                </a:solidFill>
              </a:rPr>
              <a:t>      </a:t>
            </a:r>
            <a:r>
              <a:rPr lang="es-MX" altLang="es-ES" sz="2000" b="1" dirty="0">
                <a:solidFill>
                  <a:srgbClr val="800000"/>
                </a:solidFill>
              </a:rPr>
              <a:t>Se produce en el 10 al 30% de todos                </a:t>
            </a:r>
          </a:p>
          <a:p>
            <a:pPr eaLnBrk="1" hangingPunct="1"/>
            <a:r>
              <a:rPr lang="es-MX" altLang="es-ES" sz="2000" b="1" dirty="0">
                <a:solidFill>
                  <a:srgbClr val="800000"/>
                </a:solidFill>
              </a:rPr>
              <a:t>              los pacientes de cirugía general</a:t>
            </a:r>
            <a:r>
              <a:rPr lang="es-MX" altLang="es-ES" dirty="0"/>
              <a:t>          </a:t>
            </a:r>
          </a:p>
          <a:p>
            <a:pPr eaLnBrk="1" hangingPunct="1"/>
            <a:endParaRPr lang="es-MX" altLang="es-ES" dirty="0"/>
          </a:p>
        </p:txBody>
      </p:sp>
      <p:pic>
        <p:nvPicPr>
          <p:cNvPr id="4104" name="Picture 10" descr="Coágulo de sangre venos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363" y="0"/>
            <a:ext cx="2627312"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j0283230"/>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52413" y="0"/>
            <a:ext cx="964882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p:cNvSpPr>
            <a:spLocks noGrp="1" noChangeArrowheads="1"/>
          </p:cNvSpPr>
          <p:nvPr>
            <p:ph type="title"/>
          </p:nvPr>
        </p:nvSpPr>
        <p:spPr>
          <a:xfrm>
            <a:off x="467544" y="188640"/>
            <a:ext cx="7024744" cy="1143000"/>
          </a:xfrm>
        </p:spPr>
        <p:txBody>
          <a:bodyPr/>
          <a:lstStyle/>
          <a:p>
            <a:pPr eaLnBrk="1" hangingPunct="1"/>
            <a:r>
              <a:rPr lang="es-MX" altLang="es-ES" dirty="0" smtClean="0">
                <a:solidFill>
                  <a:srgbClr val="800000"/>
                </a:solidFill>
                <a:latin typeface="Broadway" pitchFamily="82" charset="0"/>
              </a:rPr>
              <a:t>COMPLICACIONES</a:t>
            </a:r>
            <a:endParaRPr lang="es-ES" altLang="es-ES" dirty="0" smtClean="0">
              <a:solidFill>
                <a:srgbClr val="800000"/>
              </a:solidFill>
              <a:latin typeface="Broadway" pitchFamily="82" charset="0"/>
            </a:endParaRPr>
          </a:p>
        </p:txBody>
      </p:sp>
      <p:sp>
        <p:nvSpPr>
          <p:cNvPr id="5124" name="Rectangle 3"/>
          <p:cNvSpPr>
            <a:spLocks noGrp="1" noChangeArrowheads="1"/>
          </p:cNvSpPr>
          <p:nvPr>
            <p:ph idx="1"/>
          </p:nvPr>
        </p:nvSpPr>
        <p:spPr>
          <a:xfrm>
            <a:off x="899592" y="1251935"/>
            <a:ext cx="6777317" cy="3508977"/>
          </a:xfrm>
        </p:spPr>
        <p:txBody>
          <a:bodyPr/>
          <a:lstStyle/>
          <a:p>
            <a:pPr eaLnBrk="1" hangingPunct="1"/>
            <a:r>
              <a:rPr lang="es-ES" altLang="es-ES" sz="2000" b="1" dirty="0" smtClean="0">
                <a:solidFill>
                  <a:schemeClr val="bg1"/>
                </a:solidFill>
              </a:rPr>
              <a:t>La trombosis venosa profunda de las extremidades inferiores es la formación de coágulos en el interior de las venas de piernas y muslos. Esto, en algunas personas, puede además producir una complicación por desprendimiento de estos coágulos, los que pueden llegar por la sangre al pulmón, produciendo lo que se llama una embolia pulmonar que puede incluso ser fatal</a:t>
            </a:r>
            <a:r>
              <a:rPr lang="es-ES" altLang="es-ES" b="1" dirty="0" smtClean="0">
                <a:solidFill>
                  <a:schemeClr val="bg1"/>
                </a:solidFill>
              </a:rPr>
              <a:t>.</a:t>
            </a:r>
          </a:p>
          <a:p>
            <a:pPr eaLnBrk="1" hangingPunct="1"/>
            <a:endParaRPr lang="es-ES" altLang="es-ES" b="1" dirty="0" smtClean="0">
              <a:solidFill>
                <a:schemeClr val="bg1"/>
              </a:solidFill>
            </a:endParaRPr>
          </a:p>
        </p:txBody>
      </p:sp>
      <p:pic>
        <p:nvPicPr>
          <p:cNvPr id="5125" name="Picture 6" descr="http://www.farmaceuticonline.com/.gif_farmaceutics/classeturista.gif"/>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0" y="3500438"/>
            <a:ext cx="3132138"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AutoShape 7"/>
          <p:cNvSpPr>
            <a:spLocks noChangeArrowheads="1"/>
          </p:cNvSpPr>
          <p:nvPr/>
        </p:nvSpPr>
        <p:spPr bwMode="auto">
          <a:xfrm>
            <a:off x="1692275" y="4508500"/>
            <a:ext cx="1439863" cy="504825"/>
          </a:xfrm>
          <a:custGeom>
            <a:avLst/>
            <a:gdLst>
              <a:gd name="T0" fmla="*/ 71986284 w 21600"/>
              <a:gd name="T1" fmla="*/ 0 h 21600"/>
              <a:gd name="T2" fmla="*/ 0 w 21600"/>
              <a:gd name="T3" fmla="*/ 5899277 h 21600"/>
              <a:gd name="T4" fmla="*/ 71986284 w 21600"/>
              <a:gd name="T5" fmla="*/ 11798532 h 21600"/>
              <a:gd name="T6" fmla="*/ 95981734 w 21600"/>
              <a:gd name="T7" fmla="*/ 589927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gradFill rotWithShape="1">
            <a:gsLst>
              <a:gs pos="0">
                <a:srgbClr val="FFFFFF"/>
              </a:gs>
              <a:gs pos="100000">
                <a:srgbClr val="FF9966"/>
              </a:gs>
            </a:gsLst>
            <a:path path="rect">
              <a:fillToRect l="50000" t="50000" r="50000" b="50000"/>
            </a:path>
          </a:gradFill>
          <a:ln w="9525">
            <a:solidFill>
              <a:schemeClr val="tx1"/>
            </a:solidFill>
            <a:miter lim="800000"/>
            <a:headEnd/>
            <a:tailEnd/>
          </a:ln>
        </p:spPr>
        <p:txBody>
          <a:bodyPr wrap="none" anchor="ctr"/>
          <a:lstStyle/>
          <a:p>
            <a:endParaRPr lang="es-ES"/>
          </a:p>
        </p:txBody>
      </p:sp>
      <p:pic>
        <p:nvPicPr>
          <p:cNvPr id="5127" name="Picture 8" descr="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3965441"/>
            <a:ext cx="4031804" cy="2487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s-ES" altLang="es-ES" sz="2400" b="1" u="sng" smtClean="0">
                <a:solidFill>
                  <a:srgbClr val="003300"/>
                </a:solidFill>
              </a:rPr>
              <a:t>ALGUNOS FACTORES AUMENTAN EL RIESGO DE SUFRIR UNA TROMBOSIS VENOSA</a:t>
            </a:r>
          </a:p>
        </p:txBody>
      </p:sp>
      <p:sp>
        <p:nvSpPr>
          <p:cNvPr id="6148" name="Rectangle 3"/>
          <p:cNvSpPr>
            <a:spLocks noGrp="1" noChangeArrowheads="1"/>
          </p:cNvSpPr>
          <p:nvPr>
            <p:ph idx="1"/>
          </p:nvPr>
        </p:nvSpPr>
        <p:spPr/>
        <p:txBody>
          <a:bodyPr>
            <a:normAutofit fontScale="92500" lnSpcReduction="10000"/>
          </a:bodyPr>
          <a:lstStyle/>
          <a:p>
            <a:pPr eaLnBrk="1" hangingPunct="1">
              <a:lnSpc>
                <a:spcPct val="80000"/>
              </a:lnSpc>
            </a:pPr>
            <a:r>
              <a:rPr lang="es-ES" altLang="es-ES" sz="1800" b="1" dirty="0" smtClean="0">
                <a:latin typeface="Book Antiqua" pitchFamily="18" charset="0"/>
              </a:rPr>
              <a:t>Antecedentes personales o familiares de trombosis</a:t>
            </a:r>
          </a:p>
          <a:p>
            <a:pPr eaLnBrk="1" hangingPunct="1">
              <a:lnSpc>
                <a:spcPct val="80000"/>
              </a:lnSpc>
              <a:buFontTx/>
              <a:buNone/>
            </a:pPr>
            <a:r>
              <a:rPr lang="es-ES" altLang="es-ES" sz="1800" b="1" dirty="0" smtClean="0">
                <a:latin typeface="Book Antiqua" pitchFamily="18" charset="0"/>
              </a:rPr>
              <a:t>      venosa profunda o embolia pulmonar </a:t>
            </a:r>
          </a:p>
          <a:p>
            <a:pPr eaLnBrk="1" hangingPunct="1">
              <a:lnSpc>
                <a:spcPct val="80000"/>
              </a:lnSpc>
            </a:pPr>
            <a:r>
              <a:rPr lang="es-ES" altLang="es-ES" sz="1800" b="1" dirty="0" smtClean="0">
                <a:latin typeface="Book Antiqua" pitchFamily="18" charset="0"/>
              </a:rPr>
              <a:t>Cirugía reciente  o  prolongada </a:t>
            </a:r>
          </a:p>
          <a:p>
            <a:pPr eaLnBrk="1" hangingPunct="1">
              <a:lnSpc>
                <a:spcPct val="80000"/>
              </a:lnSpc>
            </a:pPr>
            <a:r>
              <a:rPr lang="es-ES" altLang="es-ES" sz="1800" b="1" dirty="0" smtClean="0">
                <a:latin typeface="Book Antiqua" pitchFamily="18" charset="0"/>
              </a:rPr>
              <a:t>Lesiones pelvianas o de extremidades inferiores recientes o inmovilización prolongada </a:t>
            </a:r>
          </a:p>
          <a:p>
            <a:pPr eaLnBrk="1" hangingPunct="1">
              <a:lnSpc>
                <a:spcPct val="80000"/>
              </a:lnSpc>
            </a:pPr>
            <a:r>
              <a:rPr lang="es-ES" altLang="es-ES" sz="1800" b="1" dirty="0" smtClean="0">
                <a:latin typeface="Book Antiqua" pitchFamily="18" charset="0"/>
              </a:rPr>
              <a:t>Antecedentes </a:t>
            </a:r>
            <a:r>
              <a:rPr lang="es-ES" altLang="es-ES" sz="1800" b="1" dirty="0" smtClean="0">
                <a:latin typeface="Book Antiqua" pitchFamily="18" charset="0"/>
              </a:rPr>
              <a:t>de cáncer o enfermedades neoplásicas</a:t>
            </a:r>
          </a:p>
          <a:p>
            <a:pPr eaLnBrk="1" hangingPunct="1">
              <a:lnSpc>
                <a:spcPct val="80000"/>
              </a:lnSpc>
            </a:pPr>
            <a:r>
              <a:rPr lang="es-ES" altLang="es-ES" sz="1800" b="1" dirty="0" smtClean="0">
                <a:latin typeface="Book Antiqua" pitchFamily="18" charset="0"/>
              </a:rPr>
              <a:t>Embarazo </a:t>
            </a:r>
            <a:r>
              <a:rPr lang="es-ES" altLang="es-ES" sz="1800" b="1" dirty="0" smtClean="0">
                <a:latin typeface="Book Antiqua" pitchFamily="18" charset="0"/>
              </a:rPr>
              <a:t>o puerperio (6 semanas después del parto) </a:t>
            </a:r>
          </a:p>
          <a:p>
            <a:pPr eaLnBrk="1" hangingPunct="1">
              <a:lnSpc>
                <a:spcPct val="80000"/>
              </a:lnSpc>
            </a:pPr>
            <a:r>
              <a:rPr lang="es-ES" altLang="es-ES" sz="1800" b="1" dirty="0" smtClean="0">
                <a:latin typeface="Book Antiqua" pitchFamily="18" charset="0"/>
              </a:rPr>
              <a:t>Uso de anticonceptivos orales, </a:t>
            </a:r>
            <a:r>
              <a:rPr lang="es-ES" altLang="es-ES" sz="1800" b="1" dirty="0" err="1" smtClean="0">
                <a:latin typeface="Book Antiqua" pitchFamily="18" charset="0"/>
              </a:rPr>
              <a:t>estrógenosa</a:t>
            </a:r>
            <a:r>
              <a:rPr lang="es-ES" altLang="es-ES" sz="1800" b="1" dirty="0" smtClean="0">
                <a:latin typeface="Book Antiqua" pitchFamily="18" charset="0"/>
              </a:rPr>
              <a:t> altas dosis  o </a:t>
            </a:r>
            <a:r>
              <a:rPr lang="es-ES" altLang="es-ES" sz="1800" b="1" dirty="0" err="1" smtClean="0">
                <a:latin typeface="Book Antiqua" pitchFamily="18" charset="0"/>
              </a:rPr>
              <a:t>tamoxifeno</a:t>
            </a:r>
            <a:r>
              <a:rPr lang="es-ES" altLang="es-ES" sz="1800" b="1" dirty="0" smtClean="0">
                <a:latin typeface="Book Antiqua" pitchFamily="18" charset="0"/>
              </a:rPr>
              <a:t> </a:t>
            </a:r>
          </a:p>
          <a:p>
            <a:pPr eaLnBrk="1" hangingPunct="1">
              <a:lnSpc>
                <a:spcPct val="80000"/>
              </a:lnSpc>
            </a:pPr>
            <a:r>
              <a:rPr lang="es-ES" altLang="es-ES" sz="1800" b="1" dirty="0" smtClean="0">
                <a:latin typeface="Book Antiqua" pitchFamily="18" charset="0"/>
              </a:rPr>
              <a:t>Alteraciones de la coagulación que predisponen a la trombosis </a:t>
            </a:r>
          </a:p>
          <a:p>
            <a:pPr eaLnBrk="1" hangingPunct="1">
              <a:lnSpc>
                <a:spcPct val="80000"/>
              </a:lnSpc>
            </a:pPr>
            <a:r>
              <a:rPr lang="es-ES" altLang="es-ES" sz="1800" b="1" dirty="0" smtClean="0">
                <a:solidFill>
                  <a:srgbClr val="800000"/>
                </a:solidFill>
                <a:latin typeface="Book Antiqua" pitchFamily="18" charset="0"/>
              </a:rPr>
              <a:t>Edad mayor de 40 años</a:t>
            </a:r>
            <a:r>
              <a:rPr lang="es-ES" altLang="es-ES" sz="1800" b="1" dirty="0" smtClean="0">
                <a:latin typeface="Book Antiqua" pitchFamily="18" charset="0"/>
              </a:rPr>
              <a:t> </a:t>
            </a:r>
          </a:p>
          <a:p>
            <a:pPr eaLnBrk="1" hangingPunct="1">
              <a:lnSpc>
                <a:spcPct val="80000"/>
              </a:lnSpc>
            </a:pPr>
            <a:r>
              <a:rPr lang="es-ES" altLang="es-ES" sz="1800" b="1" dirty="0" smtClean="0">
                <a:latin typeface="Book Antiqua" pitchFamily="18" charset="0"/>
              </a:rPr>
              <a:t>Insuficiencia cardiaca o infarto al miocardio reciente </a:t>
            </a:r>
          </a:p>
          <a:p>
            <a:pPr eaLnBrk="1" hangingPunct="1">
              <a:lnSpc>
                <a:spcPct val="80000"/>
              </a:lnSpc>
            </a:pPr>
            <a:r>
              <a:rPr lang="es-ES" altLang="es-ES" sz="1800" b="1" dirty="0" smtClean="0">
                <a:latin typeface="Book Antiqua" pitchFamily="18" charset="0"/>
              </a:rPr>
              <a:t>Deshidratación</a:t>
            </a:r>
            <a:r>
              <a:rPr lang="es-ES" altLang="es-ES" sz="1800" dirty="0" smtClean="0">
                <a:latin typeface="Book Antiqua" pitchFamily="18" charset="0"/>
              </a:rPr>
              <a:t> </a:t>
            </a:r>
            <a:endParaRPr lang="es-ES" altLang="es-ES" sz="1800" dirty="0" smtClean="0">
              <a:latin typeface="Book Antiqua" pitchFamily="18" charset="0"/>
            </a:endParaRPr>
          </a:p>
          <a:p>
            <a:pPr lvl="0" eaLnBrk="1" hangingPunct="1">
              <a:lnSpc>
                <a:spcPct val="80000"/>
              </a:lnSpc>
            </a:pPr>
            <a:r>
              <a:rPr lang="es-ES" altLang="es-ES" sz="1600" b="1" dirty="0">
                <a:solidFill>
                  <a:srgbClr val="000000"/>
                </a:solidFill>
              </a:rPr>
              <a:t>parálisis.</a:t>
            </a:r>
          </a:p>
          <a:p>
            <a:pPr lvl="0" eaLnBrk="1" hangingPunct="1">
              <a:lnSpc>
                <a:spcPct val="80000"/>
              </a:lnSpc>
            </a:pPr>
            <a:r>
              <a:rPr lang="es-ES" altLang="es-ES" sz="1600" b="1" dirty="0" err="1">
                <a:solidFill>
                  <a:srgbClr val="000000"/>
                </a:solidFill>
              </a:rPr>
              <a:t>tvp</a:t>
            </a:r>
            <a:r>
              <a:rPr lang="es-ES" altLang="es-ES" sz="1600" b="1" dirty="0">
                <a:solidFill>
                  <a:srgbClr val="000000"/>
                </a:solidFill>
              </a:rPr>
              <a:t> previa</a:t>
            </a:r>
          </a:p>
          <a:p>
            <a:pPr eaLnBrk="1" hangingPunct="1">
              <a:lnSpc>
                <a:spcPct val="80000"/>
              </a:lnSpc>
            </a:pPr>
            <a:endParaRPr lang="es-ES" altLang="es-ES" sz="1800" dirty="0" smtClean="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Rectangle 10">
            <a:extLst>
              <a:ext uri="{FF2B5EF4-FFF2-40B4-BE49-F238E27FC236}">
                <a16:creationId xmlns:a16="http://schemas.microsoft.com/office/drawing/2014/main" xmlns="" id="{6FE35249-77F9-4102-92BE-D553C7B4D30B}"/>
              </a:ext>
            </a:extLst>
          </p:cNvPr>
          <p:cNvSpPr>
            <a:spLocks noChangeArrowheads="1"/>
          </p:cNvSpPr>
          <p:nvPr/>
        </p:nvSpPr>
        <p:spPr bwMode="auto">
          <a:xfrm>
            <a:off x="0" y="0"/>
            <a:ext cx="9144000" cy="6858000"/>
          </a:xfrm>
          <a:prstGeom prst="rect">
            <a:avLst/>
          </a:prstGeom>
          <a:gradFill rotWithShape="1">
            <a:gsLst>
              <a:gs pos="0">
                <a:schemeClr val="hlink">
                  <a:gamma/>
                  <a:tint val="0"/>
                  <a:invGamma/>
                </a:schemeClr>
              </a:gs>
              <a:gs pos="100000">
                <a:schemeClr val="hlink"/>
              </a:gs>
            </a:gsLst>
            <a:path path="shape">
              <a:fillToRect l="50000" t="50000" r="50000" b="50000"/>
            </a:path>
          </a:gradFill>
          <a:ln w="9525">
            <a:solidFill>
              <a:schemeClr val="tx1"/>
            </a:solidFill>
            <a:miter lim="800000"/>
            <a:headEnd/>
            <a:tailEnd/>
          </a:ln>
          <a:effectLst/>
        </p:spPr>
        <p:txBody>
          <a:bodyPr wrap="none" anchor="ctr"/>
          <a:lstStyle/>
          <a:p>
            <a:pPr algn="ctr" eaLnBrk="1" hangingPunct="1">
              <a:defRPr/>
            </a:pPr>
            <a:endParaRPr lang="es-ES">
              <a:solidFill>
                <a:srgbClr val="800000"/>
              </a:solidFill>
            </a:endParaRPr>
          </a:p>
        </p:txBody>
      </p:sp>
      <p:sp>
        <p:nvSpPr>
          <p:cNvPr id="7171" name="Rectangle 2"/>
          <p:cNvSpPr>
            <a:spLocks noGrp="1" noChangeArrowheads="1"/>
          </p:cNvSpPr>
          <p:nvPr>
            <p:ph type="title"/>
          </p:nvPr>
        </p:nvSpPr>
        <p:spPr/>
        <p:txBody>
          <a:bodyPr/>
          <a:lstStyle/>
          <a:p>
            <a:pPr eaLnBrk="1" hangingPunct="1"/>
            <a:r>
              <a:rPr lang="es-MX" altLang="es-ES" smtClean="0"/>
              <a:t>.</a:t>
            </a:r>
            <a:endParaRPr lang="es-ES" altLang="es-ES" smtClean="0"/>
          </a:p>
        </p:txBody>
      </p:sp>
      <p:sp>
        <p:nvSpPr>
          <p:cNvPr id="7172" name="Rectangle 3"/>
          <p:cNvSpPr>
            <a:spLocks noGrp="1" noChangeArrowheads="1"/>
          </p:cNvSpPr>
          <p:nvPr>
            <p:ph idx="1"/>
          </p:nvPr>
        </p:nvSpPr>
        <p:spPr>
          <a:xfrm>
            <a:off x="0" y="260350"/>
            <a:ext cx="8893175" cy="6264275"/>
          </a:xfrm>
        </p:spPr>
        <p:txBody>
          <a:bodyPr/>
          <a:lstStyle/>
          <a:p>
            <a:pPr eaLnBrk="1" hangingPunct="1">
              <a:lnSpc>
                <a:spcPct val="80000"/>
              </a:lnSpc>
            </a:pPr>
            <a:endParaRPr lang="es-MX" altLang="es-ES" sz="1600" b="1" dirty="0" smtClean="0"/>
          </a:p>
          <a:p>
            <a:pPr eaLnBrk="1" hangingPunct="1">
              <a:lnSpc>
                <a:spcPct val="80000"/>
              </a:lnSpc>
            </a:pPr>
            <a:endParaRPr lang="es-MX" altLang="es-ES" sz="1600" b="1" dirty="0" smtClean="0"/>
          </a:p>
          <a:p>
            <a:pPr eaLnBrk="1" hangingPunct="1">
              <a:lnSpc>
                <a:spcPct val="80000"/>
              </a:lnSpc>
            </a:pPr>
            <a:endParaRPr lang="es-MX" altLang="es-ES" sz="1600" b="1" dirty="0" smtClean="0"/>
          </a:p>
          <a:p>
            <a:pPr eaLnBrk="1" hangingPunct="1">
              <a:lnSpc>
                <a:spcPct val="80000"/>
              </a:lnSpc>
              <a:buFontTx/>
              <a:buNone/>
            </a:pPr>
            <a:endParaRPr lang="es-ES" altLang="es-ES" sz="1600" b="1" dirty="0" smtClean="0"/>
          </a:p>
          <a:p>
            <a:pPr eaLnBrk="1" hangingPunct="1">
              <a:lnSpc>
                <a:spcPct val="80000"/>
              </a:lnSpc>
            </a:pPr>
            <a:r>
              <a:rPr lang="es-ES" altLang="es-ES" sz="1600" b="1" dirty="0" smtClean="0"/>
              <a:t>cirugía mayor ( las de mas alto riesgo son las de abdomen, pelvis o de extremidades inferiores especialmente las ortopédicas de cadera o rodilla)</a:t>
            </a:r>
          </a:p>
          <a:p>
            <a:pPr eaLnBrk="1" hangingPunct="1">
              <a:lnSpc>
                <a:spcPct val="80000"/>
              </a:lnSpc>
            </a:pPr>
            <a:r>
              <a:rPr lang="es-ES" altLang="es-ES" sz="1600" b="1" dirty="0" smtClean="0"/>
              <a:t>obesidad</a:t>
            </a:r>
          </a:p>
          <a:p>
            <a:pPr eaLnBrk="1" hangingPunct="1">
              <a:lnSpc>
                <a:spcPct val="80000"/>
              </a:lnSpc>
            </a:pPr>
            <a:r>
              <a:rPr lang="es-ES" altLang="es-ES" sz="1600" b="1" dirty="0" smtClean="0"/>
              <a:t>presencia de insuficiencia venosa crónica</a:t>
            </a:r>
          </a:p>
          <a:p>
            <a:pPr eaLnBrk="1" hangingPunct="1">
              <a:lnSpc>
                <a:spcPct val="80000"/>
              </a:lnSpc>
            </a:pPr>
            <a:r>
              <a:rPr lang="es-ES" altLang="es-ES" sz="1600" b="1" dirty="0" smtClean="0"/>
              <a:t>insuficiencia cardiaca congestiva</a:t>
            </a:r>
          </a:p>
          <a:p>
            <a:pPr eaLnBrk="1" hangingPunct="1">
              <a:lnSpc>
                <a:spcPct val="80000"/>
              </a:lnSpc>
            </a:pPr>
            <a:r>
              <a:rPr lang="es-ES" altLang="es-ES" sz="1600" b="1" dirty="0" smtClean="0"/>
              <a:t>infarto agudo de miocardio</a:t>
            </a:r>
          </a:p>
          <a:p>
            <a:pPr eaLnBrk="1" hangingPunct="1">
              <a:lnSpc>
                <a:spcPct val="80000"/>
              </a:lnSpc>
            </a:pPr>
            <a:r>
              <a:rPr lang="es-ES" altLang="es-ES" sz="1600" b="1" dirty="0" smtClean="0"/>
              <a:t>Accidente cerebro vascular con foco motor</a:t>
            </a:r>
          </a:p>
          <a:p>
            <a:pPr eaLnBrk="1" hangingPunct="1">
              <a:lnSpc>
                <a:spcPct val="80000"/>
              </a:lnSpc>
            </a:pPr>
            <a:r>
              <a:rPr lang="es-ES" altLang="es-ES" sz="1600" b="1" dirty="0" smtClean="0"/>
              <a:t>Fractura de pelvis, cadera o pierna</a:t>
            </a:r>
          </a:p>
          <a:p>
            <a:pPr eaLnBrk="1" hangingPunct="1">
              <a:lnSpc>
                <a:spcPct val="80000"/>
              </a:lnSpc>
            </a:pPr>
            <a:r>
              <a:rPr lang="es-ES" altLang="es-ES" sz="1600" b="1" dirty="0" smtClean="0"/>
              <a:t>compresiones venosas extrínsecas (adenopatías, aneurismas arteriales, fracturas óseas)</a:t>
            </a:r>
          </a:p>
          <a:p>
            <a:pPr eaLnBrk="1" hangingPunct="1">
              <a:lnSpc>
                <a:spcPct val="80000"/>
              </a:lnSpc>
            </a:pPr>
            <a:r>
              <a:rPr lang="es-ES" altLang="es-ES" sz="1600" b="1" dirty="0" smtClean="0"/>
              <a:t>Aneurismas venosos.</a:t>
            </a:r>
          </a:p>
          <a:p>
            <a:pPr eaLnBrk="1" hangingPunct="1">
              <a:lnSpc>
                <a:spcPct val="80000"/>
              </a:lnSpc>
            </a:pPr>
            <a:endParaRPr lang="es-MX" altLang="es-ES" sz="1600" b="1" dirty="0" smtClean="0"/>
          </a:p>
          <a:p>
            <a:pPr eaLnBrk="1" hangingPunct="1">
              <a:lnSpc>
                <a:spcPct val="80000"/>
              </a:lnSpc>
              <a:buFontTx/>
              <a:buNone/>
            </a:pPr>
            <a:endParaRPr lang="es-MX" altLang="es-ES" sz="1600" b="1" dirty="0" smtClean="0"/>
          </a:p>
          <a:p>
            <a:pPr eaLnBrk="1" hangingPunct="1">
              <a:lnSpc>
                <a:spcPct val="80000"/>
              </a:lnSpc>
              <a:buFontTx/>
              <a:buNone/>
            </a:pPr>
            <a:endParaRPr lang="es-MX" altLang="es-ES" sz="1600" b="1" dirty="0" smtClean="0"/>
          </a:p>
          <a:p>
            <a:pPr eaLnBrk="1" hangingPunct="1">
              <a:lnSpc>
                <a:spcPct val="80000"/>
              </a:lnSpc>
              <a:buFontTx/>
              <a:buNone/>
            </a:pPr>
            <a:endParaRPr lang="es-MX" altLang="es-ES" sz="1600" b="1" dirty="0" smtClean="0"/>
          </a:p>
          <a:p>
            <a:pPr eaLnBrk="1" hangingPunct="1">
              <a:lnSpc>
                <a:spcPct val="80000"/>
              </a:lnSpc>
              <a:buFontTx/>
              <a:buNone/>
            </a:pPr>
            <a:endParaRPr lang="es-ES" altLang="es-ES" sz="1600" b="1" dirty="0" smtClean="0"/>
          </a:p>
          <a:p>
            <a:pPr eaLnBrk="1" hangingPunct="1">
              <a:lnSpc>
                <a:spcPct val="80000"/>
              </a:lnSpc>
            </a:pPr>
            <a:r>
              <a:rPr lang="es-ES" altLang="es-ES" sz="1600" b="1" dirty="0" smtClean="0">
                <a:solidFill>
                  <a:srgbClr val="800000"/>
                </a:solidFill>
              </a:rPr>
              <a:t>Es importante recordar que estos factores son acumulativos.</a:t>
            </a:r>
          </a:p>
          <a:p>
            <a:pPr eaLnBrk="1" hangingPunct="1">
              <a:lnSpc>
                <a:spcPct val="80000"/>
              </a:lnSpc>
              <a:buFontTx/>
              <a:buNone/>
            </a:pPr>
            <a:r>
              <a:rPr lang="es-ES" altLang="es-ES" sz="1600" b="1" dirty="0" smtClean="0">
                <a:solidFill>
                  <a:srgbClr val="800000"/>
                </a:solidFill>
              </a:rPr>
              <a:t>     El tener en consideración los anteriores factores para la instauración de las medidas de profilaxis adecuadas redundará en una disminución de la incidencia de esta potencialmente peligrosa complicación. </a:t>
            </a:r>
          </a:p>
        </p:txBody>
      </p:sp>
      <p:pic>
        <p:nvPicPr>
          <p:cNvPr id="7173" name="Picture 4" descr="http://meded.ucsd.edu/isp/1994/im-quiz/images/lipedema.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561138" y="1989138"/>
            <a:ext cx="26193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0" y="0"/>
            <a:ext cx="9144000" cy="6858000"/>
          </a:xfrm>
          <a:prstGeom prst="rect">
            <a:avLst/>
          </a:prstGeom>
          <a:gradFill rotWithShape="1">
            <a:gsLst>
              <a:gs pos="0">
                <a:srgbClr val="FFFFFF"/>
              </a:gs>
              <a:gs pos="100000">
                <a:srgbClr val="FF9966"/>
              </a:gs>
            </a:gsLst>
            <a:path path="shape">
              <a:fillToRect l="50000" t="50000" r="50000" b="50000"/>
            </a:path>
          </a:gradFill>
          <a:ln w="9525">
            <a:solidFill>
              <a:srgbClr val="006600"/>
            </a:solidFill>
            <a:miter lim="800000"/>
            <a:headEnd/>
            <a:tailEnd/>
          </a:ln>
        </p:spPr>
        <p:txBody>
          <a:bodyPr wrap="none" anchor="ctr"/>
          <a:lstStyle/>
          <a:p>
            <a:pPr algn="ctr" eaLnBrk="1" hangingPunct="1"/>
            <a:endParaRPr lang="es-ES" altLang="es-ES">
              <a:solidFill>
                <a:srgbClr val="FF9966"/>
              </a:solidFill>
            </a:endParaRPr>
          </a:p>
        </p:txBody>
      </p:sp>
      <p:sp>
        <p:nvSpPr>
          <p:cNvPr id="8195" name="Rectangle 2"/>
          <p:cNvSpPr>
            <a:spLocks noGrp="1" noChangeArrowheads="1"/>
          </p:cNvSpPr>
          <p:nvPr>
            <p:ph type="title"/>
          </p:nvPr>
        </p:nvSpPr>
        <p:spPr>
          <a:xfrm>
            <a:off x="914400" y="333375"/>
            <a:ext cx="8229600" cy="1143000"/>
          </a:xfrm>
        </p:spPr>
        <p:txBody>
          <a:bodyPr/>
          <a:lstStyle/>
          <a:p>
            <a:pPr eaLnBrk="1" hangingPunct="1"/>
            <a:r>
              <a:rPr lang="es-MX" altLang="es-ES" sz="4000" b="1" u="sng" smtClean="0">
                <a:solidFill>
                  <a:srgbClr val="800000"/>
                </a:solidFill>
              </a:rPr>
              <a:t>VIRCHOW</a:t>
            </a:r>
            <a:r>
              <a:rPr lang="es-MX" altLang="es-ES" sz="4000" b="1" smtClean="0"/>
              <a:t>:</a:t>
            </a:r>
            <a:r>
              <a:rPr lang="es-MX" altLang="es-ES" sz="4000" smtClean="0"/>
              <a:t> </a:t>
            </a:r>
            <a:r>
              <a:rPr lang="es-MX" altLang="es-ES" sz="1800" b="1" smtClean="0"/>
              <a:t>identificó en 1846 los 3 factores necesarios                    </a:t>
            </a:r>
            <a:br>
              <a:rPr lang="es-MX" altLang="es-ES" sz="1800" b="1" smtClean="0"/>
            </a:br>
            <a:r>
              <a:rPr lang="es-MX" altLang="es-ES" sz="1800" b="1" smtClean="0"/>
              <a:t>               para el desarrollo de T.V.P.</a:t>
            </a:r>
            <a:endParaRPr lang="es-ES" altLang="es-ES" sz="1800" b="1" smtClean="0"/>
          </a:p>
        </p:txBody>
      </p:sp>
      <p:pic>
        <p:nvPicPr>
          <p:cNvPr id="8196" name="Picture 4" descr="http://www.medwave.cl/medios/congresos/CapitChilACS/Diciembre04/fig1TEptrauma.jpg"/>
          <p:cNvPicPr>
            <a:picLocks noGrp="1" noChangeAspect="1" noChangeArrowheads="1"/>
          </p:cNvPicPr>
          <p:nvPr>
            <p:ph idx="1"/>
          </p:nvPr>
        </p:nvPicPr>
        <p:blipFill>
          <a:blip r:embed="rId2" r:link="rId3">
            <a:extLst>
              <a:ext uri="{28A0092B-C50C-407E-A947-70E740481C1C}">
                <a14:useLocalDpi xmlns:a14="http://schemas.microsoft.com/office/drawing/2010/main" val="0"/>
              </a:ext>
            </a:extLst>
          </a:blip>
          <a:stretch>
            <a:fillRect/>
          </a:stretch>
        </p:blipFill>
        <p:spPr>
          <a:xfrm>
            <a:off x="2536031" y="2778125"/>
            <a:ext cx="3790950" cy="2600325"/>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descr="j028286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5719" y="3129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3"/>
          <p:cNvSpPr>
            <a:spLocks noGrp="1" noChangeArrowheads="1"/>
          </p:cNvSpPr>
          <p:nvPr>
            <p:ph idx="1"/>
          </p:nvPr>
        </p:nvSpPr>
        <p:spPr/>
        <p:txBody>
          <a:bodyPr>
            <a:normAutofit fontScale="92500" lnSpcReduction="20000"/>
          </a:bodyPr>
          <a:lstStyle/>
          <a:p>
            <a:pPr eaLnBrk="1" hangingPunct="1">
              <a:lnSpc>
                <a:spcPct val="90000"/>
              </a:lnSpc>
            </a:pPr>
            <a:r>
              <a:rPr lang="es-MX" altLang="es-ES" sz="1800" dirty="0" smtClean="0">
                <a:solidFill>
                  <a:schemeClr val="bg1"/>
                </a:solidFill>
              </a:rPr>
              <a:t>La mitad de los pacientes son asintomático</a:t>
            </a:r>
          </a:p>
          <a:p>
            <a:pPr eaLnBrk="1" hangingPunct="1">
              <a:lnSpc>
                <a:spcPct val="90000"/>
              </a:lnSpc>
            </a:pPr>
            <a:r>
              <a:rPr lang="es-MX" altLang="es-ES" sz="1800" dirty="0" smtClean="0">
                <a:solidFill>
                  <a:schemeClr val="bg1"/>
                </a:solidFill>
              </a:rPr>
              <a:t>Guarda relación con el tamaño, localización y circulación colateral.</a:t>
            </a:r>
          </a:p>
          <a:p>
            <a:pPr eaLnBrk="1" hangingPunct="1">
              <a:lnSpc>
                <a:spcPct val="90000"/>
              </a:lnSpc>
            </a:pPr>
            <a:r>
              <a:rPr lang="es-MX" altLang="es-ES" sz="1800" dirty="0" smtClean="0">
                <a:solidFill>
                  <a:schemeClr val="bg1"/>
                </a:solidFill>
              </a:rPr>
              <a:t>Edema </a:t>
            </a: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buFontTx/>
              <a:buNone/>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endParaRPr lang="es-MX" altLang="es-ES" sz="1800" dirty="0" smtClean="0">
              <a:solidFill>
                <a:schemeClr val="bg1"/>
              </a:solidFill>
            </a:endParaRPr>
          </a:p>
          <a:p>
            <a:pPr eaLnBrk="1" hangingPunct="1">
              <a:lnSpc>
                <a:spcPct val="90000"/>
              </a:lnSpc>
            </a:pPr>
            <a:r>
              <a:rPr lang="es-MX" altLang="es-ES" sz="1800" dirty="0" smtClean="0">
                <a:solidFill>
                  <a:schemeClr val="bg1"/>
                </a:solidFill>
              </a:rPr>
              <a:t>Dilatación de venas superficiales</a:t>
            </a:r>
          </a:p>
          <a:p>
            <a:pPr eaLnBrk="1" hangingPunct="1">
              <a:lnSpc>
                <a:spcPct val="90000"/>
              </a:lnSpc>
            </a:pPr>
            <a:endParaRPr lang="es-ES" altLang="es-ES" sz="1800" dirty="0" smtClean="0">
              <a:solidFill>
                <a:schemeClr val="bg1"/>
              </a:solidFill>
            </a:endParaRPr>
          </a:p>
        </p:txBody>
      </p:sp>
      <p:sp>
        <p:nvSpPr>
          <p:cNvPr id="9221" name="WordArt 4" descr="Mármol verde"/>
          <p:cNvSpPr>
            <a:spLocks noChangeArrowheads="1" noChangeShapeType="1" noTextEdit="1"/>
          </p:cNvSpPr>
          <p:nvPr/>
        </p:nvSpPr>
        <p:spPr bwMode="auto">
          <a:xfrm>
            <a:off x="539750" y="333375"/>
            <a:ext cx="8135938" cy="8636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s-ES" sz="3600" b="1" kern="10">
                <a:ln w="9525">
                  <a:round/>
                  <a:headEnd/>
                  <a:tailEnd/>
                </a:ln>
                <a:blipFill dpi="0" rotWithShape="0">
                  <a:blip r:embed="rId3"/>
                  <a:srcRect/>
                  <a:tile tx="0" ty="0" sx="100000" sy="100000" flip="none" algn="tl"/>
                </a:blipFill>
                <a:latin typeface="Baskerville Old Face"/>
              </a:rPr>
              <a:t>MANIFESTACIONES CLINICAS</a:t>
            </a:r>
          </a:p>
        </p:txBody>
      </p:sp>
      <p:pic>
        <p:nvPicPr>
          <p:cNvPr id="9222" name="Picture 5" descr="http://www.fesemi.org/images/galeria/otros_caso7.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043608" y="3497234"/>
            <a:ext cx="4176464" cy="2955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6" descr="http://www.biolitec.com/images/elvesbefore1s.jpg"/>
          <p:cNvPicPr>
            <a:picLocks noChangeAspect="1" noChangeArrowheads="1"/>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6372226" y="3460290"/>
            <a:ext cx="2439310" cy="2992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919106" y="654118"/>
            <a:ext cx="7024744" cy="1143000"/>
          </a:xfrm>
        </p:spPr>
        <p:txBody>
          <a:bodyPr/>
          <a:lstStyle/>
          <a:p>
            <a:pPr algn="l" eaLnBrk="1" hangingPunct="1"/>
            <a:r>
              <a:rPr lang="es-MX" altLang="es-ES" sz="2800" dirty="0" smtClean="0">
                <a:solidFill>
                  <a:schemeClr val="tx1"/>
                </a:solidFill>
              </a:rPr>
              <a:t>Signo de </a:t>
            </a:r>
            <a:r>
              <a:rPr lang="es-MX" altLang="es-ES" sz="2800" dirty="0" err="1" smtClean="0">
                <a:solidFill>
                  <a:schemeClr val="tx1"/>
                </a:solidFill>
              </a:rPr>
              <a:t>Homans</a:t>
            </a:r>
            <a:endParaRPr lang="es-ES" altLang="es-ES" sz="2800" dirty="0" smtClean="0">
              <a:solidFill>
                <a:schemeClr val="bg1"/>
              </a:solidFill>
            </a:endParaRPr>
          </a:p>
        </p:txBody>
      </p:sp>
      <p:sp>
        <p:nvSpPr>
          <p:cNvPr id="10244" name="Rectangle 3"/>
          <p:cNvSpPr>
            <a:spLocks noGrp="1" noChangeArrowheads="1"/>
          </p:cNvSpPr>
          <p:nvPr>
            <p:ph idx="1"/>
          </p:nvPr>
        </p:nvSpPr>
        <p:spPr/>
        <p:txBody>
          <a:bodyPr>
            <a:normAutofit fontScale="92500" lnSpcReduction="20000"/>
          </a:bodyPr>
          <a:lstStyle/>
          <a:p>
            <a:pPr eaLnBrk="1" hangingPunct="1">
              <a:lnSpc>
                <a:spcPct val="80000"/>
              </a:lnSpc>
            </a:pPr>
            <a:r>
              <a:rPr lang="es-MX" altLang="es-ES" sz="2400" b="1" smtClean="0"/>
              <a:t>Flegmasia Cerúlea Dolens</a:t>
            </a:r>
          </a:p>
          <a:p>
            <a:pPr eaLnBrk="1" hangingPunct="1">
              <a:lnSpc>
                <a:spcPct val="80000"/>
              </a:lnSpc>
            </a:pPr>
            <a:r>
              <a:rPr lang="es-MX" altLang="es-ES" sz="2400" b="1" smtClean="0"/>
              <a:t>Dolor agudo</a:t>
            </a:r>
          </a:p>
          <a:p>
            <a:pPr eaLnBrk="1" hangingPunct="1">
              <a:lnSpc>
                <a:spcPct val="80000"/>
              </a:lnSpc>
            </a:pPr>
            <a:endParaRPr lang="es-MX" altLang="es-ES" sz="2400" b="1" smtClean="0"/>
          </a:p>
          <a:p>
            <a:pPr eaLnBrk="1" hangingPunct="1">
              <a:lnSpc>
                <a:spcPct val="80000"/>
              </a:lnSpc>
            </a:pPr>
            <a:r>
              <a:rPr lang="es-MX" altLang="es-ES" sz="2400" b="1" smtClean="0"/>
              <a:t>Coloración azulada de los miembros.</a:t>
            </a:r>
          </a:p>
          <a:p>
            <a:pPr eaLnBrk="1" hangingPunct="1">
              <a:lnSpc>
                <a:spcPct val="80000"/>
              </a:lnSpc>
            </a:pPr>
            <a:endParaRPr lang="es-MX" altLang="es-ES" sz="2400" b="1" smtClean="0"/>
          </a:p>
          <a:p>
            <a:pPr eaLnBrk="1" hangingPunct="1">
              <a:lnSpc>
                <a:spcPct val="80000"/>
              </a:lnSpc>
            </a:pPr>
            <a:endParaRPr lang="es-MX" altLang="es-ES" sz="2400" b="1" smtClean="0"/>
          </a:p>
          <a:p>
            <a:pPr eaLnBrk="1" hangingPunct="1">
              <a:lnSpc>
                <a:spcPct val="80000"/>
              </a:lnSpc>
            </a:pPr>
            <a:r>
              <a:rPr lang="es-MX" altLang="es-ES" sz="2400" b="1" smtClean="0"/>
              <a:t>Perdida del miembro </a:t>
            </a:r>
          </a:p>
          <a:p>
            <a:pPr eaLnBrk="1" hangingPunct="1">
              <a:lnSpc>
                <a:spcPct val="80000"/>
              </a:lnSpc>
            </a:pPr>
            <a:endParaRPr lang="es-MX" altLang="es-ES" sz="2400" b="1" smtClean="0"/>
          </a:p>
          <a:p>
            <a:pPr eaLnBrk="1" hangingPunct="1">
              <a:lnSpc>
                <a:spcPct val="80000"/>
              </a:lnSpc>
              <a:buFontTx/>
              <a:buNone/>
            </a:pPr>
            <a:endParaRPr lang="es-MX" altLang="es-ES" sz="2400" b="1" smtClean="0"/>
          </a:p>
          <a:p>
            <a:pPr eaLnBrk="1" hangingPunct="1">
              <a:lnSpc>
                <a:spcPct val="80000"/>
              </a:lnSpc>
            </a:pPr>
            <a:r>
              <a:rPr lang="es-ES" altLang="es-ES" sz="2400" b="1" smtClean="0"/>
              <a:t>Aumento de temperatura </a:t>
            </a:r>
          </a:p>
          <a:p>
            <a:pPr eaLnBrk="1" hangingPunct="1">
              <a:lnSpc>
                <a:spcPct val="80000"/>
              </a:lnSpc>
            </a:pPr>
            <a:r>
              <a:rPr lang="es-ES" altLang="es-ES" sz="2400" b="1" smtClean="0"/>
              <a:t>Enrojecimiento </a:t>
            </a:r>
          </a:p>
          <a:p>
            <a:pPr eaLnBrk="1" hangingPunct="1">
              <a:lnSpc>
                <a:spcPct val="80000"/>
              </a:lnSpc>
            </a:pPr>
            <a:r>
              <a:rPr lang="es-MX" altLang="es-ES" sz="2400" b="1" smtClean="0"/>
              <a:t>Muerte</a:t>
            </a:r>
            <a:endParaRPr lang="es-ES" altLang="es-ES" sz="2400" b="1" smtClean="0"/>
          </a:p>
          <a:p>
            <a:pPr eaLnBrk="1" hangingPunct="1">
              <a:lnSpc>
                <a:spcPct val="80000"/>
              </a:lnSpc>
            </a:pPr>
            <a:endParaRPr lang="es-ES" altLang="es-ES" sz="2400" b="1" smtClean="0"/>
          </a:p>
          <a:p>
            <a:pPr eaLnBrk="1" hangingPunct="1">
              <a:lnSpc>
                <a:spcPct val="80000"/>
              </a:lnSpc>
              <a:buFont typeface="Symbol" pitchFamily="18" charset="2"/>
              <a:buChar char=""/>
            </a:pPr>
            <a:endParaRPr lang="es-ES" altLang="es-ES" sz="2400" b="1" smtClean="0"/>
          </a:p>
        </p:txBody>
      </p:sp>
      <p:pic>
        <p:nvPicPr>
          <p:cNvPr id="10247" name="Picture 6" descr="j034343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7900" y="908050"/>
            <a:ext cx="12954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7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2132856"/>
            <a:ext cx="1427162" cy="148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87" descr="http://images.google.com.ec/images?q=tbn:0gBff4RlhZMJ:www.nlm.nih.gov/medlineplus/spanish/ency/images/ency/fullsize/2549.jp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5832981" y="4652964"/>
            <a:ext cx="2842707" cy="1707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89" descr="rg-let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32981" y="3378201"/>
            <a:ext cx="1267546" cy="98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6" descr="j02275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p:txBody>
          <a:bodyPr>
            <a:normAutofit fontScale="90000"/>
          </a:bodyPr>
          <a:lstStyle/>
          <a:p>
            <a:pPr eaLnBrk="1" hangingPunct="1"/>
            <a:r>
              <a:rPr lang="es-ES" altLang="es-ES" sz="4000" b="1" u="sng" smtClean="0"/>
              <a:t>PROFILAXIS DE LA TROMBOSIS VENOSA PROFUNDA</a:t>
            </a:r>
          </a:p>
        </p:txBody>
      </p:sp>
      <p:sp>
        <p:nvSpPr>
          <p:cNvPr id="11268" name="Rectangle 3"/>
          <p:cNvSpPr>
            <a:spLocks noGrp="1" noChangeArrowheads="1"/>
          </p:cNvSpPr>
          <p:nvPr>
            <p:ph idx="1"/>
          </p:nvPr>
        </p:nvSpPr>
        <p:spPr/>
        <p:txBody>
          <a:bodyPr>
            <a:normAutofit fontScale="85000" lnSpcReduction="20000"/>
          </a:bodyPr>
          <a:lstStyle/>
          <a:p>
            <a:pPr eaLnBrk="1" hangingPunct="1">
              <a:lnSpc>
                <a:spcPct val="90000"/>
              </a:lnSpc>
            </a:pPr>
            <a:endParaRPr lang="es-ES" altLang="es-ES" sz="1800" smtClean="0"/>
          </a:p>
          <a:p>
            <a:pPr eaLnBrk="1" hangingPunct="1">
              <a:lnSpc>
                <a:spcPct val="90000"/>
              </a:lnSpc>
            </a:pPr>
            <a:endParaRPr lang="es-ES" altLang="es-ES" sz="1800" smtClean="0"/>
          </a:p>
          <a:p>
            <a:pPr eaLnBrk="1" hangingPunct="1">
              <a:lnSpc>
                <a:spcPct val="90000"/>
              </a:lnSpc>
            </a:pPr>
            <a:endParaRPr lang="es-MX" altLang="es-ES" sz="1800" smtClean="0"/>
          </a:p>
          <a:p>
            <a:pPr eaLnBrk="1" hangingPunct="1">
              <a:lnSpc>
                <a:spcPct val="90000"/>
              </a:lnSpc>
            </a:pPr>
            <a:endParaRPr lang="es-MX" altLang="es-ES" sz="1800" smtClean="0"/>
          </a:p>
          <a:p>
            <a:pPr eaLnBrk="1" hangingPunct="1">
              <a:lnSpc>
                <a:spcPct val="90000"/>
              </a:lnSpc>
              <a:buFontTx/>
              <a:buNone/>
            </a:pPr>
            <a:endParaRPr lang="es-MX" altLang="es-ES" sz="1800" smtClean="0"/>
          </a:p>
          <a:p>
            <a:pPr eaLnBrk="1" hangingPunct="1">
              <a:lnSpc>
                <a:spcPct val="90000"/>
              </a:lnSpc>
              <a:buFontTx/>
              <a:buNone/>
            </a:pPr>
            <a:endParaRPr lang="es-MX" altLang="es-ES" sz="1800" smtClean="0"/>
          </a:p>
          <a:p>
            <a:pPr eaLnBrk="1" hangingPunct="1">
              <a:lnSpc>
                <a:spcPct val="90000"/>
              </a:lnSpc>
              <a:buFontTx/>
              <a:buNone/>
            </a:pPr>
            <a:endParaRPr lang="es-MX" altLang="es-ES" sz="1800" smtClean="0"/>
          </a:p>
          <a:p>
            <a:pPr eaLnBrk="1" hangingPunct="1">
              <a:lnSpc>
                <a:spcPct val="90000"/>
              </a:lnSpc>
              <a:buFontTx/>
              <a:buNone/>
            </a:pPr>
            <a:endParaRPr lang="es-ES" altLang="es-ES" sz="1800" smtClean="0"/>
          </a:p>
          <a:p>
            <a:pPr eaLnBrk="1" hangingPunct="1">
              <a:lnSpc>
                <a:spcPct val="90000"/>
              </a:lnSpc>
            </a:pPr>
            <a:r>
              <a:rPr lang="es-ES" altLang="es-ES" sz="2400" b="1" smtClean="0">
                <a:solidFill>
                  <a:schemeClr val="bg1"/>
                </a:solidFill>
              </a:rPr>
              <a:t>La trombosis venosa profunda (T.V.P.) es una patología de </a:t>
            </a:r>
            <a:r>
              <a:rPr lang="es-ES" altLang="es-ES" sz="2400" b="1" smtClean="0"/>
              <a:t>diagnóstico clínico</a:t>
            </a:r>
            <a:r>
              <a:rPr lang="es-ES" altLang="es-ES" sz="2400" b="1" smtClean="0">
                <a:solidFill>
                  <a:schemeClr val="bg1"/>
                </a:solidFill>
              </a:rPr>
              <a:t> </a:t>
            </a:r>
            <a:r>
              <a:rPr lang="es-ES" altLang="es-ES" sz="2400" b="1" smtClean="0"/>
              <a:t>muy difícil o engañoso, por lo</a:t>
            </a:r>
            <a:r>
              <a:rPr lang="es-ES" altLang="es-ES" sz="2400" b="1" smtClean="0">
                <a:solidFill>
                  <a:schemeClr val="bg1"/>
                </a:solidFill>
              </a:rPr>
              <a:t> que en aproximadamente el 70-80% de los pacientes que la padecen </a:t>
            </a:r>
            <a:r>
              <a:rPr lang="es-ES" altLang="es-ES" sz="2400" b="1" smtClean="0"/>
              <a:t>no se sospecha su </a:t>
            </a:r>
            <a:r>
              <a:rPr lang="es-ES" altLang="es-ES" sz="2400" b="1" smtClean="0">
                <a:solidFill>
                  <a:schemeClr val="bg1"/>
                </a:solidFill>
              </a:rPr>
              <a:t>existencia. Se considera que en los EEUU. es la causa de muerte prevenible más común</a:t>
            </a:r>
          </a:p>
        </p:txBody>
      </p:sp>
      <p:pic>
        <p:nvPicPr>
          <p:cNvPr id="11269" name="Picture 4" descr="j023378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2988" y="1568450"/>
            <a:ext cx="2755900" cy="214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5" descr="j024097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463" y="2060575"/>
            <a:ext cx="33845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336</TotalTime>
  <Words>881</Words>
  <Application>Microsoft Office PowerPoint</Application>
  <PresentationFormat>Presentación en pantalla (4:3)</PresentationFormat>
  <Paragraphs>149</Paragraphs>
  <Slides>18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18</vt:i4>
      </vt:variant>
    </vt:vector>
  </HeadingPairs>
  <TitlesOfParts>
    <vt:vector size="26" baseType="lpstr">
      <vt:lpstr>Arial</vt:lpstr>
      <vt:lpstr>BalloonDExtBol</vt:lpstr>
      <vt:lpstr>Edwardian Script ITC</vt:lpstr>
      <vt:lpstr>Ashley Crawford</vt:lpstr>
      <vt:lpstr>Broadway</vt:lpstr>
      <vt:lpstr>Book Antiqua</vt:lpstr>
      <vt:lpstr>Symbol</vt:lpstr>
      <vt:lpstr>Austin</vt:lpstr>
      <vt:lpstr>.</vt:lpstr>
      <vt:lpstr>                      Localizaciones </vt:lpstr>
      <vt:lpstr>COMPLICACIONES</vt:lpstr>
      <vt:lpstr>ALGUNOS FACTORES AUMENTAN EL RIESGO DE SUFRIR UNA TROMBOSIS VENOSA</vt:lpstr>
      <vt:lpstr>.</vt:lpstr>
      <vt:lpstr>VIRCHOW: identificó en 1846 los 3 factores necesarios                                    para el desarrollo de T.V.P.</vt:lpstr>
      <vt:lpstr>Presentación de PowerPoint</vt:lpstr>
      <vt:lpstr>Signo de Homans</vt:lpstr>
      <vt:lpstr>PROFILAXIS DE LA TROMBOSIS VENOSA PROFUNDA</vt:lpstr>
      <vt:lpstr>Métodos de profilaxis </vt:lpstr>
      <vt:lpstr>b) No farmacológicos</vt:lpstr>
      <vt:lpstr>           PARA DISMINUIR EL RIESGO DE UNA TROMBOSIS VENOSA PROFUNDA: </vt:lpstr>
      <vt:lpstr>FLEGMASIA  CERULEA  DOLENS</vt:lpstr>
      <vt:lpstr>FLEGMASIA  CERULEA  DOLENS</vt:lpstr>
      <vt:lpstr>Tratamiento quirúrgico:</vt:lpstr>
      <vt:lpstr>Exámenes Complementarios</vt:lpstr>
      <vt:lpstr>Realizamos las pruebas de dimero -d, troponina y Mioglobina, útiles para el diagnóstico de tromboembolias. </vt:lpstr>
      <vt:lpstr>.</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Pancho</dc:creator>
  <cp:lastModifiedBy>Dr</cp:lastModifiedBy>
  <cp:revision>94</cp:revision>
  <dcterms:created xsi:type="dcterms:W3CDTF">2005-09-12T08:16:05Z</dcterms:created>
  <dcterms:modified xsi:type="dcterms:W3CDTF">2020-09-11T07:59:28Z</dcterms:modified>
</cp:coreProperties>
</file>