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99" r:id="rId2"/>
    <p:sldId id="257" r:id="rId3"/>
    <p:sldId id="283" r:id="rId4"/>
    <p:sldId id="258" r:id="rId5"/>
    <p:sldId id="278" r:id="rId6"/>
    <p:sldId id="279" r:id="rId7"/>
    <p:sldId id="298" r:id="rId8"/>
    <p:sldId id="294" r:id="rId9"/>
    <p:sldId id="295" r:id="rId10"/>
    <p:sldId id="296" r:id="rId11"/>
    <p:sldId id="297" r:id="rId12"/>
    <p:sldId id="300" r:id="rId13"/>
    <p:sldId id="301" r:id="rId14"/>
    <p:sldId id="302" r:id="rId15"/>
    <p:sldId id="303" r:id="rId16"/>
    <p:sldId id="260" r:id="rId17"/>
    <p:sldId id="282" r:id="rId18"/>
    <p:sldId id="304" r:id="rId19"/>
    <p:sldId id="275" r:id="rId20"/>
    <p:sldId id="305" r:id="rId21"/>
    <p:sldId id="262" r:id="rId22"/>
    <p:sldId id="263" r:id="rId23"/>
    <p:sldId id="264" r:id="rId24"/>
    <p:sldId id="285" r:id="rId25"/>
    <p:sldId id="284" r:id="rId26"/>
    <p:sldId id="270" r:id="rId27"/>
    <p:sldId id="271" r:id="rId28"/>
    <p:sldId id="288" r:id="rId29"/>
    <p:sldId id="266" r:id="rId30"/>
    <p:sldId id="289" r:id="rId31"/>
    <p:sldId id="290" r:id="rId32"/>
    <p:sldId id="307" r:id="rId33"/>
    <p:sldId id="265" r:id="rId34"/>
    <p:sldId id="287" r:id="rId35"/>
    <p:sldId id="269" r:id="rId36"/>
    <p:sldId id="272" r:id="rId37"/>
    <p:sldId id="293" r:id="rId38"/>
    <p:sldId id="268" r:id="rId39"/>
    <p:sldId id="274" r:id="rId4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
          </a:p>
        </p:txBody>
      </p:sp>
      <p:sp>
        <p:nvSpPr>
          <p:cNvPr id="40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S"/>
          </a:p>
        </p:txBody>
      </p:sp>
      <p:sp>
        <p:nvSpPr>
          <p:cNvPr id="41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
          </a:p>
        </p:txBody>
      </p:sp>
      <p:sp>
        <p:nvSpPr>
          <p:cNvPr id="41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0C44B82-4DFD-44A8-8216-15127A1D4112}" type="slidenum">
              <a:rPr lang="es-ES"/>
              <a:pPr>
                <a:defRPr/>
              </a:pPr>
              <a:t>‹Nº›</a:t>
            </a:fld>
            <a:endParaRPr lang="es-ES"/>
          </a:p>
        </p:txBody>
      </p:sp>
    </p:spTree>
    <p:extLst>
      <p:ext uri="{BB962C8B-B14F-4D97-AF65-F5344CB8AC3E}">
        <p14:creationId xmlns:p14="http://schemas.microsoft.com/office/powerpoint/2010/main" val="3936140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S"/>
          </a:p>
        </p:txBody>
      </p:sp>
      <p:sp>
        <p:nvSpPr>
          <p:cNvPr id="4198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84AF58B-7D90-4F06-949B-140436109662}" type="slidenum">
              <a:rPr lang="es-ES"/>
              <a:pPr>
                <a:defRPr/>
              </a:pPr>
              <a:t>‹Nº›</a:t>
            </a:fld>
            <a:endParaRPr lang="es-ES"/>
          </a:p>
        </p:txBody>
      </p:sp>
    </p:spTree>
    <p:extLst>
      <p:ext uri="{BB962C8B-B14F-4D97-AF65-F5344CB8AC3E}">
        <p14:creationId xmlns:p14="http://schemas.microsoft.com/office/powerpoint/2010/main" val="40083885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F3B57E4-D94A-43BA-BF23-2C0982FEA385}" type="slidenum">
              <a:rPr lang="es-ES" smtClean="0"/>
              <a:pPr eaLnBrk="1" hangingPunct="1"/>
              <a:t>2</a:t>
            </a:fld>
            <a:endParaRPr lang="es-ES" smtClean="0"/>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346F3F3-6AE2-4B40-8910-AC2788AFA780}" type="slidenum">
              <a:rPr lang="es-ES" smtClean="0"/>
              <a:pPr eaLnBrk="1" hangingPunct="1"/>
              <a:t>11</a:t>
            </a:fld>
            <a:endParaRPr lang="es-ES" smtClean="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7F43365-8BED-4E1D-816B-A39D88D5E878}" type="slidenum">
              <a:rPr lang="es-ES" smtClean="0"/>
              <a:pPr eaLnBrk="1" hangingPunct="1"/>
              <a:t>12</a:t>
            </a:fld>
            <a:endParaRPr lang="es-ES" smtClean="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027A662-94D6-4511-97AA-343B6F417EDA}" type="slidenum">
              <a:rPr lang="es-ES" smtClean="0"/>
              <a:pPr eaLnBrk="1" hangingPunct="1"/>
              <a:t>13</a:t>
            </a:fld>
            <a:endParaRPr lang="es-ES" smtClean="0"/>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77BE501-DB58-4427-8CA1-51387A2330BE}" type="slidenum">
              <a:rPr lang="es-ES" smtClean="0"/>
              <a:pPr eaLnBrk="1" hangingPunct="1"/>
              <a:t>14</a:t>
            </a:fld>
            <a:endParaRPr lang="es-ES" smtClean="0"/>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10E3340-5D67-4057-BCD2-108BFB6C89F4}" type="slidenum">
              <a:rPr lang="es-ES" smtClean="0"/>
              <a:pPr eaLnBrk="1" hangingPunct="1"/>
              <a:t>26</a:t>
            </a:fld>
            <a:endParaRPr lang="es-ES" smtClean="0"/>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B6563D1-EA5F-4E16-9896-76F02DF95191}" type="slidenum">
              <a:rPr lang="es-ES" smtClean="0"/>
              <a:pPr eaLnBrk="1" hangingPunct="1"/>
              <a:t>27</a:t>
            </a:fld>
            <a:endParaRPr lang="es-ES" smtClean="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a:ln/>
        </p:spPr>
      </p:sp>
      <p:sp>
        <p:nvSpPr>
          <p:cNvPr id="5837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
        <p:nvSpPr>
          <p:cNvPr id="5837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A8BFFB9-4E7A-4C6C-AE99-1540DE88D7CE}" type="slidenum">
              <a:rPr lang="es-ES" smtClean="0"/>
              <a:pPr eaLnBrk="1" hangingPunct="1"/>
              <a:t>32</a:t>
            </a:fld>
            <a:endParaRPr 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DEE6A4D-485D-499D-B37C-09D25171376F}" type="slidenum">
              <a:rPr lang="es-ES" smtClean="0"/>
              <a:pPr eaLnBrk="1" hangingPunct="1"/>
              <a:t>35</a:t>
            </a:fld>
            <a:endParaRPr lang="es-ES" smtClean="0"/>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11E322F-FB5D-4B55-8D6E-9D9BA3B3B377}" type="slidenum">
              <a:rPr lang="es-ES" smtClean="0"/>
              <a:pPr eaLnBrk="1" hangingPunct="1"/>
              <a:t>3</a:t>
            </a:fld>
            <a:endParaRPr lang="es-ES" smtClean="0"/>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702C794-1A31-4054-89B4-689F0B8A02B5}" type="slidenum">
              <a:rPr lang="es-ES" smtClean="0"/>
              <a:pPr eaLnBrk="1" hangingPunct="1"/>
              <a:t>4</a:t>
            </a:fld>
            <a:endParaRPr lang="es-ES" smtClean="0"/>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4B2D612-881F-413C-B224-5503B64CD258}" type="slidenum">
              <a:rPr lang="es-ES" smtClean="0"/>
              <a:pPr eaLnBrk="1" hangingPunct="1"/>
              <a:t>5</a:t>
            </a:fld>
            <a:endParaRPr lang="es-ES" smtClean="0"/>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BB4D5CC-3D30-4EE3-827D-2023F3C33442}" type="slidenum">
              <a:rPr lang="es-ES" smtClean="0"/>
              <a:pPr eaLnBrk="1" hangingPunct="1"/>
              <a:t>6</a:t>
            </a:fld>
            <a:endParaRPr lang="es-ES" smtClean="0"/>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D0E893A-5CEB-4FE1-94C8-555E58A8BA06}" type="slidenum">
              <a:rPr lang="es-ES" smtClean="0"/>
              <a:pPr eaLnBrk="1" hangingPunct="1"/>
              <a:t>7</a:t>
            </a:fld>
            <a:endParaRPr lang="es-ES" smtClean="0"/>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54512D8-2A67-49CA-AAC5-E479727F638A}" type="slidenum">
              <a:rPr lang="es-ES" smtClean="0"/>
              <a:pPr eaLnBrk="1" hangingPunct="1"/>
              <a:t>8</a:t>
            </a:fld>
            <a:endParaRPr lang="es-ES" smtClean="0"/>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372A11-8378-45F2-B577-ED8B0F7EC4C7}" type="slidenum">
              <a:rPr lang="es-ES" smtClean="0"/>
              <a:pPr eaLnBrk="1" hangingPunct="1"/>
              <a:t>9</a:t>
            </a:fld>
            <a:endParaRPr lang="es-ES" smtClean="0"/>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D483D96-A439-484F-B88D-4DF3D65A55F7}" type="slidenum">
              <a:rPr lang="es-ES" smtClean="0"/>
              <a:pPr eaLnBrk="1" hangingPunct="1"/>
              <a:t>10</a:t>
            </a:fld>
            <a:endParaRPr lang="es-ES" smtClean="0"/>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91BA26-B45B-4166-921E-B1E4A1002043}" type="slidenum">
              <a:rPr lang="en-US"/>
              <a:pPr>
                <a:defRPr/>
              </a:pPr>
              <a:t>‹Nº›</a:t>
            </a:fld>
            <a:endParaRPr lang="en-US"/>
          </a:p>
        </p:txBody>
      </p:sp>
    </p:spTree>
    <p:extLst>
      <p:ext uri="{BB962C8B-B14F-4D97-AF65-F5344CB8AC3E}">
        <p14:creationId xmlns:p14="http://schemas.microsoft.com/office/powerpoint/2010/main" val="3232147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4AEB9B-AECA-4267-8A55-B03915F7564E}" type="slidenum">
              <a:rPr lang="en-US"/>
              <a:pPr>
                <a:defRPr/>
              </a:pPr>
              <a:t>‹Nº›</a:t>
            </a:fld>
            <a:endParaRPr lang="en-US"/>
          </a:p>
        </p:txBody>
      </p:sp>
    </p:spTree>
    <p:extLst>
      <p:ext uri="{BB962C8B-B14F-4D97-AF65-F5344CB8AC3E}">
        <p14:creationId xmlns:p14="http://schemas.microsoft.com/office/powerpoint/2010/main" val="918885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9174B1-0BFE-4992-B32A-B54D00BAB925}" type="slidenum">
              <a:rPr lang="en-US"/>
              <a:pPr>
                <a:defRPr/>
              </a:pPr>
              <a:t>‹Nº›</a:t>
            </a:fld>
            <a:endParaRPr lang="en-US"/>
          </a:p>
        </p:txBody>
      </p:sp>
    </p:spTree>
    <p:extLst>
      <p:ext uri="{BB962C8B-B14F-4D97-AF65-F5344CB8AC3E}">
        <p14:creationId xmlns:p14="http://schemas.microsoft.com/office/powerpoint/2010/main" val="1992462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457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57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contenido"/>
          <p:cNvSpPr>
            <a:spLocks noGrp="1"/>
          </p:cNvSpPr>
          <p:nvPr>
            <p:ph sz="quarter" idx="4"/>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17FDDF-9E8E-4A94-9946-4A54A95A1724}" type="slidenum">
              <a:rPr lang="en-US"/>
              <a:pPr>
                <a:defRPr/>
              </a:pPr>
              <a:t>‹Nº›</a:t>
            </a:fld>
            <a:endParaRPr lang="en-US"/>
          </a:p>
        </p:txBody>
      </p:sp>
    </p:spTree>
    <p:extLst>
      <p:ext uri="{BB962C8B-B14F-4D97-AF65-F5344CB8AC3E}">
        <p14:creationId xmlns:p14="http://schemas.microsoft.com/office/powerpoint/2010/main" val="3891994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63CAE9-C245-40E5-B072-A9BA1ABF64A8}" type="slidenum">
              <a:rPr lang="en-US"/>
              <a:pPr>
                <a:defRPr/>
              </a:pPr>
              <a:t>‹Nº›</a:t>
            </a:fld>
            <a:endParaRPr lang="en-US"/>
          </a:p>
        </p:txBody>
      </p:sp>
    </p:spTree>
    <p:extLst>
      <p:ext uri="{BB962C8B-B14F-4D97-AF65-F5344CB8AC3E}">
        <p14:creationId xmlns:p14="http://schemas.microsoft.com/office/powerpoint/2010/main" val="1186929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9DD645-50BA-48AF-A8CF-8169EB3BE325}" type="slidenum">
              <a:rPr lang="en-US"/>
              <a:pPr>
                <a:defRPr/>
              </a:pPr>
              <a:t>‹Nº›</a:t>
            </a:fld>
            <a:endParaRPr lang="en-US"/>
          </a:p>
        </p:txBody>
      </p:sp>
    </p:spTree>
    <p:extLst>
      <p:ext uri="{BB962C8B-B14F-4D97-AF65-F5344CB8AC3E}">
        <p14:creationId xmlns:p14="http://schemas.microsoft.com/office/powerpoint/2010/main" val="2662145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0C8177-1699-4A5A-866F-3C18D1BCBF67}" type="slidenum">
              <a:rPr lang="en-US"/>
              <a:pPr>
                <a:defRPr/>
              </a:pPr>
              <a:t>‹Nº›</a:t>
            </a:fld>
            <a:endParaRPr lang="en-US"/>
          </a:p>
        </p:txBody>
      </p:sp>
    </p:spTree>
    <p:extLst>
      <p:ext uri="{BB962C8B-B14F-4D97-AF65-F5344CB8AC3E}">
        <p14:creationId xmlns:p14="http://schemas.microsoft.com/office/powerpoint/2010/main" val="2310041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ADEDBA8-3263-4D1D-8C94-5651A6B735B0}" type="slidenum">
              <a:rPr lang="en-US"/>
              <a:pPr>
                <a:defRPr/>
              </a:pPr>
              <a:t>‹Nº›</a:t>
            </a:fld>
            <a:endParaRPr lang="en-US"/>
          </a:p>
        </p:txBody>
      </p:sp>
    </p:spTree>
    <p:extLst>
      <p:ext uri="{BB962C8B-B14F-4D97-AF65-F5344CB8AC3E}">
        <p14:creationId xmlns:p14="http://schemas.microsoft.com/office/powerpoint/2010/main" val="2316099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7466F26-070F-4A06-BC61-3055045F3A72}" type="slidenum">
              <a:rPr lang="en-US"/>
              <a:pPr>
                <a:defRPr/>
              </a:pPr>
              <a:t>‹Nº›</a:t>
            </a:fld>
            <a:endParaRPr lang="en-US"/>
          </a:p>
        </p:txBody>
      </p:sp>
    </p:spTree>
    <p:extLst>
      <p:ext uri="{BB962C8B-B14F-4D97-AF65-F5344CB8AC3E}">
        <p14:creationId xmlns:p14="http://schemas.microsoft.com/office/powerpoint/2010/main" val="2636442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C8E9949-F377-4A52-A382-28D5B4B03277}" type="slidenum">
              <a:rPr lang="en-US"/>
              <a:pPr>
                <a:defRPr/>
              </a:pPr>
              <a:t>‹Nº›</a:t>
            </a:fld>
            <a:endParaRPr lang="en-US"/>
          </a:p>
        </p:txBody>
      </p:sp>
    </p:spTree>
    <p:extLst>
      <p:ext uri="{BB962C8B-B14F-4D97-AF65-F5344CB8AC3E}">
        <p14:creationId xmlns:p14="http://schemas.microsoft.com/office/powerpoint/2010/main" val="2212813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933F0E-DFBE-4E0F-B71C-A1022271445E}" type="slidenum">
              <a:rPr lang="en-US"/>
              <a:pPr>
                <a:defRPr/>
              </a:pPr>
              <a:t>‹Nº›</a:t>
            </a:fld>
            <a:endParaRPr lang="en-US"/>
          </a:p>
        </p:txBody>
      </p:sp>
    </p:spTree>
    <p:extLst>
      <p:ext uri="{BB962C8B-B14F-4D97-AF65-F5344CB8AC3E}">
        <p14:creationId xmlns:p14="http://schemas.microsoft.com/office/powerpoint/2010/main" val="350131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7779F9-F7E3-4867-A505-0CCB057B0B82}" type="slidenum">
              <a:rPr lang="en-US"/>
              <a:pPr>
                <a:defRPr/>
              </a:pPr>
              <a:t>‹Nº›</a:t>
            </a:fld>
            <a:endParaRPr lang="en-US"/>
          </a:p>
        </p:txBody>
      </p:sp>
    </p:spTree>
    <p:extLst>
      <p:ext uri="{BB962C8B-B14F-4D97-AF65-F5344CB8AC3E}">
        <p14:creationId xmlns:p14="http://schemas.microsoft.com/office/powerpoint/2010/main" val="1659576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6BA7AB4-8ADA-4DB1-A21D-4DC145B0EE6E}"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png"/><Relationship Id="rId7" Type="http://schemas.openxmlformats.org/officeDocument/2006/relationships/hyperlink" Target="Presentaci&#243;n2.ppt#-1,128,VARICES ESOF&#193;GICAS."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audio" Target="../media/audio1.wav"/><Relationship Id="rId5" Type="http://schemas.openxmlformats.org/officeDocument/2006/relationships/image" Target="../media/image11.jpeg"/><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295400" y="838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endParaRPr lang="es-ES" sz="2800">
              <a:solidFill>
                <a:srgbClr val="000099"/>
              </a:solidFill>
              <a:latin typeface="Garamond" pitchFamily="18" charset="0"/>
            </a:endParaRPr>
          </a:p>
          <a:p>
            <a:pPr marL="342900" indent="-342900" algn="ctr">
              <a:spcBef>
                <a:spcPct val="20000"/>
              </a:spcBef>
            </a:pPr>
            <a:r>
              <a:rPr lang="es-ES" sz="2800" b="1">
                <a:solidFill>
                  <a:srgbClr val="000099"/>
                </a:solidFill>
                <a:latin typeface="Garamond" pitchFamily="18" charset="0"/>
              </a:rPr>
              <a:t>CONFERENCIA</a:t>
            </a:r>
            <a:r>
              <a:rPr lang="es-ES" sz="2800" b="1">
                <a:latin typeface="Garamond" pitchFamily="18" charset="0"/>
              </a:rPr>
              <a:t>:</a:t>
            </a:r>
          </a:p>
          <a:p>
            <a:pPr marL="342900" indent="-342900" algn="ctr">
              <a:spcBef>
                <a:spcPct val="20000"/>
              </a:spcBef>
            </a:pPr>
            <a:r>
              <a:rPr lang="es-ES" sz="4000" b="1">
                <a:solidFill>
                  <a:srgbClr val="FF0000"/>
                </a:solidFill>
                <a:latin typeface="Garamond" pitchFamily="18" charset="0"/>
              </a:rPr>
              <a:t>CIRROSIS HEPÁTICA </a:t>
            </a:r>
            <a:endParaRPr lang="es-ES" sz="4000" b="1">
              <a:solidFill>
                <a:srgbClr val="FF0000"/>
              </a:solidFill>
            </a:endParaRPr>
          </a:p>
          <a:p>
            <a:pPr marL="342900" indent="-342900" algn="ctr">
              <a:spcBef>
                <a:spcPct val="20000"/>
              </a:spcBef>
            </a:pPr>
            <a:endParaRPr lang="es-ES" b="1">
              <a:solidFill>
                <a:srgbClr val="00009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4582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809942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715962"/>
          </a:xfrm>
        </p:spPr>
        <p:txBody>
          <a:bodyPr/>
          <a:lstStyle/>
          <a:p>
            <a:pPr eaLnBrk="1" hangingPunct="1"/>
            <a:r>
              <a:rPr lang="es-ES" sz="3200" smtClean="0"/>
              <a:t>CLASIFICACIÓN</a:t>
            </a:r>
          </a:p>
        </p:txBody>
      </p:sp>
      <p:sp>
        <p:nvSpPr>
          <p:cNvPr id="13315" name="Rectangle 3"/>
          <p:cNvSpPr>
            <a:spLocks noGrp="1" noChangeArrowheads="1"/>
          </p:cNvSpPr>
          <p:nvPr>
            <p:ph type="body" idx="1"/>
          </p:nvPr>
        </p:nvSpPr>
        <p:spPr>
          <a:xfrm>
            <a:off x="457200" y="1066800"/>
            <a:ext cx="8229600" cy="4525963"/>
          </a:xfrm>
        </p:spPr>
        <p:txBody>
          <a:bodyPr/>
          <a:lstStyle/>
          <a:p>
            <a:pPr eaLnBrk="1" hangingPunct="1">
              <a:buFontTx/>
              <a:buNone/>
            </a:pPr>
            <a:r>
              <a:rPr lang="es-ES" sz="2400" smtClean="0"/>
              <a:t>    La cirrosis hepática se puede clasificar en:</a:t>
            </a:r>
          </a:p>
          <a:p>
            <a:pPr eaLnBrk="1" hangingPunct="1">
              <a:buFontTx/>
              <a:buNone/>
            </a:pPr>
            <a:endParaRPr lang="es-ES" sz="2400" smtClean="0"/>
          </a:p>
          <a:p>
            <a:pPr eaLnBrk="1" hangingPunct="1">
              <a:buFontTx/>
              <a:buNone/>
            </a:pPr>
            <a:endParaRPr lang="es-ES" sz="2400" smtClean="0"/>
          </a:p>
          <a:p>
            <a:pPr eaLnBrk="1" hangingPunct="1"/>
            <a:r>
              <a:rPr lang="es-ES" sz="2400" smtClean="0"/>
              <a:t>COMPENSADA </a:t>
            </a:r>
          </a:p>
          <a:p>
            <a:pPr eaLnBrk="1" hangingPunct="1">
              <a:buFontTx/>
              <a:buNone/>
            </a:pPr>
            <a:r>
              <a:rPr lang="es-ES" sz="2400" smtClean="0"/>
              <a:t> </a:t>
            </a:r>
          </a:p>
          <a:p>
            <a:pPr eaLnBrk="1" hangingPunct="1"/>
            <a:endParaRPr lang="es-ES" sz="2400" smtClean="0"/>
          </a:p>
          <a:p>
            <a:pPr eaLnBrk="1" hangingPunct="1"/>
            <a:endParaRPr lang="es-ES" sz="2400" smtClean="0"/>
          </a:p>
          <a:p>
            <a:pPr eaLnBrk="1" hangingPunct="1"/>
            <a:r>
              <a:rPr lang="es-ES" sz="2400" smtClean="0"/>
              <a:t>DESCOMPENSADA</a:t>
            </a:r>
          </a:p>
          <a:p>
            <a:pPr eaLnBrk="1" hangingPunct="1">
              <a:buFontTx/>
              <a:buNone/>
            </a:pPr>
            <a:r>
              <a:rPr lang="es-ES" sz="2400" smtClean="0"/>
              <a:t> </a:t>
            </a:r>
          </a:p>
          <a:p>
            <a:pPr eaLnBrk="1" hangingPunct="1">
              <a:buFontTx/>
              <a:buNone/>
            </a:pPr>
            <a:endParaRPr lang="es-ES" sz="2400" smtClean="0"/>
          </a:p>
          <a:p>
            <a:pPr eaLnBrk="1" hangingPunct="1">
              <a:buFontTx/>
              <a:buNone/>
            </a:pPr>
            <a:r>
              <a:rPr lang="es-ES" sz="2400" smtClean="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487362"/>
          </a:xfrm>
        </p:spPr>
        <p:txBody>
          <a:bodyPr/>
          <a:lstStyle/>
          <a:p>
            <a:pPr eaLnBrk="1" hangingPunct="1"/>
            <a:r>
              <a:rPr lang="es-ES" sz="3200" smtClean="0">
                <a:solidFill>
                  <a:schemeClr val="tx1"/>
                </a:solidFill>
              </a:rPr>
              <a:t>DIAGNÓSTICO DE LA CIRROSIS COMPENSADA</a:t>
            </a:r>
            <a:endParaRPr lang="es-ES" sz="3200" smtClean="0"/>
          </a:p>
        </p:txBody>
      </p:sp>
      <p:sp>
        <p:nvSpPr>
          <p:cNvPr id="14339" name="Rectangle 3"/>
          <p:cNvSpPr>
            <a:spLocks noGrp="1" noChangeArrowheads="1"/>
          </p:cNvSpPr>
          <p:nvPr>
            <p:ph type="body" idx="1"/>
          </p:nvPr>
        </p:nvSpPr>
        <p:spPr>
          <a:xfrm>
            <a:off x="457200" y="1112838"/>
            <a:ext cx="8229600" cy="4525962"/>
          </a:xfrm>
        </p:spPr>
        <p:txBody>
          <a:bodyPr/>
          <a:lstStyle/>
          <a:p>
            <a:pPr eaLnBrk="1" hangingPunct="1">
              <a:buFontTx/>
              <a:buNone/>
            </a:pPr>
            <a:r>
              <a:rPr lang="es-ES" sz="2400" smtClean="0"/>
              <a:t>    Período asintomático, desconocido, silente y sólo se puede reconocer por:</a:t>
            </a:r>
          </a:p>
          <a:p>
            <a:pPr eaLnBrk="1" hangingPunct="1"/>
            <a:r>
              <a:rPr lang="es-ES" sz="2400" smtClean="0"/>
              <a:t>Existencia de hepatomegalia, esplenomegalia, estigmas cutáneos de cirrosis  en una exploración física de rutina </a:t>
            </a:r>
          </a:p>
          <a:p>
            <a:pPr eaLnBrk="1" hangingPunct="1"/>
            <a:r>
              <a:rPr lang="es-ES" sz="2400" smtClean="0"/>
              <a:t>Alteraciones en las pruebas de función hepática</a:t>
            </a:r>
          </a:p>
          <a:p>
            <a:pPr eaLnBrk="1" hangingPunct="1"/>
            <a:r>
              <a:rPr lang="es-ES" sz="2400" smtClean="0"/>
              <a:t>Positividad en las pruebas de estudio de las hepatitis virales  </a:t>
            </a:r>
          </a:p>
          <a:p>
            <a:pPr eaLnBrk="1" hangingPunct="1"/>
            <a:r>
              <a:rPr lang="es-ES" sz="2400" smtClean="0"/>
              <a:t>Ecografía </a:t>
            </a:r>
          </a:p>
          <a:p>
            <a:pPr eaLnBrk="1" hangingPunct="1"/>
            <a:r>
              <a:rPr lang="es-ES" sz="2400" smtClean="0"/>
              <a:t>Laparoscopia </a:t>
            </a:r>
          </a:p>
          <a:p>
            <a:pPr eaLnBrk="1" hangingPunct="1"/>
            <a:r>
              <a:rPr lang="es-ES" sz="2400" smtClean="0"/>
              <a:t>Se estima que la mediana de supervivencia de pacientes con cirrosis compensada es aproximadamente 12 años</a:t>
            </a:r>
          </a:p>
          <a:p>
            <a:pPr eaLnBrk="1" hangingPunct="1">
              <a:buFontTx/>
              <a:buNone/>
            </a:pPr>
            <a:endParaRPr lang="es-E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715962"/>
          </a:xfrm>
        </p:spPr>
        <p:txBody>
          <a:bodyPr/>
          <a:lstStyle/>
          <a:p>
            <a:pPr eaLnBrk="1" hangingPunct="1"/>
            <a:r>
              <a:rPr lang="es-ES" sz="3200" smtClean="0"/>
              <a:t>DIAGNÓSTICO </a:t>
            </a:r>
            <a:r>
              <a:rPr lang="es-ES" sz="3200" smtClean="0">
                <a:solidFill>
                  <a:schemeClr val="tx1"/>
                </a:solidFill>
              </a:rPr>
              <a:t>CIRROSIS DESCOMPENSADA </a:t>
            </a:r>
            <a:endParaRPr lang="es-ES" sz="3200" smtClean="0"/>
          </a:p>
        </p:txBody>
      </p:sp>
      <p:sp>
        <p:nvSpPr>
          <p:cNvPr id="15363" name="Rectangle 3"/>
          <p:cNvSpPr>
            <a:spLocks noGrp="1" noChangeArrowheads="1"/>
          </p:cNvSpPr>
          <p:nvPr>
            <p:ph type="body" idx="1"/>
          </p:nvPr>
        </p:nvSpPr>
        <p:spPr>
          <a:xfrm>
            <a:off x="533400" y="1493838"/>
            <a:ext cx="8229600" cy="4525962"/>
          </a:xfrm>
        </p:spPr>
        <p:txBody>
          <a:bodyPr/>
          <a:lstStyle/>
          <a:p>
            <a:pPr eaLnBrk="1" hangingPunct="1">
              <a:buFontTx/>
              <a:buNone/>
            </a:pPr>
            <a:r>
              <a:rPr lang="es-ES" sz="2400" smtClean="0"/>
              <a:t>    Se denomina cirrosis descompensada cuando se asocia a la presencia de alguna de las siguientes complicaciones mayores: </a:t>
            </a:r>
          </a:p>
          <a:p>
            <a:pPr eaLnBrk="1" hangingPunct="1"/>
            <a:r>
              <a:rPr lang="es-ES" sz="2400" smtClean="0"/>
              <a:t>Hemorragia digestiva por várices esófagogástricas</a:t>
            </a:r>
          </a:p>
          <a:p>
            <a:pPr eaLnBrk="1" hangingPunct="1"/>
            <a:r>
              <a:rPr lang="es-ES" sz="2400" smtClean="0"/>
              <a:t>Ascitis  </a:t>
            </a:r>
          </a:p>
          <a:p>
            <a:pPr eaLnBrk="1" hangingPunct="1"/>
            <a:r>
              <a:rPr lang="es-ES" sz="2400" smtClean="0"/>
              <a:t>Encefalopatía hepática </a:t>
            </a:r>
          </a:p>
          <a:p>
            <a:pPr eaLnBrk="1" hangingPunct="1"/>
            <a:r>
              <a:rPr lang="es-ES" sz="2400" smtClean="0"/>
              <a:t>Ictericia </a:t>
            </a:r>
          </a:p>
          <a:p>
            <a:pPr eaLnBrk="1" hangingPunct="1"/>
            <a:r>
              <a:rPr lang="es-ES" sz="2400" smtClean="0"/>
              <a:t>Se estima que la mediana de supervivencia de pacientes con cirrosis descompensada es aproximadamente de 2 años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28600"/>
            <a:ext cx="8229600" cy="639763"/>
          </a:xfrm>
        </p:spPr>
        <p:txBody>
          <a:bodyPr/>
          <a:lstStyle/>
          <a:p>
            <a:pPr eaLnBrk="1" hangingPunct="1"/>
            <a:r>
              <a:rPr lang="es-ES" sz="3200" smtClean="0"/>
              <a:t>CLÍNICA Y DIAGNÓSTICO</a:t>
            </a:r>
          </a:p>
        </p:txBody>
      </p:sp>
      <p:sp>
        <p:nvSpPr>
          <p:cNvPr id="16387" name="Rectangle 3"/>
          <p:cNvSpPr>
            <a:spLocks noGrp="1" noChangeArrowheads="1"/>
          </p:cNvSpPr>
          <p:nvPr>
            <p:ph type="body" idx="1"/>
          </p:nvPr>
        </p:nvSpPr>
        <p:spPr>
          <a:xfrm>
            <a:off x="457200" y="1493838"/>
            <a:ext cx="8229600" cy="4525962"/>
          </a:xfrm>
        </p:spPr>
        <p:txBody>
          <a:bodyPr/>
          <a:lstStyle/>
          <a:p>
            <a:pPr eaLnBrk="1" hangingPunct="1"/>
            <a:r>
              <a:rPr lang="es-ES" sz="2400" smtClean="0"/>
              <a:t>Anamnesis preguntarse por: </a:t>
            </a:r>
          </a:p>
          <a:p>
            <a:pPr eaLnBrk="1" hangingPunct="1">
              <a:buFontTx/>
              <a:buChar char="-"/>
            </a:pPr>
            <a:r>
              <a:rPr lang="es-ES" sz="2400" smtClean="0"/>
              <a:t>Ingesta de alcohol (idealmente también a otro informante cercano al paciente)</a:t>
            </a:r>
          </a:p>
          <a:p>
            <a:pPr eaLnBrk="1" hangingPunct="1">
              <a:buFontTx/>
              <a:buChar char="-"/>
            </a:pPr>
            <a:r>
              <a:rPr lang="es-ES" sz="2400" smtClean="0"/>
              <a:t>Medicamentos  </a:t>
            </a:r>
          </a:p>
          <a:p>
            <a:pPr eaLnBrk="1" hangingPunct="1">
              <a:buFontTx/>
              <a:buChar char="-"/>
            </a:pPr>
            <a:r>
              <a:rPr lang="es-ES" sz="2400" smtClean="0"/>
              <a:t>Hábitos  </a:t>
            </a:r>
          </a:p>
          <a:p>
            <a:pPr eaLnBrk="1" hangingPunct="1">
              <a:buFontTx/>
              <a:buChar char="-"/>
            </a:pPr>
            <a:r>
              <a:rPr lang="es-ES" sz="2400" smtClean="0"/>
              <a:t>Transfusiones  </a:t>
            </a:r>
          </a:p>
          <a:p>
            <a:pPr eaLnBrk="1" hangingPunct="1">
              <a:buFontTx/>
              <a:buChar char="-"/>
            </a:pPr>
            <a:r>
              <a:rPr lang="es-ES" sz="2400" smtClean="0"/>
              <a:t>Enfermedades hepáticas en familiares directos </a:t>
            </a:r>
          </a:p>
          <a:p>
            <a:pPr eaLnBrk="1" hangingPunct="1">
              <a:buFontTx/>
              <a:buChar char="-"/>
            </a:pPr>
            <a:r>
              <a:rPr lang="es-ES" sz="2400" smtClean="0"/>
              <a:t>Cirugía previa </a:t>
            </a:r>
          </a:p>
          <a:p>
            <a:pPr eaLnBrk="1" hangingPunct="1">
              <a:buFontTx/>
              <a:buChar char="-"/>
            </a:pPr>
            <a:r>
              <a:rPr lang="es-ES" sz="2400" smtClean="0"/>
              <a:t>Episodios de ictericia en el pasado.</a:t>
            </a:r>
          </a:p>
          <a:p>
            <a:pPr eaLnBrk="1" hangingPunct="1"/>
            <a:endParaRPr lang="es-ES" sz="20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s-ES" smtClean="0"/>
              <a:t>CLÍNICA Y DIAGNÓSTICO</a:t>
            </a:r>
          </a:p>
        </p:txBody>
      </p:sp>
      <p:sp>
        <p:nvSpPr>
          <p:cNvPr id="17411" name="Rectangle 3"/>
          <p:cNvSpPr>
            <a:spLocks noGrp="1" noChangeArrowheads="1"/>
          </p:cNvSpPr>
          <p:nvPr>
            <p:ph type="body" idx="1"/>
          </p:nvPr>
        </p:nvSpPr>
        <p:spPr/>
        <p:txBody>
          <a:bodyPr/>
          <a:lstStyle/>
          <a:p>
            <a:pPr eaLnBrk="1" hangingPunct="1"/>
            <a:r>
              <a:rPr lang="en-US" b="1" smtClean="0"/>
              <a:t>FALLO HEPATO-CELULAR </a:t>
            </a:r>
          </a:p>
          <a:p>
            <a:pPr eaLnBrk="1" hangingPunct="1"/>
            <a:endParaRPr lang="en-US" b="1" smtClean="0"/>
          </a:p>
          <a:p>
            <a:pPr eaLnBrk="1" hangingPunct="1"/>
            <a:r>
              <a:rPr lang="en-US" b="1" smtClean="0"/>
              <a:t>HIPERTENSIÓN PORTAL </a:t>
            </a:r>
          </a:p>
          <a:p>
            <a:pPr eaLnBrk="1" hangingPunct="1"/>
            <a:endParaRPr lang="en-US" b="1" smtClean="0"/>
          </a:p>
          <a:p>
            <a:pPr eaLnBrk="1" hangingPunct="1">
              <a:buFontTx/>
              <a:buNone/>
            </a:pPr>
            <a:r>
              <a:rPr lang="en-US" b="1" smtClean="0"/>
              <a:t>   En mayor o menor grado están siempre presentes en la cirrosis descompensada.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s-ES" smtClean="0"/>
              <a:t>CLÍNICA Y DIAGNÓSTICO</a:t>
            </a:r>
          </a:p>
        </p:txBody>
      </p:sp>
      <p:sp>
        <p:nvSpPr>
          <p:cNvPr id="18435" name="Rectangle 3"/>
          <p:cNvSpPr>
            <a:spLocks noGrp="1" noChangeArrowheads="1"/>
          </p:cNvSpPr>
          <p:nvPr>
            <p:ph type="body" idx="1"/>
          </p:nvPr>
        </p:nvSpPr>
        <p:spPr>
          <a:xfrm>
            <a:off x="457200" y="1447800"/>
            <a:ext cx="8229600" cy="4678363"/>
          </a:xfrm>
        </p:spPr>
        <p:txBody>
          <a:bodyPr/>
          <a:lstStyle/>
          <a:p>
            <a:pPr>
              <a:buFontTx/>
              <a:buNone/>
            </a:pPr>
            <a:r>
              <a:rPr lang="es-ES" smtClean="0"/>
              <a:t>Síntomas generales:</a:t>
            </a:r>
          </a:p>
          <a:p>
            <a:pPr>
              <a:buFontTx/>
              <a:buChar char="-"/>
            </a:pPr>
            <a:r>
              <a:rPr lang="es-ES" smtClean="0"/>
              <a:t>Fatiga </a:t>
            </a:r>
          </a:p>
          <a:p>
            <a:pPr>
              <a:buFontTx/>
              <a:buNone/>
            </a:pPr>
            <a:r>
              <a:rPr lang="es-ES" smtClean="0"/>
              <a:t> </a:t>
            </a:r>
          </a:p>
          <a:p>
            <a:pPr>
              <a:buFontTx/>
              <a:buChar char="-"/>
            </a:pPr>
            <a:r>
              <a:rPr lang="es-ES" smtClean="0"/>
              <a:t>Decaimiento </a:t>
            </a:r>
          </a:p>
          <a:p>
            <a:pPr>
              <a:buFontTx/>
              <a:buChar char="-"/>
            </a:pPr>
            <a:endParaRPr lang="es-ES" smtClean="0"/>
          </a:p>
          <a:p>
            <a:pPr>
              <a:buFontTx/>
              <a:buChar char="-"/>
            </a:pPr>
            <a:r>
              <a:rPr lang="es-ES" smtClean="0"/>
              <a:t>Anorexia </a:t>
            </a:r>
          </a:p>
          <a:p>
            <a:pPr>
              <a:buFontTx/>
              <a:buNone/>
            </a:pPr>
            <a:r>
              <a:rPr lang="es-ES" smtClean="0"/>
              <a:t> </a:t>
            </a:r>
          </a:p>
          <a:p>
            <a:pPr>
              <a:buFontTx/>
              <a:buChar char="-"/>
            </a:pPr>
            <a:r>
              <a:rPr lang="es-ES" smtClean="0"/>
              <a:t>Perdida de peso.</a:t>
            </a:r>
            <a:endParaRPr lang="es-ES" b="1"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04800"/>
            <a:ext cx="8229600" cy="685800"/>
          </a:xfrm>
        </p:spPr>
        <p:txBody>
          <a:bodyPr/>
          <a:lstStyle/>
          <a:p>
            <a:pPr eaLnBrk="1" hangingPunct="1"/>
            <a:r>
              <a:rPr lang="es-ES" sz="3200" smtClean="0"/>
              <a:t>HIPERTENSIÓN PORTAL </a:t>
            </a:r>
          </a:p>
        </p:txBody>
      </p:sp>
      <p:sp>
        <p:nvSpPr>
          <p:cNvPr id="19459" name="Rectangle 3"/>
          <p:cNvSpPr>
            <a:spLocks noGrp="1" noChangeArrowheads="1"/>
          </p:cNvSpPr>
          <p:nvPr>
            <p:ph type="body" idx="1"/>
          </p:nvPr>
        </p:nvSpPr>
        <p:spPr>
          <a:xfrm>
            <a:off x="457200" y="1036638"/>
            <a:ext cx="8229600" cy="4525962"/>
          </a:xfrm>
        </p:spPr>
        <p:txBody>
          <a:bodyPr/>
          <a:lstStyle/>
          <a:p>
            <a:pPr eaLnBrk="1" hangingPunct="1">
              <a:lnSpc>
                <a:spcPct val="80000"/>
              </a:lnSpc>
            </a:pPr>
            <a:r>
              <a:rPr lang="es-ES" sz="2400" b="1" smtClean="0"/>
              <a:t>VARICES ESOFÁGOGÁSTRICAS Y HEMORRAGIA DIGESTIVA. GASTROPATÍA PORTAL</a:t>
            </a:r>
          </a:p>
          <a:p>
            <a:pPr eaLnBrk="1" hangingPunct="1">
              <a:lnSpc>
                <a:spcPct val="80000"/>
              </a:lnSpc>
            </a:pPr>
            <a:endParaRPr lang="es-ES" sz="2400" smtClean="0"/>
          </a:p>
          <a:p>
            <a:pPr eaLnBrk="1" hangingPunct="1">
              <a:lnSpc>
                <a:spcPct val="80000"/>
              </a:lnSpc>
            </a:pPr>
            <a:r>
              <a:rPr lang="es-ES" sz="2400" b="1" smtClean="0"/>
              <a:t>DERIVACIÓN PORTOSISTÉMICA</a:t>
            </a:r>
            <a:r>
              <a:rPr lang="es-ES" sz="2400" smtClean="0"/>
              <a:t>. Puede determinar el desarrollo de: </a:t>
            </a:r>
          </a:p>
          <a:p>
            <a:pPr eaLnBrk="1" hangingPunct="1">
              <a:lnSpc>
                <a:spcPct val="80000"/>
              </a:lnSpc>
              <a:buFont typeface="Wingdings" pitchFamily="2" charset="2"/>
              <a:buChar char="§"/>
            </a:pPr>
            <a:r>
              <a:rPr lang="es-ES" sz="2400" smtClean="0"/>
              <a:t>Encefalopatía  </a:t>
            </a:r>
          </a:p>
          <a:p>
            <a:pPr eaLnBrk="1" hangingPunct="1">
              <a:lnSpc>
                <a:spcPct val="80000"/>
              </a:lnSpc>
              <a:buFont typeface="Wingdings" pitchFamily="2" charset="2"/>
              <a:buChar char="§"/>
            </a:pPr>
            <a:r>
              <a:rPr lang="es-ES" sz="2400" smtClean="0"/>
              <a:t>Bacteriemias </a:t>
            </a:r>
          </a:p>
          <a:p>
            <a:pPr eaLnBrk="1" hangingPunct="1">
              <a:lnSpc>
                <a:spcPct val="80000"/>
              </a:lnSpc>
              <a:buFont typeface="Wingdings" pitchFamily="2" charset="2"/>
              <a:buChar char="§"/>
            </a:pPr>
            <a:r>
              <a:rPr lang="es-ES" sz="2400" smtClean="0"/>
              <a:t>Disminución del metabolismo de fármacos y otras sustancias. </a:t>
            </a:r>
          </a:p>
          <a:p>
            <a:pPr eaLnBrk="1" hangingPunct="1">
              <a:lnSpc>
                <a:spcPct val="80000"/>
              </a:lnSpc>
            </a:pPr>
            <a:endParaRPr lang="es-ES" sz="2400" smtClean="0"/>
          </a:p>
          <a:p>
            <a:pPr eaLnBrk="1" hangingPunct="1">
              <a:lnSpc>
                <a:spcPct val="80000"/>
              </a:lnSpc>
            </a:pPr>
            <a:r>
              <a:rPr lang="es-ES" sz="2400" b="1" smtClean="0"/>
              <a:t>ASCITIS</a:t>
            </a:r>
            <a:r>
              <a:rPr lang="es-ES" sz="2400" smtClean="0"/>
              <a:t>. Los signos típicos de esta entidad son: </a:t>
            </a:r>
          </a:p>
          <a:p>
            <a:pPr eaLnBrk="1" hangingPunct="1">
              <a:lnSpc>
                <a:spcPct val="80000"/>
              </a:lnSpc>
              <a:buFont typeface="Wingdings" pitchFamily="2" charset="2"/>
              <a:buChar char="§"/>
            </a:pPr>
            <a:r>
              <a:rPr lang="es-ES" sz="2400" smtClean="0"/>
              <a:t>Matidez en los flancos </a:t>
            </a:r>
          </a:p>
          <a:p>
            <a:pPr eaLnBrk="1" hangingPunct="1">
              <a:lnSpc>
                <a:spcPct val="80000"/>
              </a:lnSpc>
              <a:buFont typeface="Wingdings" pitchFamily="2" charset="2"/>
              <a:buChar char="§"/>
            </a:pPr>
            <a:r>
              <a:rPr lang="es-ES" sz="2400" smtClean="0"/>
              <a:t>Matidez  cambiante con el paso alternativo de la posición supina a la de decúbito lateral </a:t>
            </a:r>
          </a:p>
          <a:p>
            <a:pPr eaLnBrk="1" hangingPunct="1">
              <a:lnSpc>
                <a:spcPct val="80000"/>
              </a:lnSpc>
              <a:buFont typeface="Wingdings" pitchFamily="2" charset="2"/>
              <a:buChar char="§"/>
            </a:pPr>
            <a:r>
              <a:rPr lang="es-ES" sz="2400" smtClean="0"/>
              <a:t>Oleada  ascítica</a:t>
            </a:r>
          </a:p>
          <a:p>
            <a:pPr eaLnBrk="1" hangingPunct="1">
              <a:lnSpc>
                <a:spcPct val="80000"/>
              </a:lnSpc>
              <a:buFont typeface="Wingdings" pitchFamily="2" charset="2"/>
              <a:buChar char="§"/>
            </a:pPr>
            <a:r>
              <a:rPr lang="es-ES" sz="2400" smtClean="0"/>
              <a:t>Abdomen en batracio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304800"/>
            <a:ext cx="8229600" cy="1143000"/>
          </a:xfrm>
        </p:spPr>
        <p:txBody>
          <a:bodyPr/>
          <a:lstStyle/>
          <a:p>
            <a:pPr eaLnBrk="1" hangingPunct="1"/>
            <a:r>
              <a:rPr lang="es-ES" smtClean="0"/>
              <a:t>HIPERTENSIÓN PORTAL </a:t>
            </a:r>
          </a:p>
        </p:txBody>
      </p:sp>
      <p:sp>
        <p:nvSpPr>
          <p:cNvPr id="20483" name="Rectangle 3"/>
          <p:cNvSpPr>
            <a:spLocks noGrp="1" noChangeArrowheads="1"/>
          </p:cNvSpPr>
          <p:nvPr>
            <p:ph type="body" idx="1"/>
          </p:nvPr>
        </p:nvSpPr>
        <p:spPr>
          <a:xfrm>
            <a:off x="457200" y="1371600"/>
            <a:ext cx="8229600" cy="4525963"/>
          </a:xfrm>
        </p:spPr>
        <p:txBody>
          <a:bodyPr/>
          <a:lstStyle/>
          <a:p>
            <a:pPr eaLnBrk="1" hangingPunct="1">
              <a:lnSpc>
                <a:spcPct val="80000"/>
              </a:lnSpc>
            </a:pPr>
            <a:r>
              <a:rPr lang="es-ES" sz="2400" smtClean="0"/>
              <a:t>Alteraciones de la hemodinámica sistémica:</a:t>
            </a:r>
          </a:p>
          <a:p>
            <a:pPr lvl="1" eaLnBrk="1" hangingPunct="1">
              <a:lnSpc>
                <a:spcPct val="80000"/>
              </a:lnSpc>
            </a:pPr>
            <a:r>
              <a:rPr lang="es-ES" sz="2000" smtClean="0"/>
              <a:t>Aumento en el gasto cardiaco</a:t>
            </a:r>
          </a:p>
          <a:p>
            <a:pPr lvl="1" eaLnBrk="1" hangingPunct="1">
              <a:lnSpc>
                <a:spcPct val="80000"/>
              </a:lnSpc>
            </a:pPr>
            <a:r>
              <a:rPr lang="es-ES" sz="2000" smtClean="0"/>
              <a:t>Disminución en la presión arterial </a:t>
            </a:r>
          </a:p>
          <a:p>
            <a:pPr lvl="1" eaLnBrk="1" hangingPunct="1">
              <a:lnSpc>
                <a:spcPct val="80000"/>
              </a:lnSpc>
            </a:pPr>
            <a:r>
              <a:rPr lang="es-ES" sz="2000" smtClean="0"/>
              <a:t>Hipervolemia </a:t>
            </a:r>
          </a:p>
          <a:p>
            <a:pPr lvl="3" eaLnBrk="1" hangingPunct="1">
              <a:lnSpc>
                <a:spcPct val="80000"/>
              </a:lnSpc>
              <a:buFontTx/>
              <a:buNone/>
            </a:pPr>
            <a:r>
              <a:rPr lang="es-ES" sz="2400" smtClean="0"/>
              <a:t>DATOS TÍPICOS DE LA CIRCULACIÓN HIPERDINÁMICA </a:t>
            </a:r>
          </a:p>
          <a:p>
            <a:pPr eaLnBrk="1" hangingPunct="1">
              <a:lnSpc>
                <a:spcPct val="80000"/>
              </a:lnSpc>
            </a:pPr>
            <a:endParaRPr lang="es-ES" sz="2400" smtClean="0"/>
          </a:p>
          <a:p>
            <a:pPr eaLnBrk="1" hangingPunct="1">
              <a:lnSpc>
                <a:spcPct val="80000"/>
              </a:lnSpc>
            </a:pPr>
            <a:endParaRPr lang="es-ES" sz="2400" smtClean="0"/>
          </a:p>
          <a:p>
            <a:pPr eaLnBrk="1" hangingPunct="1">
              <a:lnSpc>
                <a:spcPct val="80000"/>
              </a:lnSpc>
            </a:pPr>
            <a:r>
              <a:rPr lang="es-ES" sz="2400" b="1" smtClean="0"/>
              <a:t>ESPLENOMEGALIA E HIPERESPLENISMO.</a:t>
            </a:r>
          </a:p>
          <a:p>
            <a:pPr eaLnBrk="1" hangingPunct="1">
              <a:lnSpc>
                <a:spcPct val="80000"/>
              </a:lnSpc>
            </a:pPr>
            <a:endParaRPr lang="es-ES" sz="2400" b="1" smtClean="0"/>
          </a:p>
          <a:p>
            <a:pPr eaLnBrk="1" hangingPunct="1">
              <a:lnSpc>
                <a:spcPct val="80000"/>
              </a:lnSpc>
            </a:pPr>
            <a:r>
              <a:rPr lang="es-ES" sz="2400" b="1" smtClean="0"/>
              <a:t>CIRCULACIÓN COLATERAL ABDOMINAL.</a:t>
            </a:r>
            <a:endParaRPr lang="es-ES" sz="24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s-ES" smtClean="0"/>
              <a:t>CONCEPTO</a:t>
            </a:r>
            <a:r>
              <a:rPr lang="en-US" smtClean="0"/>
              <a:t> </a:t>
            </a:r>
          </a:p>
        </p:txBody>
      </p:sp>
      <p:sp>
        <p:nvSpPr>
          <p:cNvPr id="3075" name="Rectangle 3"/>
          <p:cNvSpPr>
            <a:spLocks noGrp="1" noChangeArrowheads="1"/>
          </p:cNvSpPr>
          <p:nvPr>
            <p:ph type="body" idx="1"/>
          </p:nvPr>
        </p:nvSpPr>
        <p:spPr>
          <a:xfrm>
            <a:off x="457200" y="1295400"/>
            <a:ext cx="8229600" cy="4830763"/>
          </a:xfrm>
        </p:spPr>
        <p:txBody>
          <a:bodyPr/>
          <a:lstStyle/>
          <a:p>
            <a:pPr eaLnBrk="1" hangingPunct="1">
              <a:lnSpc>
                <a:spcPct val="80000"/>
              </a:lnSpc>
            </a:pPr>
            <a:r>
              <a:rPr lang="es-ES" sz="2400" smtClean="0"/>
              <a:t>La cirrosis es una enfermedad crónica, difusa e irreversible del hígado, caracterizada por la presencia de necrosis, fibrosis y nódulos de regeneración (las tres han de estar presentes), que conducen a una alteración de la arquitectura vascular y de la función del hígado </a:t>
            </a:r>
          </a:p>
          <a:p>
            <a:pPr eaLnBrk="1" hangingPunct="1">
              <a:lnSpc>
                <a:spcPct val="80000"/>
              </a:lnSpc>
            </a:pPr>
            <a:endParaRPr lang="es-ES" sz="2400" smtClean="0"/>
          </a:p>
          <a:p>
            <a:r>
              <a:rPr lang="es-ES" sz="2400" smtClean="0"/>
              <a:t>Estos cambios conducen al desarrollo de hipertensión portal e insuficiencia hepática que condicionan las posibles complicaciones que se pueden presentar.</a:t>
            </a:r>
          </a:p>
          <a:p>
            <a:pPr eaLnBrk="1" hangingPunct="1">
              <a:lnSpc>
                <a:spcPct val="80000"/>
              </a:lnSpc>
            </a:pPr>
            <a:endParaRPr lang="es-ES" sz="2400" smtClean="0"/>
          </a:p>
          <a:p>
            <a:pPr eaLnBrk="1" hangingPunct="1">
              <a:lnSpc>
                <a:spcPct val="80000"/>
              </a:lnSpc>
            </a:pPr>
            <a:r>
              <a:rPr lang="es-ES" sz="2400" smtClean="0"/>
              <a:t>La CH representa el estadio final común de muchas enfermedades hepáticas; ya que independientemente de la naturaleza inicial del daño hepático, los mecanismos celulares que conducen a la fibrosis y cirrosis hepática son comunes</a:t>
            </a:r>
            <a:r>
              <a:rPr lang="en-US" sz="240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92162"/>
          </a:xfrm>
        </p:spPr>
        <p:txBody>
          <a:bodyPr/>
          <a:lstStyle/>
          <a:p>
            <a:pPr eaLnBrk="1" hangingPunct="1"/>
            <a:r>
              <a:rPr lang="es-ES" sz="3200" smtClean="0"/>
              <a:t>CLÍNICA Y DIAGNÓSTICO  </a:t>
            </a:r>
          </a:p>
        </p:txBody>
      </p:sp>
      <p:sp>
        <p:nvSpPr>
          <p:cNvPr id="21507" name="Rectangle 3"/>
          <p:cNvSpPr>
            <a:spLocks noGrp="1" noChangeArrowheads="1"/>
          </p:cNvSpPr>
          <p:nvPr>
            <p:ph type="body" idx="1"/>
          </p:nvPr>
        </p:nvSpPr>
        <p:spPr>
          <a:xfrm>
            <a:off x="457200" y="1295400"/>
            <a:ext cx="8229600" cy="4525963"/>
          </a:xfrm>
        </p:spPr>
        <p:txBody>
          <a:bodyPr/>
          <a:lstStyle/>
          <a:p>
            <a:pPr eaLnBrk="1" hangingPunct="1">
              <a:lnSpc>
                <a:spcPct val="90000"/>
              </a:lnSpc>
            </a:pPr>
            <a:r>
              <a:rPr lang="es-ES" sz="2400" b="1" smtClean="0"/>
              <a:t>SIGNOS CUTÁNEOS</a:t>
            </a:r>
            <a:r>
              <a:rPr lang="es-ES" sz="2400" smtClean="0"/>
              <a:t>: </a:t>
            </a:r>
          </a:p>
          <a:p>
            <a:pPr eaLnBrk="1" hangingPunct="1">
              <a:lnSpc>
                <a:spcPct val="90000"/>
              </a:lnSpc>
              <a:buFontTx/>
              <a:buNone/>
            </a:pPr>
            <a:r>
              <a:rPr lang="es-ES" sz="2400" smtClean="0"/>
              <a:t>-   </a:t>
            </a:r>
            <a:r>
              <a:rPr lang="es-ES" sz="2400" b="1" smtClean="0"/>
              <a:t>ARAÑAS VASCULARES</a:t>
            </a:r>
            <a:r>
              <a:rPr lang="es-ES" sz="2400" smtClean="0"/>
              <a:t>: consisten en una dilatación arteriolar central de la que parten pequeños capilares, en forma radiada, a modo de patas de araña; el centro es pulsátil y su presión provoca un empalidecimiento del resto de la lesión. Se hallan casi exclusivamente en el territorio de la vena cava superior </a:t>
            </a:r>
          </a:p>
          <a:p>
            <a:pPr eaLnBrk="1" hangingPunct="1">
              <a:lnSpc>
                <a:spcPct val="90000"/>
              </a:lnSpc>
              <a:buFontTx/>
              <a:buChar char="-"/>
            </a:pPr>
            <a:r>
              <a:rPr lang="es-ES" sz="2400" b="1" smtClean="0"/>
              <a:t>TELANGIECTASIAS</a:t>
            </a:r>
            <a:r>
              <a:rPr lang="es-ES" sz="2400" smtClean="0"/>
              <a:t>: dilataciones vasculares cutáneas muy finas, sin arteriola central, </a:t>
            </a:r>
          </a:p>
          <a:p>
            <a:pPr eaLnBrk="1" hangingPunct="1">
              <a:lnSpc>
                <a:spcPct val="90000"/>
              </a:lnSpc>
              <a:buFontTx/>
              <a:buChar char="-"/>
            </a:pPr>
            <a:r>
              <a:rPr lang="es-ES" sz="2400" b="1" smtClean="0"/>
              <a:t>ERITEMA  PALMAR: </a:t>
            </a:r>
            <a:r>
              <a:rPr lang="es-ES" sz="2400" smtClean="0"/>
              <a:t>enrojecimiento de las eminencias tenar e hipotenar, con aspecto moteado y en ocasiones extendido a las yemas de los dedos, </a:t>
            </a:r>
            <a:endParaRPr lang="es-ES" sz="2400" b="1" smtClean="0"/>
          </a:p>
          <a:p>
            <a:pPr eaLnBrk="1" hangingPunct="1">
              <a:lnSpc>
                <a:spcPct val="90000"/>
              </a:lnSpc>
              <a:buFontTx/>
              <a:buChar char="-"/>
            </a:pPr>
            <a:r>
              <a:rPr lang="es-ES" sz="2400" b="1" smtClean="0"/>
              <a:t>XANTELASMAS:</a:t>
            </a:r>
            <a:r>
              <a:rPr lang="es-ES" sz="2400" smtClean="0"/>
              <a:t> en los párpados, sobre todo en las enfermedades colestáticas</a:t>
            </a:r>
          </a:p>
          <a:p>
            <a:pPr eaLnBrk="1" hangingPunct="1">
              <a:lnSpc>
                <a:spcPct val="90000"/>
              </a:lnSpc>
            </a:pPr>
            <a:endParaRPr lang="es-ES" sz="24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487362"/>
          </a:xfrm>
        </p:spPr>
        <p:txBody>
          <a:bodyPr/>
          <a:lstStyle/>
          <a:p>
            <a:pPr eaLnBrk="1" hangingPunct="1"/>
            <a:r>
              <a:rPr lang="es-ES" sz="3200" smtClean="0"/>
              <a:t>CLÍNICA Y DIAGNÓSTICO </a:t>
            </a:r>
          </a:p>
        </p:txBody>
      </p:sp>
      <p:sp>
        <p:nvSpPr>
          <p:cNvPr id="22531" name="Rectangle 3"/>
          <p:cNvSpPr>
            <a:spLocks noGrp="1" noChangeArrowheads="1"/>
          </p:cNvSpPr>
          <p:nvPr>
            <p:ph type="body" idx="1"/>
          </p:nvPr>
        </p:nvSpPr>
        <p:spPr>
          <a:xfrm>
            <a:off x="533400" y="762000"/>
            <a:ext cx="8229600" cy="4373563"/>
          </a:xfrm>
        </p:spPr>
        <p:txBody>
          <a:bodyPr/>
          <a:lstStyle/>
          <a:p>
            <a:pPr eaLnBrk="1" hangingPunct="1">
              <a:lnSpc>
                <a:spcPct val="90000"/>
              </a:lnSpc>
            </a:pPr>
            <a:r>
              <a:rPr lang="es-ES" sz="2400" smtClean="0"/>
              <a:t>En las uñas suelen encontrarse </a:t>
            </a:r>
          </a:p>
          <a:p>
            <a:pPr lvl="1" eaLnBrk="1" hangingPunct="1">
              <a:lnSpc>
                <a:spcPct val="90000"/>
              </a:lnSpc>
            </a:pPr>
            <a:r>
              <a:rPr lang="es-ES" sz="2000" smtClean="0"/>
              <a:t>Estrías longitudinal   </a:t>
            </a:r>
          </a:p>
          <a:p>
            <a:pPr lvl="1" eaLnBrk="1" hangingPunct="1">
              <a:lnSpc>
                <a:spcPct val="90000"/>
              </a:lnSpc>
            </a:pPr>
            <a:r>
              <a:rPr lang="es-ES" sz="2000" smtClean="0"/>
              <a:t>Desaparición de la lúnula ungueal</a:t>
            </a:r>
          </a:p>
          <a:p>
            <a:pPr lvl="1" eaLnBrk="1" hangingPunct="1">
              <a:lnSpc>
                <a:spcPct val="90000"/>
              </a:lnSpc>
            </a:pPr>
            <a:r>
              <a:rPr lang="es-ES" sz="2000" smtClean="0"/>
              <a:t>Fragilidad y opacidad blanquecina </a:t>
            </a:r>
          </a:p>
          <a:p>
            <a:pPr lvl="1" eaLnBrk="1" hangingPunct="1">
              <a:lnSpc>
                <a:spcPct val="90000"/>
              </a:lnSpc>
            </a:pPr>
            <a:r>
              <a:rPr lang="es-ES" sz="2000" smtClean="0"/>
              <a:t>Acropaquia (dedos en palillo de tambor) </a:t>
            </a:r>
          </a:p>
          <a:p>
            <a:pPr lvl="1" eaLnBrk="1" hangingPunct="1">
              <a:lnSpc>
                <a:spcPct val="90000"/>
              </a:lnSpc>
            </a:pPr>
            <a:r>
              <a:rPr lang="es-ES" sz="2000" smtClean="0"/>
              <a:t>Incurvación en vidrio de reloj</a:t>
            </a:r>
          </a:p>
          <a:p>
            <a:pPr lvl="1" eaLnBrk="1" hangingPunct="1">
              <a:lnSpc>
                <a:spcPct val="90000"/>
              </a:lnSpc>
            </a:pPr>
            <a:endParaRPr lang="es-ES" sz="2000" smtClean="0"/>
          </a:p>
          <a:p>
            <a:pPr eaLnBrk="1" hangingPunct="1">
              <a:lnSpc>
                <a:spcPct val="90000"/>
              </a:lnSpc>
            </a:pPr>
            <a:r>
              <a:rPr lang="es-ES" sz="2400" smtClean="0"/>
              <a:t>Hipertrofia parotídea</a:t>
            </a:r>
          </a:p>
          <a:p>
            <a:pPr eaLnBrk="1" hangingPunct="1">
              <a:lnSpc>
                <a:spcPct val="90000"/>
              </a:lnSpc>
              <a:buFontTx/>
              <a:buNone/>
            </a:pPr>
            <a:r>
              <a:rPr lang="es-ES" sz="2400" smtClean="0"/>
              <a:t>  </a:t>
            </a:r>
          </a:p>
          <a:p>
            <a:pPr eaLnBrk="1" hangingPunct="1">
              <a:lnSpc>
                <a:spcPct val="90000"/>
              </a:lnSpc>
            </a:pPr>
            <a:r>
              <a:rPr lang="es-ES" sz="2400" b="1" smtClean="0"/>
              <a:t>Contractura palamar de Dupuytren </a:t>
            </a:r>
            <a:r>
              <a:rPr lang="es-ES" sz="2400" smtClean="0"/>
              <a:t>(retracción fibrosa de los tendones de la palma de la mano) </a:t>
            </a:r>
          </a:p>
          <a:p>
            <a:pPr eaLnBrk="1" hangingPunct="1">
              <a:lnSpc>
                <a:spcPct val="90000"/>
              </a:lnSpc>
            </a:pPr>
            <a:endParaRPr lang="es-ES" sz="2400" smtClean="0"/>
          </a:p>
          <a:p>
            <a:pPr eaLnBrk="1" hangingPunct="1">
              <a:lnSpc>
                <a:spcPct val="90000"/>
              </a:lnSpc>
            </a:pPr>
            <a:r>
              <a:rPr lang="es-ES" sz="2400" smtClean="0"/>
              <a:t>Xantelasmas en los párpados, sobre todo en las enfermedades colestáticas</a:t>
            </a:r>
          </a:p>
          <a:p>
            <a:pPr eaLnBrk="1" hangingPunct="1">
              <a:lnSpc>
                <a:spcPct val="90000"/>
              </a:lnSpc>
              <a:buFontTx/>
              <a:buNone/>
            </a:pPr>
            <a:r>
              <a:rPr lang="es-ES" sz="2400" smtClean="0"/>
              <a:t>. </a:t>
            </a:r>
          </a:p>
          <a:p>
            <a:pPr eaLnBrk="1" hangingPunct="1">
              <a:lnSpc>
                <a:spcPct val="90000"/>
              </a:lnSpc>
            </a:pPr>
            <a:endParaRPr lang="es-ES" sz="24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76200"/>
            <a:ext cx="8229600" cy="563563"/>
          </a:xfrm>
        </p:spPr>
        <p:txBody>
          <a:bodyPr/>
          <a:lstStyle/>
          <a:p>
            <a:pPr eaLnBrk="1" hangingPunct="1"/>
            <a:r>
              <a:rPr lang="es-ES" smtClean="0"/>
              <a:t>CLÍNICA Y DIAGNÓSTICO</a:t>
            </a:r>
          </a:p>
        </p:txBody>
      </p:sp>
      <p:sp>
        <p:nvSpPr>
          <p:cNvPr id="23555" name="Rectangle 3"/>
          <p:cNvSpPr>
            <a:spLocks noGrp="1" noChangeArrowheads="1"/>
          </p:cNvSpPr>
          <p:nvPr>
            <p:ph type="body" idx="1"/>
          </p:nvPr>
        </p:nvSpPr>
        <p:spPr>
          <a:xfrm>
            <a:off x="533400" y="609600"/>
            <a:ext cx="8229600" cy="4830763"/>
          </a:xfrm>
        </p:spPr>
        <p:txBody>
          <a:bodyPr/>
          <a:lstStyle/>
          <a:p>
            <a:pPr eaLnBrk="1" hangingPunct="1">
              <a:lnSpc>
                <a:spcPct val="90000"/>
              </a:lnSpc>
              <a:buFontTx/>
              <a:buNone/>
            </a:pPr>
            <a:r>
              <a:rPr lang="es-ES" sz="2400" smtClean="0"/>
              <a:t>Alteraciones endocrinas: </a:t>
            </a:r>
          </a:p>
          <a:p>
            <a:pPr eaLnBrk="1" hangingPunct="1">
              <a:lnSpc>
                <a:spcPct val="90000"/>
              </a:lnSpc>
            </a:pPr>
            <a:r>
              <a:rPr lang="es-ES" sz="2400" smtClean="0"/>
              <a:t>Los  varones pueden presentar: </a:t>
            </a:r>
          </a:p>
          <a:p>
            <a:pPr lvl="1" eaLnBrk="1" hangingPunct="1">
              <a:lnSpc>
                <a:spcPct val="90000"/>
              </a:lnSpc>
            </a:pPr>
            <a:r>
              <a:rPr lang="es-ES" sz="2400" smtClean="0"/>
              <a:t>Atrofia testicular, </a:t>
            </a:r>
          </a:p>
          <a:p>
            <a:pPr lvl="1" eaLnBrk="1" hangingPunct="1">
              <a:lnSpc>
                <a:spcPct val="90000"/>
              </a:lnSpc>
            </a:pPr>
            <a:r>
              <a:rPr lang="es-ES" sz="2400" smtClean="0"/>
              <a:t>Disminución de la líbido</a:t>
            </a:r>
          </a:p>
          <a:p>
            <a:pPr lvl="1" eaLnBrk="1" hangingPunct="1">
              <a:lnSpc>
                <a:spcPct val="90000"/>
              </a:lnSpc>
            </a:pPr>
            <a:r>
              <a:rPr lang="es-ES" sz="2400" smtClean="0"/>
              <a:t>Impotencia </a:t>
            </a:r>
          </a:p>
          <a:p>
            <a:pPr lvl="1" eaLnBrk="1" hangingPunct="1">
              <a:lnSpc>
                <a:spcPct val="90000"/>
              </a:lnSpc>
            </a:pPr>
            <a:r>
              <a:rPr lang="es-ES" sz="2400" smtClean="0"/>
              <a:t>Ginecomastia es frecuente y el uso de espironolactona puede contribuir en parte a su desarrollo. </a:t>
            </a:r>
          </a:p>
          <a:p>
            <a:pPr lvl="1" eaLnBrk="1" hangingPunct="1">
              <a:lnSpc>
                <a:spcPct val="90000"/>
              </a:lnSpc>
              <a:buFontTx/>
              <a:buNone/>
            </a:pPr>
            <a:endParaRPr lang="es-ES" sz="2400" smtClean="0"/>
          </a:p>
          <a:p>
            <a:pPr eaLnBrk="1" hangingPunct="1">
              <a:lnSpc>
                <a:spcPct val="90000"/>
              </a:lnSpc>
            </a:pPr>
            <a:r>
              <a:rPr lang="es-ES" sz="2400" smtClean="0"/>
              <a:t>Las mujeres suelen presentar: </a:t>
            </a:r>
          </a:p>
          <a:p>
            <a:pPr lvl="1" eaLnBrk="1" hangingPunct="1">
              <a:lnSpc>
                <a:spcPct val="90000"/>
              </a:lnSpc>
            </a:pPr>
            <a:r>
              <a:rPr lang="es-ES" sz="2400" smtClean="0"/>
              <a:t>Alteraciones menstruales</a:t>
            </a:r>
          </a:p>
          <a:p>
            <a:pPr lvl="1" eaLnBrk="1" hangingPunct="1">
              <a:lnSpc>
                <a:spcPct val="90000"/>
              </a:lnSpc>
            </a:pPr>
            <a:r>
              <a:rPr lang="es-ES" sz="2400" smtClean="0"/>
              <a:t>Pérdida de la grasa mamaria y pélvica</a:t>
            </a:r>
          </a:p>
          <a:p>
            <a:pPr lvl="1" eaLnBrk="1" hangingPunct="1">
              <a:lnSpc>
                <a:spcPct val="90000"/>
              </a:lnSpc>
            </a:pPr>
            <a:r>
              <a:rPr lang="es-ES" sz="2400" smtClean="0"/>
              <a:t> </a:t>
            </a:r>
          </a:p>
          <a:p>
            <a:pPr eaLnBrk="1" hangingPunct="1">
              <a:lnSpc>
                <a:spcPct val="90000"/>
              </a:lnSpc>
            </a:pPr>
            <a:r>
              <a:rPr lang="es-ES" sz="2400" smtClean="0"/>
              <a:t>En ambos sexos:</a:t>
            </a:r>
          </a:p>
          <a:p>
            <a:pPr lvl="1" eaLnBrk="1" hangingPunct="1">
              <a:lnSpc>
                <a:spcPct val="90000"/>
              </a:lnSpc>
            </a:pPr>
            <a:r>
              <a:rPr lang="es-ES" sz="2400" smtClean="0"/>
              <a:t>Pérdida de los caracteres sexuales secundarios (vello axilar y púbico y barba en los hombres</a:t>
            </a:r>
            <a:r>
              <a:rPr lang="es-ES" smtClean="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715962"/>
          </a:xfrm>
        </p:spPr>
        <p:txBody>
          <a:bodyPr/>
          <a:lstStyle/>
          <a:p>
            <a:pPr eaLnBrk="1" hangingPunct="1"/>
            <a:r>
              <a:rPr lang="es-ES" smtClean="0"/>
              <a:t>CLÍNICA Y DIAGNÓSTICO</a:t>
            </a:r>
          </a:p>
        </p:txBody>
      </p:sp>
      <p:sp>
        <p:nvSpPr>
          <p:cNvPr id="24579" name="Rectangle 3"/>
          <p:cNvSpPr>
            <a:spLocks noGrp="1" noChangeArrowheads="1"/>
          </p:cNvSpPr>
          <p:nvPr>
            <p:ph type="body" idx="1"/>
          </p:nvPr>
        </p:nvSpPr>
        <p:spPr>
          <a:xfrm>
            <a:off x="457200" y="1341438"/>
            <a:ext cx="8229600" cy="4525962"/>
          </a:xfrm>
        </p:spPr>
        <p:txBody>
          <a:bodyPr/>
          <a:lstStyle/>
          <a:p>
            <a:pPr eaLnBrk="1" hangingPunct="1">
              <a:lnSpc>
                <a:spcPct val="90000"/>
              </a:lnSpc>
            </a:pPr>
            <a:r>
              <a:rPr lang="es-ES" sz="2400" smtClean="0"/>
              <a:t>Ictericia (coloración amarillenta de la piel y mucosas debida al exceso de bilirrubina), es un signo que acompaña con frecuencia a la cirrosis descompensada y generalmente es un dato de enfermedad avanzada. </a:t>
            </a:r>
          </a:p>
          <a:p>
            <a:pPr eaLnBrk="1" hangingPunct="1">
              <a:lnSpc>
                <a:spcPct val="90000"/>
              </a:lnSpc>
            </a:pPr>
            <a:endParaRPr lang="es-ES" sz="2400" smtClean="0"/>
          </a:p>
          <a:p>
            <a:pPr eaLnBrk="1" hangingPunct="1">
              <a:lnSpc>
                <a:spcPct val="90000"/>
              </a:lnSpc>
            </a:pPr>
            <a:r>
              <a:rPr lang="es-ES" sz="2400" smtClean="0"/>
              <a:t>Lesiones hemorrágicas como </a:t>
            </a:r>
          </a:p>
          <a:p>
            <a:pPr lvl="1" eaLnBrk="1" hangingPunct="1">
              <a:lnSpc>
                <a:spcPct val="90000"/>
              </a:lnSpc>
            </a:pPr>
            <a:r>
              <a:rPr lang="es-ES" sz="2400" smtClean="0"/>
              <a:t>Petequias  </a:t>
            </a:r>
          </a:p>
          <a:p>
            <a:pPr lvl="1" eaLnBrk="1" hangingPunct="1">
              <a:lnSpc>
                <a:spcPct val="90000"/>
              </a:lnSpc>
            </a:pPr>
            <a:r>
              <a:rPr lang="es-ES" sz="2400" smtClean="0"/>
              <a:t>Equímosis  </a:t>
            </a:r>
          </a:p>
          <a:p>
            <a:pPr lvl="1" eaLnBrk="1" hangingPunct="1">
              <a:lnSpc>
                <a:spcPct val="90000"/>
              </a:lnSpc>
            </a:pPr>
            <a:r>
              <a:rPr lang="es-ES" sz="2400" smtClean="0"/>
              <a:t>Hematomas ante traumatismos mínimos </a:t>
            </a:r>
          </a:p>
          <a:p>
            <a:pPr lvl="1" eaLnBrk="1" hangingPunct="1">
              <a:lnSpc>
                <a:spcPct val="90000"/>
              </a:lnSpc>
            </a:pPr>
            <a:r>
              <a:rPr lang="es-ES" sz="2400" smtClean="0"/>
              <a:t>Epixtasis </a:t>
            </a:r>
          </a:p>
          <a:p>
            <a:pPr lvl="1" eaLnBrk="1" hangingPunct="1">
              <a:lnSpc>
                <a:spcPct val="90000"/>
              </a:lnSpc>
            </a:pPr>
            <a:r>
              <a:rPr lang="es-ES" sz="2400" smtClean="0"/>
              <a:t>Gingivorragias que traducen la frecuente alteración de la coagulación existente en los cirróticos. </a:t>
            </a:r>
          </a:p>
          <a:p>
            <a:pPr eaLnBrk="1" hangingPunct="1">
              <a:lnSpc>
                <a:spcPct val="90000"/>
              </a:lnSpc>
            </a:pPr>
            <a:endParaRPr lang="es-ES" sz="24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715962"/>
          </a:xfrm>
        </p:spPr>
        <p:txBody>
          <a:bodyPr/>
          <a:lstStyle/>
          <a:p>
            <a:pPr eaLnBrk="1" hangingPunct="1"/>
            <a:r>
              <a:rPr lang="es-ES" smtClean="0"/>
              <a:t>CLÍNICA Y DIAGNÓSTICO</a:t>
            </a:r>
          </a:p>
        </p:txBody>
      </p:sp>
      <p:sp>
        <p:nvSpPr>
          <p:cNvPr id="15363" name="Rectangle 3"/>
          <p:cNvSpPr>
            <a:spLocks noGrp="1" noChangeArrowheads="1"/>
          </p:cNvSpPr>
          <p:nvPr>
            <p:ph type="body" idx="1"/>
          </p:nvPr>
        </p:nvSpPr>
        <p:spPr>
          <a:xfrm>
            <a:off x="457200" y="990600"/>
            <a:ext cx="8229600" cy="4525963"/>
          </a:xfrm>
        </p:spPr>
        <p:txBody>
          <a:bodyPr/>
          <a:lstStyle/>
          <a:p>
            <a:pPr eaLnBrk="1" hangingPunct="1">
              <a:lnSpc>
                <a:spcPct val="90000"/>
              </a:lnSpc>
              <a:defRPr/>
            </a:pPr>
            <a:r>
              <a:rPr lang="es-ES" sz="2800" dirty="0" smtClean="0"/>
              <a:t>Manifestaciones pulmonares:</a:t>
            </a:r>
          </a:p>
          <a:p>
            <a:pPr lvl="1" eaLnBrk="1" hangingPunct="1">
              <a:lnSpc>
                <a:spcPct val="90000"/>
              </a:lnSpc>
              <a:defRPr/>
            </a:pPr>
            <a:r>
              <a:rPr lang="es-ES" dirty="0" smtClean="0">
                <a:ea typeface="+mn-ea"/>
              </a:rPr>
              <a:t>Hipertensión pulmonar primaria</a:t>
            </a:r>
          </a:p>
          <a:p>
            <a:pPr lvl="1" eaLnBrk="1" hangingPunct="1">
              <a:lnSpc>
                <a:spcPct val="90000"/>
              </a:lnSpc>
              <a:defRPr/>
            </a:pPr>
            <a:r>
              <a:rPr lang="es-ES" dirty="0" smtClean="0">
                <a:ea typeface="+mn-ea"/>
              </a:rPr>
              <a:t>Hidrotórax hepático</a:t>
            </a:r>
          </a:p>
          <a:p>
            <a:pPr lvl="1" eaLnBrk="1" hangingPunct="1">
              <a:lnSpc>
                <a:spcPct val="90000"/>
              </a:lnSpc>
              <a:defRPr/>
            </a:pPr>
            <a:r>
              <a:rPr lang="es-ES" dirty="0" smtClean="0">
                <a:ea typeface="+mn-ea"/>
              </a:rPr>
              <a:t>Síndrome </a:t>
            </a:r>
            <a:r>
              <a:rPr lang="es-ES" dirty="0" err="1" smtClean="0">
                <a:ea typeface="+mn-ea"/>
              </a:rPr>
              <a:t>hepatopulmonar</a:t>
            </a:r>
            <a:endParaRPr lang="es-ES" dirty="0" smtClean="0">
              <a:ea typeface="+mn-ea"/>
            </a:endParaRPr>
          </a:p>
          <a:p>
            <a:pPr lvl="1" eaLnBrk="1" hangingPunct="1">
              <a:lnSpc>
                <a:spcPct val="90000"/>
              </a:lnSpc>
              <a:defRPr/>
            </a:pPr>
            <a:endParaRPr lang="es-ES" dirty="0" smtClean="0">
              <a:ea typeface="+mn-ea"/>
            </a:endParaRPr>
          </a:p>
          <a:p>
            <a:pPr eaLnBrk="1" hangingPunct="1">
              <a:lnSpc>
                <a:spcPct val="90000"/>
              </a:lnSpc>
              <a:defRPr/>
            </a:pPr>
            <a:r>
              <a:rPr lang="es-ES" sz="2800" dirty="0" smtClean="0"/>
              <a:t>El </a:t>
            </a:r>
            <a:r>
              <a:rPr lang="es-ES" sz="2800" dirty="0" err="1" smtClean="0"/>
              <a:t>fétor</a:t>
            </a:r>
            <a:r>
              <a:rPr lang="es-ES" sz="2800" dirty="0" smtClean="0"/>
              <a:t> hepático es un olor dulzón característico</a:t>
            </a:r>
          </a:p>
          <a:p>
            <a:pPr eaLnBrk="1" hangingPunct="1">
              <a:lnSpc>
                <a:spcPct val="90000"/>
              </a:lnSpc>
              <a:defRPr/>
            </a:pPr>
            <a:endParaRPr lang="es-ES" sz="2800" dirty="0" smtClean="0"/>
          </a:p>
          <a:p>
            <a:pPr eaLnBrk="1" hangingPunct="1">
              <a:lnSpc>
                <a:spcPct val="90000"/>
              </a:lnSpc>
              <a:defRPr/>
            </a:pPr>
            <a:r>
              <a:rPr lang="es-ES" sz="2800" dirty="0" smtClean="0"/>
              <a:t>Estado de desnutrición con evidente disminución de la masa muscular y del panículo adiposo.</a:t>
            </a:r>
          </a:p>
          <a:p>
            <a:pPr lvl="1" eaLnBrk="1" hangingPunct="1">
              <a:lnSpc>
                <a:spcPct val="90000"/>
              </a:lnSpc>
              <a:defRPr/>
            </a:pPr>
            <a:endParaRPr lang="es-E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s-ES" smtClean="0"/>
              <a:t>CLÍNICA Y DIAGNÓSTICO</a:t>
            </a:r>
          </a:p>
        </p:txBody>
      </p:sp>
      <p:sp>
        <p:nvSpPr>
          <p:cNvPr id="26627" name="Rectangle 3"/>
          <p:cNvSpPr>
            <a:spLocks noGrp="1" noChangeArrowheads="1"/>
          </p:cNvSpPr>
          <p:nvPr>
            <p:ph type="body" idx="1"/>
          </p:nvPr>
        </p:nvSpPr>
        <p:spPr/>
        <p:txBody>
          <a:bodyPr/>
          <a:lstStyle/>
          <a:p>
            <a:pPr eaLnBrk="1" hangingPunct="1">
              <a:lnSpc>
                <a:spcPct val="90000"/>
              </a:lnSpc>
              <a:buFontTx/>
              <a:buNone/>
            </a:pPr>
            <a:r>
              <a:rPr lang="es-ES" sz="2400" smtClean="0"/>
              <a:t>Exploración física abdominal:</a:t>
            </a:r>
          </a:p>
          <a:p>
            <a:pPr lvl="1" eaLnBrk="1" hangingPunct="1">
              <a:lnSpc>
                <a:spcPct val="90000"/>
              </a:lnSpc>
            </a:pPr>
            <a:r>
              <a:rPr lang="es-ES" sz="2400" smtClean="0"/>
              <a:t>Hígado aumentado de tamaño con superficie irregular y consistencia dura</a:t>
            </a:r>
          </a:p>
          <a:p>
            <a:pPr lvl="1" eaLnBrk="1" hangingPunct="1">
              <a:lnSpc>
                <a:spcPct val="90000"/>
              </a:lnSpc>
            </a:pPr>
            <a:r>
              <a:rPr lang="es-ES" sz="2400" smtClean="0"/>
              <a:t>Hígado en los estadios finales de la enfermedad puede encontrarse totalmente atrófico y retraído no siendo accesible a la palpación</a:t>
            </a:r>
            <a:r>
              <a:rPr lang="es-ES" sz="2400" b="1" smtClean="0"/>
              <a:t>  </a:t>
            </a:r>
          </a:p>
          <a:p>
            <a:pPr lvl="1" eaLnBrk="1" hangingPunct="1">
              <a:lnSpc>
                <a:spcPct val="90000"/>
              </a:lnSpc>
            </a:pPr>
            <a:r>
              <a:rPr lang="es-ES" sz="2400" smtClean="0"/>
              <a:t>El bazo suele estar aumentado de tamaño debido a la presencia de hipertensión portal </a:t>
            </a:r>
          </a:p>
          <a:p>
            <a:pPr lvl="1" eaLnBrk="1" hangingPunct="1">
              <a:lnSpc>
                <a:spcPct val="90000"/>
              </a:lnSpc>
            </a:pPr>
            <a:r>
              <a:rPr lang="es-ES" sz="2400" smtClean="0"/>
              <a:t>Circulación colateral (múltiples venas dilatadas subcutáneas en la pared abdominal), indican la existencia de hipertensión portal. Cuando la circulación colateral es prominente alrededor de la vena umbilical en la zona del ombligo se denomina clásicamente como "cabeza de Medusa". </a:t>
            </a:r>
            <a:endParaRPr lang="es-ES" sz="2400" b="1"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sz="quarter"/>
          </p:nvPr>
        </p:nvSpPr>
        <p:spPr>
          <a:xfrm>
            <a:off x="457200" y="274638"/>
            <a:ext cx="8229600" cy="706437"/>
          </a:xfrm>
        </p:spPr>
        <p:txBody>
          <a:bodyPr/>
          <a:lstStyle/>
          <a:p>
            <a:pPr eaLnBrk="1" hangingPunct="1"/>
            <a:r>
              <a:rPr lang="es-ES_tradnl" sz="3200" smtClean="0">
                <a:solidFill>
                  <a:schemeClr val="tx1"/>
                </a:solidFill>
              </a:rPr>
              <a:t>CLÍNICA DE CIRROSIS</a:t>
            </a:r>
          </a:p>
        </p:txBody>
      </p:sp>
      <p:pic>
        <p:nvPicPr>
          <p:cNvPr id="27651"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1116013" y="1484313"/>
            <a:ext cx="2705100" cy="2187575"/>
          </a:xfrm>
        </p:spPr>
      </p:pic>
      <p:sp>
        <p:nvSpPr>
          <p:cNvPr id="27652" name="Text Box 4"/>
          <p:cNvSpPr txBox="1">
            <a:spLocks noChangeArrowheads="1"/>
          </p:cNvSpPr>
          <p:nvPr/>
        </p:nvSpPr>
        <p:spPr bwMode="auto">
          <a:xfrm>
            <a:off x="5219700" y="5811838"/>
            <a:ext cx="30972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s-ES_tradnl" b="1"/>
              <a:t>Ascitis y circulación colateral</a:t>
            </a:r>
          </a:p>
        </p:txBody>
      </p:sp>
      <p:sp>
        <p:nvSpPr>
          <p:cNvPr id="27653" name="Text Box 5"/>
          <p:cNvSpPr txBox="1">
            <a:spLocks noChangeArrowheads="1"/>
          </p:cNvSpPr>
          <p:nvPr/>
        </p:nvSpPr>
        <p:spPr bwMode="auto">
          <a:xfrm>
            <a:off x="990600" y="3733800"/>
            <a:ext cx="30241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s-ES_tradnl" b="1"/>
              <a:t>Ictero y araña vascular</a:t>
            </a:r>
          </a:p>
        </p:txBody>
      </p:sp>
      <p:pic>
        <p:nvPicPr>
          <p:cNvPr id="27654" name="Picture 6"/>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038225" y="4149725"/>
            <a:ext cx="2876550" cy="1943100"/>
          </a:xfrm>
        </p:spPr>
      </p:pic>
      <p:sp>
        <p:nvSpPr>
          <p:cNvPr id="27655" name="Text Box 7"/>
          <p:cNvSpPr txBox="1">
            <a:spLocks noChangeArrowheads="1"/>
          </p:cNvSpPr>
          <p:nvPr/>
        </p:nvSpPr>
        <p:spPr bwMode="auto">
          <a:xfrm>
            <a:off x="1066800" y="6096000"/>
            <a:ext cx="295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s-ES_tradnl" b="1"/>
              <a:t>Asterixis. </a:t>
            </a:r>
          </a:p>
        </p:txBody>
      </p:sp>
      <p:pic>
        <p:nvPicPr>
          <p:cNvPr id="27656" name="Picture 8"/>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a:xfrm>
            <a:off x="5486400" y="1052513"/>
            <a:ext cx="3348038" cy="37973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sz="quarter"/>
          </p:nvPr>
        </p:nvSpPr>
        <p:spPr>
          <a:xfrm>
            <a:off x="457200" y="115888"/>
            <a:ext cx="8229600" cy="561975"/>
          </a:xfrm>
        </p:spPr>
        <p:txBody>
          <a:bodyPr/>
          <a:lstStyle/>
          <a:p>
            <a:pPr eaLnBrk="1" hangingPunct="1"/>
            <a:r>
              <a:rPr lang="es-ES_tradnl" sz="3200" smtClean="0">
                <a:solidFill>
                  <a:schemeClr val="tx1"/>
                </a:solidFill>
              </a:rPr>
              <a:t>CLÍNICA DE CIRROSIS</a:t>
            </a:r>
          </a:p>
        </p:txBody>
      </p:sp>
      <p:pic>
        <p:nvPicPr>
          <p:cNvPr id="28675" name="Picture 3"/>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787900" y="2071688"/>
            <a:ext cx="4105275" cy="3160712"/>
          </a:xfrm>
        </p:spPr>
      </p:pic>
      <p:sp>
        <p:nvSpPr>
          <p:cNvPr id="28676" name="Text Box 4"/>
          <p:cNvSpPr txBox="1">
            <a:spLocks noChangeArrowheads="1"/>
          </p:cNvSpPr>
          <p:nvPr/>
        </p:nvSpPr>
        <p:spPr bwMode="auto">
          <a:xfrm>
            <a:off x="1116013" y="6302375"/>
            <a:ext cx="30241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s-ES_tradnl" b="1"/>
              <a:t>Hipertrofia parotídea </a:t>
            </a:r>
          </a:p>
        </p:txBody>
      </p:sp>
      <p:sp>
        <p:nvSpPr>
          <p:cNvPr id="28677" name="Text Box 5"/>
          <p:cNvSpPr txBox="1">
            <a:spLocks noChangeArrowheads="1"/>
          </p:cNvSpPr>
          <p:nvPr/>
        </p:nvSpPr>
        <p:spPr bwMode="auto">
          <a:xfrm>
            <a:off x="4643438" y="5373688"/>
            <a:ext cx="417671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s-ES_tradnl" b="1"/>
              <a:t>Enrojecimiento de las eminencias tenar e hipotenar en un cirrótico. Se observa además, importante atrofia muscular.</a:t>
            </a:r>
          </a:p>
        </p:txBody>
      </p:sp>
      <p:pic>
        <p:nvPicPr>
          <p:cNvPr id="28678" name="Picture 6"/>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1042988" y="981075"/>
            <a:ext cx="2905125" cy="1990725"/>
          </a:xfrm>
        </p:spPr>
      </p:pic>
      <p:sp>
        <p:nvSpPr>
          <p:cNvPr id="28679" name="Text Box 7"/>
          <p:cNvSpPr txBox="1">
            <a:spLocks noChangeArrowheads="1"/>
          </p:cNvSpPr>
          <p:nvPr/>
        </p:nvSpPr>
        <p:spPr bwMode="auto">
          <a:xfrm>
            <a:off x="0" y="2924175"/>
            <a:ext cx="471646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_tradnl" b="1"/>
              <a:t>Contractura de Dupuytren. La retracción de los tendones flexores palmares impide la extensión completa de los dedos.</a:t>
            </a:r>
          </a:p>
        </p:txBody>
      </p:sp>
      <p:pic>
        <p:nvPicPr>
          <p:cNvPr id="28680" name="Picture 8"/>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971550" y="4149725"/>
            <a:ext cx="3013075" cy="2187575"/>
          </a:xfrm>
        </p:spPr>
      </p:pic>
      <p:sp>
        <p:nvSpPr>
          <p:cNvPr id="28681" name="AutoShape 9" descr="Mármol blanco">
            <a:hlinkClick r:id="rId7" action="ppaction://hlinkpres?slideindex=128&amp;slidetitle=VARICES ESOFÁGICAS." highlightClick="1">
              <a:snd r:embed="rId6" name="click.wav"/>
            </a:hlinkClick>
          </p:cNvPr>
          <p:cNvSpPr>
            <a:spLocks noChangeArrowheads="1"/>
          </p:cNvSpPr>
          <p:nvPr/>
        </p:nvSpPr>
        <p:spPr bwMode="auto">
          <a:xfrm>
            <a:off x="6372225" y="1412875"/>
            <a:ext cx="682625" cy="287338"/>
          </a:xfrm>
          <a:prstGeom prst="actionButtonBeginning">
            <a:avLst/>
          </a:prstGeom>
          <a:blipFill dpi="0" rotWithShape="1">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639762"/>
          </a:xfrm>
        </p:spPr>
        <p:txBody>
          <a:bodyPr/>
          <a:lstStyle/>
          <a:p>
            <a:pPr eaLnBrk="1" hangingPunct="1"/>
            <a:r>
              <a:rPr lang="es-ES" smtClean="0"/>
              <a:t>DIAGNÓSTICO</a:t>
            </a:r>
          </a:p>
        </p:txBody>
      </p:sp>
      <p:sp>
        <p:nvSpPr>
          <p:cNvPr id="22531" name="Rectangle 3"/>
          <p:cNvSpPr>
            <a:spLocks noGrp="1" noChangeArrowheads="1"/>
          </p:cNvSpPr>
          <p:nvPr>
            <p:ph type="body" idx="1"/>
          </p:nvPr>
        </p:nvSpPr>
        <p:spPr>
          <a:xfrm>
            <a:off x="457200" y="990600"/>
            <a:ext cx="8229600" cy="5334000"/>
          </a:xfrm>
        </p:spPr>
        <p:txBody>
          <a:bodyPr/>
          <a:lstStyle/>
          <a:p>
            <a:pPr eaLnBrk="1" hangingPunct="1">
              <a:lnSpc>
                <a:spcPct val="80000"/>
              </a:lnSpc>
              <a:defRPr/>
            </a:pPr>
            <a:r>
              <a:rPr lang="es-ES" sz="2400" b="1" dirty="0" smtClean="0"/>
              <a:t>Hematología: Hemoglobina, leucocitos, plaquetas, tiempo de protrombina. </a:t>
            </a:r>
          </a:p>
          <a:p>
            <a:pPr lvl="1" eaLnBrk="1" hangingPunct="1">
              <a:lnSpc>
                <a:spcPct val="80000"/>
              </a:lnSpc>
              <a:buFontTx/>
              <a:buNone/>
              <a:defRPr/>
            </a:pPr>
            <a:r>
              <a:rPr lang="es-ES" sz="2400" dirty="0" smtClean="0">
                <a:ea typeface="+mn-ea"/>
              </a:rPr>
              <a:t>- Suele existir una anemia de características variables, desde </a:t>
            </a:r>
            <a:r>
              <a:rPr lang="es-ES" sz="2400" dirty="0" err="1" smtClean="0">
                <a:ea typeface="+mn-ea"/>
              </a:rPr>
              <a:t>normocítica</a:t>
            </a:r>
            <a:r>
              <a:rPr lang="es-ES" sz="2400" dirty="0" smtClean="0">
                <a:ea typeface="+mn-ea"/>
              </a:rPr>
              <a:t> </a:t>
            </a:r>
            <a:r>
              <a:rPr lang="es-ES" sz="2400" dirty="0" err="1" smtClean="0">
                <a:ea typeface="+mn-ea"/>
              </a:rPr>
              <a:t>normocrómica</a:t>
            </a:r>
            <a:r>
              <a:rPr lang="es-ES" sz="2400" dirty="0" smtClean="0">
                <a:ea typeface="+mn-ea"/>
              </a:rPr>
              <a:t>, hasta </a:t>
            </a:r>
            <a:r>
              <a:rPr lang="es-ES" sz="2400" dirty="0" err="1" smtClean="0">
                <a:ea typeface="+mn-ea"/>
              </a:rPr>
              <a:t>macrocítica</a:t>
            </a:r>
            <a:r>
              <a:rPr lang="es-ES" sz="2400" dirty="0" smtClean="0">
                <a:ea typeface="+mn-ea"/>
              </a:rPr>
              <a:t> e incluso </a:t>
            </a:r>
            <a:r>
              <a:rPr lang="es-ES" sz="2400" dirty="0" err="1" smtClean="0">
                <a:ea typeface="+mn-ea"/>
              </a:rPr>
              <a:t>microcítica</a:t>
            </a:r>
            <a:r>
              <a:rPr lang="es-ES" sz="2400" dirty="0" smtClean="0">
                <a:ea typeface="+mn-ea"/>
              </a:rPr>
              <a:t>, como resultado de varios factores; pérdidas digestivas por la hipertensión portal, hemólisis por el </a:t>
            </a:r>
            <a:r>
              <a:rPr lang="es-ES" sz="2400" dirty="0" err="1" smtClean="0">
                <a:ea typeface="+mn-ea"/>
              </a:rPr>
              <a:t>hiperesplenismo</a:t>
            </a:r>
            <a:r>
              <a:rPr lang="es-ES" sz="2400" dirty="0" smtClean="0">
                <a:ea typeface="+mn-ea"/>
              </a:rPr>
              <a:t> y anemia por déficit de </a:t>
            </a:r>
            <a:r>
              <a:rPr lang="es-ES" sz="2400" dirty="0" err="1" smtClean="0">
                <a:ea typeface="+mn-ea"/>
              </a:rPr>
              <a:t>folato</a:t>
            </a:r>
            <a:r>
              <a:rPr lang="es-ES" sz="2400" dirty="0" smtClean="0">
                <a:ea typeface="+mn-ea"/>
              </a:rPr>
              <a:t> y Vitamina B12 o acción tóxica directa del alcohol. </a:t>
            </a:r>
          </a:p>
          <a:p>
            <a:pPr lvl="1" eaLnBrk="1" hangingPunct="1">
              <a:lnSpc>
                <a:spcPct val="80000"/>
              </a:lnSpc>
              <a:defRPr/>
            </a:pPr>
            <a:r>
              <a:rPr lang="es-ES" sz="2400" dirty="0" smtClean="0">
                <a:ea typeface="+mn-ea"/>
              </a:rPr>
              <a:t>La </a:t>
            </a:r>
            <a:r>
              <a:rPr lang="es-ES" sz="2400" dirty="0" err="1" smtClean="0">
                <a:ea typeface="+mn-ea"/>
              </a:rPr>
              <a:t>pancitopenia</a:t>
            </a:r>
            <a:r>
              <a:rPr lang="es-ES" sz="2400" dirty="0" smtClean="0">
                <a:ea typeface="+mn-ea"/>
              </a:rPr>
              <a:t> (anemia, leucopenia y </a:t>
            </a:r>
            <a:r>
              <a:rPr lang="es-ES" sz="2400" dirty="0" err="1" smtClean="0">
                <a:ea typeface="+mn-ea"/>
              </a:rPr>
              <a:t>trombocitopenia</a:t>
            </a:r>
            <a:r>
              <a:rPr lang="es-ES" sz="2400" dirty="0" smtClean="0">
                <a:ea typeface="+mn-ea"/>
              </a:rPr>
              <a:t>) es frecuente como consecuencia del </a:t>
            </a:r>
            <a:r>
              <a:rPr lang="es-ES" sz="2400" dirty="0" err="1" smtClean="0">
                <a:ea typeface="+mn-ea"/>
              </a:rPr>
              <a:t>hiperesplenismo</a:t>
            </a:r>
            <a:endParaRPr lang="es-ES" sz="2400" b="1" dirty="0" smtClean="0"/>
          </a:p>
          <a:p>
            <a:pPr lvl="1" eaLnBrk="1" hangingPunct="1">
              <a:lnSpc>
                <a:spcPct val="80000"/>
              </a:lnSpc>
              <a:defRPr/>
            </a:pPr>
            <a:r>
              <a:rPr lang="es-ES" sz="2400" dirty="0" err="1" smtClean="0">
                <a:ea typeface="+mn-ea"/>
              </a:rPr>
              <a:t>Trombocitopenia</a:t>
            </a:r>
            <a:r>
              <a:rPr lang="es-ES" sz="2400" dirty="0" smtClean="0">
                <a:ea typeface="+mn-ea"/>
              </a:rPr>
              <a:t>: se correlaciona con el grado de cirrosis</a:t>
            </a:r>
          </a:p>
          <a:p>
            <a:pPr lvl="1" eaLnBrk="1" hangingPunct="1">
              <a:lnSpc>
                <a:spcPct val="80000"/>
              </a:lnSpc>
              <a:defRPr/>
            </a:pPr>
            <a:r>
              <a:rPr lang="es-ES" sz="2400" dirty="0" smtClean="0"/>
              <a:t>Hay alteraciones de la coagulación por déficit de producción de factores, en especial protrombina y factor V</a:t>
            </a:r>
            <a:endParaRPr lang="es-ES" sz="2400" b="1"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563562"/>
          </a:xfrm>
        </p:spPr>
        <p:txBody>
          <a:bodyPr/>
          <a:lstStyle/>
          <a:p>
            <a:pPr eaLnBrk="1" hangingPunct="1"/>
            <a:r>
              <a:rPr lang="es-ES" smtClean="0"/>
              <a:t>DIAGNÓSTICO</a:t>
            </a:r>
          </a:p>
        </p:txBody>
      </p:sp>
      <p:sp>
        <p:nvSpPr>
          <p:cNvPr id="22531" name="Rectangle 3"/>
          <p:cNvSpPr>
            <a:spLocks noGrp="1" noChangeArrowheads="1"/>
          </p:cNvSpPr>
          <p:nvPr>
            <p:ph type="body" idx="1"/>
          </p:nvPr>
        </p:nvSpPr>
        <p:spPr>
          <a:xfrm>
            <a:off x="304800" y="990600"/>
            <a:ext cx="8458200" cy="5334000"/>
          </a:xfrm>
        </p:spPr>
        <p:txBody>
          <a:bodyPr/>
          <a:lstStyle/>
          <a:p>
            <a:pPr eaLnBrk="1" hangingPunct="1">
              <a:lnSpc>
                <a:spcPct val="80000"/>
              </a:lnSpc>
              <a:defRPr/>
            </a:pPr>
            <a:r>
              <a:rPr lang="es-ES" sz="2800" b="1" dirty="0" smtClean="0"/>
              <a:t>Bioquímica: </a:t>
            </a:r>
          </a:p>
          <a:p>
            <a:pPr lvl="1" eaLnBrk="1" hangingPunct="1">
              <a:lnSpc>
                <a:spcPct val="80000"/>
              </a:lnSpc>
              <a:defRPr/>
            </a:pPr>
            <a:r>
              <a:rPr lang="es-ES" sz="2400" dirty="0" smtClean="0">
                <a:ea typeface="+mn-ea"/>
              </a:rPr>
              <a:t>Bilirrubina: está elevada a expensas de sus dos fracciones directa e indirecta </a:t>
            </a:r>
          </a:p>
          <a:p>
            <a:pPr lvl="1" eaLnBrk="1" hangingPunct="1">
              <a:lnSpc>
                <a:spcPct val="80000"/>
              </a:lnSpc>
              <a:buFontTx/>
              <a:buChar char="-"/>
              <a:defRPr/>
            </a:pPr>
            <a:r>
              <a:rPr lang="es-ES" sz="2400" dirty="0" smtClean="0"/>
              <a:t>Necrosis </a:t>
            </a:r>
            <a:r>
              <a:rPr lang="es-ES" sz="2400" dirty="0" err="1" smtClean="0"/>
              <a:t>hepatocelular</a:t>
            </a:r>
            <a:r>
              <a:rPr lang="es-ES" sz="2400" dirty="0" smtClean="0"/>
              <a:t>: la actividad </a:t>
            </a:r>
            <a:r>
              <a:rPr lang="es-ES" sz="2400" dirty="0" err="1" smtClean="0"/>
              <a:t>citolítica</a:t>
            </a:r>
            <a:r>
              <a:rPr lang="es-ES" sz="2400" dirty="0" smtClean="0"/>
              <a:t> se evalúa mediante las pruebas hepáticas (GOT/GPT). El perfil característico de la cirrosis consiste en transaminasas elevadas en forma discreta, no más de dos o tres veces lo normal, en un cirrótico compensado. La fosfatasa alcalina está ligeramente elevada </a:t>
            </a:r>
          </a:p>
          <a:p>
            <a:pPr lvl="1" eaLnBrk="1" hangingPunct="1">
              <a:lnSpc>
                <a:spcPct val="80000"/>
              </a:lnSpc>
              <a:buFontTx/>
              <a:buChar char="-"/>
              <a:defRPr/>
            </a:pPr>
            <a:r>
              <a:rPr lang="es-ES" sz="2400" dirty="0" err="1" smtClean="0"/>
              <a:t>Colestasis</a:t>
            </a:r>
            <a:r>
              <a:rPr lang="es-ES" sz="2400" dirty="0" smtClean="0"/>
              <a:t>: se evalúa mediante las fosfatasas alcalinas (FAL), que están ligeramente alteradas en la cirrosis y muy alteradas en las cirrosis con componente </a:t>
            </a:r>
            <a:r>
              <a:rPr lang="es-ES" sz="2400" dirty="0" err="1" smtClean="0"/>
              <a:t>colestásico</a:t>
            </a:r>
            <a:r>
              <a:rPr lang="es-ES" sz="2400" dirty="0" smtClean="0"/>
              <a:t> o en caso de coexistencia de un </a:t>
            </a:r>
            <a:r>
              <a:rPr lang="es-ES" sz="2400" dirty="0" err="1" smtClean="0"/>
              <a:t>hepatocarcinoma</a:t>
            </a:r>
            <a:r>
              <a:rPr lang="es-ES" sz="2400" dirty="0" smtClean="0"/>
              <a:t>. La </a:t>
            </a:r>
            <a:r>
              <a:rPr lang="es-ES" sz="2400" dirty="0" err="1" smtClean="0"/>
              <a:t>gammaglutamiltranspeptidasa</a:t>
            </a:r>
            <a:r>
              <a:rPr lang="es-ES" sz="2400" dirty="0" smtClean="0"/>
              <a:t> (GGT), ya que también está elevada en las </a:t>
            </a:r>
            <a:r>
              <a:rPr lang="es-ES" sz="2400" dirty="0" err="1" smtClean="0"/>
              <a:t>colestasis</a:t>
            </a:r>
            <a:r>
              <a:rPr lang="es-ES" sz="2400" dirty="0" smtClean="0"/>
              <a:t> y específicamente en los pacientes alcohólicos activos</a:t>
            </a:r>
          </a:p>
          <a:p>
            <a:pPr lvl="1" eaLnBrk="1" hangingPunct="1">
              <a:lnSpc>
                <a:spcPct val="80000"/>
              </a:lnSpc>
              <a:buFontTx/>
              <a:buNone/>
              <a:defRPr/>
            </a:pPr>
            <a:endParaRPr lang="es-ES" sz="2400" b="1" dirty="0" smtClean="0"/>
          </a:p>
          <a:p>
            <a:pPr eaLnBrk="1" hangingPunct="1">
              <a:lnSpc>
                <a:spcPct val="80000"/>
              </a:lnSpc>
              <a:defRPr/>
            </a:pPr>
            <a:endParaRPr lang="es-ES" sz="1800" b="1" dirty="0" smtClean="0"/>
          </a:p>
          <a:p>
            <a:pPr eaLnBrk="1" hangingPunct="1">
              <a:lnSpc>
                <a:spcPct val="80000"/>
              </a:lnSpc>
              <a:defRPr/>
            </a:pPr>
            <a:endParaRPr lang="es-ES" sz="1800" b="1" dirty="0" smtClean="0"/>
          </a:p>
          <a:p>
            <a:pPr eaLnBrk="1" hangingPunct="1">
              <a:lnSpc>
                <a:spcPct val="80000"/>
              </a:lnSpc>
              <a:defRPr/>
            </a:pPr>
            <a:endParaRPr lang="es-ES" sz="1800" b="1" dirty="0" smtClean="0"/>
          </a:p>
          <a:p>
            <a:pPr eaLnBrk="1" hangingPunct="1">
              <a:lnSpc>
                <a:spcPct val="80000"/>
              </a:lnSpc>
              <a:defRPr/>
            </a:pPr>
            <a:endParaRPr lang="es-ES" sz="1800" b="1" dirty="0" smtClean="0"/>
          </a:p>
          <a:p>
            <a:pPr eaLnBrk="1" hangingPunct="1">
              <a:lnSpc>
                <a:spcPct val="80000"/>
              </a:lnSpc>
              <a:defRPr/>
            </a:pPr>
            <a:endParaRPr lang="es-ES" sz="1800"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52400"/>
            <a:ext cx="8229600" cy="868363"/>
          </a:xfrm>
        </p:spPr>
        <p:txBody>
          <a:bodyPr/>
          <a:lstStyle/>
          <a:p>
            <a:pPr eaLnBrk="1" hangingPunct="1"/>
            <a:r>
              <a:rPr lang="es-ES" smtClean="0"/>
              <a:t>CLASIFICACIÓN </a:t>
            </a:r>
            <a:endParaRPr lang="en-US" smtClean="0"/>
          </a:p>
        </p:txBody>
      </p:sp>
      <p:sp>
        <p:nvSpPr>
          <p:cNvPr id="4099" name="Rectangle 3"/>
          <p:cNvSpPr>
            <a:spLocks noGrp="1" noChangeArrowheads="1"/>
          </p:cNvSpPr>
          <p:nvPr>
            <p:ph type="body" idx="1"/>
          </p:nvPr>
        </p:nvSpPr>
        <p:spPr>
          <a:xfrm>
            <a:off x="457200" y="1066800"/>
            <a:ext cx="8229600" cy="4830763"/>
          </a:xfrm>
        </p:spPr>
        <p:txBody>
          <a:bodyPr/>
          <a:lstStyle/>
          <a:p>
            <a:pPr>
              <a:buFontTx/>
              <a:buNone/>
            </a:pPr>
            <a:r>
              <a:rPr lang="es-ES" sz="2400" smtClean="0"/>
              <a:t>Puede ser clasificada en base a diferentes criterios: </a:t>
            </a:r>
          </a:p>
          <a:p>
            <a:r>
              <a:rPr lang="es-ES" sz="2400" smtClean="0"/>
              <a:t>Etiológico</a:t>
            </a:r>
          </a:p>
          <a:p>
            <a:r>
              <a:rPr lang="es-ES" sz="2400" smtClean="0"/>
              <a:t>Morfológico </a:t>
            </a:r>
          </a:p>
          <a:p>
            <a:r>
              <a:rPr lang="es-ES" sz="2400" smtClean="0"/>
              <a:t>Clínico </a:t>
            </a:r>
          </a:p>
          <a:p>
            <a:pPr>
              <a:buFontTx/>
              <a:buNone/>
            </a:pPr>
            <a:endParaRPr lang="es-ES" sz="2400" smtClean="0"/>
          </a:p>
          <a:p>
            <a:pPr>
              <a:buFontTx/>
              <a:buNone/>
            </a:pPr>
            <a:r>
              <a:rPr lang="es-ES" sz="2400" smtClean="0"/>
              <a:t>Criterios morfológicos: </a:t>
            </a:r>
          </a:p>
          <a:p>
            <a:r>
              <a:rPr lang="es-ES" sz="2400" smtClean="0"/>
              <a:t>Micronodular (Nódulos &lt; 3mm difusos afectando a todos los lóbulos)  </a:t>
            </a:r>
          </a:p>
          <a:p>
            <a:r>
              <a:rPr lang="es-ES" sz="2400" smtClean="0"/>
              <a:t>Macronodular (nódulos mayores de distribución más irregular). </a:t>
            </a:r>
          </a:p>
          <a:p>
            <a:pPr>
              <a:buFontTx/>
              <a:buNone/>
            </a:pPr>
            <a:r>
              <a:rPr lang="es-ES" sz="2000" smtClean="0"/>
              <a:t>Para una mejor caracterización de cada caso es mejor referirse a la etiología y estadio clínico, ya que ambos factores tienen implicación en el pronóstico y en el tratamiento</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s-ES" smtClean="0"/>
              <a:t>DIAGNÓSTICO</a:t>
            </a:r>
          </a:p>
        </p:txBody>
      </p:sp>
      <p:sp>
        <p:nvSpPr>
          <p:cNvPr id="22531" name="Rectangle 3"/>
          <p:cNvSpPr>
            <a:spLocks noGrp="1" noChangeArrowheads="1"/>
          </p:cNvSpPr>
          <p:nvPr>
            <p:ph type="body" idx="1"/>
          </p:nvPr>
        </p:nvSpPr>
        <p:spPr>
          <a:xfrm>
            <a:off x="457200" y="1219200"/>
            <a:ext cx="8229600" cy="5334000"/>
          </a:xfrm>
        </p:spPr>
        <p:txBody>
          <a:bodyPr/>
          <a:lstStyle/>
          <a:p>
            <a:pPr eaLnBrk="1" hangingPunct="1">
              <a:lnSpc>
                <a:spcPct val="80000"/>
              </a:lnSpc>
              <a:defRPr/>
            </a:pPr>
            <a:r>
              <a:rPr lang="es-ES" dirty="0" smtClean="0"/>
              <a:t>Función de síntesis: se evalúa mediante la albúmina, la protrombina, el factor V y el colesterol. </a:t>
            </a:r>
          </a:p>
          <a:p>
            <a:pPr lvl="1" eaLnBrk="1" hangingPunct="1">
              <a:lnSpc>
                <a:spcPct val="80000"/>
              </a:lnSpc>
              <a:defRPr/>
            </a:pPr>
            <a:r>
              <a:rPr lang="es-ES" dirty="0" smtClean="0">
                <a:ea typeface="+mn-ea"/>
              </a:rPr>
              <a:t>En un paciente con cirrosis, disminución de la albúmina, disminución del colesterol y prolongación del tiempo de protrombina significan disminución de la síntesis hepática. </a:t>
            </a:r>
          </a:p>
          <a:p>
            <a:pPr lvl="1" eaLnBrk="1" hangingPunct="1">
              <a:lnSpc>
                <a:spcPct val="80000"/>
              </a:lnSpc>
              <a:defRPr/>
            </a:pPr>
            <a:r>
              <a:rPr lang="es-ES" dirty="0" smtClean="0">
                <a:ea typeface="+mn-ea"/>
              </a:rPr>
              <a:t>La </a:t>
            </a:r>
            <a:r>
              <a:rPr lang="es-ES" dirty="0" err="1" smtClean="0">
                <a:ea typeface="+mn-ea"/>
              </a:rPr>
              <a:t>hipoalbuminemia</a:t>
            </a:r>
            <a:r>
              <a:rPr lang="es-ES" dirty="0" smtClean="0">
                <a:ea typeface="+mn-ea"/>
              </a:rPr>
              <a:t> conlleva un mal pronóstico cuando es importante. </a:t>
            </a:r>
          </a:p>
          <a:p>
            <a:pPr lvl="1" eaLnBrk="1" hangingPunct="1">
              <a:lnSpc>
                <a:spcPct val="80000"/>
              </a:lnSpc>
              <a:defRPr/>
            </a:pPr>
            <a:r>
              <a:rPr lang="es-ES" dirty="0" smtClean="0">
                <a:ea typeface="+mn-ea"/>
              </a:rPr>
              <a:t>El tiempo de protrombina está alargado como resultado del déficit de síntesis hepática de los factores de la coagulación y es característico que no se corrija con vitamina K.</a:t>
            </a:r>
            <a:endParaRPr lang="es-ES" b="1" dirty="0" smtClean="0"/>
          </a:p>
          <a:p>
            <a:pPr eaLnBrk="1" hangingPunct="1">
              <a:lnSpc>
                <a:spcPct val="80000"/>
              </a:lnSpc>
              <a:defRPr/>
            </a:pPr>
            <a:endParaRPr lang="es-ES" sz="2400" b="1" dirty="0" smtClean="0"/>
          </a:p>
          <a:p>
            <a:pPr eaLnBrk="1" hangingPunct="1">
              <a:lnSpc>
                <a:spcPct val="80000"/>
              </a:lnSpc>
              <a:defRPr/>
            </a:pPr>
            <a:endParaRPr lang="es-ES" sz="2400" b="1"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76200"/>
            <a:ext cx="8229600" cy="715963"/>
          </a:xfrm>
        </p:spPr>
        <p:txBody>
          <a:bodyPr/>
          <a:lstStyle/>
          <a:p>
            <a:pPr eaLnBrk="1" hangingPunct="1"/>
            <a:r>
              <a:rPr lang="es-ES" smtClean="0"/>
              <a:t>DIAGNÓSTICO</a:t>
            </a:r>
          </a:p>
        </p:txBody>
      </p:sp>
      <p:sp>
        <p:nvSpPr>
          <p:cNvPr id="22531" name="Rectangle 3"/>
          <p:cNvSpPr>
            <a:spLocks noGrp="1" noChangeArrowheads="1"/>
          </p:cNvSpPr>
          <p:nvPr>
            <p:ph type="body" idx="1"/>
          </p:nvPr>
        </p:nvSpPr>
        <p:spPr>
          <a:xfrm>
            <a:off x="457200" y="762000"/>
            <a:ext cx="8229600" cy="5334000"/>
          </a:xfrm>
        </p:spPr>
        <p:txBody>
          <a:bodyPr/>
          <a:lstStyle/>
          <a:p>
            <a:pPr>
              <a:buFontTx/>
              <a:buNone/>
              <a:defRPr/>
            </a:pPr>
            <a:r>
              <a:rPr lang="es-ES" sz="2400" dirty="0" smtClean="0"/>
              <a:t>Pruebas Serológicas e </a:t>
            </a:r>
            <a:r>
              <a:rPr lang="es-ES" sz="2400" dirty="0" err="1" smtClean="0"/>
              <a:t>inmunologicas</a:t>
            </a:r>
            <a:r>
              <a:rPr lang="es-ES" sz="2400" dirty="0" smtClean="0"/>
              <a:t>:</a:t>
            </a:r>
          </a:p>
          <a:p>
            <a:pPr lvl="1">
              <a:buFontTx/>
              <a:buChar char="-"/>
              <a:defRPr/>
            </a:pPr>
            <a:r>
              <a:rPr lang="es-ES" sz="2000" dirty="0" smtClean="0">
                <a:ea typeface="+mn-ea"/>
              </a:rPr>
              <a:t>Marcadores virales para virus hepatitis C y B</a:t>
            </a:r>
          </a:p>
          <a:p>
            <a:pPr lvl="1">
              <a:buFontTx/>
              <a:buChar char="-"/>
              <a:defRPr/>
            </a:pPr>
            <a:r>
              <a:rPr lang="es-ES" sz="2000" dirty="0" smtClean="0">
                <a:ea typeface="+mn-ea"/>
              </a:rPr>
              <a:t>Estudio de hierro: para descartar hemocromatosis</a:t>
            </a:r>
          </a:p>
          <a:p>
            <a:pPr lvl="1">
              <a:buFontTx/>
              <a:buChar char="-"/>
              <a:defRPr/>
            </a:pPr>
            <a:r>
              <a:rPr lang="es-ES" sz="2000" dirty="0" err="1" smtClean="0">
                <a:ea typeface="+mn-ea"/>
              </a:rPr>
              <a:t>Ceruloplasmina</a:t>
            </a:r>
            <a:r>
              <a:rPr lang="es-ES" sz="2000" dirty="0" smtClean="0">
                <a:ea typeface="+mn-ea"/>
              </a:rPr>
              <a:t>: enfermedad de Wilson</a:t>
            </a:r>
          </a:p>
          <a:p>
            <a:pPr lvl="1">
              <a:buFontTx/>
              <a:buChar char="-"/>
              <a:defRPr/>
            </a:pPr>
            <a:r>
              <a:rPr lang="es-ES" sz="2000" dirty="0" smtClean="0">
                <a:ea typeface="+mn-ea"/>
              </a:rPr>
              <a:t>Cuantificación de inmunoglobulinas: la </a:t>
            </a:r>
            <a:r>
              <a:rPr lang="es-ES" sz="2000" dirty="0" err="1" smtClean="0">
                <a:ea typeface="+mn-ea"/>
              </a:rPr>
              <a:t>IgM</a:t>
            </a:r>
            <a:r>
              <a:rPr lang="es-ES" sz="2000" dirty="0" smtClean="0">
                <a:ea typeface="+mn-ea"/>
              </a:rPr>
              <a:t>, en la cirrosis biliar primaria</a:t>
            </a:r>
          </a:p>
          <a:p>
            <a:pPr lvl="1">
              <a:buFontTx/>
              <a:buChar char="-"/>
              <a:defRPr/>
            </a:pPr>
            <a:r>
              <a:rPr lang="es-ES" sz="2000" dirty="0" smtClean="0">
                <a:ea typeface="+mn-ea"/>
              </a:rPr>
              <a:t>Los anticuerpos antinucleares, </a:t>
            </a:r>
            <a:r>
              <a:rPr lang="es-ES" sz="2000" dirty="0" err="1" smtClean="0">
                <a:ea typeface="+mn-ea"/>
              </a:rPr>
              <a:t>antimúsculo</a:t>
            </a:r>
            <a:r>
              <a:rPr lang="es-ES" sz="2000" dirty="0" smtClean="0">
                <a:ea typeface="+mn-ea"/>
              </a:rPr>
              <a:t> liso y </a:t>
            </a:r>
            <a:r>
              <a:rPr lang="es-ES" sz="2000" dirty="0" smtClean="0"/>
              <a:t>anti LKM-1 (anticuerpos </a:t>
            </a:r>
            <a:r>
              <a:rPr lang="es-ES" sz="2000" dirty="0" err="1" smtClean="0"/>
              <a:t>antiantígenos</a:t>
            </a:r>
            <a:r>
              <a:rPr lang="es-ES" sz="2000" dirty="0" smtClean="0"/>
              <a:t> </a:t>
            </a:r>
            <a:r>
              <a:rPr lang="es-ES" sz="2000" dirty="0" err="1" smtClean="0"/>
              <a:t>microsomales</a:t>
            </a:r>
            <a:r>
              <a:rPr lang="es-ES" sz="2000" dirty="0" smtClean="0"/>
              <a:t> de hígado y riñón)</a:t>
            </a:r>
            <a:r>
              <a:rPr lang="es-ES" sz="2000" dirty="0" smtClean="0">
                <a:ea typeface="+mn-ea"/>
              </a:rPr>
              <a:t> son característicos de la cirrosis autoinmune</a:t>
            </a:r>
          </a:p>
          <a:p>
            <a:pPr lvl="1">
              <a:buFontTx/>
              <a:buChar char="-"/>
              <a:defRPr/>
            </a:pPr>
            <a:r>
              <a:rPr lang="es-ES" sz="2000" dirty="0" smtClean="0">
                <a:ea typeface="+mn-ea"/>
              </a:rPr>
              <a:t>Anticuerpos </a:t>
            </a:r>
            <a:r>
              <a:rPr lang="es-ES" sz="2000" dirty="0" err="1" smtClean="0">
                <a:ea typeface="+mn-ea"/>
              </a:rPr>
              <a:t>antimitocondriale</a:t>
            </a:r>
            <a:r>
              <a:rPr lang="es-ES" sz="2000" dirty="0" smtClean="0">
                <a:ea typeface="+mn-ea"/>
              </a:rPr>
              <a:t>: son característicos de la cirrosis biliar primaria</a:t>
            </a:r>
          </a:p>
          <a:p>
            <a:pPr lvl="1">
              <a:buFontTx/>
              <a:buChar char="-"/>
              <a:defRPr/>
            </a:pPr>
            <a:r>
              <a:rPr lang="es-ES" sz="2000" dirty="0" smtClean="0"/>
              <a:t>Electroforesis de proteína: </a:t>
            </a:r>
            <a:r>
              <a:rPr lang="es-ES" sz="2000" dirty="0" err="1" smtClean="0">
                <a:ea typeface="+mn-ea"/>
              </a:rPr>
              <a:t>hipergammaglobulinemia</a:t>
            </a:r>
            <a:r>
              <a:rPr lang="es-ES" sz="2000" dirty="0" smtClean="0">
                <a:ea typeface="+mn-ea"/>
              </a:rPr>
              <a:t> </a:t>
            </a:r>
            <a:r>
              <a:rPr lang="es-ES" sz="2000" dirty="0" err="1" smtClean="0">
                <a:ea typeface="+mn-ea"/>
              </a:rPr>
              <a:t>policlonal</a:t>
            </a:r>
            <a:r>
              <a:rPr lang="es-ES" sz="2000" dirty="0" smtClean="0">
                <a:ea typeface="+mn-ea"/>
              </a:rPr>
              <a:t>, como resultado del paso a la circulación general de antígenos intestinales que en condiciones normales son depurados por el hígado, así como un aumento de anticuerpos frente a bacterias intestinales, sobre todo E. </a:t>
            </a:r>
            <a:r>
              <a:rPr lang="es-ES" sz="2000" dirty="0" err="1" smtClean="0">
                <a:ea typeface="+mn-ea"/>
              </a:rPr>
              <a:t>Coli</a:t>
            </a:r>
            <a:r>
              <a:rPr lang="es-ES" sz="2000" dirty="0" smtClean="0">
                <a:ea typeface="+mn-ea"/>
              </a:rPr>
              <a:t>. </a:t>
            </a:r>
          </a:p>
          <a:p>
            <a:pPr eaLnBrk="1" hangingPunct="1">
              <a:lnSpc>
                <a:spcPct val="80000"/>
              </a:lnSpc>
              <a:defRPr/>
            </a:pPr>
            <a:endParaRPr lang="es-ES" sz="2000" b="1"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229600" cy="868362"/>
          </a:xfrm>
        </p:spPr>
        <p:txBody>
          <a:bodyPr/>
          <a:lstStyle/>
          <a:p>
            <a:pPr eaLnBrk="1" hangingPunct="1"/>
            <a:r>
              <a:rPr lang="es-ES" sz="3200" smtClean="0"/>
              <a:t>PRUEBAS DE IMAGEN Y DIAGNÓSTICO ANATÓMICO </a:t>
            </a:r>
          </a:p>
        </p:txBody>
      </p:sp>
      <p:sp>
        <p:nvSpPr>
          <p:cNvPr id="33795" name="Rectangle 3"/>
          <p:cNvSpPr>
            <a:spLocks noGrp="1" noChangeArrowheads="1"/>
          </p:cNvSpPr>
          <p:nvPr>
            <p:ph type="body" idx="1"/>
          </p:nvPr>
        </p:nvSpPr>
        <p:spPr>
          <a:xfrm>
            <a:off x="457200" y="1143000"/>
            <a:ext cx="3505200" cy="5334000"/>
          </a:xfrm>
        </p:spPr>
        <p:txBody>
          <a:bodyPr/>
          <a:lstStyle/>
          <a:p>
            <a:pPr eaLnBrk="1" hangingPunct="1">
              <a:lnSpc>
                <a:spcPct val="80000"/>
              </a:lnSpc>
              <a:buFontTx/>
              <a:buNone/>
            </a:pPr>
            <a:endParaRPr lang="es-ES" sz="1800" b="1" smtClean="0"/>
          </a:p>
          <a:p>
            <a:pPr eaLnBrk="1" hangingPunct="1">
              <a:lnSpc>
                <a:spcPct val="80000"/>
              </a:lnSpc>
            </a:pPr>
            <a:r>
              <a:rPr lang="es-ES" sz="1800" b="1" smtClean="0"/>
              <a:t>Ecografía. Ultrasonografía con doppler</a:t>
            </a:r>
          </a:p>
          <a:p>
            <a:pPr eaLnBrk="1" hangingPunct="1">
              <a:lnSpc>
                <a:spcPct val="80000"/>
              </a:lnSpc>
            </a:pPr>
            <a:endParaRPr lang="es-ES" sz="1800" b="1" smtClean="0"/>
          </a:p>
          <a:p>
            <a:pPr eaLnBrk="1" hangingPunct="1">
              <a:lnSpc>
                <a:spcPct val="80000"/>
              </a:lnSpc>
            </a:pPr>
            <a:r>
              <a:rPr lang="es-ES" sz="1800" b="1" smtClean="0"/>
              <a:t>TAC</a:t>
            </a:r>
          </a:p>
          <a:p>
            <a:pPr eaLnBrk="1" hangingPunct="1">
              <a:lnSpc>
                <a:spcPct val="80000"/>
              </a:lnSpc>
            </a:pPr>
            <a:endParaRPr lang="es-ES" sz="1800" b="1" smtClean="0"/>
          </a:p>
          <a:p>
            <a:pPr eaLnBrk="1" hangingPunct="1">
              <a:lnSpc>
                <a:spcPct val="80000"/>
              </a:lnSpc>
            </a:pPr>
            <a:r>
              <a:rPr lang="es-ES" sz="1800" b="1" smtClean="0"/>
              <a:t>RMN</a:t>
            </a:r>
          </a:p>
          <a:p>
            <a:pPr eaLnBrk="1" hangingPunct="1">
              <a:lnSpc>
                <a:spcPct val="80000"/>
              </a:lnSpc>
            </a:pPr>
            <a:endParaRPr lang="es-ES" sz="1800" b="1" smtClean="0"/>
          </a:p>
          <a:p>
            <a:pPr eaLnBrk="1" hangingPunct="1">
              <a:lnSpc>
                <a:spcPct val="80000"/>
              </a:lnSpc>
            </a:pPr>
            <a:r>
              <a:rPr lang="es-ES" sz="1800" b="1" smtClean="0"/>
              <a:t>CPRE</a:t>
            </a:r>
          </a:p>
          <a:p>
            <a:pPr eaLnBrk="1" hangingPunct="1">
              <a:lnSpc>
                <a:spcPct val="80000"/>
              </a:lnSpc>
            </a:pPr>
            <a:endParaRPr lang="es-ES" sz="1800" b="1" smtClean="0"/>
          </a:p>
          <a:p>
            <a:pPr eaLnBrk="1" hangingPunct="1">
              <a:lnSpc>
                <a:spcPct val="80000"/>
              </a:lnSpc>
            </a:pPr>
            <a:r>
              <a:rPr lang="es-ES" sz="1800" b="1" smtClean="0"/>
              <a:t>Colangioresonancia</a:t>
            </a:r>
          </a:p>
          <a:p>
            <a:pPr eaLnBrk="1" hangingPunct="1">
              <a:lnSpc>
                <a:spcPct val="80000"/>
              </a:lnSpc>
            </a:pPr>
            <a:endParaRPr lang="es-ES" sz="1800" b="1" smtClean="0"/>
          </a:p>
          <a:p>
            <a:pPr eaLnBrk="1" hangingPunct="1">
              <a:lnSpc>
                <a:spcPct val="80000"/>
              </a:lnSpc>
            </a:pPr>
            <a:r>
              <a:rPr lang="es-ES" sz="1800" b="1" smtClean="0"/>
              <a:t>Panendoscopia oral</a:t>
            </a:r>
          </a:p>
          <a:p>
            <a:pPr eaLnBrk="1" hangingPunct="1">
              <a:lnSpc>
                <a:spcPct val="80000"/>
              </a:lnSpc>
            </a:pPr>
            <a:endParaRPr lang="es-ES" sz="1800" b="1" smtClean="0"/>
          </a:p>
          <a:p>
            <a:pPr eaLnBrk="1" hangingPunct="1">
              <a:lnSpc>
                <a:spcPct val="80000"/>
              </a:lnSpc>
            </a:pPr>
            <a:r>
              <a:rPr lang="es-ES" sz="1800" b="1" smtClean="0"/>
              <a:t>Laparoscopia con biopsia hepática </a:t>
            </a:r>
            <a:br>
              <a:rPr lang="es-ES" sz="1800" b="1" smtClean="0"/>
            </a:br>
            <a:endParaRPr lang="es-ES" sz="1800" b="1" smtClean="0"/>
          </a:p>
          <a:p>
            <a:pPr eaLnBrk="1" hangingPunct="1">
              <a:lnSpc>
                <a:spcPct val="80000"/>
              </a:lnSpc>
            </a:pPr>
            <a:r>
              <a:rPr lang="es-ES" sz="1800" b="1" smtClean="0"/>
              <a:t>Biopsia hepática percutánea.</a:t>
            </a:r>
            <a:r>
              <a:rPr lang="es-ES" sz="1800" smtClean="0"/>
              <a:t> </a:t>
            </a:r>
          </a:p>
        </p:txBody>
      </p:sp>
      <p:pic>
        <p:nvPicPr>
          <p:cNvPr id="33796" name="Picture 2" descr="D:\ATLAS ENDOSCOPIA A\0 IMAGEN DE LA MULTIMEDIA\0 A MIS IMAGENES\2561Q gastropatia congestiv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447800"/>
            <a:ext cx="22558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6" descr="D:\0 TODAS LAS MULTIMEDIAS\MULTIMEDIA TERMINADA\TERMINACION MULTIMEDIA 1\AutoPlay Media Studio 6.0 Projects\ATLAS DE ENDOSCOPIA\CD_Root\AutoPlay\Images\ds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581400"/>
            <a:ext cx="2209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868362"/>
          </a:xfrm>
        </p:spPr>
        <p:txBody>
          <a:bodyPr/>
          <a:lstStyle/>
          <a:p>
            <a:pPr eaLnBrk="1" hangingPunct="1"/>
            <a:r>
              <a:rPr lang="es-ES" smtClean="0"/>
              <a:t>COMPLICACIONES </a:t>
            </a:r>
          </a:p>
        </p:txBody>
      </p:sp>
      <p:sp>
        <p:nvSpPr>
          <p:cNvPr id="16387" name="Rectangle 3"/>
          <p:cNvSpPr>
            <a:spLocks noGrp="1" noChangeArrowheads="1"/>
          </p:cNvSpPr>
          <p:nvPr>
            <p:ph type="body" idx="1"/>
          </p:nvPr>
        </p:nvSpPr>
        <p:spPr>
          <a:xfrm>
            <a:off x="533400" y="1143000"/>
            <a:ext cx="8229600" cy="5181600"/>
          </a:xfrm>
        </p:spPr>
        <p:txBody>
          <a:bodyPr/>
          <a:lstStyle/>
          <a:p>
            <a:pPr>
              <a:defRPr/>
            </a:pPr>
            <a:r>
              <a:rPr lang="pt-BR" sz="2000" b="1" dirty="0" smtClean="0"/>
              <a:t>HEMORRAGIA DIGESTIVA: </a:t>
            </a:r>
            <a:endParaRPr lang="es-ES" sz="2000" dirty="0" smtClean="0"/>
          </a:p>
          <a:p>
            <a:pPr lvl="1">
              <a:defRPr/>
            </a:pPr>
            <a:r>
              <a:rPr lang="es-ES" sz="1600" dirty="0" smtClean="0">
                <a:ea typeface="+mn-ea"/>
              </a:rPr>
              <a:t>Hemorragia digestiva alta por varices </a:t>
            </a:r>
            <a:r>
              <a:rPr lang="es-ES" sz="1600" dirty="0" err="1" smtClean="0">
                <a:ea typeface="+mn-ea"/>
              </a:rPr>
              <a:t>gastroesofágicas</a:t>
            </a:r>
            <a:endParaRPr lang="es-ES" sz="1600" dirty="0" smtClean="0"/>
          </a:p>
          <a:p>
            <a:pPr lvl="1">
              <a:defRPr/>
            </a:pPr>
            <a:r>
              <a:rPr lang="es-ES" sz="1600" dirty="0" smtClean="0">
                <a:ea typeface="+mn-ea"/>
              </a:rPr>
              <a:t>Gastropatía congestiva</a:t>
            </a:r>
          </a:p>
          <a:p>
            <a:pPr lvl="1">
              <a:defRPr/>
            </a:pPr>
            <a:r>
              <a:rPr lang="es-ES" sz="1600" dirty="0" smtClean="0">
                <a:ea typeface="+mn-ea"/>
              </a:rPr>
              <a:t>Hemorragia digestiva baja del cirrótico</a:t>
            </a:r>
          </a:p>
          <a:p>
            <a:pPr>
              <a:buFontTx/>
              <a:buNone/>
              <a:defRPr/>
            </a:pPr>
            <a:endParaRPr lang="es-ES" sz="2000" b="1" dirty="0" smtClean="0"/>
          </a:p>
          <a:p>
            <a:pPr>
              <a:defRPr/>
            </a:pPr>
            <a:endParaRPr lang="es-ES" sz="2000" b="1" dirty="0" smtClean="0"/>
          </a:p>
          <a:p>
            <a:pPr eaLnBrk="1" hangingPunct="1">
              <a:lnSpc>
                <a:spcPct val="80000"/>
              </a:lnSpc>
              <a:defRPr/>
            </a:pPr>
            <a:r>
              <a:rPr lang="es-ES" sz="2000" b="1" dirty="0" smtClean="0"/>
              <a:t>Peritonitis bacteriana espontánea (PBE)</a:t>
            </a:r>
            <a:r>
              <a:rPr lang="es-ES" sz="2000" dirty="0" smtClean="0"/>
              <a:t>: La PBE es la infección del líquido ascítico en ausencia de un foco séptico </a:t>
            </a:r>
            <a:r>
              <a:rPr lang="es-ES" sz="2000" dirty="0" err="1" smtClean="0"/>
              <a:t>intraabdominal</a:t>
            </a:r>
            <a:r>
              <a:rPr lang="es-ES" sz="2000" dirty="0" smtClean="0"/>
              <a:t>. </a:t>
            </a:r>
          </a:p>
          <a:p>
            <a:pPr eaLnBrk="1" hangingPunct="1">
              <a:lnSpc>
                <a:spcPct val="80000"/>
              </a:lnSpc>
              <a:defRPr/>
            </a:pPr>
            <a:endParaRPr lang="es-ES" sz="2000" b="1" dirty="0" smtClean="0"/>
          </a:p>
          <a:p>
            <a:pPr eaLnBrk="1" hangingPunct="1">
              <a:lnSpc>
                <a:spcPct val="80000"/>
              </a:lnSpc>
              <a:defRPr/>
            </a:pPr>
            <a:endParaRPr lang="es-ES" sz="2000" b="1" dirty="0" smtClean="0"/>
          </a:p>
          <a:p>
            <a:pPr eaLnBrk="1" hangingPunct="1">
              <a:lnSpc>
                <a:spcPct val="80000"/>
              </a:lnSpc>
              <a:defRPr/>
            </a:pPr>
            <a:r>
              <a:rPr lang="es-ES" sz="2000" b="1" dirty="0" smtClean="0"/>
              <a:t>Síndrome </a:t>
            </a:r>
            <a:r>
              <a:rPr lang="es-ES" sz="2000" b="1" dirty="0" err="1" smtClean="0"/>
              <a:t>hepato</a:t>
            </a:r>
            <a:r>
              <a:rPr lang="es-ES" sz="2000" b="1" dirty="0" smtClean="0"/>
              <a:t>-renal (SHR):</a:t>
            </a:r>
            <a:r>
              <a:rPr lang="es-ES" sz="2000" dirty="0" smtClean="0"/>
              <a:t> insuficiencia renal funcional en el seno de una cirrosis, sin existir enfermedad intrínseca renal. Se sospechará en todo paciente </a:t>
            </a:r>
            <a:r>
              <a:rPr lang="es-ES" sz="2000" dirty="0" err="1" smtClean="0"/>
              <a:t>hepatópata</a:t>
            </a:r>
            <a:r>
              <a:rPr lang="es-ES" sz="2000" dirty="0" smtClean="0"/>
              <a:t> con hipertensión portal y un aumento en la </a:t>
            </a:r>
            <a:r>
              <a:rPr lang="es-ES" sz="2000" dirty="0" err="1" smtClean="0"/>
              <a:t>creatinina</a:t>
            </a:r>
            <a:r>
              <a:rPr lang="es-ES" sz="2000" dirty="0" smtClean="0"/>
              <a:t> sérica &gt; 1.5 mg/</a:t>
            </a:r>
            <a:r>
              <a:rPr lang="es-ES" sz="2000" dirty="0" err="1" smtClean="0"/>
              <a:t>dL</a:t>
            </a:r>
            <a:r>
              <a:rPr lang="es-ES" sz="2000" dirty="0" smtClean="0"/>
              <a:t>. </a:t>
            </a:r>
          </a:p>
          <a:p>
            <a:pPr eaLnBrk="1" hangingPunct="1">
              <a:lnSpc>
                <a:spcPct val="80000"/>
              </a:lnSpc>
              <a:defRPr/>
            </a:pPr>
            <a:endParaRPr lang="es-ES" sz="2000" b="1"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868362"/>
          </a:xfrm>
        </p:spPr>
        <p:txBody>
          <a:bodyPr/>
          <a:lstStyle/>
          <a:p>
            <a:pPr eaLnBrk="1" hangingPunct="1"/>
            <a:r>
              <a:rPr lang="es-ES" smtClean="0"/>
              <a:t>COMPLICACIONES </a:t>
            </a:r>
          </a:p>
        </p:txBody>
      </p:sp>
      <p:sp>
        <p:nvSpPr>
          <p:cNvPr id="35843" name="Rectangle 3"/>
          <p:cNvSpPr>
            <a:spLocks noGrp="1" noChangeArrowheads="1"/>
          </p:cNvSpPr>
          <p:nvPr>
            <p:ph type="body" idx="1"/>
          </p:nvPr>
        </p:nvSpPr>
        <p:spPr>
          <a:xfrm>
            <a:off x="533400" y="1143000"/>
            <a:ext cx="8229600" cy="4525963"/>
          </a:xfrm>
        </p:spPr>
        <p:txBody>
          <a:bodyPr/>
          <a:lstStyle/>
          <a:p>
            <a:pPr eaLnBrk="1" hangingPunct="1">
              <a:lnSpc>
                <a:spcPct val="80000"/>
              </a:lnSpc>
            </a:pPr>
            <a:endParaRPr lang="es-ES" sz="2000" b="1" smtClean="0"/>
          </a:p>
          <a:p>
            <a:pPr eaLnBrk="1" hangingPunct="1">
              <a:lnSpc>
                <a:spcPct val="80000"/>
              </a:lnSpc>
            </a:pPr>
            <a:r>
              <a:rPr lang="es-ES" sz="2000" b="1" smtClean="0"/>
              <a:t>Encefalopatía hepática</a:t>
            </a:r>
            <a:r>
              <a:rPr lang="es-ES" sz="2000" smtClean="0"/>
              <a:t>: puede ocasionar cualquier signo neurológico o psiquiátrico, con afectación de las áreas del comportamiento, el carácter, la inteligencia, la neuromotricidad y el nivel de conciencia. </a:t>
            </a:r>
          </a:p>
          <a:p>
            <a:pPr eaLnBrk="1" hangingPunct="1">
              <a:lnSpc>
                <a:spcPct val="80000"/>
              </a:lnSpc>
            </a:pPr>
            <a:endParaRPr lang="es-ES" sz="2000" smtClean="0"/>
          </a:p>
          <a:p>
            <a:r>
              <a:rPr lang="es-ES" sz="2000" b="1" smtClean="0"/>
              <a:t>Síndrome hepatopulmonar </a:t>
            </a:r>
          </a:p>
          <a:p>
            <a:endParaRPr lang="es-ES" sz="2000" b="1" smtClean="0"/>
          </a:p>
          <a:p>
            <a:endParaRPr lang="es-ES" sz="2000" b="1" smtClean="0"/>
          </a:p>
          <a:p>
            <a:r>
              <a:rPr lang="es-ES" sz="2000" b="1" smtClean="0"/>
              <a:t>Hidrotorax del cirrótico</a:t>
            </a:r>
          </a:p>
          <a:p>
            <a:pPr eaLnBrk="1" hangingPunct="1">
              <a:lnSpc>
                <a:spcPct val="80000"/>
              </a:lnSpc>
            </a:pPr>
            <a:endParaRPr lang="es-ES" sz="2000" b="1" smtClean="0"/>
          </a:p>
          <a:p>
            <a:pPr eaLnBrk="1" hangingPunct="1">
              <a:lnSpc>
                <a:spcPct val="80000"/>
              </a:lnSpc>
            </a:pPr>
            <a:endParaRPr lang="es-ES" sz="2000" b="1" smtClean="0"/>
          </a:p>
          <a:p>
            <a:pPr eaLnBrk="1" hangingPunct="1">
              <a:lnSpc>
                <a:spcPct val="80000"/>
              </a:lnSpc>
            </a:pPr>
            <a:r>
              <a:rPr lang="es-ES" sz="2000" b="1" smtClean="0"/>
              <a:t>Hepatocarcinoma</a:t>
            </a:r>
            <a:r>
              <a:rPr lang="es-ES" sz="2000" smtClean="0"/>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88913"/>
            <a:ext cx="8229600" cy="576262"/>
          </a:xfrm>
        </p:spPr>
        <p:txBody>
          <a:bodyPr/>
          <a:lstStyle/>
          <a:p>
            <a:pPr eaLnBrk="1" hangingPunct="1"/>
            <a:r>
              <a:rPr lang="es-ES_tradnl" sz="3200" smtClean="0">
                <a:solidFill>
                  <a:schemeClr val="tx1"/>
                </a:solidFill>
              </a:rPr>
              <a:t>CLASIFICACIÓN DE CHILD-PUGH</a:t>
            </a:r>
          </a:p>
        </p:txBody>
      </p:sp>
      <p:sp>
        <p:nvSpPr>
          <p:cNvPr id="36867" name="Rectangle 3"/>
          <p:cNvSpPr>
            <a:spLocks noGrp="1" noChangeArrowheads="1"/>
          </p:cNvSpPr>
          <p:nvPr>
            <p:ph type="body" idx="1"/>
          </p:nvPr>
        </p:nvSpPr>
        <p:spPr>
          <a:xfrm>
            <a:off x="0" y="836613"/>
            <a:ext cx="9144000" cy="3887787"/>
          </a:xfrm>
          <a:noFill/>
        </p:spPr>
        <p:txBody>
          <a:bodyPr/>
          <a:lstStyle/>
          <a:p>
            <a:pPr eaLnBrk="1" hangingPunct="1">
              <a:lnSpc>
                <a:spcPct val="80000"/>
              </a:lnSpc>
              <a:buFontTx/>
              <a:buNone/>
            </a:pPr>
            <a:r>
              <a:rPr lang="es-ES_tradnl" b="1" smtClean="0"/>
              <a:t> </a:t>
            </a:r>
            <a:r>
              <a:rPr lang="es-ES_tradnl" sz="2000" b="1" smtClean="0"/>
              <a:t>   Puntuación </a:t>
            </a:r>
            <a:r>
              <a:rPr lang="es-ES_tradnl" sz="2400" b="1" smtClean="0"/>
              <a:t> </a:t>
            </a:r>
            <a:r>
              <a:rPr lang="es-ES_tradnl" sz="2800" b="1" smtClean="0"/>
              <a:t>               </a:t>
            </a:r>
            <a:r>
              <a:rPr lang="es-ES_tradnl" sz="2000" b="1" smtClean="0"/>
              <a:t>1                             2                             3</a:t>
            </a:r>
            <a:endParaRPr lang="es-ES_tradnl" sz="2000" smtClean="0"/>
          </a:p>
          <a:p>
            <a:pPr eaLnBrk="1" hangingPunct="1">
              <a:lnSpc>
                <a:spcPct val="80000"/>
              </a:lnSpc>
            </a:pPr>
            <a:r>
              <a:rPr lang="es-ES_tradnl" sz="1800" b="1" smtClean="0"/>
              <a:t>Encefalopatía                  Ausente             Leve a moderada          Severa a coma</a:t>
            </a:r>
          </a:p>
          <a:p>
            <a:pPr eaLnBrk="1" hangingPunct="1">
              <a:lnSpc>
                <a:spcPct val="80000"/>
              </a:lnSpc>
            </a:pPr>
            <a:endParaRPr lang="es-ES_tradnl" sz="1800" b="1" smtClean="0"/>
          </a:p>
          <a:p>
            <a:pPr eaLnBrk="1" hangingPunct="1">
              <a:lnSpc>
                <a:spcPct val="80000"/>
              </a:lnSpc>
            </a:pPr>
            <a:r>
              <a:rPr lang="es-ES_tradnl" sz="1800" b="1" smtClean="0"/>
              <a:t>Ascitis                             Ausente o leve        Moderada                    Difícil                                                                                                            </a:t>
            </a:r>
          </a:p>
          <a:p>
            <a:pPr eaLnBrk="1" hangingPunct="1">
              <a:lnSpc>
                <a:spcPct val="80000"/>
              </a:lnSpc>
              <a:buFontTx/>
              <a:buNone/>
            </a:pPr>
            <a:r>
              <a:rPr lang="es-ES_tradnl" sz="1800" b="1" smtClean="0"/>
              <a:t>                                                                               controlable                  manejo</a:t>
            </a:r>
          </a:p>
          <a:p>
            <a:pPr eaLnBrk="1" hangingPunct="1">
              <a:lnSpc>
                <a:spcPct val="80000"/>
              </a:lnSpc>
              <a:buFontTx/>
              <a:buNone/>
            </a:pPr>
            <a:r>
              <a:rPr lang="es-ES_tradnl" sz="1800" b="1" smtClean="0"/>
              <a:t>                                                                              por diuréticos      </a:t>
            </a:r>
          </a:p>
          <a:p>
            <a:pPr eaLnBrk="1" hangingPunct="1">
              <a:lnSpc>
                <a:spcPct val="80000"/>
              </a:lnSpc>
            </a:pPr>
            <a:endParaRPr lang="es-ES_tradnl" sz="1800" b="1" smtClean="0"/>
          </a:p>
          <a:p>
            <a:pPr eaLnBrk="1" hangingPunct="1">
              <a:lnSpc>
                <a:spcPct val="80000"/>
              </a:lnSpc>
            </a:pPr>
            <a:r>
              <a:rPr lang="es-ES_tradnl" sz="1800" b="1" smtClean="0"/>
              <a:t>Bilirrubina (mg/dl) *             1 a 2                        2 a 3                           &gt; 3</a:t>
            </a:r>
          </a:p>
          <a:p>
            <a:pPr eaLnBrk="1" hangingPunct="1">
              <a:lnSpc>
                <a:spcPct val="80000"/>
              </a:lnSpc>
            </a:pPr>
            <a:endParaRPr lang="es-ES_tradnl" sz="1800" b="1" smtClean="0"/>
          </a:p>
          <a:p>
            <a:pPr eaLnBrk="1" hangingPunct="1">
              <a:lnSpc>
                <a:spcPct val="80000"/>
              </a:lnSpc>
            </a:pPr>
            <a:r>
              <a:rPr lang="es-ES_tradnl" sz="1800" b="1" smtClean="0"/>
              <a:t>Albúmina (g/dl)                     &gt; 3,5                       2,8 - 3,5                      &lt; 2,8</a:t>
            </a:r>
          </a:p>
          <a:p>
            <a:pPr eaLnBrk="1" hangingPunct="1">
              <a:lnSpc>
                <a:spcPct val="80000"/>
              </a:lnSpc>
            </a:pPr>
            <a:endParaRPr lang="es-ES_tradnl" sz="1800" b="1" smtClean="0"/>
          </a:p>
          <a:p>
            <a:pPr eaLnBrk="1" hangingPunct="1">
              <a:lnSpc>
                <a:spcPct val="80000"/>
              </a:lnSpc>
            </a:pPr>
            <a:r>
              <a:rPr lang="es-ES_tradnl" sz="1800" b="1" smtClean="0"/>
              <a:t>T Protrombina (seg               1-4                          4-6                              &gt; 6</a:t>
            </a:r>
          </a:p>
          <a:p>
            <a:pPr eaLnBrk="1" hangingPunct="1">
              <a:lnSpc>
                <a:spcPct val="80000"/>
              </a:lnSpc>
              <a:buFontTx/>
              <a:buNone/>
            </a:pPr>
            <a:r>
              <a:rPr lang="es-ES_tradnl" sz="1800" b="1" smtClean="0"/>
              <a:t>  por encima de lo normal)</a:t>
            </a:r>
          </a:p>
          <a:p>
            <a:pPr eaLnBrk="1" hangingPunct="1">
              <a:lnSpc>
                <a:spcPct val="80000"/>
              </a:lnSpc>
            </a:pPr>
            <a:endParaRPr lang="es-ES_tradnl" sz="1800" b="1" smtClean="0"/>
          </a:p>
          <a:p>
            <a:pPr eaLnBrk="1" hangingPunct="1">
              <a:lnSpc>
                <a:spcPct val="80000"/>
              </a:lnSpc>
            </a:pPr>
            <a:endParaRPr lang="es-ES_tradnl" sz="1800" b="1" smtClean="0"/>
          </a:p>
          <a:p>
            <a:pPr eaLnBrk="1" hangingPunct="1">
              <a:lnSpc>
                <a:spcPct val="80000"/>
              </a:lnSpc>
            </a:pPr>
            <a:endParaRPr lang="es-ES_tradnl" sz="1800" b="1" smtClean="0"/>
          </a:p>
        </p:txBody>
      </p:sp>
      <p:sp>
        <p:nvSpPr>
          <p:cNvPr id="36868" name="Text Box 4"/>
          <p:cNvSpPr txBox="1">
            <a:spLocks noChangeArrowheads="1"/>
          </p:cNvSpPr>
          <p:nvPr/>
        </p:nvSpPr>
        <p:spPr bwMode="auto">
          <a:xfrm>
            <a:off x="0" y="4724400"/>
            <a:ext cx="914400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b="1">
                <a:solidFill>
                  <a:srgbClr val="FFFFCD"/>
                </a:solidFill>
              </a:rPr>
              <a:t>                        </a:t>
            </a:r>
            <a:r>
              <a:rPr lang="es-ES_tradnl" b="1"/>
              <a:t>De acuerdo al puntaje obtenido se dividen en tres grupos:</a:t>
            </a:r>
          </a:p>
          <a:p>
            <a:pPr eaLnBrk="1" hangingPunct="1"/>
            <a:r>
              <a:rPr lang="es-ES_tradnl" b="1"/>
              <a:t>                       - A (buen pronóstico): 5 - 6 puntos</a:t>
            </a:r>
          </a:p>
          <a:p>
            <a:pPr eaLnBrk="1" hangingPunct="1"/>
            <a:r>
              <a:rPr lang="es-ES_tradnl" b="1"/>
              <a:t>                       - B (intermedio): 7 - 9 puntos</a:t>
            </a:r>
          </a:p>
          <a:p>
            <a:pPr eaLnBrk="1" hangingPunct="1"/>
            <a:r>
              <a:rPr lang="es-ES_tradnl" b="1"/>
              <a:t>                       - C ( mal pronóstico): 10 - 15 puntos</a:t>
            </a:r>
          </a:p>
          <a:p>
            <a:pPr eaLnBrk="1" hangingPunct="1"/>
            <a:r>
              <a:rPr lang="es-ES_tradnl" b="1"/>
              <a:t>* Para convertir los valores de bilirrubina a micromoles por litro, multiplicar por 17.1.</a:t>
            </a:r>
            <a:endParaRPr lang="es-ES_tradnl" b="1">
              <a:solidFill>
                <a:srgbClr val="FFFFCD"/>
              </a:solidFill>
            </a:endParaRPr>
          </a:p>
          <a:p>
            <a:pPr eaLnBrk="1" hangingPunct="1"/>
            <a:endParaRPr lang="es-ES_tradnl" b="1">
              <a:solidFill>
                <a:srgbClr val="FFFFCD"/>
              </a:solidFill>
            </a:endParaRPr>
          </a:p>
          <a:p>
            <a:pPr eaLnBrk="1" hangingPunct="1"/>
            <a:endParaRPr lang="es-ES_tradnl" b="1">
              <a:solidFill>
                <a:srgbClr val="FFFFCD"/>
              </a:solidFill>
            </a:endParaRPr>
          </a:p>
          <a:p>
            <a:pPr eaLnBrk="1" hangingPunct="1"/>
            <a:endParaRPr lang="es-ES_tradnl">
              <a:solidFill>
                <a:srgbClr val="FFFFCD"/>
              </a:solidFill>
            </a:endParaRPr>
          </a:p>
          <a:p>
            <a:pPr eaLnBrk="1" hangingPunct="1">
              <a:spcBef>
                <a:spcPct val="50000"/>
              </a:spcBef>
            </a:pPr>
            <a:endParaRPr lang="es-ES_tradnl">
              <a:solidFill>
                <a:srgbClr val="FFFFCD"/>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76200"/>
            <a:ext cx="8229600" cy="792163"/>
          </a:xfrm>
        </p:spPr>
        <p:txBody>
          <a:bodyPr/>
          <a:lstStyle/>
          <a:p>
            <a:pPr eaLnBrk="1" hangingPunct="1"/>
            <a:r>
              <a:rPr lang="es-ES" smtClean="0"/>
              <a:t>TRATAMIENTO</a:t>
            </a:r>
          </a:p>
        </p:txBody>
      </p:sp>
      <p:sp>
        <p:nvSpPr>
          <p:cNvPr id="37891" name="Rectangle 3"/>
          <p:cNvSpPr>
            <a:spLocks noGrp="1" noChangeArrowheads="1"/>
          </p:cNvSpPr>
          <p:nvPr>
            <p:ph type="body" idx="1"/>
          </p:nvPr>
        </p:nvSpPr>
        <p:spPr>
          <a:xfrm>
            <a:off x="457200" y="914400"/>
            <a:ext cx="8229600" cy="4953000"/>
          </a:xfrm>
        </p:spPr>
        <p:txBody>
          <a:bodyPr/>
          <a:lstStyle/>
          <a:p>
            <a:pPr eaLnBrk="1" hangingPunct="1">
              <a:lnSpc>
                <a:spcPct val="80000"/>
              </a:lnSpc>
            </a:pPr>
            <a:r>
              <a:rPr lang="es-ES" sz="2400" b="1" smtClean="0"/>
              <a:t>Tratamiento de las manifestaciones clínicas más frecuentes del cirrótico compensado, tales como la astenia, las náuseas, la disfunción sexual, pequeños sangrados, episodios de fiebre autolimitados, etc. </a:t>
            </a:r>
          </a:p>
          <a:p>
            <a:pPr eaLnBrk="1" hangingPunct="1">
              <a:lnSpc>
                <a:spcPct val="80000"/>
              </a:lnSpc>
            </a:pPr>
            <a:endParaRPr lang="es-ES" sz="2400" b="1" smtClean="0"/>
          </a:p>
          <a:p>
            <a:pPr eaLnBrk="1" hangingPunct="1">
              <a:lnSpc>
                <a:spcPct val="80000"/>
              </a:lnSpc>
            </a:pPr>
            <a:r>
              <a:rPr lang="es-ES" sz="2400" b="1" smtClean="0"/>
              <a:t>La dieta debe de ser libre, variada y equilibrada, evitando estados de desnutrición. </a:t>
            </a:r>
          </a:p>
          <a:p>
            <a:pPr eaLnBrk="1" hangingPunct="1">
              <a:lnSpc>
                <a:spcPct val="80000"/>
              </a:lnSpc>
            </a:pPr>
            <a:endParaRPr lang="es-ES" sz="2400" b="1" smtClean="0"/>
          </a:p>
          <a:p>
            <a:pPr eaLnBrk="1" hangingPunct="1">
              <a:lnSpc>
                <a:spcPct val="80000"/>
              </a:lnSpc>
            </a:pPr>
            <a:r>
              <a:rPr lang="es-ES" sz="2400" b="1" smtClean="0"/>
              <a:t>El consumo de sal debe de ser reducido y no ingerir bebidas alcoholicas</a:t>
            </a:r>
          </a:p>
          <a:p>
            <a:pPr eaLnBrk="1" hangingPunct="1">
              <a:lnSpc>
                <a:spcPct val="80000"/>
              </a:lnSpc>
            </a:pPr>
            <a:endParaRPr lang="es-ES" sz="2400" b="1" smtClean="0"/>
          </a:p>
          <a:p>
            <a:pPr eaLnBrk="1" hangingPunct="1">
              <a:lnSpc>
                <a:spcPct val="80000"/>
              </a:lnSpc>
            </a:pPr>
            <a:r>
              <a:rPr lang="es-ES" sz="2400" b="1" smtClean="0"/>
              <a:t>Complejos vitamínicos si existen estados carenciales, sobre todo de vitaminas B, C, K y ácido fólico </a:t>
            </a:r>
          </a:p>
          <a:p>
            <a:pPr eaLnBrk="1" hangingPunct="1">
              <a:lnSpc>
                <a:spcPct val="80000"/>
              </a:lnSpc>
            </a:pPr>
            <a:endParaRPr lang="es-ES" sz="2400" b="1" smtClean="0"/>
          </a:p>
          <a:p>
            <a:pPr eaLnBrk="1" hangingPunct="1">
              <a:lnSpc>
                <a:spcPct val="80000"/>
              </a:lnSpc>
            </a:pPr>
            <a:r>
              <a:rPr lang="es-ES" sz="2400" b="1" smtClean="0"/>
              <a:t>Mantener un adecuado ritmo gastrointestinal, prescribiéndose laxantes si fuera necesario.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s-ES" smtClean="0"/>
              <a:t>TRATAMIENTO</a:t>
            </a:r>
          </a:p>
        </p:txBody>
      </p:sp>
      <p:sp>
        <p:nvSpPr>
          <p:cNvPr id="38915" name="Rectangle 3"/>
          <p:cNvSpPr>
            <a:spLocks noGrp="1" noChangeArrowheads="1"/>
          </p:cNvSpPr>
          <p:nvPr>
            <p:ph type="body" idx="1"/>
          </p:nvPr>
        </p:nvSpPr>
        <p:spPr>
          <a:xfrm>
            <a:off x="457200" y="1219200"/>
            <a:ext cx="8229600" cy="4953000"/>
          </a:xfrm>
        </p:spPr>
        <p:txBody>
          <a:bodyPr/>
          <a:lstStyle/>
          <a:p>
            <a:pPr eaLnBrk="1" hangingPunct="1">
              <a:lnSpc>
                <a:spcPct val="80000"/>
              </a:lnSpc>
            </a:pPr>
            <a:r>
              <a:rPr lang="es-ES" sz="2400" b="1" smtClean="0"/>
              <a:t>La actividad física, y mientras el estado del enfermo no lo impida, no ha de ser limitada, recomendándose el ejercicio moderado.</a:t>
            </a:r>
          </a:p>
          <a:p>
            <a:pPr eaLnBrk="1" hangingPunct="1">
              <a:lnSpc>
                <a:spcPct val="80000"/>
              </a:lnSpc>
              <a:buFontTx/>
              <a:buNone/>
            </a:pPr>
            <a:r>
              <a:rPr lang="es-ES" sz="2400" b="1" smtClean="0"/>
              <a:t> </a:t>
            </a:r>
          </a:p>
          <a:p>
            <a:pPr eaLnBrk="1" hangingPunct="1">
              <a:lnSpc>
                <a:spcPct val="80000"/>
              </a:lnSpc>
            </a:pPr>
            <a:r>
              <a:rPr lang="es-ES" sz="2400" b="1" smtClean="0"/>
              <a:t>Evitará la ingesta de AINES, evitar los mórficos y cualquier medicación que actúe deprimiendo el sistema nervioso central. </a:t>
            </a:r>
          </a:p>
          <a:p>
            <a:pPr eaLnBrk="1" hangingPunct="1">
              <a:lnSpc>
                <a:spcPct val="80000"/>
              </a:lnSpc>
              <a:buFontTx/>
              <a:buNone/>
            </a:pPr>
            <a:endParaRPr lang="es-ES" sz="2400" b="1" smtClean="0"/>
          </a:p>
          <a:p>
            <a:pPr eaLnBrk="1" hangingPunct="1">
              <a:lnSpc>
                <a:spcPct val="80000"/>
              </a:lnSpc>
            </a:pPr>
            <a:r>
              <a:rPr lang="es-ES" sz="2400" b="1" smtClean="0"/>
              <a:t>El riesgo quirúrgico en el cirrótico es elevado, añadiendo la cirugía abdominal dificultad técnica al posible trasplante</a:t>
            </a:r>
          </a:p>
          <a:p>
            <a:pPr eaLnBrk="1" hangingPunct="1">
              <a:lnSpc>
                <a:spcPct val="80000"/>
              </a:lnSpc>
              <a:buFontTx/>
              <a:buNone/>
            </a:pPr>
            <a:r>
              <a:rPr lang="es-ES" sz="2400" b="1" smtClean="0"/>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s-ES" smtClean="0"/>
              <a:t>TRATAMIENTO </a:t>
            </a:r>
          </a:p>
        </p:txBody>
      </p:sp>
      <p:sp>
        <p:nvSpPr>
          <p:cNvPr id="39939" name="Rectangle 3"/>
          <p:cNvSpPr>
            <a:spLocks noGrp="1" noChangeArrowheads="1"/>
          </p:cNvSpPr>
          <p:nvPr>
            <p:ph type="body" idx="1"/>
          </p:nvPr>
        </p:nvSpPr>
        <p:spPr/>
        <p:txBody>
          <a:bodyPr/>
          <a:lstStyle/>
          <a:p>
            <a:pPr eaLnBrk="1" hangingPunct="1">
              <a:lnSpc>
                <a:spcPct val="90000"/>
              </a:lnSpc>
              <a:buFontTx/>
              <a:buNone/>
            </a:pPr>
            <a:r>
              <a:rPr lang="es-ES" sz="2400" smtClean="0"/>
              <a:t>   </a:t>
            </a:r>
            <a:r>
              <a:rPr lang="es-ES" sz="2400" b="1" smtClean="0"/>
              <a:t>Actuación sobre la causa que generó la cirrosis: </a:t>
            </a:r>
          </a:p>
          <a:p>
            <a:pPr eaLnBrk="1" hangingPunct="1">
              <a:lnSpc>
                <a:spcPct val="90000"/>
              </a:lnSpc>
            </a:pPr>
            <a:r>
              <a:rPr lang="es-ES" sz="2400" b="1" smtClean="0"/>
              <a:t>Abstinencia en los casos de hepatopatías enólicas </a:t>
            </a:r>
          </a:p>
          <a:p>
            <a:pPr eaLnBrk="1" hangingPunct="1">
              <a:lnSpc>
                <a:spcPct val="90000"/>
              </a:lnSpc>
            </a:pPr>
            <a:r>
              <a:rPr lang="es-ES" sz="2400" b="1" smtClean="0"/>
              <a:t>Cirrosis de origen vírico : tto antiviral </a:t>
            </a:r>
          </a:p>
          <a:p>
            <a:pPr eaLnBrk="1" hangingPunct="1">
              <a:lnSpc>
                <a:spcPct val="90000"/>
              </a:lnSpc>
            </a:pPr>
            <a:r>
              <a:rPr lang="es-ES" sz="2400" b="1" smtClean="0"/>
              <a:t>Hemocromatosis: las flebotomías </a:t>
            </a:r>
          </a:p>
          <a:p>
            <a:pPr eaLnBrk="1" hangingPunct="1">
              <a:lnSpc>
                <a:spcPct val="90000"/>
              </a:lnSpc>
            </a:pPr>
            <a:r>
              <a:rPr lang="es-ES" sz="2400" b="1" smtClean="0"/>
              <a:t>Enfermedad de Wilson: se usará D-penicilamina</a:t>
            </a:r>
          </a:p>
          <a:p>
            <a:pPr eaLnBrk="1" hangingPunct="1">
              <a:lnSpc>
                <a:spcPct val="90000"/>
              </a:lnSpc>
            </a:pPr>
            <a:r>
              <a:rPr lang="es-ES" sz="2400" b="1" smtClean="0"/>
              <a:t>Cirrosis autoinmunes: esteroides, acompañados o no de azatioprina</a:t>
            </a:r>
          </a:p>
          <a:p>
            <a:pPr eaLnBrk="1" hangingPunct="1">
              <a:lnSpc>
                <a:spcPct val="90000"/>
              </a:lnSpc>
            </a:pPr>
            <a:r>
              <a:rPr lang="es-ES" sz="2400" b="1" smtClean="0"/>
              <a:t>Cirrosis biliar primaria: ácido ursodeoxicólico </a:t>
            </a:r>
          </a:p>
          <a:p>
            <a:pPr eaLnBrk="1" hangingPunct="1">
              <a:lnSpc>
                <a:spcPct val="90000"/>
              </a:lnSpc>
            </a:pPr>
            <a:r>
              <a:rPr lang="es-ES" sz="2400" b="1" smtClean="0"/>
              <a:t>Cirrosis secundaria a obstrucción biliar: actuación sobre la estenosis dominante </a:t>
            </a:r>
          </a:p>
          <a:p>
            <a:pPr eaLnBrk="1" hangingPunct="1">
              <a:lnSpc>
                <a:spcPct val="90000"/>
              </a:lnSpc>
            </a:pPr>
            <a:r>
              <a:rPr lang="es-ES" sz="2400" b="1" smtClean="0"/>
              <a:t>Trasplante hepático</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WordArt 3" descr="Gotas de agua"/>
          <p:cNvSpPr>
            <a:spLocks noChangeArrowheads="1" noChangeShapeType="1" noTextEdit="1"/>
          </p:cNvSpPr>
          <p:nvPr/>
        </p:nvSpPr>
        <p:spPr bwMode="auto">
          <a:xfrm>
            <a:off x="1066800" y="685800"/>
            <a:ext cx="5562600" cy="34290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s-ES" sz="3600" kern="10">
                <a:ln w="9525">
                  <a:round/>
                  <a:headEnd/>
                  <a:tailEnd/>
                </a:ln>
                <a:blipFill dpi="0" rotWithShape="0">
                  <a:blip r:embed="rId2"/>
                  <a:srcRect/>
                  <a:tile tx="0" ty="0" sx="100000" sy="100000" flip="none" algn="tl"/>
                </a:blipFill>
                <a:latin typeface="Bodoni MT Poster Compressed"/>
              </a:rPr>
              <a:t>GRACIAS POR SU TIEMPO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s-ES" smtClean="0"/>
              <a:t>CAUSAS DE CIRROSIS</a:t>
            </a:r>
            <a:r>
              <a:rPr lang="en-US" smtClean="0"/>
              <a:t> </a:t>
            </a:r>
            <a:endParaRPr lang="es-ES" smtClean="0"/>
          </a:p>
        </p:txBody>
      </p:sp>
      <p:sp>
        <p:nvSpPr>
          <p:cNvPr id="5123" name="Rectangle 3"/>
          <p:cNvSpPr>
            <a:spLocks noGrp="1" noChangeArrowheads="1"/>
          </p:cNvSpPr>
          <p:nvPr>
            <p:ph type="body" idx="1"/>
          </p:nvPr>
        </p:nvSpPr>
        <p:spPr>
          <a:xfrm>
            <a:off x="457200" y="1524000"/>
            <a:ext cx="8229600" cy="5181600"/>
          </a:xfrm>
        </p:spPr>
        <p:txBody>
          <a:bodyPr/>
          <a:lstStyle/>
          <a:p>
            <a:pPr eaLnBrk="1" hangingPunct="1">
              <a:lnSpc>
                <a:spcPct val="80000"/>
              </a:lnSpc>
              <a:buFontTx/>
              <a:buNone/>
            </a:pPr>
            <a:r>
              <a:rPr lang="es-ES" sz="2000" smtClean="0">
                <a:solidFill>
                  <a:srgbClr val="FF0000"/>
                </a:solidFill>
              </a:rPr>
              <a:t>     - </a:t>
            </a:r>
            <a:r>
              <a:rPr lang="es-ES" sz="2800" smtClean="0">
                <a:solidFill>
                  <a:srgbClr val="FF0000"/>
                </a:solidFill>
              </a:rPr>
              <a:t>Alcohol</a:t>
            </a:r>
            <a:br>
              <a:rPr lang="es-ES" sz="2800" smtClean="0">
                <a:solidFill>
                  <a:srgbClr val="FF0000"/>
                </a:solidFill>
              </a:rPr>
            </a:br>
            <a:r>
              <a:rPr lang="es-ES" sz="2800" smtClean="0">
                <a:solidFill>
                  <a:srgbClr val="FF0000"/>
                </a:solidFill>
              </a:rPr>
              <a:t>-Virus hepatotropos: B, C y D.</a:t>
            </a:r>
          </a:p>
          <a:p>
            <a:pPr eaLnBrk="1" hangingPunct="1">
              <a:lnSpc>
                <a:spcPct val="80000"/>
              </a:lnSpc>
              <a:buFontTx/>
              <a:buNone/>
            </a:pPr>
            <a:r>
              <a:rPr lang="es-ES" sz="2800" smtClean="0">
                <a:solidFill>
                  <a:srgbClr val="FF0000"/>
                </a:solidFill>
              </a:rPr>
              <a:t>   - Enfermedad del hígado graso no alcohólica (EHGNA)</a:t>
            </a:r>
          </a:p>
          <a:p>
            <a:pPr eaLnBrk="1" hangingPunct="1">
              <a:lnSpc>
                <a:spcPct val="80000"/>
              </a:lnSpc>
              <a:buFontTx/>
              <a:buNone/>
            </a:pPr>
            <a:r>
              <a:rPr lang="es-ES" sz="2800" smtClean="0"/>
              <a:t/>
            </a:r>
            <a:br>
              <a:rPr lang="es-ES" sz="2800" smtClean="0"/>
            </a:br>
            <a:r>
              <a:rPr lang="es-ES" sz="2800" smtClean="0"/>
              <a:t>-Enfermedades por depósito:</a:t>
            </a:r>
            <a:br>
              <a:rPr lang="es-ES" sz="2800" smtClean="0"/>
            </a:br>
            <a:r>
              <a:rPr lang="es-ES" sz="2800" smtClean="0"/>
              <a:t>  • Metales: Hemocromatosis y Enfermedad de Wilson</a:t>
            </a:r>
            <a:br>
              <a:rPr lang="es-ES" sz="2800" smtClean="0"/>
            </a:br>
            <a:r>
              <a:rPr lang="es-ES" sz="2800" smtClean="0"/>
              <a:t>  • Glucogenosis</a:t>
            </a:r>
            <a:br>
              <a:rPr lang="es-ES" sz="2800" smtClean="0"/>
            </a:br>
            <a:r>
              <a:rPr lang="es-ES" sz="2800" smtClean="0"/>
              <a:t>  • Galactosemia</a:t>
            </a:r>
            <a:br>
              <a:rPr lang="es-ES" sz="2800" smtClean="0"/>
            </a:br>
            <a:r>
              <a:rPr lang="es-ES" sz="2800" smtClean="0"/>
              <a:t>  • Déficit de alfa-1-antitripsina</a:t>
            </a:r>
            <a:br>
              <a:rPr lang="es-ES" sz="2800" smtClean="0"/>
            </a:br>
            <a:r>
              <a:rPr lang="es-ES" sz="2800" smtClean="0"/>
              <a:t>  • Amiloidosis</a:t>
            </a:r>
            <a:br>
              <a:rPr lang="es-ES" sz="2800" smtClean="0"/>
            </a:br>
            <a:r>
              <a:rPr lang="es-ES" sz="2800" smtClean="0"/>
              <a:t>  • Tirosinemia</a:t>
            </a:r>
            <a:br>
              <a:rPr lang="es-ES" sz="2800" smtClean="0"/>
            </a:br>
            <a:r>
              <a:rPr lang="es-ES" sz="2800" smtClean="0"/>
              <a:t>  • Porfiria cutánea tarda</a:t>
            </a:r>
            <a:br>
              <a:rPr lang="es-ES" sz="2800" smtClean="0"/>
            </a:br>
            <a:endParaRPr lang="es-ES" sz="28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563562"/>
          </a:xfrm>
        </p:spPr>
        <p:txBody>
          <a:bodyPr/>
          <a:lstStyle/>
          <a:p>
            <a:pPr eaLnBrk="1" hangingPunct="1"/>
            <a:r>
              <a:rPr lang="es-ES" smtClean="0"/>
              <a:t>CAUSAS DE CIRROSIS</a:t>
            </a:r>
            <a:r>
              <a:rPr lang="en-US" smtClean="0"/>
              <a:t> </a:t>
            </a:r>
            <a:endParaRPr lang="es-ES" smtClean="0"/>
          </a:p>
        </p:txBody>
      </p:sp>
      <p:sp>
        <p:nvSpPr>
          <p:cNvPr id="6147" name="Rectangle 3"/>
          <p:cNvSpPr>
            <a:spLocks noGrp="1" noChangeArrowheads="1"/>
          </p:cNvSpPr>
          <p:nvPr>
            <p:ph type="body" idx="1"/>
          </p:nvPr>
        </p:nvSpPr>
        <p:spPr>
          <a:xfrm>
            <a:off x="457200" y="914400"/>
            <a:ext cx="8229600" cy="5410200"/>
          </a:xfrm>
        </p:spPr>
        <p:txBody>
          <a:bodyPr/>
          <a:lstStyle/>
          <a:p>
            <a:r>
              <a:rPr lang="es-ES" sz="2000" smtClean="0">
                <a:solidFill>
                  <a:schemeClr val="tx2"/>
                </a:solidFill>
              </a:rPr>
              <a:t> Tóxicos: </a:t>
            </a:r>
          </a:p>
          <a:p>
            <a:pPr lvl="1"/>
            <a:r>
              <a:rPr lang="es-ES" sz="2000" smtClean="0">
                <a:solidFill>
                  <a:schemeClr val="tx2"/>
                </a:solidFill>
              </a:rPr>
              <a:t>Fármacos: </a:t>
            </a:r>
            <a:r>
              <a:rPr lang="es-ES" sz="2000" smtClean="0"/>
              <a:t>Los fármacos más comúnmente implicados son el metotrexato, la metildopa y la vitamina A administrada a dosis masiva</a:t>
            </a:r>
            <a:endParaRPr lang="es-ES" sz="2000" smtClean="0">
              <a:solidFill>
                <a:schemeClr val="tx2"/>
              </a:solidFill>
            </a:endParaRPr>
          </a:p>
          <a:p>
            <a:pPr lvl="1"/>
            <a:r>
              <a:rPr lang="es-ES" sz="2000" smtClean="0">
                <a:solidFill>
                  <a:schemeClr val="tx2"/>
                </a:solidFill>
              </a:rPr>
              <a:t>Tetracloruro de carbono </a:t>
            </a:r>
          </a:p>
          <a:p>
            <a:pPr lvl="1"/>
            <a:r>
              <a:rPr lang="es-ES" sz="2000" smtClean="0">
                <a:solidFill>
                  <a:schemeClr val="tx2"/>
                </a:solidFill>
              </a:rPr>
              <a:t>Dimetilnitrosamina.</a:t>
            </a:r>
          </a:p>
          <a:p>
            <a:pPr>
              <a:buFontTx/>
              <a:buNone/>
            </a:pPr>
            <a:r>
              <a:rPr lang="es-ES" sz="2000" smtClean="0">
                <a:solidFill>
                  <a:schemeClr val="tx2"/>
                </a:solidFill>
              </a:rPr>
              <a:t> </a:t>
            </a:r>
          </a:p>
          <a:p>
            <a:r>
              <a:rPr lang="es-ES" sz="2000" smtClean="0">
                <a:solidFill>
                  <a:schemeClr val="tx2"/>
                </a:solidFill>
              </a:rPr>
              <a:t>Obstrucción biliar primaria:</a:t>
            </a:r>
          </a:p>
          <a:p>
            <a:pPr lvl="1"/>
            <a:r>
              <a:rPr lang="es-ES" sz="2000" smtClean="0">
                <a:solidFill>
                  <a:schemeClr val="tx2"/>
                </a:solidFill>
              </a:rPr>
              <a:t>Cirrosis biliar primaria.</a:t>
            </a:r>
          </a:p>
          <a:p>
            <a:pPr lvl="1"/>
            <a:r>
              <a:rPr lang="es-ES" sz="2000" smtClean="0">
                <a:solidFill>
                  <a:schemeClr val="tx2"/>
                </a:solidFill>
              </a:rPr>
              <a:t>Colangitis esclerosante primaria.</a:t>
            </a:r>
          </a:p>
          <a:p>
            <a:pPr lvl="1"/>
            <a:r>
              <a:rPr lang="es-ES" sz="2000" smtClean="0">
                <a:solidFill>
                  <a:schemeClr val="tx2"/>
                </a:solidFill>
              </a:rPr>
              <a:t>Atresia biliar.</a:t>
            </a:r>
          </a:p>
          <a:p>
            <a:pPr>
              <a:buFontTx/>
              <a:buNone/>
            </a:pPr>
            <a:r>
              <a:rPr lang="es-ES" sz="2000" smtClean="0">
                <a:solidFill>
                  <a:schemeClr val="tx2"/>
                </a:solidFill>
              </a:rPr>
              <a:t> </a:t>
            </a:r>
          </a:p>
          <a:p>
            <a:r>
              <a:rPr lang="es-ES" sz="2000" smtClean="0">
                <a:solidFill>
                  <a:schemeClr val="tx2"/>
                </a:solidFill>
              </a:rPr>
              <a:t>Obstrucción biliar secundaria: </a:t>
            </a:r>
          </a:p>
          <a:p>
            <a:pPr lvl="1"/>
            <a:r>
              <a:rPr lang="es-ES" sz="2000" smtClean="0">
                <a:solidFill>
                  <a:schemeClr val="tx2"/>
                </a:solidFill>
              </a:rPr>
              <a:t>Litiasis</a:t>
            </a:r>
          </a:p>
          <a:p>
            <a:pPr lvl="1"/>
            <a:r>
              <a:rPr lang="es-ES" sz="2000" smtClean="0">
                <a:solidFill>
                  <a:schemeClr val="tx2"/>
                </a:solidFill>
              </a:rPr>
              <a:t>Estenosis benignas y malignas de la vía biliar</a:t>
            </a:r>
          </a:p>
          <a:p>
            <a:pPr lvl="1"/>
            <a:r>
              <a:rPr lang="es-ES" sz="2000" smtClean="0">
                <a:solidFill>
                  <a:schemeClr val="tx2"/>
                </a:solidFill>
              </a:rPr>
              <a:t>Colangitis secundarias.</a:t>
            </a:r>
          </a:p>
          <a:p>
            <a:pPr eaLnBrk="1" hangingPunct="1">
              <a:lnSpc>
                <a:spcPct val="80000"/>
              </a:lnSpc>
              <a:buFontTx/>
              <a:buNone/>
            </a:pPr>
            <a:r>
              <a:rPr lang="es-ES" sz="2000" smtClean="0"/>
              <a:t/>
            </a:r>
            <a:br>
              <a:rPr lang="es-ES" sz="2000" smtClean="0"/>
            </a:br>
            <a:endParaRPr lang="es-ES" sz="20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52400"/>
            <a:ext cx="8229600" cy="533400"/>
          </a:xfrm>
        </p:spPr>
        <p:txBody>
          <a:bodyPr/>
          <a:lstStyle/>
          <a:p>
            <a:pPr eaLnBrk="1" hangingPunct="1"/>
            <a:r>
              <a:rPr lang="es-ES" smtClean="0"/>
              <a:t>CAUSAS DE CIRROSIS</a:t>
            </a:r>
            <a:r>
              <a:rPr lang="en-US" smtClean="0"/>
              <a:t> </a:t>
            </a:r>
            <a:endParaRPr lang="es-ES" smtClean="0"/>
          </a:p>
        </p:txBody>
      </p:sp>
      <p:sp>
        <p:nvSpPr>
          <p:cNvPr id="7171" name="Rectangle 3"/>
          <p:cNvSpPr>
            <a:spLocks noGrp="1" noChangeArrowheads="1"/>
          </p:cNvSpPr>
          <p:nvPr>
            <p:ph type="body" idx="1"/>
          </p:nvPr>
        </p:nvSpPr>
        <p:spPr>
          <a:xfrm>
            <a:off x="457200" y="838200"/>
            <a:ext cx="8229600" cy="5181600"/>
          </a:xfrm>
        </p:spPr>
        <p:txBody>
          <a:bodyPr/>
          <a:lstStyle/>
          <a:p>
            <a:r>
              <a:rPr lang="es-ES" sz="2000" smtClean="0"/>
              <a:t>Hepatitis autoinmune </a:t>
            </a:r>
          </a:p>
          <a:p>
            <a:r>
              <a:rPr lang="es-ES" sz="2000" smtClean="0"/>
              <a:t>Obstrucción del retorno venoso:</a:t>
            </a:r>
          </a:p>
          <a:p>
            <a:pPr lvl="1"/>
            <a:r>
              <a:rPr lang="es-ES" sz="2000" smtClean="0"/>
              <a:t>Insuficiencia cardiaca congestiva.</a:t>
            </a:r>
          </a:p>
          <a:p>
            <a:pPr lvl="1"/>
            <a:r>
              <a:rPr lang="es-ES" sz="2000" smtClean="0"/>
              <a:t>Pericarditis constrictiva.</a:t>
            </a:r>
          </a:p>
          <a:p>
            <a:pPr lvl="1"/>
            <a:r>
              <a:rPr lang="es-ES" sz="2000" smtClean="0"/>
              <a:t>Síndrome de Budd-Chiari.</a:t>
            </a:r>
          </a:p>
          <a:p>
            <a:pPr lvl="1"/>
            <a:r>
              <a:rPr lang="es-ES" sz="2000" smtClean="0"/>
              <a:t>Enfermedad veno-oclusiva.</a:t>
            </a:r>
          </a:p>
          <a:p>
            <a:r>
              <a:rPr lang="es-ES" sz="2000" smtClean="0"/>
              <a:t>Miscelánea: </a:t>
            </a:r>
          </a:p>
          <a:p>
            <a:pPr lvl="1"/>
            <a:r>
              <a:rPr lang="es-ES" sz="2000" smtClean="0"/>
              <a:t>Enfermedad de Rendu-Osler </a:t>
            </a:r>
          </a:p>
          <a:p>
            <a:pPr lvl="1"/>
            <a:r>
              <a:rPr lang="es-ES" sz="2000" smtClean="0"/>
              <a:t>By-pass intesial </a:t>
            </a:r>
          </a:p>
          <a:p>
            <a:pPr lvl="1"/>
            <a:r>
              <a:rPr lang="es-ES" sz="2000" smtClean="0"/>
              <a:t>Sarcoidosis </a:t>
            </a:r>
          </a:p>
          <a:p>
            <a:pPr lvl="1"/>
            <a:r>
              <a:rPr lang="es-ES" sz="2000" smtClean="0"/>
              <a:t>Malnutrición </a:t>
            </a:r>
          </a:p>
          <a:p>
            <a:pPr lvl="1"/>
            <a:r>
              <a:rPr lang="es-ES" sz="2000" smtClean="0"/>
              <a:t>Esquistosomiasis</a:t>
            </a:r>
          </a:p>
          <a:p>
            <a:pPr lvl="1"/>
            <a:r>
              <a:rPr lang="es-ES" sz="2000" smtClean="0"/>
              <a:t>Cirrosis infantil de la India</a:t>
            </a:r>
          </a:p>
          <a:p>
            <a:r>
              <a:rPr lang="es-ES" sz="2000" smtClean="0"/>
              <a:t>Criptogenética 5%.</a:t>
            </a:r>
          </a:p>
          <a:p>
            <a:pPr eaLnBrk="1" hangingPunct="1">
              <a:lnSpc>
                <a:spcPct val="80000"/>
              </a:lnSpc>
              <a:buFontTx/>
              <a:buNone/>
            </a:pPr>
            <a:r>
              <a:rPr lang="es-ES" sz="2000" smtClean="0"/>
              <a:t/>
            </a:r>
            <a:br>
              <a:rPr lang="es-ES" sz="2000" smtClean="0"/>
            </a:br>
            <a:endParaRPr lang="es-ES" sz="20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457200" y="1524000"/>
            <a:ext cx="8229600" cy="5181600"/>
          </a:xfrm>
        </p:spPr>
        <p:txBody>
          <a:bodyPr/>
          <a:lstStyle/>
          <a:p>
            <a:pPr eaLnBrk="1" hangingPunct="1">
              <a:lnSpc>
                <a:spcPct val="80000"/>
              </a:lnSpc>
              <a:buFontTx/>
              <a:buNone/>
            </a:pPr>
            <a:r>
              <a:rPr lang="es-ES" sz="2000" smtClean="0"/>
              <a:t>    </a:t>
            </a:r>
            <a:endParaRPr lang="es-ES" sz="2000" b="1" smtClean="0"/>
          </a:p>
        </p:txBody>
      </p:sp>
      <p:pic>
        <p:nvPicPr>
          <p:cNvPr id="81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8600"/>
            <a:ext cx="6981825" cy="625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381000"/>
            <a:ext cx="9005887"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2250"/>
            <a:ext cx="6858000" cy="648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1002</TotalTime>
  <Words>2002</Words>
  <Application>Microsoft Office PowerPoint</Application>
  <PresentationFormat>Presentación en pantalla (4:3)</PresentationFormat>
  <Paragraphs>331</Paragraphs>
  <Slides>39</Slides>
  <Notes>17</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39</vt:i4>
      </vt:variant>
    </vt:vector>
  </HeadingPairs>
  <TitlesOfParts>
    <vt:vector size="43" baseType="lpstr">
      <vt:lpstr>Arial</vt:lpstr>
      <vt:lpstr>Garamond</vt:lpstr>
      <vt:lpstr>Wingdings</vt:lpstr>
      <vt:lpstr>Diseño predeterminado</vt:lpstr>
      <vt:lpstr>Presentación de PowerPoint</vt:lpstr>
      <vt:lpstr>CONCEPTO </vt:lpstr>
      <vt:lpstr>CLASIFICACIÓN </vt:lpstr>
      <vt:lpstr>CAUSAS DE CIRROSIS </vt:lpstr>
      <vt:lpstr>CAUSAS DE CIRROSIS </vt:lpstr>
      <vt:lpstr>CAUSAS DE CIRROSIS </vt:lpstr>
      <vt:lpstr>Presentación de PowerPoint</vt:lpstr>
      <vt:lpstr>Presentación de PowerPoint</vt:lpstr>
      <vt:lpstr>Presentación de PowerPoint</vt:lpstr>
      <vt:lpstr>Presentación de PowerPoint</vt:lpstr>
      <vt:lpstr>Presentación de PowerPoint</vt:lpstr>
      <vt:lpstr>CLASIFICACIÓN</vt:lpstr>
      <vt:lpstr>DIAGNÓSTICO DE LA CIRROSIS COMPENSADA</vt:lpstr>
      <vt:lpstr>DIAGNÓSTICO CIRROSIS DESCOMPENSADA </vt:lpstr>
      <vt:lpstr>CLÍNICA Y DIAGNÓSTICO</vt:lpstr>
      <vt:lpstr>CLÍNICA Y DIAGNÓSTICO</vt:lpstr>
      <vt:lpstr>CLÍNICA Y DIAGNÓSTICO</vt:lpstr>
      <vt:lpstr>HIPERTENSIÓN PORTAL </vt:lpstr>
      <vt:lpstr>HIPERTENSIÓN PORTAL </vt:lpstr>
      <vt:lpstr>CLÍNICA Y DIAGNÓSTICO  </vt:lpstr>
      <vt:lpstr>CLÍNICA Y DIAGNÓSTICO </vt:lpstr>
      <vt:lpstr>CLÍNICA Y DIAGNÓSTICO</vt:lpstr>
      <vt:lpstr>CLÍNICA Y DIAGNÓSTICO</vt:lpstr>
      <vt:lpstr>CLÍNICA Y DIAGNÓSTICO</vt:lpstr>
      <vt:lpstr>CLÍNICA Y DIAGNÓSTICO</vt:lpstr>
      <vt:lpstr>CLÍNICA DE CIRROSIS</vt:lpstr>
      <vt:lpstr>CLÍNICA DE CIRROSIS</vt:lpstr>
      <vt:lpstr>DIAGNÓSTICO</vt:lpstr>
      <vt:lpstr>DIAGNÓSTICO</vt:lpstr>
      <vt:lpstr>DIAGNÓSTICO</vt:lpstr>
      <vt:lpstr>DIAGNÓSTICO</vt:lpstr>
      <vt:lpstr>PRUEBAS DE IMAGEN Y DIAGNÓSTICO ANATÓMICO </vt:lpstr>
      <vt:lpstr>COMPLICACIONES </vt:lpstr>
      <vt:lpstr>COMPLICACIONES </vt:lpstr>
      <vt:lpstr>CLASIFICACIÓN DE CHILD-PUGH</vt:lpstr>
      <vt:lpstr>TRATAMIENTO</vt:lpstr>
      <vt:lpstr>TRATAMIENTO</vt:lpstr>
      <vt:lpstr>TRATAMIENTO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Cirrosis hepática</dc:title>
  <dc:creator>jose</dc:creator>
  <cp:lastModifiedBy>Dr</cp:lastModifiedBy>
  <cp:revision>117</cp:revision>
  <dcterms:created xsi:type="dcterms:W3CDTF">2009-05-17T16:28:44Z</dcterms:created>
  <dcterms:modified xsi:type="dcterms:W3CDTF">2020-09-09T08:41:13Z</dcterms:modified>
</cp:coreProperties>
</file>