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8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9E615-CE16-1F6B-AE95-8AC4758AD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8B8545-F063-9C8F-FC2A-959111B84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1FC114-1521-BDDE-CFEE-0BD2CDC73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0D3025-21B6-92E8-D00D-1F3821EA3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72670C-16EE-80EA-FC0D-30A6151E7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846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31E8AB-337B-192A-88F3-6C9EBAE4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66A94A-A016-EF3A-2B72-D113AC774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D5469F-65EE-9775-78EE-314129F77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A77791-353B-7D2C-D990-83C7CEC20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286266-760B-FD45-1B75-E1A382679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713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2889BD6-D847-7740-B526-4A86FFDC6E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05C6169-AC1D-DCC1-EB08-0FC5D2F92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344F58-FA57-CEC4-7B04-266A03DD0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4F73BA-C258-E826-DB1F-A4A89597F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DCE8EB-1663-04CC-0057-ADB0DAB5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4692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81F20-C9D1-EA6F-0ED9-F08B880CB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4E8790-21D0-60EF-74D6-7BAD59A34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6DD1EA-21B4-C9B8-DA74-27951C685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F5C6CC-8AED-EC8F-056E-635998C50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1BDCE3-ADDF-C6F1-3E7F-6770FF48A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002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EAC4C5-07DE-416D-ED6E-0BBD342C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7B28B3-89A2-1CAE-EFBB-D7BDE2FC8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CDF1CE-46E6-BE55-21D7-834D6A2AA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4DC969-D14E-48EA-D6C8-332B316A5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75372E-1EB5-CE86-BC73-C2707CC4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951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8CBF64-584F-830F-F4A2-5A6C4877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38DFA4-33BE-9E8B-8FF7-94CACE8E0A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EDB777-DD50-73E4-6324-BA27D47548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1C3314-B2F0-BD77-2D20-7D7EEA4D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F334D32-D450-970E-FC50-447DF2C96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45AB1E-26E8-11C2-BCAC-1690D2C7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995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7ECF90-170F-3D13-CE87-96B5A2D47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0C9E5B-C03A-D318-2F39-15CDC414D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94A953-EA9D-24A6-80AE-4492A38E0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C55783-8C2A-D95E-4EB1-94F027F9AB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7666CB0-3CD2-6F41-3492-A812839C8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92B540-5BDF-9F42-FDA9-89D83663E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BF7FD67-7588-5354-F31B-5220DF1F0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F7020B-7E4B-CDF2-D579-E8F28D650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18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F1611B-1369-A6F9-2C82-AE6461C8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42B0F0-1DA3-A784-0E83-12646634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C12A73D-EDE9-962A-3A97-BE605BA6F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A6A06F-E9F5-DFF5-5851-F8DF6077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567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A05D6AE-9858-1B1F-B942-CA1F1F1D8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5BDC978-5AB5-B915-9685-49988DBF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6E8FF33-78FB-0BDE-63B2-0727FD1A2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93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4C64BD-EA5E-A59C-00D4-E69AE4B69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E9F46A-321F-4CB2-2E90-9AF479BCF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42E770-FDAD-CBF6-0903-27F769B75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6487F4-85B3-4FA4-CED0-5A85116E3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13DCE1-2696-6430-C3CD-7D0E3AA86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354BEB-0DD1-9772-6930-FDAC1809F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932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DFFCC-B0AA-E791-9D5C-90AD1881C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2A40D20-D62C-C4CD-2A19-015014FF83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675922-DC7C-90FA-7B19-DD6065167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6350F8-534A-3FF3-BCA0-7846C65FB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818741-CA7F-9FE1-2A28-C770D13A7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D574E32-26D2-5112-B8C6-196E4483A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5861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86CEA5D-CC6B-6428-8E58-80F08046A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CCC9C3-0BEF-0A18-2F3E-17EA86751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550927-787E-72B2-9534-1173FC924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CD423-1FE0-44F6-AAFE-0DFC9C48C25B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F3679C-4AF1-79FB-906F-281D7AC68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F214E9-F67F-D752-C5D7-D1F1CEC571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3AD19-D7B6-4850-B220-F5DB5F4101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936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clinic.es/blog/la-importancia-de-la-higiene-bucal-en-personas-mayores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B4DDD3B-2C8D-38B3-573A-A75E099D6376}"/>
              </a:ext>
            </a:extLst>
          </p:cNvPr>
          <p:cNvSpPr txBox="1"/>
          <p:nvPr/>
        </p:nvSpPr>
        <p:spPr>
          <a:xfrm>
            <a:off x="599871" y="889843"/>
            <a:ext cx="1071988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s-ES" sz="360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Cambios en la Cavidad Bucal del Adulto Mayor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ES" sz="360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Subtítulo</a:t>
            </a:r>
            <a:r>
              <a:rPr lang="es-ES" sz="360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Cambios morfológicos, fisiológicos, funcionales y bioquímicos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ES" sz="360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  <a:r>
              <a:rPr lang="es-ES" sz="360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3600" dirty="0" err="1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Yivelin</a:t>
            </a:r>
            <a:r>
              <a:rPr lang="es-ES" sz="36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Fernández Queija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ES" sz="360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Fecha</a:t>
            </a:r>
            <a:r>
              <a:rPr lang="es-ES" sz="360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36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s-ES" sz="360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377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1F46C78-77B2-B6E5-DE98-69B68A0D37D4}"/>
              </a:ext>
            </a:extLst>
          </p:cNvPr>
          <p:cNvSpPr txBox="1"/>
          <p:nvPr/>
        </p:nvSpPr>
        <p:spPr>
          <a:xfrm>
            <a:off x="739302" y="778213"/>
            <a:ext cx="1062260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Cambios Bioquímicos </a:t>
            </a:r>
          </a:p>
          <a:p>
            <a:pPr algn="l"/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Estrés Oxidativo</a:t>
            </a: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Aumento de los radicales libres en la cavidad bucal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Disminución de la capacidad antioxidante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C49FBA0-7F29-4ED1-6427-D04753313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9883" y="778213"/>
            <a:ext cx="164782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98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20E965A-26E0-67B7-290E-313686EC81DB}"/>
              </a:ext>
            </a:extLst>
          </p:cNvPr>
          <p:cNvSpPr txBox="1"/>
          <p:nvPr/>
        </p:nvSpPr>
        <p:spPr>
          <a:xfrm>
            <a:off x="622570" y="486383"/>
            <a:ext cx="1108953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Importancia de la atención bucodental geriátrica y estrategias de intervención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380CC02-2F1C-47B1-DD01-AA9ADF92455A}"/>
              </a:ext>
            </a:extLst>
          </p:cNvPr>
          <p:cNvSpPr txBox="1"/>
          <p:nvPr/>
        </p:nvSpPr>
        <p:spPr>
          <a:xfrm>
            <a:off x="622570" y="2401299"/>
            <a:ext cx="1081067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Prevención de Enfermedades</a:t>
            </a:r>
            <a:r>
              <a:rPr lang="es-E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Identificación temprana de problemas como caries, enfermedades periodontales y cáncer oral.</a:t>
            </a:r>
          </a:p>
          <a:p>
            <a:pPr algn="l">
              <a:buFont typeface="+mj-lt"/>
              <a:buAutoNum type="arabicPeriod"/>
            </a:pP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Mejora de la Calidad de Vida</a:t>
            </a:r>
            <a:r>
              <a:rPr lang="es-E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Mantener una buena salud bucal mejora la capacidad de masticar y hablar, reduciendo el aislamiento social.</a:t>
            </a:r>
          </a:p>
        </p:txBody>
      </p:sp>
    </p:spTree>
    <p:extLst>
      <p:ext uri="{BB962C8B-B14F-4D97-AF65-F5344CB8AC3E}">
        <p14:creationId xmlns:p14="http://schemas.microsoft.com/office/powerpoint/2010/main" val="3960170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B53C8324-CC93-DAD5-15CF-6E3A4AC43DD1}"/>
              </a:ext>
            </a:extLst>
          </p:cNvPr>
          <p:cNvSpPr txBox="1"/>
          <p:nvPr/>
        </p:nvSpPr>
        <p:spPr>
          <a:xfrm>
            <a:off x="1031132" y="1070044"/>
            <a:ext cx="1015567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Salud General</a:t>
            </a:r>
            <a:r>
              <a:rPr lang="es-E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La salud bucal está relacionada con la salud general, afectando enfermedades sistémicas como la diabetes y enfermedades cardiovasculares.</a:t>
            </a:r>
          </a:p>
          <a:p>
            <a:pPr algn="l">
              <a:buFont typeface="+mj-lt"/>
              <a:buAutoNum type="arabicPeriod"/>
            </a:pP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Bienestar Psicológico</a:t>
            </a:r>
            <a:r>
              <a:rPr lang="es-E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Una buena salud bucal mejora la autoestima y la confianza del adulto mayor.</a:t>
            </a:r>
          </a:p>
        </p:txBody>
      </p:sp>
    </p:spTree>
    <p:extLst>
      <p:ext uri="{BB962C8B-B14F-4D97-AF65-F5344CB8AC3E}">
        <p14:creationId xmlns:p14="http://schemas.microsoft.com/office/powerpoint/2010/main" val="3153497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0DBC886-9D24-4DFD-8D93-98092DCF234A}"/>
              </a:ext>
            </a:extLst>
          </p:cNvPr>
          <p:cNvSpPr txBox="1"/>
          <p:nvPr/>
        </p:nvSpPr>
        <p:spPr>
          <a:xfrm>
            <a:off x="677694" y="477137"/>
            <a:ext cx="1083661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AutoNum type="arabicPeriod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Prevención de Enfermedades Bucales</a:t>
            </a:r>
          </a:p>
          <a:p>
            <a:pPr marL="342900" indent="-342900" algn="l">
              <a:buAutoNum type="arabicPeriod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Identificación Temprana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: Permite la detección temprana de problemas como caries, enfermedades periodontales y cáncer oral</a:t>
            </a:r>
            <a:r>
              <a:rPr lang="es-E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ES" sz="36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Intervenciones Preventivas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: Facilita la implementación de medidas preventivas para evitar complicaciones mayores</a:t>
            </a:r>
            <a:endParaRPr lang="es-ES" sz="36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56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D829764-A796-341D-DBF9-D3494CD83E1C}"/>
              </a:ext>
            </a:extLst>
          </p:cNvPr>
          <p:cNvSpPr txBox="1"/>
          <p:nvPr/>
        </p:nvSpPr>
        <p:spPr>
          <a:xfrm>
            <a:off x="486384" y="611169"/>
            <a:ext cx="1089497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Mejora de la Calidad de Vida</a:t>
            </a: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 Masticatoria</a:t>
            </a:r>
            <a:r>
              <a:rPr lang="es-ES" sz="36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Mantener una buena salud bucal mejora la capacidad de masticar, lo que es esencial para una nutrición adecuada</a:t>
            </a:r>
            <a:r>
              <a:rPr lang="es-E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</a:t>
            </a:r>
            <a:r>
              <a:rPr lang="es-ES" sz="36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Una boca sana facilita la pronunciación y la comunicación efectiva, reduciendo el aislamiento social</a:t>
            </a:r>
            <a:r>
              <a:rPr lang="es-ES" sz="3600" baseline="300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E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739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00B9441-F991-E9AE-602B-BE779E7937A7}"/>
              </a:ext>
            </a:extLst>
          </p:cNvPr>
          <p:cNvSpPr txBox="1"/>
          <p:nvPr/>
        </p:nvSpPr>
        <p:spPr>
          <a:xfrm>
            <a:off x="564204" y="612844"/>
            <a:ext cx="1070042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effectLst/>
                <a:latin typeface="-apple-system"/>
              </a:rPr>
              <a:t>3. Salud General</a:t>
            </a:r>
          </a:p>
          <a:p>
            <a:pPr algn="l"/>
            <a:endParaRPr lang="es-ES" sz="3600" b="1" i="0" dirty="0"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effectLst/>
                <a:latin typeface="-apple-system"/>
              </a:rPr>
              <a:t>Relación Sistémica</a:t>
            </a:r>
            <a:r>
              <a:rPr lang="es-ES" sz="3600" b="0" i="0" dirty="0">
                <a:effectLst/>
                <a:latin typeface="-apple-system"/>
              </a:rPr>
              <a:t>: La salud bucal está estrechamente relacionada con la salud general. </a:t>
            </a:r>
            <a:r>
              <a:rPr lang="es-ES" sz="3600" dirty="0">
                <a:latin typeface="-apple-system"/>
              </a:rPr>
              <a:t>Problemas bucales pueden contribuir a enfermedades sistémicas como la diabetes y enfermedades cardiovasculares</a:t>
            </a:r>
            <a:r>
              <a:rPr lang="es-ES" sz="3600" b="0" i="0" dirty="0">
                <a:effectLst/>
                <a:latin typeface="-apple-system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ES" sz="3600" b="0" i="0" dirty="0"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dirty="0">
                <a:latin typeface="-apple-system"/>
              </a:rPr>
              <a:t>Hospitalización</a:t>
            </a:r>
            <a:r>
              <a:rPr lang="es-ES" sz="3600" dirty="0">
                <a:latin typeface="-apple-system"/>
              </a:rPr>
              <a:t>: Las dificultades para masticar y deglutir pueden llevar a la desnutrición y, en casos graves, a la hospitalización</a:t>
            </a:r>
            <a:r>
              <a:rPr lang="es-ES" sz="3600" b="0" i="0" dirty="0">
                <a:effectLst/>
                <a:latin typeface="-apple-system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7462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4D016CD-AADE-B510-6018-D23B0B2380BA}"/>
              </a:ext>
            </a:extLst>
          </p:cNvPr>
          <p:cNvSpPr txBox="1"/>
          <p:nvPr/>
        </p:nvSpPr>
        <p:spPr>
          <a:xfrm>
            <a:off x="1108952" y="992221"/>
            <a:ext cx="961092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Bienestar Psicológico</a:t>
            </a: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Autoestima</a:t>
            </a:r>
            <a:r>
              <a:rPr lang="es-ES" sz="36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Una buena salud bucal mejora la apariencia y, por ende, la autoestima y la confianza del adulto mayor</a:t>
            </a:r>
            <a:r>
              <a:rPr lang="es-E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Interacción Social</a:t>
            </a:r>
            <a:r>
              <a:rPr lang="es-ES" sz="3600" b="0" i="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Facilita la interacción social, lo que es vital para el bienestar emocional y mental</a:t>
            </a:r>
            <a:endParaRPr lang="es-ES" sz="36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617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B52B6DC-01E3-6B0B-9F14-77367F8FDB38}"/>
              </a:ext>
            </a:extLst>
          </p:cNvPr>
          <p:cNvSpPr txBox="1"/>
          <p:nvPr/>
        </p:nvSpPr>
        <p:spPr>
          <a:xfrm>
            <a:off x="875489" y="875490"/>
            <a:ext cx="1071988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Cuidado Integral</a:t>
            </a:r>
          </a:p>
          <a:p>
            <a:pPr algn="l"/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Atención Personalizada</a:t>
            </a:r>
            <a:r>
              <a:rPr lang="es-ES" sz="36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Permite a los profesionales de la salud ofrecer un cuidado integral y personalizado</a:t>
            </a:r>
          </a:p>
        </p:txBody>
      </p:sp>
    </p:spTree>
    <p:extLst>
      <p:ext uri="{BB962C8B-B14F-4D97-AF65-F5344CB8AC3E}">
        <p14:creationId xmlns:p14="http://schemas.microsoft.com/office/powerpoint/2010/main" val="3055749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B97151F-FAF2-467C-70B9-95C314C39545}"/>
              </a:ext>
            </a:extLst>
          </p:cNvPr>
          <p:cNvSpPr txBox="1"/>
          <p:nvPr/>
        </p:nvSpPr>
        <p:spPr>
          <a:xfrm>
            <a:off x="736058" y="1867711"/>
            <a:ext cx="10719881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Sáez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Carriera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R, Carmona M, Jiménez Quintana Z, Alfaro X. Cambios bucales en el adulto mayor.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Cubana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Estomatol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[Internet]. 2007 Dic [citado 2024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Ago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31];44(4). Disponible en: http://www.scielo.sld.cu/scielo.php?script=sci_arttext&amp;pid=S0034-75072007000400011</a:t>
            </a:r>
          </a:p>
          <a:p>
            <a:pPr algn="l">
              <a:buFont typeface="+mj-lt"/>
              <a:buAutoNum type="arabicPeriod"/>
            </a:pP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Yáñez Haro D, López-Alegría F. Influencia de la salud oral en la calidad de vida de los adultos mayores: una revisión sistemática.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interdiscip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dent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[Internet]. 2023 Abr [citado 2024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Sep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19];16(1). Disponible en: https://www.scielo.cl/scielo.php?script=sci_arttext&amp;pid=S2452-55882023000100062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3E100BA-A4AB-C350-7DAB-0BFED0A443DD}"/>
              </a:ext>
            </a:extLst>
          </p:cNvPr>
          <p:cNvSpPr txBox="1"/>
          <p:nvPr/>
        </p:nvSpPr>
        <p:spPr>
          <a:xfrm>
            <a:off x="4816812" y="463978"/>
            <a:ext cx="6099242" cy="519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419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Bibliografía</a:t>
            </a:r>
            <a:endParaRPr lang="es-ES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899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A57E136-2665-F638-EF15-3996832D7ACF}"/>
              </a:ext>
            </a:extLst>
          </p:cNvPr>
          <p:cNvSpPr txBox="1"/>
          <p:nvPr/>
        </p:nvSpPr>
        <p:spPr>
          <a:xfrm>
            <a:off x="619327" y="1164134"/>
            <a:ext cx="10953345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Aguila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-Rodríguez CA. Relación entre las enfermedades sistémicas y las enfermedades bucales en el adulto mayor.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Arch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méd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Camagüey [Internet]. 2022 [citado 2024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Sep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19];26:e8761. Disponible en: http://scielo.sld.cu/pdf/amc/v26/1025-0255-amc-26-e8761.pdf</a:t>
            </a:r>
          </a:p>
          <a:p>
            <a:pPr algn="l">
              <a:buFont typeface="+mj-lt"/>
              <a:buAutoNum type="arabicPeriod"/>
            </a:pP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Institute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Dental and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Craniofacial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La salud oral y el envejecimiento [Internet]. 2019 [citado 2024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Sep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19]. Disponible en: https://www.nidcr.nih.gov/sites/default/files/2019-07/dry-mouth-older-adults-spanish-508.pdf</a:t>
            </a:r>
          </a:p>
          <a:p>
            <a:pPr algn="l">
              <a:buFont typeface="+mj-lt"/>
              <a:buAutoNum type="arabicPeriod"/>
            </a:pP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Sociedad Española de Epidemiología y Gerontología Geriátrica. Higiene oral en el anciano [Internet]. 2019 [citado 2024 </a:t>
            </a:r>
            <a:r>
              <a:rPr lang="es-ES" sz="28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Sep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19]. Disponible en: https://seegg.es/wp-content/uploads/2019/05/Doc_Tec_num_6.pdf</a:t>
            </a:r>
          </a:p>
        </p:txBody>
      </p:sp>
    </p:spTree>
    <p:extLst>
      <p:ext uri="{BB962C8B-B14F-4D97-AF65-F5344CB8AC3E}">
        <p14:creationId xmlns:p14="http://schemas.microsoft.com/office/powerpoint/2010/main" val="19956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F9F37D6-A479-C6E6-5398-4FB5ACF74ABF}"/>
              </a:ext>
            </a:extLst>
          </p:cNvPr>
          <p:cNvSpPr txBox="1"/>
          <p:nvPr/>
        </p:nvSpPr>
        <p:spPr>
          <a:xfrm>
            <a:off x="544749" y="544749"/>
            <a:ext cx="1108953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envejecimiento bucal se refiere a una serie de cambios graduales, irreversibles y acumulativos que ocurren en la cavidad oral a medida que las personas envejecen. </a:t>
            </a:r>
            <a:r>
              <a:rPr lang="es-E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Estos cambios afectan la mucosa bucal, los dientes, las encías, la saliva y otros tejidos orales, volviéndolos más vulnerables a agentes traumáticos e infecciosos.</a:t>
            </a:r>
            <a:endParaRPr lang="es-ES" sz="360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10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9FDB676-25A1-A9C6-6A38-53E1E733EFA7}"/>
              </a:ext>
            </a:extLst>
          </p:cNvPr>
          <p:cNvSpPr txBox="1"/>
          <p:nvPr/>
        </p:nvSpPr>
        <p:spPr>
          <a:xfrm>
            <a:off x="337225" y="1014747"/>
            <a:ext cx="1046696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Cambios Morfológicos </a:t>
            </a: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Piel y Mucosa Oral</a:t>
            </a: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Pérdida de elasticidad.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Aparición de arrugas y manchas.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Adelgazamiento de la mucosa oral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5085EDF-EFC3-D4FC-2554-2FF52959BE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2323" y="1294690"/>
            <a:ext cx="4059677" cy="454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09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480C744-DFBA-D1B3-2072-B45F82F4A728}"/>
              </a:ext>
            </a:extLst>
          </p:cNvPr>
          <p:cNvSpPr txBox="1"/>
          <p:nvPr/>
        </p:nvSpPr>
        <p:spPr>
          <a:xfrm>
            <a:off x="836578" y="622572"/>
            <a:ext cx="1060314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Cambios Morfológicos </a:t>
            </a: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Dientes</a:t>
            </a:r>
          </a:p>
          <a:p>
            <a:pPr marL="571500" indent="-571500" algn="l">
              <a:buFontTx/>
              <a:buChar char="-"/>
            </a:pPr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Desgaste del esmalte dental.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Reducción de la pulpa dental.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Aumento de la permeabilidad de la dentina.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1A44D0-0D9A-D979-54BE-5A59FB405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451" y="622572"/>
            <a:ext cx="5077838" cy="369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97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7A1EA8C-1E61-3379-FE70-04180FBA6C2D}"/>
              </a:ext>
            </a:extLst>
          </p:cNvPr>
          <p:cNvSpPr txBox="1"/>
          <p:nvPr/>
        </p:nvSpPr>
        <p:spPr>
          <a:xfrm>
            <a:off x="661481" y="642026"/>
            <a:ext cx="10603149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Cambios Fisiológicos </a:t>
            </a:r>
          </a:p>
          <a:p>
            <a:endParaRPr lang="es-E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Tx/>
              <a:buChar char="-"/>
            </a:pPr>
            <a:r>
              <a:rPr lang="es-ES" sz="3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Saliva</a:t>
            </a:r>
          </a:p>
          <a:p>
            <a:endParaRPr lang="es-ES" sz="36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Tx/>
              <a:buChar char="-"/>
            </a:pPr>
            <a:endParaRPr lang="es-ES" sz="36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Disminución de la producción de saliva (xerostomía)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Impacto en la protección de la boca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s-E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557332D-6627-51F1-662B-8E76D4ED1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9166" y="754699"/>
            <a:ext cx="5311301" cy="3550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80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DF68964-1FEE-02BA-097E-4B2C62C87C1A}"/>
              </a:ext>
            </a:extLst>
          </p:cNvPr>
          <p:cNvSpPr txBox="1"/>
          <p:nvPr/>
        </p:nvSpPr>
        <p:spPr>
          <a:xfrm>
            <a:off x="823608" y="894945"/>
            <a:ext cx="1054478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Cambios Fisiológicos </a:t>
            </a: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Encías</a:t>
            </a:r>
          </a:p>
          <a:p>
            <a:pPr marL="571500" indent="-571500" algn="l">
              <a:buFontTx/>
              <a:buChar char="-"/>
            </a:pPr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Retracción de las encías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Adelgazamiento de las encías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3D9C708-B580-4B1D-D8BD-AF7C297F1E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9027" y="884742"/>
            <a:ext cx="5388718" cy="379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6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FE312D8-5910-AE35-B99B-0D9603EDE029}"/>
              </a:ext>
            </a:extLst>
          </p:cNvPr>
          <p:cNvSpPr txBox="1"/>
          <p:nvPr/>
        </p:nvSpPr>
        <p:spPr>
          <a:xfrm>
            <a:off x="1050587" y="972766"/>
            <a:ext cx="1089497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Cambios Funcionales </a:t>
            </a:r>
          </a:p>
          <a:p>
            <a:pPr algn="l"/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Masticación</a:t>
            </a: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Dificultades en la masticación debido a la pérdida de dientes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Uso de prótesis dentales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ECBCBF9-88EC-7209-C90E-AA8A42395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3508" y="567852"/>
            <a:ext cx="4049137" cy="246231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FDCE1C9-0E4E-2B1C-6FEE-5EE84A3E8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6790" y="3959874"/>
            <a:ext cx="4688774" cy="277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41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FC795F3-DE11-150E-184D-E0E1E5A7FA36}"/>
              </a:ext>
            </a:extLst>
          </p:cNvPr>
          <p:cNvSpPr txBox="1"/>
          <p:nvPr/>
        </p:nvSpPr>
        <p:spPr>
          <a:xfrm>
            <a:off x="758757" y="778213"/>
            <a:ext cx="1052532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Cambios Funcionales </a:t>
            </a:r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Habla</a:t>
            </a: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Alteraciones en la pronunciación debido a la pérdida de dientes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s-ES" sz="3600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Impacto en la comunicación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FBC8407-FF8F-622E-E916-21437AC6E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086" y="778213"/>
            <a:ext cx="4777291" cy="319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32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101D706-E164-3549-AFA0-16C4F8E199E7}"/>
              </a:ext>
            </a:extLst>
          </p:cNvPr>
          <p:cNvSpPr txBox="1"/>
          <p:nvPr/>
        </p:nvSpPr>
        <p:spPr>
          <a:xfrm>
            <a:off x="823608" y="758758"/>
            <a:ext cx="1054478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Cambios Bioquímicos </a:t>
            </a:r>
          </a:p>
          <a:p>
            <a:pPr algn="l"/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3600" b="1" dirty="0">
              <a:solidFill>
                <a:srgbClr val="1111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Tx/>
              <a:buChar char="-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Metabolismo Bucal</a:t>
            </a:r>
          </a:p>
          <a:p>
            <a:pPr marL="571500" indent="-571500" algn="l">
              <a:buFontTx/>
              <a:buChar char="-"/>
            </a:pPr>
            <a:endParaRPr lang="es-ES" sz="3600" b="1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Alteraciones en el metabolismo de la glucosa y lípidos en la boca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36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Impacto en la salud bucal general</a:t>
            </a:r>
            <a:endParaRPr lang="es-ES" sz="3600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8159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809</Words>
  <Application>Microsoft Office PowerPoint</Application>
  <PresentationFormat>Panorámica</PresentationFormat>
  <Paragraphs>115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-apple-system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Hernandez</dc:creator>
  <cp:lastModifiedBy>Antonio Hernandez</cp:lastModifiedBy>
  <cp:revision>1</cp:revision>
  <dcterms:created xsi:type="dcterms:W3CDTF">2024-09-19T23:02:48Z</dcterms:created>
  <dcterms:modified xsi:type="dcterms:W3CDTF">2024-09-20T00:51:34Z</dcterms:modified>
</cp:coreProperties>
</file>