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CF2B3C1-5EA6-4A8F-8649-656A4F2BF829}"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609A0A-4257-444B-9177-62216A52C4A9}" type="slidenum">
              <a:rPr lang="es-ES" smtClean="0"/>
              <a:t>‹Nº›</a:t>
            </a:fld>
            <a:endParaRPr lang="es-ES"/>
          </a:p>
        </p:txBody>
      </p:sp>
    </p:spTree>
    <p:extLst>
      <p:ext uri="{BB962C8B-B14F-4D97-AF65-F5344CB8AC3E}">
        <p14:creationId xmlns:p14="http://schemas.microsoft.com/office/powerpoint/2010/main" val="2761923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CF2B3C1-5EA6-4A8F-8649-656A4F2BF829}"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609A0A-4257-444B-9177-62216A52C4A9}" type="slidenum">
              <a:rPr lang="es-ES" smtClean="0"/>
              <a:t>‹Nº›</a:t>
            </a:fld>
            <a:endParaRPr lang="es-ES"/>
          </a:p>
        </p:txBody>
      </p:sp>
    </p:spTree>
    <p:extLst>
      <p:ext uri="{BB962C8B-B14F-4D97-AF65-F5344CB8AC3E}">
        <p14:creationId xmlns:p14="http://schemas.microsoft.com/office/powerpoint/2010/main" val="853784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CF2B3C1-5EA6-4A8F-8649-656A4F2BF829}"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609A0A-4257-444B-9177-62216A52C4A9}" type="slidenum">
              <a:rPr lang="es-ES" smtClean="0"/>
              <a:t>‹Nº›</a:t>
            </a:fld>
            <a:endParaRPr lang="es-ES"/>
          </a:p>
        </p:txBody>
      </p:sp>
    </p:spTree>
    <p:extLst>
      <p:ext uri="{BB962C8B-B14F-4D97-AF65-F5344CB8AC3E}">
        <p14:creationId xmlns:p14="http://schemas.microsoft.com/office/powerpoint/2010/main" val="2460850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CF2B3C1-5EA6-4A8F-8649-656A4F2BF829}"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609A0A-4257-444B-9177-62216A52C4A9}" type="slidenum">
              <a:rPr lang="es-ES" smtClean="0"/>
              <a:t>‹Nº›</a:t>
            </a:fld>
            <a:endParaRPr lang="es-ES"/>
          </a:p>
        </p:txBody>
      </p:sp>
    </p:spTree>
    <p:extLst>
      <p:ext uri="{BB962C8B-B14F-4D97-AF65-F5344CB8AC3E}">
        <p14:creationId xmlns:p14="http://schemas.microsoft.com/office/powerpoint/2010/main" val="1430384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CF2B3C1-5EA6-4A8F-8649-656A4F2BF829}"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609A0A-4257-444B-9177-62216A52C4A9}" type="slidenum">
              <a:rPr lang="es-ES" smtClean="0"/>
              <a:t>‹Nº›</a:t>
            </a:fld>
            <a:endParaRPr lang="es-ES"/>
          </a:p>
        </p:txBody>
      </p:sp>
    </p:spTree>
    <p:extLst>
      <p:ext uri="{BB962C8B-B14F-4D97-AF65-F5344CB8AC3E}">
        <p14:creationId xmlns:p14="http://schemas.microsoft.com/office/powerpoint/2010/main" val="570686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CF2B3C1-5EA6-4A8F-8649-656A4F2BF829}" type="datetimeFigureOut">
              <a:rPr lang="es-ES" smtClean="0"/>
              <a:t>06/07/2017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4609A0A-4257-444B-9177-62216A52C4A9}" type="slidenum">
              <a:rPr lang="es-ES" smtClean="0"/>
              <a:t>‹Nº›</a:t>
            </a:fld>
            <a:endParaRPr lang="es-ES"/>
          </a:p>
        </p:txBody>
      </p:sp>
    </p:spTree>
    <p:extLst>
      <p:ext uri="{BB962C8B-B14F-4D97-AF65-F5344CB8AC3E}">
        <p14:creationId xmlns:p14="http://schemas.microsoft.com/office/powerpoint/2010/main" val="1540263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CF2B3C1-5EA6-4A8F-8649-656A4F2BF829}" type="datetimeFigureOut">
              <a:rPr lang="es-ES" smtClean="0"/>
              <a:t>06/07/2017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4609A0A-4257-444B-9177-62216A52C4A9}" type="slidenum">
              <a:rPr lang="es-ES" smtClean="0"/>
              <a:t>‹Nº›</a:t>
            </a:fld>
            <a:endParaRPr lang="es-ES"/>
          </a:p>
        </p:txBody>
      </p:sp>
    </p:spTree>
    <p:extLst>
      <p:ext uri="{BB962C8B-B14F-4D97-AF65-F5344CB8AC3E}">
        <p14:creationId xmlns:p14="http://schemas.microsoft.com/office/powerpoint/2010/main" val="267888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CF2B3C1-5EA6-4A8F-8649-656A4F2BF829}" type="datetimeFigureOut">
              <a:rPr lang="es-ES" smtClean="0"/>
              <a:t>06/07/2017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4609A0A-4257-444B-9177-62216A52C4A9}" type="slidenum">
              <a:rPr lang="es-ES" smtClean="0"/>
              <a:t>‹Nº›</a:t>
            </a:fld>
            <a:endParaRPr lang="es-ES"/>
          </a:p>
        </p:txBody>
      </p:sp>
    </p:spTree>
    <p:extLst>
      <p:ext uri="{BB962C8B-B14F-4D97-AF65-F5344CB8AC3E}">
        <p14:creationId xmlns:p14="http://schemas.microsoft.com/office/powerpoint/2010/main" val="838692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CF2B3C1-5EA6-4A8F-8649-656A4F2BF829}" type="datetimeFigureOut">
              <a:rPr lang="es-ES" smtClean="0"/>
              <a:t>06/07/2017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4609A0A-4257-444B-9177-62216A52C4A9}" type="slidenum">
              <a:rPr lang="es-ES" smtClean="0"/>
              <a:t>‹Nº›</a:t>
            </a:fld>
            <a:endParaRPr lang="es-ES"/>
          </a:p>
        </p:txBody>
      </p:sp>
    </p:spTree>
    <p:extLst>
      <p:ext uri="{BB962C8B-B14F-4D97-AF65-F5344CB8AC3E}">
        <p14:creationId xmlns:p14="http://schemas.microsoft.com/office/powerpoint/2010/main" val="4290893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CF2B3C1-5EA6-4A8F-8649-656A4F2BF829}" type="datetimeFigureOut">
              <a:rPr lang="es-ES" smtClean="0"/>
              <a:t>06/07/2017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4609A0A-4257-444B-9177-62216A52C4A9}" type="slidenum">
              <a:rPr lang="es-ES" smtClean="0"/>
              <a:t>‹Nº›</a:t>
            </a:fld>
            <a:endParaRPr lang="es-ES"/>
          </a:p>
        </p:txBody>
      </p:sp>
    </p:spTree>
    <p:extLst>
      <p:ext uri="{BB962C8B-B14F-4D97-AF65-F5344CB8AC3E}">
        <p14:creationId xmlns:p14="http://schemas.microsoft.com/office/powerpoint/2010/main" val="2580167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CF2B3C1-5EA6-4A8F-8649-656A4F2BF829}" type="datetimeFigureOut">
              <a:rPr lang="es-ES" smtClean="0"/>
              <a:t>06/07/2017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4609A0A-4257-444B-9177-62216A52C4A9}" type="slidenum">
              <a:rPr lang="es-ES" smtClean="0"/>
              <a:t>‹Nº›</a:t>
            </a:fld>
            <a:endParaRPr lang="es-ES"/>
          </a:p>
        </p:txBody>
      </p:sp>
    </p:spTree>
    <p:extLst>
      <p:ext uri="{BB962C8B-B14F-4D97-AF65-F5344CB8AC3E}">
        <p14:creationId xmlns:p14="http://schemas.microsoft.com/office/powerpoint/2010/main" val="4008984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F2B3C1-5EA6-4A8F-8649-656A4F2BF829}" type="datetimeFigureOut">
              <a:rPr lang="es-ES" smtClean="0"/>
              <a:t>06/07/2017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609A0A-4257-444B-9177-62216A52C4A9}" type="slidenum">
              <a:rPr lang="es-ES" smtClean="0"/>
              <a:t>‹Nº›</a:t>
            </a:fld>
            <a:endParaRPr lang="es-ES"/>
          </a:p>
        </p:txBody>
      </p:sp>
    </p:spTree>
    <p:extLst>
      <p:ext uri="{BB962C8B-B14F-4D97-AF65-F5344CB8AC3E}">
        <p14:creationId xmlns:p14="http://schemas.microsoft.com/office/powerpoint/2010/main" val="2911148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260648"/>
            <a:ext cx="8640960" cy="1569660"/>
          </a:xfrm>
          <a:prstGeom prst="rect">
            <a:avLst/>
          </a:prstGeom>
        </p:spPr>
        <p:txBody>
          <a:bodyPr wrap="square">
            <a:spAutoFit/>
          </a:bodyPr>
          <a:lstStyle/>
          <a:p>
            <a:pPr algn="ctr"/>
            <a:r>
              <a:rPr lang="es-ES" sz="2400" dirty="0" smtClean="0">
                <a:solidFill>
                  <a:srgbClr val="FFFF00"/>
                </a:solidFill>
                <a:latin typeface="Arial" pitchFamily="34" charset="0"/>
                <a:cs typeface="Arial" pitchFamily="34" charset="0"/>
              </a:rPr>
              <a:t>UNIVERSIDAD DE CIENCIAS MÉDICAS DE LA HABANA</a:t>
            </a:r>
          </a:p>
          <a:p>
            <a:pPr algn="ctr"/>
            <a:r>
              <a:rPr lang="es-ES" sz="2400" dirty="0" smtClean="0">
                <a:solidFill>
                  <a:srgbClr val="FFFF00"/>
                </a:solidFill>
                <a:latin typeface="Arial" pitchFamily="34" charset="0"/>
                <a:cs typeface="Arial" pitchFamily="34" charset="0"/>
              </a:rPr>
              <a:t>FACULTAD DE ESTOMATOLOGÍA</a:t>
            </a:r>
          </a:p>
          <a:p>
            <a:pPr algn="ctr"/>
            <a:r>
              <a:rPr lang="es-ES" sz="2400" dirty="0" smtClean="0">
                <a:solidFill>
                  <a:srgbClr val="FFFF00"/>
                </a:solidFill>
                <a:latin typeface="Arial" pitchFamily="34" charset="0"/>
                <a:cs typeface="Arial" pitchFamily="34" charset="0"/>
              </a:rPr>
              <a:t>ENSEÑANZA TÉCNICA</a:t>
            </a:r>
          </a:p>
          <a:p>
            <a:pPr algn="ctr"/>
            <a:r>
              <a:rPr lang="es-ES" sz="2400" dirty="0" smtClean="0">
                <a:solidFill>
                  <a:srgbClr val="FFFF00"/>
                </a:solidFill>
                <a:latin typeface="Arial" pitchFamily="34" charset="0"/>
                <a:cs typeface="Arial" pitchFamily="34" charset="0"/>
              </a:rPr>
              <a:t>CURSO 2017-2018</a:t>
            </a:r>
            <a:endParaRPr lang="es-ES" sz="2400" dirty="0">
              <a:solidFill>
                <a:srgbClr val="FFFF00"/>
              </a:solidFill>
              <a:latin typeface="Arial" pitchFamily="34" charset="0"/>
              <a:cs typeface="Arial" pitchFamily="34" charset="0"/>
            </a:endParaRPr>
          </a:p>
        </p:txBody>
      </p:sp>
      <p:sp>
        <p:nvSpPr>
          <p:cNvPr id="5" name="4 Rectángulo"/>
          <p:cNvSpPr/>
          <p:nvPr/>
        </p:nvSpPr>
        <p:spPr>
          <a:xfrm>
            <a:off x="2267744" y="3244334"/>
            <a:ext cx="4509248" cy="461665"/>
          </a:xfrm>
          <a:prstGeom prst="rect">
            <a:avLst/>
          </a:prstGeom>
        </p:spPr>
        <p:txBody>
          <a:bodyPr wrap="none">
            <a:spAutoFit/>
          </a:bodyPr>
          <a:lstStyle/>
          <a:p>
            <a:r>
              <a:rPr lang="es-ES" sz="2400" dirty="0" smtClean="0">
                <a:solidFill>
                  <a:srgbClr val="FFFF00"/>
                </a:solidFill>
                <a:latin typeface="Arial" pitchFamily="34" charset="0"/>
                <a:cs typeface="Arial" pitchFamily="34" charset="0"/>
              </a:rPr>
              <a:t>Asignatura : PRÓTESIS TOTAL</a:t>
            </a:r>
            <a:endParaRPr lang="es-ES" sz="2400" dirty="0">
              <a:solidFill>
                <a:srgbClr val="FFFF00"/>
              </a:solidFill>
              <a:latin typeface="Arial" pitchFamily="34" charset="0"/>
              <a:cs typeface="Arial" pitchFamily="34" charset="0"/>
            </a:endParaRPr>
          </a:p>
        </p:txBody>
      </p:sp>
      <p:sp>
        <p:nvSpPr>
          <p:cNvPr id="6" name="5 Rectángulo"/>
          <p:cNvSpPr/>
          <p:nvPr/>
        </p:nvSpPr>
        <p:spPr>
          <a:xfrm>
            <a:off x="1835696" y="5219908"/>
            <a:ext cx="5438476" cy="400110"/>
          </a:xfrm>
          <a:prstGeom prst="rect">
            <a:avLst/>
          </a:prstGeom>
        </p:spPr>
        <p:txBody>
          <a:bodyPr wrap="none">
            <a:spAutoFit/>
          </a:bodyPr>
          <a:lstStyle/>
          <a:p>
            <a:r>
              <a:rPr lang="es-ES" sz="2000" dirty="0" smtClean="0">
                <a:solidFill>
                  <a:srgbClr val="FFFF00"/>
                </a:solidFill>
                <a:latin typeface="Arial" pitchFamily="34" charset="0"/>
                <a:cs typeface="Arial" pitchFamily="34" charset="0"/>
              </a:rPr>
              <a:t>Profesor.  LIC. YUSDEL CRESPO  FROMETA</a:t>
            </a:r>
            <a:endParaRPr lang="es-ES" sz="20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812221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44624"/>
            <a:ext cx="9144000" cy="6740307"/>
          </a:xfrm>
          <a:prstGeom prst="rect">
            <a:avLst/>
          </a:prstGeom>
        </p:spPr>
        <p:txBody>
          <a:bodyPr wrap="square">
            <a:spAutoFit/>
          </a:bodyPr>
          <a:lstStyle/>
          <a:p>
            <a:r>
              <a:rPr lang="es-ES" sz="2400" dirty="0" smtClean="0">
                <a:solidFill>
                  <a:srgbClr val="FFFF00"/>
                </a:solidFill>
                <a:latin typeface="Arial" pitchFamily="34" charset="0"/>
                <a:cs typeface="Arial" pitchFamily="34" charset="0"/>
              </a:rPr>
              <a:t>Es importante en la utilización de los materiales dentales la correcta selección de los mismos, atendiendo a sus propiedades, usos, así como el empleo de la técnica precisa en su preparación.</a:t>
            </a:r>
          </a:p>
          <a:p>
            <a:endParaRPr lang="es-ES" sz="2400" dirty="0" smtClean="0">
              <a:solidFill>
                <a:srgbClr val="FFFF00"/>
              </a:solidFill>
              <a:latin typeface="Arial" pitchFamily="34" charset="0"/>
              <a:cs typeface="Arial" pitchFamily="34" charset="0"/>
            </a:endParaRPr>
          </a:p>
          <a:p>
            <a:r>
              <a:rPr lang="es-ES" sz="2400" b="1" dirty="0" smtClean="0">
                <a:solidFill>
                  <a:srgbClr val="FFFF00"/>
                </a:solidFill>
                <a:latin typeface="Arial" pitchFamily="34" charset="0"/>
                <a:cs typeface="Arial" pitchFamily="34" charset="0"/>
              </a:rPr>
              <a:t>Los yesos se utilizan en prótesis para</a:t>
            </a:r>
            <a:r>
              <a:rPr lang="es-ES" sz="2400" dirty="0" smtClean="0">
                <a:solidFill>
                  <a:srgbClr val="FFFF00"/>
                </a:solidFill>
                <a:latin typeface="Arial" pitchFamily="34" charset="0"/>
                <a:cs typeface="Arial" pitchFamily="34" charset="0"/>
              </a:rPr>
              <a:t>:</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1.Obtención de modelos.</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2.Articulación de modelos.</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3.Preparación previa para realizar una reparación.</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4.Confeccionar moldes para el procesamiento de polímeros dentales.</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5.Como agente de unión de los revestimientos que usan como aglutinantes al yeso.</a:t>
            </a:r>
          </a:p>
          <a:p>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479938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628800"/>
            <a:ext cx="8784976" cy="2800767"/>
          </a:xfrm>
          <a:prstGeom prst="rect">
            <a:avLst/>
          </a:prstGeom>
        </p:spPr>
        <p:txBody>
          <a:bodyPr wrap="square">
            <a:spAutoFit/>
          </a:bodyPr>
          <a:lstStyle/>
          <a:p>
            <a:pPr algn="just"/>
            <a:r>
              <a:rPr lang="es-ES" sz="2800" dirty="0" smtClean="0">
                <a:solidFill>
                  <a:srgbClr val="FFFF00"/>
                </a:solidFill>
                <a:latin typeface="Arial" pitchFamily="34" charset="0"/>
                <a:cs typeface="Arial" pitchFamily="34" charset="0"/>
              </a:rPr>
              <a:t>Manipulación</a:t>
            </a:r>
          </a:p>
          <a:p>
            <a:pPr algn="just"/>
            <a:endParaRPr lang="es-ES" sz="28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Para obtener un molde o modelo a partir del yeso, debe mezclarse homogéneamente el agua en proporciones definidas el tipo de yeso (relación agua /polvo) formándose una pasta que fragua para producir una masa rígida.</a:t>
            </a:r>
          </a:p>
          <a:p>
            <a:pPr algn="just"/>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927922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124744"/>
            <a:ext cx="8784976" cy="3908762"/>
          </a:xfrm>
          <a:prstGeom prst="rect">
            <a:avLst/>
          </a:prstGeom>
        </p:spPr>
        <p:txBody>
          <a:bodyPr wrap="square">
            <a:spAutoFit/>
          </a:bodyPr>
          <a:lstStyle/>
          <a:p>
            <a:pPr algn="just"/>
            <a:r>
              <a:rPr lang="es-ES" sz="2800" b="1" dirty="0" smtClean="0">
                <a:solidFill>
                  <a:srgbClr val="FFFF00"/>
                </a:solidFill>
                <a:latin typeface="Arial" pitchFamily="34" charset="0"/>
                <a:cs typeface="Arial" pitchFamily="34" charset="0"/>
              </a:rPr>
              <a:t>Química de Fraguado</a:t>
            </a:r>
          </a:p>
          <a:p>
            <a:pPr algn="just"/>
            <a:endParaRPr lang="es-ES" sz="2800" b="1"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Al incorporar el agua al polvo del </a:t>
            </a:r>
            <a:r>
              <a:rPr lang="es-ES" sz="2400" dirty="0" err="1" smtClean="0">
                <a:solidFill>
                  <a:srgbClr val="FFFF00"/>
                </a:solidFill>
                <a:latin typeface="Arial" pitchFamily="34" charset="0"/>
                <a:cs typeface="Arial" pitchFamily="34" charset="0"/>
              </a:rPr>
              <a:t>hemidrato</a:t>
            </a:r>
            <a:r>
              <a:rPr lang="es-ES" sz="2400" dirty="0" smtClean="0">
                <a:solidFill>
                  <a:srgbClr val="FFFF00"/>
                </a:solidFill>
                <a:latin typeface="Arial" pitchFamily="34" charset="0"/>
                <a:cs typeface="Arial" pitchFamily="34" charset="0"/>
              </a:rPr>
              <a:t>, el mismo se combina con ella, para formar nuevamente el </a:t>
            </a:r>
            <a:r>
              <a:rPr lang="es-ES" sz="2400" dirty="0" err="1" smtClean="0">
                <a:solidFill>
                  <a:srgbClr val="FFFF00"/>
                </a:solidFill>
                <a:latin typeface="Arial" pitchFamily="34" charset="0"/>
                <a:cs typeface="Arial" pitchFamily="34" charset="0"/>
              </a:rPr>
              <a:t>dihidrato</a:t>
            </a:r>
            <a:r>
              <a:rPr lang="es-ES" sz="2400" dirty="0" smtClean="0">
                <a:solidFill>
                  <a:srgbClr val="FFFF00"/>
                </a:solidFill>
                <a:latin typeface="Arial" pitchFamily="34" charset="0"/>
                <a:cs typeface="Arial" pitchFamily="34" charset="0"/>
              </a:rPr>
              <a:t> por intermedio de una reacción exotérmica, o sea:</a:t>
            </a:r>
          </a:p>
          <a:p>
            <a:pPr algn="just"/>
            <a:r>
              <a:rPr lang="es-ES" sz="2400" dirty="0" smtClean="0">
                <a:solidFill>
                  <a:srgbClr val="FFFF00"/>
                </a:solidFill>
                <a:latin typeface="Arial" pitchFamily="34" charset="0"/>
                <a:cs typeface="Arial" pitchFamily="34" charset="0"/>
              </a:rPr>
              <a:t>- SO4Ca..½H2O→    Reacción exotérmica SO4Ca.2HO2.</a:t>
            </a:r>
          </a:p>
          <a:p>
            <a:pPr algn="just"/>
            <a:r>
              <a:rPr lang="es-ES" sz="2400" dirty="0" smtClean="0">
                <a:solidFill>
                  <a:srgbClr val="FFFF00"/>
                </a:solidFill>
                <a:latin typeface="Arial" pitchFamily="34" charset="0"/>
                <a:cs typeface="Arial" pitchFamily="34" charset="0"/>
              </a:rPr>
              <a:t>Inicialmente la mezcla consta de una suspensión de partículas del </a:t>
            </a:r>
            <a:r>
              <a:rPr lang="es-ES" sz="2400" dirty="0" err="1" smtClean="0">
                <a:solidFill>
                  <a:srgbClr val="FFFF00"/>
                </a:solidFill>
                <a:latin typeface="Arial" pitchFamily="34" charset="0"/>
                <a:cs typeface="Arial" pitchFamily="34" charset="0"/>
              </a:rPr>
              <a:t>hemidrato</a:t>
            </a:r>
            <a:r>
              <a:rPr lang="es-ES" sz="2400" dirty="0" smtClean="0">
                <a:solidFill>
                  <a:srgbClr val="FFFF00"/>
                </a:solidFill>
                <a:latin typeface="Arial" pitchFamily="34" charset="0"/>
                <a:cs typeface="Arial" pitchFamily="34" charset="0"/>
              </a:rPr>
              <a:t> en el agua, disolviéndose una pequeña cantidad hasta el límite de la solubilidad, transformándose la fase acuosa en una SOLUCIÓN SATURADA DE HEMIDRATO. </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919689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859340"/>
            <a:ext cx="8856984" cy="3046988"/>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El proceso de fraguado es continuo, desde su inicio hasta el completamiento de la reacción. La mezcla es a su inicio un líquido viscoso, el cual presenta </a:t>
            </a:r>
            <a:r>
              <a:rPr lang="es-ES" sz="2400" dirty="0" err="1" smtClean="0">
                <a:solidFill>
                  <a:srgbClr val="FFFF00"/>
                </a:solidFill>
                <a:latin typeface="Arial" pitchFamily="34" charset="0"/>
                <a:cs typeface="Arial" pitchFamily="34" charset="0"/>
              </a:rPr>
              <a:t>pseudo</a:t>
            </a:r>
            <a:r>
              <a:rPr lang="es-ES" sz="2400" dirty="0" smtClean="0">
                <a:solidFill>
                  <a:srgbClr val="FFFF00"/>
                </a:solidFill>
                <a:latin typeface="Arial" pitchFamily="34" charset="0"/>
                <a:cs typeface="Arial" pitchFamily="34" charset="0"/>
              </a:rPr>
              <a:t>, siendo espesa y mostrando una superficie glaseada, debido a que la fase acuosa es atraída hacia los poros que se forman en la masa plástica, y los cristales de yeso se repelen entre sí, el cual es débil inicialmente, pero que aumenta su resistencia al tiempo que aumenta la cantidad relativa de la fase sólida.</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25619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889844"/>
            <a:ext cx="8964488" cy="5262979"/>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El yeso fraguado está formado por una red de cristales aciculares con presencia de porosidades microscópicas las cuales pueden ser provocadas por:</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-La presencia de agua remanente sin reaccionar en la masa fraguada.</a:t>
            </a:r>
          </a:p>
          <a:p>
            <a:pPr algn="just"/>
            <a:r>
              <a:rPr lang="es-ES" sz="2400" dirty="0" smtClean="0">
                <a:solidFill>
                  <a:srgbClr val="FFFF00"/>
                </a:solidFill>
                <a:latin typeface="Arial" pitchFamily="34" charset="0"/>
                <a:cs typeface="Arial" pitchFamily="34" charset="0"/>
              </a:rPr>
              <a:t>-O por rechazo de los cristales de yeso en crecimiento.</a:t>
            </a:r>
          </a:p>
          <a:p>
            <a:pPr algn="just"/>
            <a:r>
              <a:rPr lang="es-ES" sz="2400" dirty="0" smtClean="0">
                <a:solidFill>
                  <a:srgbClr val="FFFF00"/>
                </a:solidFill>
                <a:latin typeface="Arial" pitchFamily="34" charset="0"/>
                <a:cs typeface="Arial" pitchFamily="34" charset="0"/>
              </a:rPr>
              <a:t>En el primer caso las cavidades o poros pequeñas, irregulares y se localizan dentro de los cristales de yeso. Ambos tipos de porosidades son inherentes a los distintos tipos de yesos y son afectados por la relación polvo/agua (A/P).</a:t>
            </a:r>
          </a:p>
          <a:p>
            <a:pPr algn="just"/>
            <a:r>
              <a:rPr lang="es-ES" sz="2400" dirty="0" smtClean="0">
                <a:solidFill>
                  <a:srgbClr val="FFFF00"/>
                </a:solidFill>
                <a:latin typeface="Arial" pitchFamily="34" charset="0"/>
                <a:cs typeface="Arial" pitchFamily="34" charset="0"/>
              </a:rPr>
              <a:t>A menor cantidad de agua disminuyen las micro porosidades causadas por el agua remanente que queda en la masa sin reaccionar.</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56244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474345"/>
            <a:ext cx="9036496" cy="5693866"/>
          </a:xfrm>
          <a:prstGeom prst="rect">
            <a:avLst/>
          </a:prstGeom>
        </p:spPr>
        <p:txBody>
          <a:bodyPr wrap="square">
            <a:spAutoFit/>
          </a:bodyPr>
          <a:lstStyle/>
          <a:p>
            <a:pPr algn="just"/>
            <a:r>
              <a:rPr lang="es-ES" sz="2800" b="1" dirty="0" smtClean="0">
                <a:solidFill>
                  <a:srgbClr val="FFFF00"/>
                </a:solidFill>
                <a:latin typeface="Arial" pitchFamily="34" charset="0"/>
                <a:cs typeface="Arial" pitchFamily="34" charset="0"/>
              </a:rPr>
              <a:t>Fases del Fraguado.</a:t>
            </a:r>
          </a:p>
          <a:p>
            <a:pPr algn="just"/>
            <a:r>
              <a:rPr lang="es-ES" sz="2400" dirty="0" smtClean="0">
                <a:solidFill>
                  <a:srgbClr val="FFFF00"/>
                </a:solidFill>
                <a:latin typeface="Arial" pitchFamily="34" charset="0"/>
                <a:cs typeface="Arial" pitchFamily="34" charset="0"/>
              </a:rPr>
              <a:t>El proceso de fraguado es continuo desde su inicio hasta completar la reacción, pero en el proceso se contemplan fases o períodos:</a:t>
            </a:r>
          </a:p>
          <a:p>
            <a:pPr algn="just"/>
            <a:r>
              <a:rPr lang="es-ES" sz="2400" b="1" dirty="0" smtClean="0">
                <a:solidFill>
                  <a:srgbClr val="FFFF00"/>
                </a:solidFill>
                <a:latin typeface="Arial" pitchFamily="34" charset="0"/>
                <a:cs typeface="Arial" pitchFamily="34" charset="0"/>
              </a:rPr>
              <a:t>1.Fase</a:t>
            </a:r>
            <a:r>
              <a:rPr lang="es-ES" sz="2400" dirty="0" smtClean="0">
                <a:solidFill>
                  <a:srgbClr val="FFFF00"/>
                </a:solidFill>
                <a:latin typeface="Arial" pitchFamily="34" charset="0"/>
                <a:cs typeface="Arial" pitchFamily="34" charset="0"/>
              </a:rPr>
              <a:t>.-Cuando se hace la mezcla de agua + polvo se forma una suspensión de yeso, esta mezcla tiene como característica que es fluida.</a:t>
            </a:r>
          </a:p>
          <a:p>
            <a:pPr algn="just"/>
            <a:r>
              <a:rPr lang="es-ES" sz="2400" b="1" dirty="0" smtClean="0">
                <a:solidFill>
                  <a:srgbClr val="FFFF00"/>
                </a:solidFill>
                <a:latin typeface="Arial" pitchFamily="34" charset="0"/>
                <a:cs typeface="Arial" pitchFamily="34" charset="0"/>
              </a:rPr>
              <a:t>2.Fase</a:t>
            </a:r>
            <a:r>
              <a:rPr lang="es-ES" sz="2400" dirty="0" smtClean="0">
                <a:solidFill>
                  <a:srgbClr val="FFFF00"/>
                </a:solidFill>
                <a:latin typeface="Arial" pitchFamily="34" charset="0"/>
                <a:cs typeface="Arial" pitchFamily="34" charset="0"/>
              </a:rPr>
              <a:t>.- Los agrupamientos en aumento de cristales de yeso, comienzan a interactuar y la mezcla se transforma en plástica: En este momento desaparece su superficie glaseada ya que la fase acuosa es atraída hacia los poros formados cuando los cristales de yeso en nacimiento se repelen entre sí.</a:t>
            </a:r>
          </a:p>
          <a:p>
            <a:pPr algn="just"/>
            <a:r>
              <a:rPr lang="es-ES" sz="2400" b="1" dirty="0" smtClean="0">
                <a:solidFill>
                  <a:srgbClr val="FFFF00"/>
                </a:solidFill>
                <a:latin typeface="Arial" pitchFamily="34" charset="0"/>
                <a:cs typeface="Arial" pitchFamily="34" charset="0"/>
              </a:rPr>
              <a:t>3.Fase</a:t>
            </a:r>
            <a:r>
              <a:rPr lang="es-ES" sz="2400" dirty="0" smtClean="0">
                <a:solidFill>
                  <a:srgbClr val="FFFF00"/>
                </a:solidFill>
                <a:latin typeface="Arial" pitchFamily="34" charset="0"/>
                <a:cs typeface="Arial" pitchFamily="34" charset="0"/>
              </a:rPr>
              <a:t>.- El crecimiento cristalino transforma la masa en un sólido rígido  que es débil inicialmente pero que aumenta su resistencia al tiempo que aumenta la cantidad  relativa de fase sólida</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839004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476672"/>
            <a:ext cx="8856984" cy="5324535"/>
          </a:xfrm>
          <a:prstGeom prst="rect">
            <a:avLst/>
          </a:prstGeom>
        </p:spPr>
        <p:txBody>
          <a:bodyPr wrap="square">
            <a:spAutoFit/>
          </a:bodyPr>
          <a:lstStyle/>
          <a:p>
            <a:pPr algn="just"/>
            <a:r>
              <a:rPr lang="es-ES" sz="3200" b="1" dirty="0" smtClean="0">
                <a:solidFill>
                  <a:srgbClr val="FFFF00"/>
                </a:solidFill>
                <a:latin typeface="Arial" pitchFamily="34" charset="0"/>
                <a:cs typeface="Arial" pitchFamily="34" charset="0"/>
              </a:rPr>
              <a:t>Relación agua /yeso.</a:t>
            </a:r>
          </a:p>
          <a:p>
            <a:pPr algn="just"/>
            <a:r>
              <a:rPr lang="es-ES" sz="2800" b="1" dirty="0" smtClean="0">
                <a:solidFill>
                  <a:srgbClr val="FFFF00"/>
                </a:solidFill>
                <a:latin typeface="Arial" pitchFamily="34" charset="0"/>
                <a:cs typeface="Arial" pitchFamily="34" charset="0"/>
              </a:rPr>
              <a:t>Yeso Blanco o Paris</a:t>
            </a:r>
            <a:r>
              <a:rPr lang="es-ES" sz="2800" dirty="0" smtClean="0">
                <a:solidFill>
                  <a:srgbClr val="FFFF00"/>
                </a:solidFill>
                <a:latin typeface="Arial" pitchFamily="34" charset="0"/>
                <a:cs typeface="Arial" pitchFamily="34" charset="0"/>
              </a:rPr>
              <a:t>.   50% su relación.</a:t>
            </a:r>
          </a:p>
          <a:p>
            <a:pPr algn="just"/>
            <a:r>
              <a:rPr lang="es-ES" sz="2800" b="1" dirty="0" smtClean="0">
                <a:solidFill>
                  <a:srgbClr val="FFFF00"/>
                </a:solidFill>
                <a:latin typeface="Arial" pitchFamily="34" charset="0"/>
                <a:cs typeface="Arial" pitchFamily="34" charset="0"/>
              </a:rPr>
              <a:t>Yeso  Piedra   </a:t>
            </a:r>
            <a:r>
              <a:rPr lang="es-ES" sz="2800" dirty="0" smtClean="0">
                <a:solidFill>
                  <a:srgbClr val="FFFF00"/>
                </a:solidFill>
                <a:latin typeface="Arial" pitchFamily="34" charset="0"/>
                <a:cs typeface="Arial" pitchFamily="34" charset="0"/>
              </a:rPr>
              <a:t>30% o 35% su relación.</a:t>
            </a:r>
          </a:p>
          <a:p>
            <a:pPr algn="just"/>
            <a:r>
              <a:rPr lang="es-ES" sz="2800" b="1" dirty="0" smtClean="0">
                <a:solidFill>
                  <a:srgbClr val="FFFF00"/>
                </a:solidFill>
                <a:latin typeface="Arial" pitchFamily="34" charset="0"/>
                <a:cs typeface="Arial" pitchFamily="34" charset="0"/>
              </a:rPr>
              <a:t>Yeso </a:t>
            </a:r>
            <a:r>
              <a:rPr lang="es-ES" sz="2800" b="1" dirty="0" err="1" smtClean="0">
                <a:solidFill>
                  <a:srgbClr val="FFFF00"/>
                </a:solidFill>
                <a:latin typeface="Arial" pitchFamily="34" charset="0"/>
                <a:cs typeface="Arial" pitchFamily="34" charset="0"/>
              </a:rPr>
              <a:t>Extraduro</a:t>
            </a:r>
            <a:r>
              <a:rPr lang="es-ES" sz="2800" dirty="0" smtClean="0">
                <a:solidFill>
                  <a:srgbClr val="FFFF00"/>
                </a:solidFill>
                <a:latin typeface="Arial" pitchFamily="34" charset="0"/>
                <a:cs typeface="Arial" pitchFamily="34" charset="0"/>
              </a:rPr>
              <a:t>.  25% su relación</a:t>
            </a:r>
          </a:p>
          <a:p>
            <a:pPr algn="just"/>
            <a:r>
              <a:rPr lang="es-ES" sz="2800" dirty="0" smtClean="0">
                <a:solidFill>
                  <a:srgbClr val="FFFF00"/>
                </a:solidFill>
                <a:latin typeface="Arial" pitchFamily="34" charset="0"/>
                <a:cs typeface="Arial" pitchFamily="34" charset="0"/>
              </a:rPr>
              <a:t>La dureza del yeso depende muchas veces de esta relación.</a:t>
            </a:r>
          </a:p>
          <a:p>
            <a:pPr algn="just"/>
            <a:r>
              <a:rPr lang="es-ES" sz="2800" dirty="0" smtClean="0">
                <a:solidFill>
                  <a:srgbClr val="FFFF00"/>
                </a:solidFill>
                <a:latin typeface="Arial" pitchFamily="34" charset="0"/>
                <a:cs typeface="Arial" pitchFamily="34" charset="0"/>
              </a:rPr>
              <a:t>---Mientras mas agua se le añada a la relación ,mas largo será el tiempo de fraguado y mas débil será el yeso al fraguar .</a:t>
            </a:r>
          </a:p>
          <a:p>
            <a:pPr algn="just"/>
            <a:r>
              <a:rPr lang="es-ES" sz="2800" dirty="0" smtClean="0">
                <a:solidFill>
                  <a:srgbClr val="FFFF00"/>
                </a:solidFill>
                <a:latin typeface="Arial" pitchFamily="34" charset="0"/>
                <a:cs typeface="Arial" pitchFamily="34" charset="0"/>
              </a:rPr>
              <a:t>----Si la cantidad de agua es menor que la necesaria la cohesión es deficiente entre las partículas y se desmoronan</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24321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476672"/>
            <a:ext cx="8784976" cy="5262979"/>
          </a:xfrm>
          <a:prstGeom prst="rect">
            <a:avLst/>
          </a:prstGeom>
        </p:spPr>
        <p:txBody>
          <a:bodyPr wrap="square">
            <a:spAutoFit/>
          </a:bodyPr>
          <a:lstStyle/>
          <a:p>
            <a:pPr algn="just"/>
            <a:r>
              <a:rPr lang="es-ES" sz="2800" b="1" dirty="0" smtClean="0">
                <a:solidFill>
                  <a:srgbClr val="FFFF00"/>
                </a:solidFill>
                <a:latin typeface="Arial" pitchFamily="34" charset="0"/>
                <a:cs typeface="Arial" pitchFamily="34" charset="0"/>
              </a:rPr>
              <a:t>El tiempo de fraguado del yeso aumenta o disminuye debido a:</a:t>
            </a:r>
          </a:p>
          <a:p>
            <a:pPr algn="just"/>
            <a:r>
              <a:rPr lang="es-ES" sz="2800" dirty="0" smtClean="0">
                <a:solidFill>
                  <a:srgbClr val="FFFF00"/>
                </a:solidFill>
                <a:latin typeface="Arial" pitchFamily="34" charset="0"/>
                <a:cs typeface="Arial" pitchFamily="34" charset="0"/>
              </a:rPr>
              <a:t>-----</a:t>
            </a:r>
            <a:r>
              <a:rPr lang="es-ES" sz="2800" b="1" dirty="0" smtClean="0">
                <a:solidFill>
                  <a:srgbClr val="FFFF00"/>
                </a:solidFill>
                <a:latin typeface="Arial" pitchFamily="34" charset="0"/>
                <a:cs typeface="Arial" pitchFamily="34" charset="0"/>
              </a:rPr>
              <a:t>Impurezas</a:t>
            </a:r>
            <a:r>
              <a:rPr lang="es-ES" sz="2800" dirty="0" smtClean="0">
                <a:solidFill>
                  <a:srgbClr val="FFFF00"/>
                </a:solidFill>
                <a:latin typeface="Arial" pitchFamily="34" charset="0"/>
                <a:cs typeface="Arial" pitchFamily="34" charset="0"/>
              </a:rPr>
              <a:t> : Cuantos mas cristales de </a:t>
            </a:r>
            <a:r>
              <a:rPr lang="es-ES" sz="2800" dirty="0" err="1" smtClean="0">
                <a:solidFill>
                  <a:srgbClr val="FFFF00"/>
                </a:solidFill>
                <a:latin typeface="Arial" pitchFamily="34" charset="0"/>
                <a:cs typeface="Arial" pitchFamily="34" charset="0"/>
              </a:rPr>
              <a:t>gipso</a:t>
            </a:r>
            <a:r>
              <a:rPr lang="es-ES" sz="2800" dirty="0" smtClean="0">
                <a:solidFill>
                  <a:srgbClr val="FFFF00"/>
                </a:solidFill>
                <a:latin typeface="Arial" pitchFamily="34" charset="0"/>
                <a:cs typeface="Arial" pitchFamily="34" charset="0"/>
              </a:rPr>
              <a:t> existan inicialmente en la mezcla ,menor tiempo de fraguado ,por tanto debemos percatarnos que la taza de goma este siempre limpia, también si el proceso de calcinación o elaboración  ha sido  incompleto  es decir ,se han quedado cristales de </a:t>
            </a:r>
            <a:r>
              <a:rPr lang="es-ES" sz="2800" dirty="0" err="1" smtClean="0">
                <a:solidFill>
                  <a:srgbClr val="FFFF00"/>
                </a:solidFill>
                <a:latin typeface="Arial" pitchFamily="34" charset="0"/>
                <a:cs typeface="Arial" pitchFamily="34" charset="0"/>
              </a:rPr>
              <a:t>gipso</a:t>
            </a:r>
            <a:r>
              <a:rPr lang="es-ES" sz="2800" dirty="0" smtClean="0">
                <a:solidFill>
                  <a:srgbClr val="FFFF00"/>
                </a:solidFill>
                <a:latin typeface="Arial" pitchFamily="34" charset="0"/>
                <a:cs typeface="Arial" pitchFamily="34" charset="0"/>
              </a:rPr>
              <a:t> en el polvo de yeso .Se acelera considerablemente.</a:t>
            </a:r>
          </a:p>
          <a:p>
            <a:pPr algn="just"/>
            <a:r>
              <a:rPr lang="es-ES" sz="2800" dirty="0" smtClean="0">
                <a:solidFill>
                  <a:srgbClr val="FFFF00"/>
                </a:solidFill>
                <a:latin typeface="Arial" pitchFamily="34" charset="0"/>
                <a:cs typeface="Arial" pitchFamily="34" charset="0"/>
              </a:rPr>
              <a:t>-----</a:t>
            </a:r>
            <a:r>
              <a:rPr lang="es-ES" sz="2800" b="1" dirty="0" smtClean="0">
                <a:solidFill>
                  <a:srgbClr val="FFFF00"/>
                </a:solidFill>
                <a:latin typeface="Arial" pitchFamily="34" charset="0"/>
                <a:cs typeface="Arial" pitchFamily="34" charset="0"/>
              </a:rPr>
              <a:t>Tamaño del grano </a:t>
            </a:r>
            <a:r>
              <a:rPr lang="es-ES" sz="2800" dirty="0" smtClean="0">
                <a:solidFill>
                  <a:srgbClr val="FFFF00"/>
                </a:solidFill>
                <a:latin typeface="Arial" pitchFamily="34" charset="0"/>
                <a:cs typeface="Arial" pitchFamily="34" charset="0"/>
              </a:rPr>
              <a:t>.Esto determina el tiempo de fraguado ,a menor tamaño ,menor tiempo de fraguado .</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214026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764704"/>
            <a:ext cx="8964488" cy="4832092"/>
          </a:xfrm>
          <a:prstGeom prst="rect">
            <a:avLst/>
          </a:prstGeom>
        </p:spPr>
        <p:txBody>
          <a:bodyPr wrap="square">
            <a:spAutoFit/>
          </a:bodyPr>
          <a:lstStyle/>
          <a:p>
            <a:pPr algn="just"/>
            <a:r>
              <a:rPr lang="es-ES" sz="2800" dirty="0" smtClean="0">
                <a:solidFill>
                  <a:srgbClr val="FFFF00"/>
                </a:solidFill>
                <a:latin typeface="Arial" pitchFamily="34" charset="0"/>
                <a:cs typeface="Arial" pitchFamily="34" charset="0"/>
              </a:rPr>
              <a:t>----</a:t>
            </a:r>
            <a:r>
              <a:rPr lang="es-ES" sz="2800" b="1" dirty="0" smtClean="0">
                <a:solidFill>
                  <a:srgbClr val="FFFF00"/>
                </a:solidFill>
                <a:latin typeface="Arial" pitchFamily="34" charset="0"/>
                <a:cs typeface="Arial" pitchFamily="34" charset="0"/>
              </a:rPr>
              <a:t>-Mezclado</a:t>
            </a:r>
            <a:r>
              <a:rPr lang="es-ES" sz="2800" dirty="0" smtClean="0">
                <a:solidFill>
                  <a:srgbClr val="FFFF00"/>
                </a:solidFill>
                <a:latin typeface="Arial" pitchFamily="34" charset="0"/>
                <a:cs typeface="Arial" pitchFamily="34" charset="0"/>
              </a:rPr>
              <a:t>. Cuando mayor sea el </a:t>
            </a:r>
            <a:r>
              <a:rPr lang="es-ES" sz="2800" dirty="0" err="1" smtClean="0">
                <a:solidFill>
                  <a:srgbClr val="FFFF00"/>
                </a:solidFill>
                <a:latin typeface="Arial" pitchFamily="34" charset="0"/>
                <a:cs typeface="Arial" pitchFamily="34" charset="0"/>
              </a:rPr>
              <a:t>espátulado</a:t>
            </a:r>
            <a:r>
              <a:rPr lang="es-ES" sz="2800" dirty="0" smtClean="0">
                <a:solidFill>
                  <a:srgbClr val="FFFF00"/>
                </a:solidFill>
                <a:latin typeface="Arial" pitchFamily="34" charset="0"/>
                <a:cs typeface="Arial" pitchFamily="34" charset="0"/>
              </a:rPr>
              <a:t> y la rapidez del mismo, menor será el tiempo de fraguado , porque una vez unida A/Y  comienzan a formarse los núcleos de cristalización , los que son rotos por el </a:t>
            </a:r>
            <a:r>
              <a:rPr lang="es-ES" sz="2800" dirty="0" err="1" smtClean="0">
                <a:solidFill>
                  <a:srgbClr val="FFFF00"/>
                </a:solidFill>
                <a:latin typeface="Arial" pitchFamily="34" charset="0"/>
                <a:cs typeface="Arial" pitchFamily="34" charset="0"/>
              </a:rPr>
              <a:t>espátulado</a:t>
            </a:r>
            <a:r>
              <a:rPr lang="es-ES" sz="2800" dirty="0" smtClean="0">
                <a:solidFill>
                  <a:srgbClr val="FFFF00"/>
                </a:solidFill>
                <a:latin typeface="Arial" pitchFamily="34" charset="0"/>
                <a:cs typeface="Arial" pitchFamily="34" charset="0"/>
              </a:rPr>
              <a:t> distribuyéndose en toda la masa y como los núcleos aceleran el fraguado ,esta es la razón</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 -----</a:t>
            </a:r>
            <a:r>
              <a:rPr lang="es-ES" sz="2800" b="1" dirty="0" smtClean="0">
                <a:solidFill>
                  <a:srgbClr val="FFFF00"/>
                </a:solidFill>
                <a:latin typeface="Arial" pitchFamily="34" charset="0"/>
                <a:cs typeface="Arial" pitchFamily="34" charset="0"/>
              </a:rPr>
              <a:t>Temperatura. </a:t>
            </a:r>
            <a:r>
              <a:rPr lang="es-ES" sz="2800" dirty="0" smtClean="0">
                <a:solidFill>
                  <a:srgbClr val="FFFF00"/>
                </a:solidFill>
                <a:latin typeface="Arial" pitchFamily="34" charset="0"/>
                <a:cs typeface="Arial" pitchFamily="34" charset="0"/>
              </a:rPr>
              <a:t>A mayor temperatura mayor velocidad del fraguado , mientras no sobrepase los 50 </a:t>
            </a:r>
            <a:r>
              <a:rPr lang="es-ES" sz="2800" dirty="0" err="1" smtClean="0">
                <a:solidFill>
                  <a:srgbClr val="FFFF00"/>
                </a:solidFill>
                <a:latin typeface="Arial" pitchFamily="34" charset="0"/>
                <a:cs typeface="Arial" pitchFamily="34" charset="0"/>
              </a:rPr>
              <a:t>ºc</a:t>
            </a:r>
            <a:r>
              <a:rPr lang="es-ES" sz="2800" dirty="0" smtClean="0">
                <a:solidFill>
                  <a:srgbClr val="FFFF00"/>
                </a:solidFill>
                <a:latin typeface="Arial" pitchFamily="34" charset="0"/>
                <a:cs typeface="Arial" pitchFamily="34" charset="0"/>
              </a:rPr>
              <a:t> ,ya que de esa temperatura en adelante se retarda y si el agua esta a 100 </a:t>
            </a:r>
            <a:r>
              <a:rPr lang="es-ES" sz="2800" dirty="0" err="1" smtClean="0">
                <a:solidFill>
                  <a:srgbClr val="FFFF00"/>
                </a:solidFill>
                <a:latin typeface="Arial" pitchFamily="34" charset="0"/>
                <a:cs typeface="Arial" pitchFamily="34" charset="0"/>
              </a:rPr>
              <a:t>ºc</a:t>
            </a:r>
            <a:r>
              <a:rPr lang="es-ES" sz="2800" dirty="0" smtClean="0">
                <a:solidFill>
                  <a:srgbClr val="FFFF00"/>
                </a:solidFill>
                <a:latin typeface="Arial" pitchFamily="34" charset="0"/>
                <a:cs typeface="Arial" pitchFamily="34" charset="0"/>
              </a:rPr>
              <a:t> no se produce reacción </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558705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692696"/>
            <a:ext cx="8712968" cy="4832092"/>
          </a:xfrm>
          <a:prstGeom prst="rect">
            <a:avLst/>
          </a:prstGeom>
        </p:spPr>
        <p:txBody>
          <a:bodyPr wrap="square">
            <a:spAutoFit/>
          </a:bodyPr>
          <a:lstStyle/>
          <a:p>
            <a:pPr algn="just"/>
            <a:r>
              <a:rPr lang="es-ES" sz="2800" dirty="0" smtClean="0">
                <a:solidFill>
                  <a:srgbClr val="FFFF00"/>
                </a:solidFill>
                <a:latin typeface="Arial" pitchFamily="34" charset="0"/>
                <a:cs typeface="Arial" pitchFamily="34" charset="0"/>
              </a:rPr>
              <a:t>------.</a:t>
            </a:r>
            <a:r>
              <a:rPr lang="es-ES" sz="2800" b="1" dirty="0" smtClean="0">
                <a:solidFill>
                  <a:srgbClr val="FFFF00"/>
                </a:solidFill>
                <a:latin typeface="Arial" pitchFamily="34" charset="0"/>
                <a:cs typeface="Arial" pitchFamily="34" charset="0"/>
              </a:rPr>
              <a:t>Retardadores y Aceleradores </a:t>
            </a:r>
            <a:r>
              <a:rPr lang="es-ES" sz="2800" dirty="0" smtClean="0">
                <a:solidFill>
                  <a:srgbClr val="FFFF00"/>
                </a:solidFill>
                <a:latin typeface="Arial" pitchFamily="34" charset="0"/>
                <a:cs typeface="Arial" pitchFamily="34" charset="0"/>
              </a:rPr>
              <a:t>.El medio mas practico para controlar el tiempo de fraguado es agregar a la mezcla modificadores químicos como.</a:t>
            </a:r>
          </a:p>
          <a:p>
            <a:pPr algn="just"/>
            <a:endParaRPr lang="es-ES" sz="2800" dirty="0" smtClean="0">
              <a:solidFill>
                <a:srgbClr val="FFFF00"/>
              </a:solidFill>
              <a:latin typeface="Arial" pitchFamily="34" charset="0"/>
              <a:cs typeface="Arial" pitchFamily="34" charset="0"/>
            </a:endParaRPr>
          </a:p>
          <a:p>
            <a:pPr algn="just"/>
            <a:r>
              <a:rPr lang="es-ES" sz="2800" b="1" dirty="0" smtClean="0">
                <a:solidFill>
                  <a:srgbClr val="FFFF00"/>
                </a:solidFill>
                <a:latin typeface="Arial" pitchFamily="34" charset="0"/>
                <a:cs typeface="Arial" pitchFamily="34" charset="0"/>
              </a:rPr>
              <a:t>ACELERADORES </a:t>
            </a:r>
            <a:r>
              <a:rPr lang="es-ES" sz="2800" dirty="0" smtClean="0">
                <a:solidFill>
                  <a:srgbClr val="FFFF00"/>
                </a:solidFill>
                <a:latin typeface="Arial" pitchFamily="34" charset="0"/>
                <a:cs typeface="Arial" pitchFamily="34" charset="0"/>
              </a:rPr>
              <a:t> .Disminuye el tiempo de fraguado Ejemplo :sulfato de potasio , cloruro de sodio y agua de </a:t>
            </a:r>
            <a:r>
              <a:rPr lang="es-ES" sz="2800" dirty="0" err="1" smtClean="0">
                <a:solidFill>
                  <a:srgbClr val="FFFF00"/>
                </a:solidFill>
                <a:latin typeface="Arial" pitchFamily="34" charset="0"/>
                <a:cs typeface="Arial" pitchFamily="34" charset="0"/>
              </a:rPr>
              <a:t>gipso</a:t>
            </a:r>
            <a:endParaRPr lang="es-ES" sz="2800" dirty="0" smtClean="0">
              <a:solidFill>
                <a:srgbClr val="FFFF00"/>
              </a:solidFill>
              <a:latin typeface="Arial" pitchFamily="34" charset="0"/>
              <a:cs typeface="Arial" pitchFamily="34" charset="0"/>
            </a:endParaRPr>
          </a:p>
          <a:p>
            <a:pPr algn="just"/>
            <a:endParaRPr lang="es-ES" sz="2800" dirty="0" smtClean="0">
              <a:solidFill>
                <a:srgbClr val="FFFF00"/>
              </a:solidFill>
              <a:latin typeface="Arial" pitchFamily="34" charset="0"/>
              <a:cs typeface="Arial" pitchFamily="34" charset="0"/>
            </a:endParaRPr>
          </a:p>
          <a:p>
            <a:pPr algn="just"/>
            <a:r>
              <a:rPr lang="es-ES" sz="2800" b="1" dirty="0" smtClean="0">
                <a:solidFill>
                  <a:srgbClr val="FFFF00"/>
                </a:solidFill>
                <a:latin typeface="Arial" pitchFamily="34" charset="0"/>
                <a:cs typeface="Arial" pitchFamily="34" charset="0"/>
              </a:rPr>
              <a:t>RETARDADORES</a:t>
            </a:r>
            <a:r>
              <a:rPr lang="es-ES" sz="2800" dirty="0" smtClean="0">
                <a:solidFill>
                  <a:srgbClr val="FFFF00"/>
                </a:solidFill>
                <a:latin typeface="Arial" pitchFamily="34" charset="0"/>
                <a:cs typeface="Arial" pitchFamily="34" charset="0"/>
              </a:rPr>
              <a:t>: Prolonga o alarga el tiempo de fraguado :Ejemplo ,bórax Citrato de sodio </a:t>
            </a:r>
          </a:p>
          <a:p>
            <a:pPr algn="just"/>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167712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411760" y="2494637"/>
            <a:ext cx="3456384" cy="1077218"/>
          </a:xfrm>
          <a:prstGeom prst="rect">
            <a:avLst/>
          </a:prstGeom>
        </p:spPr>
        <p:txBody>
          <a:bodyPr wrap="square">
            <a:spAutoFit/>
          </a:bodyPr>
          <a:lstStyle/>
          <a:p>
            <a:pPr algn="ctr"/>
            <a:r>
              <a:rPr lang="es-ES" sz="3200" dirty="0" smtClean="0">
                <a:solidFill>
                  <a:srgbClr val="FFFF00"/>
                </a:solidFill>
                <a:latin typeface="Arial" pitchFamily="34" charset="0"/>
                <a:cs typeface="Arial" pitchFamily="34" charset="0"/>
              </a:rPr>
              <a:t>Tema 5 </a:t>
            </a:r>
          </a:p>
          <a:p>
            <a:pPr algn="ctr"/>
            <a:r>
              <a:rPr lang="es-ES" sz="3200" dirty="0" smtClean="0">
                <a:solidFill>
                  <a:srgbClr val="FFFF00"/>
                </a:solidFill>
                <a:latin typeface="Arial" pitchFamily="34" charset="0"/>
                <a:cs typeface="Arial" pitchFamily="34" charset="0"/>
              </a:rPr>
              <a:t>Yesos Dentales</a:t>
            </a:r>
            <a:endParaRPr lang="es-ES" sz="32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16962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37232" y="620688"/>
            <a:ext cx="3469541"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Bibliografía</a:t>
            </a:r>
            <a:endParaRPr lang="es-E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4 Rectángulo"/>
          <p:cNvSpPr/>
          <p:nvPr/>
        </p:nvSpPr>
        <p:spPr>
          <a:xfrm>
            <a:off x="107504" y="2274838"/>
            <a:ext cx="8784976" cy="3416320"/>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Texto para la formación de técnicos en Prótesis Dental  1er año ….pág..303—315</a:t>
            </a:r>
          </a:p>
          <a:p>
            <a:pPr algn="just"/>
            <a:endParaRPr lang="es-ES" sz="2400" dirty="0" smtClean="0">
              <a:solidFill>
                <a:srgbClr val="FFFF00"/>
              </a:solidFill>
              <a:latin typeface="Arial" pitchFamily="34" charset="0"/>
              <a:cs typeface="Arial" pitchFamily="34" charset="0"/>
            </a:endParaRPr>
          </a:p>
          <a:p>
            <a:pPr algn="just"/>
            <a:r>
              <a:rPr lang="es-ES" sz="2400" dirty="0" err="1" smtClean="0">
                <a:solidFill>
                  <a:srgbClr val="FFFF00"/>
                </a:solidFill>
                <a:latin typeface="Arial" pitchFamily="34" charset="0"/>
                <a:cs typeface="Arial" pitchFamily="34" charset="0"/>
              </a:rPr>
              <a:t>O,Brein</a:t>
            </a:r>
            <a:r>
              <a:rPr lang="es-ES" sz="2400" dirty="0" smtClean="0">
                <a:solidFill>
                  <a:srgbClr val="FFFF00"/>
                </a:solidFill>
                <a:latin typeface="Arial" pitchFamily="34" charset="0"/>
                <a:cs typeface="Arial" pitchFamily="34" charset="0"/>
              </a:rPr>
              <a:t> .</a:t>
            </a:r>
            <a:r>
              <a:rPr lang="es-ES" sz="2400" dirty="0" err="1" smtClean="0">
                <a:solidFill>
                  <a:srgbClr val="FFFF00"/>
                </a:solidFill>
                <a:latin typeface="Arial" pitchFamily="34" charset="0"/>
                <a:cs typeface="Arial" pitchFamily="34" charset="0"/>
              </a:rPr>
              <a:t>w.I.Materiales</a:t>
            </a:r>
            <a:r>
              <a:rPr lang="es-ES" sz="2400" dirty="0" smtClean="0">
                <a:solidFill>
                  <a:srgbClr val="FFFF00"/>
                </a:solidFill>
                <a:latin typeface="Arial" pitchFamily="34" charset="0"/>
                <a:cs typeface="Arial" pitchFamily="34" charset="0"/>
              </a:rPr>
              <a:t> y su selección .editorial Pueblo y Educación 1984. Pág.213</a:t>
            </a:r>
          </a:p>
          <a:p>
            <a:pPr algn="just"/>
            <a:endParaRPr lang="es-ES" sz="2400" dirty="0" smtClean="0">
              <a:solidFill>
                <a:srgbClr val="FFFF00"/>
              </a:solidFill>
              <a:latin typeface="Arial" pitchFamily="34" charset="0"/>
              <a:cs typeface="Arial" pitchFamily="34" charset="0"/>
            </a:endParaRPr>
          </a:p>
          <a:p>
            <a:pPr algn="just"/>
            <a:r>
              <a:rPr lang="es-ES" sz="2400" dirty="0" err="1" smtClean="0">
                <a:solidFill>
                  <a:srgbClr val="FFFF00"/>
                </a:solidFill>
                <a:latin typeface="Arial" pitchFamily="34" charset="0"/>
                <a:cs typeface="Arial" pitchFamily="34" charset="0"/>
              </a:rPr>
              <a:t>Saizar</a:t>
            </a:r>
            <a:r>
              <a:rPr lang="es-ES" sz="2400" dirty="0" smtClean="0">
                <a:solidFill>
                  <a:srgbClr val="FFFF00"/>
                </a:solidFill>
                <a:latin typeface="Arial" pitchFamily="34" charset="0"/>
                <a:cs typeface="Arial" pitchFamily="34" charset="0"/>
              </a:rPr>
              <a:t> P .Prótesis a Placa. Edición Ciencia y Técnica .1970.</a:t>
            </a:r>
          </a:p>
          <a:p>
            <a:pPr algn="just"/>
            <a:r>
              <a:rPr lang="es-ES" sz="2400" dirty="0" err="1" smtClean="0">
                <a:solidFill>
                  <a:srgbClr val="FFFF00"/>
                </a:solidFill>
                <a:latin typeface="Arial" pitchFamily="34" charset="0"/>
                <a:cs typeface="Arial" pitchFamily="34" charset="0"/>
              </a:rPr>
              <a:t>Aldanza</a:t>
            </a:r>
            <a:r>
              <a:rPr lang="es-ES" sz="2400" dirty="0" smtClean="0">
                <a:solidFill>
                  <a:srgbClr val="FFFF00"/>
                </a:solidFill>
                <a:latin typeface="Arial" pitchFamily="34" charset="0"/>
                <a:cs typeface="Arial" pitchFamily="34" charset="0"/>
              </a:rPr>
              <a:t> Zulueta P. Materiales Dentales. Editorial Pueblo y Educación .1988.</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4164371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471844" y="1052736"/>
            <a:ext cx="4200317"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Próxima Clase</a:t>
            </a:r>
            <a:endParaRPr lang="es-E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4 Rectángulo"/>
          <p:cNvSpPr/>
          <p:nvPr/>
        </p:nvSpPr>
        <p:spPr>
          <a:xfrm>
            <a:off x="2169983" y="3244334"/>
            <a:ext cx="4826963" cy="1077218"/>
          </a:xfrm>
          <a:prstGeom prst="rect">
            <a:avLst/>
          </a:prstGeom>
        </p:spPr>
        <p:txBody>
          <a:bodyPr wrap="none">
            <a:spAutoFit/>
          </a:bodyPr>
          <a:lstStyle/>
          <a:p>
            <a:pPr algn="ctr"/>
            <a:r>
              <a:rPr lang="es-ES" sz="3200" b="1" dirty="0" smtClean="0">
                <a:solidFill>
                  <a:srgbClr val="FFFF00"/>
                </a:solidFill>
                <a:latin typeface="Arial" pitchFamily="34" charset="0"/>
                <a:cs typeface="Arial" pitchFamily="34" charset="0"/>
              </a:rPr>
              <a:t>Temática 6 </a:t>
            </a:r>
          </a:p>
          <a:p>
            <a:pPr algn="ctr"/>
            <a:r>
              <a:rPr lang="es-ES" sz="3200" b="1" dirty="0" smtClean="0">
                <a:solidFill>
                  <a:srgbClr val="FFFF00"/>
                </a:solidFill>
                <a:latin typeface="Arial" pitchFamily="34" charset="0"/>
                <a:cs typeface="Arial" pitchFamily="34" charset="0"/>
              </a:rPr>
              <a:t> Obtención de modelos.</a:t>
            </a:r>
            <a:endParaRPr lang="es-ES" sz="32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917696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908720"/>
            <a:ext cx="8784976" cy="4893647"/>
          </a:xfrm>
          <a:prstGeom prst="rect">
            <a:avLst/>
          </a:prstGeom>
        </p:spPr>
        <p:txBody>
          <a:bodyPr wrap="square">
            <a:spAutoFit/>
          </a:bodyPr>
          <a:lstStyle/>
          <a:p>
            <a:pPr algn="ctr"/>
            <a:r>
              <a:rPr lang="es-ES" sz="2400" b="1" dirty="0" smtClean="0">
                <a:solidFill>
                  <a:srgbClr val="FFFF00"/>
                </a:solidFill>
                <a:latin typeface="Arial" pitchFamily="34" charset="0"/>
                <a:cs typeface="Arial" pitchFamily="34" charset="0"/>
              </a:rPr>
              <a:t>ESTUDIO  INDIVIDUAL.</a:t>
            </a:r>
          </a:p>
          <a:p>
            <a:r>
              <a:rPr lang="es-ES" sz="2400" dirty="0" smtClean="0">
                <a:solidFill>
                  <a:srgbClr val="FFFF00"/>
                </a:solidFill>
                <a:latin typeface="Arial" pitchFamily="34" charset="0"/>
                <a:cs typeface="Arial" pitchFamily="34" charset="0"/>
              </a:rPr>
              <a:t>1.-Mencione los derivados del </a:t>
            </a:r>
            <a:r>
              <a:rPr lang="es-ES" sz="2400" dirty="0" err="1" smtClean="0">
                <a:solidFill>
                  <a:srgbClr val="FFFF00"/>
                </a:solidFill>
                <a:latin typeface="Arial" pitchFamily="34" charset="0"/>
                <a:cs typeface="Arial" pitchFamily="34" charset="0"/>
              </a:rPr>
              <a:t>gipso</a:t>
            </a:r>
            <a:endParaRPr lang="es-ES" sz="2400" dirty="0" smtClean="0">
              <a:solidFill>
                <a:srgbClr val="FFFF00"/>
              </a:solidFill>
              <a:latin typeface="Arial" pitchFamily="34" charset="0"/>
              <a:cs typeface="Arial" pitchFamily="34" charset="0"/>
            </a:endParaRP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2.-Establezca diferencias entre el yeso Paris ,yeso piedra y yeso </a:t>
            </a:r>
            <a:r>
              <a:rPr lang="es-ES" sz="2400" dirty="0" err="1" smtClean="0">
                <a:solidFill>
                  <a:srgbClr val="FFFF00"/>
                </a:solidFill>
                <a:latin typeface="Arial" pitchFamily="34" charset="0"/>
                <a:cs typeface="Arial" pitchFamily="34" charset="0"/>
              </a:rPr>
              <a:t>extraduro</a:t>
            </a:r>
            <a:endParaRPr lang="es-ES" sz="2400" dirty="0" smtClean="0">
              <a:solidFill>
                <a:srgbClr val="FFFF00"/>
              </a:solidFill>
              <a:latin typeface="Arial" pitchFamily="34" charset="0"/>
              <a:cs typeface="Arial" pitchFamily="34" charset="0"/>
            </a:endParaRP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3.-De las relaciones A/p utilizadas para el yeso Paris y el Piedra ¿por qué son diferentes?</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4.-¿Qué cambios físicos y químicos acompaña al fraguado del yeso?</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5.-Diga las propiedades de los yesos</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403510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412776"/>
            <a:ext cx="8928992" cy="4154984"/>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1.1-Yesos Dentales. Generalidades. Composición. Obtención. Tipos. Usos.</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1.2-Manipulación. Química del fraguado. Teorías del fraguado.</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1.3- Proporción agua-polvo. Fases del fraguado. Velocidad  y expansión del fraguado. </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1.4-Propiedades físicas. Resistencia del fraguado. Solubilidad. Condiciones de almacenamiento. Instrumentos y equipos. Funciones. Efectos biológicos de los  yesos</a:t>
            </a:r>
            <a:endParaRPr lang="es-ES" sz="2400" dirty="0">
              <a:solidFill>
                <a:srgbClr val="FFFF00"/>
              </a:solidFill>
              <a:latin typeface="Arial" pitchFamily="34" charset="0"/>
              <a:cs typeface="Arial" pitchFamily="34" charset="0"/>
            </a:endParaRPr>
          </a:p>
        </p:txBody>
      </p:sp>
      <p:sp>
        <p:nvSpPr>
          <p:cNvPr id="5" name="4 CuadroTexto"/>
          <p:cNvSpPr txBox="1"/>
          <p:nvPr/>
        </p:nvSpPr>
        <p:spPr>
          <a:xfrm>
            <a:off x="467544" y="548680"/>
            <a:ext cx="2214068" cy="584775"/>
          </a:xfrm>
          <a:prstGeom prst="rect">
            <a:avLst/>
          </a:prstGeom>
          <a:noFill/>
        </p:spPr>
        <p:txBody>
          <a:bodyPr wrap="none" rtlCol="0">
            <a:spAutoFit/>
          </a:bodyPr>
          <a:lstStyle/>
          <a:p>
            <a:r>
              <a:rPr lang="es-ES" sz="3200" dirty="0" smtClean="0">
                <a:solidFill>
                  <a:srgbClr val="FFFF00"/>
                </a:solidFill>
                <a:latin typeface="Arial" pitchFamily="34" charset="0"/>
                <a:cs typeface="Arial" pitchFamily="34" charset="0"/>
              </a:rPr>
              <a:t>SUMARIO:</a:t>
            </a:r>
            <a:endParaRPr lang="es-ES" sz="32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754468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260648"/>
            <a:ext cx="8928992" cy="3046988"/>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El  yeso de uso estomatológico se obtiene a partir del </a:t>
            </a:r>
            <a:r>
              <a:rPr lang="es-ES" sz="2400" dirty="0" err="1" smtClean="0">
                <a:solidFill>
                  <a:srgbClr val="FFFF00"/>
                </a:solidFill>
                <a:latin typeface="Arial" pitchFamily="34" charset="0"/>
                <a:cs typeface="Arial" pitchFamily="34" charset="0"/>
              </a:rPr>
              <a:t>gipso</a:t>
            </a:r>
            <a:r>
              <a:rPr lang="es-ES" sz="2400" dirty="0" smtClean="0">
                <a:solidFill>
                  <a:srgbClr val="FFFF00"/>
                </a:solidFill>
                <a:latin typeface="Arial" pitchFamily="34" charset="0"/>
                <a:cs typeface="Arial" pitchFamily="34" charset="0"/>
              </a:rPr>
              <a:t> ,elemento principal del yeso , este es un mineral que se encuentra distribuido en diferentes regiones de la tierra ,su uso como material dental data mas de 200 años (1756) y desde entonces se han ido perfeccionando hasta obtener varios tipos distintos de yesos de aplicación </a:t>
            </a:r>
            <a:r>
              <a:rPr lang="es-ES" sz="2400" dirty="0" err="1" smtClean="0">
                <a:solidFill>
                  <a:srgbClr val="FFFF00"/>
                </a:solidFill>
                <a:latin typeface="Arial" pitchFamily="34" charset="0"/>
                <a:cs typeface="Arial" pitchFamily="34" charset="0"/>
              </a:rPr>
              <a:t>estomatologica</a:t>
            </a:r>
            <a:r>
              <a:rPr lang="es-ES" sz="2400" dirty="0" smtClean="0">
                <a:solidFill>
                  <a:srgbClr val="FFFF00"/>
                </a:solidFill>
                <a:latin typeface="Arial" pitchFamily="34" charset="0"/>
                <a:cs typeface="Arial" pitchFamily="34" charset="0"/>
              </a:rPr>
              <a:t> es casi en su totalidad sulfato de calcio </a:t>
            </a:r>
            <a:r>
              <a:rPr lang="es-ES" sz="2400" dirty="0" err="1" smtClean="0">
                <a:solidFill>
                  <a:srgbClr val="FFFF00"/>
                </a:solidFill>
                <a:latin typeface="Arial" pitchFamily="34" charset="0"/>
                <a:cs typeface="Arial" pitchFamily="34" charset="0"/>
              </a:rPr>
              <a:t>dihidratado</a:t>
            </a:r>
            <a:r>
              <a:rPr lang="es-ES" sz="2400" dirty="0" smtClean="0">
                <a:solidFill>
                  <a:srgbClr val="FFFF00"/>
                </a:solidFill>
                <a:latin typeface="Arial" pitchFamily="34" charset="0"/>
                <a:cs typeface="Arial" pitchFamily="34" charset="0"/>
              </a:rPr>
              <a:t> químicamente ,cuya formula es SO4CA 2H2O.</a:t>
            </a:r>
            <a:endParaRPr lang="es-ES" sz="2400" dirty="0">
              <a:solidFill>
                <a:srgbClr val="FFFF00"/>
              </a:solidFill>
              <a:latin typeface="Arial" pitchFamily="34" charset="0"/>
              <a:cs typeface="Arial" pitchFamily="34" charset="0"/>
            </a:endParaRPr>
          </a:p>
        </p:txBody>
      </p:sp>
      <p:sp>
        <p:nvSpPr>
          <p:cNvPr id="5" name="4 Rectángulo"/>
          <p:cNvSpPr/>
          <p:nvPr/>
        </p:nvSpPr>
        <p:spPr>
          <a:xfrm>
            <a:off x="107504" y="4005064"/>
            <a:ext cx="8856984" cy="1569660"/>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El yeso es el resultado de la calcinación del </a:t>
            </a:r>
            <a:r>
              <a:rPr lang="es-ES" sz="2400" dirty="0" err="1" smtClean="0">
                <a:solidFill>
                  <a:srgbClr val="FFFF00"/>
                </a:solidFill>
                <a:latin typeface="Arial" pitchFamily="34" charset="0"/>
                <a:cs typeface="Arial" pitchFamily="34" charset="0"/>
              </a:rPr>
              <a:t>gipso</a:t>
            </a:r>
            <a:r>
              <a:rPr lang="es-ES" sz="2400" dirty="0" smtClean="0">
                <a:solidFill>
                  <a:srgbClr val="FFFF00"/>
                </a:solidFill>
                <a:latin typeface="Arial" pitchFamily="34" charset="0"/>
                <a:cs typeface="Arial" pitchFamily="34" charset="0"/>
              </a:rPr>
              <a:t> o sulfato de calcio </a:t>
            </a:r>
            <a:r>
              <a:rPr lang="es-ES" sz="2400" dirty="0" err="1" smtClean="0">
                <a:solidFill>
                  <a:srgbClr val="FFFF00"/>
                </a:solidFill>
                <a:latin typeface="Arial" pitchFamily="34" charset="0"/>
                <a:cs typeface="Arial" pitchFamily="34" charset="0"/>
              </a:rPr>
              <a:t>dihidratado</a:t>
            </a:r>
            <a:r>
              <a:rPr lang="es-ES" sz="2400" dirty="0" smtClean="0">
                <a:solidFill>
                  <a:srgbClr val="FFFF00"/>
                </a:solidFill>
                <a:latin typeface="Arial" pitchFamily="34" charset="0"/>
                <a:cs typeface="Arial" pitchFamily="34" charset="0"/>
              </a:rPr>
              <a:t>, a diferentes temperaturas y condiciones, el cual es convertido en Sulfato de calcio </a:t>
            </a:r>
            <a:r>
              <a:rPr lang="es-ES" sz="2400" dirty="0" err="1" smtClean="0">
                <a:solidFill>
                  <a:srgbClr val="FFFF00"/>
                </a:solidFill>
                <a:latin typeface="Arial" pitchFamily="34" charset="0"/>
                <a:cs typeface="Arial" pitchFamily="34" charset="0"/>
              </a:rPr>
              <a:t>hemidratado</a:t>
            </a:r>
            <a:r>
              <a:rPr lang="es-ES" sz="2400" dirty="0" smtClean="0">
                <a:solidFill>
                  <a:srgbClr val="FFFF00"/>
                </a:solidFill>
                <a:latin typeface="Arial" pitchFamily="34" charset="0"/>
                <a:cs typeface="Arial" pitchFamily="34" charset="0"/>
              </a:rPr>
              <a:t>. (SO4.Ca.½ H2O). </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87384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052736"/>
            <a:ext cx="8856984" cy="3970318"/>
          </a:xfrm>
          <a:prstGeom prst="rect">
            <a:avLst/>
          </a:prstGeom>
        </p:spPr>
        <p:txBody>
          <a:bodyPr wrap="square">
            <a:spAutoFit/>
          </a:bodyPr>
          <a:lstStyle/>
          <a:p>
            <a:pPr algn="just"/>
            <a:r>
              <a:rPr lang="es-ES" sz="2800" dirty="0" smtClean="0">
                <a:solidFill>
                  <a:srgbClr val="FFFF00"/>
                </a:solidFill>
                <a:latin typeface="Arial" pitchFamily="34" charset="0"/>
                <a:cs typeface="Arial" pitchFamily="34" charset="0"/>
              </a:rPr>
              <a:t>Los yesos tienen gran aplicación en Estomatología como es en Prótesis, Ortodoncia, entre otras disciplinas, teniendo múltiples usos de acuerdo a sus propiedades. Se presentan en formas de polvos finos, de color blancos los cuales pudieran ser pigmentados para su identificación. Estos polvos se mezclan con agua en proporciones adecuadas, formando una pasta, la cual en esta forma es utilizada, que finalmente fragua, lográndose una masa rígida.</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371428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612845"/>
            <a:ext cx="8856984" cy="5693866"/>
          </a:xfrm>
          <a:prstGeom prst="rect">
            <a:avLst/>
          </a:prstGeom>
        </p:spPr>
        <p:txBody>
          <a:bodyPr wrap="square">
            <a:spAutoFit/>
          </a:bodyPr>
          <a:lstStyle/>
          <a:p>
            <a:pPr algn="just"/>
            <a:r>
              <a:rPr lang="es-ES" sz="2800" b="1" dirty="0" smtClean="0">
                <a:solidFill>
                  <a:srgbClr val="FFFF00"/>
                </a:solidFill>
                <a:latin typeface="Arial" pitchFamily="34" charset="0"/>
                <a:cs typeface="Arial" pitchFamily="34" charset="0"/>
              </a:rPr>
              <a:t>Obtención de yesos</a:t>
            </a:r>
          </a:p>
          <a:p>
            <a:pPr algn="just"/>
            <a:r>
              <a:rPr lang="es-ES" sz="2400" dirty="0" smtClean="0">
                <a:solidFill>
                  <a:srgbClr val="FFFF00"/>
                </a:solidFill>
                <a:latin typeface="Arial" pitchFamily="34" charset="0"/>
                <a:cs typeface="Arial" pitchFamily="34" charset="0"/>
              </a:rPr>
              <a:t>Para la obtención de yeso París, el </a:t>
            </a:r>
            <a:r>
              <a:rPr lang="es-ES" sz="2400" dirty="0" err="1" smtClean="0">
                <a:solidFill>
                  <a:srgbClr val="FFFF00"/>
                </a:solidFill>
                <a:latin typeface="Arial" pitchFamily="34" charset="0"/>
                <a:cs typeface="Arial" pitchFamily="34" charset="0"/>
              </a:rPr>
              <a:t>gipso</a:t>
            </a:r>
            <a:r>
              <a:rPr lang="es-ES" sz="2400" dirty="0" smtClean="0">
                <a:solidFill>
                  <a:srgbClr val="FFFF00"/>
                </a:solidFill>
                <a:latin typeface="Arial" pitchFamily="34" charset="0"/>
                <a:cs typeface="Arial" pitchFamily="34" charset="0"/>
              </a:rPr>
              <a:t> molido se convierte en </a:t>
            </a:r>
            <a:r>
              <a:rPr lang="es-ES" sz="2400" dirty="0" err="1" smtClean="0">
                <a:solidFill>
                  <a:srgbClr val="FFFF00"/>
                </a:solidFill>
                <a:latin typeface="Arial" pitchFamily="34" charset="0"/>
                <a:cs typeface="Arial" pitchFamily="34" charset="0"/>
              </a:rPr>
              <a:t>hemihidrato</a:t>
            </a:r>
            <a:r>
              <a:rPr lang="es-ES" sz="2400" dirty="0" smtClean="0">
                <a:solidFill>
                  <a:srgbClr val="FFFF00"/>
                </a:solidFill>
                <a:latin typeface="Arial" pitchFamily="34" charset="0"/>
                <a:cs typeface="Arial" pitchFamily="34" charset="0"/>
              </a:rPr>
              <a:t> (SO4 Ca.½H2O) por calcinación (110º-120ºc) en seco, en recipientes abiertos.</a:t>
            </a:r>
          </a:p>
          <a:p>
            <a:pPr algn="just"/>
            <a:r>
              <a:rPr lang="es-ES" sz="2400" dirty="0" smtClean="0">
                <a:solidFill>
                  <a:srgbClr val="FFFF00"/>
                </a:solidFill>
                <a:latin typeface="Arial" pitchFamily="34" charset="0"/>
                <a:cs typeface="Arial" pitchFamily="34" charset="0"/>
              </a:rPr>
              <a:t>Tres cuartas partes del agua de cristalización, es eliminada, provocando una disminución en el volumen verdadero del material sólido remanente. Aunque la estructura cristalina cambia a la de </a:t>
            </a:r>
            <a:r>
              <a:rPr lang="es-ES" sz="2400" dirty="0" err="1" smtClean="0">
                <a:solidFill>
                  <a:srgbClr val="FFFF00"/>
                </a:solidFill>
                <a:latin typeface="Arial" pitchFamily="34" charset="0"/>
                <a:cs typeface="Arial" pitchFamily="34" charset="0"/>
              </a:rPr>
              <a:t>hemihidratado</a:t>
            </a:r>
            <a:r>
              <a:rPr lang="es-ES" sz="2400" dirty="0" smtClean="0">
                <a:solidFill>
                  <a:srgbClr val="FFFF00"/>
                </a:solidFill>
                <a:latin typeface="Arial" pitchFamily="34" charset="0"/>
                <a:cs typeface="Arial" pitchFamily="34" charset="0"/>
              </a:rPr>
              <a:t>, no hay reorganización de las partículas entre sí. Se mantienen la forma y el tamaño de las partículas de yeso originales, por ello las partículas son irregulares y porosas, con gran área superficial relativa, por lo que va ha necesitar una mayor cantidad de agua en la relación agua/polvo (A/P).</a:t>
            </a:r>
          </a:p>
          <a:p>
            <a:pPr algn="just"/>
            <a:r>
              <a:rPr lang="es-ES" sz="2400" dirty="0" smtClean="0">
                <a:solidFill>
                  <a:srgbClr val="FFFF00"/>
                </a:solidFill>
                <a:latin typeface="Arial" pitchFamily="34" charset="0"/>
                <a:cs typeface="Arial" pitchFamily="34" charset="0"/>
              </a:rPr>
              <a:t>El polvo es blanco, y tiene una mala capacidad de condensarse, es decir tiene un gran volumen total.</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623734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332656"/>
            <a:ext cx="8856984" cy="6063198"/>
          </a:xfrm>
          <a:prstGeom prst="rect">
            <a:avLst/>
          </a:prstGeom>
        </p:spPr>
        <p:txBody>
          <a:bodyPr wrap="square">
            <a:spAutoFit/>
          </a:bodyPr>
          <a:lstStyle/>
          <a:p>
            <a:pPr algn="just"/>
            <a:r>
              <a:rPr lang="es-ES" sz="2800" b="1" dirty="0" smtClean="0">
                <a:solidFill>
                  <a:srgbClr val="FFFF00"/>
                </a:solidFill>
                <a:latin typeface="Arial" pitchFamily="34" charset="0"/>
                <a:cs typeface="Arial" pitchFamily="34" charset="0"/>
              </a:rPr>
              <a:t>En la obtención de yesos de alta resistencia:</a:t>
            </a:r>
          </a:p>
          <a:p>
            <a:pPr algn="just"/>
            <a:endParaRPr lang="es-ES" sz="2400" dirty="0" smtClean="0">
              <a:solidFill>
                <a:srgbClr val="FFFF00"/>
              </a:solidFill>
              <a:latin typeface="Arial" pitchFamily="34" charset="0"/>
              <a:cs typeface="Arial" pitchFamily="34" charset="0"/>
            </a:endParaRPr>
          </a:p>
          <a:p>
            <a:pPr algn="just"/>
            <a:r>
              <a:rPr lang="es-ES" sz="2400" b="1" dirty="0" smtClean="0">
                <a:solidFill>
                  <a:srgbClr val="FFFF00"/>
                </a:solidFill>
                <a:latin typeface="Arial" pitchFamily="34" charset="0"/>
                <a:cs typeface="Arial" pitchFamily="34" charset="0"/>
              </a:rPr>
              <a:t>Yeso piedra.- </a:t>
            </a:r>
            <a:r>
              <a:rPr lang="es-ES" sz="2400" dirty="0" smtClean="0">
                <a:solidFill>
                  <a:srgbClr val="FFFF00"/>
                </a:solidFill>
                <a:latin typeface="Arial" pitchFamily="34" charset="0"/>
                <a:cs typeface="Arial" pitchFamily="34" charset="0"/>
              </a:rPr>
              <a:t>Se calienta el </a:t>
            </a:r>
            <a:r>
              <a:rPr lang="es-ES" sz="2400" dirty="0" err="1" smtClean="0">
                <a:solidFill>
                  <a:srgbClr val="FFFF00"/>
                </a:solidFill>
                <a:latin typeface="Arial" pitchFamily="34" charset="0"/>
                <a:cs typeface="Arial" pitchFamily="34" charset="0"/>
              </a:rPr>
              <a:t>gipso</a:t>
            </a:r>
            <a:r>
              <a:rPr lang="es-ES" sz="2400" dirty="0" smtClean="0">
                <a:solidFill>
                  <a:srgbClr val="FFFF00"/>
                </a:solidFill>
                <a:latin typeface="Arial" pitchFamily="34" charset="0"/>
                <a:cs typeface="Arial" pitchFamily="34" charset="0"/>
              </a:rPr>
              <a:t> en terrones (120ºc.-130ºc) en condiciones húmedas, en vapor saturado en un recipiente presurizado, bajo presión. ( Autoclave). En estas condiciones puede producirse la cristalización del </a:t>
            </a:r>
            <a:r>
              <a:rPr lang="es-ES" sz="2400" dirty="0" err="1" smtClean="0">
                <a:solidFill>
                  <a:srgbClr val="FFFF00"/>
                </a:solidFill>
                <a:latin typeface="Arial" pitchFamily="34" charset="0"/>
                <a:cs typeface="Arial" pitchFamily="34" charset="0"/>
              </a:rPr>
              <a:t>hemihidratado</a:t>
            </a:r>
            <a:r>
              <a:rPr lang="es-ES" sz="2400" dirty="0" smtClean="0">
                <a:solidFill>
                  <a:srgbClr val="FFFF00"/>
                </a:solidFill>
                <a:latin typeface="Arial" pitchFamily="34" charset="0"/>
                <a:cs typeface="Arial" pitchFamily="34" charset="0"/>
              </a:rPr>
              <a:t> y se generan partículas regulares y densas, con un área superficial relativa más pequeña y menor volumen total que el yeso París.  </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El </a:t>
            </a:r>
            <a:r>
              <a:rPr lang="es-ES" sz="2400" dirty="0" err="1" smtClean="0">
                <a:solidFill>
                  <a:srgbClr val="FFFF00"/>
                </a:solidFill>
                <a:latin typeface="Arial" pitchFamily="34" charset="0"/>
                <a:cs typeface="Arial" pitchFamily="34" charset="0"/>
              </a:rPr>
              <a:t>hemihidrato</a:t>
            </a:r>
            <a:r>
              <a:rPr lang="es-ES" sz="2400" dirty="0" smtClean="0">
                <a:solidFill>
                  <a:srgbClr val="FFFF00"/>
                </a:solidFill>
                <a:latin typeface="Arial" pitchFamily="34" charset="0"/>
                <a:cs typeface="Arial" pitchFamily="34" charset="0"/>
              </a:rPr>
              <a:t> es molido entonces para “redondear” los cristales individuales y conseguir una proporción de partículas finas, ambos factores mejoran la capacidad de condensación del polvo y reduce aún más su volumen total. Este yeso piedra requiere menor cantidad de agua en la proporción agua/polvo y da una masa fraguada con considerablemente más resistente  que la del yeso París.</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083684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997839"/>
            <a:ext cx="8856984" cy="2677656"/>
          </a:xfrm>
          <a:prstGeom prst="rect">
            <a:avLst/>
          </a:prstGeom>
        </p:spPr>
        <p:txBody>
          <a:bodyPr wrap="square">
            <a:spAutoFit/>
          </a:bodyPr>
          <a:lstStyle/>
          <a:p>
            <a:pPr algn="just"/>
            <a:r>
              <a:rPr lang="es-ES" sz="2400" b="1" dirty="0" smtClean="0">
                <a:solidFill>
                  <a:srgbClr val="FFFF00"/>
                </a:solidFill>
                <a:latin typeface="Arial" pitchFamily="34" charset="0"/>
                <a:cs typeface="Arial" pitchFamily="34" charset="0"/>
              </a:rPr>
              <a:t>Yeso </a:t>
            </a:r>
            <a:r>
              <a:rPr lang="es-ES" sz="2400" b="1" dirty="0" err="1" smtClean="0">
                <a:solidFill>
                  <a:srgbClr val="FFFF00"/>
                </a:solidFill>
                <a:latin typeface="Arial" pitchFamily="34" charset="0"/>
                <a:cs typeface="Arial" pitchFamily="34" charset="0"/>
              </a:rPr>
              <a:t>extraduro</a:t>
            </a:r>
            <a:r>
              <a:rPr lang="es-ES" sz="2400" dirty="0" smtClean="0">
                <a:solidFill>
                  <a:srgbClr val="FFFF00"/>
                </a:solidFill>
                <a:latin typeface="Arial" pitchFamily="34" charset="0"/>
                <a:cs typeface="Arial" pitchFamily="34" charset="0"/>
              </a:rPr>
              <a:t>.- Los refinamientos en el proceso húmedo (aumento de presión) pueden producirse un polvo de </a:t>
            </a:r>
            <a:r>
              <a:rPr lang="es-ES" sz="2400" dirty="0" err="1" smtClean="0">
                <a:solidFill>
                  <a:srgbClr val="FFFF00"/>
                </a:solidFill>
                <a:latin typeface="Arial" pitchFamily="34" charset="0"/>
                <a:cs typeface="Arial" pitchFamily="34" charset="0"/>
              </a:rPr>
              <a:t>hemihidratado</a:t>
            </a:r>
            <a:r>
              <a:rPr lang="es-ES" sz="2400" dirty="0" smtClean="0">
                <a:solidFill>
                  <a:srgbClr val="FFFF00"/>
                </a:solidFill>
                <a:latin typeface="Arial" pitchFamily="34" charset="0"/>
                <a:cs typeface="Arial" pitchFamily="34" charset="0"/>
              </a:rPr>
              <a:t> final con un volumen general aún menor, dando un yeso de alta resistencia, (a veces llamado yeso piedra mejorado o </a:t>
            </a:r>
            <a:r>
              <a:rPr lang="es-ES" sz="2400" dirty="0" err="1" smtClean="0">
                <a:solidFill>
                  <a:srgbClr val="FFFF00"/>
                </a:solidFill>
                <a:latin typeface="Arial" pitchFamily="34" charset="0"/>
                <a:cs typeface="Arial" pitchFamily="34" charset="0"/>
              </a:rPr>
              <a:t>extraduro</a:t>
            </a:r>
            <a:r>
              <a:rPr lang="es-ES" sz="2400" dirty="0" smtClean="0">
                <a:solidFill>
                  <a:srgbClr val="FFFF00"/>
                </a:solidFill>
                <a:latin typeface="Arial" pitchFamily="34" charset="0"/>
                <a:cs typeface="Arial" pitchFamily="34" charset="0"/>
              </a:rPr>
              <a:t> o yeso para troqueles) que se emplea en la construcción de Prótesis Fija. Dan una masa fraguada más resistente que la del yeso piedra común.</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498373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2060848"/>
            <a:ext cx="8784976" cy="1938992"/>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A medida que se va aumentando la temperatura el </a:t>
            </a:r>
            <a:r>
              <a:rPr lang="es-ES" sz="2400" dirty="0" err="1" smtClean="0">
                <a:solidFill>
                  <a:srgbClr val="FFFF00"/>
                </a:solidFill>
                <a:latin typeface="Arial" pitchFamily="34" charset="0"/>
                <a:cs typeface="Arial" pitchFamily="34" charset="0"/>
              </a:rPr>
              <a:t>hemihidrato</a:t>
            </a:r>
            <a:r>
              <a:rPr lang="es-ES" sz="2400" dirty="0" smtClean="0">
                <a:solidFill>
                  <a:srgbClr val="FFFF00"/>
                </a:solidFill>
                <a:latin typeface="Arial" pitchFamily="34" charset="0"/>
                <a:cs typeface="Arial" pitchFamily="34" charset="0"/>
              </a:rPr>
              <a:t> pierde agua de cristalización y forma un compuesto más soluble conocido como anhidrita soluble y si la temperatura se eleva por encima de 200ºc se forma anhidrita natural insoluble.</a:t>
            </a:r>
          </a:p>
          <a:p>
            <a:pPr algn="just"/>
            <a:r>
              <a:rPr lang="es-ES" sz="2400" dirty="0" smtClean="0">
                <a:solidFill>
                  <a:srgbClr val="FFFF00"/>
                </a:solidFill>
                <a:latin typeface="Arial" pitchFamily="34" charset="0"/>
                <a:cs typeface="Arial" pitchFamily="34" charset="0"/>
              </a:rPr>
              <a:t>A partir de los 1200ºc el yeso se comienza a descomponer.</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8197014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1714</Words>
  <Application>Microsoft Office PowerPoint</Application>
  <PresentationFormat>Presentación en pantalla (4:3)</PresentationFormat>
  <Paragraphs>102</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Pc-Yusdel</dc:creator>
  <cp:lastModifiedBy>Pc-Yusdel</cp:lastModifiedBy>
  <cp:revision>8</cp:revision>
  <dcterms:created xsi:type="dcterms:W3CDTF">2017-07-06T17:41:45Z</dcterms:created>
  <dcterms:modified xsi:type="dcterms:W3CDTF">2017-07-06T17:47:45Z</dcterms:modified>
</cp:coreProperties>
</file>