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7" r:id="rId3"/>
    <p:sldId id="258" r:id="rId4"/>
    <p:sldId id="265" r:id="rId5"/>
    <p:sldId id="267" r:id="rId6"/>
    <p:sldId id="273" r:id="rId7"/>
    <p:sldId id="272" r:id="rId8"/>
    <p:sldId id="271" r:id="rId9"/>
    <p:sldId id="269" r:id="rId10"/>
    <p:sldId id="274" r:id="rId11"/>
    <p:sldId id="275" r:id="rId12"/>
    <p:sldId id="279" r:id="rId13"/>
    <p:sldId id="280" r:id="rId14"/>
    <p:sldId id="282" r:id="rId15"/>
    <p:sldId id="281" r:id="rId16"/>
    <p:sldId id="264" r:id="rId17"/>
    <p:sldId id="283" r:id="rId18"/>
    <p:sldId id="286" r:id="rId19"/>
    <p:sldId id="287" r:id="rId20"/>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09F4CAA-6548-4D9D-BDF1-4AB6D577605A}" type="datetimeFigureOut">
              <a:rPr lang="es-ES"/>
              <a:pPr>
                <a:defRPr/>
              </a:pPr>
              <a:t>19/10/2020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B51EEED-8FB8-436F-9CCE-81D222EE01EA}" type="slidenum">
              <a:rPr lang="es-ES"/>
              <a:pPr>
                <a:defRPr/>
              </a:pPr>
              <a:t>‹Nº›</a:t>
            </a:fld>
            <a:endParaRPr lang="es-ES"/>
          </a:p>
        </p:txBody>
      </p:sp>
    </p:spTree>
    <p:extLst>
      <p:ext uri="{BB962C8B-B14F-4D97-AF65-F5344CB8AC3E}">
        <p14:creationId xmlns:p14="http://schemas.microsoft.com/office/powerpoint/2010/main" val="2801263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p>
        </p:txBody>
      </p:sp>
    </p:spTree>
    <p:extLst>
      <p:ext uri="{BB962C8B-B14F-4D97-AF65-F5344CB8AC3E}">
        <p14:creationId xmlns:p14="http://schemas.microsoft.com/office/powerpoint/2010/main" val="132433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p>
        </p:txBody>
      </p:sp>
    </p:spTree>
    <p:extLst>
      <p:ext uri="{BB962C8B-B14F-4D97-AF65-F5344CB8AC3E}">
        <p14:creationId xmlns:p14="http://schemas.microsoft.com/office/powerpoint/2010/main" val="196335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3"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p>
        </p:txBody>
      </p:sp>
    </p:spTree>
    <p:extLst>
      <p:ext uri="{BB962C8B-B14F-4D97-AF65-F5344CB8AC3E}">
        <p14:creationId xmlns:p14="http://schemas.microsoft.com/office/powerpoint/2010/main" val="240580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p>
        </p:txBody>
      </p:sp>
    </p:spTree>
    <p:extLst>
      <p:ext uri="{BB962C8B-B14F-4D97-AF65-F5344CB8AC3E}">
        <p14:creationId xmlns:p14="http://schemas.microsoft.com/office/powerpoint/2010/main" val="14872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p>
        </p:txBody>
      </p:sp>
    </p:spTree>
    <p:extLst>
      <p:ext uri="{BB962C8B-B14F-4D97-AF65-F5344CB8AC3E}">
        <p14:creationId xmlns:p14="http://schemas.microsoft.com/office/powerpoint/2010/main" val="229366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7E6B1911-43B7-4AD2-8C7D-F7A19EB3EC1D}" type="datetimeFigureOut">
              <a:rPr lang="es-ES"/>
              <a:pPr>
                <a:defRPr/>
              </a:pPr>
              <a:t>19/10/2020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A590562-E4CA-4634-AA91-24CE13FC923C}" type="slidenum">
              <a:rPr lang="es-ES"/>
              <a:pPr>
                <a:defRPr/>
              </a:pPr>
              <a:t>‹Nº›</a:t>
            </a:fld>
            <a:endParaRPr lang="es-ES"/>
          </a:p>
        </p:txBody>
      </p:sp>
    </p:spTree>
    <p:extLst>
      <p:ext uri="{BB962C8B-B14F-4D97-AF65-F5344CB8AC3E}">
        <p14:creationId xmlns:p14="http://schemas.microsoft.com/office/powerpoint/2010/main" val="297804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65770403-1F3F-4343-A486-E2BF6DB67357}" type="datetimeFigureOut">
              <a:rPr lang="es-ES"/>
              <a:pPr>
                <a:defRPr/>
              </a:pPr>
              <a:t>19/10/2020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F8F33E8-BE6B-410C-8A0D-83404D731AEC}" type="slidenum">
              <a:rPr lang="es-ES"/>
              <a:pPr>
                <a:defRPr/>
              </a:pPr>
              <a:t>‹Nº›</a:t>
            </a:fld>
            <a:endParaRPr lang="es-ES"/>
          </a:p>
        </p:txBody>
      </p:sp>
    </p:spTree>
    <p:extLst>
      <p:ext uri="{BB962C8B-B14F-4D97-AF65-F5344CB8AC3E}">
        <p14:creationId xmlns:p14="http://schemas.microsoft.com/office/powerpoint/2010/main" val="120159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08F2444A-FAD8-4731-B604-793EF2FA0A5F}" type="datetimeFigureOut">
              <a:rPr lang="es-ES"/>
              <a:pPr>
                <a:defRPr/>
              </a:pPr>
              <a:t>19/10/2020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FE6E6B6-3D42-4403-972E-CFD30E5FBAE2}" type="slidenum">
              <a:rPr lang="es-ES"/>
              <a:pPr>
                <a:defRPr/>
              </a:pPr>
              <a:t>‹Nº›</a:t>
            </a:fld>
            <a:endParaRPr lang="es-ES"/>
          </a:p>
        </p:txBody>
      </p:sp>
    </p:spTree>
    <p:extLst>
      <p:ext uri="{BB962C8B-B14F-4D97-AF65-F5344CB8AC3E}">
        <p14:creationId xmlns:p14="http://schemas.microsoft.com/office/powerpoint/2010/main" val="218083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5A5874F7-5CAE-41CD-8435-1CA4E73F7F6C}" type="datetimeFigureOut">
              <a:rPr lang="es-ES"/>
              <a:pPr>
                <a:defRPr/>
              </a:pPr>
              <a:t>19/10/2020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FA25F77-FCC0-43C3-BC39-3CFAE1AAA8F4}" type="slidenum">
              <a:rPr lang="es-ES"/>
              <a:pPr>
                <a:defRPr/>
              </a:pPr>
              <a:t>‹Nº›</a:t>
            </a:fld>
            <a:endParaRPr lang="es-ES"/>
          </a:p>
        </p:txBody>
      </p:sp>
    </p:spTree>
    <p:extLst>
      <p:ext uri="{BB962C8B-B14F-4D97-AF65-F5344CB8AC3E}">
        <p14:creationId xmlns:p14="http://schemas.microsoft.com/office/powerpoint/2010/main" val="428968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E3AA37F2-4EEC-44BB-8CC7-FCAB2432C83C}" type="datetimeFigureOut">
              <a:rPr lang="es-ES"/>
              <a:pPr>
                <a:defRPr/>
              </a:pPr>
              <a:t>19/10/2020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B99EE8EC-7B55-4DE5-8534-425BFE40640B}" type="slidenum">
              <a:rPr lang="es-ES"/>
              <a:pPr>
                <a:defRPr/>
              </a:pPr>
              <a:t>‹Nº›</a:t>
            </a:fld>
            <a:endParaRPr lang="es-ES"/>
          </a:p>
        </p:txBody>
      </p:sp>
    </p:spTree>
    <p:extLst>
      <p:ext uri="{BB962C8B-B14F-4D97-AF65-F5344CB8AC3E}">
        <p14:creationId xmlns:p14="http://schemas.microsoft.com/office/powerpoint/2010/main" val="344042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a:defRPr/>
            </a:pPr>
            <a:fld id="{696F7591-6E4A-4A85-92E7-3AD6F273FA6C}" type="datetimeFigureOut">
              <a:rPr lang="es-ES"/>
              <a:pPr>
                <a:defRPr/>
              </a:pPr>
              <a:t>19/10/2020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D4600016-4E05-4C27-B4FB-C62FBA1ADA0C}" type="slidenum">
              <a:rPr lang="es-ES"/>
              <a:pPr>
                <a:defRPr/>
              </a:pPr>
              <a:t>‹Nº›</a:t>
            </a:fld>
            <a:endParaRPr lang="es-ES"/>
          </a:p>
        </p:txBody>
      </p:sp>
    </p:spTree>
    <p:extLst>
      <p:ext uri="{BB962C8B-B14F-4D97-AF65-F5344CB8AC3E}">
        <p14:creationId xmlns:p14="http://schemas.microsoft.com/office/powerpoint/2010/main" val="28835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a:defRPr/>
            </a:pPr>
            <a:fld id="{081682DB-FAC0-4046-8FE1-9EF4A1C95FF2}" type="datetimeFigureOut">
              <a:rPr lang="es-ES"/>
              <a:pPr>
                <a:defRPr/>
              </a:pPr>
              <a:t>19/10/2020</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6556CE76-49A1-402E-8D83-A3C814051E41}" type="slidenum">
              <a:rPr lang="es-ES"/>
              <a:pPr>
                <a:defRPr/>
              </a:pPr>
              <a:t>‹Nº›</a:t>
            </a:fld>
            <a:endParaRPr lang="es-ES"/>
          </a:p>
        </p:txBody>
      </p:sp>
    </p:spTree>
    <p:extLst>
      <p:ext uri="{BB962C8B-B14F-4D97-AF65-F5344CB8AC3E}">
        <p14:creationId xmlns:p14="http://schemas.microsoft.com/office/powerpoint/2010/main" val="415880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a:defRPr/>
            </a:pPr>
            <a:fld id="{A5613455-FB26-4A86-BAA8-7CD842310770}" type="datetimeFigureOut">
              <a:rPr lang="es-ES"/>
              <a:pPr>
                <a:defRPr/>
              </a:pPr>
              <a:t>19/10/2020</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D2C73644-1CE8-4268-BAB0-6B323D970A94}" type="slidenum">
              <a:rPr lang="es-ES"/>
              <a:pPr>
                <a:defRPr/>
              </a:pPr>
              <a:t>‹Nº›</a:t>
            </a:fld>
            <a:endParaRPr lang="es-ES"/>
          </a:p>
        </p:txBody>
      </p:sp>
    </p:spTree>
    <p:extLst>
      <p:ext uri="{BB962C8B-B14F-4D97-AF65-F5344CB8AC3E}">
        <p14:creationId xmlns:p14="http://schemas.microsoft.com/office/powerpoint/2010/main" val="229220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470854C-E13F-4F8D-A13A-8750B41DCCDA}" type="datetimeFigureOut">
              <a:rPr lang="es-ES"/>
              <a:pPr>
                <a:defRPr/>
              </a:pPr>
              <a:t>19/10/2020</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4FF6C043-B1DB-4B65-9948-B2138274B976}" type="slidenum">
              <a:rPr lang="es-ES"/>
              <a:pPr>
                <a:defRPr/>
              </a:pPr>
              <a:t>‹Nº›</a:t>
            </a:fld>
            <a:endParaRPr lang="es-ES"/>
          </a:p>
        </p:txBody>
      </p:sp>
    </p:spTree>
    <p:extLst>
      <p:ext uri="{BB962C8B-B14F-4D97-AF65-F5344CB8AC3E}">
        <p14:creationId xmlns:p14="http://schemas.microsoft.com/office/powerpoint/2010/main" val="426351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AA2DF0F2-1A9E-490E-8FFE-118686C83D52}" type="datetimeFigureOut">
              <a:rPr lang="es-ES"/>
              <a:pPr>
                <a:defRPr/>
              </a:pPr>
              <a:t>19/10/2020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557428D8-3877-4BC5-A04F-7449DEF5A376}" type="slidenum">
              <a:rPr lang="es-ES"/>
              <a:pPr>
                <a:defRPr/>
              </a:pPr>
              <a:t>‹Nº›</a:t>
            </a:fld>
            <a:endParaRPr lang="es-ES"/>
          </a:p>
        </p:txBody>
      </p:sp>
    </p:spTree>
    <p:extLst>
      <p:ext uri="{BB962C8B-B14F-4D97-AF65-F5344CB8AC3E}">
        <p14:creationId xmlns:p14="http://schemas.microsoft.com/office/powerpoint/2010/main" val="230257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D5447C22-04FC-4F2F-95DD-D168307C1EB8}" type="datetimeFigureOut">
              <a:rPr lang="es-ES"/>
              <a:pPr>
                <a:defRPr/>
              </a:pPr>
              <a:t>19/10/2020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C8466197-1FA6-42BE-A808-040D749C521E}" type="slidenum">
              <a:rPr lang="es-ES"/>
              <a:pPr>
                <a:defRPr/>
              </a:pPr>
              <a:t>‹Nº›</a:t>
            </a:fld>
            <a:endParaRPr lang="es-ES"/>
          </a:p>
        </p:txBody>
      </p:sp>
    </p:spTree>
    <p:extLst>
      <p:ext uri="{BB962C8B-B14F-4D97-AF65-F5344CB8AC3E}">
        <p14:creationId xmlns:p14="http://schemas.microsoft.com/office/powerpoint/2010/main" val="42485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1A045AA-70E5-4F4E-9EA6-A317BF15F4A1}" type="datetimeFigureOut">
              <a:rPr lang="es-ES"/>
              <a:pPr>
                <a:defRPr/>
              </a:pPr>
              <a:t>19/10/2020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D813E3C-0ED3-4A38-AED4-3F6A2D26D8A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436225" y="5948931"/>
            <a:ext cx="6510338"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sz="1600" b="1" dirty="0">
                <a:solidFill>
                  <a:srgbClr val="000000"/>
                </a:solidFill>
                <a:latin typeface="Arial" panose="020B0604020202020204" pitchFamily="34" charset="0"/>
                <a:cs typeface="Arial" panose="020B0604020202020204" pitchFamily="34" charset="0"/>
              </a:rPr>
              <a:t>Lic. </a:t>
            </a:r>
            <a:r>
              <a:rPr lang="es-ES" sz="1600" b="1" dirty="0" err="1">
                <a:solidFill>
                  <a:srgbClr val="000000"/>
                </a:solidFill>
                <a:latin typeface="Arial" panose="020B0604020202020204" pitchFamily="34" charset="0"/>
                <a:cs typeface="Arial" panose="020B0604020202020204" pitchFamily="34" charset="0"/>
              </a:rPr>
              <a:t>Odalys</a:t>
            </a:r>
            <a:r>
              <a:rPr lang="es-ES" sz="1600" b="1" dirty="0">
                <a:solidFill>
                  <a:srgbClr val="000000"/>
                </a:solidFill>
                <a:latin typeface="Arial" panose="020B0604020202020204" pitchFamily="34" charset="0"/>
                <a:cs typeface="Arial" panose="020B0604020202020204" pitchFamily="34" charset="0"/>
              </a:rPr>
              <a:t> Blanco </a:t>
            </a:r>
            <a:r>
              <a:rPr lang="es-ES" sz="1600" b="1" dirty="0" err="1">
                <a:solidFill>
                  <a:srgbClr val="000000"/>
                </a:solidFill>
                <a:latin typeface="Arial" panose="020B0604020202020204" pitchFamily="34" charset="0"/>
                <a:cs typeface="Arial" panose="020B0604020202020204" pitchFamily="34" charset="0"/>
              </a:rPr>
              <a:t>Aspiazu</a:t>
            </a:r>
            <a:r>
              <a:rPr lang="es-ES" sz="1600" b="1" dirty="0">
                <a:solidFill>
                  <a:srgbClr val="000000"/>
                </a:solidFill>
                <a:latin typeface="Arial" panose="020B0604020202020204" pitchFamily="34" charset="0"/>
                <a:cs typeface="Arial" panose="020B0604020202020204" pitchFamily="34" charset="0"/>
              </a:rPr>
              <a:t>. </a:t>
            </a:r>
            <a:r>
              <a:rPr lang="es-ES" sz="1600" b="1" dirty="0" err="1">
                <a:solidFill>
                  <a:srgbClr val="000000"/>
                </a:solidFill>
                <a:latin typeface="Arial" panose="020B0604020202020204" pitchFamily="34" charset="0"/>
                <a:cs typeface="Arial" panose="020B0604020202020204" pitchFamily="34" charset="0"/>
              </a:rPr>
              <a:t>MSc</a:t>
            </a:r>
            <a:r>
              <a:rPr lang="es-ES" sz="1600" b="1" dirty="0">
                <a:solidFill>
                  <a:srgbClr val="000000"/>
                </a:solidFill>
                <a:latin typeface="Arial" panose="020B0604020202020204" pitchFamily="34" charset="0"/>
                <a:cs typeface="Arial" panose="020B0604020202020204" pitchFamily="34" charset="0"/>
              </a:rPr>
              <a:t>.</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863" y="2621638"/>
            <a:ext cx="1988312" cy="20627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3"/>
          <p:cNvSpPr>
            <a:spLocks noChangeArrowheads="1"/>
          </p:cNvSpPr>
          <p:nvPr/>
        </p:nvSpPr>
        <p:spPr bwMode="auto">
          <a:xfrm>
            <a:off x="1264651" y="4929672"/>
            <a:ext cx="9169530" cy="928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ts val="450"/>
              </a:spcBef>
              <a:buFontTx/>
              <a:buNone/>
            </a:pPr>
            <a:r>
              <a:rPr lang="es-MX" sz="2000" b="1" dirty="0">
                <a:solidFill>
                  <a:srgbClr val="000000"/>
                </a:solidFill>
                <a:latin typeface="Arial" panose="020B0604020202020204" pitchFamily="34" charset="0"/>
                <a:cs typeface="Arial" panose="020B0604020202020204" pitchFamily="34" charset="0"/>
              </a:rPr>
              <a:t>REDACCIÓN Y EDICIÓN DEDOCUMENTOS EN CIENCIAS DE LA SALUD </a:t>
            </a:r>
          </a:p>
          <a:p>
            <a:pPr algn="ctr" eaLnBrk="1" hangingPunct="1">
              <a:lnSpc>
                <a:spcPct val="100000"/>
              </a:lnSpc>
              <a:spcBef>
                <a:spcPts val="450"/>
              </a:spcBef>
              <a:buFontTx/>
              <a:buNone/>
            </a:pPr>
            <a:r>
              <a:rPr lang="es-MX" sz="2000" b="1" dirty="0">
                <a:solidFill>
                  <a:srgbClr val="000000"/>
                </a:solidFill>
                <a:latin typeface="Arial" panose="020B0604020202020204" pitchFamily="34" charset="0"/>
                <a:cs typeface="Arial" panose="020B0604020202020204" pitchFamily="34" charset="0"/>
              </a:rPr>
              <a:t>4TO AÑO SISTEMAS DE INFORMACIÓN EN SALUD</a:t>
            </a:r>
          </a:p>
        </p:txBody>
      </p:sp>
      <p:sp>
        <p:nvSpPr>
          <p:cNvPr id="3077" name="WordArt 5"/>
          <p:cNvSpPr>
            <a:spLocks noChangeArrowheads="1" noChangeShapeType="1" noTextEdit="1"/>
          </p:cNvSpPr>
          <p:nvPr/>
        </p:nvSpPr>
        <p:spPr bwMode="auto">
          <a:xfrm>
            <a:off x="1039660" y="463182"/>
            <a:ext cx="10464082" cy="19132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1" fontAlgn="auto" hangingPunct="1">
              <a:spcBef>
                <a:spcPts val="0"/>
              </a:spcBef>
              <a:spcAft>
                <a:spcPts val="0"/>
              </a:spcAft>
              <a:defRPr/>
            </a:pPr>
            <a:r>
              <a:rPr lang="es-ES" sz="2000" b="1" dirty="0">
                <a:solidFill>
                  <a:srgbClr val="333399"/>
                </a:solidFill>
                <a:latin typeface="+mn-lt"/>
              </a:rPr>
              <a:t>Tema 2:</a:t>
            </a:r>
          </a:p>
          <a:p>
            <a:pPr algn="ctr" eaLnBrk="1" fontAlgn="auto" hangingPunct="1">
              <a:spcBef>
                <a:spcPts val="0"/>
              </a:spcBef>
              <a:spcAft>
                <a:spcPts val="0"/>
              </a:spcAft>
              <a:defRPr/>
            </a:pPr>
            <a:r>
              <a:rPr lang="es-ES" dirty="0">
                <a:solidFill>
                  <a:srgbClr val="333399"/>
                </a:solidFill>
                <a:latin typeface="+mn-lt"/>
              </a:rPr>
              <a:t> </a:t>
            </a:r>
            <a:r>
              <a:rPr lang="es-ES" b="1" dirty="0">
                <a:solidFill>
                  <a:srgbClr val="333399"/>
                </a:solidFill>
                <a:latin typeface="+mn-lt"/>
              </a:rPr>
              <a:t>Normas para la publicación científica en Ciencias de la Salud</a:t>
            </a:r>
          </a:p>
          <a:p>
            <a:pPr algn="ctr" eaLnBrk="1" fontAlgn="auto" hangingPunct="1">
              <a:spcBef>
                <a:spcPts val="0"/>
              </a:spcBef>
              <a:spcAft>
                <a:spcPts val="0"/>
              </a:spcAft>
              <a:defRPr/>
            </a:pPr>
            <a:r>
              <a:rPr lang="es-ES" dirty="0">
                <a:solidFill>
                  <a:srgbClr val="333399"/>
                </a:solidFill>
                <a:latin typeface="+mn-lt"/>
              </a:rPr>
              <a:t>Temática: Revistas científicas médicas</a:t>
            </a:r>
          </a:p>
          <a:p>
            <a:pPr algn="ctr" eaLnBrk="1" fontAlgn="auto" hangingPunct="1">
              <a:spcBef>
                <a:spcPts val="0"/>
              </a:spcBef>
              <a:spcAft>
                <a:spcPts val="0"/>
              </a:spcAft>
              <a:defRPr/>
            </a:pPr>
            <a:r>
              <a:rPr lang="es-ES" b="1" dirty="0">
                <a:latin typeface="+mn-lt"/>
              </a:rPr>
              <a:t>Clases: 3-4 </a:t>
            </a:r>
          </a:p>
        </p:txBody>
      </p:sp>
      <p:sp>
        <p:nvSpPr>
          <p:cNvPr id="6" name="Rectangle 3"/>
          <p:cNvSpPr>
            <a:spLocks noChangeArrowheads="1"/>
          </p:cNvSpPr>
          <p:nvPr/>
        </p:nvSpPr>
        <p:spPr bwMode="auto">
          <a:xfrm>
            <a:off x="1692417" y="6295800"/>
            <a:ext cx="799795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ts val="450"/>
              </a:spcBef>
              <a:buFontTx/>
              <a:buNone/>
            </a:pPr>
            <a:r>
              <a:rPr lang="es-MX" sz="1600" b="1" dirty="0">
                <a:solidFill>
                  <a:srgbClr val="000000"/>
                </a:solidFill>
                <a:latin typeface="Arial" panose="020B0604020202020204" pitchFamily="34" charset="0"/>
                <a:cs typeface="Arial" panose="020B0604020202020204" pitchFamily="34" charset="0"/>
              </a:rPr>
              <a:t>CENTRO PROVINCIAL DE INFORMACIÓN CIENCIAS MÉDICAS DE LA HABANA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0925" y="14288"/>
            <a:ext cx="10515600" cy="974725"/>
          </a:xfrm>
        </p:spPr>
        <p:txBody>
          <a:bodyPr rtlCol="0">
            <a:normAutofit/>
          </a:bodyPr>
          <a:lstStyle/>
          <a:p>
            <a:pPr algn="ctr" eaLnBrk="1" fontAlgn="auto" hangingPunct="1">
              <a:spcAft>
                <a:spcPts val="0"/>
              </a:spcAft>
              <a:defRPr/>
            </a:pPr>
            <a:r>
              <a:rPr lang="es-ES" b="1" dirty="0" err="1">
                <a:solidFill>
                  <a:schemeClr val="accent1">
                    <a:lumMod val="50000"/>
                  </a:schemeClr>
                </a:solidFill>
                <a:latin typeface="Arial" panose="020B0604020202020204" pitchFamily="34" charset="0"/>
                <a:cs typeface="Arial" panose="020B0604020202020204" pitchFamily="34" charset="0"/>
              </a:rPr>
              <a:t>Scimago</a:t>
            </a:r>
            <a:r>
              <a:rPr lang="es-ES" b="1" dirty="0">
                <a:solidFill>
                  <a:schemeClr val="accent1">
                    <a:lumMod val="50000"/>
                  </a:schemeClr>
                </a:solidFill>
                <a:latin typeface="Arial" panose="020B0604020202020204" pitchFamily="34" charset="0"/>
                <a:cs typeface="Arial" panose="020B0604020202020204" pitchFamily="34" charset="0"/>
              </a:rPr>
              <a:t> </a:t>
            </a:r>
            <a:r>
              <a:rPr lang="es-ES" b="1" dirty="0" err="1">
                <a:solidFill>
                  <a:schemeClr val="accent1">
                    <a:lumMod val="50000"/>
                  </a:schemeClr>
                </a:solidFill>
                <a:latin typeface="Arial" panose="020B0604020202020204" pitchFamily="34" charset="0"/>
                <a:cs typeface="Arial" panose="020B0604020202020204" pitchFamily="34" charset="0"/>
              </a:rPr>
              <a:t>Journal</a:t>
            </a:r>
            <a:r>
              <a:rPr lang="es-ES" b="1" dirty="0">
                <a:solidFill>
                  <a:schemeClr val="accent1">
                    <a:lumMod val="50000"/>
                  </a:schemeClr>
                </a:solidFill>
                <a:latin typeface="Arial" panose="020B0604020202020204" pitchFamily="34" charset="0"/>
                <a:cs typeface="Arial" panose="020B0604020202020204" pitchFamily="34" charset="0"/>
              </a:rPr>
              <a:t> Ranking</a:t>
            </a:r>
          </a:p>
        </p:txBody>
      </p:sp>
      <p:pic>
        <p:nvPicPr>
          <p:cNvPr id="17411"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89013"/>
            <a:ext cx="12192000"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ángulo 4"/>
          <p:cNvSpPr>
            <a:spLocks noChangeArrowheads="1"/>
          </p:cNvSpPr>
          <p:nvPr/>
        </p:nvSpPr>
        <p:spPr bwMode="auto">
          <a:xfrm>
            <a:off x="8955088" y="2154238"/>
            <a:ext cx="296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1800" b="1" u="sng"/>
              <a:t>https://www.scimagojr.com/</a:t>
            </a:r>
          </a:p>
        </p:txBody>
      </p:sp>
      <p:sp>
        <p:nvSpPr>
          <p:cNvPr id="6" name="Elipse 5"/>
          <p:cNvSpPr/>
          <p:nvPr/>
        </p:nvSpPr>
        <p:spPr>
          <a:xfrm>
            <a:off x="2530475" y="5022850"/>
            <a:ext cx="1703388" cy="1452563"/>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p>
        </p:txBody>
      </p:sp>
      <p:sp>
        <p:nvSpPr>
          <p:cNvPr id="7" name="Elipse 6"/>
          <p:cNvSpPr/>
          <p:nvPr/>
        </p:nvSpPr>
        <p:spPr>
          <a:xfrm>
            <a:off x="2894013" y="1577975"/>
            <a:ext cx="1703387" cy="688975"/>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0" y="638175"/>
            <a:ext cx="601663" cy="450850"/>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0" y="1854200"/>
            <a:ext cx="1528763" cy="438150"/>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874375" cy="1825625"/>
          </a:xfrm>
        </p:spPr>
        <p:txBody>
          <a:bodyPr rtlCol="0">
            <a:normAutofit/>
          </a:bodyPr>
          <a:lstStyle/>
          <a:p>
            <a:pPr algn="ctr" eaLnBrk="1" fontAlgn="auto" hangingPunct="1">
              <a:spcAft>
                <a:spcPts val="0"/>
              </a:spcAft>
              <a:defRPr/>
            </a:pPr>
            <a:r>
              <a:rPr lang="es-ES" b="1" dirty="0">
                <a:solidFill>
                  <a:schemeClr val="accent1">
                    <a:lumMod val="50000"/>
                  </a:schemeClr>
                </a:solidFill>
                <a:latin typeface="Arial" panose="020B0604020202020204" pitchFamily="34" charset="0"/>
                <a:cs typeface="Arial" panose="020B0604020202020204" pitchFamily="34" charset="0"/>
              </a:rPr>
              <a:t>Factor de Impacto</a:t>
            </a:r>
            <a:endParaRPr lang="es-ES"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63525" y="1552575"/>
            <a:ext cx="11623675" cy="4635500"/>
          </a:xfrm>
        </p:spPr>
        <p:txBody>
          <a:bodyPr rtlCol="0">
            <a:normAutofit/>
          </a:bodyPr>
          <a:lstStyle/>
          <a:p>
            <a:pPr algn="just" eaLnBrk="1" fontAlgn="auto" hangingPunct="1">
              <a:lnSpc>
                <a:spcPct val="200000"/>
              </a:lnSpc>
              <a:spcAft>
                <a:spcPts val="0"/>
              </a:spcAft>
              <a:defRPr/>
            </a:pPr>
            <a:r>
              <a:rPr lang="es-ES" dirty="0"/>
              <a:t>El factor de impacto se calcula dividiendo el número total de citas que reciben en un año los artículos publicados en una revista en los dos años anteriores entre el número de artículos publicados, en esa revista en esos dos años.</a:t>
            </a:r>
          </a:p>
          <a:p>
            <a:pPr algn="just" eaLnBrk="1" fontAlgn="auto" hangingPunct="1">
              <a:lnSpc>
                <a:spcPct val="100000"/>
              </a:lnSpc>
              <a:spcAft>
                <a:spcPts val="0"/>
              </a:spcAft>
              <a:defRPr/>
            </a:pPr>
            <a:r>
              <a:rPr lang="es-ES" dirty="0"/>
              <a:t>FI= 			No de citas recibidas  en el 2017</a:t>
            </a:r>
          </a:p>
          <a:p>
            <a:pPr marL="0" indent="0" algn="just" eaLnBrk="1" fontAlgn="auto" hangingPunct="1">
              <a:lnSpc>
                <a:spcPct val="100000"/>
              </a:lnSpc>
              <a:spcAft>
                <a:spcPts val="0"/>
              </a:spcAft>
              <a:buFont typeface="Arial" panose="020B0604020202020204" pitchFamily="34" charset="0"/>
              <a:buNone/>
              <a:defRPr/>
            </a:pPr>
            <a:r>
              <a:rPr lang="es-ES" dirty="0"/>
              <a:t>	</a:t>
            </a:r>
            <a:r>
              <a:rPr lang="es-ES" dirty="0" err="1"/>
              <a:t>cant</a:t>
            </a:r>
            <a:r>
              <a:rPr lang="es-ES" dirty="0"/>
              <a:t> de art publicados (2015) + </a:t>
            </a:r>
            <a:r>
              <a:rPr lang="es-ES" dirty="0" err="1"/>
              <a:t>cant</a:t>
            </a:r>
            <a:r>
              <a:rPr lang="es-ES" dirty="0"/>
              <a:t> de art publicados (2016)</a:t>
            </a:r>
          </a:p>
          <a:p>
            <a:pPr marL="914400" lvl="2" indent="0" algn="just" eaLnBrk="1" fontAlgn="auto" hangingPunct="1">
              <a:lnSpc>
                <a:spcPct val="100000"/>
              </a:lnSpc>
              <a:spcAft>
                <a:spcPts val="0"/>
              </a:spcAft>
              <a:buFont typeface="Arial" panose="020B0604020202020204" pitchFamily="34" charset="0"/>
              <a:buNone/>
              <a:defRPr/>
            </a:pPr>
            <a:endParaRPr lang="es-ES" sz="2800" dirty="0"/>
          </a:p>
        </p:txBody>
      </p:sp>
      <p:cxnSp>
        <p:nvCxnSpPr>
          <p:cNvPr id="5" name="Conector recto 4"/>
          <p:cNvCxnSpPr/>
          <p:nvPr/>
        </p:nvCxnSpPr>
        <p:spPr>
          <a:xfrm flipV="1">
            <a:off x="1239838" y="5524500"/>
            <a:ext cx="8805862" cy="23813"/>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5"/>
          <p:cNvSpPr>
            <a:spLocks noChangeArrowheads="1" noChangeShapeType="1" noTextEdit="1"/>
          </p:cNvSpPr>
          <p:nvPr/>
        </p:nvSpPr>
        <p:spPr bwMode="auto">
          <a:xfrm>
            <a:off x="1238250" y="1625600"/>
            <a:ext cx="10474325" cy="1943100"/>
          </a:xfrm>
          <a:prstGeom prst="rect">
            <a:avLst/>
          </a:prstGeom>
        </p:spPr>
        <p:txBody>
          <a:bodyPr wrap="none" fromWordArt="1">
            <a:prstTxWarp prst="textPlain">
              <a:avLst>
                <a:gd name="adj" fmla="val 50000"/>
              </a:avLst>
            </a:prstTxWarp>
          </a:bodyPr>
          <a:lstStyle/>
          <a:p>
            <a:pPr algn="ctr"/>
            <a:r>
              <a:rPr lang="es-ES" b="1" kern="10">
                <a:ln w="28440" cap="sq">
                  <a:solidFill>
                    <a:srgbClr val="000000"/>
                  </a:solidFill>
                  <a:miter lim="800000"/>
                  <a:headEnd/>
                  <a:tailEnd/>
                </a:ln>
                <a:solidFill>
                  <a:srgbClr val="1F4E79"/>
                </a:solidFill>
                <a:latin typeface="Arial" panose="020B0604020202020204" pitchFamily="34" charset="0"/>
                <a:cs typeface="Arial" panose="020B0604020202020204" pitchFamily="34" charset="0"/>
              </a:rPr>
              <a:t>Escogiendo una revista</a:t>
            </a:r>
          </a:p>
          <a:p>
            <a:pPr algn="ctr"/>
            <a:r>
              <a:rPr lang="es-ES" b="1" kern="10">
                <a:ln w="28440" cap="sq">
                  <a:solidFill>
                    <a:srgbClr val="000000"/>
                  </a:solidFill>
                  <a:miter lim="800000"/>
                  <a:headEnd/>
                  <a:tailEnd/>
                </a:ln>
                <a:solidFill>
                  <a:srgbClr val="1F4E79"/>
                </a:solidFill>
                <a:latin typeface="Arial" panose="020B0604020202020204" pitchFamily="34" charset="0"/>
                <a:cs typeface="Arial" panose="020B0604020202020204" pitchFamily="34" charset="0"/>
              </a:rPr>
              <a:t> para publicar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024063"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sz="4400">
                <a:solidFill>
                  <a:srgbClr val="333399"/>
                </a:solidFill>
                <a:latin typeface="Arial" panose="020B0604020202020204" pitchFamily="34" charset="0"/>
                <a:cs typeface="Arial" panose="020B0604020202020204" pitchFamily="34" charset="0"/>
              </a:rPr>
              <a:t>Aspectos a considerar</a:t>
            </a:r>
          </a:p>
        </p:txBody>
      </p:sp>
      <p:sp>
        <p:nvSpPr>
          <p:cNvPr id="24579" name="Text Box 3"/>
          <p:cNvSpPr txBox="1">
            <a:spLocks noChangeArrowheads="1"/>
          </p:cNvSpPr>
          <p:nvPr/>
        </p:nvSpPr>
        <p:spPr bwMode="auto">
          <a:xfrm>
            <a:off x="2871788" y="1301750"/>
            <a:ext cx="8001000" cy="468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lnSpc>
                <a:spcPct val="90000"/>
              </a:lnSpc>
              <a:spcBef>
                <a:spcPts val="1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9pPr>
          </a:lstStyle>
          <a:p>
            <a:pPr eaLnBrk="1" hangingPunct="1">
              <a:lnSpc>
                <a:spcPct val="150000"/>
              </a:lnSpc>
              <a:spcBef>
                <a:spcPts val="600"/>
              </a:spcBef>
            </a:pPr>
            <a:r>
              <a:rPr lang="es-ES" sz="2400" b="1">
                <a:solidFill>
                  <a:srgbClr val="000000"/>
                </a:solidFill>
                <a:latin typeface="Arial" panose="020B0604020202020204" pitchFamily="34" charset="0"/>
                <a:cs typeface="Arial" panose="020B0604020202020204" pitchFamily="34" charset="0"/>
              </a:rPr>
              <a:t>Temática a abordar</a:t>
            </a:r>
          </a:p>
          <a:p>
            <a:pPr eaLnBrk="1" hangingPunct="1">
              <a:lnSpc>
                <a:spcPct val="150000"/>
              </a:lnSpc>
              <a:spcBef>
                <a:spcPts val="600"/>
              </a:spcBef>
            </a:pPr>
            <a:r>
              <a:rPr lang="es-ES" sz="2400" b="1">
                <a:solidFill>
                  <a:srgbClr val="000000"/>
                </a:solidFill>
                <a:latin typeface="Arial" panose="020B0604020202020204" pitchFamily="34" charset="0"/>
                <a:cs typeface="Arial" panose="020B0604020202020204" pitchFamily="34" charset="0"/>
              </a:rPr>
              <a:t>Normas de publicación</a:t>
            </a:r>
          </a:p>
          <a:p>
            <a:pPr eaLnBrk="1" hangingPunct="1">
              <a:lnSpc>
                <a:spcPct val="150000"/>
              </a:lnSpc>
              <a:spcBef>
                <a:spcPts val="600"/>
              </a:spcBef>
            </a:pPr>
            <a:r>
              <a:rPr lang="es-ES" sz="2400" b="1">
                <a:solidFill>
                  <a:srgbClr val="000000"/>
                </a:solidFill>
                <a:latin typeface="Arial" panose="020B0604020202020204" pitchFamily="34" charset="0"/>
                <a:cs typeface="Arial" panose="020B0604020202020204" pitchFamily="34" charset="0"/>
              </a:rPr>
              <a:t>Tipología del artículo</a:t>
            </a:r>
          </a:p>
          <a:p>
            <a:pPr eaLnBrk="1" hangingPunct="1">
              <a:lnSpc>
                <a:spcPct val="150000"/>
              </a:lnSpc>
              <a:spcBef>
                <a:spcPts val="600"/>
              </a:spcBef>
            </a:pPr>
            <a:r>
              <a:rPr lang="es-ES" sz="2400" b="1">
                <a:solidFill>
                  <a:srgbClr val="000000"/>
                </a:solidFill>
                <a:latin typeface="Arial" panose="020B0604020202020204" pitchFamily="34" charset="0"/>
                <a:cs typeface="Arial" panose="020B0604020202020204" pitchFamily="34" charset="0"/>
              </a:rPr>
              <a:t>Plataformas en que está indexada</a:t>
            </a:r>
          </a:p>
          <a:p>
            <a:pPr eaLnBrk="1" hangingPunct="1">
              <a:lnSpc>
                <a:spcPct val="150000"/>
              </a:lnSpc>
              <a:spcBef>
                <a:spcPts val="600"/>
              </a:spcBef>
            </a:pPr>
            <a:r>
              <a:rPr lang="es-ES" sz="2400" b="1">
                <a:solidFill>
                  <a:srgbClr val="000000"/>
                </a:solidFill>
                <a:latin typeface="Arial" panose="020B0604020202020204" pitchFamily="34" charset="0"/>
                <a:cs typeface="Arial" panose="020B0604020202020204" pitchFamily="34" charset="0"/>
              </a:rPr>
              <a:t>Palabras clave y descriptores Ciencias de la Salud</a:t>
            </a:r>
          </a:p>
          <a:p>
            <a:pPr eaLnBrk="1" hangingPunct="1">
              <a:lnSpc>
                <a:spcPct val="150000"/>
              </a:lnSpc>
              <a:spcBef>
                <a:spcPts val="600"/>
              </a:spcBef>
            </a:pPr>
            <a:r>
              <a:rPr lang="es-ES" sz="2400" b="1">
                <a:solidFill>
                  <a:srgbClr val="000000"/>
                </a:solidFill>
                <a:latin typeface="Arial" panose="020B0604020202020204" pitchFamily="34" charset="0"/>
                <a:cs typeface="Arial" panose="020B0604020202020204" pitchFamily="34" charset="0"/>
              </a:rPr>
              <a:t>Factor de Impacto</a:t>
            </a:r>
          </a:p>
          <a:p>
            <a:pPr eaLnBrk="1" hangingPunct="1">
              <a:lnSpc>
                <a:spcPct val="150000"/>
              </a:lnSpc>
              <a:spcBef>
                <a:spcPts val="600"/>
              </a:spcBef>
            </a:pPr>
            <a:r>
              <a:rPr lang="es-ES" sz="2400" b="1">
                <a:solidFill>
                  <a:srgbClr val="000000"/>
                </a:solidFill>
                <a:latin typeface="Arial" panose="020B0604020202020204" pitchFamily="34" charset="0"/>
                <a:cs typeface="Arial" panose="020B0604020202020204" pitchFamily="34" charset="0"/>
              </a:rPr>
              <a:t>Cuartil de ubicación (Q</a:t>
            </a:r>
            <a:r>
              <a:rPr lang="es-ES" sz="2400" b="1" baseline="-25000">
                <a:solidFill>
                  <a:srgbClr val="000000"/>
                </a:solidFill>
                <a:latin typeface="Arial" panose="020B0604020202020204" pitchFamily="34" charset="0"/>
                <a:cs typeface="Arial" panose="020B0604020202020204" pitchFamily="34" charset="0"/>
              </a:rPr>
              <a:t>1</a:t>
            </a:r>
            <a:r>
              <a:rPr lang="es-ES" sz="2400" b="1">
                <a:solidFill>
                  <a:srgbClr val="000000"/>
                </a:solidFill>
                <a:latin typeface="Arial" panose="020B0604020202020204" pitchFamily="34" charset="0"/>
                <a:cs typeface="Arial" panose="020B0604020202020204" pitchFamily="34" charset="0"/>
              </a:rPr>
              <a:t>, Q</a:t>
            </a:r>
            <a:r>
              <a:rPr lang="es-ES" sz="2400" b="1" baseline="-25000">
                <a:solidFill>
                  <a:srgbClr val="000000"/>
                </a:solidFill>
                <a:latin typeface="Arial" panose="020B0604020202020204" pitchFamily="34" charset="0"/>
                <a:cs typeface="Arial" panose="020B0604020202020204" pitchFamily="34" charset="0"/>
              </a:rPr>
              <a:t>2</a:t>
            </a:r>
            <a:r>
              <a:rPr lang="es-ES" sz="2400" b="1">
                <a:solidFill>
                  <a:srgbClr val="000000"/>
                </a:solidFill>
                <a:latin typeface="Arial" panose="020B0604020202020204" pitchFamily="34" charset="0"/>
                <a:cs typeface="Arial" panose="020B0604020202020204" pitchFamily="34" charset="0"/>
              </a:rPr>
              <a:t>, Q</a:t>
            </a:r>
            <a:r>
              <a:rPr lang="es-ES" sz="2400" b="1" baseline="-25000">
                <a:solidFill>
                  <a:srgbClr val="000000"/>
                </a:solidFill>
                <a:latin typeface="Arial" panose="020B0604020202020204" pitchFamily="34" charset="0"/>
                <a:cs typeface="Arial" panose="020B0604020202020204" pitchFamily="34" charset="0"/>
              </a:rPr>
              <a:t>3</a:t>
            </a:r>
            <a:r>
              <a:rPr lang="es-ES" sz="2400" b="1">
                <a:solidFill>
                  <a:srgbClr val="000000"/>
                </a:solidFill>
                <a:latin typeface="Arial" panose="020B0604020202020204" pitchFamily="34" charset="0"/>
                <a:cs typeface="Arial" panose="020B0604020202020204" pitchFamily="34" charset="0"/>
              </a:rPr>
              <a:t>, Q</a:t>
            </a:r>
            <a:r>
              <a:rPr lang="es-ES" sz="2400" b="1" baseline="-25000">
                <a:solidFill>
                  <a:srgbClr val="000000"/>
                </a:solidFill>
                <a:latin typeface="Arial" panose="020B0604020202020204" pitchFamily="34" charset="0"/>
                <a:cs typeface="Arial" panose="020B0604020202020204" pitchFamily="34" charset="0"/>
              </a:rPr>
              <a:t>4</a:t>
            </a:r>
            <a:r>
              <a:rPr lang="es-ES" sz="2400" b="1">
                <a:solidFill>
                  <a:srgbClr val="000000"/>
                </a:solidFill>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685800"/>
            <a:ext cx="10763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88963" y="400050"/>
            <a:ext cx="10872787"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s-ES" sz="4400" b="1" dirty="0">
                <a:solidFill>
                  <a:schemeClr val="accent1">
                    <a:lumMod val="50000"/>
                  </a:schemeClr>
                </a:solidFill>
              </a:rPr>
              <a:t>Consideraciones finales:</a:t>
            </a:r>
          </a:p>
          <a:p>
            <a:pPr algn="ctr" eaLnBrk="1" fontAlgn="auto" hangingPunct="1">
              <a:spcBef>
                <a:spcPts val="0"/>
              </a:spcBef>
              <a:spcAft>
                <a:spcPts val="0"/>
              </a:spcAft>
              <a:defRPr/>
            </a:pPr>
            <a:endParaRPr lang="es-ES" sz="4000" dirty="0">
              <a:solidFill>
                <a:srgbClr val="333399"/>
              </a:solidFill>
            </a:endParaRPr>
          </a:p>
        </p:txBody>
      </p:sp>
      <p:sp>
        <p:nvSpPr>
          <p:cNvPr id="3" name="Rectángulo 2"/>
          <p:cNvSpPr/>
          <p:nvPr/>
        </p:nvSpPr>
        <p:spPr>
          <a:xfrm>
            <a:off x="488950" y="1555651"/>
            <a:ext cx="11096246" cy="4616648"/>
          </a:xfrm>
          <a:prstGeom prst="rect">
            <a:avLst/>
          </a:prstGeom>
        </p:spPr>
        <p:txBody>
          <a:bodyPr wrap="square">
            <a:spAutoFit/>
          </a:bodyPr>
          <a:lstStyle/>
          <a:p>
            <a:pPr marL="514350" indent="-514350">
              <a:lnSpc>
                <a:spcPct val="150000"/>
              </a:lnSpc>
              <a:buFont typeface="+mj-lt"/>
              <a:buAutoNum type="arabicPeriod"/>
            </a:pPr>
            <a:r>
              <a:rPr lang="es-ES" sz="2800" dirty="0"/>
              <a:t>¿De qué manera puedes localizar con rapidez las revistas cubanas en Ciencias de la Salud?</a:t>
            </a:r>
          </a:p>
          <a:p>
            <a:pPr marL="514350" indent="-514350">
              <a:lnSpc>
                <a:spcPct val="150000"/>
              </a:lnSpc>
              <a:buFont typeface="+mj-lt"/>
              <a:buAutoNum type="arabicPeriod"/>
            </a:pPr>
            <a:r>
              <a:rPr lang="es-ES" sz="2800" dirty="0"/>
              <a:t>¿Qué plataformas ofrecen métricas sobre las revistas científicas?</a:t>
            </a:r>
          </a:p>
          <a:p>
            <a:pPr marL="514350" indent="-514350">
              <a:lnSpc>
                <a:spcPct val="150000"/>
              </a:lnSpc>
              <a:buFont typeface="+mj-lt"/>
              <a:buAutoNum type="arabicPeriod"/>
            </a:pPr>
            <a:r>
              <a:rPr lang="es-ES" sz="2800" dirty="0"/>
              <a:t>¿Qué es un ranking, menciona uno que contenga una herramienta para revistas?</a:t>
            </a:r>
          </a:p>
          <a:p>
            <a:pPr marL="514350" indent="-514350">
              <a:lnSpc>
                <a:spcPct val="150000"/>
              </a:lnSpc>
              <a:buFont typeface="+mj-lt"/>
              <a:buAutoNum type="arabicPeriod"/>
            </a:pPr>
            <a:r>
              <a:rPr lang="es-ES" sz="2800" dirty="0"/>
              <a:t>¿Qué importancia le asignas a las normas de las revistas cubanas para autores?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88963" y="400050"/>
            <a:ext cx="10872787"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s-ES" sz="4400" b="1" dirty="0">
                <a:solidFill>
                  <a:schemeClr val="accent1">
                    <a:lumMod val="50000"/>
                  </a:schemeClr>
                </a:solidFill>
              </a:rPr>
              <a:t>Estudio Independiente:</a:t>
            </a:r>
          </a:p>
          <a:p>
            <a:pPr algn="ctr" eaLnBrk="1" fontAlgn="auto" hangingPunct="1">
              <a:spcBef>
                <a:spcPts val="0"/>
              </a:spcBef>
              <a:spcAft>
                <a:spcPts val="0"/>
              </a:spcAft>
              <a:defRPr/>
            </a:pPr>
            <a:endParaRPr lang="es-ES" sz="4000" dirty="0">
              <a:solidFill>
                <a:srgbClr val="333399"/>
              </a:solidFill>
            </a:endParaRPr>
          </a:p>
        </p:txBody>
      </p:sp>
      <p:sp>
        <p:nvSpPr>
          <p:cNvPr id="31747" name="Text Box 3"/>
          <p:cNvSpPr txBox="1">
            <a:spLocks noChangeArrowheads="1"/>
          </p:cNvSpPr>
          <p:nvPr/>
        </p:nvSpPr>
        <p:spPr bwMode="auto">
          <a:xfrm>
            <a:off x="200025" y="1439863"/>
            <a:ext cx="11261725" cy="486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lnSpc>
                <a:spcPct val="90000"/>
              </a:lnSpc>
              <a:spcBef>
                <a:spcPts val="1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9pPr>
          </a:lstStyle>
          <a:p>
            <a:pPr algn="just" eaLnBrk="1" hangingPunct="1">
              <a:lnSpc>
                <a:spcPct val="150000"/>
              </a:lnSpc>
              <a:spcBef>
                <a:spcPts val="1200"/>
              </a:spcBef>
              <a:spcAft>
                <a:spcPts val="1200"/>
              </a:spcAft>
            </a:pPr>
            <a:r>
              <a:rPr lang="es-ES" sz="2400" b="1" dirty="0">
                <a:solidFill>
                  <a:srgbClr val="000000"/>
                </a:solidFill>
                <a:latin typeface="Arial" panose="020B0604020202020204" pitchFamily="34" charset="0"/>
                <a:cs typeface="Arial" panose="020B0604020202020204" pitchFamily="34" charset="0"/>
              </a:rPr>
              <a:t>Un ginecólogo quiere publicar su investigación “Conocimientos sobre prevención del cáncer </a:t>
            </a:r>
            <a:r>
              <a:rPr lang="es-ES" sz="2400" b="1" dirty="0" err="1">
                <a:solidFill>
                  <a:srgbClr val="000000"/>
                </a:solidFill>
                <a:latin typeface="Arial" panose="020B0604020202020204" pitchFamily="34" charset="0"/>
                <a:cs typeface="Arial" panose="020B0604020202020204" pitchFamily="34" charset="0"/>
              </a:rPr>
              <a:t>cérvico</a:t>
            </a:r>
            <a:r>
              <a:rPr lang="es-ES" sz="2400" b="1" dirty="0">
                <a:solidFill>
                  <a:srgbClr val="000000"/>
                </a:solidFill>
                <a:latin typeface="Arial" panose="020B0604020202020204" pitchFamily="34" charset="0"/>
                <a:cs typeface="Arial" panose="020B0604020202020204" pitchFamily="34" charset="0"/>
              </a:rPr>
              <a:t>-uterino en los adolescentes” y precisa ayuda para escoger una revista nacional adecuada al tema y una internacional a la que pueda tener acceso libre. Pretende elaborar dos artículos uno de revisión y otro original.</a:t>
            </a:r>
          </a:p>
          <a:p>
            <a:pPr marL="0" lvl="0" indent="0" algn="ctr">
              <a:lnSpc>
                <a:spcPct val="150000"/>
              </a:lnSpc>
              <a:buNone/>
            </a:pPr>
            <a:r>
              <a:rPr lang="es-ES" sz="3200" b="1" dirty="0">
                <a:solidFill>
                  <a:srgbClr val="002060"/>
                </a:solidFill>
              </a:rPr>
              <a:t>¿Qué revistas nacionales le recomendarías? Justifique los criterios  que tomó en cuenta para su selección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446" y="0"/>
            <a:ext cx="11987213" cy="6286500"/>
          </a:xfrm>
        </p:spPr>
        <p:txBody>
          <a:bodyPr rtlCol="0">
            <a:normAutofit fontScale="90000"/>
          </a:bodyPr>
          <a:lstStyle/>
          <a:p>
            <a:pPr algn="ctr" fontAlgn="auto">
              <a:lnSpc>
                <a:spcPct val="150000"/>
              </a:lnSpc>
              <a:spcBef>
                <a:spcPts val="1200"/>
              </a:spcBef>
              <a:spcAft>
                <a:spcPts val="1200"/>
              </a:spcAft>
              <a:defRPr/>
            </a:pPr>
            <a:r>
              <a:rPr lang="es-ES" sz="4900" b="1" dirty="0" err="1">
                <a:solidFill>
                  <a:schemeClr val="accent1">
                    <a:lumMod val="50000"/>
                  </a:schemeClr>
                </a:solidFill>
                <a:latin typeface="Arial" panose="020B0604020202020204" pitchFamily="34" charset="0"/>
                <a:ea typeface="+mn-ea"/>
                <a:cs typeface="Arial" panose="020B0604020202020204" pitchFamily="34" charset="0"/>
              </a:rPr>
              <a:t>Tematicas</a:t>
            </a:r>
            <a:r>
              <a:rPr lang="es-ES" sz="4900" b="1" dirty="0">
                <a:solidFill>
                  <a:schemeClr val="accent1">
                    <a:lumMod val="50000"/>
                  </a:schemeClr>
                </a:solidFill>
                <a:latin typeface="Arial" panose="020B0604020202020204" pitchFamily="34" charset="0"/>
                <a:ea typeface="+mn-ea"/>
                <a:cs typeface="Arial" panose="020B0604020202020204" pitchFamily="34" charset="0"/>
              </a:rPr>
              <a:t>:</a:t>
            </a:r>
            <a:br>
              <a:rPr lang="es-ES" dirty="0"/>
            </a:br>
            <a:r>
              <a:rPr lang="es-ES" sz="3100" dirty="0">
                <a:latin typeface="Calibri" panose="020F0502020204030204" pitchFamily="34" charset="0"/>
              </a:rPr>
              <a:t>Escogiendo una revista para publicar. Revistas nacionales de Ciencias Médicas (Revistas estudiantiles). Revistas de Acceso abierto. Rankings. </a:t>
            </a:r>
            <a:r>
              <a:rPr lang="es-ES" sz="3100" dirty="0" err="1">
                <a:latin typeface="Calibri" panose="020F0502020204030204" pitchFamily="34" charset="0"/>
              </a:rPr>
              <a:t>Scimago</a:t>
            </a:r>
            <a:r>
              <a:rPr lang="es-ES" sz="3100" dirty="0">
                <a:latin typeface="Calibri" panose="020F0502020204030204" pitchFamily="34" charset="0"/>
              </a:rPr>
              <a:t> </a:t>
            </a:r>
            <a:r>
              <a:rPr lang="es-ES" sz="3100" dirty="0" err="1">
                <a:latin typeface="Calibri" panose="020F0502020204030204" pitchFamily="34" charset="0"/>
              </a:rPr>
              <a:t>Journal</a:t>
            </a:r>
            <a:r>
              <a:rPr lang="es-ES" sz="3100" dirty="0">
                <a:latin typeface="Calibri" panose="020F0502020204030204" pitchFamily="34" charset="0"/>
              </a:rPr>
              <a:t> Ranking. Normas y metodologías para publicar en las revistas de la Editorial de Ciencias Médicas (ECIMED). Normas para autores.</a:t>
            </a:r>
            <a:br>
              <a:rPr lang="es-ES" sz="3100" dirty="0"/>
            </a:br>
            <a:r>
              <a:rPr lang="es-ES" sz="4000" b="1" dirty="0">
                <a:solidFill>
                  <a:schemeClr val="accent1">
                    <a:lumMod val="50000"/>
                  </a:schemeClr>
                </a:solidFill>
                <a:latin typeface="Arial" panose="020B0604020202020204" pitchFamily="34" charset="0"/>
                <a:cs typeface="Arial" panose="020B0604020202020204" pitchFamily="34" charset="0"/>
              </a:rPr>
              <a:t>Orientación del Seminario:</a:t>
            </a:r>
            <a:br>
              <a:rPr lang="es-ES" sz="4000" b="1" dirty="0">
                <a:solidFill>
                  <a:schemeClr val="accent1">
                    <a:lumMod val="50000"/>
                  </a:schemeClr>
                </a:solidFill>
                <a:latin typeface="Arial" panose="020B0604020202020204" pitchFamily="34" charset="0"/>
                <a:cs typeface="Arial" panose="020B0604020202020204" pitchFamily="34" charset="0"/>
              </a:rPr>
            </a:br>
            <a:r>
              <a:rPr lang="es-ES" sz="3100" dirty="0">
                <a:latin typeface="Calibri" panose="020F0502020204030204" pitchFamily="34" charset="0"/>
                <a:cs typeface="Arial" panose="020B0604020202020204" pitchFamily="34" charset="0"/>
              </a:rPr>
              <a:t>Normas y metodologías para publicar en las revistas de la ECIMED. Normas para autores en revistas médicas cubanas.</a:t>
            </a:r>
            <a:endParaRPr lang="es-ES" sz="3600"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88963" y="400050"/>
            <a:ext cx="10872787"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s-ES" sz="4400" b="1" dirty="0">
                <a:solidFill>
                  <a:schemeClr val="accent1">
                    <a:lumMod val="50000"/>
                  </a:schemeClr>
                </a:solidFill>
              </a:rPr>
              <a:t>Objetivos:</a:t>
            </a:r>
          </a:p>
          <a:p>
            <a:pPr algn="ctr" eaLnBrk="1" fontAlgn="auto" hangingPunct="1">
              <a:spcBef>
                <a:spcPts val="0"/>
              </a:spcBef>
              <a:spcAft>
                <a:spcPts val="0"/>
              </a:spcAft>
              <a:defRPr/>
            </a:pPr>
            <a:endParaRPr lang="es-ES" sz="4000" dirty="0">
              <a:solidFill>
                <a:srgbClr val="333399"/>
              </a:solidFill>
            </a:endParaRPr>
          </a:p>
        </p:txBody>
      </p:sp>
      <p:sp>
        <p:nvSpPr>
          <p:cNvPr id="6147" name="Text Box 3"/>
          <p:cNvSpPr txBox="1">
            <a:spLocks noChangeArrowheads="1"/>
          </p:cNvSpPr>
          <p:nvPr/>
        </p:nvSpPr>
        <p:spPr bwMode="auto">
          <a:xfrm>
            <a:off x="200025" y="1439863"/>
            <a:ext cx="11261725" cy="486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lnSpc>
                <a:spcPct val="90000"/>
              </a:lnSpc>
              <a:spcBef>
                <a:spcPts val="1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Calibri" panose="020F0502020204030204" pitchFamily="34" charset="0"/>
              </a:defRPr>
            </a:lvl9pPr>
          </a:lstStyle>
          <a:p>
            <a:pPr algn="just" eaLnBrk="1" hangingPunct="1">
              <a:lnSpc>
                <a:spcPct val="150000"/>
              </a:lnSpc>
              <a:spcBef>
                <a:spcPts val="1200"/>
              </a:spcBef>
              <a:spcAft>
                <a:spcPts val="1200"/>
              </a:spcAft>
            </a:pPr>
            <a:r>
              <a:rPr lang="es-ES" b="1" dirty="0">
                <a:solidFill>
                  <a:srgbClr val="000000"/>
                </a:solidFill>
                <a:latin typeface="Arial" panose="020B0604020202020204" pitchFamily="34" charset="0"/>
                <a:cs typeface="Arial" panose="020B0604020202020204" pitchFamily="34" charset="0"/>
              </a:rPr>
              <a:t>Identificar las revistas científicas cubanas de Ciencias de la salud, mediante el acceso a </a:t>
            </a:r>
            <a:r>
              <a:rPr lang="es-ES" b="1" dirty="0" err="1">
                <a:solidFill>
                  <a:srgbClr val="000000"/>
                </a:solidFill>
                <a:latin typeface="Arial" panose="020B0604020202020204" pitchFamily="34" charset="0"/>
                <a:cs typeface="Arial" panose="020B0604020202020204" pitchFamily="34" charset="0"/>
              </a:rPr>
              <a:t>Infomed</a:t>
            </a:r>
            <a:r>
              <a:rPr lang="es-ES" b="1" dirty="0">
                <a:solidFill>
                  <a:srgbClr val="000000"/>
                </a:solidFill>
                <a:latin typeface="Arial" panose="020B0604020202020204" pitchFamily="34" charset="0"/>
                <a:cs typeface="Arial" panose="020B0604020202020204" pitchFamily="34" charset="0"/>
              </a:rPr>
              <a:t> y a la BVS.</a:t>
            </a:r>
          </a:p>
          <a:p>
            <a:pPr algn="just" eaLnBrk="1" hangingPunct="1">
              <a:lnSpc>
                <a:spcPct val="150000"/>
              </a:lnSpc>
              <a:spcBef>
                <a:spcPts val="1200"/>
              </a:spcBef>
              <a:spcAft>
                <a:spcPts val="1200"/>
              </a:spcAft>
            </a:pPr>
            <a:r>
              <a:rPr lang="es-ES" b="1" dirty="0">
                <a:solidFill>
                  <a:srgbClr val="000000"/>
                </a:solidFill>
                <a:latin typeface="Arial" panose="020B0604020202020204" pitchFamily="34" charset="0"/>
                <a:cs typeface="Arial" panose="020B0604020202020204" pitchFamily="34" charset="0"/>
              </a:rPr>
              <a:t>Describir la plataforma </a:t>
            </a:r>
            <a:r>
              <a:rPr lang="es-ES" b="1" dirty="0" err="1">
                <a:solidFill>
                  <a:srgbClr val="000000"/>
                </a:solidFill>
                <a:latin typeface="Arial" panose="020B0604020202020204" pitchFamily="34" charset="0"/>
                <a:cs typeface="Arial" panose="020B0604020202020204" pitchFamily="34" charset="0"/>
              </a:rPr>
              <a:t>Scielo</a:t>
            </a:r>
            <a:r>
              <a:rPr lang="es-ES" b="1" dirty="0">
                <a:solidFill>
                  <a:srgbClr val="000000"/>
                </a:solidFill>
                <a:latin typeface="Arial" panose="020B0604020202020204" pitchFamily="34" charset="0"/>
                <a:cs typeface="Arial" panose="020B0604020202020204" pitchFamily="34" charset="0"/>
              </a:rPr>
              <a:t> Cuba, el ranking </a:t>
            </a:r>
            <a:r>
              <a:rPr lang="es-ES" b="1" dirty="0" err="1">
                <a:solidFill>
                  <a:srgbClr val="000000"/>
                </a:solidFill>
                <a:latin typeface="Arial" panose="020B0604020202020204" pitchFamily="34" charset="0"/>
                <a:cs typeface="Arial" panose="020B0604020202020204" pitchFamily="34" charset="0"/>
              </a:rPr>
              <a:t>Scimago</a:t>
            </a:r>
            <a:r>
              <a:rPr lang="es-ES" b="1" dirty="0">
                <a:solidFill>
                  <a:srgbClr val="000000"/>
                </a:solidFill>
                <a:latin typeface="Arial" panose="020B0604020202020204" pitchFamily="34" charset="0"/>
                <a:cs typeface="Arial" panose="020B0604020202020204" pitchFamily="34" charset="0"/>
              </a:rPr>
              <a:t> </a:t>
            </a:r>
            <a:r>
              <a:rPr lang="es-ES" b="1" dirty="0" err="1">
                <a:solidFill>
                  <a:srgbClr val="000000"/>
                </a:solidFill>
                <a:latin typeface="Arial" panose="020B0604020202020204" pitchFamily="34" charset="0"/>
                <a:cs typeface="Arial" panose="020B0604020202020204" pitchFamily="34" charset="0"/>
              </a:rPr>
              <a:t>Journal</a:t>
            </a:r>
            <a:r>
              <a:rPr lang="es-ES" b="1" dirty="0">
                <a:solidFill>
                  <a:srgbClr val="000000"/>
                </a:solidFill>
                <a:latin typeface="Arial" panose="020B0604020202020204" pitchFamily="34" charset="0"/>
                <a:cs typeface="Arial" panose="020B0604020202020204" pitchFamily="34" charset="0"/>
              </a:rPr>
              <a:t>, mediante el uso de sus herramientas métricas.</a:t>
            </a:r>
          </a:p>
          <a:p>
            <a:pPr algn="just" eaLnBrk="1" hangingPunct="1">
              <a:lnSpc>
                <a:spcPct val="150000"/>
              </a:lnSpc>
              <a:spcBef>
                <a:spcPts val="1200"/>
              </a:spcBef>
              <a:spcAft>
                <a:spcPts val="1200"/>
              </a:spcAft>
            </a:pPr>
            <a:r>
              <a:rPr lang="es-ES" b="1" dirty="0">
                <a:solidFill>
                  <a:srgbClr val="000000"/>
                </a:solidFill>
                <a:latin typeface="Arial" panose="020B0604020202020204" pitchFamily="34" charset="0"/>
                <a:cs typeface="Arial" panose="020B0604020202020204" pitchFamily="34" charset="0"/>
              </a:rPr>
              <a:t>Valorar la importancia de las normas de publicación en las revistas de la Editorial de Ciencias Médicas (ECIMED).</a:t>
            </a:r>
          </a:p>
          <a:p>
            <a:pPr algn="just" eaLnBrk="1" hangingPunct="1">
              <a:lnSpc>
                <a:spcPct val="150000"/>
              </a:lnSpc>
              <a:spcBef>
                <a:spcPts val="1200"/>
              </a:spcBef>
              <a:spcAft>
                <a:spcPts val="1200"/>
              </a:spcAft>
            </a:pPr>
            <a:endParaRPr lang="es-ES"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8204200" y="4359275"/>
            <a:ext cx="977900" cy="1027113"/>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p>
        </p:txBody>
      </p:sp>
      <p:sp>
        <p:nvSpPr>
          <p:cNvPr id="8196" name="Rectángulo 3"/>
          <p:cNvSpPr>
            <a:spLocks noChangeArrowheads="1"/>
          </p:cNvSpPr>
          <p:nvPr/>
        </p:nvSpPr>
        <p:spPr bwMode="auto">
          <a:xfrm>
            <a:off x="8948738" y="0"/>
            <a:ext cx="2065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1800" b="1" u="sng">
                <a:solidFill>
                  <a:srgbClr val="C00000"/>
                </a:solidFill>
              </a:rPr>
              <a:t>http://www.sld.cu/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p:cNvSpPr/>
          <p:nvPr/>
        </p:nvSpPr>
        <p:spPr>
          <a:xfrm>
            <a:off x="4221163" y="1790700"/>
            <a:ext cx="3544887" cy="4071938"/>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p>
        </p:txBody>
      </p:sp>
      <p:sp>
        <p:nvSpPr>
          <p:cNvPr id="10244" name="Rectángulo 4"/>
          <p:cNvSpPr>
            <a:spLocks noChangeArrowheads="1"/>
          </p:cNvSpPr>
          <p:nvPr/>
        </p:nvSpPr>
        <p:spPr bwMode="auto">
          <a:xfrm>
            <a:off x="8872538" y="1790700"/>
            <a:ext cx="290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1800" b="1" u="sng">
                <a:solidFill>
                  <a:srgbClr val="C00000"/>
                </a:solidFill>
              </a:rPr>
              <a:t>http://www.bvscuba.sld.cu/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ángulo 2"/>
          <p:cNvSpPr>
            <a:spLocks noChangeArrowheads="1"/>
          </p:cNvSpPr>
          <p:nvPr/>
        </p:nvSpPr>
        <p:spPr bwMode="auto">
          <a:xfrm>
            <a:off x="9634538" y="1690688"/>
            <a:ext cx="2251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1800" b="1" u="sng">
                <a:solidFill>
                  <a:srgbClr val="C00000"/>
                </a:solidFill>
              </a:rPr>
              <a:t>http://ecimed.sld.cu/</a:t>
            </a:r>
          </a:p>
        </p:txBody>
      </p:sp>
      <p:sp>
        <p:nvSpPr>
          <p:cNvPr id="4" name="Elipse 3"/>
          <p:cNvSpPr/>
          <p:nvPr/>
        </p:nvSpPr>
        <p:spPr>
          <a:xfrm>
            <a:off x="1390650" y="5499100"/>
            <a:ext cx="1703388" cy="476250"/>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874375" cy="1825625"/>
          </a:xfrm>
        </p:spPr>
        <p:txBody>
          <a:bodyPr rtlCol="0">
            <a:normAutofit/>
          </a:bodyPr>
          <a:lstStyle/>
          <a:p>
            <a:pPr algn="ctr" eaLnBrk="1" fontAlgn="auto" hangingPunct="1">
              <a:spcAft>
                <a:spcPts val="0"/>
              </a:spcAft>
              <a:defRPr/>
            </a:pPr>
            <a:r>
              <a:rPr lang="es-ES" b="1" dirty="0">
                <a:solidFill>
                  <a:schemeClr val="accent1">
                    <a:lumMod val="50000"/>
                  </a:schemeClr>
                </a:solidFill>
                <a:latin typeface="Arial" panose="020B0604020202020204" pitchFamily="34" charset="0"/>
                <a:cs typeface="Arial" panose="020B0604020202020204" pitchFamily="34" charset="0"/>
              </a:rPr>
              <a:t>Orientación del seminario</a:t>
            </a:r>
            <a:br>
              <a:rPr lang="es-ES" b="1" dirty="0">
                <a:solidFill>
                  <a:schemeClr val="accent1">
                    <a:lumMod val="50000"/>
                  </a:schemeClr>
                </a:solidFill>
                <a:latin typeface="Arial" panose="020B0604020202020204" pitchFamily="34" charset="0"/>
                <a:cs typeface="Arial" panose="020B0604020202020204" pitchFamily="34" charset="0"/>
              </a:rPr>
            </a:br>
            <a:r>
              <a:rPr lang="es-ES" sz="2800" b="1" dirty="0">
                <a:latin typeface="Arial" panose="020B0604020202020204" pitchFamily="34" charset="0"/>
                <a:cs typeface="Arial" panose="020B0604020202020204" pitchFamily="34" charset="0"/>
              </a:rPr>
              <a:t>Normas y metodologías para publicar en revistas de ECIMED Normas para autores</a:t>
            </a:r>
          </a:p>
        </p:txBody>
      </p:sp>
      <p:sp>
        <p:nvSpPr>
          <p:cNvPr id="3" name="Marcador de contenido 2"/>
          <p:cNvSpPr>
            <a:spLocks noGrp="1"/>
          </p:cNvSpPr>
          <p:nvPr>
            <p:ph idx="1"/>
          </p:nvPr>
        </p:nvSpPr>
        <p:spPr>
          <a:xfrm>
            <a:off x="125413" y="2101850"/>
            <a:ext cx="11949112" cy="4111625"/>
          </a:xfrm>
        </p:spPr>
        <p:txBody>
          <a:bodyPr rtlCol="0">
            <a:normAutofit fontScale="92500"/>
          </a:bodyPr>
          <a:lstStyle/>
          <a:p>
            <a:pPr algn="just" eaLnBrk="1" fontAlgn="auto" hangingPunct="1">
              <a:lnSpc>
                <a:spcPct val="150000"/>
              </a:lnSpc>
              <a:spcBef>
                <a:spcPts val="1200"/>
              </a:spcBef>
              <a:spcAft>
                <a:spcPts val="1200"/>
              </a:spcAft>
              <a:defRPr/>
            </a:pPr>
            <a:r>
              <a:rPr lang="es-ES" sz="2400" dirty="0">
                <a:latin typeface="Arial" panose="020B0604020202020204" pitchFamily="34" charset="0"/>
                <a:cs typeface="Arial" panose="020B0604020202020204" pitchFamily="34" charset="0"/>
              </a:rPr>
              <a:t>1er Equipo: </a:t>
            </a:r>
            <a:r>
              <a:rPr lang="es-ES" sz="2400" b="1" dirty="0">
                <a:solidFill>
                  <a:schemeClr val="accent1">
                    <a:lumMod val="50000"/>
                  </a:schemeClr>
                </a:solidFill>
                <a:latin typeface="Arial" panose="020B0604020202020204" pitchFamily="34" charset="0"/>
                <a:cs typeface="Arial" panose="020B0604020202020204" pitchFamily="34" charset="0"/>
              </a:rPr>
              <a:t>Instrucciones Generales para publicar en las revistas médicas</a:t>
            </a:r>
          </a:p>
          <a:p>
            <a:pPr algn="just" eaLnBrk="1" fontAlgn="auto" hangingPunct="1">
              <a:lnSpc>
                <a:spcPct val="150000"/>
              </a:lnSpc>
              <a:spcBef>
                <a:spcPts val="1200"/>
              </a:spcBef>
              <a:spcAft>
                <a:spcPts val="1200"/>
              </a:spcAft>
              <a:defRPr/>
            </a:pPr>
            <a:r>
              <a:rPr lang="es-ES" sz="2400" dirty="0">
                <a:latin typeface="Arial" panose="020B0604020202020204" pitchFamily="34" charset="0"/>
                <a:cs typeface="Arial" panose="020B0604020202020204" pitchFamily="34" charset="0"/>
              </a:rPr>
              <a:t>2do Equipo: </a:t>
            </a:r>
            <a:r>
              <a:rPr lang="es-ES" sz="2400" b="1" dirty="0">
                <a:solidFill>
                  <a:schemeClr val="accent1">
                    <a:lumMod val="50000"/>
                  </a:schemeClr>
                </a:solidFill>
                <a:latin typeface="Arial" panose="020B0604020202020204" pitchFamily="34" charset="0"/>
                <a:cs typeface="Arial" panose="020B0604020202020204" pitchFamily="34" charset="0"/>
              </a:rPr>
              <a:t>Normas para los autores en la Revista Habanera de Ciencias Médicas</a:t>
            </a:r>
          </a:p>
          <a:p>
            <a:pPr algn="just" eaLnBrk="1" fontAlgn="auto" hangingPunct="1">
              <a:lnSpc>
                <a:spcPct val="150000"/>
              </a:lnSpc>
              <a:spcBef>
                <a:spcPts val="1200"/>
              </a:spcBef>
              <a:spcAft>
                <a:spcPts val="1200"/>
              </a:spcAft>
              <a:defRPr/>
            </a:pPr>
            <a:r>
              <a:rPr lang="es-ES" sz="2400" dirty="0">
                <a:latin typeface="Arial" panose="020B0604020202020204" pitchFamily="34" charset="0"/>
                <a:cs typeface="Arial" panose="020B0604020202020204" pitchFamily="34" charset="0"/>
              </a:rPr>
              <a:t>3er Equipo: </a:t>
            </a:r>
            <a:r>
              <a:rPr lang="es-ES" sz="2400" b="1" dirty="0">
                <a:solidFill>
                  <a:schemeClr val="accent1">
                    <a:lumMod val="50000"/>
                  </a:schemeClr>
                </a:solidFill>
                <a:latin typeface="Arial" panose="020B0604020202020204" pitchFamily="34" charset="0"/>
                <a:cs typeface="Arial" panose="020B0604020202020204" pitchFamily="34" charset="0"/>
              </a:rPr>
              <a:t>Normas para los autores Revista cubana de Tecnología de la Salud</a:t>
            </a:r>
          </a:p>
          <a:p>
            <a:pPr algn="just" eaLnBrk="1" fontAlgn="auto" hangingPunct="1">
              <a:lnSpc>
                <a:spcPct val="150000"/>
              </a:lnSpc>
              <a:spcBef>
                <a:spcPts val="1200"/>
              </a:spcBef>
              <a:spcAft>
                <a:spcPts val="1200"/>
              </a:spcAft>
              <a:defRPr/>
            </a:pPr>
            <a:r>
              <a:rPr lang="es-ES" sz="2400" dirty="0">
                <a:latin typeface="Arial" panose="020B0604020202020204" pitchFamily="34" charset="0"/>
                <a:cs typeface="Arial" panose="020B0604020202020204" pitchFamily="34" charset="0"/>
              </a:rPr>
              <a:t>4to Equipo: </a:t>
            </a:r>
            <a:r>
              <a:rPr lang="es-ES" sz="2400" b="1" dirty="0">
                <a:solidFill>
                  <a:schemeClr val="accent1">
                    <a:lumMod val="50000"/>
                  </a:schemeClr>
                </a:solidFill>
                <a:latin typeface="Arial" panose="020B0604020202020204" pitchFamily="34" charset="0"/>
                <a:cs typeface="Arial" panose="020B0604020202020204" pitchFamily="34" charset="0"/>
              </a:rPr>
              <a:t>Normas para los autores en la Revista cubana de Informática Médica</a:t>
            </a:r>
          </a:p>
          <a:p>
            <a:pPr algn="just" eaLnBrk="1" fontAlgn="auto" hangingPunct="1">
              <a:lnSpc>
                <a:spcPct val="150000"/>
              </a:lnSpc>
              <a:spcBef>
                <a:spcPts val="1200"/>
              </a:spcBef>
              <a:spcAft>
                <a:spcPts val="1200"/>
              </a:spcAft>
              <a:defRPr/>
            </a:pPr>
            <a:r>
              <a:rPr lang="es-ES" sz="2400" dirty="0">
                <a:latin typeface="Arial" panose="020B0604020202020204" pitchFamily="34" charset="0"/>
                <a:cs typeface="Arial" panose="020B0604020202020204" pitchFamily="34" charset="0"/>
              </a:rPr>
              <a:t>5to Equipo: </a:t>
            </a:r>
            <a:r>
              <a:rPr lang="es-ES" sz="2400" b="1" dirty="0">
                <a:solidFill>
                  <a:schemeClr val="accent1">
                    <a:lumMod val="50000"/>
                  </a:schemeClr>
                </a:solidFill>
                <a:latin typeface="Arial" panose="020B0604020202020204" pitchFamily="34" charset="0"/>
                <a:cs typeface="Arial" panose="020B0604020202020204" pitchFamily="34" charset="0"/>
              </a:rPr>
              <a:t>Normas para los autores en la Revista científica estudiantil “16 de Abril”</a:t>
            </a:r>
          </a:p>
        </p:txBody>
      </p:sp>
      <p:sp>
        <p:nvSpPr>
          <p:cNvPr id="14340" name="CuadroTexto 4"/>
          <p:cNvSpPr txBox="1">
            <a:spLocks noChangeArrowheads="1"/>
          </p:cNvSpPr>
          <p:nvPr/>
        </p:nvSpPr>
        <p:spPr bwMode="auto">
          <a:xfrm>
            <a:off x="912813" y="6213475"/>
            <a:ext cx="1010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b="1" u="sng">
                <a:solidFill>
                  <a:srgbClr val="C00000"/>
                </a:solidFill>
              </a:rPr>
              <a:t>Defensa del seminario en la semana 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7602538" y="5110163"/>
            <a:ext cx="2417762" cy="414337"/>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p>
        </p:txBody>
      </p:sp>
      <p:sp>
        <p:nvSpPr>
          <p:cNvPr id="4" name="Flecha abajo 3"/>
          <p:cNvSpPr/>
          <p:nvPr/>
        </p:nvSpPr>
        <p:spPr>
          <a:xfrm rot="4397700">
            <a:off x="7709694" y="1620044"/>
            <a:ext cx="190500" cy="3635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b="1"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No 2 [Modo de compatibilidad]" id="{6728D0CF-AEE1-4F22-858B-59D2B83D2591}" vid="{51CB1602-9E2B-4DB0-AC19-F2F9D79086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No 2</Template>
  <TotalTime>22</TotalTime>
  <Words>460</Words>
  <Application>Microsoft Office PowerPoint</Application>
  <PresentationFormat>Panorámica</PresentationFormat>
  <Paragraphs>47</Paragraphs>
  <Slides>19</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Presentación de PowerPoint</vt:lpstr>
      <vt:lpstr>Tematicas: Escogiendo una revista para publicar. Revistas nacionales de Ciencias Médicas (Revistas estudiantiles). Revistas de Acceso abierto. Rankings. Scimago Journal Ranking. Normas y metodologías para publicar en las revistas de la Editorial de Ciencias Médicas (ECIMED). Normas para autores. Orientación del Seminario: Normas y metodologías para publicar en las revistas de la ECIMED. Normas para autores en revistas médicas cubanas.</vt:lpstr>
      <vt:lpstr>Presentación de PowerPoint</vt:lpstr>
      <vt:lpstr>Presentación de PowerPoint</vt:lpstr>
      <vt:lpstr>Presentación de PowerPoint</vt:lpstr>
      <vt:lpstr>Presentación de PowerPoint</vt:lpstr>
      <vt:lpstr>Presentación de PowerPoint</vt:lpstr>
      <vt:lpstr>Orientación del seminario Normas y metodologías para publicar en revistas de ECIMED Normas para autores</vt:lpstr>
      <vt:lpstr>Presentación de PowerPoint</vt:lpstr>
      <vt:lpstr>Presentación de PowerPoint</vt:lpstr>
      <vt:lpstr>Scimago Journal Ranking</vt:lpstr>
      <vt:lpstr>Presentación de PowerPoint</vt:lpstr>
      <vt:lpstr>Presentación de PowerPoint</vt:lpstr>
      <vt:lpstr>Factor de Impacto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ldiaz</dc:creator>
  <cp:lastModifiedBy>Ecimed</cp:lastModifiedBy>
  <cp:revision>8</cp:revision>
  <dcterms:created xsi:type="dcterms:W3CDTF">2018-09-17T22:12:35Z</dcterms:created>
  <dcterms:modified xsi:type="dcterms:W3CDTF">2020-10-19T16:07:23Z</dcterms:modified>
</cp:coreProperties>
</file>