
<file path=[Content_Types].xml><?xml version="1.0" encoding="utf-8"?>
<Types xmlns="http://schemas.openxmlformats.org/package/2006/content-types">
  <Default Extension="webm" ContentType="video/webm"/>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62"/>
  </p:notesMasterIdLst>
  <p:sldIdLst>
    <p:sldId id="334" r:id="rId7"/>
    <p:sldId id="258" r:id="rId8"/>
    <p:sldId id="259" r:id="rId9"/>
    <p:sldId id="260" r:id="rId10"/>
    <p:sldId id="261" r:id="rId11"/>
    <p:sldId id="262" r:id="rId12"/>
    <p:sldId id="263" r:id="rId13"/>
    <p:sldId id="264" r:id="rId14"/>
    <p:sldId id="265" r:id="rId15"/>
    <p:sldId id="335" r:id="rId16"/>
    <p:sldId id="267" r:id="rId17"/>
    <p:sldId id="268" r:id="rId18"/>
    <p:sldId id="329" r:id="rId19"/>
    <p:sldId id="269" r:id="rId20"/>
    <p:sldId id="270" r:id="rId21"/>
    <p:sldId id="324" r:id="rId22"/>
    <p:sldId id="325" r:id="rId23"/>
    <p:sldId id="326" r:id="rId24"/>
    <p:sldId id="327" r:id="rId25"/>
    <p:sldId id="323" r:id="rId26"/>
    <p:sldId id="271" r:id="rId27"/>
    <p:sldId id="304" r:id="rId28"/>
    <p:sldId id="272" r:id="rId29"/>
    <p:sldId id="305" r:id="rId30"/>
    <p:sldId id="273" r:id="rId31"/>
    <p:sldId id="318" r:id="rId32"/>
    <p:sldId id="315" r:id="rId33"/>
    <p:sldId id="316" r:id="rId34"/>
    <p:sldId id="314" r:id="rId35"/>
    <p:sldId id="313" r:id="rId36"/>
    <p:sldId id="279" r:id="rId37"/>
    <p:sldId id="280" r:id="rId38"/>
    <p:sldId id="281" r:id="rId39"/>
    <p:sldId id="282" r:id="rId40"/>
    <p:sldId id="321" r:id="rId41"/>
    <p:sldId id="283" r:id="rId42"/>
    <p:sldId id="284" r:id="rId43"/>
    <p:sldId id="285" r:id="rId44"/>
    <p:sldId id="286" r:id="rId45"/>
    <p:sldId id="287" r:id="rId46"/>
    <p:sldId id="288" r:id="rId47"/>
    <p:sldId id="289" r:id="rId48"/>
    <p:sldId id="290" r:id="rId49"/>
    <p:sldId id="291" r:id="rId50"/>
    <p:sldId id="292" r:id="rId51"/>
    <p:sldId id="293" r:id="rId52"/>
    <p:sldId id="333" r:id="rId53"/>
    <p:sldId id="294" r:id="rId54"/>
    <p:sldId id="295" r:id="rId55"/>
    <p:sldId id="331" r:id="rId56"/>
    <p:sldId id="297" r:id="rId57"/>
    <p:sldId id="298" r:id="rId58"/>
    <p:sldId id="299" r:id="rId59"/>
    <p:sldId id="300" r:id="rId60"/>
    <p:sldId id="301"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64" autoAdjust="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DC41A-9A22-462E-863A-F7FB262B4A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B7AB157-E08E-49E3-A0FE-15F88F295B38}">
      <dgm:prSet phldrT="[Texto]" custT="1"/>
      <dgm:spPr>
        <a:solidFill>
          <a:schemeClr val="tx1">
            <a:lumMod val="65000"/>
            <a:lumOff val="35000"/>
          </a:schemeClr>
        </a:solidFill>
      </dgm:spPr>
      <dgm:t>
        <a:bodyPr/>
        <a:lstStyle/>
        <a:p>
          <a:pPr algn="ctr">
            <a:lnSpc>
              <a:spcPct val="150000"/>
            </a:lnSpc>
          </a:pPr>
          <a:r>
            <a:rPr lang="es-ES_tradnl" sz="3200" b="1" dirty="0" smtClean="0">
              <a:solidFill>
                <a:schemeClr val="bg1"/>
              </a:solidFill>
              <a:latin typeface="Arial" panose="020B0604020202020204" pitchFamily="34" charset="0"/>
              <a:cs typeface="Arial" panose="020B0604020202020204" pitchFamily="34" charset="0"/>
            </a:rPr>
            <a:t>SISTEMA SIMPÁTICO, TORACOLUMBAR O ADRENÉRGICO</a:t>
          </a:r>
          <a:endParaRPr lang="es-ES" sz="3200" dirty="0"/>
        </a:p>
      </dgm:t>
    </dgm:pt>
    <dgm:pt modelId="{F01983A9-16DD-4376-BFE8-80E512F90E16}" type="parTrans" cxnId="{313A2B81-3C92-49C8-A585-97C5E9028C7C}">
      <dgm:prSet/>
      <dgm:spPr/>
      <dgm:t>
        <a:bodyPr/>
        <a:lstStyle/>
        <a:p>
          <a:endParaRPr lang="es-ES"/>
        </a:p>
      </dgm:t>
    </dgm:pt>
    <dgm:pt modelId="{AED68CC3-344A-45DC-8786-922A9B365BB3}" type="sibTrans" cxnId="{313A2B81-3C92-49C8-A585-97C5E9028C7C}">
      <dgm:prSet/>
      <dgm:spPr/>
      <dgm:t>
        <a:bodyPr/>
        <a:lstStyle/>
        <a:p>
          <a:endParaRPr lang="es-ES"/>
        </a:p>
      </dgm:t>
    </dgm:pt>
    <dgm:pt modelId="{087639EE-4579-4CD1-9DEE-3C33BDA68F47}">
      <dgm:prSet phldrT="[Texto]" phldr="1"/>
      <dgm:spPr/>
      <dgm:t>
        <a:bodyPr/>
        <a:lstStyle/>
        <a:p>
          <a:endParaRPr lang="es-ES" dirty="0"/>
        </a:p>
      </dgm:t>
    </dgm:pt>
    <dgm:pt modelId="{BEE117E0-93F6-4F13-A3B0-75A2277E2FC5}" type="parTrans" cxnId="{1934588E-509E-411D-8B2F-93DC6537A10A}">
      <dgm:prSet/>
      <dgm:spPr/>
      <dgm:t>
        <a:bodyPr/>
        <a:lstStyle/>
        <a:p>
          <a:endParaRPr lang="es-ES"/>
        </a:p>
      </dgm:t>
    </dgm:pt>
    <dgm:pt modelId="{CC2C52CE-CF70-4137-88F2-E30591F19479}" type="sibTrans" cxnId="{1934588E-509E-411D-8B2F-93DC6537A10A}">
      <dgm:prSet/>
      <dgm:spPr/>
      <dgm:t>
        <a:bodyPr/>
        <a:lstStyle/>
        <a:p>
          <a:endParaRPr lang="es-ES"/>
        </a:p>
      </dgm:t>
    </dgm:pt>
    <dgm:pt modelId="{5801A9CF-FDF5-425F-A13F-57021949F248}">
      <dgm:prSet phldrT="[Texto]" custT="1"/>
      <dgm:spPr>
        <a:solidFill>
          <a:schemeClr val="accent3">
            <a:lumMod val="60000"/>
            <a:lumOff val="40000"/>
          </a:schemeClr>
        </a:solidFill>
      </dgm:spPr>
      <dgm:t>
        <a:bodyPr/>
        <a:lstStyle/>
        <a:p>
          <a:pPr algn="ctr">
            <a:lnSpc>
              <a:spcPct val="150000"/>
            </a:lnSpc>
            <a:spcAft>
              <a:spcPts val="0"/>
            </a:spcAft>
          </a:pPr>
          <a:r>
            <a:rPr lang="es-ES_tradnl" sz="3200" b="1" dirty="0" smtClean="0">
              <a:solidFill>
                <a:schemeClr val="tx1"/>
              </a:solidFill>
              <a:latin typeface="Arial" panose="020B0604020202020204" pitchFamily="34" charset="0"/>
              <a:cs typeface="Arial" panose="020B0604020202020204" pitchFamily="34" charset="0"/>
            </a:rPr>
            <a:t>SISTEMA PARASIMPÁTICO, CRANEOSACRAL O COLINÉRGICO</a:t>
          </a:r>
          <a:endParaRPr lang="es-ES" sz="3200" dirty="0">
            <a:solidFill>
              <a:schemeClr val="tx1"/>
            </a:solidFill>
          </a:endParaRPr>
        </a:p>
      </dgm:t>
    </dgm:pt>
    <dgm:pt modelId="{CC443F67-FB86-40E1-B453-3E7EB6767131}" type="parTrans" cxnId="{B68C9ABA-461D-4567-8B86-CADD5C2FEFCB}">
      <dgm:prSet/>
      <dgm:spPr/>
      <dgm:t>
        <a:bodyPr/>
        <a:lstStyle/>
        <a:p>
          <a:endParaRPr lang="es-ES"/>
        </a:p>
      </dgm:t>
    </dgm:pt>
    <dgm:pt modelId="{0F5E5BA6-1B62-4CE7-BB91-7233D2B3AF72}" type="sibTrans" cxnId="{B68C9ABA-461D-4567-8B86-CADD5C2FEFCB}">
      <dgm:prSet/>
      <dgm:spPr/>
      <dgm:t>
        <a:bodyPr/>
        <a:lstStyle/>
        <a:p>
          <a:endParaRPr lang="es-ES"/>
        </a:p>
      </dgm:t>
    </dgm:pt>
    <dgm:pt modelId="{90E9324A-45F1-4F67-8E13-3FAA5C535546}" type="pres">
      <dgm:prSet presAssocID="{77ADC41A-9A22-462E-863A-F7FB262B4AB5}" presName="linear" presStyleCnt="0">
        <dgm:presLayoutVars>
          <dgm:animLvl val="lvl"/>
          <dgm:resizeHandles val="exact"/>
        </dgm:presLayoutVars>
      </dgm:prSet>
      <dgm:spPr/>
      <dgm:t>
        <a:bodyPr/>
        <a:lstStyle/>
        <a:p>
          <a:endParaRPr lang="es-ES"/>
        </a:p>
      </dgm:t>
    </dgm:pt>
    <dgm:pt modelId="{F67B0C3A-CD03-441A-8C0E-9E9937E6CB10}" type="pres">
      <dgm:prSet presAssocID="{EB7AB157-E08E-49E3-A0FE-15F88F295B38}" presName="parentText" presStyleLbl="node1" presStyleIdx="0" presStyleCnt="2" custScaleY="135700">
        <dgm:presLayoutVars>
          <dgm:chMax val="0"/>
          <dgm:bulletEnabled val="1"/>
        </dgm:presLayoutVars>
      </dgm:prSet>
      <dgm:spPr/>
      <dgm:t>
        <a:bodyPr/>
        <a:lstStyle/>
        <a:p>
          <a:endParaRPr lang="es-ES"/>
        </a:p>
      </dgm:t>
    </dgm:pt>
    <dgm:pt modelId="{1305F380-E603-4512-9B3D-488FAA84BB00}" type="pres">
      <dgm:prSet presAssocID="{EB7AB157-E08E-49E3-A0FE-15F88F295B38}" presName="childText" presStyleLbl="revTx" presStyleIdx="0" presStyleCnt="1">
        <dgm:presLayoutVars>
          <dgm:bulletEnabled val="1"/>
        </dgm:presLayoutVars>
      </dgm:prSet>
      <dgm:spPr/>
      <dgm:t>
        <a:bodyPr/>
        <a:lstStyle/>
        <a:p>
          <a:endParaRPr lang="es-ES"/>
        </a:p>
      </dgm:t>
    </dgm:pt>
    <dgm:pt modelId="{F6EDF0D1-CA2A-4F0E-B299-572DCFEFF83C}" type="pres">
      <dgm:prSet presAssocID="{5801A9CF-FDF5-425F-A13F-57021949F248}" presName="parentText" presStyleLbl="node1" presStyleIdx="1" presStyleCnt="2" custScaleY="119381" custLinFactY="17797" custLinFactNeighborY="100000">
        <dgm:presLayoutVars>
          <dgm:chMax val="0"/>
          <dgm:bulletEnabled val="1"/>
        </dgm:presLayoutVars>
      </dgm:prSet>
      <dgm:spPr/>
      <dgm:t>
        <a:bodyPr/>
        <a:lstStyle/>
        <a:p>
          <a:endParaRPr lang="es-ES"/>
        </a:p>
      </dgm:t>
    </dgm:pt>
  </dgm:ptLst>
  <dgm:cxnLst>
    <dgm:cxn modelId="{1934588E-509E-411D-8B2F-93DC6537A10A}" srcId="{EB7AB157-E08E-49E3-A0FE-15F88F295B38}" destId="{087639EE-4579-4CD1-9DEE-3C33BDA68F47}" srcOrd="0" destOrd="0" parTransId="{BEE117E0-93F6-4F13-A3B0-75A2277E2FC5}" sibTransId="{CC2C52CE-CF70-4137-88F2-E30591F19479}"/>
    <dgm:cxn modelId="{C4054238-9D8F-4C54-B479-05C9A8CD8BB3}" type="presOf" srcId="{EB7AB157-E08E-49E3-A0FE-15F88F295B38}" destId="{F67B0C3A-CD03-441A-8C0E-9E9937E6CB10}" srcOrd="0" destOrd="0" presId="urn:microsoft.com/office/officeart/2005/8/layout/vList2"/>
    <dgm:cxn modelId="{78E6F525-A499-42DB-83EF-6A5528A5963B}" type="presOf" srcId="{5801A9CF-FDF5-425F-A13F-57021949F248}" destId="{F6EDF0D1-CA2A-4F0E-B299-572DCFEFF83C}" srcOrd="0" destOrd="0" presId="urn:microsoft.com/office/officeart/2005/8/layout/vList2"/>
    <dgm:cxn modelId="{9B768B63-7417-441D-91F1-4018DBC696CD}" type="presOf" srcId="{087639EE-4579-4CD1-9DEE-3C33BDA68F47}" destId="{1305F380-E603-4512-9B3D-488FAA84BB00}" srcOrd="0" destOrd="0" presId="urn:microsoft.com/office/officeart/2005/8/layout/vList2"/>
    <dgm:cxn modelId="{39ED3CA3-5236-43CA-AC86-6F75D5B7EF6A}" type="presOf" srcId="{77ADC41A-9A22-462E-863A-F7FB262B4AB5}" destId="{90E9324A-45F1-4F67-8E13-3FAA5C535546}" srcOrd="0" destOrd="0" presId="urn:microsoft.com/office/officeart/2005/8/layout/vList2"/>
    <dgm:cxn modelId="{B68C9ABA-461D-4567-8B86-CADD5C2FEFCB}" srcId="{77ADC41A-9A22-462E-863A-F7FB262B4AB5}" destId="{5801A9CF-FDF5-425F-A13F-57021949F248}" srcOrd="1" destOrd="0" parTransId="{CC443F67-FB86-40E1-B453-3E7EB6767131}" sibTransId="{0F5E5BA6-1B62-4CE7-BB91-7233D2B3AF72}"/>
    <dgm:cxn modelId="{313A2B81-3C92-49C8-A585-97C5E9028C7C}" srcId="{77ADC41A-9A22-462E-863A-F7FB262B4AB5}" destId="{EB7AB157-E08E-49E3-A0FE-15F88F295B38}" srcOrd="0" destOrd="0" parTransId="{F01983A9-16DD-4376-BFE8-80E512F90E16}" sibTransId="{AED68CC3-344A-45DC-8786-922A9B365BB3}"/>
    <dgm:cxn modelId="{D770BDDA-B304-4FB0-A765-DAA831E32E8A}" type="presParOf" srcId="{90E9324A-45F1-4F67-8E13-3FAA5C535546}" destId="{F67B0C3A-CD03-441A-8C0E-9E9937E6CB10}" srcOrd="0" destOrd="0" presId="urn:microsoft.com/office/officeart/2005/8/layout/vList2"/>
    <dgm:cxn modelId="{C6E5EAAA-CE21-448F-8841-6770648979A8}" type="presParOf" srcId="{90E9324A-45F1-4F67-8E13-3FAA5C535546}" destId="{1305F380-E603-4512-9B3D-488FAA84BB00}" srcOrd="1" destOrd="0" presId="urn:microsoft.com/office/officeart/2005/8/layout/vList2"/>
    <dgm:cxn modelId="{C438F555-8C67-4567-A27E-59022B639A6E}" type="presParOf" srcId="{90E9324A-45F1-4F67-8E13-3FAA5C535546}" destId="{F6EDF0D1-CA2A-4F0E-B299-572DCFEFF8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ED884-09AE-4509-87BF-F25E488C30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AF27449-3518-4A89-B6CD-DD7566CA5F75}">
      <dgm:prSet phldrT="[Texto]" custT="1"/>
      <dgm:spPr>
        <a:solidFill>
          <a:schemeClr val="bg1">
            <a:lumMod val="50000"/>
          </a:schemeClr>
        </a:solidFill>
      </dgm:spPr>
      <dgm:t>
        <a:bodyPr/>
        <a:lstStyle/>
        <a:p>
          <a:pPr algn="ctr"/>
          <a:r>
            <a:rPr lang="es-ES_tradnl" sz="3200" b="1" dirty="0" smtClean="0">
              <a:solidFill>
                <a:schemeClr val="bg1"/>
              </a:solidFill>
              <a:latin typeface="Arial" panose="020B0604020202020204" pitchFamily="34" charset="0"/>
              <a:cs typeface="Arial" panose="020B0604020202020204" pitchFamily="34" charset="0"/>
            </a:rPr>
            <a:t>* </a:t>
          </a:r>
          <a:r>
            <a:rPr lang="es-ES_tradnl" sz="2800" b="1" dirty="0" smtClean="0">
              <a:solidFill>
                <a:schemeClr val="bg1"/>
              </a:solidFill>
              <a:latin typeface="Arial" panose="020B0604020202020204" pitchFamily="34" charset="0"/>
              <a:cs typeface="Arial" panose="020B0604020202020204" pitchFamily="34" charset="0"/>
            </a:rPr>
            <a:t>INACTIVACIÓN NO ENZIMÁTICA: </a:t>
          </a:r>
        </a:p>
        <a:p>
          <a:pPr algn="ctr"/>
          <a:r>
            <a:rPr lang="es-ES_tradnl" sz="2800" b="1" dirty="0" smtClean="0">
              <a:solidFill>
                <a:schemeClr val="bg1"/>
              </a:solidFill>
              <a:latin typeface="Arial" panose="020B0604020202020204" pitchFamily="34" charset="0"/>
              <a:cs typeface="Arial" panose="020B0604020202020204" pitchFamily="34" charset="0"/>
            </a:rPr>
            <a:t>Mecanismos de RE</a:t>
          </a:r>
          <a:r>
            <a:rPr lang="es-ES_tradnl" sz="2800" b="1" dirty="0" smtClean="0">
              <a:solidFill>
                <a:schemeClr val="bg1"/>
              </a:solidFill>
              <a:latin typeface="Times New Roman" pitchFamily="18" charset="0"/>
            </a:rPr>
            <a:t>CAPTACIÓN I   (INTRANEURONAL) y RECAPTACIÓN II  (EXTRANEURONAL)</a:t>
          </a:r>
          <a:endParaRPr lang="es-ES" sz="2800" dirty="0">
            <a:solidFill>
              <a:schemeClr val="bg1"/>
            </a:solidFill>
          </a:endParaRPr>
        </a:p>
      </dgm:t>
    </dgm:pt>
    <dgm:pt modelId="{4B3CE3C2-8B99-4450-93F6-EC26C9275CC8}" type="parTrans" cxnId="{C68E00FA-A33B-43C6-BA8F-932CC0197EC0}">
      <dgm:prSet/>
      <dgm:spPr/>
      <dgm:t>
        <a:bodyPr/>
        <a:lstStyle/>
        <a:p>
          <a:endParaRPr lang="es-ES"/>
        </a:p>
      </dgm:t>
    </dgm:pt>
    <dgm:pt modelId="{04DF49F0-4700-4C15-BE10-B7C973889D97}" type="sibTrans" cxnId="{C68E00FA-A33B-43C6-BA8F-932CC0197EC0}">
      <dgm:prSet/>
      <dgm:spPr/>
      <dgm:t>
        <a:bodyPr/>
        <a:lstStyle/>
        <a:p>
          <a:endParaRPr lang="es-ES"/>
        </a:p>
      </dgm:t>
    </dgm:pt>
    <dgm:pt modelId="{8D81E7D9-FE97-4E71-81A9-32B1DD9E250D}">
      <dgm:prSet custT="1"/>
      <dgm:spPr>
        <a:solidFill>
          <a:schemeClr val="tx1"/>
        </a:solidFill>
      </dgm:spPr>
      <dgm:t>
        <a:bodyPr/>
        <a:lstStyle/>
        <a:p>
          <a:pPr algn="ctr"/>
          <a:r>
            <a:rPr lang="es-ES_tradnl" sz="3200" b="1" dirty="0" smtClean="0">
              <a:solidFill>
                <a:schemeClr val="bg1"/>
              </a:solidFill>
              <a:latin typeface="Arial" panose="020B0604020202020204" pitchFamily="34" charset="0"/>
              <a:cs typeface="Arial" panose="020B0604020202020204" pitchFamily="34" charset="0"/>
            </a:rPr>
            <a:t>* </a:t>
          </a:r>
          <a:r>
            <a:rPr lang="es-ES_tradnl" sz="2800" b="1" dirty="0" smtClean="0">
              <a:solidFill>
                <a:schemeClr val="bg1"/>
              </a:solidFill>
              <a:latin typeface="Arial" panose="020B0604020202020204" pitchFamily="34" charset="0"/>
              <a:cs typeface="Arial" panose="020B0604020202020204" pitchFamily="34" charset="0"/>
            </a:rPr>
            <a:t>INACTIVACIÓN ENZIMÁTICA: </a:t>
          </a:r>
        </a:p>
        <a:p>
          <a:pPr algn="ctr"/>
          <a:r>
            <a:rPr lang="es-ES_tradnl" sz="2800" b="1" dirty="0" smtClean="0">
              <a:solidFill>
                <a:schemeClr val="bg1"/>
              </a:solidFill>
              <a:latin typeface="Monotype Corsiva" panose="03010101010201010101" pitchFamily="66" charset="0"/>
              <a:cs typeface="Arial" panose="020B0604020202020204" pitchFamily="34" charset="0"/>
            </a:rPr>
            <a:t>MAO</a:t>
          </a:r>
          <a:r>
            <a:rPr lang="es-ES_tradnl" sz="2800" b="1" dirty="0" smtClean="0">
              <a:solidFill>
                <a:schemeClr val="bg1"/>
              </a:solidFill>
              <a:latin typeface="Arial" panose="020B0604020202020204" pitchFamily="34" charset="0"/>
              <a:cs typeface="Arial" panose="020B0604020202020204" pitchFamily="34" charset="0"/>
            </a:rPr>
            <a:t> (</a:t>
          </a:r>
          <a:r>
            <a:rPr lang="es-ES" sz="2800" b="1" i="1" u="none" dirty="0" smtClean="0">
              <a:solidFill>
                <a:schemeClr val="bg1"/>
              </a:solidFill>
              <a:latin typeface="Arial" panose="020B0604020202020204" pitchFamily="34" charset="0"/>
              <a:cs typeface="Arial" panose="020B0604020202020204" pitchFamily="34" charset="0"/>
            </a:rPr>
            <a:t>MAO-A, MAO-B) </a:t>
          </a:r>
          <a:r>
            <a:rPr lang="es-ES_tradnl" sz="2800" b="1" dirty="0" smtClean="0">
              <a:solidFill>
                <a:schemeClr val="bg1"/>
              </a:solidFill>
              <a:latin typeface="Arial" panose="020B0604020202020204" pitchFamily="34" charset="0"/>
              <a:cs typeface="Arial" panose="020B0604020202020204" pitchFamily="34" charset="0"/>
            </a:rPr>
            <a:t>y la COMT</a:t>
          </a:r>
          <a:endParaRPr lang="es-ES_tradnl" sz="2800" b="1" dirty="0">
            <a:solidFill>
              <a:schemeClr val="bg1"/>
            </a:solidFill>
            <a:latin typeface="Arial" panose="020B0604020202020204" pitchFamily="34" charset="0"/>
            <a:cs typeface="Arial" panose="020B0604020202020204" pitchFamily="34" charset="0"/>
          </a:endParaRPr>
        </a:p>
      </dgm:t>
    </dgm:pt>
    <dgm:pt modelId="{C8A544FE-EB85-4CFB-8F6E-51C3558E9C50}" type="parTrans" cxnId="{2D7B41EE-BD78-4F87-9E22-6492EBD53A74}">
      <dgm:prSet/>
      <dgm:spPr/>
      <dgm:t>
        <a:bodyPr/>
        <a:lstStyle/>
        <a:p>
          <a:endParaRPr lang="es-ES"/>
        </a:p>
      </dgm:t>
    </dgm:pt>
    <dgm:pt modelId="{509473BC-FA45-44DB-B02B-8ECD80B7A6F1}" type="sibTrans" cxnId="{2D7B41EE-BD78-4F87-9E22-6492EBD53A74}">
      <dgm:prSet/>
      <dgm:spPr/>
      <dgm:t>
        <a:bodyPr/>
        <a:lstStyle/>
        <a:p>
          <a:endParaRPr lang="es-ES"/>
        </a:p>
      </dgm:t>
    </dgm:pt>
    <dgm:pt modelId="{0E90AAD7-7CA7-466F-B701-ED8D1DF6CBB7}" type="pres">
      <dgm:prSet presAssocID="{046ED884-09AE-4509-87BF-F25E488C302C}" presName="linear" presStyleCnt="0">
        <dgm:presLayoutVars>
          <dgm:animLvl val="lvl"/>
          <dgm:resizeHandles val="exact"/>
        </dgm:presLayoutVars>
      </dgm:prSet>
      <dgm:spPr/>
      <dgm:t>
        <a:bodyPr/>
        <a:lstStyle/>
        <a:p>
          <a:endParaRPr lang="es-ES"/>
        </a:p>
      </dgm:t>
    </dgm:pt>
    <dgm:pt modelId="{2E86545E-70F8-46A8-A71D-2A144BBEA764}" type="pres">
      <dgm:prSet presAssocID="{8D81E7D9-FE97-4E71-81A9-32B1DD9E250D}" presName="parentText" presStyleLbl="node1" presStyleIdx="0" presStyleCnt="2" custScaleY="84167">
        <dgm:presLayoutVars>
          <dgm:chMax val="0"/>
          <dgm:bulletEnabled val="1"/>
        </dgm:presLayoutVars>
      </dgm:prSet>
      <dgm:spPr/>
      <dgm:t>
        <a:bodyPr/>
        <a:lstStyle/>
        <a:p>
          <a:endParaRPr lang="es-ES"/>
        </a:p>
      </dgm:t>
    </dgm:pt>
    <dgm:pt modelId="{08ECC9D6-A130-4B51-BE8E-69783C25D412}" type="pres">
      <dgm:prSet presAssocID="{509473BC-FA45-44DB-B02B-8ECD80B7A6F1}" presName="spacer" presStyleCnt="0"/>
      <dgm:spPr/>
    </dgm:pt>
    <dgm:pt modelId="{E670ACFC-6085-4935-B802-07F474DD69B0}" type="pres">
      <dgm:prSet presAssocID="{6AF27449-3518-4A89-B6CD-DD7566CA5F75}" presName="parentText" presStyleLbl="node1" presStyleIdx="1" presStyleCnt="2" custScaleY="96571" custLinFactY="2948" custLinFactNeighborX="167" custLinFactNeighborY="100000">
        <dgm:presLayoutVars>
          <dgm:chMax val="0"/>
          <dgm:bulletEnabled val="1"/>
        </dgm:presLayoutVars>
      </dgm:prSet>
      <dgm:spPr/>
      <dgm:t>
        <a:bodyPr/>
        <a:lstStyle/>
        <a:p>
          <a:endParaRPr lang="es-ES"/>
        </a:p>
      </dgm:t>
    </dgm:pt>
  </dgm:ptLst>
  <dgm:cxnLst>
    <dgm:cxn modelId="{991792A2-7442-414C-9F87-C3B019EF370B}" type="presOf" srcId="{6AF27449-3518-4A89-B6CD-DD7566CA5F75}" destId="{E670ACFC-6085-4935-B802-07F474DD69B0}" srcOrd="0" destOrd="0" presId="urn:microsoft.com/office/officeart/2005/8/layout/vList2"/>
    <dgm:cxn modelId="{C68E00FA-A33B-43C6-BA8F-932CC0197EC0}" srcId="{046ED884-09AE-4509-87BF-F25E488C302C}" destId="{6AF27449-3518-4A89-B6CD-DD7566CA5F75}" srcOrd="1" destOrd="0" parTransId="{4B3CE3C2-8B99-4450-93F6-EC26C9275CC8}" sibTransId="{04DF49F0-4700-4C15-BE10-B7C973889D97}"/>
    <dgm:cxn modelId="{6E540444-1988-45F0-AD61-7B1A797E3D6B}" type="presOf" srcId="{8D81E7D9-FE97-4E71-81A9-32B1DD9E250D}" destId="{2E86545E-70F8-46A8-A71D-2A144BBEA764}" srcOrd="0" destOrd="0" presId="urn:microsoft.com/office/officeart/2005/8/layout/vList2"/>
    <dgm:cxn modelId="{2D7B41EE-BD78-4F87-9E22-6492EBD53A74}" srcId="{046ED884-09AE-4509-87BF-F25E488C302C}" destId="{8D81E7D9-FE97-4E71-81A9-32B1DD9E250D}" srcOrd="0" destOrd="0" parTransId="{C8A544FE-EB85-4CFB-8F6E-51C3558E9C50}" sibTransId="{509473BC-FA45-44DB-B02B-8ECD80B7A6F1}"/>
    <dgm:cxn modelId="{202E5685-B0D2-423E-B546-30F2EA41A578}" type="presOf" srcId="{046ED884-09AE-4509-87BF-F25E488C302C}" destId="{0E90AAD7-7CA7-466F-B701-ED8D1DF6CBB7}" srcOrd="0" destOrd="0" presId="urn:microsoft.com/office/officeart/2005/8/layout/vList2"/>
    <dgm:cxn modelId="{07C30A15-C87F-45D4-9957-C0D1E16517B9}" type="presParOf" srcId="{0E90AAD7-7CA7-466F-B701-ED8D1DF6CBB7}" destId="{2E86545E-70F8-46A8-A71D-2A144BBEA764}" srcOrd="0" destOrd="0" presId="urn:microsoft.com/office/officeart/2005/8/layout/vList2"/>
    <dgm:cxn modelId="{EB118D82-B77E-4935-93EB-E91C38E62359}" type="presParOf" srcId="{0E90AAD7-7CA7-466F-B701-ED8D1DF6CBB7}" destId="{08ECC9D6-A130-4B51-BE8E-69783C25D412}" srcOrd="1" destOrd="0" presId="urn:microsoft.com/office/officeart/2005/8/layout/vList2"/>
    <dgm:cxn modelId="{B76ED85A-F2CB-4B4C-87A0-604B53A21B45}" type="presParOf" srcId="{0E90AAD7-7CA7-466F-B701-ED8D1DF6CBB7}" destId="{E670ACFC-6085-4935-B802-07F474DD69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2011F-B050-4308-B544-A6D3C58217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94B195B-C7C7-41EF-88F7-F246694142BE}">
      <dgm:prSet phldrT="[Texto]" custT="1"/>
      <dgm:spPr>
        <a:solidFill>
          <a:schemeClr val="bg2">
            <a:lumMod val="50000"/>
          </a:schemeClr>
        </a:solidFill>
      </dgm:spPr>
      <dgm:t>
        <a:bodyPr/>
        <a:lstStyle/>
        <a:p>
          <a:r>
            <a:rPr lang="es-ES" sz="2500" dirty="0" smtClean="0"/>
            <a:t>* </a:t>
          </a:r>
          <a:r>
            <a:rPr lang="es-ES" sz="3600" b="1" dirty="0" smtClean="0">
              <a:latin typeface="Arial" panose="020B0604020202020204" pitchFamily="34" charset="0"/>
              <a:cs typeface="Arial" panose="020B0604020202020204" pitchFamily="34" charset="0"/>
            </a:rPr>
            <a:t>Selegilina</a:t>
          </a:r>
        </a:p>
        <a:p>
          <a:r>
            <a:rPr lang="es-ES" sz="2800" dirty="0" smtClean="0">
              <a:latin typeface="Arial" panose="020B0604020202020204" pitchFamily="34" charset="0"/>
              <a:cs typeface="Arial" panose="020B0604020202020204" pitchFamily="34" charset="0"/>
            </a:rPr>
            <a:t>(Inhibidor de la </a:t>
          </a:r>
          <a:r>
            <a:rPr lang="es-ES" sz="2800" dirty="0" smtClean="0">
              <a:latin typeface="Corbel Light" panose="020B0303020204020204" pitchFamily="34" charset="0"/>
              <a:cs typeface="Arial" panose="020B0604020202020204" pitchFamily="34" charset="0"/>
            </a:rPr>
            <a:t>MAO</a:t>
          </a:r>
          <a:r>
            <a:rPr lang="es-ES" sz="2800" dirty="0" smtClean="0">
              <a:latin typeface="Arial" panose="020B0604020202020204" pitchFamily="34" charset="0"/>
              <a:cs typeface="Arial" panose="020B0604020202020204" pitchFamily="34" charset="0"/>
            </a:rPr>
            <a:t> B)</a:t>
          </a:r>
          <a:endParaRPr lang="es-ES" sz="2000" dirty="0">
            <a:latin typeface="Arial" panose="020B0604020202020204" pitchFamily="34" charset="0"/>
            <a:cs typeface="Arial" panose="020B0604020202020204" pitchFamily="34" charset="0"/>
          </a:endParaRPr>
        </a:p>
      </dgm:t>
    </dgm:pt>
    <dgm:pt modelId="{04071EB0-53B4-4002-A03C-736C9D14D3F7}" type="parTrans" cxnId="{5D411E78-022B-4C1F-98D0-0B3B38F6AAD2}">
      <dgm:prSet/>
      <dgm:spPr/>
      <dgm:t>
        <a:bodyPr/>
        <a:lstStyle/>
        <a:p>
          <a:endParaRPr lang="es-ES"/>
        </a:p>
      </dgm:t>
    </dgm:pt>
    <dgm:pt modelId="{71DAC4F1-A4DD-49E8-949F-55CA38AD22FA}" type="sibTrans" cxnId="{5D411E78-022B-4C1F-98D0-0B3B38F6AAD2}">
      <dgm:prSet/>
      <dgm:spPr/>
      <dgm:t>
        <a:bodyPr/>
        <a:lstStyle/>
        <a:p>
          <a:endParaRPr lang="es-ES"/>
        </a:p>
      </dgm:t>
    </dgm:pt>
    <dgm:pt modelId="{19AC4631-9247-401C-B1CB-8B6DBAD238A3}">
      <dgm:prSet phldrT="[Texto]" custT="1"/>
      <dgm:spPr>
        <a:solidFill>
          <a:schemeClr val="tx2">
            <a:lumMod val="20000"/>
            <a:lumOff val="80000"/>
          </a:schemeClr>
        </a:solidFill>
      </dgm:spPr>
      <dgm:t>
        <a:bodyPr/>
        <a:lstStyle/>
        <a:p>
          <a:r>
            <a:rPr lang="es-ES" sz="3200" dirty="0" smtClean="0">
              <a:solidFill>
                <a:schemeClr val="tx1"/>
              </a:solidFill>
              <a:latin typeface="Arial" panose="020B0604020202020204" pitchFamily="34" charset="0"/>
              <a:cs typeface="Arial" panose="020B0604020202020204" pitchFamily="34" charset="0"/>
            </a:rPr>
            <a:t>* </a:t>
          </a:r>
          <a:r>
            <a:rPr lang="es-ES" sz="3200" dirty="0" err="1" smtClean="0">
              <a:solidFill>
                <a:schemeClr val="tx1"/>
              </a:solidFill>
              <a:latin typeface="Arial" panose="020B0604020202020204" pitchFamily="34" charset="0"/>
              <a:cs typeface="Arial" panose="020B0604020202020204" pitchFamily="34" charset="0"/>
            </a:rPr>
            <a:t>Tolcapone</a:t>
          </a:r>
          <a:endParaRPr lang="es-ES" sz="3200" dirty="0" smtClean="0">
            <a:solidFill>
              <a:schemeClr val="tx1"/>
            </a:solidFill>
            <a:latin typeface="Arial" panose="020B0604020202020204" pitchFamily="34" charset="0"/>
            <a:cs typeface="Arial" panose="020B0604020202020204" pitchFamily="34" charset="0"/>
          </a:endParaRPr>
        </a:p>
        <a:p>
          <a:r>
            <a:rPr lang="es-ES" sz="3200" dirty="0" smtClean="0">
              <a:solidFill>
                <a:schemeClr val="tx1"/>
              </a:solidFill>
              <a:latin typeface="Arial" panose="020B0604020202020204" pitchFamily="34" charset="0"/>
              <a:cs typeface="Arial" panose="020B0604020202020204" pitchFamily="34" charset="0"/>
            </a:rPr>
            <a:t>* </a:t>
          </a:r>
          <a:r>
            <a:rPr lang="es-ES" sz="3200" dirty="0" err="1" smtClean="0">
              <a:solidFill>
                <a:schemeClr val="tx1"/>
              </a:solidFill>
              <a:latin typeface="Arial" panose="020B0604020202020204" pitchFamily="34" charset="0"/>
              <a:cs typeface="Arial" panose="020B0604020202020204" pitchFamily="34" charset="0"/>
            </a:rPr>
            <a:t>Entacopone</a:t>
          </a:r>
          <a:endParaRPr lang="es-ES" sz="3200" dirty="0" smtClean="0">
            <a:solidFill>
              <a:schemeClr val="tx1"/>
            </a:solidFill>
            <a:latin typeface="Arial" panose="020B0604020202020204" pitchFamily="34" charset="0"/>
            <a:cs typeface="Arial" panose="020B0604020202020204" pitchFamily="34" charset="0"/>
          </a:endParaRPr>
        </a:p>
        <a:p>
          <a:r>
            <a:rPr lang="es-ES" sz="2800" dirty="0" smtClean="0">
              <a:solidFill>
                <a:schemeClr val="tx1"/>
              </a:solidFill>
              <a:latin typeface="Arial" panose="020B0604020202020204" pitchFamily="34" charset="0"/>
              <a:cs typeface="Arial" panose="020B0604020202020204" pitchFamily="34" charset="0"/>
            </a:rPr>
            <a:t>( Son inhibidores de la COMT de acción periférica y central)</a:t>
          </a:r>
          <a:endParaRPr lang="es-ES" sz="2000" dirty="0">
            <a:solidFill>
              <a:schemeClr val="tx1"/>
            </a:solidFill>
            <a:latin typeface="Arial" panose="020B0604020202020204" pitchFamily="34" charset="0"/>
            <a:cs typeface="Arial" panose="020B0604020202020204" pitchFamily="34" charset="0"/>
          </a:endParaRPr>
        </a:p>
      </dgm:t>
    </dgm:pt>
    <dgm:pt modelId="{761A0393-F89F-4DEC-8774-E94CB15558D4}" type="parTrans" cxnId="{E44C3F41-EC90-491A-9935-1DE842E2D69E}">
      <dgm:prSet/>
      <dgm:spPr/>
      <dgm:t>
        <a:bodyPr/>
        <a:lstStyle/>
        <a:p>
          <a:endParaRPr lang="es-ES"/>
        </a:p>
      </dgm:t>
    </dgm:pt>
    <dgm:pt modelId="{20354F56-2DDF-4FB3-9EAE-12C78BF6353F}" type="sibTrans" cxnId="{E44C3F41-EC90-491A-9935-1DE842E2D69E}">
      <dgm:prSet/>
      <dgm:spPr/>
      <dgm:t>
        <a:bodyPr/>
        <a:lstStyle/>
        <a:p>
          <a:endParaRPr lang="es-ES"/>
        </a:p>
      </dgm:t>
    </dgm:pt>
    <dgm:pt modelId="{F8C25426-19C1-41BF-859A-67E40B032C16}">
      <dgm:prSet phldrT="[Texto]" custT="1"/>
      <dgm:spPr>
        <a:solidFill>
          <a:schemeClr val="bg2">
            <a:lumMod val="90000"/>
          </a:schemeClr>
        </a:solidFill>
      </dgm:spPr>
      <dgm:t>
        <a:bodyPr/>
        <a:lstStyle/>
        <a:p>
          <a:endParaRPr lang="es-ES" sz="2400" b="1" dirty="0" smtClean="0">
            <a:latin typeface="Arial" panose="020B0604020202020204" pitchFamily="34" charset="0"/>
            <a:cs typeface="Arial" panose="020B0604020202020204" pitchFamily="34" charset="0"/>
          </a:endParaRPr>
        </a:p>
        <a:p>
          <a:r>
            <a:rPr lang="es-ES" sz="2400" b="0" dirty="0" smtClean="0">
              <a:solidFill>
                <a:schemeClr val="tx1"/>
              </a:solidFill>
              <a:latin typeface="Arial" panose="020B0604020202020204" pitchFamily="34" charset="0"/>
              <a:cs typeface="Arial" panose="020B0604020202020204" pitchFamily="34" charset="0"/>
            </a:rPr>
            <a:t>* Cocaína</a:t>
          </a:r>
        </a:p>
        <a:p>
          <a:r>
            <a:rPr lang="es-ES" sz="2400" b="0" dirty="0" smtClean="0">
              <a:solidFill>
                <a:schemeClr val="tx1"/>
              </a:solidFill>
              <a:latin typeface="Arial" panose="020B0604020202020204" pitchFamily="34" charset="0"/>
              <a:cs typeface="Arial" panose="020B0604020202020204" pitchFamily="34" charset="0"/>
            </a:rPr>
            <a:t>* Anfetaminas</a:t>
          </a:r>
        </a:p>
        <a:p>
          <a:r>
            <a:rPr lang="es-ES" sz="2400" b="0" dirty="0" smtClean="0">
              <a:solidFill>
                <a:schemeClr val="tx1"/>
              </a:solidFill>
              <a:latin typeface="Arial" panose="020B0604020202020204" pitchFamily="34" charset="0"/>
              <a:cs typeface="Arial" panose="020B0604020202020204" pitchFamily="34" charset="0"/>
            </a:rPr>
            <a:t>* Antidepresivos tricíclicos (imipramina, amitriptilina)</a:t>
          </a:r>
        </a:p>
        <a:p>
          <a:r>
            <a:rPr lang="es-ES" sz="2400" b="1" dirty="0" smtClean="0">
              <a:solidFill>
                <a:schemeClr val="tx1"/>
              </a:solidFill>
              <a:latin typeface="Arial" panose="020B0604020202020204" pitchFamily="34" charset="0"/>
              <a:cs typeface="Arial" panose="020B0604020202020204" pitchFamily="34" charset="0"/>
            </a:rPr>
            <a:t>* Inhiben el mecanismo de recaptación 1</a:t>
          </a:r>
        </a:p>
        <a:p>
          <a:endParaRPr lang="es-ES" sz="1600" b="1" dirty="0">
            <a:latin typeface="Arial" panose="020B0604020202020204" pitchFamily="34" charset="0"/>
            <a:cs typeface="Arial" panose="020B0604020202020204" pitchFamily="34" charset="0"/>
          </a:endParaRPr>
        </a:p>
      </dgm:t>
    </dgm:pt>
    <dgm:pt modelId="{2D0392A8-BB79-462E-9E26-9C8059F644F9}" type="parTrans" cxnId="{10471D41-1FD7-4CF7-8A8E-141AF04F02A0}">
      <dgm:prSet/>
      <dgm:spPr/>
      <dgm:t>
        <a:bodyPr/>
        <a:lstStyle/>
        <a:p>
          <a:endParaRPr lang="es-ES"/>
        </a:p>
      </dgm:t>
    </dgm:pt>
    <dgm:pt modelId="{80373A6B-0EF1-465C-A5E9-78C7CF18C4C1}" type="sibTrans" cxnId="{10471D41-1FD7-4CF7-8A8E-141AF04F02A0}">
      <dgm:prSet/>
      <dgm:spPr/>
      <dgm:t>
        <a:bodyPr/>
        <a:lstStyle/>
        <a:p>
          <a:endParaRPr lang="es-ES"/>
        </a:p>
      </dgm:t>
    </dgm:pt>
    <dgm:pt modelId="{388A6940-C296-4119-A58B-FDBE20C52953}">
      <dgm:prSet phldrT="[Texto]" custT="1"/>
      <dgm:spPr>
        <a:solidFill>
          <a:schemeClr val="bg1">
            <a:lumMod val="50000"/>
          </a:schemeClr>
        </a:solidFill>
      </dgm:spPr>
      <dgm:t>
        <a:bodyPr/>
        <a:lstStyle/>
        <a:p>
          <a:r>
            <a:rPr lang="es-ES" sz="2400" dirty="0" smtClean="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Hidrocortisona</a:t>
          </a:r>
        </a:p>
        <a:p>
          <a:r>
            <a:rPr lang="es-ES" sz="2400" b="1" dirty="0" smtClean="0">
              <a:latin typeface="Arial" panose="020B0604020202020204" pitchFamily="34" charset="0"/>
              <a:cs typeface="Arial" panose="020B0604020202020204" pitchFamily="34" charset="0"/>
            </a:rPr>
            <a:t>* Teofilina </a:t>
          </a:r>
        </a:p>
        <a:p>
          <a:r>
            <a:rPr lang="es-ES" sz="2400" dirty="0" smtClean="0">
              <a:latin typeface="Arial" panose="020B0604020202020204" pitchFamily="34" charset="0"/>
              <a:cs typeface="Arial" panose="020B0604020202020204" pitchFamily="34" charset="0"/>
            </a:rPr>
            <a:t>(Bloquean el mecanismo de recaptación 2)</a:t>
          </a:r>
        </a:p>
        <a:p>
          <a:endParaRPr lang="es-ES" sz="1800" dirty="0"/>
        </a:p>
      </dgm:t>
    </dgm:pt>
    <dgm:pt modelId="{39719467-A269-4D40-BADA-D13DA622DC79}" type="parTrans" cxnId="{644A360A-75F6-4D20-A718-0D234A0763D6}">
      <dgm:prSet/>
      <dgm:spPr/>
      <dgm:t>
        <a:bodyPr/>
        <a:lstStyle/>
        <a:p>
          <a:endParaRPr lang="es-ES"/>
        </a:p>
      </dgm:t>
    </dgm:pt>
    <dgm:pt modelId="{9E04F5C3-6701-4CA7-A29D-A90BE521BF7C}" type="sibTrans" cxnId="{644A360A-75F6-4D20-A718-0D234A0763D6}">
      <dgm:prSet/>
      <dgm:spPr/>
      <dgm:t>
        <a:bodyPr/>
        <a:lstStyle/>
        <a:p>
          <a:endParaRPr lang="es-ES"/>
        </a:p>
      </dgm:t>
    </dgm:pt>
    <dgm:pt modelId="{30294C5F-2CBB-471E-9C51-415D4485B792}" type="pres">
      <dgm:prSet presAssocID="{D432011F-B050-4308-B544-A6D3C58217D3}" presName="diagram" presStyleCnt="0">
        <dgm:presLayoutVars>
          <dgm:dir/>
          <dgm:resizeHandles val="exact"/>
        </dgm:presLayoutVars>
      </dgm:prSet>
      <dgm:spPr/>
      <dgm:t>
        <a:bodyPr/>
        <a:lstStyle/>
        <a:p>
          <a:endParaRPr lang="es-ES"/>
        </a:p>
      </dgm:t>
    </dgm:pt>
    <dgm:pt modelId="{58D53387-DBCD-41C9-9E52-3C58C868D761}" type="pres">
      <dgm:prSet presAssocID="{E94B195B-C7C7-41EF-88F7-F246694142BE}" presName="node" presStyleLbl="node1" presStyleIdx="0" presStyleCnt="4" custLinFactNeighborX="2930" custLinFactNeighborY="-11430">
        <dgm:presLayoutVars>
          <dgm:bulletEnabled val="1"/>
        </dgm:presLayoutVars>
      </dgm:prSet>
      <dgm:spPr/>
      <dgm:t>
        <a:bodyPr/>
        <a:lstStyle/>
        <a:p>
          <a:endParaRPr lang="es-ES"/>
        </a:p>
      </dgm:t>
    </dgm:pt>
    <dgm:pt modelId="{D9A654B2-0C7D-452A-B333-4E6515BF102D}" type="pres">
      <dgm:prSet presAssocID="{71DAC4F1-A4DD-49E8-949F-55CA38AD22FA}" presName="sibTrans" presStyleCnt="0"/>
      <dgm:spPr/>
    </dgm:pt>
    <dgm:pt modelId="{447B08EE-9811-4009-90E9-7A66A7006A44}" type="pres">
      <dgm:prSet presAssocID="{19AC4631-9247-401C-B1CB-8B6DBAD238A3}" presName="node" presStyleLbl="node1" presStyleIdx="1" presStyleCnt="4" custScaleX="157741" custLinFactNeighborX="29854" custLinFactNeighborY="-6045">
        <dgm:presLayoutVars>
          <dgm:bulletEnabled val="1"/>
        </dgm:presLayoutVars>
      </dgm:prSet>
      <dgm:spPr/>
      <dgm:t>
        <a:bodyPr/>
        <a:lstStyle/>
        <a:p>
          <a:endParaRPr lang="es-ES"/>
        </a:p>
      </dgm:t>
    </dgm:pt>
    <dgm:pt modelId="{7B3DF04A-F11B-454B-9656-32D05236DDF3}" type="pres">
      <dgm:prSet presAssocID="{20354F56-2DDF-4FB3-9EAE-12C78BF6353F}" presName="sibTrans" presStyleCnt="0"/>
      <dgm:spPr/>
    </dgm:pt>
    <dgm:pt modelId="{7117A9F1-254A-403C-9427-B7EA85E61B7F}" type="pres">
      <dgm:prSet presAssocID="{F8C25426-19C1-41BF-859A-67E40B032C16}" presName="node" presStyleLbl="node1" presStyleIdx="2" presStyleCnt="4" custScaleX="150241" custScaleY="126165" custLinFactNeighborX="-13554" custLinFactNeighborY="-4231">
        <dgm:presLayoutVars>
          <dgm:bulletEnabled val="1"/>
        </dgm:presLayoutVars>
      </dgm:prSet>
      <dgm:spPr/>
      <dgm:t>
        <a:bodyPr/>
        <a:lstStyle/>
        <a:p>
          <a:endParaRPr lang="es-ES"/>
        </a:p>
      </dgm:t>
    </dgm:pt>
    <dgm:pt modelId="{D2C08584-1702-4733-A37E-84710652C15A}" type="pres">
      <dgm:prSet presAssocID="{80373A6B-0EF1-465C-A5E9-78C7CF18C4C1}" presName="sibTrans" presStyleCnt="0"/>
      <dgm:spPr/>
    </dgm:pt>
    <dgm:pt modelId="{4186CB8C-C208-46F6-8406-2805DBD07BB1}" type="pres">
      <dgm:prSet presAssocID="{388A6940-C296-4119-A58B-FDBE20C52953}" presName="node" presStyleLbl="node1" presStyleIdx="3" presStyleCnt="4" custScaleX="105879" custScaleY="109616" custLinFactNeighborX="9718" custLinFactNeighborY="1380">
        <dgm:presLayoutVars>
          <dgm:bulletEnabled val="1"/>
        </dgm:presLayoutVars>
      </dgm:prSet>
      <dgm:spPr/>
      <dgm:t>
        <a:bodyPr/>
        <a:lstStyle/>
        <a:p>
          <a:endParaRPr lang="es-ES"/>
        </a:p>
      </dgm:t>
    </dgm:pt>
  </dgm:ptLst>
  <dgm:cxnLst>
    <dgm:cxn modelId="{DC66E1CF-26C6-4682-94BE-1595BDAEF0DB}" type="presOf" srcId="{D432011F-B050-4308-B544-A6D3C58217D3}" destId="{30294C5F-2CBB-471E-9C51-415D4485B792}" srcOrd="0" destOrd="0" presId="urn:microsoft.com/office/officeart/2005/8/layout/default"/>
    <dgm:cxn modelId="{5D411E78-022B-4C1F-98D0-0B3B38F6AAD2}" srcId="{D432011F-B050-4308-B544-A6D3C58217D3}" destId="{E94B195B-C7C7-41EF-88F7-F246694142BE}" srcOrd="0" destOrd="0" parTransId="{04071EB0-53B4-4002-A03C-736C9D14D3F7}" sibTransId="{71DAC4F1-A4DD-49E8-949F-55CA38AD22FA}"/>
    <dgm:cxn modelId="{E44C3F41-EC90-491A-9935-1DE842E2D69E}" srcId="{D432011F-B050-4308-B544-A6D3C58217D3}" destId="{19AC4631-9247-401C-B1CB-8B6DBAD238A3}" srcOrd="1" destOrd="0" parTransId="{761A0393-F89F-4DEC-8774-E94CB15558D4}" sibTransId="{20354F56-2DDF-4FB3-9EAE-12C78BF6353F}"/>
    <dgm:cxn modelId="{212ABD1E-9940-4E65-BD10-15EBC811549E}" type="presOf" srcId="{388A6940-C296-4119-A58B-FDBE20C52953}" destId="{4186CB8C-C208-46F6-8406-2805DBD07BB1}" srcOrd="0" destOrd="0" presId="urn:microsoft.com/office/officeart/2005/8/layout/default"/>
    <dgm:cxn modelId="{10471D41-1FD7-4CF7-8A8E-141AF04F02A0}" srcId="{D432011F-B050-4308-B544-A6D3C58217D3}" destId="{F8C25426-19C1-41BF-859A-67E40B032C16}" srcOrd="2" destOrd="0" parTransId="{2D0392A8-BB79-462E-9E26-9C8059F644F9}" sibTransId="{80373A6B-0EF1-465C-A5E9-78C7CF18C4C1}"/>
    <dgm:cxn modelId="{FDCAC675-D665-4680-8770-56F9BC4EFAEA}" type="presOf" srcId="{19AC4631-9247-401C-B1CB-8B6DBAD238A3}" destId="{447B08EE-9811-4009-90E9-7A66A7006A44}" srcOrd="0" destOrd="0" presId="urn:microsoft.com/office/officeart/2005/8/layout/default"/>
    <dgm:cxn modelId="{B5E48B97-15B6-4BD1-9937-01053C4A84D7}" type="presOf" srcId="{E94B195B-C7C7-41EF-88F7-F246694142BE}" destId="{58D53387-DBCD-41C9-9E52-3C58C868D761}" srcOrd="0" destOrd="0" presId="urn:microsoft.com/office/officeart/2005/8/layout/default"/>
    <dgm:cxn modelId="{D237BC17-6DE6-4783-BBE6-2C2CA42FC5A3}" type="presOf" srcId="{F8C25426-19C1-41BF-859A-67E40B032C16}" destId="{7117A9F1-254A-403C-9427-B7EA85E61B7F}" srcOrd="0" destOrd="0" presId="urn:microsoft.com/office/officeart/2005/8/layout/default"/>
    <dgm:cxn modelId="{644A360A-75F6-4D20-A718-0D234A0763D6}" srcId="{D432011F-B050-4308-B544-A6D3C58217D3}" destId="{388A6940-C296-4119-A58B-FDBE20C52953}" srcOrd="3" destOrd="0" parTransId="{39719467-A269-4D40-BADA-D13DA622DC79}" sibTransId="{9E04F5C3-6701-4CA7-A29D-A90BE521BF7C}"/>
    <dgm:cxn modelId="{645FC8B9-6678-4C49-8A10-AF7E553B8B0C}" type="presParOf" srcId="{30294C5F-2CBB-471E-9C51-415D4485B792}" destId="{58D53387-DBCD-41C9-9E52-3C58C868D761}" srcOrd="0" destOrd="0" presId="urn:microsoft.com/office/officeart/2005/8/layout/default"/>
    <dgm:cxn modelId="{D3C4AACF-E7BE-457A-AFC4-05B988A63117}" type="presParOf" srcId="{30294C5F-2CBB-471E-9C51-415D4485B792}" destId="{D9A654B2-0C7D-452A-B333-4E6515BF102D}" srcOrd="1" destOrd="0" presId="urn:microsoft.com/office/officeart/2005/8/layout/default"/>
    <dgm:cxn modelId="{FE83665B-7B7E-430B-BB44-9F297FCAE683}" type="presParOf" srcId="{30294C5F-2CBB-471E-9C51-415D4485B792}" destId="{447B08EE-9811-4009-90E9-7A66A7006A44}" srcOrd="2" destOrd="0" presId="urn:microsoft.com/office/officeart/2005/8/layout/default"/>
    <dgm:cxn modelId="{5A984839-D302-4ACC-AB50-11313CBDE6AF}" type="presParOf" srcId="{30294C5F-2CBB-471E-9C51-415D4485B792}" destId="{7B3DF04A-F11B-454B-9656-32D05236DDF3}" srcOrd="3" destOrd="0" presId="urn:microsoft.com/office/officeart/2005/8/layout/default"/>
    <dgm:cxn modelId="{C5B0D8C7-BB76-48F6-99BF-D900CC74B694}" type="presParOf" srcId="{30294C5F-2CBB-471E-9C51-415D4485B792}" destId="{7117A9F1-254A-403C-9427-B7EA85E61B7F}" srcOrd="4" destOrd="0" presId="urn:microsoft.com/office/officeart/2005/8/layout/default"/>
    <dgm:cxn modelId="{B3656ED6-7EF7-4571-AE84-E90DA39D8BBD}" type="presParOf" srcId="{30294C5F-2CBB-471E-9C51-415D4485B792}" destId="{D2C08584-1702-4733-A37E-84710652C15A}" srcOrd="5" destOrd="0" presId="urn:microsoft.com/office/officeart/2005/8/layout/default"/>
    <dgm:cxn modelId="{46BA894A-3DF8-4790-97D5-81BEB33A6543}" type="presParOf" srcId="{30294C5F-2CBB-471E-9C51-415D4485B792}" destId="{4186CB8C-C208-46F6-8406-2805DBD07BB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6ECBD-D89E-44DF-8A71-FF49A66FB8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E56907AC-C2D8-4885-9253-8D5116B859A8}">
      <dgm:prSet phldrT="[Texto]" custT="1"/>
      <dgm:spPr/>
      <dgm:t>
        <a:bodyPr/>
        <a:lstStyle/>
        <a:p>
          <a:r>
            <a:rPr lang="es-ES" sz="4000" b="1" dirty="0"/>
            <a:t>Síntomas </a:t>
          </a:r>
          <a:r>
            <a:rPr lang="es-ES" sz="4000" b="1" dirty="0" err="1"/>
            <a:t>muscarínicos</a:t>
          </a:r>
          <a:endParaRPr lang="es-ES" sz="4000" b="1" dirty="0"/>
        </a:p>
      </dgm:t>
    </dgm:pt>
    <dgm:pt modelId="{A3CA001A-50FE-4C89-8E8B-6F241181EECE}" type="parTrans" cxnId="{D32DA6AF-009C-43FF-AF58-86F3A89EA886}">
      <dgm:prSet/>
      <dgm:spPr/>
      <dgm:t>
        <a:bodyPr/>
        <a:lstStyle/>
        <a:p>
          <a:endParaRPr lang="es-ES" sz="2400"/>
        </a:p>
      </dgm:t>
    </dgm:pt>
    <dgm:pt modelId="{F508133B-7A78-4645-BF7A-44872A6CAAFB}" type="sibTrans" cxnId="{D32DA6AF-009C-43FF-AF58-86F3A89EA886}">
      <dgm:prSet/>
      <dgm:spPr/>
      <dgm:t>
        <a:bodyPr/>
        <a:lstStyle/>
        <a:p>
          <a:endParaRPr lang="es-ES" sz="2400"/>
        </a:p>
      </dgm:t>
    </dgm:pt>
    <dgm:pt modelId="{A8FA0F6C-FDA4-4738-B169-A3E2A98B46D2}">
      <dgm:prSet phldrT="[Texto]" custT="1"/>
      <dgm:spPr/>
      <dgm:t>
        <a:bodyPr/>
        <a:lstStyle/>
        <a:p>
          <a:r>
            <a:rPr lang="es-ES" sz="4000" b="1" dirty="0"/>
            <a:t>Síntomas nicotínicos</a:t>
          </a:r>
        </a:p>
      </dgm:t>
    </dgm:pt>
    <dgm:pt modelId="{4E1E7516-ABE7-4371-ADDA-A24BA6C66EF0}" type="parTrans" cxnId="{48C15E0D-687A-4AC8-90A4-B4628B23EC54}">
      <dgm:prSet/>
      <dgm:spPr/>
      <dgm:t>
        <a:bodyPr/>
        <a:lstStyle/>
        <a:p>
          <a:endParaRPr lang="es-ES" sz="2400"/>
        </a:p>
      </dgm:t>
    </dgm:pt>
    <dgm:pt modelId="{5C0B995B-72B8-4294-9CED-5D239104C282}" type="sibTrans" cxnId="{48C15E0D-687A-4AC8-90A4-B4628B23EC54}">
      <dgm:prSet/>
      <dgm:spPr/>
      <dgm:t>
        <a:bodyPr/>
        <a:lstStyle/>
        <a:p>
          <a:endParaRPr lang="es-ES" sz="2400"/>
        </a:p>
      </dgm:t>
    </dgm:pt>
    <dgm:pt modelId="{AE0D141E-3268-40FC-8EF1-87C074CBEDD9}">
      <dgm:prSet phldrT="[Texto]" custT="1"/>
      <dgm:spPr/>
      <dgm:t>
        <a:bodyPr/>
        <a:lstStyle/>
        <a:p>
          <a:r>
            <a:rPr lang="es-ES" sz="4000" b="1" dirty="0"/>
            <a:t>Síntomas nerviosos centrales</a:t>
          </a:r>
        </a:p>
      </dgm:t>
    </dgm:pt>
    <dgm:pt modelId="{97CDD5C8-D5FC-46DC-A1D5-0481AC5375D4}" type="parTrans" cxnId="{1077EE60-8A81-4198-B2E9-F3DCB64D8541}">
      <dgm:prSet/>
      <dgm:spPr/>
      <dgm:t>
        <a:bodyPr/>
        <a:lstStyle/>
        <a:p>
          <a:endParaRPr lang="es-ES" sz="2400"/>
        </a:p>
      </dgm:t>
    </dgm:pt>
    <dgm:pt modelId="{355934AE-38E6-4725-BF49-F5036021A5F9}" type="sibTrans" cxnId="{1077EE60-8A81-4198-B2E9-F3DCB64D8541}">
      <dgm:prSet/>
      <dgm:spPr/>
      <dgm:t>
        <a:bodyPr/>
        <a:lstStyle/>
        <a:p>
          <a:endParaRPr lang="es-ES" sz="2400"/>
        </a:p>
      </dgm:t>
    </dgm:pt>
    <dgm:pt modelId="{A8609F12-FAE3-4B1E-92A4-387EC4F452DC}">
      <dgm:prSet custT="1"/>
      <dgm:spPr/>
      <dgm:t>
        <a:bodyPr/>
        <a:lstStyle/>
        <a:p>
          <a:r>
            <a:rPr lang="es-ES" sz="3600" dirty="0"/>
            <a:t>Sudoración, sialorrea, lagrimeo</a:t>
          </a:r>
        </a:p>
      </dgm:t>
    </dgm:pt>
    <dgm:pt modelId="{B5F4F640-B561-478F-9AA6-8EBE380059E9}" type="parTrans" cxnId="{9C2FB0D6-178C-418E-AB96-C1F165460CEB}">
      <dgm:prSet/>
      <dgm:spPr/>
      <dgm:t>
        <a:bodyPr/>
        <a:lstStyle/>
        <a:p>
          <a:endParaRPr lang="es-ES" sz="2400"/>
        </a:p>
      </dgm:t>
    </dgm:pt>
    <dgm:pt modelId="{EF1250FB-666B-42FE-B5BB-C1A1F1015B00}" type="sibTrans" cxnId="{9C2FB0D6-178C-418E-AB96-C1F165460CEB}">
      <dgm:prSet/>
      <dgm:spPr/>
      <dgm:t>
        <a:bodyPr/>
        <a:lstStyle/>
        <a:p>
          <a:endParaRPr lang="es-ES" sz="2400"/>
        </a:p>
      </dgm:t>
    </dgm:pt>
    <dgm:pt modelId="{8C2D7951-0987-4CCD-A90D-A17ED1B68E2D}">
      <dgm:prSet custT="1"/>
      <dgm:spPr/>
      <dgm:t>
        <a:bodyPr/>
        <a:lstStyle/>
        <a:p>
          <a:r>
            <a:rPr lang="es-ES" sz="3600" dirty="0"/>
            <a:t>Incontinencia urinaria, tenesmos</a:t>
          </a:r>
        </a:p>
      </dgm:t>
    </dgm:pt>
    <dgm:pt modelId="{897087B1-56BE-4FA5-9763-B0AED8091DEA}" type="parTrans" cxnId="{44BC3BAC-8C67-47FA-A10B-1D27A800FE9F}">
      <dgm:prSet/>
      <dgm:spPr/>
      <dgm:t>
        <a:bodyPr/>
        <a:lstStyle/>
        <a:p>
          <a:endParaRPr lang="es-ES" sz="2400"/>
        </a:p>
      </dgm:t>
    </dgm:pt>
    <dgm:pt modelId="{B24B770F-E03B-4CB9-BE3C-C7530AD8D305}" type="sibTrans" cxnId="{44BC3BAC-8C67-47FA-A10B-1D27A800FE9F}">
      <dgm:prSet/>
      <dgm:spPr/>
      <dgm:t>
        <a:bodyPr/>
        <a:lstStyle/>
        <a:p>
          <a:endParaRPr lang="es-ES" sz="2400"/>
        </a:p>
      </dgm:t>
    </dgm:pt>
    <dgm:pt modelId="{2DF1E7C0-46B0-45B1-9A9D-FCA65A068813}">
      <dgm:prSet custT="1"/>
      <dgm:spPr/>
      <dgm:t>
        <a:bodyPr/>
        <a:lstStyle/>
        <a:p>
          <a:r>
            <a:rPr lang="es-ES" sz="3600" dirty="0"/>
            <a:t>Náuseas, vómitos diarreas, cólicos</a:t>
          </a:r>
        </a:p>
      </dgm:t>
    </dgm:pt>
    <dgm:pt modelId="{279F1483-EAF5-4150-82B3-8010851DEF91}" type="parTrans" cxnId="{E52FF1E8-BFCA-4C1B-AAAD-94969A9CF9CA}">
      <dgm:prSet/>
      <dgm:spPr/>
      <dgm:t>
        <a:bodyPr/>
        <a:lstStyle/>
        <a:p>
          <a:endParaRPr lang="es-ES" sz="2400"/>
        </a:p>
      </dgm:t>
    </dgm:pt>
    <dgm:pt modelId="{F3F70C3A-D17D-4BA4-937A-8D1A8D47711F}" type="sibTrans" cxnId="{E52FF1E8-BFCA-4C1B-AAAD-94969A9CF9CA}">
      <dgm:prSet/>
      <dgm:spPr/>
      <dgm:t>
        <a:bodyPr/>
        <a:lstStyle/>
        <a:p>
          <a:endParaRPr lang="es-ES" sz="2400"/>
        </a:p>
      </dgm:t>
    </dgm:pt>
    <dgm:pt modelId="{AD4D6DBE-51E9-4450-9AE0-269B91185825}">
      <dgm:prSet custT="1"/>
      <dgm:spPr/>
      <dgm:t>
        <a:bodyPr/>
        <a:lstStyle/>
        <a:p>
          <a:r>
            <a:rPr lang="es-ES" sz="3600" dirty="0"/>
            <a:t>Broncoespasmo, sibilantes</a:t>
          </a:r>
        </a:p>
      </dgm:t>
    </dgm:pt>
    <dgm:pt modelId="{333852A8-78BF-4123-A18C-E688825CEDB1}" type="parTrans" cxnId="{41E5FB61-46FD-4D70-86BF-762FCAA2E752}">
      <dgm:prSet/>
      <dgm:spPr/>
      <dgm:t>
        <a:bodyPr/>
        <a:lstStyle/>
        <a:p>
          <a:endParaRPr lang="es-ES" sz="2400"/>
        </a:p>
      </dgm:t>
    </dgm:pt>
    <dgm:pt modelId="{2F4998F6-D6D2-47CA-9795-711CACA3D3F0}" type="sibTrans" cxnId="{41E5FB61-46FD-4D70-86BF-762FCAA2E752}">
      <dgm:prSet/>
      <dgm:spPr/>
      <dgm:t>
        <a:bodyPr/>
        <a:lstStyle/>
        <a:p>
          <a:endParaRPr lang="es-ES" sz="2400"/>
        </a:p>
      </dgm:t>
    </dgm:pt>
    <dgm:pt modelId="{DEC2CE12-EB23-49D7-85BC-1A7FD3A2985C}">
      <dgm:prSet custT="1"/>
      <dgm:spPr/>
      <dgm:t>
        <a:bodyPr/>
        <a:lstStyle/>
        <a:p>
          <a:r>
            <a:rPr lang="es-ES" sz="3600" dirty="0"/>
            <a:t>Hipotensión, bradicardia</a:t>
          </a:r>
        </a:p>
      </dgm:t>
    </dgm:pt>
    <dgm:pt modelId="{3FD2A53D-82D8-441B-A791-149C2A8A9F29}" type="parTrans" cxnId="{D5640CB0-0352-4554-A205-230BF1CCEFB5}">
      <dgm:prSet/>
      <dgm:spPr/>
      <dgm:t>
        <a:bodyPr/>
        <a:lstStyle/>
        <a:p>
          <a:endParaRPr lang="es-ES" sz="2400"/>
        </a:p>
      </dgm:t>
    </dgm:pt>
    <dgm:pt modelId="{4FDCDBCF-AC10-4715-B123-366442C7F158}" type="sibTrans" cxnId="{D5640CB0-0352-4554-A205-230BF1CCEFB5}">
      <dgm:prSet/>
      <dgm:spPr/>
      <dgm:t>
        <a:bodyPr/>
        <a:lstStyle/>
        <a:p>
          <a:endParaRPr lang="es-ES" sz="2400"/>
        </a:p>
      </dgm:t>
    </dgm:pt>
    <dgm:pt modelId="{A6B682A3-1D19-4BA6-BDE2-0B9E45D08A83}">
      <dgm:prSet custT="1"/>
      <dgm:spPr/>
      <dgm:t>
        <a:bodyPr/>
        <a:lstStyle/>
        <a:p>
          <a:r>
            <a:rPr lang="es-ES" sz="3600" dirty="0"/>
            <a:t>Miosis, visión borrosa</a:t>
          </a:r>
        </a:p>
      </dgm:t>
    </dgm:pt>
    <dgm:pt modelId="{DE801B5B-ADAE-4827-9B9E-A611A06E6559}" type="parTrans" cxnId="{0ED5DF7E-A9B0-4F65-A7F6-B06C0E06505C}">
      <dgm:prSet/>
      <dgm:spPr/>
      <dgm:t>
        <a:bodyPr/>
        <a:lstStyle/>
        <a:p>
          <a:endParaRPr lang="es-ES" sz="2400"/>
        </a:p>
      </dgm:t>
    </dgm:pt>
    <dgm:pt modelId="{A23F0298-2169-4FCC-8005-EFA6BB974F0B}" type="sibTrans" cxnId="{0ED5DF7E-A9B0-4F65-A7F6-B06C0E06505C}">
      <dgm:prSet/>
      <dgm:spPr/>
      <dgm:t>
        <a:bodyPr/>
        <a:lstStyle/>
        <a:p>
          <a:endParaRPr lang="es-ES" sz="2400"/>
        </a:p>
      </dgm:t>
    </dgm:pt>
    <dgm:pt modelId="{CA51F8D5-A636-4323-AB2E-9FF10B0D70CC}">
      <dgm:prSet custT="1"/>
      <dgm:spPr/>
      <dgm:t>
        <a:bodyPr/>
        <a:lstStyle/>
        <a:p>
          <a:r>
            <a:rPr lang="es-ES" sz="3600" dirty="0"/>
            <a:t>Fatiga muscular, espasmos, fasciculaciones</a:t>
          </a:r>
        </a:p>
      </dgm:t>
    </dgm:pt>
    <dgm:pt modelId="{5F88A54B-B89D-4BE8-AA38-62873CA203EB}" type="parTrans" cxnId="{5013799E-82A9-43FC-8203-C5034C6CA3C1}">
      <dgm:prSet/>
      <dgm:spPr/>
      <dgm:t>
        <a:bodyPr/>
        <a:lstStyle/>
        <a:p>
          <a:endParaRPr lang="es-ES" sz="2400"/>
        </a:p>
      </dgm:t>
    </dgm:pt>
    <dgm:pt modelId="{6BE4F0CC-8E6A-4696-93DC-F6540A0B725B}" type="sibTrans" cxnId="{5013799E-82A9-43FC-8203-C5034C6CA3C1}">
      <dgm:prSet/>
      <dgm:spPr/>
      <dgm:t>
        <a:bodyPr/>
        <a:lstStyle/>
        <a:p>
          <a:endParaRPr lang="es-ES" sz="2400"/>
        </a:p>
      </dgm:t>
    </dgm:pt>
    <dgm:pt modelId="{81112EEE-E2C1-465A-BCA0-5C087FED4FBB}">
      <dgm:prSet custT="1"/>
      <dgm:spPr/>
      <dgm:t>
        <a:bodyPr/>
        <a:lstStyle/>
        <a:p>
          <a:r>
            <a:rPr lang="es-ES" sz="3600" dirty="0"/>
            <a:t>Ansiedad, nerviosismo, confusión, irritabilidad</a:t>
          </a:r>
        </a:p>
      </dgm:t>
    </dgm:pt>
    <dgm:pt modelId="{A1004146-8C26-4FFB-B2A7-79518A90D03C}" type="parTrans" cxnId="{D4AD9136-0D49-4687-8727-8A8979C9FDA8}">
      <dgm:prSet/>
      <dgm:spPr/>
      <dgm:t>
        <a:bodyPr/>
        <a:lstStyle/>
        <a:p>
          <a:endParaRPr lang="es-ES" sz="2400"/>
        </a:p>
      </dgm:t>
    </dgm:pt>
    <dgm:pt modelId="{2D403383-A3C0-4943-B517-999FD1C97E57}" type="sibTrans" cxnId="{D4AD9136-0D49-4687-8727-8A8979C9FDA8}">
      <dgm:prSet/>
      <dgm:spPr/>
      <dgm:t>
        <a:bodyPr/>
        <a:lstStyle/>
        <a:p>
          <a:endParaRPr lang="es-ES" sz="2400"/>
        </a:p>
      </dgm:t>
    </dgm:pt>
    <dgm:pt modelId="{979746FB-FFA0-48D8-A8A1-0C2222CE28DF}">
      <dgm:prSet custT="1"/>
      <dgm:spPr/>
      <dgm:t>
        <a:bodyPr/>
        <a:lstStyle/>
        <a:p>
          <a:r>
            <a:rPr lang="es-ES" sz="3600" dirty="0"/>
            <a:t>Calambres, mialgias, parálisis flácida</a:t>
          </a:r>
        </a:p>
      </dgm:t>
    </dgm:pt>
    <dgm:pt modelId="{CF9FF336-8F9F-48F3-AE29-DA3C26CAB48E}" type="parTrans" cxnId="{9511EE5E-2934-4948-B0B1-BBB31DB0B28B}">
      <dgm:prSet/>
      <dgm:spPr/>
      <dgm:t>
        <a:bodyPr/>
        <a:lstStyle/>
        <a:p>
          <a:endParaRPr lang="es-ES" sz="2400"/>
        </a:p>
      </dgm:t>
    </dgm:pt>
    <dgm:pt modelId="{5D1CFCF3-BB76-42D9-948D-A3701208582E}" type="sibTrans" cxnId="{9511EE5E-2934-4948-B0B1-BBB31DB0B28B}">
      <dgm:prSet/>
      <dgm:spPr/>
      <dgm:t>
        <a:bodyPr/>
        <a:lstStyle/>
        <a:p>
          <a:endParaRPr lang="es-ES" sz="2400"/>
        </a:p>
      </dgm:t>
    </dgm:pt>
    <dgm:pt modelId="{00B9308A-299C-4A41-BF1F-F3BDF0CD0D45}">
      <dgm:prSet custT="1"/>
      <dgm:spPr/>
      <dgm:t>
        <a:bodyPr/>
        <a:lstStyle/>
        <a:p>
          <a:r>
            <a:rPr lang="es-ES" sz="3600" dirty="0"/>
            <a:t>Depresión respiratoria, convulsiones</a:t>
          </a:r>
        </a:p>
      </dgm:t>
    </dgm:pt>
    <dgm:pt modelId="{806E9D31-26DB-49C0-B692-DF68AB72D812}" type="parTrans" cxnId="{38A193BF-D6B0-4146-B226-41CA3A5BB8BD}">
      <dgm:prSet/>
      <dgm:spPr/>
      <dgm:t>
        <a:bodyPr/>
        <a:lstStyle/>
        <a:p>
          <a:endParaRPr lang="es-ES" sz="2400"/>
        </a:p>
      </dgm:t>
    </dgm:pt>
    <dgm:pt modelId="{66AB0501-8D90-47D9-AF57-46D28BA35C99}" type="sibTrans" cxnId="{38A193BF-D6B0-4146-B226-41CA3A5BB8BD}">
      <dgm:prSet/>
      <dgm:spPr/>
      <dgm:t>
        <a:bodyPr/>
        <a:lstStyle/>
        <a:p>
          <a:endParaRPr lang="es-ES" sz="2400"/>
        </a:p>
      </dgm:t>
    </dgm:pt>
    <dgm:pt modelId="{23121943-F7A1-4292-88B8-0C80C3EA75BF}">
      <dgm:prSet custT="1"/>
      <dgm:spPr/>
      <dgm:t>
        <a:bodyPr/>
        <a:lstStyle/>
        <a:p>
          <a:r>
            <a:rPr lang="es-ES" sz="3600" dirty="0"/>
            <a:t>COMA</a:t>
          </a:r>
        </a:p>
      </dgm:t>
    </dgm:pt>
    <dgm:pt modelId="{E5AFC17A-F35D-44B1-9664-7A8E9D3E2365}" type="parTrans" cxnId="{D5EBA4DE-E05A-4CDD-8D63-01DE69C8607A}">
      <dgm:prSet/>
      <dgm:spPr/>
      <dgm:t>
        <a:bodyPr/>
        <a:lstStyle/>
        <a:p>
          <a:endParaRPr lang="es-ES" sz="2400"/>
        </a:p>
      </dgm:t>
    </dgm:pt>
    <dgm:pt modelId="{DDDF2800-035E-45D7-8F0F-4B4A61BDE179}" type="sibTrans" cxnId="{D5EBA4DE-E05A-4CDD-8D63-01DE69C8607A}">
      <dgm:prSet/>
      <dgm:spPr/>
      <dgm:t>
        <a:bodyPr/>
        <a:lstStyle/>
        <a:p>
          <a:endParaRPr lang="es-ES" sz="2400"/>
        </a:p>
      </dgm:t>
    </dgm:pt>
    <dgm:pt modelId="{2A3EB91A-2C19-4E5A-BF25-679646FC95DF}">
      <dgm:prSet custT="1"/>
      <dgm:spPr/>
      <dgm:t>
        <a:bodyPr/>
        <a:lstStyle/>
        <a:p>
          <a:r>
            <a:rPr lang="es-ES" sz="3600" dirty="0"/>
            <a:t>Cefalea, ataxia, insomnio</a:t>
          </a:r>
        </a:p>
      </dgm:t>
    </dgm:pt>
    <dgm:pt modelId="{6417997D-41AA-437E-BBDF-A3A4D4D3E870}" type="parTrans" cxnId="{9C46EE8A-BB80-42E3-88E0-DBDCBAC60F04}">
      <dgm:prSet/>
      <dgm:spPr/>
      <dgm:t>
        <a:bodyPr/>
        <a:lstStyle/>
        <a:p>
          <a:endParaRPr lang="es-ES" sz="2400"/>
        </a:p>
      </dgm:t>
    </dgm:pt>
    <dgm:pt modelId="{3B0D3518-8910-4F18-B8EF-456AACB76222}" type="sibTrans" cxnId="{9C46EE8A-BB80-42E3-88E0-DBDCBAC60F04}">
      <dgm:prSet/>
      <dgm:spPr/>
      <dgm:t>
        <a:bodyPr/>
        <a:lstStyle/>
        <a:p>
          <a:endParaRPr lang="es-ES" sz="2400"/>
        </a:p>
      </dgm:t>
    </dgm:pt>
    <dgm:pt modelId="{E264C668-89E4-4AA6-9DA3-D183F97A0557}" type="pres">
      <dgm:prSet presAssocID="{CB56ECBD-D89E-44DF-8A71-FF49A66FB8F2}" presName="linear" presStyleCnt="0">
        <dgm:presLayoutVars>
          <dgm:dir/>
          <dgm:animLvl val="lvl"/>
          <dgm:resizeHandles val="exact"/>
        </dgm:presLayoutVars>
      </dgm:prSet>
      <dgm:spPr/>
      <dgm:t>
        <a:bodyPr/>
        <a:lstStyle/>
        <a:p>
          <a:endParaRPr lang="es-ES"/>
        </a:p>
      </dgm:t>
    </dgm:pt>
    <dgm:pt modelId="{F9866825-7518-4362-9681-6B9FC43AD8B8}" type="pres">
      <dgm:prSet presAssocID="{E56907AC-C2D8-4885-9253-8D5116B859A8}" presName="parentLin" presStyleCnt="0"/>
      <dgm:spPr/>
    </dgm:pt>
    <dgm:pt modelId="{7E52C318-12D4-4FFE-B917-AB1903A322C8}" type="pres">
      <dgm:prSet presAssocID="{E56907AC-C2D8-4885-9253-8D5116B859A8}" presName="parentLeftMargin" presStyleLbl="node1" presStyleIdx="0" presStyleCnt="3"/>
      <dgm:spPr/>
      <dgm:t>
        <a:bodyPr/>
        <a:lstStyle/>
        <a:p>
          <a:endParaRPr lang="es-ES"/>
        </a:p>
      </dgm:t>
    </dgm:pt>
    <dgm:pt modelId="{26A422AD-4581-4CF7-910D-9EE6CB2C5123}" type="pres">
      <dgm:prSet presAssocID="{E56907AC-C2D8-4885-9253-8D5116B859A8}" presName="parentText" presStyleLbl="node1" presStyleIdx="0" presStyleCnt="3">
        <dgm:presLayoutVars>
          <dgm:chMax val="0"/>
          <dgm:bulletEnabled val="1"/>
        </dgm:presLayoutVars>
      </dgm:prSet>
      <dgm:spPr/>
      <dgm:t>
        <a:bodyPr/>
        <a:lstStyle/>
        <a:p>
          <a:endParaRPr lang="es-ES"/>
        </a:p>
      </dgm:t>
    </dgm:pt>
    <dgm:pt modelId="{D050C8D4-74F9-4E65-B726-4F15AA7CFB0F}" type="pres">
      <dgm:prSet presAssocID="{E56907AC-C2D8-4885-9253-8D5116B859A8}" presName="negativeSpace" presStyleCnt="0"/>
      <dgm:spPr/>
    </dgm:pt>
    <dgm:pt modelId="{FF3F55E2-13B0-4EA8-84FA-7704FF947924}" type="pres">
      <dgm:prSet presAssocID="{E56907AC-C2D8-4885-9253-8D5116B859A8}" presName="childText" presStyleLbl="conFgAcc1" presStyleIdx="0" presStyleCnt="3">
        <dgm:presLayoutVars>
          <dgm:bulletEnabled val="1"/>
        </dgm:presLayoutVars>
      </dgm:prSet>
      <dgm:spPr/>
      <dgm:t>
        <a:bodyPr/>
        <a:lstStyle/>
        <a:p>
          <a:endParaRPr lang="es-ES"/>
        </a:p>
      </dgm:t>
    </dgm:pt>
    <dgm:pt modelId="{44BCE635-6CA2-4F60-A1A8-4139640030CF}" type="pres">
      <dgm:prSet presAssocID="{F508133B-7A78-4645-BF7A-44872A6CAAFB}" presName="spaceBetweenRectangles" presStyleCnt="0"/>
      <dgm:spPr/>
    </dgm:pt>
    <dgm:pt modelId="{F1EBCC78-4BF2-4008-A047-34EC227EE1A0}" type="pres">
      <dgm:prSet presAssocID="{A8FA0F6C-FDA4-4738-B169-A3E2A98B46D2}" presName="parentLin" presStyleCnt="0"/>
      <dgm:spPr/>
    </dgm:pt>
    <dgm:pt modelId="{B38A304B-CC50-48D2-A939-36340CBA4258}" type="pres">
      <dgm:prSet presAssocID="{A8FA0F6C-FDA4-4738-B169-A3E2A98B46D2}" presName="parentLeftMargin" presStyleLbl="node1" presStyleIdx="0" presStyleCnt="3"/>
      <dgm:spPr/>
      <dgm:t>
        <a:bodyPr/>
        <a:lstStyle/>
        <a:p>
          <a:endParaRPr lang="es-ES"/>
        </a:p>
      </dgm:t>
    </dgm:pt>
    <dgm:pt modelId="{947BCCCB-72BF-4626-AC47-CA1869CB1F83}" type="pres">
      <dgm:prSet presAssocID="{A8FA0F6C-FDA4-4738-B169-A3E2A98B46D2}" presName="parentText" presStyleLbl="node1" presStyleIdx="1" presStyleCnt="3">
        <dgm:presLayoutVars>
          <dgm:chMax val="0"/>
          <dgm:bulletEnabled val="1"/>
        </dgm:presLayoutVars>
      </dgm:prSet>
      <dgm:spPr/>
      <dgm:t>
        <a:bodyPr/>
        <a:lstStyle/>
        <a:p>
          <a:endParaRPr lang="es-ES"/>
        </a:p>
      </dgm:t>
    </dgm:pt>
    <dgm:pt modelId="{6DE5BFDC-3FC1-4785-98D3-2D1B4708C726}" type="pres">
      <dgm:prSet presAssocID="{A8FA0F6C-FDA4-4738-B169-A3E2A98B46D2}" presName="negativeSpace" presStyleCnt="0"/>
      <dgm:spPr/>
    </dgm:pt>
    <dgm:pt modelId="{DCF60127-2855-49D9-9F4B-AC9D0239F74C}" type="pres">
      <dgm:prSet presAssocID="{A8FA0F6C-FDA4-4738-B169-A3E2A98B46D2}" presName="childText" presStyleLbl="conFgAcc1" presStyleIdx="1" presStyleCnt="3">
        <dgm:presLayoutVars>
          <dgm:bulletEnabled val="1"/>
        </dgm:presLayoutVars>
      </dgm:prSet>
      <dgm:spPr/>
      <dgm:t>
        <a:bodyPr/>
        <a:lstStyle/>
        <a:p>
          <a:endParaRPr lang="es-ES"/>
        </a:p>
      </dgm:t>
    </dgm:pt>
    <dgm:pt modelId="{850817FA-300F-423D-B729-4389FDB40F86}" type="pres">
      <dgm:prSet presAssocID="{5C0B995B-72B8-4294-9CED-5D239104C282}" presName="spaceBetweenRectangles" presStyleCnt="0"/>
      <dgm:spPr/>
    </dgm:pt>
    <dgm:pt modelId="{8DC11E9E-7F73-4D0F-BF1C-33550B2AD308}" type="pres">
      <dgm:prSet presAssocID="{AE0D141E-3268-40FC-8EF1-87C074CBEDD9}" presName="parentLin" presStyleCnt="0"/>
      <dgm:spPr/>
    </dgm:pt>
    <dgm:pt modelId="{2B01F10A-2321-4FF5-8F6C-95B4D6D182F6}" type="pres">
      <dgm:prSet presAssocID="{AE0D141E-3268-40FC-8EF1-87C074CBEDD9}" presName="parentLeftMargin" presStyleLbl="node1" presStyleIdx="1" presStyleCnt="3"/>
      <dgm:spPr/>
      <dgm:t>
        <a:bodyPr/>
        <a:lstStyle/>
        <a:p>
          <a:endParaRPr lang="es-ES"/>
        </a:p>
      </dgm:t>
    </dgm:pt>
    <dgm:pt modelId="{ACCD430E-578A-4E7F-A8C7-EBCA79BDFFAE}" type="pres">
      <dgm:prSet presAssocID="{AE0D141E-3268-40FC-8EF1-87C074CBEDD9}" presName="parentText" presStyleLbl="node1" presStyleIdx="2" presStyleCnt="3">
        <dgm:presLayoutVars>
          <dgm:chMax val="0"/>
          <dgm:bulletEnabled val="1"/>
        </dgm:presLayoutVars>
      </dgm:prSet>
      <dgm:spPr/>
      <dgm:t>
        <a:bodyPr/>
        <a:lstStyle/>
        <a:p>
          <a:endParaRPr lang="es-ES"/>
        </a:p>
      </dgm:t>
    </dgm:pt>
    <dgm:pt modelId="{2AD368FA-FC00-4FA3-BBE0-C53CEDB38481}" type="pres">
      <dgm:prSet presAssocID="{AE0D141E-3268-40FC-8EF1-87C074CBEDD9}" presName="negativeSpace" presStyleCnt="0"/>
      <dgm:spPr/>
    </dgm:pt>
    <dgm:pt modelId="{E412BCCD-5243-47A2-B3C6-FB70A85F8CA8}" type="pres">
      <dgm:prSet presAssocID="{AE0D141E-3268-40FC-8EF1-87C074CBEDD9}" presName="childText" presStyleLbl="conFgAcc1" presStyleIdx="2" presStyleCnt="3" custLinFactY="16508" custLinFactNeighborY="100000">
        <dgm:presLayoutVars>
          <dgm:bulletEnabled val="1"/>
        </dgm:presLayoutVars>
      </dgm:prSet>
      <dgm:spPr/>
      <dgm:t>
        <a:bodyPr/>
        <a:lstStyle/>
        <a:p>
          <a:endParaRPr lang="es-ES"/>
        </a:p>
      </dgm:t>
    </dgm:pt>
  </dgm:ptLst>
  <dgm:cxnLst>
    <dgm:cxn modelId="{C1F71B28-DC8C-4008-8446-F0DAD50E65D6}" type="presOf" srcId="{8C2D7951-0987-4CCD-A90D-A17ED1B68E2D}" destId="{FF3F55E2-13B0-4EA8-84FA-7704FF947924}" srcOrd="0" destOrd="1" presId="urn:microsoft.com/office/officeart/2005/8/layout/list1"/>
    <dgm:cxn modelId="{9C2FB0D6-178C-418E-AB96-C1F165460CEB}" srcId="{E56907AC-C2D8-4885-9253-8D5116B859A8}" destId="{A8609F12-FAE3-4B1E-92A4-387EC4F452DC}" srcOrd="0" destOrd="0" parTransId="{B5F4F640-B561-478F-9AA6-8EBE380059E9}" sibTransId="{EF1250FB-666B-42FE-B5BB-C1A1F1015B00}"/>
    <dgm:cxn modelId="{D4AD9136-0D49-4687-8727-8A8979C9FDA8}" srcId="{AE0D141E-3268-40FC-8EF1-87C074CBEDD9}" destId="{81112EEE-E2C1-465A-BCA0-5C087FED4FBB}" srcOrd="0" destOrd="0" parTransId="{A1004146-8C26-4FFB-B2A7-79518A90D03C}" sibTransId="{2D403383-A3C0-4943-B517-999FD1C97E57}"/>
    <dgm:cxn modelId="{E530E05D-4648-4F15-80C6-D15BABD0F9FA}" type="presOf" srcId="{CA51F8D5-A636-4323-AB2E-9FF10B0D70CC}" destId="{DCF60127-2855-49D9-9F4B-AC9D0239F74C}" srcOrd="0" destOrd="0" presId="urn:microsoft.com/office/officeart/2005/8/layout/list1"/>
    <dgm:cxn modelId="{9D595AB6-CE29-49F1-879E-8FA5FF35B0D7}" type="presOf" srcId="{E56907AC-C2D8-4885-9253-8D5116B859A8}" destId="{26A422AD-4581-4CF7-910D-9EE6CB2C5123}" srcOrd="1" destOrd="0" presId="urn:microsoft.com/office/officeart/2005/8/layout/list1"/>
    <dgm:cxn modelId="{48C15E0D-687A-4AC8-90A4-B4628B23EC54}" srcId="{CB56ECBD-D89E-44DF-8A71-FF49A66FB8F2}" destId="{A8FA0F6C-FDA4-4738-B169-A3E2A98B46D2}" srcOrd="1" destOrd="0" parTransId="{4E1E7516-ABE7-4371-ADDA-A24BA6C66EF0}" sibTransId="{5C0B995B-72B8-4294-9CED-5D239104C282}"/>
    <dgm:cxn modelId="{98D743E9-F5AC-4291-A323-5FE83CE089EB}" type="presOf" srcId="{A8609F12-FAE3-4B1E-92A4-387EC4F452DC}" destId="{FF3F55E2-13B0-4EA8-84FA-7704FF947924}" srcOrd="0" destOrd="0" presId="urn:microsoft.com/office/officeart/2005/8/layout/list1"/>
    <dgm:cxn modelId="{41E5FB61-46FD-4D70-86BF-762FCAA2E752}" srcId="{E56907AC-C2D8-4885-9253-8D5116B859A8}" destId="{AD4D6DBE-51E9-4450-9AE0-269B91185825}" srcOrd="3" destOrd="0" parTransId="{333852A8-78BF-4123-A18C-E688825CEDB1}" sibTransId="{2F4998F6-D6D2-47CA-9795-711CACA3D3F0}"/>
    <dgm:cxn modelId="{B9E5FBF0-8FF4-49F6-B0CF-0B337A125186}" type="presOf" srcId="{AD4D6DBE-51E9-4450-9AE0-269B91185825}" destId="{FF3F55E2-13B0-4EA8-84FA-7704FF947924}" srcOrd="0" destOrd="3" presId="urn:microsoft.com/office/officeart/2005/8/layout/list1"/>
    <dgm:cxn modelId="{4EF87438-350A-45CC-A282-75A39E39573E}" type="presOf" srcId="{CB56ECBD-D89E-44DF-8A71-FF49A66FB8F2}" destId="{E264C668-89E4-4AA6-9DA3-D183F97A0557}" srcOrd="0" destOrd="0" presId="urn:microsoft.com/office/officeart/2005/8/layout/list1"/>
    <dgm:cxn modelId="{38A193BF-D6B0-4146-B226-41CA3A5BB8BD}" srcId="{AE0D141E-3268-40FC-8EF1-87C074CBEDD9}" destId="{00B9308A-299C-4A41-BF1F-F3BDF0CD0D45}" srcOrd="2" destOrd="0" parTransId="{806E9D31-26DB-49C0-B692-DF68AB72D812}" sibTransId="{66AB0501-8D90-47D9-AF57-46D28BA35C99}"/>
    <dgm:cxn modelId="{0ED5DF7E-A9B0-4F65-A7F6-B06C0E06505C}" srcId="{E56907AC-C2D8-4885-9253-8D5116B859A8}" destId="{A6B682A3-1D19-4BA6-BDE2-0B9E45D08A83}" srcOrd="5" destOrd="0" parTransId="{DE801B5B-ADAE-4827-9B9E-A611A06E6559}" sibTransId="{A23F0298-2169-4FCC-8005-EFA6BB974F0B}"/>
    <dgm:cxn modelId="{D32DA6AF-009C-43FF-AF58-86F3A89EA886}" srcId="{CB56ECBD-D89E-44DF-8A71-FF49A66FB8F2}" destId="{E56907AC-C2D8-4885-9253-8D5116B859A8}" srcOrd="0" destOrd="0" parTransId="{A3CA001A-50FE-4C89-8E8B-6F241181EECE}" sibTransId="{F508133B-7A78-4645-BF7A-44872A6CAAFB}"/>
    <dgm:cxn modelId="{E52FF1E8-BFCA-4C1B-AAAD-94969A9CF9CA}" srcId="{E56907AC-C2D8-4885-9253-8D5116B859A8}" destId="{2DF1E7C0-46B0-45B1-9A9D-FCA65A068813}" srcOrd="2" destOrd="0" parTransId="{279F1483-EAF5-4150-82B3-8010851DEF91}" sibTransId="{F3F70C3A-D17D-4BA4-937A-8D1A8D47711F}"/>
    <dgm:cxn modelId="{E2238691-CDC0-4C75-9FF7-3A78AD4B29A2}" type="presOf" srcId="{2DF1E7C0-46B0-45B1-9A9D-FCA65A068813}" destId="{FF3F55E2-13B0-4EA8-84FA-7704FF947924}" srcOrd="0" destOrd="2" presId="urn:microsoft.com/office/officeart/2005/8/layout/list1"/>
    <dgm:cxn modelId="{E1FDAB59-5252-47BE-B633-E49C7A5A8AD3}" type="presOf" srcId="{81112EEE-E2C1-465A-BCA0-5C087FED4FBB}" destId="{E412BCCD-5243-47A2-B3C6-FB70A85F8CA8}" srcOrd="0" destOrd="0" presId="urn:microsoft.com/office/officeart/2005/8/layout/list1"/>
    <dgm:cxn modelId="{FB8AF097-513B-49B7-9893-229B68C01566}" type="presOf" srcId="{979746FB-FFA0-48D8-A8A1-0C2222CE28DF}" destId="{DCF60127-2855-49D9-9F4B-AC9D0239F74C}" srcOrd="0" destOrd="1" presId="urn:microsoft.com/office/officeart/2005/8/layout/list1"/>
    <dgm:cxn modelId="{054FA003-16E1-49E9-B50A-D3575DA2C985}" type="presOf" srcId="{A6B682A3-1D19-4BA6-BDE2-0B9E45D08A83}" destId="{FF3F55E2-13B0-4EA8-84FA-7704FF947924}" srcOrd="0" destOrd="5" presId="urn:microsoft.com/office/officeart/2005/8/layout/list1"/>
    <dgm:cxn modelId="{D5EBA4DE-E05A-4CDD-8D63-01DE69C8607A}" srcId="{AE0D141E-3268-40FC-8EF1-87C074CBEDD9}" destId="{23121943-F7A1-4292-88B8-0C80C3EA75BF}" srcOrd="3" destOrd="0" parTransId="{E5AFC17A-F35D-44B1-9664-7A8E9D3E2365}" sibTransId="{DDDF2800-035E-45D7-8F0F-4B4A61BDE179}"/>
    <dgm:cxn modelId="{B452F836-1828-4104-9998-EFBE67B81917}" type="presOf" srcId="{A8FA0F6C-FDA4-4738-B169-A3E2A98B46D2}" destId="{947BCCCB-72BF-4626-AC47-CA1869CB1F83}" srcOrd="1" destOrd="0" presId="urn:microsoft.com/office/officeart/2005/8/layout/list1"/>
    <dgm:cxn modelId="{9C46EE8A-BB80-42E3-88E0-DBDCBAC60F04}" srcId="{AE0D141E-3268-40FC-8EF1-87C074CBEDD9}" destId="{2A3EB91A-2C19-4E5A-BF25-679646FC95DF}" srcOrd="1" destOrd="0" parTransId="{6417997D-41AA-437E-BBDF-A3A4D4D3E870}" sibTransId="{3B0D3518-8910-4F18-B8EF-456AACB76222}"/>
    <dgm:cxn modelId="{1077EE60-8A81-4198-B2E9-F3DCB64D8541}" srcId="{CB56ECBD-D89E-44DF-8A71-FF49A66FB8F2}" destId="{AE0D141E-3268-40FC-8EF1-87C074CBEDD9}" srcOrd="2" destOrd="0" parTransId="{97CDD5C8-D5FC-46DC-A1D5-0481AC5375D4}" sibTransId="{355934AE-38E6-4725-BF49-F5036021A5F9}"/>
    <dgm:cxn modelId="{84D113AE-6E9C-43C8-ADEC-BBF537B7E079}" type="presOf" srcId="{2A3EB91A-2C19-4E5A-BF25-679646FC95DF}" destId="{E412BCCD-5243-47A2-B3C6-FB70A85F8CA8}" srcOrd="0" destOrd="1" presId="urn:microsoft.com/office/officeart/2005/8/layout/list1"/>
    <dgm:cxn modelId="{44BC3BAC-8C67-47FA-A10B-1D27A800FE9F}" srcId="{E56907AC-C2D8-4885-9253-8D5116B859A8}" destId="{8C2D7951-0987-4CCD-A90D-A17ED1B68E2D}" srcOrd="1" destOrd="0" parTransId="{897087B1-56BE-4FA5-9763-B0AED8091DEA}" sibTransId="{B24B770F-E03B-4CB9-BE3C-C7530AD8D305}"/>
    <dgm:cxn modelId="{2C6F1E83-248C-4E10-99C5-A8C41CD43C2D}" type="presOf" srcId="{E56907AC-C2D8-4885-9253-8D5116B859A8}" destId="{7E52C318-12D4-4FFE-B917-AB1903A322C8}" srcOrd="0" destOrd="0" presId="urn:microsoft.com/office/officeart/2005/8/layout/list1"/>
    <dgm:cxn modelId="{A41C77F4-4BCF-4F2D-849C-C7C181E8CA8F}" type="presOf" srcId="{00B9308A-299C-4A41-BF1F-F3BDF0CD0D45}" destId="{E412BCCD-5243-47A2-B3C6-FB70A85F8CA8}" srcOrd="0" destOrd="2" presId="urn:microsoft.com/office/officeart/2005/8/layout/list1"/>
    <dgm:cxn modelId="{5013799E-82A9-43FC-8203-C5034C6CA3C1}" srcId="{A8FA0F6C-FDA4-4738-B169-A3E2A98B46D2}" destId="{CA51F8D5-A636-4323-AB2E-9FF10B0D70CC}" srcOrd="0" destOrd="0" parTransId="{5F88A54B-B89D-4BE8-AA38-62873CA203EB}" sibTransId="{6BE4F0CC-8E6A-4696-93DC-F6540A0B725B}"/>
    <dgm:cxn modelId="{F19EBA22-85A3-49B7-AB50-AE2C6973197F}" type="presOf" srcId="{DEC2CE12-EB23-49D7-85BC-1A7FD3A2985C}" destId="{FF3F55E2-13B0-4EA8-84FA-7704FF947924}" srcOrd="0" destOrd="4" presId="urn:microsoft.com/office/officeart/2005/8/layout/list1"/>
    <dgm:cxn modelId="{54C25A1F-11E4-47E3-824D-2C0C63DBCAF5}" type="presOf" srcId="{AE0D141E-3268-40FC-8EF1-87C074CBEDD9}" destId="{ACCD430E-578A-4E7F-A8C7-EBCA79BDFFAE}" srcOrd="1" destOrd="0" presId="urn:microsoft.com/office/officeart/2005/8/layout/list1"/>
    <dgm:cxn modelId="{AE5EDE15-9C0A-4FA8-99AA-7C449B136BAB}" type="presOf" srcId="{23121943-F7A1-4292-88B8-0C80C3EA75BF}" destId="{E412BCCD-5243-47A2-B3C6-FB70A85F8CA8}" srcOrd="0" destOrd="3" presId="urn:microsoft.com/office/officeart/2005/8/layout/list1"/>
    <dgm:cxn modelId="{05616879-7294-48D9-A8EA-44261EBC83A8}" type="presOf" srcId="{AE0D141E-3268-40FC-8EF1-87C074CBEDD9}" destId="{2B01F10A-2321-4FF5-8F6C-95B4D6D182F6}" srcOrd="0" destOrd="0" presId="urn:microsoft.com/office/officeart/2005/8/layout/list1"/>
    <dgm:cxn modelId="{9511EE5E-2934-4948-B0B1-BBB31DB0B28B}" srcId="{A8FA0F6C-FDA4-4738-B169-A3E2A98B46D2}" destId="{979746FB-FFA0-48D8-A8A1-0C2222CE28DF}" srcOrd="1" destOrd="0" parTransId="{CF9FF336-8F9F-48F3-AE29-DA3C26CAB48E}" sibTransId="{5D1CFCF3-BB76-42D9-948D-A3701208582E}"/>
    <dgm:cxn modelId="{D5640CB0-0352-4554-A205-230BF1CCEFB5}" srcId="{E56907AC-C2D8-4885-9253-8D5116B859A8}" destId="{DEC2CE12-EB23-49D7-85BC-1A7FD3A2985C}" srcOrd="4" destOrd="0" parTransId="{3FD2A53D-82D8-441B-A791-149C2A8A9F29}" sibTransId="{4FDCDBCF-AC10-4715-B123-366442C7F158}"/>
    <dgm:cxn modelId="{67C3002A-1DFE-4A0B-BA0B-0D68AD3A7ACF}" type="presOf" srcId="{A8FA0F6C-FDA4-4738-B169-A3E2A98B46D2}" destId="{B38A304B-CC50-48D2-A939-36340CBA4258}" srcOrd="0" destOrd="0" presId="urn:microsoft.com/office/officeart/2005/8/layout/list1"/>
    <dgm:cxn modelId="{81C53ACA-22AF-4217-A2A0-8148877F43A0}" type="presParOf" srcId="{E264C668-89E4-4AA6-9DA3-D183F97A0557}" destId="{F9866825-7518-4362-9681-6B9FC43AD8B8}" srcOrd="0" destOrd="0" presId="urn:microsoft.com/office/officeart/2005/8/layout/list1"/>
    <dgm:cxn modelId="{FBEBA246-7C03-4E92-9699-B521C592051D}" type="presParOf" srcId="{F9866825-7518-4362-9681-6B9FC43AD8B8}" destId="{7E52C318-12D4-4FFE-B917-AB1903A322C8}" srcOrd="0" destOrd="0" presId="urn:microsoft.com/office/officeart/2005/8/layout/list1"/>
    <dgm:cxn modelId="{3B8FAEDC-442B-4C73-93CA-5E8E574315E8}" type="presParOf" srcId="{F9866825-7518-4362-9681-6B9FC43AD8B8}" destId="{26A422AD-4581-4CF7-910D-9EE6CB2C5123}" srcOrd="1" destOrd="0" presId="urn:microsoft.com/office/officeart/2005/8/layout/list1"/>
    <dgm:cxn modelId="{546FF1E3-BFEB-4A93-A1DF-D63B71150E42}" type="presParOf" srcId="{E264C668-89E4-4AA6-9DA3-D183F97A0557}" destId="{D050C8D4-74F9-4E65-B726-4F15AA7CFB0F}" srcOrd="1" destOrd="0" presId="urn:microsoft.com/office/officeart/2005/8/layout/list1"/>
    <dgm:cxn modelId="{F3BCDEB2-8864-4971-8227-529C93B1309E}" type="presParOf" srcId="{E264C668-89E4-4AA6-9DA3-D183F97A0557}" destId="{FF3F55E2-13B0-4EA8-84FA-7704FF947924}" srcOrd="2" destOrd="0" presId="urn:microsoft.com/office/officeart/2005/8/layout/list1"/>
    <dgm:cxn modelId="{471D661B-AEF1-41C4-8365-C7DD8767DEAB}" type="presParOf" srcId="{E264C668-89E4-4AA6-9DA3-D183F97A0557}" destId="{44BCE635-6CA2-4F60-A1A8-4139640030CF}" srcOrd="3" destOrd="0" presId="urn:microsoft.com/office/officeart/2005/8/layout/list1"/>
    <dgm:cxn modelId="{F9C08EA0-50AE-4139-87E5-85B1B2D8BAA9}" type="presParOf" srcId="{E264C668-89E4-4AA6-9DA3-D183F97A0557}" destId="{F1EBCC78-4BF2-4008-A047-34EC227EE1A0}" srcOrd="4" destOrd="0" presId="urn:microsoft.com/office/officeart/2005/8/layout/list1"/>
    <dgm:cxn modelId="{64F01BA9-E4EE-4AD8-B6AF-0059D5AC6844}" type="presParOf" srcId="{F1EBCC78-4BF2-4008-A047-34EC227EE1A0}" destId="{B38A304B-CC50-48D2-A939-36340CBA4258}" srcOrd="0" destOrd="0" presId="urn:microsoft.com/office/officeart/2005/8/layout/list1"/>
    <dgm:cxn modelId="{96FEE8F6-8210-45EC-918C-2D94098EB389}" type="presParOf" srcId="{F1EBCC78-4BF2-4008-A047-34EC227EE1A0}" destId="{947BCCCB-72BF-4626-AC47-CA1869CB1F83}" srcOrd="1" destOrd="0" presId="urn:microsoft.com/office/officeart/2005/8/layout/list1"/>
    <dgm:cxn modelId="{6D75C708-3FA9-4FE3-92E0-483BF5D0E5C1}" type="presParOf" srcId="{E264C668-89E4-4AA6-9DA3-D183F97A0557}" destId="{6DE5BFDC-3FC1-4785-98D3-2D1B4708C726}" srcOrd="5" destOrd="0" presId="urn:microsoft.com/office/officeart/2005/8/layout/list1"/>
    <dgm:cxn modelId="{D3051F2A-7FC2-41CF-880F-A03E0EF2836F}" type="presParOf" srcId="{E264C668-89E4-4AA6-9DA3-D183F97A0557}" destId="{DCF60127-2855-49D9-9F4B-AC9D0239F74C}" srcOrd="6" destOrd="0" presId="urn:microsoft.com/office/officeart/2005/8/layout/list1"/>
    <dgm:cxn modelId="{61D338A5-2681-4A3E-8F34-0E8076FA3329}" type="presParOf" srcId="{E264C668-89E4-4AA6-9DA3-D183F97A0557}" destId="{850817FA-300F-423D-B729-4389FDB40F86}" srcOrd="7" destOrd="0" presId="urn:microsoft.com/office/officeart/2005/8/layout/list1"/>
    <dgm:cxn modelId="{E56D4F37-F620-4044-978E-53DA27B081AB}" type="presParOf" srcId="{E264C668-89E4-4AA6-9DA3-D183F97A0557}" destId="{8DC11E9E-7F73-4D0F-BF1C-33550B2AD308}" srcOrd="8" destOrd="0" presId="urn:microsoft.com/office/officeart/2005/8/layout/list1"/>
    <dgm:cxn modelId="{5271B1D2-A153-409A-AC1A-601A9B204F9F}" type="presParOf" srcId="{8DC11E9E-7F73-4D0F-BF1C-33550B2AD308}" destId="{2B01F10A-2321-4FF5-8F6C-95B4D6D182F6}" srcOrd="0" destOrd="0" presId="urn:microsoft.com/office/officeart/2005/8/layout/list1"/>
    <dgm:cxn modelId="{33827DDA-23B7-495D-A1E8-9A9181B1C83A}" type="presParOf" srcId="{8DC11E9E-7F73-4D0F-BF1C-33550B2AD308}" destId="{ACCD430E-578A-4E7F-A8C7-EBCA79BDFFAE}" srcOrd="1" destOrd="0" presId="urn:microsoft.com/office/officeart/2005/8/layout/list1"/>
    <dgm:cxn modelId="{FDE66632-171E-4151-B4AD-8F11F8B632C1}" type="presParOf" srcId="{E264C668-89E4-4AA6-9DA3-D183F97A0557}" destId="{2AD368FA-FC00-4FA3-BBE0-C53CEDB38481}" srcOrd="9" destOrd="0" presId="urn:microsoft.com/office/officeart/2005/8/layout/list1"/>
    <dgm:cxn modelId="{92BA37FD-193C-4885-8156-F2E84AED20F3}" type="presParOf" srcId="{E264C668-89E4-4AA6-9DA3-D183F97A0557}" destId="{E412BCCD-5243-47A2-B3C6-FB70A85F8CA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B0C3A-CD03-441A-8C0E-9E9937E6CB10}">
      <dsp:nvSpPr>
        <dsp:cNvPr id="0" name=""/>
        <dsp:cNvSpPr/>
      </dsp:nvSpPr>
      <dsp:spPr>
        <a:xfrm>
          <a:off x="0" y="319837"/>
          <a:ext cx="10515600" cy="1733455"/>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ct val="35000"/>
            </a:spcAft>
          </a:pPr>
          <a:r>
            <a:rPr lang="es-ES_tradnl" sz="3200" b="1" kern="1200" dirty="0" smtClean="0">
              <a:solidFill>
                <a:schemeClr val="bg1"/>
              </a:solidFill>
              <a:latin typeface="Arial" panose="020B0604020202020204" pitchFamily="34" charset="0"/>
              <a:cs typeface="Arial" panose="020B0604020202020204" pitchFamily="34" charset="0"/>
            </a:rPr>
            <a:t>SISTEMA SIMPÁTICO, TORACOLUMBAR O ADRENÉRGICO</a:t>
          </a:r>
          <a:endParaRPr lang="es-ES" sz="3200" kern="1200" dirty="0"/>
        </a:p>
      </dsp:txBody>
      <dsp:txXfrm>
        <a:off x="84620" y="404457"/>
        <a:ext cx="10346360" cy="1564215"/>
      </dsp:txXfrm>
    </dsp:sp>
    <dsp:sp modelId="{1305F380-E603-4512-9B3D-488FAA84BB00}">
      <dsp:nvSpPr>
        <dsp:cNvPr id="0" name=""/>
        <dsp:cNvSpPr/>
      </dsp:nvSpPr>
      <dsp:spPr>
        <a:xfrm>
          <a:off x="0" y="2053292"/>
          <a:ext cx="10515600" cy="6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s-ES" sz="400" kern="1200" dirty="0"/>
        </a:p>
      </dsp:txBody>
      <dsp:txXfrm>
        <a:off x="0" y="2053292"/>
        <a:ext cx="10515600" cy="67451"/>
      </dsp:txXfrm>
    </dsp:sp>
    <dsp:sp modelId="{F6EDF0D1-CA2A-4F0E-B299-572DCFEFF83C}">
      <dsp:nvSpPr>
        <dsp:cNvPr id="0" name=""/>
        <dsp:cNvSpPr/>
      </dsp:nvSpPr>
      <dsp:spPr>
        <a:xfrm>
          <a:off x="0" y="2415537"/>
          <a:ext cx="10515600" cy="152499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50000"/>
            </a:lnSpc>
            <a:spcBef>
              <a:spcPct val="0"/>
            </a:spcBef>
            <a:spcAft>
              <a:spcPts val="0"/>
            </a:spcAft>
          </a:pPr>
          <a:r>
            <a:rPr lang="es-ES_tradnl" sz="3200" b="1" kern="1200" dirty="0" smtClean="0">
              <a:solidFill>
                <a:schemeClr val="tx1"/>
              </a:solidFill>
              <a:latin typeface="Arial" panose="020B0604020202020204" pitchFamily="34" charset="0"/>
              <a:cs typeface="Arial" panose="020B0604020202020204" pitchFamily="34" charset="0"/>
            </a:rPr>
            <a:t>SISTEMA PARASIMPÁTICO, CRANEOSACRAL O COLINÉRGICO</a:t>
          </a:r>
          <a:endParaRPr lang="es-ES" sz="3200" kern="1200" dirty="0">
            <a:solidFill>
              <a:schemeClr val="tx1"/>
            </a:solidFill>
          </a:endParaRPr>
        </a:p>
      </dsp:txBody>
      <dsp:txXfrm>
        <a:off x="74444" y="2489981"/>
        <a:ext cx="10366712" cy="1376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545E-70F8-46A8-A71D-2A144BBEA764}">
      <dsp:nvSpPr>
        <dsp:cNvPr id="0" name=""/>
        <dsp:cNvSpPr/>
      </dsp:nvSpPr>
      <dsp:spPr>
        <a:xfrm>
          <a:off x="0" y="479558"/>
          <a:ext cx="10515600" cy="149387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b="1" kern="1200" dirty="0" smtClean="0">
              <a:solidFill>
                <a:schemeClr val="bg1"/>
              </a:solidFill>
              <a:latin typeface="Arial" panose="020B0604020202020204" pitchFamily="34" charset="0"/>
              <a:cs typeface="Arial" panose="020B0604020202020204" pitchFamily="34" charset="0"/>
            </a:rPr>
            <a:t>* </a:t>
          </a:r>
          <a:r>
            <a:rPr lang="es-ES_tradnl" sz="2800" b="1" kern="1200" dirty="0" smtClean="0">
              <a:solidFill>
                <a:schemeClr val="bg1"/>
              </a:solidFill>
              <a:latin typeface="Arial" panose="020B0604020202020204" pitchFamily="34" charset="0"/>
              <a:cs typeface="Arial" panose="020B0604020202020204" pitchFamily="34" charset="0"/>
            </a:rPr>
            <a:t>INACTIVACIÓN ENZIMÁTICA: </a:t>
          </a:r>
        </a:p>
        <a:p>
          <a:pPr lvl="0" algn="ctr" defTabSz="1422400">
            <a:lnSpc>
              <a:spcPct val="90000"/>
            </a:lnSpc>
            <a:spcBef>
              <a:spcPct val="0"/>
            </a:spcBef>
            <a:spcAft>
              <a:spcPct val="35000"/>
            </a:spcAft>
          </a:pPr>
          <a:r>
            <a:rPr lang="es-ES_tradnl" sz="2800" b="1" kern="1200" dirty="0" smtClean="0">
              <a:solidFill>
                <a:schemeClr val="bg1"/>
              </a:solidFill>
              <a:latin typeface="Monotype Corsiva" panose="03010101010201010101" pitchFamily="66" charset="0"/>
              <a:cs typeface="Arial" panose="020B0604020202020204" pitchFamily="34" charset="0"/>
            </a:rPr>
            <a:t>MAO</a:t>
          </a:r>
          <a:r>
            <a:rPr lang="es-ES_tradnl" sz="2800" b="1" kern="1200" dirty="0" smtClean="0">
              <a:solidFill>
                <a:schemeClr val="bg1"/>
              </a:solidFill>
              <a:latin typeface="Arial" panose="020B0604020202020204" pitchFamily="34" charset="0"/>
              <a:cs typeface="Arial" panose="020B0604020202020204" pitchFamily="34" charset="0"/>
            </a:rPr>
            <a:t> (</a:t>
          </a:r>
          <a:r>
            <a:rPr lang="es-ES" sz="2800" b="1" i="1" u="none" kern="1200" dirty="0" smtClean="0">
              <a:solidFill>
                <a:schemeClr val="bg1"/>
              </a:solidFill>
              <a:latin typeface="Arial" panose="020B0604020202020204" pitchFamily="34" charset="0"/>
              <a:cs typeface="Arial" panose="020B0604020202020204" pitchFamily="34" charset="0"/>
            </a:rPr>
            <a:t>MAO-A, MAO-B) </a:t>
          </a:r>
          <a:r>
            <a:rPr lang="es-ES_tradnl" sz="2800" b="1" kern="1200" dirty="0" smtClean="0">
              <a:solidFill>
                <a:schemeClr val="bg1"/>
              </a:solidFill>
              <a:latin typeface="Arial" panose="020B0604020202020204" pitchFamily="34" charset="0"/>
              <a:cs typeface="Arial" panose="020B0604020202020204" pitchFamily="34" charset="0"/>
            </a:rPr>
            <a:t>y la COMT</a:t>
          </a:r>
          <a:endParaRPr lang="es-ES_tradnl" sz="2800" b="1" kern="1200" dirty="0">
            <a:solidFill>
              <a:schemeClr val="bg1"/>
            </a:solidFill>
            <a:latin typeface="Arial" panose="020B0604020202020204" pitchFamily="34" charset="0"/>
            <a:cs typeface="Arial" panose="020B0604020202020204" pitchFamily="34" charset="0"/>
          </a:endParaRPr>
        </a:p>
      </dsp:txBody>
      <dsp:txXfrm>
        <a:off x="72925" y="552483"/>
        <a:ext cx="10369750" cy="1348021"/>
      </dsp:txXfrm>
    </dsp:sp>
    <dsp:sp modelId="{E670ACFC-6085-4935-B802-07F474DD69B0}">
      <dsp:nvSpPr>
        <dsp:cNvPr id="0" name=""/>
        <dsp:cNvSpPr/>
      </dsp:nvSpPr>
      <dsp:spPr>
        <a:xfrm>
          <a:off x="0" y="2394394"/>
          <a:ext cx="10515600" cy="171402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b="1" kern="1200" dirty="0" smtClean="0">
              <a:solidFill>
                <a:schemeClr val="bg1"/>
              </a:solidFill>
              <a:latin typeface="Arial" panose="020B0604020202020204" pitchFamily="34" charset="0"/>
              <a:cs typeface="Arial" panose="020B0604020202020204" pitchFamily="34" charset="0"/>
            </a:rPr>
            <a:t>* </a:t>
          </a:r>
          <a:r>
            <a:rPr lang="es-ES_tradnl" sz="2800" b="1" kern="1200" dirty="0" smtClean="0">
              <a:solidFill>
                <a:schemeClr val="bg1"/>
              </a:solidFill>
              <a:latin typeface="Arial" panose="020B0604020202020204" pitchFamily="34" charset="0"/>
              <a:cs typeface="Arial" panose="020B0604020202020204" pitchFamily="34" charset="0"/>
            </a:rPr>
            <a:t>INACTIVACIÓN NO ENZIMÁTICA: </a:t>
          </a:r>
        </a:p>
        <a:p>
          <a:pPr lvl="0" algn="ctr" defTabSz="1422400">
            <a:lnSpc>
              <a:spcPct val="90000"/>
            </a:lnSpc>
            <a:spcBef>
              <a:spcPct val="0"/>
            </a:spcBef>
            <a:spcAft>
              <a:spcPct val="35000"/>
            </a:spcAft>
          </a:pPr>
          <a:r>
            <a:rPr lang="es-ES_tradnl" sz="2800" b="1" kern="1200" dirty="0" smtClean="0">
              <a:solidFill>
                <a:schemeClr val="bg1"/>
              </a:solidFill>
              <a:latin typeface="Arial" panose="020B0604020202020204" pitchFamily="34" charset="0"/>
              <a:cs typeface="Arial" panose="020B0604020202020204" pitchFamily="34" charset="0"/>
            </a:rPr>
            <a:t>Mecanismos de RE</a:t>
          </a:r>
          <a:r>
            <a:rPr lang="es-ES_tradnl" sz="2800" b="1" kern="1200" dirty="0" smtClean="0">
              <a:solidFill>
                <a:schemeClr val="bg1"/>
              </a:solidFill>
              <a:latin typeface="Times New Roman" pitchFamily="18" charset="0"/>
            </a:rPr>
            <a:t>CAPTACIÓN I   (INTRANEURONAL) y RECAPTACIÓN II  (EXTRANEURONAL)</a:t>
          </a:r>
          <a:endParaRPr lang="es-ES" sz="2800" kern="1200" dirty="0">
            <a:solidFill>
              <a:schemeClr val="bg1"/>
            </a:solidFill>
          </a:endParaRPr>
        </a:p>
      </dsp:txBody>
      <dsp:txXfrm>
        <a:off x="83672" y="2478066"/>
        <a:ext cx="10348256" cy="1546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53387-DBCD-41C9-9E52-3C58C868D761}">
      <dsp:nvSpPr>
        <dsp:cNvPr id="0" name=""/>
        <dsp:cNvSpPr/>
      </dsp:nvSpPr>
      <dsp:spPr>
        <a:xfrm>
          <a:off x="813743" y="0"/>
          <a:ext cx="3393950" cy="2036370"/>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 </a:t>
          </a:r>
          <a:r>
            <a:rPr lang="es-ES" sz="3600" b="1" kern="1200" dirty="0" smtClean="0">
              <a:latin typeface="Arial" panose="020B0604020202020204" pitchFamily="34" charset="0"/>
              <a:cs typeface="Arial" panose="020B0604020202020204" pitchFamily="34" charset="0"/>
            </a:rPr>
            <a:t>Selegilina</a:t>
          </a:r>
        </a:p>
        <a:p>
          <a:pPr lvl="0" algn="ctr" defTabSz="1111250">
            <a:lnSpc>
              <a:spcPct val="90000"/>
            </a:lnSpc>
            <a:spcBef>
              <a:spcPct val="0"/>
            </a:spcBef>
            <a:spcAft>
              <a:spcPct val="35000"/>
            </a:spcAft>
          </a:pPr>
          <a:r>
            <a:rPr lang="es-ES" sz="2800" kern="1200" dirty="0" smtClean="0">
              <a:latin typeface="Arial" panose="020B0604020202020204" pitchFamily="34" charset="0"/>
              <a:cs typeface="Arial" panose="020B0604020202020204" pitchFamily="34" charset="0"/>
            </a:rPr>
            <a:t>(Inhibidor de la </a:t>
          </a:r>
          <a:r>
            <a:rPr lang="es-ES" sz="2800" kern="1200" dirty="0" smtClean="0">
              <a:latin typeface="Corbel Light" panose="020B0303020204020204" pitchFamily="34" charset="0"/>
              <a:cs typeface="Arial" panose="020B0604020202020204" pitchFamily="34" charset="0"/>
            </a:rPr>
            <a:t>MAO</a:t>
          </a:r>
          <a:r>
            <a:rPr lang="es-ES" sz="2800" kern="1200" dirty="0" smtClean="0">
              <a:latin typeface="Arial" panose="020B0604020202020204" pitchFamily="34" charset="0"/>
              <a:cs typeface="Arial" panose="020B0604020202020204" pitchFamily="34" charset="0"/>
            </a:rPr>
            <a:t> B)</a:t>
          </a:r>
          <a:endParaRPr lang="es-ES" sz="2000" kern="1200" dirty="0">
            <a:latin typeface="Arial" panose="020B0604020202020204" pitchFamily="34" charset="0"/>
            <a:cs typeface="Arial" panose="020B0604020202020204" pitchFamily="34" charset="0"/>
          </a:endParaRPr>
        </a:p>
      </dsp:txBody>
      <dsp:txXfrm>
        <a:off x="813743" y="0"/>
        <a:ext cx="3393950" cy="2036370"/>
      </dsp:txXfrm>
    </dsp:sp>
    <dsp:sp modelId="{447B08EE-9811-4009-90E9-7A66A7006A44}">
      <dsp:nvSpPr>
        <dsp:cNvPr id="0" name=""/>
        <dsp:cNvSpPr/>
      </dsp:nvSpPr>
      <dsp:spPr>
        <a:xfrm>
          <a:off x="5161947" y="0"/>
          <a:ext cx="5353652" cy="2036370"/>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latin typeface="Arial" panose="020B0604020202020204" pitchFamily="34" charset="0"/>
              <a:cs typeface="Arial" panose="020B0604020202020204" pitchFamily="34" charset="0"/>
            </a:rPr>
            <a:t>* </a:t>
          </a:r>
          <a:r>
            <a:rPr lang="es-ES" sz="3200" kern="1200" dirty="0" err="1" smtClean="0">
              <a:solidFill>
                <a:schemeClr val="tx1"/>
              </a:solidFill>
              <a:latin typeface="Arial" panose="020B0604020202020204" pitchFamily="34" charset="0"/>
              <a:cs typeface="Arial" panose="020B0604020202020204" pitchFamily="34" charset="0"/>
            </a:rPr>
            <a:t>Tolcapone</a:t>
          </a:r>
          <a:endParaRPr lang="es-ES" sz="3200" kern="1200" dirty="0" smtClean="0">
            <a:solidFill>
              <a:schemeClr val="tx1"/>
            </a:solidFill>
            <a:latin typeface="Arial" panose="020B0604020202020204" pitchFamily="34" charset="0"/>
            <a:cs typeface="Arial" panose="020B0604020202020204" pitchFamily="34" charset="0"/>
          </a:endParaRPr>
        </a:p>
        <a:p>
          <a:pPr lvl="0" algn="ctr" defTabSz="1422400">
            <a:lnSpc>
              <a:spcPct val="90000"/>
            </a:lnSpc>
            <a:spcBef>
              <a:spcPct val="0"/>
            </a:spcBef>
            <a:spcAft>
              <a:spcPct val="35000"/>
            </a:spcAft>
          </a:pPr>
          <a:r>
            <a:rPr lang="es-ES" sz="3200" kern="1200" dirty="0" smtClean="0">
              <a:solidFill>
                <a:schemeClr val="tx1"/>
              </a:solidFill>
              <a:latin typeface="Arial" panose="020B0604020202020204" pitchFamily="34" charset="0"/>
              <a:cs typeface="Arial" panose="020B0604020202020204" pitchFamily="34" charset="0"/>
            </a:rPr>
            <a:t>* </a:t>
          </a:r>
          <a:r>
            <a:rPr lang="es-ES" sz="3200" kern="1200" dirty="0" err="1" smtClean="0">
              <a:solidFill>
                <a:schemeClr val="tx1"/>
              </a:solidFill>
              <a:latin typeface="Arial" panose="020B0604020202020204" pitchFamily="34" charset="0"/>
              <a:cs typeface="Arial" panose="020B0604020202020204" pitchFamily="34" charset="0"/>
            </a:rPr>
            <a:t>Entacopone</a:t>
          </a:r>
          <a:endParaRPr lang="es-ES" sz="3200" kern="1200" dirty="0" smtClean="0">
            <a:solidFill>
              <a:schemeClr val="tx1"/>
            </a:solidFill>
            <a:latin typeface="Arial" panose="020B0604020202020204" pitchFamily="34" charset="0"/>
            <a:cs typeface="Arial" panose="020B0604020202020204" pitchFamily="34" charset="0"/>
          </a:endParaRPr>
        </a:p>
        <a:p>
          <a:pPr lvl="0" algn="ctr" defTabSz="1422400">
            <a:lnSpc>
              <a:spcPct val="90000"/>
            </a:lnSpc>
            <a:spcBef>
              <a:spcPct val="0"/>
            </a:spcBef>
            <a:spcAft>
              <a:spcPct val="35000"/>
            </a:spcAft>
          </a:pPr>
          <a:r>
            <a:rPr lang="es-ES" sz="2800" kern="1200" dirty="0" smtClean="0">
              <a:solidFill>
                <a:schemeClr val="tx1"/>
              </a:solidFill>
              <a:latin typeface="Arial" panose="020B0604020202020204" pitchFamily="34" charset="0"/>
              <a:cs typeface="Arial" panose="020B0604020202020204" pitchFamily="34" charset="0"/>
            </a:rPr>
            <a:t>( Son inhibidores de la COMT de acción periférica y central)</a:t>
          </a:r>
          <a:endParaRPr lang="es-ES" sz="2000" kern="1200" dirty="0">
            <a:solidFill>
              <a:schemeClr val="tx1"/>
            </a:solidFill>
            <a:latin typeface="Arial" panose="020B0604020202020204" pitchFamily="34" charset="0"/>
            <a:cs typeface="Arial" panose="020B0604020202020204" pitchFamily="34" charset="0"/>
          </a:endParaRPr>
        </a:p>
      </dsp:txBody>
      <dsp:txXfrm>
        <a:off x="5161947" y="0"/>
        <a:ext cx="5353652" cy="2036370"/>
      </dsp:txXfrm>
    </dsp:sp>
    <dsp:sp modelId="{7117A9F1-254A-403C-9427-B7EA85E61B7F}">
      <dsp:nvSpPr>
        <dsp:cNvPr id="0" name=""/>
        <dsp:cNvSpPr/>
      </dsp:nvSpPr>
      <dsp:spPr>
        <a:xfrm>
          <a:off x="281792" y="2290944"/>
          <a:ext cx="5099105" cy="2569186"/>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sz="2400" b="1"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s-ES" sz="2400" b="0" kern="1200" dirty="0" smtClean="0">
              <a:solidFill>
                <a:schemeClr val="tx1"/>
              </a:solidFill>
              <a:latin typeface="Arial" panose="020B0604020202020204" pitchFamily="34" charset="0"/>
              <a:cs typeface="Arial" panose="020B0604020202020204" pitchFamily="34" charset="0"/>
            </a:rPr>
            <a:t>* Cocaína</a:t>
          </a:r>
        </a:p>
        <a:p>
          <a:pPr lvl="0" algn="ctr" defTabSz="1066800">
            <a:lnSpc>
              <a:spcPct val="90000"/>
            </a:lnSpc>
            <a:spcBef>
              <a:spcPct val="0"/>
            </a:spcBef>
            <a:spcAft>
              <a:spcPct val="35000"/>
            </a:spcAft>
          </a:pPr>
          <a:r>
            <a:rPr lang="es-ES" sz="2400" b="0" kern="1200" dirty="0" smtClean="0">
              <a:solidFill>
                <a:schemeClr val="tx1"/>
              </a:solidFill>
              <a:latin typeface="Arial" panose="020B0604020202020204" pitchFamily="34" charset="0"/>
              <a:cs typeface="Arial" panose="020B0604020202020204" pitchFamily="34" charset="0"/>
            </a:rPr>
            <a:t>* Anfetaminas</a:t>
          </a:r>
        </a:p>
        <a:p>
          <a:pPr lvl="0" algn="ctr" defTabSz="1066800">
            <a:lnSpc>
              <a:spcPct val="90000"/>
            </a:lnSpc>
            <a:spcBef>
              <a:spcPct val="0"/>
            </a:spcBef>
            <a:spcAft>
              <a:spcPct val="35000"/>
            </a:spcAft>
          </a:pPr>
          <a:r>
            <a:rPr lang="es-ES" sz="2400" b="0" kern="1200" dirty="0" smtClean="0">
              <a:solidFill>
                <a:schemeClr val="tx1"/>
              </a:solidFill>
              <a:latin typeface="Arial" panose="020B0604020202020204" pitchFamily="34" charset="0"/>
              <a:cs typeface="Arial" panose="020B0604020202020204" pitchFamily="34" charset="0"/>
            </a:rPr>
            <a:t>* Antidepresivos tricíclicos (imipramina, amitriptilina)</a:t>
          </a:r>
        </a:p>
        <a:p>
          <a:pPr lvl="0" algn="ctr" defTabSz="1066800">
            <a:lnSpc>
              <a:spcPct val="90000"/>
            </a:lnSpc>
            <a:spcBef>
              <a:spcPct val="0"/>
            </a:spcBef>
            <a:spcAft>
              <a:spcPct val="35000"/>
            </a:spcAft>
          </a:pPr>
          <a:r>
            <a:rPr lang="es-ES" sz="2400" b="1" kern="1200" dirty="0" smtClean="0">
              <a:solidFill>
                <a:schemeClr val="tx1"/>
              </a:solidFill>
              <a:latin typeface="Arial" panose="020B0604020202020204" pitchFamily="34" charset="0"/>
              <a:cs typeface="Arial" panose="020B0604020202020204" pitchFamily="34" charset="0"/>
            </a:rPr>
            <a:t>* Inhiben el mecanismo de recaptación 1</a:t>
          </a:r>
        </a:p>
        <a:p>
          <a:pPr lvl="0" algn="ctr" defTabSz="1066800">
            <a:lnSpc>
              <a:spcPct val="90000"/>
            </a:lnSpc>
            <a:spcBef>
              <a:spcPct val="0"/>
            </a:spcBef>
            <a:spcAft>
              <a:spcPct val="35000"/>
            </a:spcAft>
          </a:pPr>
          <a:endParaRPr lang="es-ES" sz="1600" b="1" kern="1200" dirty="0">
            <a:latin typeface="Arial" panose="020B0604020202020204" pitchFamily="34" charset="0"/>
            <a:cs typeface="Arial" panose="020B0604020202020204" pitchFamily="34" charset="0"/>
          </a:endParaRPr>
        </a:p>
      </dsp:txBody>
      <dsp:txXfrm>
        <a:off x="281792" y="2290944"/>
        <a:ext cx="5099105" cy="2569186"/>
      </dsp:txXfrm>
    </dsp:sp>
    <dsp:sp modelId="{4186CB8C-C208-46F6-8406-2805DBD07BB1}">
      <dsp:nvSpPr>
        <dsp:cNvPr id="0" name=""/>
        <dsp:cNvSpPr/>
      </dsp:nvSpPr>
      <dsp:spPr>
        <a:xfrm>
          <a:off x="6510133" y="2573704"/>
          <a:ext cx="3593481" cy="2232187"/>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 </a:t>
          </a:r>
          <a:r>
            <a:rPr lang="es-ES" sz="2400" b="1" kern="1200" dirty="0" smtClean="0">
              <a:latin typeface="Arial" panose="020B0604020202020204" pitchFamily="34" charset="0"/>
              <a:cs typeface="Arial" panose="020B0604020202020204" pitchFamily="34" charset="0"/>
            </a:rPr>
            <a:t>Hidrocortisona</a:t>
          </a:r>
        </a:p>
        <a:p>
          <a:pPr lvl="0" algn="ctr" defTabSz="1066800">
            <a:lnSpc>
              <a:spcPct val="90000"/>
            </a:lnSpc>
            <a:spcBef>
              <a:spcPct val="0"/>
            </a:spcBef>
            <a:spcAft>
              <a:spcPct val="35000"/>
            </a:spcAft>
          </a:pPr>
          <a:r>
            <a:rPr lang="es-ES" sz="2400" b="1" kern="1200" dirty="0" smtClean="0">
              <a:latin typeface="Arial" panose="020B0604020202020204" pitchFamily="34" charset="0"/>
              <a:cs typeface="Arial" panose="020B0604020202020204" pitchFamily="34" charset="0"/>
            </a:rPr>
            <a:t>* Teofilina </a:t>
          </a:r>
        </a:p>
        <a:p>
          <a:pPr lvl="0" algn="ctr"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(Bloquean el mecanismo de recaptación 2)</a:t>
          </a:r>
        </a:p>
        <a:p>
          <a:pPr lvl="0" algn="ctr" defTabSz="1066800">
            <a:lnSpc>
              <a:spcPct val="90000"/>
            </a:lnSpc>
            <a:spcBef>
              <a:spcPct val="0"/>
            </a:spcBef>
            <a:spcAft>
              <a:spcPct val="35000"/>
            </a:spcAft>
          </a:pPr>
          <a:endParaRPr lang="es-ES" sz="1800" kern="1200" dirty="0"/>
        </a:p>
      </dsp:txBody>
      <dsp:txXfrm>
        <a:off x="6510133" y="2573704"/>
        <a:ext cx="3593481" cy="2232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F55E2-13B0-4EA8-84FA-7704FF947924}">
      <dsp:nvSpPr>
        <dsp:cNvPr id="0" name=""/>
        <dsp:cNvSpPr/>
      </dsp:nvSpPr>
      <dsp:spPr>
        <a:xfrm>
          <a:off x="0" y="40265"/>
          <a:ext cx="7748967" cy="21060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1406" tIns="81562" rIns="601406" bIns="256032" numCol="1" spcCol="1270" anchor="t" anchorCtr="0">
          <a:noAutofit/>
        </a:bodyPr>
        <a:lstStyle/>
        <a:p>
          <a:pPr marL="285750" lvl="1" indent="-285750" algn="l" defTabSz="1600200">
            <a:lnSpc>
              <a:spcPct val="90000"/>
            </a:lnSpc>
            <a:spcBef>
              <a:spcPct val="0"/>
            </a:spcBef>
            <a:spcAft>
              <a:spcPct val="15000"/>
            </a:spcAft>
            <a:buChar char="••"/>
          </a:pPr>
          <a:r>
            <a:rPr lang="es-ES" sz="3600" kern="1200" dirty="0"/>
            <a:t>Sudoración, sialorrea, lagrimeo</a:t>
          </a:r>
        </a:p>
        <a:p>
          <a:pPr marL="285750" lvl="1" indent="-285750" algn="l" defTabSz="1600200">
            <a:lnSpc>
              <a:spcPct val="90000"/>
            </a:lnSpc>
            <a:spcBef>
              <a:spcPct val="0"/>
            </a:spcBef>
            <a:spcAft>
              <a:spcPct val="15000"/>
            </a:spcAft>
            <a:buChar char="••"/>
          </a:pPr>
          <a:r>
            <a:rPr lang="es-ES" sz="3600" kern="1200" dirty="0"/>
            <a:t>Incontinencia urinaria, tenesmos</a:t>
          </a:r>
        </a:p>
        <a:p>
          <a:pPr marL="285750" lvl="1" indent="-285750" algn="l" defTabSz="1600200">
            <a:lnSpc>
              <a:spcPct val="90000"/>
            </a:lnSpc>
            <a:spcBef>
              <a:spcPct val="0"/>
            </a:spcBef>
            <a:spcAft>
              <a:spcPct val="15000"/>
            </a:spcAft>
            <a:buChar char="••"/>
          </a:pPr>
          <a:r>
            <a:rPr lang="es-ES" sz="3600" kern="1200" dirty="0"/>
            <a:t>Náuseas, vómitos diarreas, cólicos</a:t>
          </a:r>
        </a:p>
        <a:p>
          <a:pPr marL="285750" lvl="1" indent="-285750" algn="l" defTabSz="1600200">
            <a:lnSpc>
              <a:spcPct val="90000"/>
            </a:lnSpc>
            <a:spcBef>
              <a:spcPct val="0"/>
            </a:spcBef>
            <a:spcAft>
              <a:spcPct val="15000"/>
            </a:spcAft>
            <a:buChar char="••"/>
          </a:pPr>
          <a:r>
            <a:rPr lang="es-ES" sz="3600" kern="1200" dirty="0"/>
            <a:t>Broncoespasmo, sibilantes</a:t>
          </a:r>
        </a:p>
        <a:p>
          <a:pPr marL="285750" lvl="1" indent="-285750" algn="l" defTabSz="1600200">
            <a:lnSpc>
              <a:spcPct val="90000"/>
            </a:lnSpc>
            <a:spcBef>
              <a:spcPct val="0"/>
            </a:spcBef>
            <a:spcAft>
              <a:spcPct val="15000"/>
            </a:spcAft>
            <a:buChar char="••"/>
          </a:pPr>
          <a:r>
            <a:rPr lang="es-ES" sz="3600" kern="1200" dirty="0"/>
            <a:t>Hipotensión, bradicardia</a:t>
          </a:r>
        </a:p>
        <a:p>
          <a:pPr marL="285750" lvl="1" indent="-285750" algn="l" defTabSz="1600200">
            <a:lnSpc>
              <a:spcPct val="90000"/>
            </a:lnSpc>
            <a:spcBef>
              <a:spcPct val="0"/>
            </a:spcBef>
            <a:spcAft>
              <a:spcPct val="15000"/>
            </a:spcAft>
            <a:buChar char="••"/>
          </a:pPr>
          <a:r>
            <a:rPr lang="es-ES" sz="3600" kern="1200" dirty="0"/>
            <a:t>Miosis, visión borrosa</a:t>
          </a:r>
        </a:p>
      </dsp:txBody>
      <dsp:txXfrm>
        <a:off x="0" y="40265"/>
        <a:ext cx="7748967" cy="2106041"/>
      </dsp:txXfrm>
    </dsp:sp>
    <dsp:sp modelId="{26A422AD-4581-4CF7-910D-9EE6CB2C5123}">
      <dsp:nvSpPr>
        <dsp:cNvPr id="0" name=""/>
        <dsp:cNvSpPr/>
      </dsp:nvSpPr>
      <dsp:spPr>
        <a:xfrm>
          <a:off x="387448" y="5021"/>
          <a:ext cx="5424276" cy="70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025" tIns="0" rIns="205025" bIns="0" numCol="1" spcCol="1270" anchor="ctr" anchorCtr="0">
          <a:noAutofit/>
        </a:bodyPr>
        <a:lstStyle/>
        <a:p>
          <a:pPr lvl="0" algn="l" defTabSz="1778000">
            <a:lnSpc>
              <a:spcPct val="90000"/>
            </a:lnSpc>
            <a:spcBef>
              <a:spcPct val="0"/>
            </a:spcBef>
            <a:spcAft>
              <a:spcPct val="35000"/>
            </a:spcAft>
          </a:pPr>
          <a:r>
            <a:rPr lang="es-ES" sz="4000" b="1" kern="1200" dirty="0"/>
            <a:t>Síntomas </a:t>
          </a:r>
          <a:r>
            <a:rPr lang="es-ES" sz="4000" b="1" kern="1200" dirty="0" err="1"/>
            <a:t>muscarínicos</a:t>
          </a:r>
          <a:endParaRPr lang="es-ES" sz="4000" b="1" kern="1200" dirty="0"/>
        </a:p>
      </dsp:txBody>
      <dsp:txXfrm>
        <a:off x="390889" y="8462"/>
        <a:ext cx="5417394" cy="63605"/>
      </dsp:txXfrm>
    </dsp:sp>
    <dsp:sp modelId="{DCF60127-2855-49D9-9F4B-AC9D0239F74C}">
      <dsp:nvSpPr>
        <dsp:cNvPr id="0" name=""/>
        <dsp:cNvSpPr/>
      </dsp:nvSpPr>
      <dsp:spPr>
        <a:xfrm>
          <a:off x="0" y="2194445"/>
          <a:ext cx="7748967" cy="1173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1406" tIns="81562" rIns="601406" bIns="256032" numCol="1" spcCol="1270" anchor="t" anchorCtr="0">
          <a:noAutofit/>
        </a:bodyPr>
        <a:lstStyle/>
        <a:p>
          <a:pPr marL="285750" lvl="1" indent="-285750" algn="l" defTabSz="1600200">
            <a:lnSpc>
              <a:spcPct val="90000"/>
            </a:lnSpc>
            <a:spcBef>
              <a:spcPct val="0"/>
            </a:spcBef>
            <a:spcAft>
              <a:spcPct val="15000"/>
            </a:spcAft>
            <a:buChar char="••"/>
          </a:pPr>
          <a:r>
            <a:rPr lang="es-ES" sz="3600" kern="1200" dirty="0"/>
            <a:t>Fatiga muscular, espasmos, fasciculaciones</a:t>
          </a:r>
        </a:p>
        <a:p>
          <a:pPr marL="285750" lvl="1" indent="-285750" algn="l" defTabSz="1600200">
            <a:lnSpc>
              <a:spcPct val="90000"/>
            </a:lnSpc>
            <a:spcBef>
              <a:spcPct val="0"/>
            </a:spcBef>
            <a:spcAft>
              <a:spcPct val="15000"/>
            </a:spcAft>
            <a:buChar char="••"/>
          </a:pPr>
          <a:r>
            <a:rPr lang="es-ES" sz="3600" kern="1200" dirty="0"/>
            <a:t>Calambres, mialgias, parálisis flácida</a:t>
          </a:r>
        </a:p>
      </dsp:txBody>
      <dsp:txXfrm>
        <a:off x="0" y="2194445"/>
        <a:ext cx="7748967" cy="1173366"/>
      </dsp:txXfrm>
    </dsp:sp>
    <dsp:sp modelId="{947BCCCB-72BF-4626-AC47-CA1869CB1F83}">
      <dsp:nvSpPr>
        <dsp:cNvPr id="0" name=""/>
        <dsp:cNvSpPr/>
      </dsp:nvSpPr>
      <dsp:spPr>
        <a:xfrm>
          <a:off x="387448" y="2159201"/>
          <a:ext cx="5424276" cy="70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025" tIns="0" rIns="205025" bIns="0" numCol="1" spcCol="1270" anchor="ctr" anchorCtr="0">
          <a:noAutofit/>
        </a:bodyPr>
        <a:lstStyle/>
        <a:p>
          <a:pPr lvl="0" algn="l" defTabSz="1778000">
            <a:lnSpc>
              <a:spcPct val="90000"/>
            </a:lnSpc>
            <a:spcBef>
              <a:spcPct val="0"/>
            </a:spcBef>
            <a:spcAft>
              <a:spcPct val="35000"/>
            </a:spcAft>
          </a:pPr>
          <a:r>
            <a:rPr lang="es-ES" sz="4000" b="1" kern="1200" dirty="0"/>
            <a:t>Síntomas nicotínicos</a:t>
          </a:r>
        </a:p>
      </dsp:txBody>
      <dsp:txXfrm>
        <a:off x="390889" y="2162642"/>
        <a:ext cx="5417394" cy="63605"/>
      </dsp:txXfrm>
    </dsp:sp>
    <dsp:sp modelId="{E412BCCD-5243-47A2-B3C6-FB70A85F8CA8}">
      <dsp:nvSpPr>
        <dsp:cNvPr id="0" name=""/>
        <dsp:cNvSpPr/>
      </dsp:nvSpPr>
      <dsp:spPr>
        <a:xfrm>
          <a:off x="0" y="3420971"/>
          <a:ext cx="7748967" cy="174500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1406" tIns="81562" rIns="601406" bIns="256032" numCol="1" spcCol="1270" anchor="t" anchorCtr="0">
          <a:noAutofit/>
        </a:bodyPr>
        <a:lstStyle/>
        <a:p>
          <a:pPr marL="285750" lvl="1" indent="-285750" algn="l" defTabSz="1600200">
            <a:lnSpc>
              <a:spcPct val="90000"/>
            </a:lnSpc>
            <a:spcBef>
              <a:spcPct val="0"/>
            </a:spcBef>
            <a:spcAft>
              <a:spcPct val="15000"/>
            </a:spcAft>
            <a:buChar char="••"/>
          </a:pPr>
          <a:r>
            <a:rPr lang="es-ES" sz="3600" kern="1200" dirty="0"/>
            <a:t>Ansiedad, nerviosismo, confusión, irritabilidad</a:t>
          </a:r>
        </a:p>
        <a:p>
          <a:pPr marL="285750" lvl="1" indent="-285750" algn="l" defTabSz="1600200">
            <a:lnSpc>
              <a:spcPct val="90000"/>
            </a:lnSpc>
            <a:spcBef>
              <a:spcPct val="0"/>
            </a:spcBef>
            <a:spcAft>
              <a:spcPct val="15000"/>
            </a:spcAft>
            <a:buChar char="••"/>
          </a:pPr>
          <a:r>
            <a:rPr lang="es-ES" sz="3600" kern="1200" dirty="0"/>
            <a:t>Cefalea, ataxia, insomnio</a:t>
          </a:r>
        </a:p>
        <a:p>
          <a:pPr marL="285750" lvl="1" indent="-285750" algn="l" defTabSz="1600200">
            <a:lnSpc>
              <a:spcPct val="90000"/>
            </a:lnSpc>
            <a:spcBef>
              <a:spcPct val="0"/>
            </a:spcBef>
            <a:spcAft>
              <a:spcPct val="15000"/>
            </a:spcAft>
            <a:buChar char="••"/>
          </a:pPr>
          <a:r>
            <a:rPr lang="es-ES" sz="3600" kern="1200" dirty="0"/>
            <a:t>Depresión respiratoria, convulsiones</a:t>
          </a:r>
        </a:p>
        <a:p>
          <a:pPr marL="285750" lvl="1" indent="-285750" algn="l" defTabSz="1600200">
            <a:lnSpc>
              <a:spcPct val="90000"/>
            </a:lnSpc>
            <a:spcBef>
              <a:spcPct val="0"/>
            </a:spcBef>
            <a:spcAft>
              <a:spcPct val="15000"/>
            </a:spcAft>
            <a:buChar char="••"/>
          </a:pPr>
          <a:r>
            <a:rPr lang="es-ES" sz="3600" kern="1200" dirty="0"/>
            <a:t>COMA</a:t>
          </a:r>
        </a:p>
      </dsp:txBody>
      <dsp:txXfrm>
        <a:off x="0" y="3420971"/>
        <a:ext cx="7748967" cy="1745006"/>
      </dsp:txXfrm>
    </dsp:sp>
    <dsp:sp modelId="{ACCD430E-578A-4E7F-A8C7-EBCA79BDFFAE}">
      <dsp:nvSpPr>
        <dsp:cNvPr id="0" name=""/>
        <dsp:cNvSpPr/>
      </dsp:nvSpPr>
      <dsp:spPr>
        <a:xfrm>
          <a:off x="387448" y="3380706"/>
          <a:ext cx="5424276" cy="70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025" tIns="0" rIns="205025" bIns="0" numCol="1" spcCol="1270" anchor="ctr" anchorCtr="0">
          <a:noAutofit/>
        </a:bodyPr>
        <a:lstStyle/>
        <a:p>
          <a:pPr lvl="0" algn="l" defTabSz="1778000">
            <a:lnSpc>
              <a:spcPct val="90000"/>
            </a:lnSpc>
            <a:spcBef>
              <a:spcPct val="0"/>
            </a:spcBef>
            <a:spcAft>
              <a:spcPct val="35000"/>
            </a:spcAft>
          </a:pPr>
          <a:r>
            <a:rPr lang="es-ES" sz="4000" b="1" kern="1200" dirty="0"/>
            <a:t>Síntomas nerviosos centrales</a:t>
          </a:r>
        </a:p>
      </dsp:txBody>
      <dsp:txXfrm>
        <a:off x="390889" y="3384147"/>
        <a:ext cx="5417394" cy="63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D4832-D0C0-4417-80D3-8622CA997064}" type="datetimeFigureOut">
              <a:rPr lang="es-ES" smtClean="0"/>
              <a:t>12/02/2024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159C5-5C98-49C4-AE63-A82606D4D0C5}" type="slidenum">
              <a:rPr lang="es-ES" smtClean="0"/>
              <a:t>‹Nº›</a:t>
            </a:fld>
            <a:endParaRPr lang="es-ES"/>
          </a:p>
        </p:txBody>
      </p:sp>
    </p:spTree>
    <p:extLst>
      <p:ext uri="{BB962C8B-B14F-4D97-AF65-F5344CB8AC3E}">
        <p14:creationId xmlns:p14="http://schemas.microsoft.com/office/powerpoint/2010/main" val="23908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E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814BC9-8723-4DBF-ABEB-6C89DC94F779}" type="slidenum">
              <a:rPr kumimoji="0" lang="en-US" altLang="es-E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ES"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4875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sistema nervioso autónomo (SNA) es parte del sistema nervioso periférico, regula las funciones viscerales involuntarias en diferentes sistemas de órganos (por ejemplo, los sistemas cardiovascular, gastrointestinal y genitourinario). </a:t>
            </a:r>
          </a:p>
          <a:p>
            <a:r>
              <a:rPr lang="es-ES" sz="1200" kern="1200" dirty="0" smtClean="0">
                <a:solidFill>
                  <a:schemeClr val="tx1"/>
                </a:solidFill>
                <a:effectLst/>
                <a:latin typeface="+mn-lt"/>
                <a:ea typeface="+mn-ea"/>
                <a:cs typeface="+mn-cs"/>
              </a:rPr>
              <a:t>El lado eferente del SNA consta de dos divisiones: simpático o toracolumbar y parasimpático o craneosacro. Ambos, simpático y parasimpático, están formados por neuronas preganglionares y posganglionares. </a:t>
            </a:r>
          </a:p>
          <a:p>
            <a:r>
              <a:rPr lang="es-ES" sz="1200" kern="1200" dirty="0" smtClean="0">
                <a:solidFill>
                  <a:schemeClr val="tx1"/>
                </a:solidFill>
                <a:effectLst/>
                <a:latin typeface="+mn-lt"/>
                <a:ea typeface="+mn-ea"/>
                <a:cs typeface="+mn-cs"/>
              </a:rPr>
              <a:t>Las fibras preganglionares de ambas divisiones del SNA y las fibras posganglionares de la división parasimpática son fibras colinérgicas (liberan aceilcolina) que actúan sobre los receptores colinérgicos (nicotínicos o muscarínicos). Todas las fibras posganglionares de la división simpática son fibras adrenérgicas (liberan noradrenalina) que actúan sobre los receptores adrenérgicos, con la excepción de las fibras que inervan las glándulas sudoríparas que son colinérgicas. </a:t>
            </a:r>
          </a:p>
          <a:p>
            <a:r>
              <a:rPr lang="es-ES" sz="1200" kern="1200" dirty="0" smtClean="0">
                <a:solidFill>
                  <a:schemeClr val="tx1"/>
                </a:solidFill>
                <a:effectLst/>
                <a:latin typeface="+mn-lt"/>
                <a:ea typeface="+mn-ea"/>
                <a:cs typeface="+mn-cs"/>
              </a:rPr>
              <a:t>*La medula suprarrenal no tiene neurona postsináptica. Las fibras preganglionares simpáticas estimulan las células </a:t>
            </a:r>
            <a:r>
              <a:rPr lang="es-ES" sz="1200" kern="1200" dirty="0" err="1" smtClean="0">
                <a:solidFill>
                  <a:schemeClr val="tx1"/>
                </a:solidFill>
                <a:effectLst/>
                <a:latin typeface="+mn-lt"/>
                <a:ea typeface="+mn-ea"/>
                <a:cs typeface="+mn-cs"/>
              </a:rPr>
              <a:t>cromafines</a:t>
            </a:r>
            <a:r>
              <a:rPr lang="es-ES" sz="1200" kern="1200" dirty="0" smtClean="0">
                <a:solidFill>
                  <a:schemeClr val="tx1"/>
                </a:solidFill>
                <a:effectLst/>
                <a:latin typeface="+mn-lt"/>
                <a:ea typeface="+mn-ea"/>
                <a:cs typeface="+mn-cs"/>
              </a:rPr>
              <a:t> de la médula suprarrenal directamente a través de la acetilcolina en los receptores nicotínicos, lo que resulta en la liberación de noradrenalina y adrenalina. </a:t>
            </a:r>
          </a:p>
          <a:p>
            <a:r>
              <a:rPr lang="es-ES" sz="1200" kern="1200" dirty="0" smtClean="0">
                <a:solidFill>
                  <a:schemeClr val="tx1"/>
                </a:solidFill>
                <a:effectLst/>
                <a:latin typeface="+mn-lt"/>
                <a:ea typeface="+mn-ea"/>
                <a:cs typeface="+mn-cs"/>
              </a:rPr>
              <a:t>Los sistemas nerviosos simpáticos y parasimpáticos tienen efectos antagónicos en algunos sistemas de órganos. E</a:t>
            </a:r>
            <a:r>
              <a:rPr lang="es-ES_tradnl" sz="1200" kern="1200" dirty="0" smtClean="0">
                <a:solidFill>
                  <a:schemeClr val="tx1"/>
                </a:solidFill>
                <a:effectLst/>
                <a:latin typeface="+mn-lt"/>
                <a:ea typeface="+mn-ea"/>
                <a:cs typeface="+mn-cs"/>
              </a:rPr>
              <a:t>n ocasiones son complementarios (órganos sexuales) y en otros median la misma acción (glándulas salivales y páncreas; estimulan)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efectos del sistema nervioso simpático sobre los órganos diana incluyen midriasis, aumento de la frecuencia cardíaca, la contractilidad y la velocidad de conducción, </a:t>
            </a:r>
            <a:r>
              <a:rPr lang="es-ES" sz="1200" kern="1200" dirty="0" err="1" smtClean="0">
                <a:solidFill>
                  <a:schemeClr val="tx1"/>
                </a:solidFill>
                <a:effectLst/>
                <a:latin typeface="+mn-lt"/>
                <a:ea typeface="+mn-ea"/>
                <a:cs typeface="+mn-cs"/>
              </a:rPr>
              <a:t>broncodilatación</a:t>
            </a:r>
            <a:r>
              <a:rPr lang="es-ES" sz="1200" kern="1200" dirty="0" smtClean="0">
                <a:solidFill>
                  <a:schemeClr val="tx1"/>
                </a:solidFill>
                <a:effectLst/>
                <a:latin typeface="+mn-lt"/>
                <a:ea typeface="+mn-ea"/>
                <a:cs typeface="+mn-cs"/>
              </a:rPr>
              <a:t>, secreción de sudor, disminución de la motilidad intestinal y aumento de la liberación de renina. El efecto del sistema parasimpático sobre los órganos diana incluye miosis, disminución de la frecuencia cardiaca, contractilidad y velocidad de conducción; aumento de la motilidad intestinal; y broncoconstricción. </a:t>
            </a:r>
          </a:p>
          <a:p>
            <a:r>
              <a:rPr lang="es-ES" sz="1200" kern="1200" dirty="0" smtClean="0">
                <a:solidFill>
                  <a:schemeClr val="tx1"/>
                </a:solidFill>
                <a:effectLst/>
                <a:latin typeface="+mn-lt"/>
                <a:ea typeface="+mn-ea"/>
                <a:cs typeface="+mn-cs"/>
              </a:rPr>
              <a:t>Además de los sistemas simpático y parasimpático, integra el sistema Nervioso Periférico, el SISTEMA NERVIOSO ENTÉRICO, el cual está formado por los ganglios entéricos, los plexos mientérico (Auerbach) y submucoso (Meissner) y las células intersticiales de Cajal. El sistema nervioso entérico controla la motilidad gastrointestinal y la secreción.</a:t>
            </a:r>
          </a:p>
          <a:p>
            <a:r>
              <a:rPr lang="es-ES" sz="1200" kern="1200" dirty="0" smtClean="0">
                <a:solidFill>
                  <a:schemeClr val="tx1"/>
                </a:solidFill>
                <a:effectLst/>
                <a:latin typeface="+mn-lt"/>
                <a:ea typeface="+mn-ea"/>
                <a:cs typeface="+mn-cs"/>
              </a:rPr>
              <a:t>La función autonómica puede verse afectada por medicamentos, así como por enfermedades (por ejemplo: la enfermedad de Parkinson).</a:t>
            </a:r>
          </a:p>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159C5-5C98-49C4-AE63-A82606D4D0C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7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Revisar lo concerniente a la médula</a:t>
            </a:r>
            <a:r>
              <a:rPr lang="es-ES" baseline="0" dirty="0" smtClean="0"/>
              <a:t> suprarrenal y glándulas sudoríparas; médula suprarrenal (80 % de adrenalina y 20 % de noradrenalina</a:t>
            </a:r>
            <a:r>
              <a:rPr lang="es-ES" sz="1200" b="1" u="sng" kern="1200" dirty="0" smtClean="0">
                <a:solidFill>
                  <a:schemeClr val="tx1"/>
                </a:solidFill>
                <a:effectLst>
                  <a:outerShdw blurRad="38100" dist="38100" dir="2700000" algn="tl">
                    <a:srgbClr val="000000">
                      <a:alpha val="43137"/>
                    </a:srgbClr>
                  </a:outerShdw>
                </a:effectLst>
                <a:latin typeface="+mn-lt"/>
                <a:ea typeface="+mn-ea"/>
                <a:cs typeface="+mn-cs"/>
              </a:rPr>
              <a:t>)</a:t>
            </a:r>
            <a:endParaRPr lang="es-ES" b="1" u="sng" dirty="0">
              <a:effectLst>
                <a:outerShdw blurRad="38100" dist="38100" dir="2700000" algn="tl">
                  <a:srgbClr val="000000">
                    <a:alpha val="43137"/>
                  </a:srgbClr>
                </a:outerShdw>
              </a:effectLst>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159C5-5C98-49C4-AE63-A82606D4D0C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8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Tx/>
              <a:buChar char="•"/>
              <a:defRPr/>
            </a:pPr>
            <a:r>
              <a:rPr lang="es-ES" dirty="0" smtClean="0"/>
              <a:t>* Revisar </a:t>
            </a:r>
            <a:r>
              <a:rPr lang="es-ES_tradnl" sz="1200" b="1" dirty="0" smtClean="0">
                <a:solidFill>
                  <a:srgbClr val="0070C0"/>
                </a:solidFill>
                <a:latin typeface="Times New Roman" pitchFamily="18" charset="0"/>
              </a:rPr>
              <a:t>CARACTERÍSTICAS ANATOMOFISOLÓGICAS DEL SISTEMA</a:t>
            </a:r>
            <a:r>
              <a:rPr lang="es-ES_tradnl" sz="1200" b="1" baseline="0" dirty="0" smtClean="0">
                <a:solidFill>
                  <a:srgbClr val="0070C0"/>
                </a:solidFill>
                <a:latin typeface="Times New Roman" pitchFamily="18" charset="0"/>
              </a:rPr>
              <a:t> </a:t>
            </a:r>
            <a:r>
              <a:rPr lang="es-ES_tradnl" sz="1200" b="1" dirty="0" smtClean="0">
                <a:solidFill>
                  <a:srgbClr val="0070C0"/>
                </a:solidFill>
                <a:latin typeface="Times New Roman" pitchFamily="18" charset="0"/>
              </a:rPr>
              <a:t>NERVIOSO AUTÓNOMO </a:t>
            </a:r>
            <a:r>
              <a:rPr lang="es-ES_tradnl" b="1" dirty="0" smtClean="0">
                <a:solidFill>
                  <a:srgbClr val="0070C0"/>
                </a:solidFill>
                <a:latin typeface="Times New Roman" pitchFamily="18" charset="0"/>
              </a:rPr>
              <a:t>(ver libro de</a:t>
            </a:r>
            <a:r>
              <a:rPr lang="es-ES_tradnl" b="1" baseline="0" dirty="0" smtClean="0">
                <a:solidFill>
                  <a:srgbClr val="0070C0"/>
                </a:solidFill>
                <a:latin typeface="Times New Roman" pitchFamily="18" charset="0"/>
              </a:rPr>
              <a:t> Farmacología General </a:t>
            </a:r>
            <a:r>
              <a:rPr lang="es-ES_tradnl" b="1" dirty="0" smtClean="0">
                <a:solidFill>
                  <a:srgbClr val="0070C0"/>
                </a:solidFill>
                <a:latin typeface="Times New Roman" pitchFamily="18" charset="0"/>
              </a:rPr>
              <a:t> pág. 100-105) </a:t>
            </a:r>
            <a:endParaRPr lang="es-ES" dirty="0" smtClean="0">
              <a:solidFill>
                <a:srgbClr val="0070C0"/>
              </a:solidFill>
              <a:latin typeface="Times New Roman" pitchFamily="18" charset="0"/>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159C5-5C98-49C4-AE63-A82606D4D0C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38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r>
              <a:rPr lang="es-ES" b="1" dirty="0" smtClean="0"/>
              <a:t>Tirosina</a:t>
            </a:r>
            <a:r>
              <a:rPr lang="es-ES" dirty="0" smtClean="0"/>
              <a:t>: aminoácido</a:t>
            </a:r>
            <a:r>
              <a:rPr lang="es-ES" baseline="0" dirty="0" smtClean="0"/>
              <a:t> aromático que desde los fluidos corporales es captado por las neuronas adrenérgicas por el mecanismo de recaptación neuronal ( denominado también recaptación 1). </a:t>
            </a:r>
          </a:p>
          <a:p>
            <a:r>
              <a:rPr lang="es-ES" baseline="0" dirty="0" smtClean="0"/>
              <a:t>- La enzima </a:t>
            </a:r>
            <a:r>
              <a:rPr lang="es-ES" b="1" baseline="0" dirty="0" smtClean="0"/>
              <a:t>Tirosina </a:t>
            </a:r>
            <a:r>
              <a:rPr lang="es-ES" b="1" baseline="0" dirty="0" err="1" smtClean="0"/>
              <a:t>hidroxilasa</a:t>
            </a:r>
            <a:r>
              <a:rPr lang="es-ES" b="1" baseline="0" dirty="0" smtClean="0"/>
              <a:t> </a:t>
            </a:r>
            <a:r>
              <a:rPr lang="es-ES" baseline="0" dirty="0" smtClean="0"/>
              <a:t>se localiza en las células que contienen catecolaminas, es selectiva a diferencia de otras enzimas que participan en la síntesis.   Participa en el paso que constituye el paso limitante de la síntesis. </a:t>
            </a:r>
          </a:p>
          <a:p>
            <a:r>
              <a:rPr lang="es-ES" baseline="0" dirty="0" smtClean="0"/>
              <a:t>- </a:t>
            </a:r>
            <a:r>
              <a:rPr lang="es-ES" b="1" baseline="0" dirty="0" smtClean="0"/>
              <a:t>Enzima dopa </a:t>
            </a:r>
            <a:r>
              <a:rPr lang="es-ES" b="1" baseline="0" dirty="0" err="1" smtClean="0"/>
              <a:t>descarboxilasa</a:t>
            </a:r>
            <a:r>
              <a:rPr lang="es-ES" b="1" baseline="0" dirty="0" smtClean="0"/>
              <a:t> </a:t>
            </a:r>
            <a:r>
              <a:rPr lang="es-ES" baseline="0" dirty="0" smtClean="0"/>
              <a:t>se localiza también en el citoplasma de las neuronas adrenérgicas, es inespecífica por lo que puede catalizar la </a:t>
            </a:r>
            <a:r>
              <a:rPr lang="es-ES" baseline="0" dirty="0" err="1" smtClean="0"/>
              <a:t>descarboxilación</a:t>
            </a:r>
            <a:r>
              <a:rPr lang="es-ES" baseline="0" dirty="0" smtClean="0"/>
              <a:t> de otros aminoácidos L-aromáticos ( </a:t>
            </a:r>
            <a:r>
              <a:rPr lang="es-ES" baseline="0" dirty="0" err="1" smtClean="0"/>
              <a:t>Ej</a:t>
            </a:r>
            <a:r>
              <a:rPr lang="es-ES" baseline="0" dirty="0" smtClean="0"/>
              <a:t>: L-Histidina y el L-Triptófano). </a:t>
            </a:r>
          </a:p>
          <a:p>
            <a:pPr marL="171450" indent="-171450">
              <a:buFontTx/>
              <a:buChar char="-"/>
            </a:pPr>
            <a:r>
              <a:rPr lang="es-ES" baseline="0" dirty="0" smtClean="0"/>
              <a:t>La enzima dopamina beta </a:t>
            </a:r>
            <a:r>
              <a:rPr lang="es-ES" baseline="0" dirty="0" err="1" smtClean="0"/>
              <a:t>hidroxilasa</a:t>
            </a:r>
            <a:r>
              <a:rPr lang="es-ES" baseline="0" dirty="0" smtClean="0"/>
              <a:t> es inespecífica, se localiza en el interior de las vesículas sinápticas, pequeñas cantidades son liberadas en compañía de noradrenalina ante el advenimiento de un impulso nervioso. </a:t>
            </a:r>
          </a:p>
          <a:p>
            <a:pPr marL="171450" indent="-171450">
              <a:buFontTx/>
              <a:buChar char="-"/>
            </a:pPr>
            <a:r>
              <a:rPr lang="es-ES" baseline="0" dirty="0" smtClean="0"/>
              <a:t>***** Almacenamiento descrito.  </a:t>
            </a:r>
          </a:p>
        </p:txBody>
      </p:sp>
      <p:sp>
        <p:nvSpPr>
          <p:cNvPr id="4" name="Marcador de número de diapositiva 3"/>
          <p:cNvSpPr>
            <a:spLocks noGrp="1"/>
          </p:cNvSpPr>
          <p:nvPr>
            <p:ph type="sldNum" sz="quarter" idx="10"/>
          </p:nvPr>
        </p:nvSpPr>
        <p:spPr/>
        <p:txBody>
          <a:bodyPr/>
          <a:lstStyle/>
          <a:p>
            <a:fld id="{0A5159C5-5C98-49C4-AE63-A82606D4D0C5}" type="slidenum">
              <a:rPr lang="es-ES" smtClean="0"/>
              <a:t>21</a:t>
            </a:fld>
            <a:endParaRPr lang="es-ES"/>
          </a:p>
        </p:txBody>
      </p:sp>
    </p:spTree>
    <p:extLst>
      <p:ext uri="{BB962C8B-B14F-4D97-AF65-F5344CB8AC3E}">
        <p14:creationId xmlns:p14="http://schemas.microsoft.com/office/powerpoint/2010/main" val="59339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Las tres catecolaminas, dopamina, noradrenalina y adrenalina, son eslabones seguidos de una misma cadena de síntesis. La existencia o no, en los correspondientes tipos celulares, de las enzimas encargadas de la transformación de una en otra es lo que determina cuál será el neurotransmisor definitivo utilizado por cada tipo celular concreto.</a:t>
            </a:r>
          </a:p>
          <a:p>
            <a:r>
              <a:rPr lang="es-ES" sz="1200" kern="1200" dirty="0" smtClean="0">
                <a:solidFill>
                  <a:schemeClr val="tx1"/>
                </a:solidFill>
                <a:effectLst/>
                <a:latin typeface="+mn-lt"/>
                <a:ea typeface="+mn-ea"/>
                <a:cs typeface="+mn-cs"/>
              </a:rPr>
              <a:t>El origen de las catecolaminas es el aminoácido tirosina. Ésta puede provenir de la dieta, penetrando en las neuronas por un mecanismo de transporte activo, o bien puede ser sintetizada a partir de otro aminoácido, la fenilalanina. La enzima tirosina </a:t>
            </a:r>
            <a:r>
              <a:rPr lang="es-ES" sz="1200" kern="1200" dirty="0" err="1" smtClean="0">
                <a:solidFill>
                  <a:schemeClr val="tx1"/>
                </a:solidFill>
                <a:effectLst/>
                <a:latin typeface="+mn-lt"/>
                <a:ea typeface="+mn-ea"/>
                <a:cs typeface="+mn-cs"/>
              </a:rPr>
              <a:t>hidroxilasa</a:t>
            </a:r>
            <a:r>
              <a:rPr lang="es-ES" sz="1200" kern="1200" dirty="0" smtClean="0">
                <a:solidFill>
                  <a:schemeClr val="tx1"/>
                </a:solidFill>
                <a:effectLst/>
                <a:latin typeface="+mn-lt"/>
                <a:ea typeface="+mn-ea"/>
                <a:cs typeface="+mn-cs"/>
              </a:rPr>
              <a:t> (TH) se encarga de transformar la tirosina en L-dopa. La TH se encuentra libre en el citoplasma y representa el factor limitante de la síntesis de catecolaminas. La L-dopa es transformada en dopamina por </a:t>
            </a:r>
            <a:r>
              <a:rPr lang="es-ES" sz="1200" kern="1200" dirty="0" err="1" smtClean="0">
                <a:solidFill>
                  <a:schemeClr val="tx1"/>
                </a:solidFill>
                <a:effectLst/>
                <a:latin typeface="+mn-lt"/>
                <a:ea typeface="+mn-ea"/>
                <a:cs typeface="+mn-cs"/>
              </a:rPr>
              <a:t>descarboxilación</a:t>
            </a:r>
            <a:r>
              <a:rPr lang="es-ES" sz="1200" kern="1200" dirty="0" smtClean="0">
                <a:solidFill>
                  <a:schemeClr val="tx1"/>
                </a:solidFill>
                <a:effectLst/>
                <a:latin typeface="+mn-lt"/>
                <a:ea typeface="+mn-ea"/>
                <a:cs typeface="+mn-cs"/>
              </a:rPr>
              <a:t> mediada por la L-aminoácido aromático </a:t>
            </a:r>
            <a:r>
              <a:rPr lang="es-ES" sz="1200" kern="1200" dirty="0" err="1" smtClean="0">
                <a:solidFill>
                  <a:schemeClr val="tx1"/>
                </a:solidFill>
                <a:effectLst/>
                <a:latin typeface="+mn-lt"/>
                <a:ea typeface="+mn-ea"/>
                <a:cs typeface="+mn-cs"/>
              </a:rPr>
              <a:t>descarboxilasa</a:t>
            </a:r>
            <a:r>
              <a:rPr lang="es-ES" sz="1200" kern="1200" dirty="0" smtClean="0">
                <a:solidFill>
                  <a:schemeClr val="tx1"/>
                </a:solidFill>
                <a:effectLst/>
                <a:latin typeface="+mn-lt"/>
                <a:ea typeface="+mn-ea"/>
                <a:cs typeface="+mn-cs"/>
              </a:rPr>
              <a:t> (LAAD), conocida también como dopa </a:t>
            </a:r>
            <a:r>
              <a:rPr lang="es-ES" sz="1200" kern="1200" dirty="0" err="1" smtClean="0">
                <a:solidFill>
                  <a:schemeClr val="tx1"/>
                </a:solidFill>
                <a:effectLst/>
                <a:latin typeface="+mn-lt"/>
                <a:ea typeface="+mn-ea"/>
                <a:cs typeface="+mn-cs"/>
              </a:rPr>
              <a:t>descarboxilasa</a:t>
            </a:r>
            <a:r>
              <a:rPr lang="es-ES" sz="1200" kern="1200" dirty="0" smtClean="0">
                <a:solidFill>
                  <a:schemeClr val="tx1"/>
                </a:solidFill>
                <a:effectLst/>
                <a:latin typeface="+mn-lt"/>
                <a:ea typeface="+mn-ea"/>
                <a:cs typeface="+mn-cs"/>
              </a:rPr>
              <a:t>. La LAAD es una enzima bastante inespecífica, que </a:t>
            </a:r>
            <a:r>
              <a:rPr lang="es-ES" sz="1200" kern="1200" dirty="0" err="1" smtClean="0">
                <a:solidFill>
                  <a:schemeClr val="tx1"/>
                </a:solidFill>
                <a:effectLst/>
                <a:latin typeface="+mn-lt"/>
                <a:ea typeface="+mn-ea"/>
                <a:cs typeface="+mn-cs"/>
              </a:rPr>
              <a:t>descarboxila</a:t>
            </a:r>
            <a:r>
              <a:rPr lang="es-ES" sz="1200" kern="1200" dirty="0" smtClean="0">
                <a:solidFill>
                  <a:schemeClr val="tx1"/>
                </a:solidFill>
                <a:effectLst/>
                <a:latin typeface="+mn-lt"/>
                <a:ea typeface="+mn-ea"/>
                <a:cs typeface="+mn-cs"/>
              </a:rPr>
              <a:t> también la histidina en histamina y el 5-hidroxitriptófano en 5-hidroxitriptamina o serotonina. Requiere vitamina B6 como cofactor, aunque el déficit de esta vitamina no parece provocar una depleción importante, lo cual probablemente está relacionado con la abundancia y la gran actividad de la enzima. Los niveles habituales de l-dopa son bajos, por lo que la administración exógena puede incrementar de manera notable la capacidad de síntesis de la dopamina por la LAAD.</a:t>
            </a:r>
          </a:p>
          <a:p>
            <a:r>
              <a:rPr lang="es-ES" sz="1200" kern="1200" dirty="0" smtClean="0">
                <a:solidFill>
                  <a:schemeClr val="tx1"/>
                </a:solidFill>
                <a:effectLst/>
                <a:latin typeface="+mn-lt"/>
                <a:ea typeface="+mn-ea"/>
                <a:cs typeface="+mn-cs"/>
              </a:rPr>
              <a:t>La dopamina es captada hacia el interior de las vesículas sinápticas a través de un transportador específico conocido como VMAT (</a:t>
            </a:r>
            <a:r>
              <a:rPr lang="es-ES" sz="1200" i="1" kern="1200" dirty="0" smtClean="0">
                <a:solidFill>
                  <a:schemeClr val="tx1"/>
                </a:solidFill>
                <a:effectLst/>
                <a:latin typeface="+mn-lt"/>
                <a:ea typeface="+mn-ea"/>
                <a:cs typeface="+mn-cs"/>
              </a:rPr>
              <a:t>vesicular </a:t>
            </a:r>
            <a:r>
              <a:rPr lang="es-ES" sz="1200" i="1" kern="1200" dirty="0" err="1" smtClean="0">
                <a:solidFill>
                  <a:schemeClr val="tx1"/>
                </a:solidFill>
                <a:effectLst/>
                <a:latin typeface="+mn-lt"/>
                <a:ea typeface="+mn-ea"/>
                <a:cs typeface="+mn-cs"/>
              </a:rPr>
              <a:t>monoamine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transporter</a:t>
            </a:r>
            <a:r>
              <a:rPr lang="es-ES" sz="1200" kern="1200" dirty="0" smtClean="0">
                <a:solidFill>
                  <a:schemeClr val="tx1"/>
                </a:solidFill>
                <a:effectLst/>
                <a:latin typeface="+mn-lt"/>
                <a:ea typeface="+mn-ea"/>
                <a:cs typeface="+mn-cs"/>
              </a:rPr>
              <a:t>). Las vesículas sinápticas cargadas del neurotransmisor constituyen los gránulos que además de la </a:t>
            </a:r>
            <a:r>
              <a:rPr lang="es-ES" sz="1200" kern="1200" dirty="0" err="1" smtClean="0">
                <a:solidFill>
                  <a:schemeClr val="tx1"/>
                </a:solidFill>
                <a:effectLst/>
                <a:latin typeface="+mn-lt"/>
                <a:ea typeface="+mn-ea"/>
                <a:cs typeface="+mn-cs"/>
              </a:rPr>
              <a:t>monoamina</a:t>
            </a:r>
            <a:r>
              <a:rPr lang="es-ES" sz="1200" kern="1200" dirty="0" smtClean="0">
                <a:solidFill>
                  <a:schemeClr val="tx1"/>
                </a:solidFill>
                <a:effectLst/>
                <a:latin typeface="+mn-lt"/>
                <a:ea typeface="+mn-ea"/>
                <a:cs typeface="+mn-cs"/>
              </a:rPr>
              <a:t>, contienen ATP, unas proteínas denominas </a:t>
            </a:r>
            <a:r>
              <a:rPr lang="es-ES" sz="1200" kern="1200" dirty="0" err="1" smtClean="0">
                <a:solidFill>
                  <a:schemeClr val="tx1"/>
                </a:solidFill>
                <a:effectLst/>
                <a:latin typeface="+mn-lt"/>
                <a:ea typeface="+mn-ea"/>
                <a:cs typeface="+mn-cs"/>
              </a:rPr>
              <a:t>cromograninas</a:t>
            </a:r>
            <a:r>
              <a:rPr lang="es-ES" sz="1200" kern="1200" dirty="0" smtClean="0">
                <a:solidFill>
                  <a:schemeClr val="tx1"/>
                </a:solidFill>
                <a:effectLst/>
                <a:latin typeface="+mn-lt"/>
                <a:ea typeface="+mn-ea"/>
                <a:cs typeface="+mn-cs"/>
              </a:rPr>
              <a:t>, en ocasiones </a:t>
            </a:r>
            <a:r>
              <a:rPr lang="es-ES" sz="1200" kern="1200" dirty="0" err="1" smtClean="0">
                <a:solidFill>
                  <a:schemeClr val="tx1"/>
                </a:solidFill>
                <a:effectLst/>
                <a:latin typeface="+mn-lt"/>
                <a:ea typeface="+mn-ea"/>
                <a:cs typeface="+mn-cs"/>
              </a:rPr>
              <a:t>neuropéptidos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-transmisores, y en las neuronas </a:t>
            </a:r>
            <a:r>
              <a:rPr lang="es-ES" sz="1200" kern="1200" dirty="0" err="1" smtClean="0">
                <a:solidFill>
                  <a:schemeClr val="tx1"/>
                </a:solidFill>
                <a:effectLst/>
                <a:latin typeface="+mn-lt"/>
                <a:ea typeface="+mn-ea"/>
                <a:cs typeface="+mn-cs"/>
              </a:rPr>
              <a:t>noradrenérgicas</a:t>
            </a:r>
            <a:r>
              <a:rPr lang="es-ES" sz="1200" kern="1200" dirty="0" smtClean="0">
                <a:solidFill>
                  <a:schemeClr val="tx1"/>
                </a:solidFill>
                <a:effectLst/>
                <a:latin typeface="+mn-lt"/>
                <a:ea typeface="+mn-ea"/>
                <a:cs typeface="+mn-cs"/>
              </a:rPr>
              <a:t> y adrenérgicas, la enzima dopamina beta-</a:t>
            </a:r>
            <a:r>
              <a:rPr lang="es-ES" sz="1200" kern="1200" dirty="0" err="1" smtClean="0">
                <a:solidFill>
                  <a:schemeClr val="tx1"/>
                </a:solidFill>
                <a:effectLst/>
                <a:latin typeface="+mn-lt"/>
                <a:ea typeface="+mn-ea"/>
                <a:cs typeface="+mn-cs"/>
              </a:rPr>
              <a:t>hidroxilasa</a:t>
            </a:r>
            <a:r>
              <a:rPr lang="es-ES" sz="1200" kern="1200" dirty="0" smtClean="0">
                <a:solidFill>
                  <a:schemeClr val="tx1"/>
                </a:solidFill>
                <a:effectLst/>
                <a:latin typeface="+mn-lt"/>
                <a:ea typeface="+mn-ea"/>
                <a:cs typeface="+mn-cs"/>
              </a:rPr>
              <a:t> (DBH) que </a:t>
            </a:r>
            <a:r>
              <a:rPr lang="es-CU" sz="1200" kern="1200" dirty="0" smtClean="0">
                <a:solidFill>
                  <a:schemeClr val="tx1"/>
                </a:solidFill>
                <a:effectLst/>
                <a:latin typeface="+mn-lt"/>
                <a:ea typeface="+mn-ea"/>
                <a:cs typeface="+mn-cs"/>
              </a:rPr>
              <a:t>hidroxila a la dopamina dando lugar a noradrenalina. La DBH es también poco específica y por tanto capaz de hidroxilar a otros sustratos como la tiramina y la metildopamina.</a:t>
            </a:r>
            <a:endParaRPr lang="es-ES" sz="1200" kern="1200" dirty="0" smtClean="0">
              <a:solidFill>
                <a:schemeClr val="tx1"/>
              </a:solidFill>
              <a:effectLst/>
              <a:latin typeface="+mn-lt"/>
              <a:ea typeface="+mn-ea"/>
              <a:cs typeface="+mn-cs"/>
            </a:endParaRPr>
          </a:p>
          <a:p>
            <a:r>
              <a:rPr lang="es-CU" sz="1200" kern="1200" dirty="0" smtClean="0">
                <a:solidFill>
                  <a:schemeClr val="tx1"/>
                </a:solidFill>
                <a:effectLst/>
                <a:latin typeface="+mn-lt"/>
                <a:ea typeface="+mn-ea"/>
                <a:cs typeface="+mn-cs"/>
              </a:rPr>
              <a:t>Ante la llegada del impulso nervioso, que lleva a la entrada de Ca</a:t>
            </a:r>
            <a:r>
              <a:rPr lang="es-CU" sz="1200" kern="1200" baseline="30000" dirty="0" smtClean="0">
                <a:solidFill>
                  <a:schemeClr val="tx1"/>
                </a:solidFill>
                <a:effectLst/>
                <a:latin typeface="+mn-lt"/>
                <a:ea typeface="+mn-ea"/>
                <a:cs typeface="+mn-cs"/>
              </a:rPr>
              <a:t>+</a:t>
            </a:r>
            <a:r>
              <a:rPr lang="es-CU" sz="1200" kern="1200" dirty="0" smtClean="0">
                <a:solidFill>
                  <a:schemeClr val="tx1"/>
                </a:solidFill>
                <a:effectLst/>
                <a:latin typeface="+mn-lt"/>
                <a:ea typeface="+mn-ea"/>
                <a:cs typeface="+mn-cs"/>
              </a:rPr>
              <a:t> desde la hendidura sináptica vía canales de calcio voltaje dependientes, aumenta el Ca</a:t>
            </a:r>
            <a:r>
              <a:rPr lang="es-CU" sz="1200" kern="1200" baseline="30000" dirty="0" smtClean="0">
                <a:solidFill>
                  <a:schemeClr val="tx1"/>
                </a:solidFill>
                <a:effectLst/>
                <a:latin typeface="+mn-lt"/>
                <a:ea typeface="+mn-ea"/>
                <a:cs typeface="+mn-cs"/>
              </a:rPr>
              <a:t>+</a:t>
            </a:r>
            <a:r>
              <a:rPr lang="es-CU" sz="1200" kern="1200" dirty="0" smtClean="0">
                <a:solidFill>
                  <a:schemeClr val="tx1"/>
                </a:solidFill>
                <a:effectLst/>
                <a:latin typeface="+mn-lt"/>
                <a:ea typeface="+mn-ea"/>
                <a:cs typeface="+mn-cs"/>
              </a:rPr>
              <a:t> citosólico, el cuál estimula la fusión entre la membrana de las vesículas y la membrana presináptica permitiendo la liberación del neurotransmisor. </a:t>
            </a:r>
            <a:r>
              <a:rPr lang="es-ES" sz="1200" kern="1200" dirty="0" smtClean="0">
                <a:solidFill>
                  <a:schemeClr val="tx1"/>
                </a:solidFill>
                <a:effectLst/>
                <a:latin typeface="+mn-lt"/>
                <a:ea typeface="+mn-ea"/>
                <a:cs typeface="+mn-cs"/>
              </a:rPr>
              <a:t>La NA </a:t>
            </a:r>
            <a:r>
              <a:rPr lang="es-CU" sz="1200" kern="1200" dirty="0" smtClean="0">
                <a:solidFill>
                  <a:schemeClr val="tx1"/>
                </a:solidFill>
                <a:effectLst/>
                <a:latin typeface="+mn-lt"/>
                <a:ea typeface="+mn-ea"/>
                <a:cs typeface="+mn-cs"/>
              </a:rPr>
              <a:t>liberad</a:t>
            </a:r>
            <a:r>
              <a:rPr lang="es-ES" sz="1200" kern="1200" dirty="0" smtClean="0">
                <a:solidFill>
                  <a:schemeClr val="tx1"/>
                </a:solidFill>
                <a:effectLst/>
                <a:latin typeface="+mn-lt"/>
                <a:ea typeface="+mn-ea"/>
                <a:cs typeface="+mn-cs"/>
              </a:rPr>
              <a:t>a</a:t>
            </a:r>
            <a:r>
              <a:rPr lang="es-CU" sz="1200" kern="1200" dirty="0" smtClean="0">
                <a:solidFill>
                  <a:schemeClr val="tx1"/>
                </a:solidFill>
                <a:effectLst/>
                <a:latin typeface="+mn-lt"/>
                <a:ea typeface="+mn-ea"/>
                <a:cs typeface="+mn-cs"/>
              </a:rPr>
              <a:t> difunde a la hendidura sináptica y se une a </a:t>
            </a:r>
            <a:r>
              <a:rPr lang="es-ES" sz="1200" kern="1200" dirty="0" smtClean="0">
                <a:solidFill>
                  <a:schemeClr val="tx1"/>
                </a:solidFill>
                <a:effectLst/>
                <a:latin typeface="+mn-lt"/>
                <a:ea typeface="+mn-ea"/>
                <a:cs typeface="+mn-cs"/>
              </a:rPr>
              <a:t>receptores específicos, </a:t>
            </a:r>
            <a:r>
              <a:rPr lang="es-CU" sz="1200" kern="1200" dirty="0" smtClean="0">
                <a:solidFill>
                  <a:schemeClr val="tx1"/>
                </a:solidFill>
                <a:effectLst/>
                <a:latin typeface="+mn-lt"/>
                <a:ea typeface="+mn-ea"/>
                <a:cs typeface="+mn-cs"/>
              </a:rPr>
              <a:t>inhibiendo (α</a:t>
            </a:r>
            <a:r>
              <a:rPr lang="es-CU" sz="1200" kern="1200" baseline="-25000" dirty="0" smtClean="0">
                <a:solidFill>
                  <a:schemeClr val="tx1"/>
                </a:solidFill>
                <a:effectLst/>
                <a:latin typeface="+mn-lt"/>
                <a:ea typeface="+mn-ea"/>
                <a:cs typeface="+mn-cs"/>
              </a:rPr>
              <a:t>2</a:t>
            </a:r>
            <a:r>
              <a:rPr lang="es-CU" sz="1200" kern="1200" dirty="0" smtClean="0">
                <a:solidFill>
                  <a:schemeClr val="tx1"/>
                </a:solidFill>
                <a:effectLst/>
                <a:latin typeface="+mn-lt"/>
                <a:ea typeface="+mn-ea"/>
                <a:cs typeface="+mn-cs"/>
              </a:rPr>
              <a:t>) o facilitando (β</a:t>
            </a:r>
            <a:r>
              <a:rPr lang="es-CU" sz="1200" kern="1200" baseline="-25000" dirty="0" smtClean="0">
                <a:solidFill>
                  <a:schemeClr val="tx1"/>
                </a:solidFill>
                <a:effectLst/>
                <a:latin typeface="+mn-lt"/>
                <a:ea typeface="+mn-ea"/>
                <a:cs typeface="+mn-cs"/>
              </a:rPr>
              <a:t>2</a:t>
            </a:r>
            <a:r>
              <a:rPr lang="es-CU" sz="1200" kern="1200" dirty="0" smtClean="0">
                <a:solidFill>
                  <a:schemeClr val="tx1"/>
                </a:solidFill>
                <a:effectLst/>
                <a:latin typeface="+mn-lt"/>
                <a:ea typeface="+mn-ea"/>
                <a:cs typeface="+mn-cs"/>
              </a:rPr>
              <a:t>) su propia liberación por un mecanismo de retroalimentación. Puede actuar también sobre receptores postsinápticos α y β.</a:t>
            </a:r>
            <a:endParaRPr lang="es-ES" sz="1200" kern="1200" dirty="0" smtClean="0">
              <a:solidFill>
                <a:schemeClr val="tx1"/>
              </a:solidFill>
              <a:effectLst/>
              <a:latin typeface="+mn-lt"/>
              <a:ea typeface="+mn-ea"/>
              <a:cs typeface="+mn-cs"/>
            </a:endParaRPr>
          </a:p>
          <a:p>
            <a:r>
              <a:rPr lang="es-CU" sz="1200" kern="1200" dirty="0" smtClean="0">
                <a:solidFill>
                  <a:schemeClr val="tx1"/>
                </a:solidFill>
                <a:effectLst/>
                <a:latin typeface="+mn-lt"/>
                <a:ea typeface="+mn-ea"/>
                <a:cs typeface="+mn-cs"/>
              </a:rPr>
              <a:t>La acción de la NA termina con procesos de recaptación neuronal o extraneuronal y de degradación enzimática. </a:t>
            </a:r>
            <a:endParaRPr lang="es-ES" sz="1200" kern="1200" dirty="0" smtClean="0">
              <a:solidFill>
                <a:schemeClr val="tx1"/>
              </a:solidFill>
              <a:effectLst/>
              <a:latin typeface="+mn-lt"/>
              <a:ea typeface="+mn-ea"/>
              <a:cs typeface="+mn-cs"/>
            </a:endParaRPr>
          </a:p>
          <a:p>
            <a:r>
              <a:rPr lang="es-CU" sz="1200" b="1" kern="1200" dirty="0" smtClean="0">
                <a:solidFill>
                  <a:schemeClr val="tx1"/>
                </a:solidFill>
                <a:effectLst/>
                <a:latin typeface="+mn-lt"/>
                <a:ea typeface="+mn-ea"/>
                <a:cs typeface="+mn-cs"/>
              </a:rPr>
              <a:t>Recaptación neuronal</a:t>
            </a:r>
            <a:r>
              <a:rPr lang="es-CU" sz="1200" kern="1200" dirty="0" smtClean="0">
                <a:solidFill>
                  <a:schemeClr val="tx1"/>
                </a:solidFill>
                <a:effectLst/>
                <a:latin typeface="+mn-lt"/>
                <a:ea typeface="+mn-ea"/>
                <a:cs typeface="+mn-cs"/>
              </a:rPr>
              <a:t>: Este proceso recupera o recicla el 75-80% de la NA liberada para ser re-almacenada en vesículas, y tiene lugar mediante el transportador de Na</a:t>
            </a:r>
            <a:r>
              <a:rPr lang="es-CU" sz="1200" kern="1200" baseline="30000" dirty="0" smtClean="0">
                <a:solidFill>
                  <a:schemeClr val="tx1"/>
                </a:solidFill>
                <a:effectLst/>
                <a:latin typeface="+mn-lt"/>
                <a:ea typeface="+mn-ea"/>
                <a:cs typeface="+mn-cs"/>
              </a:rPr>
              <a:t>+</a:t>
            </a:r>
            <a:r>
              <a:rPr lang="es-CU" sz="1200" kern="1200" dirty="0" smtClean="0">
                <a:solidFill>
                  <a:schemeClr val="tx1"/>
                </a:solidFill>
                <a:effectLst/>
                <a:latin typeface="+mn-lt"/>
                <a:ea typeface="+mn-ea"/>
                <a:cs typeface="+mn-cs"/>
              </a:rPr>
              <a:t>, Cl</a:t>
            </a:r>
            <a:r>
              <a:rPr lang="es-CU" sz="1200" kern="1200" baseline="30000" dirty="0" smtClean="0">
                <a:solidFill>
                  <a:schemeClr val="tx1"/>
                </a:solidFill>
                <a:effectLst/>
                <a:latin typeface="+mn-lt"/>
                <a:ea typeface="+mn-ea"/>
                <a:cs typeface="+mn-cs"/>
              </a:rPr>
              <a:t>-</a:t>
            </a:r>
            <a:r>
              <a:rPr lang="es-CU" sz="1200" kern="1200" dirty="0" smtClean="0">
                <a:solidFill>
                  <a:schemeClr val="tx1"/>
                </a:solidFill>
                <a:effectLst/>
                <a:latin typeface="+mn-lt"/>
                <a:ea typeface="+mn-ea"/>
                <a:cs typeface="+mn-cs"/>
              </a:rPr>
              <a:t> y de monoaminas NET. Existen también transportadores específicos para dopamina y serotonina, los llamados DAT y SERT que tienen analogía estructural y funcional con el NET pero con selectividad de sustrato. La recaptación neuronal se conoce como </a:t>
            </a:r>
            <a:r>
              <a:rPr lang="es-CU" sz="1200" b="1" kern="1200" dirty="0" smtClean="0">
                <a:solidFill>
                  <a:schemeClr val="tx1"/>
                </a:solidFill>
                <a:effectLst/>
                <a:latin typeface="+mn-lt"/>
                <a:ea typeface="+mn-ea"/>
                <a:cs typeface="+mn-cs"/>
              </a:rPr>
              <a:t>recaptación 1. </a:t>
            </a:r>
            <a:endParaRPr lang="es-ES" sz="1200" kern="1200" dirty="0" smtClean="0">
              <a:solidFill>
                <a:schemeClr val="tx1"/>
              </a:solidFill>
              <a:effectLst/>
              <a:latin typeface="+mn-lt"/>
              <a:ea typeface="+mn-ea"/>
              <a:cs typeface="+mn-cs"/>
            </a:endParaRPr>
          </a:p>
          <a:p>
            <a:r>
              <a:rPr lang="es-CU" sz="1200" b="1" kern="1200" dirty="0" smtClean="0">
                <a:solidFill>
                  <a:schemeClr val="tx1"/>
                </a:solidFill>
                <a:effectLst/>
                <a:latin typeface="+mn-lt"/>
                <a:ea typeface="+mn-ea"/>
                <a:cs typeface="+mn-cs"/>
              </a:rPr>
              <a:t>Recaptación extraneuronal:</a:t>
            </a:r>
            <a:r>
              <a:rPr lang="es-CU" sz="1200" kern="1200" dirty="0" smtClean="0">
                <a:solidFill>
                  <a:schemeClr val="tx1"/>
                </a:solidFill>
                <a:effectLst/>
                <a:latin typeface="+mn-lt"/>
                <a:ea typeface="+mn-ea"/>
                <a:cs typeface="+mn-cs"/>
              </a:rPr>
              <a:t> La NA puede difundir fuera de la hendidura sináptica y ser captada por los transportadores de cationes orgánicos OCT1, OCT2 y OCT3. Estos son sistemas de menor afinidad por las catecolaminas. La recaptación extraneuronal se conoce como </a:t>
            </a:r>
            <a:r>
              <a:rPr lang="es-CU" sz="1200" b="1" kern="1200" dirty="0" smtClean="0">
                <a:solidFill>
                  <a:schemeClr val="tx1"/>
                </a:solidFill>
                <a:effectLst/>
                <a:latin typeface="+mn-lt"/>
                <a:ea typeface="+mn-ea"/>
                <a:cs typeface="+mn-cs"/>
              </a:rPr>
              <a:t>recaptación 2.</a:t>
            </a:r>
            <a:endParaRPr lang="es-ES" sz="1200" kern="1200" dirty="0" smtClean="0">
              <a:solidFill>
                <a:schemeClr val="tx1"/>
              </a:solidFill>
              <a:effectLst/>
              <a:latin typeface="+mn-lt"/>
              <a:ea typeface="+mn-ea"/>
              <a:cs typeface="+mn-cs"/>
            </a:endParaRPr>
          </a:p>
          <a:p>
            <a:pPr eaLnBrk="0" fontAlgn="base" hangingPunct="0"/>
            <a:r>
              <a:rPr lang="es-CU" sz="1200" b="1" kern="1200" dirty="0" smtClean="0">
                <a:solidFill>
                  <a:schemeClr val="tx1"/>
                </a:solidFill>
                <a:effectLst/>
                <a:latin typeface="+mn-lt"/>
                <a:ea typeface="+mn-ea"/>
                <a:cs typeface="+mn-cs"/>
              </a:rPr>
              <a:t>Degradación enzimática</a:t>
            </a:r>
            <a:r>
              <a:rPr lang="es-CU" sz="1200" kern="1200" dirty="0" smtClean="0">
                <a:solidFill>
                  <a:schemeClr val="tx1"/>
                </a:solidFill>
                <a:effectLst/>
                <a:latin typeface="+mn-lt"/>
                <a:ea typeface="+mn-ea"/>
                <a:cs typeface="+mn-cs"/>
              </a:rPr>
              <a:t>: La NA que no se almacena en vesículas sufre degradación enzimática por la monoaminooxidasa (MAO) y la catecol-orto metil transferasa (COMT). Al tratarse en ambos casos de enzimas intracelulares es necesario primero la recaptación del neurotransmisor.</a:t>
            </a:r>
            <a:endParaRPr lang="es-ES" sz="1200" kern="1200" dirty="0" smtClean="0">
              <a:solidFill>
                <a:schemeClr val="tx1"/>
              </a:solidFill>
              <a:effectLst/>
              <a:latin typeface="+mn-lt"/>
              <a:ea typeface="+mn-ea"/>
              <a:cs typeface="+mn-cs"/>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30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chemeClr val="bg1"/>
                </a:solidFill>
                <a:latin typeface="Arial" panose="020B0604020202020204" pitchFamily="34" charset="0"/>
                <a:cs typeface="Arial" panose="020B0604020202020204" pitchFamily="34" charset="0"/>
              </a:rPr>
              <a:t>* Las  enzimas involucradas en la biosíntesis no son altamente  específicas y pueden transformar otras sustancias o fármacos dando lugar  a ”</a:t>
            </a:r>
            <a:r>
              <a:rPr lang="es-ES" b="1" u="sng" dirty="0" smtClean="0">
                <a:solidFill>
                  <a:schemeClr val="bg1"/>
                </a:solidFill>
                <a:latin typeface="Arial" panose="020B0604020202020204" pitchFamily="34" charset="0"/>
                <a:cs typeface="Arial" panose="020B0604020202020204" pitchFamily="34" charset="0"/>
              </a:rPr>
              <a:t>falsos neurotransmisores</a:t>
            </a:r>
            <a:r>
              <a:rPr lang="es-ES" b="1" dirty="0" smtClean="0">
                <a:solidFill>
                  <a:schemeClr val="bg1"/>
                </a:solidFill>
                <a:latin typeface="Arial" panose="020B0604020202020204" pitchFamily="34" charset="0"/>
                <a:cs typeface="Arial" panose="020B0604020202020204" pitchFamily="34" charset="0"/>
              </a:rPr>
              <a:t>” (sin acción)</a:t>
            </a:r>
          </a:p>
          <a:p>
            <a:endParaRPr lang="es-ES" dirty="0" smtClean="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26</a:t>
            </a:fld>
            <a:endParaRPr lang="es-ES"/>
          </a:p>
        </p:txBody>
      </p:sp>
    </p:spTree>
    <p:extLst>
      <p:ext uri="{BB962C8B-B14F-4D97-AF65-F5344CB8AC3E}">
        <p14:creationId xmlns:p14="http://schemas.microsoft.com/office/powerpoint/2010/main" val="189901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a:t>La alfametildopa  es captada por las neuronas adrenérgicas y constituye un sustrato para la dopa descarboxilasa, </a:t>
            </a:r>
            <a:r>
              <a:rPr lang="es-ES" sz="1200" b="0" i="0" u="none" strike="noStrike" kern="1200" baseline="0" dirty="0">
                <a:solidFill>
                  <a:schemeClr val="tx1"/>
                </a:solidFill>
                <a:latin typeface="+mn-lt"/>
                <a:ea typeface="+mn-ea"/>
                <a:cs typeface="+mn-cs"/>
              </a:rPr>
              <a:t>es convertida en α </a:t>
            </a:r>
            <a:r>
              <a:rPr lang="es-ES" sz="1200" b="0" i="0" u="none" strike="noStrike" kern="1200" baseline="0" dirty="0" err="1">
                <a:solidFill>
                  <a:schemeClr val="tx1"/>
                </a:solidFill>
                <a:latin typeface="+mn-lt"/>
                <a:ea typeface="+mn-ea"/>
                <a:cs typeface="+mn-cs"/>
              </a:rPr>
              <a:t>metildopamina</a:t>
            </a:r>
            <a:r>
              <a:rPr lang="es-ES" sz="1200" b="0" i="0" u="none" strike="noStrike" kern="1200" baseline="0" dirty="0">
                <a:solidFill>
                  <a:schemeClr val="tx1"/>
                </a:solidFill>
                <a:latin typeface="+mn-lt"/>
                <a:ea typeface="+mn-ea"/>
                <a:cs typeface="+mn-cs"/>
              </a:rPr>
              <a:t> y posteriormente, por la acción de la dopamina β hidroxilasa, en α </a:t>
            </a:r>
            <a:r>
              <a:rPr lang="es-ES" sz="1200" b="0" i="0" u="none" strike="noStrike" kern="1200" baseline="0" dirty="0" err="1">
                <a:solidFill>
                  <a:schemeClr val="tx1"/>
                </a:solidFill>
                <a:latin typeface="+mn-lt"/>
                <a:ea typeface="+mn-ea"/>
                <a:cs typeface="+mn-cs"/>
              </a:rPr>
              <a:t>metilnoradrenalina</a:t>
            </a:r>
            <a:r>
              <a:rPr lang="es-ES" sz="1200" b="0" i="0" u="none" strike="noStrike" kern="1200" baseline="0" dirty="0">
                <a:solidFill>
                  <a:schemeClr val="tx1"/>
                </a:solidFill>
                <a:latin typeface="+mn-lt"/>
                <a:ea typeface="+mn-ea"/>
                <a:cs typeface="+mn-cs"/>
              </a:rPr>
              <a:t>, que actúa como u</a:t>
            </a:r>
            <a:r>
              <a:rPr lang="es-ES" dirty="0"/>
              <a:t>n falso neurotransmisor (menor poder vasoconstrictor). Útil como anti HTA</a:t>
            </a:r>
            <a:endParaRPr lang="es-ES" sz="1200" b="0" i="0" u="none" strike="noStrike" kern="1200" baseline="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52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Como la dopamina no puede atravesar la barrera hematoencefálica, su precursor DOPA,</a:t>
            </a:r>
            <a:r>
              <a:rPr lang="es-ES" baseline="0" dirty="0"/>
              <a:t> específicamente el isómero L (levodopa), la atraviesa y constituye un sustrato para la descarboxilasa, fabricándose entonces dopamina, neurotransmisor que está disminuido en la Enfermedad de Parkinson.</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80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alfa metiltirosina inhibe a la tirosina </a:t>
            </a:r>
            <a:r>
              <a:rPr lang="es-ES" sz="1200" kern="1200" dirty="0" err="1" smtClean="0">
                <a:solidFill>
                  <a:schemeClr val="tx1"/>
                </a:solidFill>
                <a:effectLst/>
                <a:latin typeface="+mn-lt"/>
                <a:ea typeface="+mn-ea"/>
                <a:cs typeface="+mn-cs"/>
              </a:rPr>
              <a:t>hidroxilasa</a:t>
            </a:r>
            <a:r>
              <a:rPr lang="es-ES" sz="1200" kern="1200" dirty="0" smtClean="0">
                <a:solidFill>
                  <a:schemeClr val="tx1"/>
                </a:solidFill>
                <a:effectLst/>
                <a:latin typeface="+mn-lt"/>
                <a:ea typeface="+mn-ea"/>
                <a:cs typeface="+mn-cs"/>
              </a:rPr>
              <a:t> y por tanto la síntesis de NA. Es útil en el </a:t>
            </a:r>
            <a:r>
              <a:rPr lang="es-ES" sz="1200" kern="1200" dirty="0" err="1" smtClean="0">
                <a:solidFill>
                  <a:schemeClr val="tx1"/>
                </a:solidFill>
                <a:effectLst/>
                <a:latin typeface="+mn-lt"/>
                <a:ea typeface="+mn-ea"/>
                <a:cs typeface="+mn-cs"/>
              </a:rPr>
              <a:t>feocromocitoma</a:t>
            </a:r>
            <a:r>
              <a:rPr lang="es-ES" sz="1200" kern="1200" dirty="0" smtClean="0">
                <a:solidFill>
                  <a:schemeClr val="tx1"/>
                </a:solidFill>
                <a:effectLst/>
                <a:latin typeface="+mn-lt"/>
                <a:ea typeface="+mn-ea"/>
                <a:cs typeface="+mn-cs"/>
              </a:rPr>
              <a:t>.  Se ha utilizado también para provocar depleciones de catecolaminas, estudiar el recambio de éstas y su papel en el estrés, y también como tratamiento de la hipertensión maligna.</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80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eaLnBrk="0" fontAlgn="base" hangingPunct="0"/>
            <a:r>
              <a:rPr lang="es-ES" sz="1200" kern="1200" dirty="0" smtClean="0">
                <a:solidFill>
                  <a:schemeClr val="tx1"/>
                </a:solidFill>
                <a:effectLst/>
                <a:latin typeface="+mn-lt"/>
                <a:ea typeface="+mn-ea"/>
                <a:cs typeface="+mn-cs"/>
              </a:rPr>
              <a:t>La </a:t>
            </a:r>
            <a:r>
              <a:rPr lang="es-ES" sz="1200" b="1" kern="1200" dirty="0" smtClean="0">
                <a:solidFill>
                  <a:schemeClr val="tx1"/>
                </a:solidFill>
                <a:effectLst/>
                <a:latin typeface="+mn-lt"/>
                <a:ea typeface="+mn-ea"/>
                <a:cs typeface="+mn-cs"/>
              </a:rPr>
              <a:t>reserpina</a:t>
            </a:r>
            <a:r>
              <a:rPr lang="es-ES" sz="1200" kern="1200" dirty="0" smtClean="0">
                <a:solidFill>
                  <a:schemeClr val="tx1"/>
                </a:solidFill>
                <a:effectLst/>
                <a:latin typeface="+mn-lt"/>
                <a:ea typeface="+mn-ea"/>
                <a:cs typeface="+mn-cs"/>
              </a:rPr>
              <a:t> ejerce su acción inhibiendo el almacenamiento de noradrenalina, por el bloqueo que provoca sobre el transporte de esta y otras aminas hacia el interior de las vesículas sinápticas, al competir con estas por la unión a la proteína transportadora del neurotransmisor hacia el interior de la vesícula</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une fuertemente a las vesículas sinápticas y las convierte en disfuncionales, por lo que pierde la TN la capacidad de almacenar el neurotransmisor, lo cual produce un incremento de las concentraciones de este en el citoplasma y favorece su inactivación por la MAO intraneuronal</a:t>
            </a:r>
          </a:p>
          <a:p>
            <a:r>
              <a:rPr lang="es-E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6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s-ES" sz="1200" kern="1200" dirty="0" smtClean="0">
                <a:solidFill>
                  <a:schemeClr val="tx1"/>
                </a:solidFill>
                <a:effectLst/>
                <a:latin typeface="+mn-lt"/>
                <a:ea typeface="+mn-ea"/>
                <a:cs typeface="+mn-cs"/>
              </a:rPr>
              <a:t>Hay dos tipos de sinapsis: químicas y eléctricas</a:t>
            </a:r>
            <a:r>
              <a:rPr lang="es-ES" sz="1200" kern="1200" baseline="0" dirty="0" smtClean="0">
                <a:solidFill>
                  <a:schemeClr val="tx1"/>
                </a:solidFill>
                <a:effectLst/>
                <a:latin typeface="+mn-lt"/>
                <a:ea typeface="+mn-ea"/>
                <a:cs typeface="+mn-cs"/>
              </a:rPr>
              <a:t> (diapositivas 7 y 8). </a:t>
            </a:r>
          </a:p>
          <a:p>
            <a:pPr lvl="0"/>
            <a:endParaRPr lang="es-E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Las investigaciones actuales demuestran ambos tipos de sinapsis. L</a:t>
            </a:r>
            <a:r>
              <a:rPr lang="es-ES" sz="1200" b="1" kern="1200" dirty="0" smtClean="0">
                <a:solidFill>
                  <a:schemeClr val="tx1"/>
                </a:solidFill>
                <a:effectLst/>
                <a:latin typeface="+mn-lt"/>
                <a:ea typeface="+mn-ea"/>
                <a:cs typeface="+mn-cs"/>
              </a:rPr>
              <a:t>a mayor parte de la comunicación entre neuronas se produce por neurotransmisores químicos </a:t>
            </a:r>
            <a:r>
              <a:rPr lang="es-ES" sz="1200" kern="1200" dirty="0" smtClean="0">
                <a:solidFill>
                  <a:schemeClr val="tx1"/>
                </a:solidFill>
                <a:effectLst/>
                <a:latin typeface="+mn-lt"/>
                <a:ea typeface="+mn-ea"/>
                <a:cs typeface="+mn-cs"/>
              </a:rPr>
              <a:t>que sirven como mensajeros que capacitan a las neuronas para comunicarse entre sí. Hay evidencia también de comunicación </a:t>
            </a:r>
            <a:r>
              <a:rPr lang="es-ES" sz="1200" kern="1200" dirty="0" err="1" smtClean="0">
                <a:solidFill>
                  <a:schemeClr val="tx1"/>
                </a:solidFill>
                <a:effectLst/>
                <a:latin typeface="+mn-lt"/>
                <a:ea typeface="+mn-ea"/>
                <a:cs typeface="+mn-cs"/>
              </a:rPr>
              <a:t>interneuronal</a:t>
            </a:r>
            <a:r>
              <a:rPr lang="es-ES" sz="1200" kern="1200" dirty="0" smtClean="0">
                <a:solidFill>
                  <a:schemeClr val="tx1"/>
                </a:solidFill>
                <a:effectLst/>
                <a:latin typeface="+mn-lt"/>
                <a:ea typeface="+mn-ea"/>
                <a:cs typeface="+mn-cs"/>
              </a:rPr>
              <a:t> mediante señales eléctricas.</a:t>
            </a:r>
          </a:p>
          <a:p>
            <a:pPr lvl="0"/>
            <a:endParaRPr lang="es-ES" sz="1200" kern="1200" baseline="0" dirty="0" smtClean="0">
              <a:solidFill>
                <a:schemeClr val="tx1"/>
              </a:solidFill>
              <a:effectLst/>
              <a:latin typeface="+mn-lt"/>
              <a:ea typeface="+mn-ea"/>
              <a:cs typeface="+mn-cs"/>
            </a:endParaRPr>
          </a:p>
          <a:p>
            <a:pPr eaLnBrk="1" hangingPunct="1">
              <a:spcBef>
                <a:spcPct val="0"/>
              </a:spcBef>
            </a:pPr>
            <a:endParaRPr lang="en-US" altLang="es-E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D818F5-1A9F-41CA-949D-4EE255F40ADB}" type="slidenum">
              <a:rPr kumimoji="0" lang="en-US" altLang="es-E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s-ES"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87941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smtClean="0"/>
          </a:p>
          <a:p>
            <a:r>
              <a:rPr lang="es-ES" sz="1200" kern="1200" dirty="0" smtClean="0">
                <a:solidFill>
                  <a:schemeClr val="tx1"/>
                </a:solidFill>
                <a:effectLst/>
                <a:latin typeface="+mn-lt"/>
                <a:ea typeface="+mn-ea"/>
                <a:cs typeface="+mn-cs"/>
              </a:rPr>
              <a:t>La </a:t>
            </a:r>
            <a:r>
              <a:rPr lang="es-ES" sz="1200" b="1" kern="1200" dirty="0" err="1" smtClean="0">
                <a:solidFill>
                  <a:schemeClr val="tx1"/>
                </a:solidFill>
                <a:effectLst/>
                <a:latin typeface="+mn-lt"/>
                <a:ea typeface="+mn-ea"/>
                <a:cs typeface="+mn-cs"/>
              </a:rPr>
              <a:t>clonidina</a:t>
            </a:r>
            <a:r>
              <a:rPr lang="es-ES" sz="1200" kern="1200" dirty="0" smtClean="0">
                <a:solidFill>
                  <a:schemeClr val="tx1"/>
                </a:solidFill>
                <a:effectLst/>
                <a:latin typeface="+mn-lt"/>
                <a:ea typeface="+mn-ea"/>
                <a:cs typeface="+mn-cs"/>
              </a:rPr>
              <a:t> actúa también a nivel de receptores </a:t>
            </a:r>
            <a:r>
              <a:rPr lang="es-ES" sz="1200" kern="1200" dirty="0" err="1" smtClean="0">
                <a:solidFill>
                  <a:schemeClr val="tx1"/>
                </a:solidFill>
                <a:effectLst/>
                <a:latin typeface="+mn-lt"/>
                <a:ea typeface="+mn-ea"/>
                <a:cs typeface="+mn-cs"/>
              </a:rPr>
              <a:t>presinápticos</a:t>
            </a:r>
            <a:r>
              <a:rPr lang="es-ES" sz="1200" kern="1200" dirty="0" smtClean="0">
                <a:solidFill>
                  <a:schemeClr val="tx1"/>
                </a:solidFill>
                <a:effectLst/>
                <a:latin typeface="+mn-lt"/>
                <a:ea typeface="+mn-ea"/>
                <a:cs typeface="+mn-cs"/>
              </a:rPr>
              <a:t> inhibitorios </a:t>
            </a:r>
            <a:r>
              <a:rPr lang="es-ES" sz="1200" b="1" kern="1200" dirty="0" smtClean="0">
                <a:solidFill>
                  <a:schemeClr val="tx1"/>
                </a:solidFill>
                <a:effectLst/>
                <a:latin typeface="+mn-lt"/>
                <a:ea typeface="+mn-ea"/>
                <a:cs typeface="+mn-cs"/>
              </a:rPr>
              <a:t>disminuyendo</a:t>
            </a:r>
            <a:r>
              <a:rPr lang="es-ES" sz="1200" kern="1200" dirty="0" smtClean="0">
                <a:solidFill>
                  <a:schemeClr val="tx1"/>
                </a:solidFill>
                <a:effectLst/>
                <a:latin typeface="+mn-lt"/>
                <a:ea typeface="+mn-ea"/>
                <a:cs typeface="+mn-cs"/>
              </a:rPr>
              <a:t> la liberación de NA</a:t>
            </a:r>
          </a:p>
          <a:p>
            <a:r>
              <a:rPr lang="es-ES" sz="1200" kern="1200" dirty="0" smtClean="0">
                <a:solidFill>
                  <a:schemeClr val="tx1"/>
                </a:solidFill>
                <a:effectLst/>
                <a:latin typeface="+mn-lt"/>
                <a:ea typeface="+mn-ea"/>
                <a:cs typeface="+mn-cs"/>
              </a:rPr>
              <a:t>Todo esto trae una disminución de la liberación de noradrenalina, con la consiguiente disminución de su disponibilidad en el espacio sináptico.</a:t>
            </a: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dirty="0" smtClean="0">
                <a:solidFill>
                  <a:prstClr val="black"/>
                </a:solidFill>
                <a:latin typeface="Arial" panose="020B0604020202020204" pitchFamily="34" charset="0"/>
                <a:cs typeface="Arial" panose="020B0604020202020204" pitchFamily="34" charset="0"/>
              </a:rPr>
              <a:t>estimula de manera selectiva receptores α2 </a:t>
            </a:r>
            <a:r>
              <a:rPr lang="es-ES" sz="1200" dirty="0" err="1" smtClean="0">
                <a:solidFill>
                  <a:prstClr val="black"/>
                </a:solidFill>
                <a:latin typeface="Arial" panose="020B0604020202020204" pitchFamily="34" charset="0"/>
                <a:cs typeface="Arial" panose="020B0604020202020204" pitchFamily="34" charset="0"/>
              </a:rPr>
              <a:t>postsinápticos</a:t>
            </a:r>
            <a:r>
              <a:rPr lang="es-ES" sz="1200" dirty="0" smtClean="0">
                <a:solidFill>
                  <a:prstClr val="black"/>
                </a:solidFill>
                <a:latin typeface="Arial" panose="020B0604020202020204" pitchFamily="34" charset="0"/>
                <a:cs typeface="Arial" panose="020B0604020202020204" pitchFamily="34" charset="0"/>
              </a:rPr>
              <a:t>, localizados en neuronas del núcleo del tracto solitario (NTS)</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28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La </a:t>
            </a:r>
            <a:r>
              <a:rPr lang="es-ES" sz="1200" b="1" kern="1200" dirty="0" smtClean="0">
                <a:solidFill>
                  <a:schemeClr val="tx1"/>
                </a:solidFill>
                <a:effectLst/>
                <a:latin typeface="+mn-lt"/>
                <a:ea typeface="+mn-ea"/>
                <a:cs typeface="+mn-cs"/>
              </a:rPr>
              <a:t>efedrina y la </a:t>
            </a:r>
            <a:r>
              <a:rPr lang="es-ES" sz="1200" b="1" kern="1200" dirty="0" err="1" smtClean="0">
                <a:solidFill>
                  <a:schemeClr val="tx1"/>
                </a:solidFill>
                <a:effectLst/>
                <a:latin typeface="+mn-lt"/>
                <a:ea typeface="+mn-ea"/>
                <a:cs typeface="+mn-cs"/>
              </a:rPr>
              <a:t>tiramina</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son aminas de acción indirecta que tienen una estructura química similar a la noradrenalina, lo que les permite ser captadas hacia el interior de la terminación nerviosa simpática mediante el mecanismo de recaptación 1. Una vez que se encuentran en el interior de la terminación, estas sustancias entran en la vesícula sináptica mediante el mismo transportador que la noradrenalina, se produce entonces un intercambio con esta, la que escapa hacia el citoplasma. Una parte es metabolizada por la MAO, pero esta enzima no puede inactivar toda la noradrenalina que se encuentra libre en el citoplasma y escapa así de la terminación nerviosa. Algunos autores plantean que la </a:t>
            </a:r>
            <a:r>
              <a:rPr lang="es-ES" sz="1200" kern="1200" dirty="0" err="1" smtClean="0">
                <a:solidFill>
                  <a:schemeClr val="tx1"/>
                </a:solidFill>
                <a:effectLst/>
                <a:latin typeface="+mn-lt"/>
                <a:ea typeface="+mn-ea"/>
                <a:cs typeface="+mn-cs"/>
              </a:rPr>
              <a:t>tiramina</a:t>
            </a:r>
            <a:r>
              <a:rPr lang="es-ES" sz="1200" kern="1200" dirty="0" smtClean="0">
                <a:solidFill>
                  <a:schemeClr val="tx1"/>
                </a:solidFill>
                <a:effectLst/>
                <a:latin typeface="+mn-lt"/>
                <a:ea typeface="+mn-ea"/>
                <a:cs typeface="+mn-cs"/>
              </a:rPr>
              <a:t> puede ser sustrato de la dopamina beta </a:t>
            </a:r>
            <a:r>
              <a:rPr lang="es-ES" sz="1200" kern="1200" dirty="0" err="1" smtClean="0">
                <a:solidFill>
                  <a:schemeClr val="tx1"/>
                </a:solidFill>
                <a:effectLst/>
                <a:latin typeface="+mn-lt"/>
                <a:ea typeface="+mn-ea"/>
                <a:cs typeface="+mn-cs"/>
              </a:rPr>
              <a:t>hidroxilasa</a:t>
            </a:r>
            <a:r>
              <a:rPr lang="es-ES" sz="1200" kern="1200" dirty="0" smtClean="0">
                <a:solidFill>
                  <a:schemeClr val="tx1"/>
                </a:solidFill>
                <a:effectLst/>
                <a:latin typeface="+mn-lt"/>
                <a:ea typeface="+mn-ea"/>
                <a:cs typeface="+mn-cs"/>
              </a:rPr>
              <a:t>. Estas sustancias actúan también mimetizando la actividad simpática, en parte, por su </a:t>
            </a:r>
            <a:r>
              <a:rPr lang="es-ES" sz="1200" i="1" kern="1200" dirty="0" smtClean="0">
                <a:solidFill>
                  <a:schemeClr val="tx1"/>
                </a:solidFill>
                <a:effectLst/>
                <a:latin typeface="+mn-lt"/>
                <a:ea typeface="+mn-ea"/>
                <a:cs typeface="+mn-cs"/>
              </a:rPr>
              <a:t>acción directa</a:t>
            </a:r>
            <a:r>
              <a:rPr lang="es-ES" sz="1200" kern="1200" dirty="0" smtClean="0">
                <a:solidFill>
                  <a:schemeClr val="tx1"/>
                </a:solidFill>
                <a:effectLst/>
                <a:latin typeface="+mn-lt"/>
                <a:ea typeface="+mn-ea"/>
                <a:cs typeface="+mn-cs"/>
              </a:rPr>
              <a:t>, aunque débil, sobre los receptores adrenérgicos.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6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latin typeface="Arial" panose="020B0604020202020204" pitchFamily="34" charset="0"/>
                <a:cs typeface="Arial" panose="020B0604020202020204" pitchFamily="34" charset="0"/>
              </a:rPr>
              <a:t>Tranilcipromina : Es un antidepresivo del grupo de los inhibidores no selectivo</a:t>
            </a:r>
            <a:r>
              <a:rPr lang="es-ES" sz="1200" baseline="0" dirty="0" smtClean="0">
                <a:latin typeface="Arial" panose="020B0604020202020204" pitchFamily="34" charset="0"/>
                <a:cs typeface="Arial" panose="020B0604020202020204" pitchFamily="34" charset="0"/>
              </a:rPr>
              <a:t> de la MAO que potencia los efectos de la </a:t>
            </a:r>
            <a:r>
              <a:rPr lang="es-ES" sz="1200" baseline="0" dirty="0" err="1" smtClean="0">
                <a:latin typeface="Arial" panose="020B0604020202020204" pitchFamily="34" charset="0"/>
                <a:cs typeface="Arial" panose="020B0604020202020204" pitchFamily="34" charset="0"/>
              </a:rPr>
              <a:t>tiramina</a:t>
            </a:r>
            <a:r>
              <a:rPr lang="es-ES" sz="1200" baseline="0" dirty="0" smtClean="0">
                <a:latin typeface="Arial" panose="020B0604020202020204" pitchFamily="34" charset="0"/>
                <a:cs typeface="Arial" panose="020B0604020202020204" pitchFamily="34" charset="0"/>
              </a:rPr>
              <a:t> y los neurotransmisores. A</a:t>
            </a:r>
            <a:r>
              <a:rPr lang="es-ES" sz="1200" kern="1200" dirty="0" smtClean="0">
                <a:solidFill>
                  <a:schemeClr val="tx1"/>
                </a:solidFill>
                <a:effectLst/>
                <a:latin typeface="Arial" panose="020B0604020202020204" pitchFamily="34" charset="0"/>
                <a:ea typeface="+mn-ea"/>
                <a:cs typeface="Arial" panose="020B0604020202020204" pitchFamily="34" charset="0"/>
              </a:rPr>
              <a:t>l inhibir la enzima monoaminooxidasa, aumenta los niveles de noradrenalina y serotonina aliviando los síntomas de la depresión y de otros trastornos nerviosos.</a:t>
            </a:r>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35</a:t>
            </a:fld>
            <a:endParaRPr lang="es-ES"/>
          </a:p>
        </p:txBody>
      </p:sp>
    </p:spTree>
    <p:extLst>
      <p:ext uri="{BB962C8B-B14F-4D97-AF65-F5344CB8AC3E}">
        <p14:creationId xmlns:p14="http://schemas.microsoft.com/office/powerpoint/2010/main" val="41590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t>
            </a:r>
            <a:r>
              <a:rPr lang="es-ES" sz="1200" b="1" kern="1200" dirty="0" err="1" smtClean="0">
                <a:solidFill>
                  <a:schemeClr val="tx1"/>
                </a:solidFill>
                <a:effectLst/>
                <a:latin typeface="+mn-lt"/>
                <a:ea typeface="+mn-ea"/>
                <a:cs typeface="+mn-cs"/>
              </a:rPr>
              <a:t>selegilina</a:t>
            </a:r>
            <a:r>
              <a:rPr lang="es-ES" sz="1200" kern="1200" dirty="0" smtClean="0">
                <a:solidFill>
                  <a:schemeClr val="tx1"/>
                </a:solidFill>
                <a:effectLst/>
                <a:latin typeface="+mn-lt"/>
                <a:ea typeface="+mn-ea"/>
                <a:cs typeface="+mn-cs"/>
              </a:rPr>
              <a:t> al inhibir a la MAO- B aumenta la disponibilidad de dopamina y NA, lo cual tiene utilidad en la enfermedad de Parkinson, donde los niveles de dopamina están disminuidos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Otros inhibidores de la MAO- B: </a:t>
            </a:r>
            <a:r>
              <a:rPr lang="es-ES" sz="1200" b="1" kern="1200" dirty="0" err="1" smtClean="0">
                <a:solidFill>
                  <a:schemeClr val="tx1"/>
                </a:solidFill>
                <a:effectLst/>
                <a:latin typeface="+mn-lt"/>
                <a:ea typeface="+mn-ea"/>
                <a:cs typeface="+mn-cs"/>
              </a:rPr>
              <a:t>rasagilina</a:t>
            </a:r>
            <a:r>
              <a:rPr lang="es-ES" sz="1200" b="1" kern="1200" dirty="0" smtClean="0">
                <a:solidFill>
                  <a:schemeClr val="tx1"/>
                </a:solidFill>
                <a:effectLst/>
                <a:latin typeface="+mn-lt"/>
                <a:ea typeface="+mn-ea"/>
                <a:cs typeface="+mn-cs"/>
              </a:rPr>
              <a:t> y </a:t>
            </a:r>
            <a:r>
              <a:rPr lang="es-ES" sz="1200" b="1" kern="1200" dirty="0" err="1" smtClean="0">
                <a:solidFill>
                  <a:schemeClr val="tx1"/>
                </a:solidFill>
                <a:effectLst/>
                <a:latin typeface="+mn-lt"/>
                <a:ea typeface="+mn-ea"/>
                <a:cs typeface="+mn-cs"/>
              </a:rPr>
              <a:t>safinamida</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89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Los antidepresivos tricíclicos como </a:t>
            </a:r>
            <a:r>
              <a:rPr lang="es-ES" b="1" dirty="0"/>
              <a:t>la </a:t>
            </a:r>
            <a:r>
              <a:rPr lang="es-ES" b="1" dirty="0" smtClean="0"/>
              <a:t>amitriptilina </a:t>
            </a:r>
            <a:r>
              <a:rPr lang="es-ES" b="1" dirty="0"/>
              <a:t>y la imipramina</a:t>
            </a:r>
            <a:r>
              <a:rPr lang="es-ES" b="1" baseline="0" dirty="0"/>
              <a:t> </a:t>
            </a:r>
            <a:r>
              <a:rPr lang="es-ES" baseline="0" dirty="0"/>
              <a:t>inhiben la recaptación 1 de noradrenalina, aumentando los niveles de este neurotransmisor en el espacio sináptico. Son útiles en la depresión, en cuya fisiopatología interviene el déficit de aminas biógenas. La cocaína y las anfetaminas que son drogas de abuso, tienen un mecanismo similar, razón por la que mejoran el estado de ánimo.</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223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Los corticoides como la </a:t>
            </a:r>
            <a:r>
              <a:rPr lang="es-ES" b="1" dirty="0"/>
              <a:t>hidrocortisona</a:t>
            </a:r>
            <a:r>
              <a:rPr lang="es-ES" dirty="0"/>
              <a:t> y broncodilatadores como la </a:t>
            </a:r>
            <a:r>
              <a:rPr lang="es-ES" b="1" dirty="0"/>
              <a:t>teofilina</a:t>
            </a:r>
            <a:r>
              <a:rPr lang="es-ES" dirty="0"/>
              <a:t> bloquean la</a:t>
            </a:r>
            <a:r>
              <a:rPr lang="es-ES" baseline="0" dirty="0"/>
              <a:t> recaptación 2</a:t>
            </a:r>
            <a:r>
              <a:rPr lang="es-ES" dirty="0"/>
              <a:t>, lo que puede provocar un incremento de noradrenalina en los receptores β2 localizados en el músculo liso bronquial, lo </a:t>
            </a:r>
            <a:r>
              <a:rPr lang="es-ES" dirty="0" smtClean="0"/>
              <a:t>cual</a:t>
            </a:r>
            <a:r>
              <a:rPr lang="es-ES" baseline="0" dirty="0" smtClean="0"/>
              <a:t> contribuye </a:t>
            </a:r>
            <a:r>
              <a:rPr lang="es-ES" dirty="0" smtClean="0"/>
              <a:t>al </a:t>
            </a:r>
            <a:r>
              <a:rPr lang="es-ES" dirty="0"/>
              <a:t>efecto antiasmático de estos medicamentos.</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01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1" kern="1200" dirty="0" smtClean="0">
                <a:solidFill>
                  <a:schemeClr val="tx1"/>
                </a:solidFill>
                <a:effectLst/>
                <a:latin typeface="+mn-lt"/>
                <a:ea typeface="+mn-ea"/>
                <a:cs typeface="+mn-cs"/>
              </a:rPr>
              <a:t>BUTIRILCOLINESTERASA presenta mayor afinidad por los ésteres (</a:t>
            </a:r>
            <a:r>
              <a:rPr lang="es-ES" sz="1200" b="1" kern="1200" dirty="0" err="1" smtClean="0">
                <a:solidFill>
                  <a:schemeClr val="tx1"/>
                </a:solidFill>
                <a:effectLst/>
                <a:latin typeface="+mn-lt"/>
                <a:ea typeface="+mn-ea"/>
                <a:cs typeface="+mn-cs"/>
              </a:rPr>
              <a:t>butirilcolina</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succinilcolina</a:t>
            </a:r>
            <a:r>
              <a:rPr lang="es-ES" sz="1200" b="1" kern="1200" dirty="0" smtClean="0">
                <a:solidFill>
                  <a:schemeClr val="tx1"/>
                </a:solidFill>
                <a:effectLst/>
                <a:latin typeface="+mn-lt"/>
                <a:ea typeface="+mn-ea"/>
                <a:cs typeface="+mn-cs"/>
              </a:rPr>
              <a:t> y  </a:t>
            </a:r>
            <a:r>
              <a:rPr lang="es-ES" sz="1200" b="1" kern="1200" dirty="0" err="1" smtClean="0">
                <a:solidFill>
                  <a:schemeClr val="tx1"/>
                </a:solidFill>
                <a:effectLst/>
                <a:latin typeface="+mn-lt"/>
                <a:ea typeface="+mn-ea"/>
                <a:cs typeface="+mn-cs"/>
              </a:rPr>
              <a:t>procaína</a:t>
            </a:r>
            <a:r>
              <a:rPr lang="es-ES" sz="1200" b="1" kern="1200" dirty="0" smtClean="0">
                <a:solidFill>
                  <a:schemeClr val="tx1"/>
                </a:solidFill>
                <a:effectLst/>
                <a:latin typeface="+mn-lt"/>
                <a:ea typeface="+mn-ea"/>
                <a:cs typeface="+mn-cs"/>
              </a:rPr>
              <a:t>) que por la acetilcolina. </a:t>
            </a:r>
            <a:endParaRPr lang="es-ES" dirty="0" smtClean="0">
              <a:effectLst/>
            </a:endParaRPr>
          </a:p>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40</a:t>
            </a:fld>
            <a:endParaRPr lang="es-ES"/>
          </a:p>
        </p:txBody>
      </p:sp>
    </p:spTree>
    <p:extLst>
      <p:ext uri="{BB962C8B-B14F-4D97-AF65-F5344CB8AC3E}">
        <p14:creationId xmlns:p14="http://schemas.microsoft.com/office/powerpoint/2010/main" val="1386785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dirty="0"/>
              <a:t>CAT: </a:t>
            </a:r>
            <a:r>
              <a:rPr lang="en-US" altLang="es-ES" dirty="0" err="1"/>
              <a:t>colina</a:t>
            </a:r>
            <a:r>
              <a:rPr lang="en-US" altLang="es-ES" dirty="0"/>
              <a:t> </a:t>
            </a:r>
            <a:r>
              <a:rPr lang="en-US" altLang="es-ES" dirty="0" err="1"/>
              <a:t>acetil</a:t>
            </a:r>
            <a:r>
              <a:rPr lang="en-US" altLang="es-ES" dirty="0"/>
              <a:t> </a:t>
            </a:r>
            <a:r>
              <a:rPr lang="en-US" altLang="es-ES" dirty="0" err="1"/>
              <a:t>transferasa</a:t>
            </a:r>
            <a:endParaRPr lang="en-US" altLang="es-ES" dirty="0"/>
          </a:p>
          <a:p>
            <a:r>
              <a:rPr lang="en-US" altLang="es-ES" dirty="0"/>
              <a:t>Ach: </a:t>
            </a:r>
            <a:r>
              <a:rPr lang="en-US" altLang="es-ES" dirty="0" err="1"/>
              <a:t>Acetilcolinesterasa</a:t>
            </a:r>
            <a:r>
              <a:rPr lang="en-US" altLang="es-ES" dirty="0"/>
              <a:t>: T</a:t>
            </a:r>
            <a:r>
              <a:rPr lang="es-ES" sz="2404" b="0" i="0" u="none" strike="noStrike" kern="1200" baseline="0" dirty="0" err="1">
                <a:solidFill>
                  <a:schemeClr val="tx1"/>
                </a:solidFill>
                <a:latin typeface="+mn-lt"/>
                <a:ea typeface="+mn-ea"/>
                <a:cs typeface="+mn-cs"/>
              </a:rPr>
              <a:t>iende</a:t>
            </a:r>
            <a:r>
              <a:rPr lang="es-ES" sz="2404" b="0" i="0" u="none" strike="noStrike" kern="1200" baseline="0" dirty="0">
                <a:solidFill>
                  <a:schemeClr val="tx1"/>
                </a:solidFill>
                <a:latin typeface="+mn-lt"/>
                <a:ea typeface="+mn-ea"/>
                <a:cs typeface="+mn-cs"/>
              </a:rPr>
              <a:t> a localizarse en la sinapsis colinérgica, donde hidroliza la acetilcolina recién liberada por la terminación. Es 10 veces más abundante en el cerebro.</a:t>
            </a:r>
            <a:endParaRPr lang="en-US" altLang="es-ES" dirty="0"/>
          </a:p>
          <a:p>
            <a:r>
              <a:rPr lang="en-US" altLang="es-ES" dirty="0" err="1"/>
              <a:t>BuCE</a:t>
            </a:r>
            <a:r>
              <a:rPr lang="en-US" altLang="es-ES" dirty="0"/>
              <a:t>: </a:t>
            </a:r>
            <a:r>
              <a:rPr lang="en-US" altLang="es-ES" dirty="0" err="1"/>
              <a:t>Butirilcolinesterasa</a:t>
            </a:r>
            <a:r>
              <a:rPr lang="en-US" altLang="es-ES" dirty="0"/>
              <a:t>: </a:t>
            </a:r>
            <a:r>
              <a:rPr lang="es-ES" sz="2404" b="0" i="0" u="none" strike="noStrike" kern="1200" baseline="0" dirty="0">
                <a:solidFill>
                  <a:schemeClr val="tx1"/>
                </a:solidFill>
                <a:latin typeface="+mn-lt"/>
                <a:ea typeface="+mn-ea"/>
                <a:cs typeface="+mn-cs"/>
              </a:rPr>
              <a:t>se localiza </a:t>
            </a:r>
            <a:r>
              <a:rPr lang="es-ES" sz="2404" b="0" i="0" u="none" strike="noStrike" kern="1200" baseline="0" dirty="0" err="1">
                <a:solidFill>
                  <a:schemeClr val="tx1"/>
                </a:solidFill>
                <a:latin typeface="+mn-lt"/>
                <a:ea typeface="+mn-ea"/>
                <a:cs typeface="+mn-cs"/>
              </a:rPr>
              <a:t>extrasinápticamente</a:t>
            </a:r>
            <a:r>
              <a:rPr lang="es-ES" sz="2404" b="0" i="0" u="none" strike="noStrike" kern="1200" baseline="0" dirty="0">
                <a:solidFill>
                  <a:schemeClr val="tx1"/>
                </a:solidFill>
                <a:latin typeface="+mn-lt"/>
                <a:ea typeface="+mn-ea"/>
                <a:cs typeface="+mn-cs"/>
              </a:rPr>
              <a:t>.</a:t>
            </a:r>
          </a:p>
          <a:p>
            <a:r>
              <a:rPr lang="es-ES" sz="2404" b="0" i="0" u="none" strike="noStrike" kern="1200" baseline="0" dirty="0">
                <a:solidFill>
                  <a:schemeClr val="tx1"/>
                </a:solidFill>
                <a:latin typeface="+mn-lt"/>
                <a:ea typeface="+mn-ea"/>
                <a:cs typeface="+mn-cs"/>
              </a:rPr>
              <a:t>La </a:t>
            </a:r>
            <a:r>
              <a:rPr lang="es-ES" sz="2404" b="0" i="0" u="none" strike="noStrike" kern="1200" baseline="0" dirty="0" err="1">
                <a:solidFill>
                  <a:schemeClr val="tx1"/>
                </a:solidFill>
                <a:latin typeface="+mn-lt"/>
                <a:ea typeface="+mn-ea"/>
                <a:cs typeface="+mn-cs"/>
              </a:rPr>
              <a:t>Ach</a:t>
            </a:r>
            <a:r>
              <a:rPr lang="es-ES" sz="2404" b="0" i="0" u="none" strike="noStrike" kern="1200" baseline="0" dirty="0">
                <a:solidFill>
                  <a:schemeClr val="tx1"/>
                </a:solidFill>
                <a:latin typeface="+mn-lt"/>
                <a:ea typeface="+mn-ea"/>
                <a:cs typeface="+mn-cs"/>
              </a:rPr>
              <a:t> s</a:t>
            </a:r>
            <a:r>
              <a:rPr lang="es-CU" sz="2404" kern="1200" dirty="0">
                <a:solidFill>
                  <a:schemeClr val="tx1"/>
                </a:solidFill>
                <a:effectLst/>
                <a:latin typeface="+mn-lt"/>
                <a:ea typeface="+mn-ea"/>
                <a:cs typeface="+mn-cs"/>
              </a:rPr>
              <a:t>e sintetiza en el citoplasma de la neurona presináptica a partir de colina y la acetil coenzima A (Acetil </a:t>
            </a:r>
            <a:r>
              <a:rPr lang="es-CU" sz="2404" kern="1200" dirty="0" err="1">
                <a:solidFill>
                  <a:schemeClr val="tx1"/>
                </a:solidFill>
                <a:effectLst/>
                <a:latin typeface="+mn-lt"/>
                <a:ea typeface="+mn-ea"/>
                <a:cs typeface="+mn-cs"/>
              </a:rPr>
              <a:t>coA</a:t>
            </a:r>
            <a:r>
              <a:rPr lang="es-CU" sz="2404" kern="1200" dirty="0">
                <a:solidFill>
                  <a:schemeClr val="tx1"/>
                </a:solidFill>
                <a:effectLst/>
                <a:latin typeface="+mn-lt"/>
                <a:ea typeface="+mn-ea"/>
                <a:cs typeface="+mn-cs"/>
              </a:rPr>
              <a:t>) mediante la enzima colino acetil transferasa (CAT).</a:t>
            </a:r>
            <a:r>
              <a:rPr lang="es-ES" sz="2404" b="0" i="0" u="none" strike="noStrike" kern="1200" baseline="0" dirty="0">
                <a:solidFill>
                  <a:schemeClr val="tx1"/>
                </a:solidFill>
                <a:latin typeface="+mn-lt"/>
                <a:ea typeface="+mn-ea"/>
                <a:cs typeface="+mn-cs"/>
              </a:rPr>
              <a:t> en las células gliales, el plasma y el líquido intersticial. </a:t>
            </a:r>
            <a:r>
              <a:rPr lang="es-CU" sz="2404" kern="1200" dirty="0">
                <a:solidFill>
                  <a:schemeClr val="tx1"/>
                </a:solidFill>
                <a:effectLst/>
                <a:latin typeface="+mn-lt"/>
                <a:ea typeface="+mn-ea"/>
                <a:cs typeface="+mn-cs"/>
              </a:rPr>
              <a:t>Una vez sintetizada, se transporta a las vesículas sinápticas para su almacenamiento, proceso en el que interviene el transportador vesicular </a:t>
            </a:r>
            <a:r>
              <a:rPr lang="es-CU" sz="2404" kern="1200" dirty="0" err="1">
                <a:solidFill>
                  <a:schemeClr val="tx1"/>
                </a:solidFill>
                <a:effectLst/>
                <a:latin typeface="+mn-lt"/>
                <a:ea typeface="+mn-ea"/>
                <a:cs typeface="+mn-cs"/>
              </a:rPr>
              <a:t>VAChT</a:t>
            </a:r>
            <a:r>
              <a:rPr lang="es-CU" sz="2404" kern="1200" dirty="0">
                <a:solidFill>
                  <a:schemeClr val="tx1"/>
                </a:solidFill>
                <a:effectLst/>
                <a:latin typeface="+mn-lt"/>
                <a:ea typeface="+mn-ea"/>
                <a:cs typeface="+mn-cs"/>
              </a:rPr>
              <a:t>, que tiene gran poder de concentración, es saturable y dependiente de ATP. Cuando ocurre la despolarización y la entrada de Ca</a:t>
            </a:r>
            <a:r>
              <a:rPr lang="es-CU" sz="2404" kern="1200" baseline="30000" dirty="0">
                <a:solidFill>
                  <a:schemeClr val="tx1"/>
                </a:solidFill>
                <a:effectLst/>
                <a:latin typeface="+mn-lt"/>
                <a:ea typeface="+mn-ea"/>
                <a:cs typeface="+mn-cs"/>
              </a:rPr>
              <a:t>+</a:t>
            </a:r>
            <a:r>
              <a:rPr lang="es-CU" sz="2404" kern="1200" dirty="0">
                <a:solidFill>
                  <a:schemeClr val="tx1"/>
                </a:solidFill>
                <a:effectLst/>
                <a:latin typeface="+mn-lt"/>
                <a:ea typeface="+mn-ea"/>
                <a:cs typeface="+mn-cs"/>
              </a:rPr>
              <a:t> a la terminal presináptica, las vesículas se fusionan a la membrana plasmática y se libera la </a:t>
            </a:r>
            <a:r>
              <a:rPr lang="es-CU" sz="2404" kern="1200" dirty="0" err="1">
                <a:solidFill>
                  <a:schemeClr val="tx1"/>
                </a:solidFill>
                <a:effectLst/>
                <a:latin typeface="+mn-lt"/>
                <a:ea typeface="+mn-ea"/>
                <a:cs typeface="+mn-cs"/>
              </a:rPr>
              <a:t>Ach</a:t>
            </a:r>
            <a:r>
              <a:rPr lang="es-CU" sz="2404" kern="1200" dirty="0">
                <a:solidFill>
                  <a:schemeClr val="tx1"/>
                </a:solidFill>
                <a:effectLst/>
                <a:latin typeface="+mn-lt"/>
                <a:ea typeface="+mn-ea"/>
                <a:cs typeface="+mn-cs"/>
              </a:rPr>
              <a:t> por exocitosis. </a:t>
            </a:r>
          </a:p>
          <a:p>
            <a:r>
              <a:rPr lang="es-CU" sz="2404" kern="1200" dirty="0">
                <a:solidFill>
                  <a:schemeClr val="tx1"/>
                </a:solidFill>
                <a:effectLst/>
                <a:latin typeface="+mn-lt"/>
                <a:ea typeface="+mn-ea"/>
                <a:cs typeface="+mn-cs"/>
              </a:rPr>
              <a:t>Una vez liberada la </a:t>
            </a:r>
            <a:r>
              <a:rPr lang="es-CU" sz="2404" kern="1200" dirty="0" err="1">
                <a:solidFill>
                  <a:schemeClr val="tx1"/>
                </a:solidFill>
                <a:effectLst/>
                <a:latin typeface="+mn-lt"/>
                <a:ea typeface="+mn-ea"/>
                <a:cs typeface="+mn-cs"/>
              </a:rPr>
              <a:t>Ach</a:t>
            </a:r>
            <a:r>
              <a:rPr lang="es-CU" sz="2404" kern="1200" dirty="0">
                <a:solidFill>
                  <a:schemeClr val="tx1"/>
                </a:solidFill>
                <a:effectLst/>
                <a:latin typeface="+mn-lt"/>
                <a:ea typeface="+mn-ea"/>
                <a:cs typeface="+mn-cs"/>
              </a:rPr>
              <a:t> puede tomar varios caminos:</a:t>
            </a:r>
          </a:p>
          <a:p>
            <a:pPr marL="342900" lvl="0" indent="-342900">
              <a:buFont typeface="Arial" panose="020B0604020202020204" pitchFamily="34" charset="0"/>
              <a:buChar char="•"/>
            </a:pPr>
            <a:r>
              <a:rPr lang="es-CU" sz="2404" kern="1200" dirty="0">
                <a:solidFill>
                  <a:schemeClr val="tx1"/>
                </a:solidFill>
                <a:effectLst/>
                <a:latin typeface="+mn-lt"/>
                <a:ea typeface="+mn-ea"/>
                <a:cs typeface="+mn-cs"/>
              </a:rPr>
              <a:t>Interactuar con sus receptores muscarínicos y nicotínicos a nivel pre y post sináptico.</a:t>
            </a:r>
          </a:p>
          <a:p>
            <a:pPr marL="342900" lvl="0" indent="-342900">
              <a:buFont typeface="Arial" panose="020B0604020202020204" pitchFamily="34" charset="0"/>
              <a:buChar char="•"/>
            </a:pPr>
            <a:r>
              <a:rPr lang="es-CU" sz="2404" kern="1200" dirty="0">
                <a:solidFill>
                  <a:schemeClr val="tx1"/>
                </a:solidFill>
                <a:effectLst/>
                <a:latin typeface="+mn-lt"/>
                <a:ea typeface="+mn-ea"/>
                <a:cs typeface="+mn-cs"/>
              </a:rPr>
              <a:t>Ser hidrolizada en 1 milisegundo a colina y acetato por la acetilcolinesterasa (</a:t>
            </a:r>
            <a:r>
              <a:rPr lang="es-CU" sz="2404" kern="1200" dirty="0" err="1">
                <a:solidFill>
                  <a:schemeClr val="tx1"/>
                </a:solidFill>
                <a:effectLst/>
                <a:latin typeface="+mn-lt"/>
                <a:ea typeface="+mn-ea"/>
                <a:cs typeface="+mn-cs"/>
              </a:rPr>
              <a:t>AchE</a:t>
            </a:r>
            <a:r>
              <a:rPr lang="es-CU" sz="2404" kern="1200" dirty="0">
                <a:solidFill>
                  <a:schemeClr val="tx1"/>
                </a:solidFill>
                <a:effectLst/>
                <a:latin typeface="+mn-lt"/>
                <a:ea typeface="+mn-ea"/>
                <a:cs typeface="+mn-cs"/>
              </a:rPr>
              <a:t>), una enzima selectiva para la </a:t>
            </a:r>
            <a:r>
              <a:rPr lang="es-CU" sz="2404" kern="1200" dirty="0" err="1">
                <a:solidFill>
                  <a:schemeClr val="tx1"/>
                </a:solidFill>
                <a:effectLst/>
                <a:latin typeface="+mn-lt"/>
                <a:ea typeface="+mn-ea"/>
                <a:cs typeface="+mn-cs"/>
              </a:rPr>
              <a:t>Ach</a:t>
            </a:r>
            <a:r>
              <a:rPr lang="es-CU" sz="2404" kern="1200" dirty="0">
                <a:solidFill>
                  <a:schemeClr val="tx1"/>
                </a:solidFill>
                <a:effectLst/>
                <a:latin typeface="+mn-lt"/>
                <a:ea typeface="+mn-ea"/>
                <a:cs typeface="+mn-cs"/>
              </a:rPr>
              <a:t> ubicada en la hendidura sináptica o en la membrana postsináptica. La colina resultante es captada nuevamente por la neurona presináptica y se utiliza para sintetizar nuevamente </a:t>
            </a:r>
            <a:r>
              <a:rPr lang="es-CU" sz="2404" kern="1200" dirty="0" err="1">
                <a:solidFill>
                  <a:schemeClr val="tx1"/>
                </a:solidFill>
                <a:effectLst/>
                <a:latin typeface="+mn-lt"/>
                <a:ea typeface="+mn-ea"/>
                <a:cs typeface="+mn-cs"/>
              </a:rPr>
              <a:t>Ach</a:t>
            </a:r>
            <a:r>
              <a:rPr lang="es-CU" sz="2404" kern="1200" dirty="0">
                <a:solidFill>
                  <a:schemeClr val="tx1"/>
                </a:solidFill>
                <a:effectLst/>
                <a:latin typeface="+mn-lt"/>
                <a:ea typeface="+mn-ea"/>
                <a:cs typeface="+mn-cs"/>
              </a:rPr>
              <a:t>.</a:t>
            </a:r>
          </a:p>
          <a:p>
            <a:pPr marL="342900" lvl="0" indent="-342900">
              <a:buFont typeface="Arial" panose="020B0604020202020204" pitchFamily="34" charset="0"/>
              <a:buChar char="•"/>
            </a:pPr>
            <a:r>
              <a:rPr lang="es-CU" sz="2404" kern="1200" dirty="0">
                <a:solidFill>
                  <a:schemeClr val="tx1"/>
                </a:solidFill>
                <a:effectLst/>
                <a:latin typeface="+mn-lt"/>
                <a:ea typeface="+mn-ea"/>
                <a:cs typeface="+mn-cs"/>
              </a:rPr>
              <a:t>Ser hidrolizada por la </a:t>
            </a:r>
            <a:r>
              <a:rPr lang="es-CU" sz="2404" kern="1200" dirty="0" err="1">
                <a:solidFill>
                  <a:schemeClr val="tx1"/>
                </a:solidFill>
                <a:effectLst/>
                <a:latin typeface="+mn-lt"/>
                <a:ea typeface="+mn-ea"/>
                <a:cs typeface="+mn-cs"/>
              </a:rPr>
              <a:t>butirilcolinesterasa</a:t>
            </a:r>
            <a:r>
              <a:rPr lang="es-CU" sz="2404" kern="1200" dirty="0">
                <a:solidFill>
                  <a:schemeClr val="tx1"/>
                </a:solidFill>
                <a:effectLst/>
                <a:latin typeface="+mn-lt"/>
                <a:ea typeface="+mn-ea"/>
                <a:cs typeface="+mn-cs"/>
              </a:rPr>
              <a:t> (</a:t>
            </a:r>
            <a:r>
              <a:rPr lang="es-CU" sz="2404" kern="1200" dirty="0" err="1">
                <a:solidFill>
                  <a:schemeClr val="tx1"/>
                </a:solidFill>
                <a:effectLst/>
                <a:latin typeface="+mn-lt"/>
                <a:ea typeface="+mn-ea"/>
                <a:cs typeface="+mn-cs"/>
              </a:rPr>
              <a:t>BuCE</a:t>
            </a:r>
            <a:r>
              <a:rPr lang="es-CU" sz="2404" kern="1200" dirty="0">
                <a:solidFill>
                  <a:schemeClr val="tx1"/>
                </a:solidFill>
                <a:effectLst/>
                <a:latin typeface="+mn-lt"/>
                <a:ea typeface="+mn-ea"/>
                <a:cs typeface="+mn-cs"/>
              </a:rPr>
              <a:t>) fuera del espacio sináptico (hígado, plasma, glía y otros tejidos).</a:t>
            </a:r>
          </a:p>
          <a:p>
            <a:pPr marL="342900" lvl="0" indent="-342900">
              <a:buFont typeface="Arial" panose="020B0604020202020204" pitchFamily="34" charset="0"/>
              <a:buChar char="•"/>
            </a:pPr>
            <a:endParaRPr lang="es-CU" sz="2404"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CU" sz="2404" kern="1200" dirty="0">
                <a:solidFill>
                  <a:schemeClr val="tx1"/>
                </a:solidFill>
                <a:effectLst/>
                <a:latin typeface="+mn-lt"/>
                <a:ea typeface="+mn-ea"/>
                <a:cs typeface="+mn-cs"/>
              </a:rPr>
              <a:t>La </a:t>
            </a:r>
            <a:r>
              <a:rPr lang="es-CU" sz="2404" kern="1200" dirty="0" err="1">
                <a:solidFill>
                  <a:schemeClr val="tx1"/>
                </a:solidFill>
                <a:effectLst/>
                <a:latin typeface="+mn-lt"/>
                <a:ea typeface="+mn-ea"/>
                <a:cs typeface="+mn-cs"/>
              </a:rPr>
              <a:t>BuCE</a:t>
            </a:r>
            <a:r>
              <a:rPr lang="es-CU" sz="2404" kern="1200" dirty="0">
                <a:solidFill>
                  <a:schemeClr val="tx1"/>
                </a:solidFill>
                <a:effectLst/>
                <a:latin typeface="+mn-lt"/>
                <a:ea typeface="+mn-ea"/>
                <a:cs typeface="+mn-cs"/>
              </a:rPr>
              <a:t> o </a:t>
            </a:r>
            <a:r>
              <a:rPr lang="es-CU" sz="2404" kern="1200" dirty="0" err="1">
                <a:solidFill>
                  <a:schemeClr val="tx1"/>
                </a:solidFill>
                <a:effectLst/>
                <a:latin typeface="+mn-lt"/>
                <a:ea typeface="+mn-ea"/>
                <a:cs typeface="+mn-cs"/>
              </a:rPr>
              <a:t>pseudocolinesterasa</a:t>
            </a:r>
            <a:r>
              <a:rPr lang="es-CU" sz="2404" kern="1200" dirty="0">
                <a:solidFill>
                  <a:schemeClr val="tx1"/>
                </a:solidFill>
                <a:effectLst/>
                <a:latin typeface="+mn-lt"/>
                <a:ea typeface="+mn-ea"/>
                <a:cs typeface="+mn-cs"/>
              </a:rPr>
              <a:t> también hidroliza otros ésteres de colina como la </a:t>
            </a:r>
            <a:r>
              <a:rPr lang="es-CU" sz="2404" kern="1200" dirty="0" err="1">
                <a:solidFill>
                  <a:schemeClr val="tx1"/>
                </a:solidFill>
                <a:effectLst/>
                <a:latin typeface="+mn-lt"/>
                <a:ea typeface="+mn-ea"/>
                <a:cs typeface="+mn-cs"/>
              </a:rPr>
              <a:t>butirilcolina</a:t>
            </a:r>
            <a:r>
              <a:rPr lang="es-CU" sz="2404" kern="1200" dirty="0">
                <a:solidFill>
                  <a:schemeClr val="tx1"/>
                </a:solidFill>
                <a:effectLst/>
                <a:latin typeface="+mn-lt"/>
                <a:ea typeface="+mn-ea"/>
                <a:cs typeface="+mn-cs"/>
              </a:rPr>
              <a:t>.</a:t>
            </a:r>
          </a:p>
          <a:p>
            <a:pPr marL="0" lvl="0" indent="0">
              <a:buFont typeface="Arial" panose="020B0604020202020204" pitchFamily="34" charset="0"/>
              <a:buNone/>
            </a:pPr>
            <a:endParaRPr lang="es-CU" sz="2404" kern="1200" dirty="0">
              <a:solidFill>
                <a:schemeClr val="tx1"/>
              </a:solidFill>
              <a:effectLst/>
              <a:latin typeface="+mn-lt"/>
              <a:ea typeface="+mn-ea"/>
              <a:cs typeface="+mn-cs"/>
            </a:endParaRPr>
          </a:p>
          <a:p>
            <a:endParaRPr lang="en-US" altLang="es-ES" dirty="0"/>
          </a:p>
        </p:txBody>
      </p:sp>
    </p:spTree>
    <p:extLst>
      <p:ext uri="{BB962C8B-B14F-4D97-AF65-F5344CB8AC3E}">
        <p14:creationId xmlns:p14="http://schemas.microsoft.com/office/powerpoint/2010/main" val="246747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ES" dirty="0"/>
              <a:t>El </a:t>
            </a:r>
            <a:r>
              <a:rPr lang="en-US" altLang="es-ES" b="1" dirty="0" err="1"/>
              <a:t>Hemicolinio</a:t>
            </a:r>
            <a:r>
              <a:rPr lang="en-US" altLang="es-ES" dirty="0"/>
              <a:t> bloquea de forma </a:t>
            </a:r>
            <a:r>
              <a:rPr lang="en-US" altLang="es-ES" dirty="0" err="1"/>
              <a:t>competitiva</a:t>
            </a:r>
            <a:r>
              <a:rPr lang="en-US" altLang="es-ES" dirty="0"/>
              <a:t> </a:t>
            </a:r>
            <a:r>
              <a:rPr lang="es-ES" sz="1200" b="0" i="0" u="none" strike="noStrike" kern="1200" baseline="0" dirty="0">
                <a:solidFill>
                  <a:schemeClr val="tx1"/>
                </a:solidFill>
                <a:latin typeface="+mn-lt"/>
                <a:ea typeface="+mn-ea"/>
                <a:cs typeface="+mn-cs"/>
              </a:rPr>
              <a:t>el transporte de la colina hacia el interior de la terminación nerviosa. Este es el paso limitante de la velocidad de esta reacción. No tiene utilidad clínica</a:t>
            </a:r>
            <a:endParaRPr lang="en-US" altLang="es-ES" dirty="0"/>
          </a:p>
        </p:txBody>
      </p:sp>
    </p:spTree>
    <p:extLst>
      <p:ext uri="{BB962C8B-B14F-4D97-AF65-F5344CB8AC3E}">
        <p14:creationId xmlns:p14="http://schemas.microsoft.com/office/powerpoint/2010/main" val="46759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dirty="0"/>
              <a:t>El </a:t>
            </a:r>
            <a:r>
              <a:rPr lang="en-US" altLang="es-ES" b="1" dirty="0"/>
              <a:t>vesamicol</a:t>
            </a:r>
            <a:r>
              <a:rPr lang="en-US" altLang="es-ES" dirty="0"/>
              <a:t> bloquea el almacenamiento de la acetilcolina en las vesículas. </a:t>
            </a:r>
            <a:r>
              <a:rPr lang="en-US" sz="2404" kern="1200" dirty="0">
                <a:solidFill>
                  <a:schemeClr val="tx1"/>
                </a:solidFill>
                <a:effectLst/>
                <a:latin typeface="+mn-lt"/>
                <a:ea typeface="+mn-ea"/>
                <a:cs typeface="+mn-cs"/>
              </a:rPr>
              <a:t>Se trata de un </a:t>
            </a:r>
            <a:r>
              <a:rPr lang="es-CU" sz="2404" kern="1200" dirty="0">
                <a:solidFill>
                  <a:schemeClr val="tx1"/>
                </a:solidFill>
                <a:effectLst/>
                <a:latin typeface="+mn-lt"/>
                <a:ea typeface="+mn-ea"/>
                <a:cs typeface="+mn-cs"/>
              </a:rPr>
              <a:t>fármaco de uso experimental</a:t>
            </a:r>
            <a:r>
              <a:rPr lang="es-CU" sz="2404" kern="1200" dirty="0" smtClean="0">
                <a:solidFill>
                  <a:schemeClr val="tx1"/>
                </a:solidFill>
                <a:effectLst/>
                <a:latin typeface="+mn-lt"/>
                <a:ea typeface="+mn-ea"/>
                <a:cs typeface="+mn-cs"/>
              </a:rPr>
              <a:t>.</a:t>
            </a:r>
          </a:p>
          <a:p>
            <a:pPr eaLnBrk="1" hangingPunct="1">
              <a:spcBef>
                <a:spcPct val="0"/>
              </a:spcBef>
            </a:pPr>
            <a:endParaRPr lang="es-CU" altLang="es-ES" sz="2404" kern="1200" dirty="0" smtClean="0">
              <a:solidFill>
                <a:schemeClr val="tx1"/>
              </a:solidFill>
              <a:effectLst/>
              <a:latin typeface="+mn-lt"/>
              <a:ea typeface="+mn-ea"/>
              <a:cs typeface="+mn-cs"/>
            </a:endParaRPr>
          </a:p>
          <a:p>
            <a:pPr eaLnBrk="1" hangingPunct="1">
              <a:spcBef>
                <a:spcPct val="0"/>
              </a:spcBef>
            </a:pPr>
            <a:endParaRPr lang="en-US" altLang="es-ES" dirty="0"/>
          </a:p>
        </p:txBody>
      </p:sp>
    </p:spTree>
    <p:extLst>
      <p:ext uri="{BB962C8B-B14F-4D97-AF65-F5344CB8AC3E}">
        <p14:creationId xmlns:p14="http://schemas.microsoft.com/office/powerpoint/2010/main" val="326282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Las sinapsis se pueden clasificar además según las estructuras (diapositiva 6): </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Sinapsis axodendríticas: señal entre axones y dendritas.</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Sinapsis axoaxónicas: señal entre axones.  </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Sinapsis axosomáticas: señal entre los axones y el cuerpo celular de las neuronas. </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Sinapsis dendrodendríticas: señal entre dendritas. </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6</a:t>
            </a:fld>
            <a:endParaRPr lang="es-ES"/>
          </a:p>
        </p:txBody>
      </p:sp>
    </p:spTree>
    <p:extLst>
      <p:ext uri="{BB962C8B-B14F-4D97-AF65-F5344CB8AC3E}">
        <p14:creationId xmlns:p14="http://schemas.microsoft.com/office/powerpoint/2010/main" val="1455324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2800" b="0" i="0" u="none" strike="noStrike" kern="1200" baseline="0" dirty="0">
                <a:solidFill>
                  <a:schemeClr val="tx1"/>
                </a:solidFill>
                <a:latin typeface="+mn-lt"/>
                <a:ea typeface="+mn-ea"/>
                <a:cs typeface="+mn-cs"/>
              </a:rPr>
              <a:t>La </a:t>
            </a:r>
            <a:r>
              <a:rPr lang="es-ES" sz="2800" b="1" i="0" u="none" strike="noStrike" kern="1200" baseline="0" dirty="0">
                <a:solidFill>
                  <a:schemeClr val="tx1"/>
                </a:solidFill>
                <a:latin typeface="+mn-lt"/>
                <a:ea typeface="+mn-ea"/>
                <a:cs typeface="+mn-cs"/>
              </a:rPr>
              <a:t>toxina botulínica, </a:t>
            </a:r>
            <a:r>
              <a:rPr lang="es-ES" sz="2800" b="0" i="0" u="none" strike="noStrike" kern="1200" baseline="0" dirty="0">
                <a:solidFill>
                  <a:schemeClr val="tx1"/>
                </a:solidFill>
                <a:latin typeface="+mn-lt"/>
                <a:ea typeface="+mn-ea"/>
                <a:cs typeface="+mn-cs"/>
              </a:rPr>
              <a:t>contienen una serie de peptidasas, que degradan varias proteínas específicas que intervienen en la exocitosis (complejo SNARE) y provocan así un bloqueo de larga duración de la función sináptica colinérgica. En su formulación de BOTOX es útil</a:t>
            </a:r>
            <a:r>
              <a:rPr lang="es-ES" sz="2800" dirty="0">
                <a:solidFill>
                  <a:schemeClr val="bg1"/>
                </a:solidFill>
              </a:rPr>
              <a:t> en el </a:t>
            </a:r>
            <a:r>
              <a:rPr lang="es-ES" sz="2800" dirty="0" err="1">
                <a:solidFill>
                  <a:schemeClr val="bg1"/>
                </a:solidFill>
              </a:rPr>
              <a:t>Tto</a:t>
            </a:r>
            <a:r>
              <a:rPr lang="es-ES" sz="2800" dirty="0">
                <a:solidFill>
                  <a:schemeClr val="bg1"/>
                </a:solidFill>
              </a:rPr>
              <a:t>. del estrabismo, el blefarospasmo y con fines cosméticos.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s-ES" dirty="0"/>
          </a:p>
          <a:p>
            <a:pPr marL="0" marR="0" indent="0" algn="l" defTabSz="914400" rtl="0" eaLnBrk="1" fontAlgn="auto" latinLnBrk="0" hangingPunct="1">
              <a:lnSpc>
                <a:spcPct val="100000"/>
              </a:lnSpc>
              <a:spcBef>
                <a:spcPct val="0"/>
              </a:spcBef>
              <a:spcAft>
                <a:spcPts val="0"/>
              </a:spcAft>
              <a:buClrTx/>
              <a:buSzTx/>
              <a:buFontTx/>
              <a:buNone/>
              <a:tabLst/>
              <a:defRPr/>
            </a:pPr>
            <a:r>
              <a:rPr lang="es-CU" altLang="es-ES" sz="1200" kern="1200" dirty="0" smtClean="0">
                <a:solidFill>
                  <a:schemeClr val="tx1"/>
                </a:solidFill>
                <a:effectLst/>
                <a:latin typeface="+mn-lt"/>
                <a:ea typeface="+mn-ea"/>
                <a:cs typeface="+mn-cs"/>
              </a:rPr>
              <a:t>* La toxina botulínica tipo A </a:t>
            </a:r>
            <a:r>
              <a:rPr lang="es-CU" altLang="es-ES" sz="1200" kern="1200" baseline="0" dirty="0" smtClean="0">
                <a:solidFill>
                  <a:schemeClr val="tx1"/>
                </a:solidFill>
                <a:effectLst/>
                <a:latin typeface="+mn-lt"/>
                <a:ea typeface="+mn-ea"/>
                <a:cs typeface="+mn-cs"/>
              </a:rPr>
              <a:t>es inyectada localmente para el tratamiento de espasmos oculares (estrabismo y blefaroespasmo) , borrado cosméticos de líneas faciales y arrugas, distonías y parálisis musculares. </a:t>
            </a:r>
            <a:endParaRPr lang="en-US" altLang="es-ES" dirty="0" smtClean="0"/>
          </a:p>
          <a:p>
            <a:pPr eaLnBrk="1" hangingPunct="1">
              <a:spcBef>
                <a:spcPct val="0"/>
              </a:spcBef>
            </a:pPr>
            <a:endParaRPr lang="en-US" altLang="es-ES" dirty="0"/>
          </a:p>
        </p:txBody>
      </p:sp>
    </p:spTree>
    <p:extLst>
      <p:ext uri="{BB962C8B-B14F-4D97-AF65-F5344CB8AC3E}">
        <p14:creationId xmlns:p14="http://schemas.microsoft.com/office/powerpoint/2010/main" val="39043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CU" sz="2404" kern="1200" dirty="0">
                <a:solidFill>
                  <a:schemeClr val="tx1"/>
                </a:solidFill>
                <a:effectLst/>
                <a:latin typeface="+mn-lt"/>
                <a:ea typeface="+mn-ea"/>
                <a:cs typeface="+mn-cs"/>
              </a:rPr>
              <a:t>La </a:t>
            </a:r>
            <a:r>
              <a:rPr lang="es-CU" sz="2404" b="1" kern="1200" dirty="0">
                <a:solidFill>
                  <a:schemeClr val="tx1"/>
                </a:solidFill>
                <a:effectLst/>
                <a:latin typeface="+mn-lt"/>
                <a:ea typeface="+mn-ea"/>
                <a:cs typeface="+mn-cs"/>
              </a:rPr>
              <a:t>toxina </a:t>
            </a:r>
            <a:r>
              <a:rPr lang="es-CU" sz="2404" b="1" kern="1200" dirty="0" err="1">
                <a:solidFill>
                  <a:schemeClr val="tx1"/>
                </a:solidFill>
                <a:effectLst/>
                <a:latin typeface="+mn-lt"/>
                <a:ea typeface="+mn-ea"/>
                <a:cs typeface="+mn-cs"/>
              </a:rPr>
              <a:t>botulinica</a:t>
            </a:r>
            <a:r>
              <a:rPr lang="es-CU" sz="2404" kern="1200" dirty="0">
                <a:solidFill>
                  <a:schemeClr val="tx1"/>
                </a:solidFill>
                <a:effectLst/>
                <a:latin typeface="+mn-lt"/>
                <a:ea typeface="+mn-ea"/>
                <a:cs typeface="+mn-cs"/>
              </a:rPr>
              <a:t>, proteína sintetizada por el microorganismo anaerobio </a:t>
            </a:r>
            <a:r>
              <a:rPr lang="es-CU" sz="2404" i="1" kern="1200" dirty="0" err="1">
                <a:solidFill>
                  <a:schemeClr val="tx1"/>
                </a:solidFill>
                <a:effectLst/>
                <a:latin typeface="+mn-lt"/>
                <a:ea typeface="+mn-ea"/>
                <a:cs typeface="+mn-cs"/>
              </a:rPr>
              <a:t>Clostridium</a:t>
            </a:r>
            <a:r>
              <a:rPr lang="es-CU" sz="2404" i="1" kern="1200" dirty="0">
                <a:solidFill>
                  <a:schemeClr val="tx1"/>
                </a:solidFill>
                <a:effectLst/>
                <a:latin typeface="+mn-lt"/>
                <a:ea typeface="+mn-ea"/>
                <a:cs typeface="+mn-cs"/>
              </a:rPr>
              <a:t> </a:t>
            </a:r>
            <a:r>
              <a:rPr lang="es-CU" sz="2404" i="1" kern="1200" dirty="0" err="1">
                <a:solidFill>
                  <a:schemeClr val="tx1"/>
                </a:solidFill>
                <a:effectLst/>
                <a:latin typeface="+mn-lt"/>
                <a:ea typeface="+mn-ea"/>
                <a:cs typeface="+mn-cs"/>
              </a:rPr>
              <a:t>Botulinum</a:t>
            </a:r>
            <a:r>
              <a:rPr lang="es-CU" sz="2404" kern="1200" dirty="0">
                <a:solidFill>
                  <a:schemeClr val="tx1"/>
                </a:solidFill>
                <a:effectLst/>
                <a:latin typeface="+mn-lt"/>
                <a:ea typeface="+mn-ea"/>
                <a:cs typeface="+mn-cs"/>
              </a:rPr>
              <a:t>, el cuál puede estar presente en alimentos enlatados en mal estado, degrada al complejo proteínico SNARE, que participa en la fusión de las vesículas a la membrana presináptica, impidiendo por tanto este proceso y subsecuentemente la exocitosis del neurotransmisor (bloqueo colinérgico) en la unión neuromuscular. Como resultado se produce una parálisis parasimpática y motora gradual que se acompaña de xerostomía, dificultades para la deglución, visión borrosa, náuseas, vómitos y parálisis respiratoria progresiva. Esta intoxicación se conoce como Botulismo y tiene una elevada mortalidad.</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566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 </a:t>
            </a:r>
          </a:p>
          <a:p>
            <a:pPr fontAlgn="base"/>
            <a:r>
              <a:rPr lang="es-ES" sz="1200" kern="1200" dirty="0" smtClean="0">
                <a:solidFill>
                  <a:schemeClr val="tx1"/>
                </a:solidFill>
                <a:effectLst/>
                <a:latin typeface="+mn-lt"/>
                <a:ea typeface="+mn-ea"/>
                <a:cs typeface="+mn-cs"/>
              </a:rPr>
              <a:t>El </a:t>
            </a:r>
            <a:r>
              <a:rPr lang="es-ES" sz="1200" b="1" kern="1200" dirty="0" err="1" smtClean="0">
                <a:solidFill>
                  <a:schemeClr val="tx1"/>
                </a:solidFill>
                <a:effectLst/>
                <a:latin typeface="+mn-lt"/>
                <a:ea typeface="+mn-ea"/>
                <a:cs typeface="+mn-cs"/>
              </a:rPr>
              <a:t>edrofonio</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une al sitio </a:t>
            </a:r>
            <a:r>
              <a:rPr lang="es-ES" sz="1200" kern="1200" dirty="0" err="1" smtClean="0">
                <a:solidFill>
                  <a:schemeClr val="tx1"/>
                </a:solidFill>
                <a:effectLst/>
                <a:latin typeface="+mn-lt"/>
                <a:ea typeface="+mn-ea"/>
                <a:cs typeface="+mn-cs"/>
              </a:rPr>
              <a:t>aniónico</a:t>
            </a:r>
            <a:r>
              <a:rPr lang="es-ES" sz="1200" kern="1200" dirty="0" smtClean="0">
                <a:solidFill>
                  <a:schemeClr val="tx1"/>
                </a:solidFill>
                <a:effectLst/>
                <a:latin typeface="+mn-lt"/>
                <a:ea typeface="+mn-ea"/>
                <a:cs typeface="+mn-cs"/>
              </a:rPr>
              <a:t> de la acetilcolinesterasa mediante enlaces iónicos y esta unión puede romperse fácilmente y reactivarse la enzima en un período más corto. Posee un TVM muy corto para ser usado en terapéutica. Útil en el diagnóstico de la miastenia </a:t>
            </a:r>
            <a:r>
              <a:rPr lang="es-ES" sz="1200" i="1" kern="1200" dirty="0" err="1" smtClean="0">
                <a:solidFill>
                  <a:schemeClr val="tx1"/>
                </a:solidFill>
                <a:effectLst/>
                <a:latin typeface="+mn-lt"/>
                <a:ea typeface="+mn-ea"/>
                <a:cs typeface="+mn-cs"/>
              </a:rPr>
              <a:t>gravis</a:t>
            </a:r>
            <a:endParaRPr lang="es-ES" sz="1200" kern="1200" dirty="0" smtClean="0">
              <a:solidFill>
                <a:schemeClr val="tx1"/>
              </a:solidFill>
              <a:effectLst/>
              <a:latin typeface="+mn-lt"/>
              <a:ea typeface="+mn-ea"/>
              <a:cs typeface="+mn-cs"/>
            </a:endParaRPr>
          </a:p>
          <a:p>
            <a:pPr fontAlgn="base"/>
            <a:r>
              <a:rPr lang="es-ES" sz="1200" kern="1200" dirty="0" smtClean="0">
                <a:solidFill>
                  <a:schemeClr val="tx1"/>
                </a:solidFill>
                <a:effectLst/>
                <a:latin typeface="+mn-lt"/>
                <a:ea typeface="+mn-ea"/>
                <a:cs typeface="+mn-cs"/>
              </a:rPr>
              <a:t>La </a:t>
            </a:r>
            <a:r>
              <a:rPr lang="es-ES" sz="1200" b="1" kern="1200" dirty="0" err="1" smtClean="0">
                <a:solidFill>
                  <a:schemeClr val="tx1"/>
                </a:solidFill>
                <a:effectLst/>
                <a:latin typeface="+mn-lt"/>
                <a:ea typeface="+mn-ea"/>
                <a:cs typeface="+mn-cs"/>
              </a:rPr>
              <a:t>neostigimina</a:t>
            </a:r>
            <a:r>
              <a:rPr lang="es-ES" sz="1200" kern="1200" dirty="0" smtClean="0">
                <a:solidFill>
                  <a:schemeClr val="tx1"/>
                </a:solidFill>
                <a:effectLst/>
                <a:latin typeface="+mn-lt"/>
                <a:ea typeface="+mn-ea"/>
                <a:cs typeface="+mn-cs"/>
              </a:rPr>
              <a:t> se une al sitio </a:t>
            </a:r>
            <a:r>
              <a:rPr lang="es-ES" sz="1200" kern="1200" dirty="0" err="1" smtClean="0">
                <a:solidFill>
                  <a:schemeClr val="tx1"/>
                </a:solidFill>
                <a:effectLst/>
                <a:latin typeface="+mn-lt"/>
                <a:ea typeface="+mn-ea"/>
                <a:cs typeface="+mn-cs"/>
              </a:rPr>
              <a:t>aniónico</a:t>
            </a:r>
            <a:r>
              <a:rPr lang="es-ES" sz="1200" kern="1200" dirty="0" smtClean="0">
                <a:solidFill>
                  <a:schemeClr val="tx1"/>
                </a:solidFill>
                <a:effectLst/>
                <a:latin typeface="+mn-lt"/>
                <a:ea typeface="+mn-ea"/>
                <a:cs typeface="+mn-cs"/>
              </a:rPr>
              <a:t> de la acetilcolinesterasa mediante enlaces iónicos, pero además transfiere un grupo </a:t>
            </a:r>
            <a:r>
              <a:rPr lang="es-ES" sz="1200" kern="1200" dirty="0" err="1" smtClean="0">
                <a:solidFill>
                  <a:schemeClr val="tx1"/>
                </a:solidFill>
                <a:effectLst/>
                <a:latin typeface="+mn-lt"/>
                <a:ea typeface="+mn-ea"/>
                <a:cs typeface="+mn-cs"/>
              </a:rPr>
              <a:t>carbamilo</a:t>
            </a:r>
            <a:r>
              <a:rPr lang="es-ES" sz="1200" kern="1200" dirty="0" smtClean="0">
                <a:solidFill>
                  <a:schemeClr val="tx1"/>
                </a:solidFill>
                <a:effectLst/>
                <a:latin typeface="+mn-lt"/>
                <a:ea typeface="+mn-ea"/>
                <a:cs typeface="+mn-cs"/>
              </a:rPr>
              <a:t> al grupo hidroxilo de la </a:t>
            </a:r>
            <a:r>
              <a:rPr lang="es-ES" sz="1200" kern="1200" dirty="0" err="1" smtClean="0">
                <a:solidFill>
                  <a:schemeClr val="tx1"/>
                </a:solidFill>
                <a:effectLst/>
                <a:latin typeface="+mn-lt"/>
                <a:ea typeface="+mn-ea"/>
                <a:cs typeface="+mn-cs"/>
              </a:rPr>
              <a:t>serina</a:t>
            </a:r>
            <a:r>
              <a:rPr lang="es-ES" sz="1200" kern="1200" dirty="0" smtClean="0">
                <a:solidFill>
                  <a:schemeClr val="tx1"/>
                </a:solidFill>
                <a:effectLst/>
                <a:latin typeface="+mn-lt"/>
                <a:ea typeface="+mn-ea"/>
                <a:cs typeface="+mn-cs"/>
              </a:rPr>
              <a:t> del sitio estérico de la </a:t>
            </a:r>
            <a:r>
              <a:rPr lang="es-ES" sz="1200" kern="1200" dirty="0" err="1" smtClean="0">
                <a:solidFill>
                  <a:schemeClr val="tx1"/>
                </a:solidFill>
                <a:effectLst/>
                <a:latin typeface="+mn-lt"/>
                <a:ea typeface="+mn-ea"/>
                <a:cs typeface="+mn-cs"/>
              </a:rPr>
              <a:t>colinesterasa</a:t>
            </a:r>
            <a:r>
              <a:rPr lang="es-ES" sz="1200" kern="1200" dirty="0" smtClean="0">
                <a:solidFill>
                  <a:schemeClr val="tx1"/>
                </a:solidFill>
                <a:effectLst/>
                <a:latin typeface="+mn-lt"/>
                <a:ea typeface="+mn-ea"/>
                <a:cs typeface="+mn-cs"/>
              </a:rPr>
              <a:t>. La enzima </a:t>
            </a:r>
            <a:r>
              <a:rPr lang="es-ES" sz="1200" kern="1200" dirty="0" err="1" smtClean="0">
                <a:solidFill>
                  <a:schemeClr val="tx1"/>
                </a:solidFill>
                <a:effectLst/>
                <a:latin typeface="+mn-lt"/>
                <a:ea typeface="+mn-ea"/>
                <a:cs typeface="+mn-cs"/>
              </a:rPr>
              <a:t>carbamilada</a:t>
            </a:r>
            <a:r>
              <a:rPr lang="es-ES" sz="1200" kern="1200" dirty="0" smtClean="0">
                <a:solidFill>
                  <a:schemeClr val="tx1"/>
                </a:solidFill>
                <a:effectLst/>
                <a:latin typeface="+mn-lt"/>
                <a:ea typeface="+mn-ea"/>
                <a:cs typeface="+mn-cs"/>
              </a:rPr>
              <a:t> es inactiva y su recuperación espontánea es mucho más lenta que cuando es inactivada por el </a:t>
            </a:r>
            <a:r>
              <a:rPr lang="es-ES" sz="1200" kern="1200" dirty="0" err="1" smtClean="0">
                <a:solidFill>
                  <a:schemeClr val="tx1"/>
                </a:solidFill>
                <a:effectLst/>
                <a:latin typeface="+mn-lt"/>
                <a:ea typeface="+mn-ea"/>
                <a:cs typeface="+mn-cs"/>
              </a:rPr>
              <a:t>edrofonio</a:t>
            </a:r>
            <a:r>
              <a:rPr lang="es-ES" sz="1200" kern="1200" dirty="0" smtClean="0">
                <a:solidFill>
                  <a:schemeClr val="tx1"/>
                </a:solidFill>
                <a:effectLst/>
                <a:latin typeface="+mn-lt"/>
                <a:ea typeface="+mn-ea"/>
                <a:cs typeface="+mn-cs"/>
              </a:rPr>
              <a:t>. No atraviesa la BHE por lo que no tiene acciones centrales. </a:t>
            </a:r>
            <a:r>
              <a:rPr lang="es-ES" sz="1200" b="1" kern="1200" dirty="0" smtClean="0">
                <a:solidFill>
                  <a:schemeClr val="tx1"/>
                </a:solidFill>
                <a:effectLst/>
                <a:latin typeface="+mn-lt"/>
                <a:ea typeface="+mn-ea"/>
                <a:cs typeface="+mn-cs"/>
              </a:rPr>
              <a:t>Útil en el tratamiento de la miastenia </a:t>
            </a:r>
            <a:r>
              <a:rPr lang="es-ES" sz="1200" b="1" i="1" kern="1200" dirty="0" err="1" smtClean="0">
                <a:solidFill>
                  <a:schemeClr val="tx1"/>
                </a:solidFill>
                <a:effectLst/>
                <a:latin typeface="+mn-lt"/>
                <a:ea typeface="+mn-ea"/>
                <a:cs typeface="+mn-cs"/>
              </a:rPr>
              <a:t>gravis</a:t>
            </a:r>
            <a:r>
              <a:rPr lang="es-ES" sz="1200" b="1" i="1" kern="1200" dirty="0" smtClean="0">
                <a:solidFill>
                  <a:schemeClr val="tx1"/>
                </a:solidFill>
                <a:effectLst/>
                <a:latin typeface="+mn-lt"/>
                <a:ea typeface="+mn-ea"/>
                <a:cs typeface="+mn-cs"/>
              </a:rPr>
              <a:t>,</a:t>
            </a:r>
            <a:r>
              <a:rPr lang="es-ES" sz="1200" b="1" kern="1200" dirty="0" smtClean="0">
                <a:solidFill>
                  <a:schemeClr val="tx1"/>
                </a:solidFill>
                <a:effectLst/>
                <a:latin typeface="+mn-lt"/>
                <a:ea typeface="+mn-ea"/>
                <a:cs typeface="+mn-cs"/>
              </a:rPr>
              <a:t> el íleo paralítico y la atonía vesical</a:t>
            </a:r>
          </a:p>
          <a:p>
            <a:pPr eaLnBrk="1" hangingPunct="1">
              <a:spcBef>
                <a:spcPct val="0"/>
              </a:spcBef>
            </a:pPr>
            <a:endParaRPr lang="en-US" altLang="es-ES" b="1" dirty="0"/>
          </a:p>
        </p:txBody>
      </p:sp>
    </p:spTree>
    <p:extLst>
      <p:ext uri="{BB962C8B-B14F-4D97-AF65-F5344CB8AC3E}">
        <p14:creationId xmlns:p14="http://schemas.microsoft.com/office/powerpoint/2010/main" val="37498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 </a:t>
            </a:r>
          </a:p>
          <a:p>
            <a:pPr fontAlgn="base"/>
            <a:r>
              <a:rPr lang="es-ES" sz="1200" kern="1200" dirty="0" smtClean="0">
                <a:solidFill>
                  <a:schemeClr val="tx1"/>
                </a:solidFill>
                <a:effectLst/>
                <a:latin typeface="+mn-lt"/>
                <a:ea typeface="+mn-ea"/>
                <a:cs typeface="+mn-cs"/>
              </a:rPr>
              <a:t>El </a:t>
            </a:r>
            <a:r>
              <a:rPr lang="es-ES" sz="1200" b="1" kern="1200" dirty="0" smtClean="0">
                <a:solidFill>
                  <a:schemeClr val="tx1"/>
                </a:solidFill>
                <a:effectLst/>
                <a:latin typeface="+mn-lt"/>
                <a:ea typeface="+mn-ea"/>
                <a:cs typeface="+mn-cs"/>
              </a:rPr>
              <a:t>donepezilo, galantamina y rivastigmina son </a:t>
            </a:r>
            <a:r>
              <a:rPr lang="es-ES" sz="1200" kern="1200" dirty="0" smtClean="0">
                <a:solidFill>
                  <a:schemeClr val="tx1"/>
                </a:solidFill>
                <a:effectLst/>
                <a:latin typeface="+mn-lt"/>
                <a:ea typeface="+mn-ea"/>
                <a:cs typeface="+mn-cs"/>
              </a:rPr>
              <a:t>inhibidores de la </a:t>
            </a:r>
            <a:r>
              <a:rPr lang="es-ES" sz="1200" kern="1200" dirty="0" err="1" smtClean="0">
                <a:solidFill>
                  <a:schemeClr val="tx1"/>
                </a:solidFill>
                <a:effectLst/>
                <a:latin typeface="+mn-lt"/>
                <a:ea typeface="+mn-ea"/>
                <a:cs typeface="+mn-cs"/>
              </a:rPr>
              <a:t>AchE</a:t>
            </a:r>
            <a:r>
              <a:rPr lang="es-ES" sz="1200" kern="1200" dirty="0" smtClean="0">
                <a:solidFill>
                  <a:schemeClr val="tx1"/>
                </a:solidFill>
                <a:effectLst/>
                <a:latin typeface="+mn-lt"/>
                <a:ea typeface="+mn-ea"/>
                <a:cs typeface="+mn-cs"/>
              </a:rPr>
              <a:t> a nivel central y tiene utilidad en la enfermedad de Alzheimer, donde se invoca un déficit de acetil colina entre los factores fisiopatológicos.</a:t>
            </a:r>
          </a:p>
          <a:p>
            <a:pPr fontAlgn="base"/>
            <a:r>
              <a:rPr lang="es-ES" sz="1200" kern="1200" dirty="0" smtClean="0">
                <a:solidFill>
                  <a:schemeClr val="tx1"/>
                </a:solidFill>
                <a:effectLst/>
                <a:latin typeface="+mn-lt"/>
                <a:ea typeface="+mn-ea"/>
                <a:cs typeface="+mn-cs"/>
              </a:rPr>
              <a:t>* Se les atribuye a estos medicamentos una Relación beneficio/riesgo desfavorable</a:t>
            </a:r>
          </a:p>
          <a:p>
            <a:pPr eaLnBrk="1" hangingPunct="1">
              <a:spcBef>
                <a:spcPct val="0"/>
              </a:spcBef>
            </a:pPr>
            <a:endParaRPr lang="en-US" altLang="es-ES" dirty="0"/>
          </a:p>
        </p:txBody>
      </p:sp>
    </p:spTree>
    <p:extLst>
      <p:ext uri="{BB962C8B-B14F-4D97-AF65-F5344CB8AC3E}">
        <p14:creationId xmlns:p14="http://schemas.microsoft.com/office/powerpoint/2010/main" val="2623306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U" altLang="es-ES" b="1" dirty="0"/>
              <a:t>Los agentes </a:t>
            </a:r>
            <a:r>
              <a:rPr lang="es-CU" altLang="es-ES" b="1" dirty="0" smtClean="0"/>
              <a:t>organofosforados( Ej: </a:t>
            </a:r>
            <a:r>
              <a:rPr lang="es-ES" sz="1200" b="1" dirty="0" err="1" smtClean="0">
                <a:latin typeface="Arial" panose="020B0604020202020204" pitchFamily="34" charset="0"/>
                <a:cs typeface="Arial" panose="020B0604020202020204" pitchFamily="34" charset="0"/>
              </a:rPr>
              <a:t>malatión</a:t>
            </a:r>
            <a:r>
              <a:rPr lang="es-ES" sz="1200" b="1" dirty="0" smtClean="0">
                <a:latin typeface="Arial" panose="020B0604020202020204" pitchFamily="34" charset="0"/>
                <a:cs typeface="Arial" panose="020B0604020202020204" pitchFamily="34" charset="0"/>
              </a:rPr>
              <a:t>, </a:t>
            </a:r>
            <a:r>
              <a:rPr lang="es-ES" sz="1200" b="1" dirty="0" err="1" smtClean="0">
                <a:latin typeface="Arial" panose="020B0604020202020204" pitchFamily="34" charset="0"/>
                <a:cs typeface="Arial" panose="020B0604020202020204" pitchFamily="34" charset="0"/>
              </a:rPr>
              <a:t>paratión</a:t>
            </a:r>
            <a:r>
              <a:rPr lang="es-ES" sz="1200" b="1" dirty="0" smtClean="0">
                <a:latin typeface="Arial" panose="020B0604020202020204" pitchFamily="34" charset="0"/>
                <a:cs typeface="Arial" panose="020B0604020202020204" pitchFamily="34" charset="0"/>
              </a:rPr>
              <a:t>)</a:t>
            </a:r>
            <a:r>
              <a:rPr lang="es-CU" altLang="es-ES" sz="1200" b="1" dirty="0" smtClean="0">
                <a:latin typeface="Arial" panose="020B0604020202020204" pitchFamily="34" charset="0"/>
                <a:cs typeface="Arial" panose="020B0604020202020204" pitchFamily="34" charset="0"/>
              </a:rPr>
              <a:t> </a:t>
            </a:r>
            <a:r>
              <a:rPr lang="es-CU" altLang="es-ES" dirty="0"/>
              <a:t>se usan como </a:t>
            </a:r>
            <a:r>
              <a:rPr lang="es-ES" dirty="0" smtClean="0"/>
              <a:t>como insecticidas en la agricultura</a:t>
            </a:r>
            <a:r>
              <a:rPr lang="es-ES" baseline="0" dirty="0" smtClean="0"/>
              <a:t>, y </a:t>
            </a:r>
            <a:r>
              <a:rPr lang="es-ES" dirty="0" smtClean="0"/>
              <a:t>potenciales armas químicas para la guerra. </a:t>
            </a:r>
            <a:r>
              <a:rPr lang="es-CU" altLang="es-ES" dirty="0" smtClean="0"/>
              <a:t>La </a:t>
            </a:r>
            <a:r>
              <a:rPr lang="es-CU" altLang="es-ES" dirty="0"/>
              <a:t>exposición a ellos causa una intoxicación que puede ser </a:t>
            </a:r>
            <a:r>
              <a:rPr lang="es-CU" altLang="es-ES" dirty="0" smtClean="0"/>
              <a:t>grave. L</a:t>
            </a:r>
            <a:r>
              <a:rPr lang="es-ES" dirty="0" smtClean="0"/>
              <a:t>a extrema toxicidad de estos compuestos se debe a la inactivación “irreversible” de la acetilcolinesterasa.</a:t>
            </a:r>
            <a:r>
              <a:rPr lang="es-ES" baseline="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r>
              <a:rPr lang="es-ES" sz="1200" b="1" kern="1200" dirty="0" smtClean="0">
                <a:solidFill>
                  <a:schemeClr val="tx1"/>
                </a:solidFill>
                <a:effectLst/>
                <a:latin typeface="+mn-lt"/>
                <a:ea typeface="+mn-ea"/>
                <a:cs typeface="+mn-cs"/>
              </a:rPr>
              <a:t>BUTIRILCOLINESTERASA es mas sensible a la inhibición por organofosforados   </a:t>
            </a:r>
            <a:endParaRPr lang="es-ES" dirty="0" smtClean="0">
              <a:effectLst/>
            </a:endParaRPr>
          </a:p>
          <a:p>
            <a:pPr eaLnBrk="1" hangingPunct="1">
              <a:spcBef>
                <a:spcPct val="0"/>
              </a:spcBef>
            </a:pPr>
            <a:endParaRPr lang="en-US" altLang="es-ES" dirty="0"/>
          </a:p>
        </p:txBody>
      </p:sp>
    </p:spTree>
    <p:extLst>
      <p:ext uri="{BB962C8B-B14F-4D97-AF65-F5344CB8AC3E}">
        <p14:creationId xmlns:p14="http://schemas.microsoft.com/office/powerpoint/2010/main" val="1902473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50</a:t>
            </a:fld>
            <a:endParaRPr lang="es-ES"/>
          </a:p>
        </p:txBody>
      </p:sp>
    </p:spTree>
    <p:extLst>
      <p:ext uri="{BB962C8B-B14F-4D97-AF65-F5344CB8AC3E}">
        <p14:creationId xmlns:p14="http://schemas.microsoft.com/office/powerpoint/2010/main" val="170601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baseline="0" dirty="0" smtClean="0">
                <a:solidFill>
                  <a:schemeClr val="tx1"/>
                </a:solidFill>
                <a:effectLst/>
                <a:latin typeface="+mn-lt"/>
                <a:ea typeface="+mn-ea"/>
                <a:cs typeface="+mn-cs"/>
              </a:rPr>
              <a:t> </a:t>
            </a:r>
            <a:r>
              <a:rPr lang="es-ES" sz="1200" b="1" i="0" kern="1200" baseline="0" dirty="0" smtClean="0">
                <a:solidFill>
                  <a:schemeClr val="tx1"/>
                </a:solidFill>
                <a:effectLst/>
                <a:latin typeface="+mn-lt"/>
                <a:ea typeface="+mn-ea"/>
                <a:cs typeface="+mn-cs"/>
              </a:rPr>
              <a:t>Sinapsis eléctrica </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transmite señales entre neuronas unidas</a:t>
            </a:r>
            <a:r>
              <a:rPr lang="es-ES" sz="1200" b="0" i="0" kern="1200" baseline="0" dirty="0" smtClean="0">
                <a:solidFill>
                  <a:schemeClr val="tx1"/>
                </a:solidFill>
                <a:effectLst/>
                <a:latin typeface="+mn-lt"/>
                <a:ea typeface="+mn-ea"/>
                <a:cs typeface="+mn-cs"/>
              </a:rPr>
              <a:t> por una unión de brecha(unión celular ) por </a:t>
            </a:r>
            <a:r>
              <a:rPr lang="es-ES" sz="1200" b="0" i="0" kern="1200" dirty="0" smtClean="0">
                <a:solidFill>
                  <a:schemeClr val="tx1"/>
                </a:solidFill>
                <a:effectLst/>
                <a:latin typeface="+mn-lt"/>
                <a:ea typeface="+mn-ea"/>
                <a:cs typeface="+mn-cs"/>
              </a:rPr>
              <a:t>el flujo</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de corriente eléctrica (es decir, el movimiento de iones).</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A diferencia de las sinapsis químicas, que requieren la transmisión de un NT a través de una hendidura,</a:t>
            </a:r>
            <a:r>
              <a:rPr lang="es-ES" sz="1200" b="0" i="0" kern="1200" baseline="0" dirty="0" smtClean="0">
                <a:solidFill>
                  <a:schemeClr val="tx1"/>
                </a:solidFill>
                <a:effectLst/>
                <a:latin typeface="+mn-lt"/>
                <a:ea typeface="+mn-ea"/>
                <a:cs typeface="+mn-cs"/>
              </a:rPr>
              <a:t> las eléctricas </a:t>
            </a:r>
            <a:r>
              <a:rPr lang="es-ES" sz="1200" b="0" i="0" kern="1200" dirty="0" smtClean="0">
                <a:solidFill>
                  <a:schemeClr val="tx1"/>
                </a:solidFill>
                <a:effectLst/>
                <a:latin typeface="+mn-lt"/>
                <a:ea typeface="+mn-ea"/>
                <a:cs typeface="+mn-cs"/>
              </a:rPr>
              <a:t>transmiten la señal directamente y sin demora.</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Se encuentra en el</a:t>
            </a:r>
            <a:r>
              <a:rPr lang="es-ES" sz="1200" b="0" i="0" kern="1200" baseline="0" dirty="0" smtClean="0">
                <a:solidFill>
                  <a:schemeClr val="tx1"/>
                </a:solidFill>
                <a:effectLst/>
                <a:latin typeface="+mn-lt"/>
                <a:ea typeface="+mn-ea"/>
                <a:cs typeface="+mn-cs"/>
              </a:rPr>
              <a:t> corazón y el músculo liso. </a:t>
            </a:r>
            <a:endParaRPr lang="es-ES" sz="1200" b="0" i="0" kern="1200" dirty="0" smtClean="0">
              <a:solidFill>
                <a:schemeClr val="tx1"/>
              </a:solidFill>
              <a:effectLst/>
              <a:latin typeface="+mn-lt"/>
              <a:ea typeface="+mn-ea"/>
              <a:cs typeface="+mn-cs"/>
            </a:endParaRPr>
          </a:p>
          <a:p>
            <a:r>
              <a:rPr lang="es-ES" sz="900" b="0" i="0" kern="1200" dirty="0" smtClean="0">
                <a:solidFill>
                  <a:schemeClr val="tx1"/>
                </a:solidFill>
                <a:effectLst/>
                <a:latin typeface="+mn-lt"/>
                <a:ea typeface="+mn-ea"/>
                <a:cs typeface="+mn-cs"/>
              </a:rPr>
              <a:t>Permite el flujo bidireccional de información entre celdas. </a:t>
            </a:r>
          </a:p>
          <a:p>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7</a:t>
            </a:fld>
            <a:endParaRPr lang="es-ES"/>
          </a:p>
        </p:txBody>
      </p:sp>
    </p:spTree>
    <p:extLst>
      <p:ext uri="{BB962C8B-B14F-4D97-AF65-F5344CB8AC3E}">
        <p14:creationId xmlns:p14="http://schemas.microsoft.com/office/powerpoint/2010/main" val="150058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 Tipo de sinapsis en la cual se transmiten señales entre neuronas separadas por una hendidura a través de un NT químico. </a:t>
            </a:r>
          </a:p>
          <a:p>
            <a:r>
              <a:rPr lang="es-ES" sz="1200" b="1" kern="1200" dirty="0" smtClean="0">
                <a:solidFill>
                  <a:schemeClr val="tx1"/>
                </a:solidFill>
                <a:effectLst/>
                <a:latin typeface="+mn-lt"/>
                <a:ea typeface="+mn-ea"/>
                <a:cs typeface="+mn-cs"/>
              </a:rPr>
              <a:t> ***** En la Unión neuromuscular se produce una sinapsis química entre las neuronas motoras alfas y el musculo esquelético.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célula nerviosa, cuando es excitada, produce un potencial eléctrico, llamado potencial de acción, que se propaga a lo largo de su prolongación más larga o axón.</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Este axón, en sus terminaciones más finas, contiene vesículas llenas del neurotransmisor químico. Cuando el potencial eléctrico llega a esas terminales, las vesículas vacían su contenido en la hendidura sináptica, pequeña distancia que separa unas células de otras. El neurotransmisor reacciona con los receptores que se encuentran en la membrana </a:t>
            </a:r>
            <a:r>
              <a:rPr lang="es-EC" sz="1200" kern="1200" dirty="0" err="1" smtClean="0">
                <a:solidFill>
                  <a:schemeClr val="tx1"/>
                </a:solidFill>
                <a:effectLst/>
                <a:latin typeface="+mn-lt"/>
                <a:ea typeface="+mn-ea"/>
                <a:cs typeface="+mn-cs"/>
              </a:rPr>
              <a:t>postsináptica</a:t>
            </a:r>
            <a:r>
              <a:rPr lang="es-EC" sz="1200" kern="1200" dirty="0" smtClean="0">
                <a:solidFill>
                  <a:schemeClr val="tx1"/>
                </a:solidFill>
                <a:effectLst/>
                <a:latin typeface="+mn-lt"/>
                <a:ea typeface="+mn-ea"/>
                <a:cs typeface="+mn-cs"/>
              </a:rPr>
              <a:t>, es decir, la membrana de la célula diana. Así, esa membrana, dependiendo de la reacción química, se hace más permeable para determinados iones pudiendo aumentar (excitación) o disminuir (inhibición) la probabilidad de descarga de esa célula diana.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Revisar notas de la diapositiva 15.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s-ES" altLang="es-ES" dirty="0"/>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A52B3-CE47-4F7B-81A3-C559ADE1E565}" type="slidenum">
              <a:rPr kumimoji="0" lang="es-ES" altLang="es-E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52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Se identifican Neurotransmisores</a:t>
            </a:r>
            <a:r>
              <a:rPr lang="es-ES" baseline="0" dirty="0" smtClean="0"/>
              <a:t> convencionales y no convencionales, los primeros son moléculas que siguen la transmisión sináptica convencional, por ejemplo: norepinefrina, epinefrina, dopamina, GABA, histamina, glutamato, serotonina, ATP, aspartato y acetilcolina. Los NT no convencionales no se almacenan en vesículas sinápticas, transportan mensajes desde la neurona postsináptica a la presináptica, y pueden atravesar la membrana celular, actuando directamente sobre las moléculas que se encuentran en el interior de las células, por Ejemplo: endocannabinoides y óxido nítrico</a:t>
            </a:r>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9</a:t>
            </a:fld>
            <a:endParaRPr lang="es-ES"/>
          </a:p>
        </p:txBody>
      </p:sp>
    </p:spTree>
    <p:extLst>
      <p:ext uri="{BB962C8B-B14F-4D97-AF65-F5344CB8AC3E}">
        <p14:creationId xmlns:p14="http://schemas.microsoft.com/office/powerpoint/2010/main" val="273089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Otros ejemplos: Glicina, Histamina, Péptidos opioides, Taquicininas</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159C5-5C98-49C4-AE63-A82606D4D0C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03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Función de otros neurotransmisores: </a:t>
            </a:r>
          </a:p>
          <a:p>
            <a:pPr lvl="0"/>
            <a:r>
              <a:rPr lang="es-ES" sz="1200" kern="1200" dirty="0" smtClean="0">
                <a:solidFill>
                  <a:schemeClr val="tx1"/>
                </a:solidFill>
                <a:effectLst/>
                <a:latin typeface="+mn-lt"/>
                <a:ea typeface="+mn-ea"/>
                <a:cs typeface="+mn-cs"/>
              </a:rPr>
              <a:t>Acetilcolina (otras </a:t>
            </a:r>
            <a:r>
              <a:rPr lang="es-ES" sz="1200" b="1" kern="1200" dirty="0" smtClean="0">
                <a:solidFill>
                  <a:schemeClr val="tx1"/>
                </a:solidFill>
                <a:effectLst/>
                <a:latin typeface="+mn-lt"/>
                <a:ea typeface="+mn-ea"/>
                <a:cs typeface="+mn-cs"/>
              </a:rPr>
              <a:t>precisiones</a:t>
            </a:r>
            <a:r>
              <a:rPr lang="es-ES" sz="1200" kern="1200" dirty="0" smtClean="0">
                <a:solidFill>
                  <a:schemeClr val="tx1"/>
                </a:solidFill>
                <a:effectLst/>
                <a:latin typeface="+mn-lt"/>
                <a:ea typeface="+mn-ea"/>
                <a:cs typeface="+mn-cs"/>
              </a:rPr>
              <a:t>): </a:t>
            </a:r>
            <a:r>
              <a:rPr lang="es-PR" sz="1200" kern="1200" dirty="0" smtClean="0">
                <a:solidFill>
                  <a:schemeClr val="tx1"/>
                </a:solidFill>
                <a:effectLst/>
                <a:latin typeface="+mn-lt"/>
                <a:ea typeface="+mn-ea"/>
                <a:cs typeface="+mn-cs"/>
              </a:rPr>
              <a:t>R</a:t>
            </a:r>
            <a:r>
              <a:rPr lang="es-MX" sz="1200" kern="1200" dirty="0" smtClean="0">
                <a:solidFill>
                  <a:schemeClr val="tx1"/>
                </a:solidFill>
                <a:effectLst/>
                <a:latin typeface="+mn-lt"/>
                <a:ea typeface="+mn-ea"/>
                <a:cs typeface="+mn-cs"/>
              </a:rPr>
              <a:t>egula de manera central la función motora extrapiramidal y posee un efecto excitador de los ganglios basales que contrarresta la acción inhibidora de la dopamina. Interviene en la regulación de la a</a:t>
            </a:r>
            <a:r>
              <a:rPr lang="es-EC" sz="1200" kern="1200" dirty="0" smtClean="0">
                <a:solidFill>
                  <a:schemeClr val="tx1"/>
                </a:solidFill>
                <a:effectLst/>
                <a:latin typeface="+mn-lt"/>
                <a:ea typeface="+mn-ea"/>
                <a:cs typeface="+mn-cs"/>
              </a:rPr>
              <a:t>tención, la memoria y el aprendizaje, el sueño. </a:t>
            </a:r>
            <a:endParaRPr lang="es-ES" dirty="0" smtClean="0">
              <a:effectLst/>
            </a:endParaRPr>
          </a:p>
          <a:p>
            <a:pPr lvl="0"/>
            <a:r>
              <a:rPr lang="es-ES" sz="1200" b="1" kern="1200" dirty="0" smtClean="0">
                <a:solidFill>
                  <a:schemeClr val="tx1"/>
                </a:solidFill>
                <a:effectLst/>
                <a:latin typeface="+mn-lt"/>
                <a:ea typeface="+mn-ea"/>
                <a:cs typeface="+mn-cs"/>
              </a:rPr>
              <a:t>Serotonina</a:t>
            </a:r>
            <a:r>
              <a:rPr lang="es-ES" sz="1200"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Excitatorio o inhibitorio (por lo general): interviene en la regulación del sueño, el estado de ánimo, el dolor y la temperatura Interviene en la cognición, la ansiedad y la acción antipsicótica.  Disminuye los niveles en la ansiedad, depresión y enfermedad de Parkinson. </a:t>
            </a:r>
            <a:endParaRPr lang="es-ES" dirty="0" smtClean="0">
              <a:effectLst/>
            </a:endParaRPr>
          </a:p>
          <a:p>
            <a:r>
              <a:rPr lang="es-MX" sz="1200" kern="1200" dirty="0" smtClean="0">
                <a:solidFill>
                  <a:schemeClr val="tx1"/>
                </a:solidFill>
                <a:effectLst/>
                <a:latin typeface="+mn-lt"/>
                <a:ea typeface="+mn-ea"/>
                <a:cs typeface="+mn-cs"/>
              </a:rPr>
              <a:t>-  </a:t>
            </a:r>
            <a:r>
              <a:rPr lang="es-MX" sz="1200" b="1" kern="1200" dirty="0" smtClean="0">
                <a:solidFill>
                  <a:schemeClr val="tx1"/>
                </a:solidFill>
                <a:effectLst/>
                <a:latin typeface="+mn-lt"/>
                <a:ea typeface="+mn-ea"/>
                <a:cs typeface="+mn-cs"/>
              </a:rPr>
              <a:t>Histamina</a:t>
            </a:r>
            <a:r>
              <a:rPr lang="es-MX" sz="1200" kern="1200" dirty="0" smtClean="0">
                <a:solidFill>
                  <a:schemeClr val="tx1"/>
                </a:solidFill>
                <a:effectLst/>
                <a:latin typeface="+mn-lt"/>
                <a:ea typeface="+mn-ea"/>
                <a:cs typeface="+mn-cs"/>
              </a:rPr>
              <a:t>: Excitatorio o inhibitorio: envuelto en el control de las emociones, la regulación de la temperatura y el balance de agua.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0A5159C5-5C98-49C4-AE63-A82606D4D0C5}" type="slidenum">
              <a:rPr lang="es-ES" smtClean="0"/>
              <a:t>11</a:t>
            </a:fld>
            <a:endParaRPr lang="es-ES"/>
          </a:p>
        </p:txBody>
      </p:sp>
    </p:spTree>
    <p:extLst>
      <p:ext uri="{BB962C8B-B14F-4D97-AF65-F5344CB8AC3E}">
        <p14:creationId xmlns:p14="http://schemas.microsoft.com/office/powerpoint/2010/main" val="148157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neurona presináptica capta un precursor (aminoácido), el cual se acumula y metaboliza secuencialmente mediante la acción de enzimas presentes en la neurona y cofactores, se sintetiza así el NT. Moléculas de NT son almacenadas en las vesículas sinápticas, localizadas en la terminal presináptica. Los potenciales de acción en la célula presináptica desencadenan la apertura de los canales de Ca</a:t>
            </a:r>
            <a:r>
              <a:rPr lang="es-ES" sz="1200" kern="1200" baseline="30000" dirty="0" smtClean="0">
                <a:solidFill>
                  <a:schemeClr val="tx1"/>
                </a:solidFill>
                <a:effectLst/>
                <a:latin typeface="+mn-lt"/>
                <a:ea typeface="+mn-ea"/>
                <a:cs typeface="+mn-cs"/>
              </a:rPr>
              <a:t>2 +</a:t>
            </a:r>
            <a:r>
              <a:rPr lang="es-ES" sz="1200" kern="1200" dirty="0" smtClean="0">
                <a:solidFill>
                  <a:schemeClr val="tx1"/>
                </a:solidFill>
                <a:effectLst/>
                <a:latin typeface="+mn-lt"/>
                <a:ea typeface="+mn-ea"/>
                <a:cs typeface="+mn-cs"/>
              </a:rPr>
              <a:t> en la membrana presináptica, ocurre la afluencia del Ca</a:t>
            </a:r>
            <a:r>
              <a:rPr lang="es-ES" sz="1200" kern="1200" baseline="30000" dirty="0" smtClean="0">
                <a:solidFill>
                  <a:schemeClr val="tx1"/>
                </a:solidFill>
                <a:effectLst/>
                <a:latin typeface="+mn-lt"/>
                <a:ea typeface="+mn-ea"/>
                <a:cs typeface="+mn-cs"/>
              </a:rPr>
              <a:t>2 +</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El Ca</a:t>
            </a:r>
            <a:r>
              <a:rPr lang="es-ES" sz="1200" kern="1200" baseline="30000" dirty="0" smtClean="0">
                <a:solidFill>
                  <a:schemeClr val="tx1"/>
                </a:solidFill>
                <a:effectLst/>
                <a:latin typeface="+mn-lt"/>
                <a:ea typeface="+mn-ea"/>
                <a:cs typeface="+mn-cs"/>
              </a:rPr>
              <a:t>2 +</a:t>
            </a:r>
            <a:r>
              <a:rPr lang="es-ES" sz="1200" kern="1200" dirty="0" smtClean="0">
                <a:solidFill>
                  <a:schemeClr val="tx1"/>
                </a:solidFill>
                <a:effectLst/>
                <a:latin typeface="+mn-lt"/>
                <a:ea typeface="+mn-ea"/>
                <a:cs typeface="+mn-cs"/>
              </a:rPr>
              <a:t> se une a una proteína anclada en la membrana de la vesícula que inicia el acoplamiento de la vesícula a la membrana presináptica, ambas membranas se fusionan durante la formación del complejo SNARE y se liberan NT en la hendidura sináptica.   </a:t>
            </a:r>
          </a:p>
          <a:p>
            <a:r>
              <a:rPr lang="es-ES" sz="1200" kern="1200" dirty="0" smtClean="0">
                <a:solidFill>
                  <a:schemeClr val="tx1"/>
                </a:solidFill>
                <a:effectLst/>
                <a:latin typeface="+mn-lt"/>
                <a:ea typeface="+mn-ea"/>
                <a:cs typeface="+mn-cs"/>
              </a:rPr>
              <a:t>* Ciertas enzimas proteolíticas, por ejemplo, la toxina botulínica y la toxina tetánica, pueden escindir las proteínas SNARE, inhibiendo así la liberación de NT en la hendidura sináptica y causando espasmos y parálisis.</a:t>
            </a:r>
          </a:p>
          <a:p>
            <a:r>
              <a:rPr lang="es-ES" sz="1200" kern="1200" dirty="0" smtClean="0">
                <a:solidFill>
                  <a:schemeClr val="tx1"/>
                </a:solidFill>
                <a:effectLst/>
                <a:latin typeface="+mn-lt"/>
                <a:ea typeface="+mn-ea"/>
                <a:cs typeface="+mn-cs"/>
              </a:rPr>
              <a:t>A partir de su liberación puede:</a:t>
            </a:r>
          </a:p>
          <a:p>
            <a:pPr lvl="0"/>
            <a:r>
              <a:rPr lang="es-ES" sz="1200" kern="1200" dirty="0" smtClean="0">
                <a:solidFill>
                  <a:schemeClr val="tx1"/>
                </a:solidFill>
                <a:effectLst/>
                <a:latin typeface="+mn-lt"/>
                <a:ea typeface="+mn-ea"/>
                <a:cs typeface="+mn-cs"/>
              </a:rPr>
              <a:t>Interactuar con sus receptores </a:t>
            </a:r>
            <a:r>
              <a:rPr lang="es-ES" sz="1200" kern="1200" dirty="0" err="1" smtClean="0">
                <a:solidFill>
                  <a:schemeClr val="tx1"/>
                </a:solidFill>
                <a:effectLst/>
                <a:latin typeface="+mn-lt"/>
                <a:ea typeface="+mn-ea"/>
                <a:cs typeface="+mn-cs"/>
              </a:rPr>
              <a:t>presinápticos</a:t>
            </a:r>
            <a:r>
              <a:rPr lang="es-ES" sz="1200" kern="1200" dirty="0" smtClean="0">
                <a:solidFill>
                  <a:schemeClr val="tx1"/>
                </a:solidFill>
                <a:effectLst/>
                <a:latin typeface="+mn-lt"/>
                <a:ea typeface="+mn-ea"/>
                <a:cs typeface="+mn-cs"/>
              </a:rPr>
              <a:t> inhibidores o estimuladores regulando su propia liberación</a:t>
            </a:r>
          </a:p>
          <a:p>
            <a:pPr lvl="0"/>
            <a:r>
              <a:rPr lang="es-ES" sz="1200" kern="1200" dirty="0" smtClean="0">
                <a:solidFill>
                  <a:schemeClr val="tx1"/>
                </a:solidFill>
                <a:effectLst/>
                <a:latin typeface="+mn-lt"/>
                <a:ea typeface="+mn-ea"/>
                <a:cs typeface="+mn-cs"/>
              </a:rPr>
              <a:t>Interactuar con sus receptores </a:t>
            </a:r>
            <a:r>
              <a:rPr lang="es-ES" sz="1200" kern="1200" dirty="0" err="1" smtClean="0">
                <a:solidFill>
                  <a:schemeClr val="tx1"/>
                </a:solidFill>
                <a:effectLst/>
                <a:latin typeface="+mn-lt"/>
                <a:ea typeface="+mn-ea"/>
                <a:cs typeface="+mn-cs"/>
              </a:rPr>
              <a:t>postsinápticos</a:t>
            </a:r>
            <a:r>
              <a:rPr lang="es-ES" sz="1200" kern="1200" dirty="0" smtClean="0">
                <a:solidFill>
                  <a:schemeClr val="tx1"/>
                </a:solidFill>
                <a:effectLst/>
                <a:latin typeface="+mn-lt"/>
                <a:ea typeface="+mn-ea"/>
                <a:cs typeface="+mn-cs"/>
              </a:rPr>
              <a:t> en la neurona postsináptica o en la célula efectora causando efectos biológicos. </a:t>
            </a:r>
          </a:p>
          <a:p>
            <a:pPr lvl="0"/>
            <a:r>
              <a:rPr lang="es-ES" sz="1200" kern="1200" dirty="0" smtClean="0">
                <a:solidFill>
                  <a:schemeClr val="tx1"/>
                </a:solidFill>
                <a:effectLst/>
                <a:latin typeface="+mn-lt"/>
                <a:ea typeface="+mn-ea"/>
                <a:cs typeface="+mn-cs"/>
              </a:rPr>
              <a:t>Ser </a:t>
            </a:r>
            <a:r>
              <a:rPr lang="es-ES" sz="1200" kern="1200" dirty="0" err="1" smtClean="0">
                <a:solidFill>
                  <a:schemeClr val="tx1"/>
                </a:solidFill>
                <a:effectLst/>
                <a:latin typeface="+mn-lt"/>
                <a:ea typeface="+mn-ea"/>
                <a:cs typeface="+mn-cs"/>
              </a:rPr>
              <a:t>recaptado</a:t>
            </a:r>
            <a:r>
              <a:rPr lang="es-ES" sz="1200" kern="1200" dirty="0" smtClean="0">
                <a:solidFill>
                  <a:schemeClr val="tx1"/>
                </a:solidFill>
                <a:effectLst/>
                <a:latin typeface="+mn-lt"/>
                <a:ea typeface="+mn-ea"/>
                <a:cs typeface="+mn-cs"/>
              </a:rPr>
              <a:t> al interior de la terminación presináptica por medio de un transportador. Una vez allí vuelva a almacenarse en vesículas o es degradado por enzimas</a:t>
            </a:r>
          </a:p>
          <a:p>
            <a:pPr lvl="0"/>
            <a:r>
              <a:rPr lang="es-ES" sz="1200" kern="1200" dirty="0" smtClean="0">
                <a:solidFill>
                  <a:schemeClr val="tx1"/>
                </a:solidFill>
                <a:effectLst/>
                <a:latin typeface="+mn-lt"/>
                <a:ea typeface="+mn-ea"/>
                <a:cs typeface="+mn-cs"/>
              </a:rPr>
              <a:t>Ser </a:t>
            </a:r>
            <a:r>
              <a:rPr lang="es-ES" sz="1200" kern="1200" dirty="0" err="1" smtClean="0">
                <a:solidFill>
                  <a:schemeClr val="tx1"/>
                </a:solidFill>
                <a:effectLst/>
                <a:latin typeface="+mn-lt"/>
                <a:ea typeface="+mn-ea"/>
                <a:cs typeface="+mn-cs"/>
              </a:rPr>
              <a:t>recaptado</a:t>
            </a:r>
            <a:r>
              <a:rPr lang="es-ES" sz="1200" kern="1200" dirty="0" smtClean="0">
                <a:solidFill>
                  <a:schemeClr val="tx1"/>
                </a:solidFill>
                <a:effectLst/>
                <a:latin typeface="+mn-lt"/>
                <a:ea typeface="+mn-ea"/>
                <a:cs typeface="+mn-cs"/>
              </a:rPr>
              <a:t> al interior de la membrana postsináptica y ser degradado por enzimas</a:t>
            </a:r>
          </a:p>
          <a:p>
            <a:pPr lvl="0"/>
            <a:r>
              <a:rPr lang="es-ES" sz="1200" kern="1200" dirty="0" smtClean="0">
                <a:solidFill>
                  <a:schemeClr val="tx1"/>
                </a:solidFill>
                <a:effectLst/>
                <a:latin typeface="+mn-lt"/>
                <a:ea typeface="+mn-ea"/>
                <a:cs typeface="+mn-cs"/>
              </a:rPr>
              <a:t>Ser degradado por enzimas en el espacio sináptico</a:t>
            </a:r>
          </a:p>
          <a:p>
            <a:r>
              <a:rPr lang="es-ES" sz="1200" kern="1200" dirty="0" smtClean="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50545-9101-47D6-9B59-DC9F81CCCE1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10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72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88"/>
            </a:lvl1pPr>
            <a:lvl2pPr marL="435862" indent="0" algn="ctr">
              <a:buNone/>
              <a:defRPr sz="1907"/>
            </a:lvl2pPr>
            <a:lvl3pPr marL="871725" indent="0" algn="ctr">
              <a:buNone/>
              <a:defRPr sz="1716"/>
            </a:lvl3pPr>
            <a:lvl4pPr marL="1307587" indent="0" algn="ctr">
              <a:buNone/>
              <a:defRPr sz="1525"/>
            </a:lvl4pPr>
            <a:lvl5pPr marL="1743450" indent="0" algn="ctr">
              <a:buNone/>
              <a:defRPr sz="1525"/>
            </a:lvl5pPr>
            <a:lvl6pPr marL="2179312" indent="0" algn="ctr">
              <a:buNone/>
              <a:defRPr sz="1525"/>
            </a:lvl6pPr>
            <a:lvl7pPr marL="2615175" indent="0" algn="ctr">
              <a:buNone/>
              <a:defRPr sz="1525"/>
            </a:lvl7pPr>
            <a:lvl8pPr marL="3051037" indent="0" algn="ctr">
              <a:buNone/>
              <a:defRPr sz="1525"/>
            </a:lvl8pPr>
            <a:lvl9pPr marL="3486899" indent="0" algn="ctr">
              <a:buNone/>
              <a:defRPr sz="1525"/>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440741D8-A8FB-4B8D-96D5-5C4B5A247FD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CFBEACAD-F8FF-46A2-8557-DC5840EE9537}"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5848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D0884BDC-A66B-4F9B-A50E-EFF4546E192B}"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E9C4CBE3-E09F-4982-B069-8FD054BFDBE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37239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0BA38216-778D-4E33-AABC-CC3D7F313AD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2D2BDDD2-BF38-4843-B0D8-0DDFA5F70E8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9614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572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288"/>
            </a:lvl1pPr>
            <a:lvl2pPr marL="435862" indent="0" algn="ctr">
              <a:buNone/>
              <a:defRPr sz="1907"/>
            </a:lvl2pPr>
            <a:lvl3pPr marL="871725" indent="0" algn="ctr">
              <a:buNone/>
              <a:defRPr sz="1716"/>
            </a:lvl3pPr>
            <a:lvl4pPr marL="1307587" indent="0" algn="ctr">
              <a:buNone/>
              <a:defRPr sz="1525"/>
            </a:lvl4pPr>
            <a:lvl5pPr marL="1743450" indent="0" algn="ctr">
              <a:buNone/>
              <a:defRPr sz="1525"/>
            </a:lvl5pPr>
            <a:lvl6pPr marL="2179312" indent="0" algn="ctr">
              <a:buNone/>
              <a:defRPr sz="1525"/>
            </a:lvl6pPr>
            <a:lvl7pPr marL="2615175" indent="0" algn="ctr">
              <a:buNone/>
              <a:defRPr sz="1525"/>
            </a:lvl7pPr>
            <a:lvl8pPr marL="3051037" indent="0" algn="ctr">
              <a:buNone/>
              <a:defRPr sz="1525"/>
            </a:lvl8pPr>
            <a:lvl9pPr marL="3486899" indent="0" algn="ctr">
              <a:buNone/>
              <a:defRPr sz="1525"/>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defTabSz="448788">
              <a:defRPr/>
            </a:pPr>
            <a:fld id="{440741D8-A8FB-4B8D-96D5-5C4B5A247FDC}"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defTabSz="448788">
              <a:defRPr/>
            </a:pPr>
            <a:fld id="{CFBEACAD-F8FF-46A2-8557-DC5840EE9537}"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386071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defTabSz="448788">
              <a:defRPr/>
            </a:pPr>
            <a:fld id="{96AB9643-E237-4705-818D-53B3A76448EA}"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defTabSz="448788">
              <a:defRPr/>
            </a:pPr>
            <a:fld id="{A325D50E-44A2-4E0A-ADAE-69BB0743874A}"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96469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5720"/>
            </a:lvl1pPr>
          </a:lstStyle>
          <a:p>
            <a:r>
              <a:rPr lang="es-ES"/>
              <a:t>Haga clic para modificar el estilo de título del patrón</a:t>
            </a:r>
          </a:p>
        </p:txBody>
      </p:sp>
      <p:sp>
        <p:nvSpPr>
          <p:cNvPr id="3" name="Marcador de texto 2"/>
          <p:cNvSpPr>
            <a:spLocks noGrp="1"/>
          </p:cNvSpPr>
          <p:nvPr>
            <p:ph type="body" idx="1"/>
          </p:nvPr>
        </p:nvSpPr>
        <p:spPr>
          <a:xfrm>
            <a:off x="831850" y="4589464"/>
            <a:ext cx="10515600" cy="1500187"/>
          </a:xfrm>
        </p:spPr>
        <p:txBody>
          <a:bodyPr/>
          <a:lstStyle>
            <a:lvl1pPr marL="0" indent="0">
              <a:buNone/>
              <a:defRPr sz="2288">
                <a:solidFill>
                  <a:schemeClr val="tx1">
                    <a:tint val="75000"/>
                  </a:schemeClr>
                </a:solidFill>
              </a:defRPr>
            </a:lvl1pPr>
            <a:lvl2pPr marL="435862" indent="0">
              <a:buNone/>
              <a:defRPr sz="1907">
                <a:solidFill>
                  <a:schemeClr val="tx1">
                    <a:tint val="75000"/>
                  </a:schemeClr>
                </a:solidFill>
              </a:defRPr>
            </a:lvl2pPr>
            <a:lvl3pPr marL="871725" indent="0">
              <a:buNone/>
              <a:defRPr sz="1716">
                <a:solidFill>
                  <a:schemeClr val="tx1">
                    <a:tint val="75000"/>
                  </a:schemeClr>
                </a:solidFill>
              </a:defRPr>
            </a:lvl3pPr>
            <a:lvl4pPr marL="1307587" indent="0">
              <a:buNone/>
              <a:defRPr sz="1525">
                <a:solidFill>
                  <a:schemeClr val="tx1">
                    <a:tint val="75000"/>
                  </a:schemeClr>
                </a:solidFill>
              </a:defRPr>
            </a:lvl4pPr>
            <a:lvl5pPr marL="1743450" indent="0">
              <a:buNone/>
              <a:defRPr sz="1525">
                <a:solidFill>
                  <a:schemeClr val="tx1">
                    <a:tint val="75000"/>
                  </a:schemeClr>
                </a:solidFill>
              </a:defRPr>
            </a:lvl5pPr>
            <a:lvl6pPr marL="2179312" indent="0">
              <a:buNone/>
              <a:defRPr sz="1525">
                <a:solidFill>
                  <a:schemeClr val="tx1">
                    <a:tint val="75000"/>
                  </a:schemeClr>
                </a:solidFill>
              </a:defRPr>
            </a:lvl6pPr>
            <a:lvl7pPr marL="2615175" indent="0">
              <a:buNone/>
              <a:defRPr sz="1525">
                <a:solidFill>
                  <a:schemeClr val="tx1">
                    <a:tint val="75000"/>
                  </a:schemeClr>
                </a:solidFill>
              </a:defRPr>
            </a:lvl7pPr>
            <a:lvl8pPr marL="3051037" indent="0">
              <a:buNone/>
              <a:defRPr sz="1525">
                <a:solidFill>
                  <a:schemeClr val="tx1">
                    <a:tint val="75000"/>
                  </a:schemeClr>
                </a:solidFill>
              </a:defRPr>
            </a:lvl8pPr>
            <a:lvl9pPr marL="3486899" indent="0">
              <a:buNone/>
              <a:defRPr sz="1525">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defTabSz="448788">
              <a:defRPr/>
            </a:pPr>
            <a:fld id="{1C3B5999-56DD-4710-8774-1FE3AD4ECC9D}"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defTabSz="448788">
              <a:defRPr/>
            </a:pPr>
            <a:fld id="{7C05A705-EE8B-4DD8-84A5-668E90C9383C}"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206074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defTabSz="448788">
              <a:defRPr/>
            </a:pPr>
            <a:fld id="{C039E60A-849E-4125-90A6-49E99D5A3A2C}"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defTabSz="448788">
              <a:defRPr/>
            </a:pPr>
            <a:fld id="{3238FD8C-FAEE-4460-97D6-9B30927BEFC4}"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252565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defTabSz="448788">
              <a:defRPr/>
            </a:pPr>
            <a:fld id="{47C2B9DA-1C74-4790-BEE7-BA649CA86D19}"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defTabSz="448788">
              <a:defRPr/>
            </a:pPr>
            <a:fld id="{0E055C28-55AA-434B-AA43-D83A2B4C6569}"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348255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defTabSz="448788">
              <a:defRPr/>
            </a:pPr>
            <a:fld id="{CBC99201-17DF-4935-8C3A-9038B59F9400}"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defTabSz="448788">
              <a:defRPr/>
            </a:pPr>
            <a:fld id="{21DFF663-C02E-4B3A-BB0D-88F03AC29CF3}"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3352712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defTabSz="448788">
              <a:defRPr/>
            </a:pPr>
            <a:fld id="{80366849-8207-4F15-82AA-693A90DB4608}"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defTabSz="448788">
              <a:defRPr/>
            </a:pPr>
            <a:fld id="{8F4C9E1C-D271-4975-82B0-53923F32CE08}"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402523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p>
        </p:txBody>
      </p:sp>
      <p:sp>
        <p:nvSpPr>
          <p:cNvPr id="3" name="Marcador de contenido 2"/>
          <p:cNvSpPr>
            <a:spLocks noGrp="1"/>
          </p:cNvSpPr>
          <p:nvPr>
            <p:ph idx="1"/>
          </p:nvPr>
        </p:nvSpPr>
        <p:spPr>
          <a:xfrm>
            <a:off x="5183188" y="987426"/>
            <a:ext cx="6172200" cy="4873625"/>
          </a:xfrm>
        </p:spPr>
        <p:txBody>
          <a:bodyPr/>
          <a:lstStyle>
            <a:lvl1pPr>
              <a:defRPr sz="3051"/>
            </a:lvl1pPr>
            <a:lvl2pPr>
              <a:defRPr sz="2669"/>
            </a:lvl2pPr>
            <a:lvl3pPr>
              <a:defRPr sz="2288"/>
            </a:lvl3pPr>
            <a:lvl4pPr>
              <a:defRPr sz="1907"/>
            </a:lvl4pPr>
            <a:lvl5pPr>
              <a:defRPr sz="1907"/>
            </a:lvl5pPr>
            <a:lvl6pPr>
              <a:defRPr sz="1907"/>
            </a:lvl6pPr>
            <a:lvl7pPr>
              <a:defRPr sz="1907"/>
            </a:lvl7pPr>
            <a:lvl8pPr>
              <a:defRPr sz="1907"/>
            </a:lvl8pPr>
            <a:lvl9pPr>
              <a:defRPr sz="190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defTabSz="448788">
              <a:defRPr/>
            </a:pPr>
            <a:fld id="{15794DEE-53AB-41BD-AD37-69BA6E602488}"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defTabSz="448788">
              <a:defRPr/>
            </a:pPr>
            <a:fld id="{783CD570-FE79-4BEB-985D-033D74D5726D}"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17163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96AB9643-E237-4705-818D-53B3A76448EA}"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A325D50E-44A2-4E0A-ADAE-69BB0743874A}"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03028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6"/>
            <a:ext cx="6172200" cy="4873625"/>
          </a:xfrm>
        </p:spPr>
        <p:txBody>
          <a:bodyPr rtlCol="0">
            <a:normAutofit/>
          </a:bodyPr>
          <a:lstStyle>
            <a:lvl1pPr marL="0" indent="0">
              <a:buNone/>
              <a:defRPr sz="3051"/>
            </a:lvl1pPr>
            <a:lvl2pPr marL="435862" indent="0">
              <a:buNone/>
              <a:defRPr sz="2669"/>
            </a:lvl2pPr>
            <a:lvl3pPr marL="871725" indent="0">
              <a:buNone/>
              <a:defRPr sz="2288"/>
            </a:lvl3pPr>
            <a:lvl4pPr marL="1307587" indent="0">
              <a:buNone/>
              <a:defRPr sz="1907"/>
            </a:lvl4pPr>
            <a:lvl5pPr marL="1743450" indent="0">
              <a:buNone/>
              <a:defRPr sz="1907"/>
            </a:lvl5pPr>
            <a:lvl6pPr marL="2179312" indent="0">
              <a:buNone/>
              <a:defRPr sz="1907"/>
            </a:lvl6pPr>
            <a:lvl7pPr marL="2615175" indent="0">
              <a:buNone/>
              <a:defRPr sz="1907"/>
            </a:lvl7pPr>
            <a:lvl8pPr marL="3051037" indent="0">
              <a:buNone/>
              <a:defRPr sz="1907"/>
            </a:lvl8pPr>
            <a:lvl9pPr marL="3486899" indent="0">
              <a:buNone/>
              <a:defRPr sz="1907"/>
            </a:lvl9pPr>
          </a:lstStyle>
          <a:p>
            <a:pPr lvl="0"/>
            <a:endParaRPr lang="es-ES" noProof="0"/>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defTabSz="448788">
              <a:defRPr/>
            </a:pPr>
            <a:fld id="{8BA69D0A-A20B-4F2D-8F6A-C1935CC83059}"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defTabSz="448788">
              <a:defRPr/>
            </a:pPr>
            <a:fld id="{C2B42DCF-EA53-4808-B3FD-C15091C43FFC}"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365259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defTabSz="448788">
              <a:defRPr/>
            </a:pPr>
            <a:fld id="{D0884BDC-A66B-4F9B-A50E-EFF4546E192B}"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defTabSz="448788">
              <a:defRPr/>
            </a:pPr>
            <a:fld id="{E9C4CBE3-E09F-4982-B069-8FD054BFDBEF}"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1395088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defTabSz="448788">
              <a:defRPr/>
            </a:pPr>
            <a:fld id="{0BA38216-778D-4E33-AABC-CC3D7F313AD9}"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defTabSz="448788">
              <a:defRPr/>
            </a:pPr>
            <a:fld id="{2D2BDDD2-BF38-4843-B0D8-0DDFA5F70E8D}"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203369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572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288"/>
            </a:lvl1pPr>
            <a:lvl2pPr marL="435862" indent="0" algn="ctr">
              <a:buNone/>
              <a:defRPr sz="1907"/>
            </a:lvl2pPr>
            <a:lvl3pPr marL="871725" indent="0" algn="ctr">
              <a:buNone/>
              <a:defRPr sz="1716"/>
            </a:lvl3pPr>
            <a:lvl4pPr marL="1307587" indent="0" algn="ctr">
              <a:buNone/>
              <a:defRPr sz="1525"/>
            </a:lvl4pPr>
            <a:lvl5pPr marL="1743450" indent="0" algn="ctr">
              <a:buNone/>
              <a:defRPr sz="1525"/>
            </a:lvl5pPr>
            <a:lvl6pPr marL="2179312" indent="0" algn="ctr">
              <a:buNone/>
              <a:defRPr sz="1525"/>
            </a:lvl6pPr>
            <a:lvl7pPr marL="2615175" indent="0" algn="ctr">
              <a:buNone/>
              <a:defRPr sz="1525"/>
            </a:lvl7pPr>
            <a:lvl8pPr marL="3051037" indent="0" algn="ctr">
              <a:buNone/>
              <a:defRPr sz="1525"/>
            </a:lvl8pPr>
            <a:lvl9pPr marL="3486899" indent="0" algn="ctr">
              <a:buNone/>
              <a:defRPr sz="1525"/>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defTabSz="448788" eaLnBrk="0" fontAlgn="base" hangingPunct="0">
              <a:spcBef>
                <a:spcPct val="0"/>
              </a:spcBef>
              <a:spcAft>
                <a:spcPct val="0"/>
              </a:spcAft>
            </a:pPr>
            <a:fld id="{D8FD712A-040E-4EF7-A581-784E04E44A1F}"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226320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defTabSz="448788" eaLnBrk="0" fontAlgn="base" hangingPunct="0">
              <a:spcBef>
                <a:spcPct val="0"/>
              </a:spcBef>
              <a:spcAft>
                <a:spcPct val="0"/>
              </a:spcAft>
            </a:pPr>
            <a:fld id="{8FDFEA3E-4DEF-4F38-A76A-DC45569368EF}"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2739626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5720"/>
            </a:lvl1pPr>
          </a:lstStyle>
          <a:p>
            <a:r>
              <a:rPr lang="es-ES"/>
              <a:t>Haga clic para modificar el estilo de título del patrón</a:t>
            </a:r>
          </a:p>
        </p:txBody>
      </p:sp>
      <p:sp>
        <p:nvSpPr>
          <p:cNvPr id="3" name="Marcador de texto 2"/>
          <p:cNvSpPr>
            <a:spLocks noGrp="1"/>
          </p:cNvSpPr>
          <p:nvPr>
            <p:ph type="body" idx="1"/>
          </p:nvPr>
        </p:nvSpPr>
        <p:spPr>
          <a:xfrm>
            <a:off x="831850" y="4589464"/>
            <a:ext cx="10515600" cy="1500187"/>
          </a:xfrm>
        </p:spPr>
        <p:txBody>
          <a:bodyPr/>
          <a:lstStyle>
            <a:lvl1pPr marL="0" indent="0">
              <a:buNone/>
              <a:defRPr sz="2288">
                <a:solidFill>
                  <a:schemeClr val="tx1">
                    <a:tint val="75000"/>
                  </a:schemeClr>
                </a:solidFill>
              </a:defRPr>
            </a:lvl1pPr>
            <a:lvl2pPr marL="435862" indent="0">
              <a:buNone/>
              <a:defRPr sz="1907">
                <a:solidFill>
                  <a:schemeClr val="tx1">
                    <a:tint val="75000"/>
                  </a:schemeClr>
                </a:solidFill>
              </a:defRPr>
            </a:lvl2pPr>
            <a:lvl3pPr marL="871725" indent="0">
              <a:buNone/>
              <a:defRPr sz="1716">
                <a:solidFill>
                  <a:schemeClr val="tx1">
                    <a:tint val="75000"/>
                  </a:schemeClr>
                </a:solidFill>
              </a:defRPr>
            </a:lvl3pPr>
            <a:lvl4pPr marL="1307587" indent="0">
              <a:buNone/>
              <a:defRPr sz="1525">
                <a:solidFill>
                  <a:schemeClr val="tx1">
                    <a:tint val="75000"/>
                  </a:schemeClr>
                </a:solidFill>
              </a:defRPr>
            </a:lvl4pPr>
            <a:lvl5pPr marL="1743450" indent="0">
              <a:buNone/>
              <a:defRPr sz="1525">
                <a:solidFill>
                  <a:schemeClr val="tx1">
                    <a:tint val="75000"/>
                  </a:schemeClr>
                </a:solidFill>
              </a:defRPr>
            </a:lvl5pPr>
            <a:lvl6pPr marL="2179312" indent="0">
              <a:buNone/>
              <a:defRPr sz="1525">
                <a:solidFill>
                  <a:schemeClr val="tx1">
                    <a:tint val="75000"/>
                  </a:schemeClr>
                </a:solidFill>
              </a:defRPr>
            </a:lvl6pPr>
            <a:lvl7pPr marL="2615175" indent="0">
              <a:buNone/>
              <a:defRPr sz="1525">
                <a:solidFill>
                  <a:schemeClr val="tx1">
                    <a:tint val="75000"/>
                  </a:schemeClr>
                </a:solidFill>
              </a:defRPr>
            </a:lvl7pPr>
            <a:lvl8pPr marL="3051037" indent="0">
              <a:buNone/>
              <a:defRPr sz="1525">
                <a:solidFill>
                  <a:schemeClr val="tx1">
                    <a:tint val="75000"/>
                  </a:schemeClr>
                </a:solidFill>
              </a:defRPr>
            </a:lvl8pPr>
            <a:lvl9pPr marL="3486899" indent="0">
              <a:buNone/>
              <a:defRPr sz="1525">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defTabSz="448788" eaLnBrk="0" fontAlgn="base" hangingPunct="0">
              <a:spcBef>
                <a:spcPct val="0"/>
              </a:spcBef>
              <a:spcAft>
                <a:spcPct val="0"/>
              </a:spcAft>
            </a:pPr>
            <a:fld id="{A60ED671-A085-4983-8BB1-8725C5507393}"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81675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defTabSz="448788" eaLnBrk="0" fontAlgn="base" hangingPunct="0">
              <a:spcBef>
                <a:spcPct val="0"/>
              </a:spcBef>
              <a:spcAft>
                <a:spcPct val="0"/>
              </a:spcAft>
            </a:pPr>
            <a:fld id="{94093CE1-E5EF-44E1-B4E8-DB0D89A251AA}"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191017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defTabSz="448788" eaLnBrk="0" fontAlgn="base" hangingPunct="0">
              <a:spcBef>
                <a:spcPct val="0"/>
              </a:spcBef>
              <a:spcAft>
                <a:spcPct val="0"/>
              </a:spcAft>
            </a:pPr>
            <a:fld id="{E51B1B5D-5F4E-4BEB-9DFD-C11CAF48B884}"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34612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defTabSz="448788" eaLnBrk="0" fontAlgn="base" hangingPunct="0">
              <a:spcBef>
                <a:spcPct val="0"/>
              </a:spcBef>
              <a:spcAft>
                <a:spcPct val="0"/>
              </a:spcAft>
            </a:pPr>
            <a:fld id="{983A5A00-ED05-4879-A371-D99DA26E4992}"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3664761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defTabSz="448788" eaLnBrk="0" fontAlgn="base" hangingPunct="0">
              <a:spcBef>
                <a:spcPct val="0"/>
              </a:spcBef>
              <a:spcAft>
                <a:spcPct val="0"/>
              </a:spcAft>
            </a:pPr>
            <a:fld id="{CF087356-F484-4A29-8DDB-4008403243C4}"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207363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72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288">
                <a:solidFill>
                  <a:schemeClr val="tx1">
                    <a:tint val="75000"/>
                  </a:schemeClr>
                </a:solidFill>
              </a:defRPr>
            </a:lvl1pPr>
            <a:lvl2pPr marL="435862" indent="0">
              <a:buNone/>
              <a:defRPr sz="1907">
                <a:solidFill>
                  <a:schemeClr val="tx1">
                    <a:tint val="75000"/>
                  </a:schemeClr>
                </a:solidFill>
              </a:defRPr>
            </a:lvl2pPr>
            <a:lvl3pPr marL="871725" indent="0">
              <a:buNone/>
              <a:defRPr sz="1716">
                <a:solidFill>
                  <a:schemeClr val="tx1">
                    <a:tint val="75000"/>
                  </a:schemeClr>
                </a:solidFill>
              </a:defRPr>
            </a:lvl3pPr>
            <a:lvl4pPr marL="1307587" indent="0">
              <a:buNone/>
              <a:defRPr sz="1525">
                <a:solidFill>
                  <a:schemeClr val="tx1">
                    <a:tint val="75000"/>
                  </a:schemeClr>
                </a:solidFill>
              </a:defRPr>
            </a:lvl4pPr>
            <a:lvl5pPr marL="1743450" indent="0">
              <a:buNone/>
              <a:defRPr sz="1525">
                <a:solidFill>
                  <a:schemeClr val="tx1">
                    <a:tint val="75000"/>
                  </a:schemeClr>
                </a:solidFill>
              </a:defRPr>
            </a:lvl5pPr>
            <a:lvl6pPr marL="2179312" indent="0">
              <a:buNone/>
              <a:defRPr sz="1525">
                <a:solidFill>
                  <a:schemeClr val="tx1">
                    <a:tint val="75000"/>
                  </a:schemeClr>
                </a:solidFill>
              </a:defRPr>
            </a:lvl6pPr>
            <a:lvl7pPr marL="2615175" indent="0">
              <a:buNone/>
              <a:defRPr sz="1525">
                <a:solidFill>
                  <a:schemeClr val="tx1">
                    <a:tint val="75000"/>
                  </a:schemeClr>
                </a:solidFill>
              </a:defRPr>
            </a:lvl7pPr>
            <a:lvl8pPr marL="3051037" indent="0">
              <a:buNone/>
              <a:defRPr sz="1525">
                <a:solidFill>
                  <a:schemeClr val="tx1">
                    <a:tint val="75000"/>
                  </a:schemeClr>
                </a:solidFill>
              </a:defRPr>
            </a:lvl8pPr>
            <a:lvl9pPr marL="3486899" indent="0">
              <a:buNone/>
              <a:defRPr sz="1525">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1C3B5999-56DD-4710-8774-1FE3AD4ECC9D}"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7C05A705-EE8B-4DD8-84A5-668E90C9383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59407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p>
        </p:txBody>
      </p:sp>
      <p:sp>
        <p:nvSpPr>
          <p:cNvPr id="3" name="Marcador de contenido 2"/>
          <p:cNvSpPr>
            <a:spLocks noGrp="1"/>
          </p:cNvSpPr>
          <p:nvPr>
            <p:ph idx="1"/>
          </p:nvPr>
        </p:nvSpPr>
        <p:spPr>
          <a:xfrm>
            <a:off x="5183188" y="987426"/>
            <a:ext cx="6172200" cy="4873625"/>
          </a:xfrm>
        </p:spPr>
        <p:txBody>
          <a:bodyPr/>
          <a:lstStyle>
            <a:lvl1pPr>
              <a:defRPr sz="3051"/>
            </a:lvl1pPr>
            <a:lvl2pPr>
              <a:defRPr sz="2669"/>
            </a:lvl2pPr>
            <a:lvl3pPr>
              <a:defRPr sz="2288"/>
            </a:lvl3pPr>
            <a:lvl4pPr>
              <a:defRPr sz="1907"/>
            </a:lvl4pPr>
            <a:lvl5pPr>
              <a:defRPr sz="1907"/>
            </a:lvl5pPr>
            <a:lvl6pPr>
              <a:defRPr sz="1907"/>
            </a:lvl6pPr>
            <a:lvl7pPr>
              <a:defRPr sz="1907"/>
            </a:lvl7pPr>
            <a:lvl8pPr>
              <a:defRPr sz="1907"/>
            </a:lvl8pPr>
            <a:lvl9pPr>
              <a:defRPr sz="190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defTabSz="448788" eaLnBrk="0" fontAlgn="base" hangingPunct="0">
              <a:spcBef>
                <a:spcPct val="0"/>
              </a:spcBef>
              <a:spcAft>
                <a:spcPct val="0"/>
              </a:spcAft>
            </a:pPr>
            <a:fld id="{5B5F45B6-BAD7-4CEC-A255-089E7D45987E}"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4091015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051"/>
            </a:lvl1pPr>
            <a:lvl2pPr marL="435862" indent="0">
              <a:buNone/>
              <a:defRPr sz="2669"/>
            </a:lvl2pPr>
            <a:lvl3pPr marL="871725" indent="0">
              <a:buNone/>
              <a:defRPr sz="2288"/>
            </a:lvl3pPr>
            <a:lvl4pPr marL="1307587" indent="0">
              <a:buNone/>
              <a:defRPr sz="1907"/>
            </a:lvl4pPr>
            <a:lvl5pPr marL="1743450" indent="0">
              <a:buNone/>
              <a:defRPr sz="1907"/>
            </a:lvl5pPr>
            <a:lvl6pPr marL="2179312" indent="0">
              <a:buNone/>
              <a:defRPr sz="1907"/>
            </a:lvl6pPr>
            <a:lvl7pPr marL="2615175" indent="0">
              <a:buNone/>
              <a:defRPr sz="1907"/>
            </a:lvl7pPr>
            <a:lvl8pPr marL="3051037" indent="0">
              <a:buNone/>
              <a:defRPr sz="1907"/>
            </a:lvl8pPr>
            <a:lvl9pPr marL="3486899" indent="0">
              <a:buNone/>
              <a:defRPr sz="1907"/>
            </a:lvl9pPr>
          </a:lstStyle>
          <a:p>
            <a:endParaRPr lang="es-ES"/>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defTabSz="448788" eaLnBrk="0" fontAlgn="base" hangingPunct="0">
              <a:spcBef>
                <a:spcPct val="0"/>
              </a:spcBef>
              <a:spcAft>
                <a:spcPct val="0"/>
              </a:spcAft>
            </a:pPr>
            <a:fld id="{1291401F-9DEE-499C-9D13-B8293B2722D4}"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3215884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defTabSz="448788" eaLnBrk="0" fontAlgn="base" hangingPunct="0">
              <a:spcBef>
                <a:spcPct val="0"/>
              </a:spcBef>
              <a:spcAft>
                <a:spcPct val="0"/>
              </a:spcAft>
            </a:pPr>
            <a:fld id="{346F22A6-172A-4067-8AEE-E1529AC7B017}"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2957724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defTabSz="448788" eaLnBrk="0" fontAlgn="base" hangingPunct="0">
              <a:spcBef>
                <a:spcPct val="0"/>
              </a:spcBef>
              <a:spcAft>
                <a:spcPct val="0"/>
              </a:spcAft>
            </a:pPr>
            <a:fld id="{642F8D51-187E-4681-8780-B560037953CF}" type="datetime1">
              <a:rPr lang="es-ES" smtClean="0">
                <a:solidFill>
                  <a:prstClr val="black">
                    <a:tint val="75000"/>
                  </a:prstClr>
                </a:solidFill>
              </a:rPr>
              <a:pPr defTabSz="448788" eaLnBrk="0" fontAlgn="base" hangingPunct="0">
                <a:spcBef>
                  <a:spcPct val="0"/>
                </a:spcBef>
                <a:spcAft>
                  <a:spcPct val="0"/>
                </a:spcAft>
              </a:pPr>
              <a:t>12/02/2024</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pPr defTabSz="448788" eaLnBrk="0" fontAlgn="base" hangingPunct="0">
              <a:spcBef>
                <a:spcPct val="0"/>
              </a:spcBef>
              <a:spcAft>
                <a:spcPct val="0"/>
              </a:spcAft>
            </a:pPr>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448788" eaLnBrk="0" fontAlgn="base" hangingPunct="0">
              <a:spcBef>
                <a:spcPct val="0"/>
              </a:spcBef>
              <a:spcAft>
                <a:spcPct val="0"/>
              </a:spcAft>
            </a:pPr>
            <a:fld id="{879E2982-BAAD-4A26-ADB0-497055BBAB76}" type="slidenum">
              <a:rPr lang="es-ES" smtClean="0">
                <a:solidFill>
                  <a:prstClr val="black">
                    <a:tint val="75000"/>
                  </a:prstClr>
                </a:solidFill>
              </a:rPr>
              <a:pPr defTabSz="448788" eaLnBrk="0" fontAlgn="base" hangingPunct="0">
                <a:spcBef>
                  <a:spcPct val="0"/>
                </a:spcBef>
                <a:spcAft>
                  <a:spcPct val="0"/>
                </a:spcAft>
              </a:pPr>
              <a:t>‹Nº›</a:t>
            </a:fld>
            <a:endParaRPr lang="es-ES">
              <a:solidFill>
                <a:prstClr val="black">
                  <a:tint val="75000"/>
                </a:prstClr>
              </a:solidFill>
            </a:endParaRPr>
          </a:p>
        </p:txBody>
      </p:sp>
    </p:spTree>
    <p:extLst>
      <p:ext uri="{BB962C8B-B14F-4D97-AF65-F5344CB8AC3E}">
        <p14:creationId xmlns:p14="http://schemas.microsoft.com/office/powerpoint/2010/main" val="3600759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3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55"/>
            </a:lvl1pPr>
            <a:lvl2pPr marL="429542" indent="0" algn="ctr">
              <a:buNone/>
              <a:defRPr sz="1879"/>
            </a:lvl2pPr>
            <a:lvl3pPr marL="859085" indent="0" algn="ctr">
              <a:buNone/>
              <a:defRPr sz="1691"/>
            </a:lvl3pPr>
            <a:lvl4pPr marL="1288627" indent="0" algn="ctr">
              <a:buNone/>
              <a:defRPr sz="1503"/>
            </a:lvl4pPr>
            <a:lvl5pPr marL="1718170" indent="0" algn="ctr">
              <a:buNone/>
              <a:defRPr sz="1503"/>
            </a:lvl5pPr>
            <a:lvl6pPr marL="2147712" indent="0" algn="ctr">
              <a:buNone/>
              <a:defRPr sz="1503"/>
            </a:lvl6pPr>
            <a:lvl7pPr marL="2577255" indent="0" algn="ctr">
              <a:buNone/>
              <a:defRPr sz="1503"/>
            </a:lvl7pPr>
            <a:lvl8pPr marL="3006797" indent="0" algn="ctr">
              <a:buNone/>
              <a:defRPr sz="1503"/>
            </a:lvl8pPr>
            <a:lvl9pPr marL="3436339" indent="0" algn="ctr">
              <a:buNone/>
              <a:defRPr sz="150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440741D8-A8FB-4B8D-96D5-5C4B5A247FD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CFBEACAD-F8FF-46A2-8557-DC5840EE9537}"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903529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96AB9643-E237-4705-818D-53B3A76448EA}"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A325D50E-44A2-4E0A-ADAE-69BB0743874A}"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316164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3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255">
                <a:solidFill>
                  <a:schemeClr val="tx1">
                    <a:tint val="75000"/>
                  </a:schemeClr>
                </a:solidFill>
              </a:defRPr>
            </a:lvl1pPr>
            <a:lvl2pPr marL="429542" indent="0">
              <a:buNone/>
              <a:defRPr sz="1879">
                <a:solidFill>
                  <a:schemeClr val="tx1">
                    <a:tint val="75000"/>
                  </a:schemeClr>
                </a:solidFill>
              </a:defRPr>
            </a:lvl2pPr>
            <a:lvl3pPr marL="859085" indent="0">
              <a:buNone/>
              <a:defRPr sz="1691">
                <a:solidFill>
                  <a:schemeClr val="tx1">
                    <a:tint val="75000"/>
                  </a:schemeClr>
                </a:solidFill>
              </a:defRPr>
            </a:lvl3pPr>
            <a:lvl4pPr marL="1288627" indent="0">
              <a:buNone/>
              <a:defRPr sz="1503">
                <a:solidFill>
                  <a:schemeClr val="tx1">
                    <a:tint val="75000"/>
                  </a:schemeClr>
                </a:solidFill>
              </a:defRPr>
            </a:lvl4pPr>
            <a:lvl5pPr marL="1718170" indent="0">
              <a:buNone/>
              <a:defRPr sz="1503">
                <a:solidFill>
                  <a:schemeClr val="tx1">
                    <a:tint val="75000"/>
                  </a:schemeClr>
                </a:solidFill>
              </a:defRPr>
            </a:lvl5pPr>
            <a:lvl6pPr marL="2147712" indent="0">
              <a:buNone/>
              <a:defRPr sz="1503">
                <a:solidFill>
                  <a:schemeClr val="tx1">
                    <a:tint val="75000"/>
                  </a:schemeClr>
                </a:solidFill>
              </a:defRPr>
            </a:lvl6pPr>
            <a:lvl7pPr marL="2577255" indent="0">
              <a:buNone/>
              <a:defRPr sz="1503">
                <a:solidFill>
                  <a:schemeClr val="tx1">
                    <a:tint val="75000"/>
                  </a:schemeClr>
                </a:solidFill>
              </a:defRPr>
            </a:lvl7pPr>
            <a:lvl8pPr marL="3006797" indent="0">
              <a:buNone/>
              <a:defRPr sz="1503">
                <a:solidFill>
                  <a:schemeClr val="tx1">
                    <a:tint val="75000"/>
                  </a:schemeClr>
                </a:solidFill>
              </a:defRPr>
            </a:lvl8pPr>
            <a:lvl9pPr marL="3436339" indent="0">
              <a:buNone/>
              <a:defRPr sz="1503">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1C3B5999-56DD-4710-8774-1FE3AD4ECC9D}"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7C05A705-EE8B-4DD8-84A5-668E90C9383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897649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C039E60A-849E-4125-90A6-49E99D5A3A2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3238FD8C-FAEE-4460-97D6-9B30927BEFC4}"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459677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255" b="1"/>
            </a:lvl1pPr>
            <a:lvl2pPr marL="429542" indent="0">
              <a:buNone/>
              <a:defRPr sz="1879" b="1"/>
            </a:lvl2pPr>
            <a:lvl3pPr marL="859085" indent="0">
              <a:buNone/>
              <a:defRPr sz="1691" b="1"/>
            </a:lvl3pPr>
            <a:lvl4pPr marL="1288627" indent="0">
              <a:buNone/>
              <a:defRPr sz="1503" b="1"/>
            </a:lvl4pPr>
            <a:lvl5pPr marL="1718170" indent="0">
              <a:buNone/>
              <a:defRPr sz="1503" b="1"/>
            </a:lvl5pPr>
            <a:lvl6pPr marL="2147712" indent="0">
              <a:buNone/>
              <a:defRPr sz="1503" b="1"/>
            </a:lvl6pPr>
            <a:lvl7pPr marL="2577255" indent="0">
              <a:buNone/>
              <a:defRPr sz="1503" b="1"/>
            </a:lvl7pPr>
            <a:lvl8pPr marL="3006797" indent="0">
              <a:buNone/>
              <a:defRPr sz="1503" b="1"/>
            </a:lvl8pPr>
            <a:lvl9pPr marL="3436339" indent="0">
              <a:buNone/>
              <a:defRPr sz="1503"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6"/>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255" b="1"/>
            </a:lvl1pPr>
            <a:lvl2pPr marL="429542" indent="0">
              <a:buNone/>
              <a:defRPr sz="1879" b="1"/>
            </a:lvl2pPr>
            <a:lvl3pPr marL="859085" indent="0">
              <a:buNone/>
              <a:defRPr sz="1691" b="1"/>
            </a:lvl3pPr>
            <a:lvl4pPr marL="1288627" indent="0">
              <a:buNone/>
              <a:defRPr sz="1503" b="1"/>
            </a:lvl4pPr>
            <a:lvl5pPr marL="1718170" indent="0">
              <a:buNone/>
              <a:defRPr sz="1503" b="1"/>
            </a:lvl5pPr>
            <a:lvl6pPr marL="2147712" indent="0">
              <a:buNone/>
              <a:defRPr sz="1503" b="1"/>
            </a:lvl6pPr>
            <a:lvl7pPr marL="2577255" indent="0">
              <a:buNone/>
              <a:defRPr sz="1503" b="1"/>
            </a:lvl7pPr>
            <a:lvl8pPr marL="3006797" indent="0">
              <a:buNone/>
              <a:defRPr sz="1503" b="1"/>
            </a:lvl8pPr>
            <a:lvl9pPr marL="3436339" indent="0">
              <a:buNone/>
              <a:defRPr sz="1503"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5076"/>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48788" eaLnBrk="0" fontAlgn="base" hangingPunct="0">
              <a:spcBef>
                <a:spcPct val="0"/>
              </a:spcBef>
              <a:spcAft>
                <a:spcPct val="0"/>
              </a:spcAft>
              <a:defRPr/>
            </a:pPr>
            <a:fld id="{47C2B9DA-1C74-4790-BEE7-BA649CA86D1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48788" eaLnBrk="0" fontAlgn="base" hangingPunct="0">
              <a:spcBef>
                <a:spcPct val="0"/>
              </a:spcBef>
              <a:spcAft>
                <a:spcPct val="0"/>
              </a:spcAft>
              <a:defRPr/>
            </a:pPr>
            <a:fld id="{0E055C28-55AA-434B-AA43-D83A2B4C6569}"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636457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48788" eaLnBrk="0" fontAlgn="base" hangingPunct="0">
              <a:spcBef>
                <a:spcPct val="0"/>
              </a:spcBef>
              <a:spcAft>
                <a:spcPct val="0"/>
              </a:spcAft>
              <a:defRPr/>
            </a:pPr>
            <a:fld id="{CBC99201-17DF-4935-8C3A-9038B59F9400}"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48788" eaLnBrk="0" fontAlgn="base" hangingPunct="0">
              <a:spcBef>
                <a:spcPct val="0"/>
              </a:spcBef>
              <a:spcAft>
                <a:spcPct val="0"/>
              </a:spcAft>
              <a:defRPr/>
            </a:pPr>
            <a:fld id="{21DFF663-C02E-4B3A-BB0D-88F03AC29CF3}"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3499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C039E60A-849E-4125-90A6-49E99D5A3A2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3238FD8C-FAEE-4460-97D6-9B30927BEFC4}"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18525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48788" eaLnBrk="0" fontAlgn="base" hangingPunct="0">
              <a:spcBef>
                <a:spcPct val="0"/>
              </a:spcBef>
              <a:spcAft>
                <a:spcPct val="0"/>
              </a:spcAft>
              <a:defRPr/>
            </a:pPr>
            <a:fld id="{80366849-8207-4F15-82AA-693A90DB460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48788" eaLnBrk="0" fontAlgn="base" hangingPunct="0">
              <a:spcBef>
                <a:spcPct val="0"/>
              </a:spcBef>
              <a:spcAft>
                <a:spcPct val="0"/>
              </a:spcAft>
              <a:defRPr/>
            </a:pPr>
            <a:fld id="{8F4C9E1C-D271-4975-82B0-53923F32CE08}"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354128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0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007"/>
            </a:lvl1pPr>
            <a:lvl2pPr>
              <a:defRPr sz="2631"/>
            </a:lvl2pPr>
            <a:lvl3pPr>
              <a:defRPr sz="2255"/>
            </a:lvl3pPr>
            <a:lvl4pPr>
              <a:defRPr sz="1879"/>
            </a:lvl4pPr>
            <a:lvl5pPr>
              <a:defRPr sz="1879"/>
            </a:lvl5pPr>
            <a:lvl6pPr>
              <a:defRPr sz="1879"/>
            </a:lvl6pPr>
            <a:lvl7pPr>
              <a:defRPr sz="1879"/>
            </a:lvl7pPr>
            <a:lvl8pPr>
              <a:defRPr sz="1879"/>
            </a:lvl8pPr>
            <a:lvl9pPr>
              <a:defRPr sz="187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3"/>
            </a:lvl1pPr>
            <a:lvl2pPr marL="429542" indent="0">
              <a:buNone/>
              <a:defRPr sz="1315"/>
            </a:lvl2pPr>
            <a:lvl3pPr marL="859085" indent="0">
              <a:buNone/>
              <a:defRPr sz="1127"/>
            </a:lvl3pPr>
            <a:lvl4pPr marL="1288627" indent="0">
              <a:buNone/>
              <a:defRPr sz="939"/>
            </a:lvl4pPr>
            <a:lvl5pPr marL="1718170" indent="0">
              <a:buNone/>
              <a:defRPr sz="939"/>
            </a:lvl5pPr>
            <a:lvl6pPr marL="2147712" indent="0">
              <a:buNone/>
              <a:defRPr sz="939"/>
            </a:lvl6pPr>
            <a:lvl7pPr marL="2577255" indent="0">
              <a:buNone/>
              <a:defRPr sz="939"/>
            </a:lvl7pPr>
            <a:lvl8pPr marL="3006797" indent="0">
              <a:buNone/>
              <a:defRPr sz="939"/>
            </a:lvl8pPr>
            <a:lvl9pPr marL="3436339" indent="0">
              <a:buNone/>
              <a:defRPr sz="93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15794DEE-53AB-41BD-AD37-69BA6E60248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783CD570-FE79-4BEB-985D-033D74D5726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11759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0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007"/>
            </a:lvl1pPr>
            <a:lvl2pPr marL="429542" indent="0">
              <a:buNone/>
              <a:defRPr sz="2631"/>
            </a:lvl2pPr>
            <a:lvl3pPr marL="859085" indent="0">
              <a:buNone/>
              <a:defRPr sz="2255"/>
            </a:lvl3pPr>
            <a:lvl4pPr marL="1288627" indent="0">
              <a:buNone/>
              <a:defRPr sz="1879"/>
            </a:lvl4pPr>
            <a:lvl5pPr marL="1718170" indent="0">
              <a:buNone/>
              <a:defRPr sz="1879"/>
            </a:lvl5pPr>
            <a:lvl6pPr marL="2147712" indent="0">
              <a:buNone/>
              <a:defRPr sz="1879"/>
            </a:lvl6pPr>
            <a:lvl7pPr marL="2577255" indent="0">
              <a:buNone/>
              <a:defRPr sz="1879"/>
            </a:lvl7pPr>
            <a:lvl8pPr marL="3006797" indent="0">
              <a:buNone/>
              <a:defRPr sz="1879"/>
            </a:lvl8pPr>
            <a:lvl9pPr marL="3436339" indent="0">
              <a:buNone/>
              <a:defRPr sz="187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3"/>
            </a:lvl1pPr>
            <a:lvl2pPr marL="429542" indent="0">
              <a:buNone/>
              <a:defRPr sz="1315"/>
            </a:lvl2pPr>
            <a:lvl3pPr marL="859085" indent="0">
              <a:buNone/>
              <a:defRPr sz="1127"/>
            </a:lvl3pPr>
            <a:lvl4pPr marL="1288627" indent="0">
              <a:buNone/>
              <a:defRPr sz="939"/>
            </a:lvl4pPr>
            <a:lvl5pPr marL="1718170" indent="0">
              <a:buNone/>
              <a:defRPr sz="939"/>
            </a:lvl5pPr>
            <a:lvl6pPr marL="2147712" indent="0">
              <a:buNone/>
              <a:defRPr sz="939"/>
            </a:lvl6pPr>
            <a:lvl7pPr marL="2577255" indent="0">
              <a:buNone/>
              <a:defRPr sz="939"/>
            </a:lvl7pPr>
            <a:lvl8pPr marL="3006797" indent="0">
              <a:buNone/>
              <a:defRPr sz="939"/>
            </a:lvl8pPr>
            <a:lvl9pPr marL="3436339" indent="0">
              <a:buNone/>
              <a:defRPr sz="93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8BA69D0A-A20B-4F2D-8F6A-C1935CC8305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C2B42DCF-EA53-4808-B3FD-C15091C43FF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13874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D0884BDC-A66B-4F9B-A50E-EFF4546E192B}"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E9C4CBE3-E09F-4982-B069-8FD054BFDBE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331454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0BA38216-778D-4E33-AABC-CC3D7F313AD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2D2BDDD2-BF38-4843-B0D8-0DDFA5F70E8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06263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5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22"/>
            </a:lvl1pPr>
            <a:lvl2pPr marL="423314" indent="0" algn="ctr">
              <a:buNone/>
              <a:defRPr sz="1852"/>
            </a:lvl2pPr>
            <a:lvl3pPr marL="846629" indent="0" algn="ctr">
              <a:buNone/>
              <a:defRPr sz="1666"/>
            </a:lvl3pPr>
            <a:lvl4pPr marL="1269942" indent="0" algn="ctr">
              <a:buNone/>
              <a:defRPr sz="1482"/>
            </a:lvl4pPr>
            <a:lvl5pPr marL="1693256" indent="0" algn="ctr">
              <a:buNone/>
              <a:defRPr sz="1482"/>
            </a:lvl5pPr>
            <a:lvl6pPr marL="2116570" indent="0" algn="ctr">
              <a:buNone/>
              <a:defRPr sz="1482"/>
            </a:lvl6pPr>
            <a:lvl7pPr marL="2539885" indent="0" algn="ctr">
              <a:buNone/>
              <a:defRPr sz="1482"/>
            </a:lvl7pPr>
            <a:lvl8pPr marL="2963198" indent="0" algn="ctr">
              <a:buNone/>
              <a:defRPr sz="1482"/>
            </a:lvl8pPr>
            <a:lvl9pPr marL="3386512" indent="0" algn="ctr">
              <a:buNone/>
              <a:defRPr sz="148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440741D8-A8FB-4B8D-96D5-5C4B5A247FD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CFBEACAD-F8FF-46A2-8557-DC5840EE9537}"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180727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96AB9643-E237-4705-818D-53B3A76448EA}"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A325D50E-44A2-4E0A-ADAE-69BB0743874A}"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983990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55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222">
                <a:solidFill>
                  <a:schemeClr val="tx1">
                    <a:tint val="75000"/>
                  </a:schemeClr>
                </a:solidFill>
              </a:defRPr>
            </a:lvl1pPr>
            <a:lvl2pPr marL="423314" indent="0">
              <a:buNone/>
              <a:defRPr sz="1852">
                <a:solidFill>
                  <a:schemeClr val="tx1">
                    <a:tint val="75000"/>
                  </a:schemeClr>
                </a:solidFill>
              </a:defRPr>
            </a:lvl2pPr>
            <a:lvl3pPr marL="846629" indent="0">
              <a:buNone/>
              <a:defRPr sz="1666">
                <a:solidFill>
                  <a:schemeClr val="tx1">
                    <a:tint val="75000"/>
                  </a:schemeClr>
                </a:solidFill>
              </a:defRPr>
            </a:lvl3pPr>
            <a:lvl4pPr marL="1269942" indent="0">
              <a:buNone/>
              <a:defRPr sz="1482">
                <a:solidFill>
                  <a:schemeClr val="tx1">
                    <a:tint val="75000"/>
                  </a:schemeClr>
                </a:solidFill>
              </a:defRPr>
            </a:lvl4pPr>
            <a:lvl5pPr marL="1693256" indent="0">
              <a:buNone/>
              <a:defRPr sz="1482">
                <a:solidFill>
                  <a:schemeClr val="tx1">
                    <a:tint val="75000"/>
                  </a:schemeClr>
                </a:solidFill>
              </a:defRPr>
            </a:lvl5pPr>
            <a:lvl6pPr marL="2116570" indent="0">
              <a:buNone/>
              <a:defRPr sz="1482">
                <a:solidFill>
                  <a:schemeClr val="tx1">
                    <a:tint val="75000"/>
                  </a:schemeClr>
                </a:solidFill>
              </a:defRPr>
            </a:lvl6pPr>
            <a:lvl7pPr marL="2539885" indent="0">
              <a:buNone/>
              <a:defRPr sz="1482">
                <a:solidFill>
                  <a:schemeClr val="tx1">
                    <a:tint val="75000"/>
                  </a:schemeClr>
                </a:solidFill>
              </a:defRPr>
            </a:lvl7pPr>
            <a:lvl8pPr marL="2963198" indent="0">
              <a:buNone/>
              <a:defRPr sz="1482">
                <a:solidFill>
                  <a:schemeClr val="tx1">
                    <a:tint val="75000"/>
                  </a:schemeClr>
                </a:solidFill>
              </a:defRPr>
            </a:lvl8pPr>
            <a:lvl9pPr marL="3386512" indent="0">
              <a:buNone/>
              <a:defRPr sz="1482">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1C3B5999-56DD-4710-8774-1FE3AD4ECC9D}"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7C05A705-EE8B-4DD8-84A5-668E90C9383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118884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C039E60A-849E-4125-90A6-49E99D5A3A2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3238FD8C-FAEE-4460-97D6-9B30927BEFC4}"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729813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222" b="1"/>
            </a:lvl1pPr>
            <a:lvl2pPr marL="423314" indent="0">
              <a:buNone/>
              <a:defRPr sz="1852" b="1"/>
            </a:lvl2pPr>
            <a:lvl3pPr marL="846629" indent="0">
              <a:buNone/>
              <a:defRPr sz="1666" b="1"/>
            </a:lvl3pPr>
            <a:lvl4pPr marL="1269942" indent="0">
              <a:buNone/>
              <a:defRPr sz="1482" b="1"/>
            </a:lvl4pPr>
            <a:lvl5pPr marL="1693256" indent="0">
              <a:buNone/>
              <a:defRPr sz="1482" b="1"/>
            </a:lvl5pPr>
            <a:lvl6pPr marL="2116570" indent="0">
              <a:buNone/>
              <a:defRPr sz="1482" b="1"/>
            </a:lvl6pPr>
            <a:lvl7pPr marL="2539885" indent="0">
              <a:buNone/>
              <a:defRPr sz="1482" b="1"/>
            </a:lvl7pPr>
            <a:lvl8pPr marL="2963198" indent="0">
              <a:buNone/>
              <a:defRPr sz="1482" b="1"/>
            </a:lvl8pPr>
            <a:lvl9pPr marL="3386512" indent="0">
              <a:buNone/>
              <a:defRPr sz="1482"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7"/>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222" b="1"/>
            </a:lvl1pPr>
            <a:lvl2pPr marL="423314" indent="0">
              <a:buNone/>
              <a:defRPr sz="1852" b="1"/>
            </a:lvl2pPr>
            <a:lvl3pPr marL="846629" indent="0">
              <a:buNone/>
              <a:defRPr sz="1666" b="1"/>
            </a:lvl3pPr>
            <a:lvl4pPr marL="1269942" indent="0">
              <a:buNone/>
              <a:defRPr sz="1482" b="1"/>
            </a:lvl4pPr>
            <a:lvl5pPr marL="1693256" indent="0">
              <a:buNone/>
              <a:defRPr sz="1482" b="1"/>
            </a:lvl5pPr>
            <a:lvl6pPr marL="2116570" indent="0">
              <a:buNone/>
              <a:defRPr sz="1482" b="1"/>
            </a:lvl6pPr>
            <a:lvl7pPr marL="2539885" indent="0">
              <a:buNone/>
              <a:defRPr sz="1482" b="1"/>
            </a:lvl7pPr>
            <a:lvl8pPr marL="2963198" indent="0">
              <a:buNone/>
              <a:defRPr sz="1482" b="1"/>
            </a:lvl8pPr>
            <a:lvl9pPr marL="3386512" indent="0">
              <a:buNone/>
              <a:defRPr sz="1482"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5077"/>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48788" eaLnBrk="0" fontAlgn="base" hangingPunct="0">
              <a:spcBef>
                <a:spcPct val="0"/>
              </a:spcBef>
              <a:spcAft>
                <a:spcPct val="0"/>
              </a:spcAft>
              <a:defRPr/>
            </a:pPr>
            <a:fld id="{47C2B9DA-1C74-4790-BEE7-BA649CA86D1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48788" eaLnBrk="0" fontAlgn="base" hangingPunct="0">
              <a:spcBef>
                <a:spcPct val="0"/>
              </a:spcBef>
              <a:spcAft>
                <a:spcPct val="0"/>
              </a:spcAft>
              <a:defRPr/>
            </a:pPr>
            <a:fld id="{0E055C28-55AA-434B-AA43-D83A2B4C6569}"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12659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48788" eaLnBrk="0" fontAlgn="base" hangingPunct="0">
              <a:spcBef>
                <a:spcPct val="0"/>
              </a:spcBef>
              <a:spcAft>
                <a:spcPct val="0"/>
              </a:spcAft>
              <a:defRPr/>
            </a:pPr>
            <a:fld id="{47C2B9DA-1C74-4790-BEE7-BA649CA86D1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48788" eaLnBrk="0" fontAlgn="base" hangingPunct="0">
              <a:spcBef>
                <a:spcPct val="0"/>
              </a:spcBef>
              <a:spcAft>
                <a:spcPct val="0"/>
              </a:spcAft>
              <a:defRPr/>
            </a:pPr>
            <a:fld id="{0E055C28-55AA-434B-AA43-D83A2B4C6569}"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183457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48788" eaLnBrk="0" fontAlgn="base" hangingPunct="0">
              <a:spcBef>
                <a:spcPct val="0"/>
              </a:spcBef>
              <a:spcAft>
                <a:spcPct val="0"/>
              </a:spcAft>
              <a:defRPr/>
            </a:pPr>
            <a:fld id="{CBC99201-17DF-4935-8C3A-9038B59F9400}"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48788" eaLnBrk="0" fontAlgn="base" hangingPunct="0">
              <a:spcBef>
                <a:spcPct val="0"/>
              </a:spcBef>
              <a:spcAft>
                <a:spcPct val="0"/>
              </a:spcAft>
              <a:defRPr/>
            </a:pPr>
            <a:fld id="{21DFF663-C02E-4B3A-BB0D-88F03AC29CF3}"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117500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48788" eaLnBrk="0" fontAlgn="base" hangingPunct="0">
              <a:spcBef>
                <a:spcPct val="0"/>
              </a:spcBef>
              <a:spcAft>
                <a:spcPct val="0"/>
              </a:spcAft>
              <a:defRPr/>
            </a:pPr>
            <a:fld id="{80366849-8207-4F15-82AA-693A90DB460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48788" eaLnBrk="0" fontAlgn="base" hangingPunct="0">
              <a:spcBef>
                <a:spcPct val="0"/>
              </a:spcBef>
              <a:spcAft>
                <a:spcPct val="0"/>
              </a:spcAft>
              <a:defRPr/>
            </a:pPr>
            <a:fld id="{8F4C9E1C-D271-4975-82B0-53923F32CE08}"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352041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963"/>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482"/>
            </a:lvl1pPr>
            <a:lvl2pPr marL="423314" indent="0">
              <a:buNone/>
              <a:defRPr sz="1296"/>
            </a:lvl2pPr>
            <a:lvl3pPr marL="846629" indent="0">
              <a:buNone/>
              <a:defRPr sz="1111"/>
            </a:lvl3pPr>
            <a:lvl4pPr marL="1269942" indent="0">
              <a:buNone/>
              <a:defRPr sz="926"/>
            </a:lvl4pPr>
            <a:lvl5pPr marL="1693256" indent="0">
              <a:buNone/>
              <a:defRPr sz="926"/>
            </a:lvl5pPr>
            <a:lvl6pPr marL="2116570" indent="0">
              <a:buNone/>
              <a:defRPr sz="926"/>
            </a:lvl6pPr>
            <a:lvl7pPr marL="2539885" indent="0">
              <a:buNone/>
              <a:defRPr sz="926"/>
            </a:lvl7pPr>
            <a:lvl8pPr marL="2963198" indent="0">
              <a:buNone/>
              <a:defRPr sz="926"/>
            </a:lvl8pPr>
            <a:lvl9pPr marL="3386512" indent="0">
              <a:buNone/>
              <a:defRPr sz="926"/>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15794DEE-53AB-41BD-AD37-69BA6E60248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783CD570-FE79-4BEB-985D-033D74D5726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8042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96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963"/>
            </a:lvl1pPr>
            <a:lvl2pPr marL="423314" indent="0">
              <a:buNone/>
              <a:defRPr sz="2592"/>
            </a:lvl2pPr>
            <a:lvl3pPr marL="846629" indent="0">
              <a:buNone/>
              <a:defRPr sz="2222"/>
            </a:lvl3pPr>
            <a:lvl4pPr marL="1269942" indent="0">
              <a:buNone/>
              <a:defRPr sz="1852"/>
            </a:lvl4pPr>
            <a:lvl5pPr marL="1693256" indent="0">
              <a:buNone/>
              <a:defRPr sz="1852"/>
            </a:lvl5pPr>
            <a:lvl6pPr marL="2116570" indent="0">
              <a:buNone/>
              <a:defRPr sz="1852"/>
            </a:lvl6pPr>
            <a:lvl7pPr marL="2539885" indent="0">
              <a:buNone/>
              <a:defRPr sz="1852"/>
            </a:lvl7pPr>
            <a:lvl8pPr marL="2963198" indent="0">
              <a:buNone/>
              <a:defRPr sz="1852"/>
            </a:lvl8pPr>
            <a:lvl9pPr marL="3386512" indent="0">
              <a:buNone/>
              <a:defRPr sz="185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482"/>
            </a:lvl1pPr>
            <a:lvl2pPr marL="423314" indent="0">
              <a:buNone/>
              <a:defRPr sz="1296"/>
            </a:lvl2pPr>
            <a:lvl3pPr marL="846629" indent="0">
              <a:buNone/>
              <a:defRPr sz="1111"/>
            </a:lvl3pPr>
            <a:lvl4pPr marL="1269942" indent="0">
              <a:buNone/>
              <a:defRPr sz="926"/>
            </a:lvl4pPr>
            <a:lvl5pPr marL="1693256" indent="0">
              <a:buNone/>
              <a:defRPr sz="926"/>
            </a:lvl5pPr>
            <a:lvl6pPr marL="2116570" indent="0">
              <a:buNone/>
              <a:defRPr sz="926"/>
            </a:lvl6pPr>
            <a:lvl7pPr marL="2539885" indent="0">
              <a:buNone/>
              <a:defRPr sz="926"/>
            </a:lvl7pPr>
            <a:lvl8pPr marL="2963198" indent="0">
              <a:buNone/>
              <a:defRPr sz="926"/>
            </a:lvl8pPr>
            <a:lvl9pPr marL="3386512" indent="0">
              <a:buNone/>
              <a:defRPr sz="926"/>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8BA69D0A-A20B-4F2D-8F6A-C1935CC8305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C2B42DCF-EA53-4808-B3FD-C15091C43FF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8804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D0884BDC-A66B-4F9B-A50E-EFF4546E192B}"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E9C4CBE3-E09F-4982-B069-8FD054BFDBE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087118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7"/>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0BA38216-778D-4E33-AABC-CC3D7F313AD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2D2BDDD2-BF38-4843-B0D8-0DDFA5F70E8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181224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72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88"/>
            </a:lvl1pPr>
            <a:lvl2pPr marL="435862" indent="0" algn="ctr">
              <a:buNone/>
              <a:defRPr sz="1907"/>
            </a:lvl2pPr>
            <a:lvl3pPr marL="871725" indent="0" algn="ctr">
              <a:buNone/>
              <a:defRPr sz="1716"/>
            </a:lvl3pPr>
            <a:lvl4pPr marL="1307587" indent="0" algn="ctr">
              <a:buNone/>
              <a:defRPr sz="1525"/>
            </a:lvl4pPr>
            <a:lvl5pPr marL="1743450" indent="0" algn="ctr">
              <a:buNone/>
              <a:defRPr sz="1525"/>
            </a:lvl5pPr>
            <a:lvl6pPr marL="2179312" indent="0" algn="ctr">
              <a:buNone/>
              <a:defRPr sz="1525"/>
            </a:lvl6pPr>
            <a:lvl7pPr marL="2615175" indent="0" algn="ctr">
              <a:buNone/>
              <a:defRPr sz="1525"/>
            </a:lvl7pPr>
            <a:lvl8pPr marL="3051037" indent="0" algn="ctr">
              <a:buNone/>
              <a:defRPr sz="1525"/>
            </a:lvl8pPr>
            <a:lvl9pPr marL="3486899" indent="0" algn="ctr">
              <a:buNone/>
              <a:defRPr sz="1525"/>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440741D8-A8FB-4B8D-96D5-5C4B5A247FD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CFBEACAD-F8FF-46A2-8557-DC5840EE9537}"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438486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96AB9643-E237-4705-818D-53B3A76448EA}"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A325D50E-44A2-4E0A-ADAE-69BB0743874A}"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32271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72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288">
                <a:solidFill>
                  <a:schemeClr val="tx1">
                    <a:tint val="75000"/>
                  </a:schemeClr>
                </a:solidFill>
              </a:defRPr>
            </a:lvl1pPr>
            <a:lvl2pPr marL="435862" indent="0">
              <a:buNone/>
              <a:defRPr sz="1907">
                <a:solidFill>
                  <a:schemeClr val="tx1">
                    <a:tint val="75000"/>
                  </a:schemeClr>
                </a:solidFill>
              </a:defRPr>
            </a:lvl2pPr>
            <a:lvl3pPr marL="871725" indent="0">
              <a:buNone/>
              <a:defRPr sz="1716">
                <a:solidFill>
                  <a:schemeClr val="tx1">
                    <a:tint val="75000"/>
                  </a:schemeClr>
                </a:solidFill>
              </a:defRPr>
            </a:lvl3pPr>
            <a:lvl4pPr marL="1307587" indent="0">
              <a:buNone/>
              <a:defRPr sz="1525">
                <a:solidFill>
                  <a:schemeClr val="tx1">
                    <a:tint val="75000"/>
                  </a:schemeClr>
                </a:solidFill>
              </a:defRPr>
            </a:lvl4pPr>
            <a:lvl5pPr marL="1743450" indent="0">
              <a:buNone/>
              <a:defRPr sz="1525">
                <a:solidFill>
                  <a:schemeClr val="tx1">
                    <a:tint val="75000"/>
                  </a:schemeClr>
                </a:solidFill>
              </a:defRPr>
            </a:lvl5pPr>
            <a:lvl6pPr marL="2179312" indent="0">
              <a:buNone/>
              <a:defRPr sz="1525">
                <a:solidFill>
                  <a:schemeClr val="tx1">
                    <a:tint val="75000"/>
                  </a:schemeClr>
                </a:solidFill>
              </a:defRPr>
            </a:lvl6pPr>
            <a:lvl7pPr marL="2615175" indent="0">
              <a:buNone/>
              <a:defRPr sz="1525">
                <a:solidFill>
                  <a:schemeClr val="tx1">
                    <a:tint val="75000"/>
                  </a:schemeClr>
                </a:solidFill>
              </a:defRPr>
            </a:lvl7pPr>
            <a:lvl8pPr marL="3051037" indent="0">
              <a:buNone/>
              <a:defRPr sz="1525">
                <a:solidFill>
                  <a:schemeClr val="tx1">
                    <a:tint val="75000"/>
                  </a:schemeClr>
                </a:solidFill>
              </a:defRPr>
            </a:lvl8pPr>
            <a:lvl9pPr marL="3486899" indent="0">
              <a:buNone/>
              <a:defRPr sz="1525">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1C3B5999-56DD-4710-8774-1FE3AD4ECC9D}"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7C05A705-EE8B-4DD8-84A5-668E90C9383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655680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C039E60A-849E-4125-90A6-49E99D5A3A2C}"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3238FD8C-FAEE-4460-97D6-9B30927BEFC4}"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99192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48788" eaLnBrk="0" fontAlgn="base" hangingPunct="0">
              <a:spcBef>
                <a:spcPct val="0"/>
              </a:spcBef>
              <a:spcAft>
                <a:spcPct val="0"/>
              </a:spcAft>
              <a:defRPr/>
            </a:pPr>
            <a:fld id="{CBC99201-17DF-4935-8C3A-9038B59F9400}"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48788" eaLnBrk="0" fontAlgn="base" hangingPunct="0">
              <a:spcBef>
                <a:spcPct val="0"/>
              </a:spcBef>
              <a:spcAft>
                <a:spcPct val="0"/>
              </a:spcAft>
              <a:defRPr/>
            </a:pPr>
            <a:fld id="{21DFF663-C02E-4B3A-BB0D-88F03AC29CF3}"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48176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88" b="1"/>
            </a:lvl1pPr>
            <a:lvl2pPr marL="435862" indent="0">
              <a:buNone/>
              <a:defRPr sz="1907" b="1"/>
            </a:lvl2pPr>
            <a:lvl3pPr marL="871725" indent="0">
              <a:buNone/>
              <a:defRPr sz="1716" b="1"/>
            </a:lvl3pPr>
            <a:lvl4pPr marL="1307587" indent="0">
              <a:buNone/>
              <a:defRPr sz="1525" b="1"/>
            </a:lvl4pPr>
            <a:lvl5pPr marL="1743450" indent="0">
              <a:buNone/>
              <a:defRPr sz="1525" b="1"/>
            </a:lvl5pPr>
            <a:lvl6pPr marL="2179312" indent="0">
              <a:buNone/>
              <a:defRPr sz="1525" b="1"/>
            </a:lvl6pPr>
            <a:lvl7pPr marL="2615175" indent="0">
              <a:buNone/>
              <a:defRPr sz="1525" b="1"/>
            </a:lvl7pPr>
            <a:lvl8pPr marL="3051037" indent="0">
              <a:buNone/>
              <a:defRPr sz="1525" b="1"/>
            </a:lvl8pPr>
            <a:lvl9pPr marL="3486899" indent="0">
              <a:buNone/>
              <a:defRPr sz="1525"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48788" eaLnBrk="0" fontAlgn="base" hangingPunct="0">
              <a:spcBef>
                <a:spcPct val="0"/>
              </a:spcBef>
              <a:spcAft>
                <a:spcPct val="0"/>
              </a:spcAft>
              <a:defRPr/>
            </a:pPr>
            <a:fld id="{47C2B9DA-1C74-4790-BEE7-BA649CA86D1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48788" eaLnBrk="0" fontAlgn="base" hangingPunct="0">
              <a:spcBef>
                <a:spcPct val="0"/>
              </a:spcBef>
              <a:spcAft>
                <a:spcPct val="0"/>
              </a:spcAft>
              <a:defRPr/>
            </a:pPr>
            <a:fld id="{0E055C28-55AA-434B-AA43-D83A2B4C6569}"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928036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48788" eaLnBrk="0" fontAlgn="base" hangingPunct="0">
              <a:spcBef>
                <a:spcPct val="0"/>
              </a:spcBef>
              <a:spcAft>
                <a:spcPct val="0"/>
              </a:spcAft>
              <a:defRPr/>
            </a:pPr>
            <a:fld id="{CBC99201-17DF-4935-8C3A-9038B59F9400}"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48788" eaLnBrk="0" fontAlgn="base" hangingPunct="0">
              <a:spcBef>
                <a:spcPct val="0"/>
              </a:spcBef>
              <a:spcAft>
                <a:spcPct val="0"/>
              </a:spcAft>
              <a:defRPr/>
            </a:pPr>
            <a:fld id="{21DFF663-C02E-4B3A-BB0D-88F03AC29CF3}"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49532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48788" eaLnBrk="0" fontAlgn="base" hangingPunct="0">
              <a:spcBef>
                <a:spcPct val="0"/>
              </a:spcBef>
              <a:spcAft>
                <a:spcPct val="0"/>
              </a:spcAft>
              <a:defRPr/>
            </a:pPr>
            <a:fld id="{80366849-8207-4F15-82AA-693A90DB460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48788" eaLnBrk="0" fontAlgn="base" hangingPunct="0">
              <a:spcBef>
                <a:spcPct val="0"/>
              </a:spcBef>
              <a:spcAft>
                <a:spcPct val="0"/>
              </a:spcAft>
              <a:defRPr/>
            </a:pPr>
            <a:fld id="{8F4C9E1C-D271-4975-82B0-53923F32CE08}"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123175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051"/>
            </a:lvl1pPr>
            <a:lvl2pPr>
              <a:defRPr sz="2669"/>
            </a:lvl2pPr>
            <a:lvl3pPr>
              <a:defRPr sz="2288"/>
            </a:lvl3pPr>
            <a:lvl4pPr>
              <a:defRPr sz="1907"/>
            </a:lvl4pPr>
            <a:lvl5pPr>
              <a:defRPr sz="1907"/>
            </a:lvl5pPr>
            <a:lvl6pPr>
              <a:defRPr sz="1907"/>
            </a:lvl6pPr>
            <a:lvl7pPr>
              <a:defRPr sz="1907"/>
            </a:lvl7pPr>
            <a:lvl8pPr>
              <a:defRPr sz="1907"/>
            </a:lvl8pPr>
            <a:lvl9pPr>
              <a:defRPr sz="190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15794DEE-53AB-41BD-AD37-69BA6E60248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783CD570-FE79-4BEB-985D-033D74D5726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47739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051"/>
            </a:lvl1pPr>
            <a:lvl2pPr marL="435862" indent="0">
              <a:buNone/>
              <a:defRPr sz="2669"/>
            </a:lvl2pPr>
            <a:lvl3pPr marL="871725" indent="0">
              <a:buNone/>
              <a:defRPr sz="2288"/>
            </a:lvl3pPr>
            <a:lvl4pPr marL="1307587" indent="0">
              <a:buNone/>
              <a:defRPr sz="1907"/>
            </a:lvl4pPr>
            <a:lvl5pPr marL="1743450" indent="0">
              <a:buNone/>
              <a:defRPr sz="1907"/>
            </a:lvl5pPr>
            <a:lvl6pPr marL="2179312" indent="0">
              <a:buNone/>
              <a:defRPr sz="1907"/>
            </a:lvl6pPr>
            <a:lvl7pPr marL="2615175" indent="0">
              <a:buNone/>
              <a:defRPr sz="1907"/>
            </a:lvl7pPr>
            <a:lvl8pPr marL="3051037" indent="0">
              <a:buNone/>
              <a:defRPr sz="1907"/>
            </a:lvl8pPr>
            <a:lvl9pPr marL="3486899" indent="0">
              <a:buNone/>
              <a:defRPr sz="190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8BA69D0A-A20B-4F2D-8F6A-C1935CC8305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C2B42DCF-EA53-4808-B3FD-C15091C43FF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127023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D0884BDC-A66B-4F9B-A50E-EFF4546E192B}"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E9C4CBE3-E09F-4982-B069-8FD054BFDBE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3674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48788" eaLnBrk="0" fontAlgn="base" hangingPunct="0">
              <a:spcBef>
                <a:spcPct val="0"/>
              </a:spcBef>
              <a:spcAft>
                <a:spcPct val="0"/>
              </a:spcAft>
              <a:defRPr/>
            </a:pPr>
            <a:fld id="{0BA38216-778D-4E33-AABC-CC3D7F313AD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48788" eaLnBrk="0" fontAlgn="base" hangingPunct="0">
              <a:spcBef>
                <a:spcPct val="0"/>
              </a:spcBef>
              <a:spcAft>
                <a:spcPct val="0"/>
              </a:spcAft>
              <a:defRPr/>
            </a:pPr>
            <a:fld id="{2D2BDDD2-BF38-4843-B0D8-0DDFA5F70E8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21647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48788" eaLnBrk="0" fontAlgn="base" hangingPunct="0">
              <a:spcBef>
                <a:spcPct val="0"/>
              </a:spcBef>
              <a:spcAft>
                <a:spcPct val="0"/>
              </a:spcAft>
              <a:defRPr/>
            </a:pPr>
            <a:fld id="{80366849-8207-4F15-82AA-693A90DB460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48788" eaLnBrk="0" fontAlgn="base" hangingPunct="0">
              <a:spcBef>
                <a:spcPct val="0"/>
              </a:spcBef>
              <a:spcAft>
                <a:spcPct val="0"/>
              </a:spcAft>
              <a:defRPr/>
            </a:pPr>
            <a:fld id="{8F4C9E1C-D271-4975-82B0-53923F32CE08}"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27644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051"/>
            </a:lvl1pPr>
            <a:lvl2pPr>
              <a:defRPr sz="2669"/>
            </a:lvl2pPr>
            <a:lvl3pPr>
              <a:defRPr sz="2288"/>
            </a:lvl3pPr>
            <a:lvl4pPr>
              <a:defRPr sz="1907"/>
            </a:lvl4pPr>
            <a:lvl5pPr>
              <a:defRPr sz="1907"/>
            </a:lvl5pPr>
            <a:lvl6pPr>
              <a:defRPr sz="1907"/>
            </a:lvl6pPr>
            <a:lvl7pPr>
              <a:defRPr sz="1907"/>
            </a:lvl7pPr>
            <a:lvl8pPr>
              <a:defRPr sz="1907"/>
            </a:lvl8pPr>
            <a:lvl9pPr>
              <a:defRPr sz="190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15794DEE-53AB-41BD-AD37-69BA6E602488}"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783CD570-FE79-4BEB-985D-033D74D5726D}"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75080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5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051"/>
            </a:lvl1pPr>
            <a:lvl2pPr marL="435862" indent="0">
              <a:buNone/>
              <a:defRPr sz="2669"/>
            </a:lvl2pPr>
            <a:lvl3pPr marL="871725" indent="0">
              <a:buNone/>
              <a:defRPr sz="2288"/>
            </a:lvl3pPr>
            <a:lvl4pPr marL="1307587" indent="0">
              <a:buNone/>
              <a:defRPr sz="1907"/>
            </a:lvl4pPr>
            <a:lvl5pPr marL="1743450" indent="0">
              <a:buNone/>
              <a:defRPr sz="1907"/>
            </a:lvl5pPr>
            <a:lvl6pPr marL="2179312" indent="0">
              <a:buNone/>
              <a:defRPr sz="1907"/>
            </a:lvl6pPr>
            <a:lvl7pPr marL="2615175" indent="0">
              <a:buNone/>
              <a:defRPr sz="1907"/>
            </a:lvl7pPr>
            <a:lvl8pPr marL="3051037" indent="0">
              <a:buNone/>
              <a:defRPr sz="1907"/>
            </a:lvl8pPr>
            <a:lvl9pPr marL="3486899" indent="0">
              <a:buNone/>
              <a:defRPr sz="190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25"/>
            </a:lvl1pPr>
            <a:lvl2pPr marL="435862" indent="0">
              <a:buNone/>
              <a:defRPr sz="1334"/>
            </a:lvl2pPr>
            <a:lvl3pPr marL="871725" indent="0">
              <a:buNone/>
              <a:defRPr sz="1144"/>
            </a:lvl3pPr>
            <a:lvl4pPr marL="1307587" indent="0">
              <a:buNone/>
              <a:defRPr sz="953"/>
            </a:lvl4pPr>
            <a:lvl5pPr marL="1743450" indent="0">
              <a:buNone/>
              <a:defRPr sz="953"/>
            </a:lvl5pPr>
            <a:lvl6pPr marL="2179312" indent="0">
              <a:buNone/>
              <a:defRPr sz="953"/>
            </a:lvl6pPr>
            <a:lvl7pPr marL="2615175" indent="0">
              <a:buNone/>
              <a:defRPr sz="953"/>
            </a:lvl7pPr>
            <a:lvl8pPr marL="3051037" indent="0">
              <a:buNone/>
              <a:defRPr sz="953"/>
            </a:lvl8pPr>
            <a:lvl9pPr marL="3486899" indent="0">
              <a:buNone/>
              <a:defRPr sz="95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defTabSz="448788" eaLnBrk="0" fontAlgn="base" hangingPunct="0">
              <a:spcBef>
                <a:spcPct val="0"/>
              </a:spcBef>
              <a:spcAft>
                <a:spcPct val="0"/>
              </a:spcAft>
              <a:defRPr/>
            </a:pPr>
            <a:fld id="{8BA69D0A-A20B-4F2D-8F6A-C1935CC8305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48788" eaLnBrk="0" fontAlgn="base" hangingPunct="0">
              <a:spcBef>
                <a:spcPct val="0"/>
              </a:spcBef>
              <a:spcAft>
                <a:spcPct val="0"/>
              </a:spcAft>
              <a:defRPr/>
            </a:pPr>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48788" eaLnBrk="0" fontAlgn="base" hangingPunct="0">
              <a:spcBef>
                <a:spcPct val="0"/>
              </a:spcBef>
              <a:spcAft>
                <a:spcPct val="0"/>
              </a:spcAft>
              <a:defRPr/>
            </a:pPr>
            <a:fld id="{C2B42DCF-EA53-4808-B3FD-C15091C43FFC}"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87781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44">
                <a:solidFill>
                  <a:schemeClr val="tx1">
                    <a:tint val="75000"/>
                  </a:schemeClr>
                </a:solidFill>
              </a:defRPr>
            </a:lvl1pPr>
          </a:lstStyle>
          <a:p>
            <a:pPr defTabSz="448788" eaLnBrk="0" fontAlgn="base" hangingPunct="0">
              <a:spcBef>
                <a:spcPct val="0"/>
              </a:spcBef>
              <a:spcAft>
                <a:spcPct val="0"/>
              </a:spcAft>
              <a:defRPr/>
            </a:pPr>
            <a:fld id="{78C3AD9E-D529-4480-AFF9-BFEC49D5AD6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44">
                <a:solidFill>
                  <a:schemeClr val="tx1">
                    <a:tint val="75000"/>
                  </a:schemeClr>
                </a:solidFill>
              </a:defRPr>
            </a:lvl1p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44">
                <a:solidFill>
                  <a:schemeClr val="tx1">
                    <a:tint val="75000"/>
                  </a:schemeClr>
                </a:solidFill>
              </a:defRPr>
            </a:lvl1pPr>
          </a:lstStyle>
          <a:p>
            <a:pPr defTabSz="448788" eaLnBrk="0" fontAlgn="base" hangingPunct="0">
              <a:spcBef>
                <a:spcPct val="0"/>
              </a:spcBef>
              <a:spcAft>
                <a:spcPct val="0"/>
              </a:spcAft>
              <a:defRPr/>
            </a:pPr>
            <a:fld id="{20363AA6-898A-4957-8C80-DF8BAFE7D98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1431565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71725" rtl="0" eaLnBrk="1" latinLnBrk="0" hangingPunct="1">
        <a:lnSpc>
          <a:spcPct val="90000"/>
        </a:lnSpc>
        <a:spcBef>
          <a:spcPct val="0"/>
        </a:spcBef>
        <a:buNone/>
        <a:defRPr sz="4195" kern="1200">
          <a:solidFill>
            <a:schemeClr val="tx1"/>
          </a:solidFill>
          <a:latin typeface="+mj-lt"/>
          <a:ea typeface="+mj-ea"/>
          <a:cs typeface="+mj-cs"/>
        </a:defRPr>
      </a:lvl1pPr>
    </p:titleStyle>
    <p:bodyStyle>
      <a:lvl1pPr marL="217931" indent="-217931" algn="l" defTabSz="871725" rtl="0" eaLnBrk="1" latinLnBrk="0" hangingPunct="1">
        <a:lnSpc>
          <a:spcPct val="90000"/>
        </a:lnSpc>
        <a:spcBef>
          <a:spcPts val="953"/>
        </a:spcBef>
        <a:buFont typeface="Arial" panose="020B0604020202020204" pitchFamily="34" charset="0"/>
        <a:buChar char="•"/>
        <a:defRPr sz="2669" kern="1200">
          <a:solidFill>
            <a:schemeClr val="tx1"/>
          </a:solidFill>
          <a:latin typeface="+mn-lt"/>
          <a:ea typeface="+mn-ea"/>
          <a:cs typeface="+mn-cs"/>
        </a:defRPr>
      </a:lvl1pPr>
      <a:lvl2pPr marL="653794" indent="-217931" algn="l" defTabSz="871725" rtl="0" eaLnBrk="1" latinLnBrk="0" hangingPunct="1">
        <a:lnSpc>
          <a:spcPct val="90000"/>
        </a:lnSpc>
        <a:spcBef>
          <a:spcPts val="477"/>
        </a:spcBef>
        <a:buFont typeface="Arial" panose="020B0604020202020204" pitchFamily="34" charset="0"/>
        <a:buChar char="•"/>
        <a:defRPr sz="2288" kern="1200">
          <a:solidFill>
            <a:schemeClr val="tx1"/>
          </a:solidFill>
          <a:latin typeface="+mn-lt"/>
          <a:ea typeface="+mn-ea"/>
          <a:cs typeface="+mn-cs"/>
        </a:defRPr>
      </a:lvl2pPr>
      <a:lvl3pPr marL="1089656" indent="-217931" algn="l" defTabSz="871725" rtl="0" eaLnBrk="1" latinLnBrk="0" hangingPunct="1">
        <a:lnSpc>
          <a:spcPct val="90000"/>
        </a:lnSpc>
        <a:spcBef>
          <a:spcPts val="477"/>
        </a:spcBef>
        <a:buFont typeface="Arial" panose="020B0604020202020204" pitchFamily="34" charset="0"/>
        <a:buChar char="•"/>
        <a:defRPr sz="1907" kern="1200">
          <a:solidFill>
            <a:schemeClr val="tx1"/>
          </a:solidFill>
          <a:latin typeface="+mn-lt"/>
          <a:ea typeface="+mn-ea"/>
          <a:cs typeface="+mn-cs"/>
        </a:defRPr>
      </a:lvl3pPr>
      <a:lvl4pPr marL="152551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4pPr>
      <a:lvl5pPr marL="196138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5pPr>
      <a:lvl6pPr marL="2397243"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6pPr>
      <a:lvl7pPr marL="2833106"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7pPr>
      <a:lvl8pPr marL="326896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8pPr>
      <a:lvl9pPr marL="370483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9pPr>
    </p:bodyStyle>
    <p:otherStyle>
      <a:defPPr>
        <a:defRPr lang="en-US"/>
      </a:defPPr>
      <a:lvl1pPr marL="0" algn="l" defTabSz="871725" rtl="0" eaLnBrk="1" latinLnBrk="0" hangingPunct="1">
        <a:defRPr sz="1716" kern="1200">
          <a:solidFill>
            <a:schemeClr val="tx1"/>
          </a:solidFill>
          <a:latin typeface="+mn-lt"/>
          <a:ea typeface="+mn-ea"/>
          <a:cs typeface="+mn-cs"/>
        </a:defRPr>
      </a:lvl1pPr>
      <a:lvl2pPr marL="435862" algn="l" defTabSz="871725" rtl="0" eaLnBrk="1" latinLnBrk="0" hangingPunct="1">
        <a:defRPr sz="1716" kern="1200">
          <a:solidFill>
            <a:schemeClr val="tx1"/>
          </a:solidFill>
          <a:latin typeface="+mn-lt"/>
          <a:ea typeface="+mn-ea"/>
          <a:cs typeface="+mn-cs"/>
        </a:defRPr>
      </a:lvl2pPr>
      <a:lvl3pPr marL="871725" algn="l" defTabSz="871725" rtl="0" eaLnBrk="1" latinLnBrk="0" hangingPunct="1">
        <a:defRPr sz="1716" kern="1200">
          <a:solidFill>
            <a:schemeClr val="tx1"/>
          </a:solidFill>
          <a:latin typeface="+mn-lt"/>
          <a:ea typeface="+mn-ea"/>
          <a:cs typeface="+mn-cs"/>
        </a:defRPr>
      </a:lvl3pPr>
      <a:lvl4pPr marL="1307587" algn="l" defTabSz="871725" rtl="0" eaLnBrk="1" latinLnBrk="0" hangingPunct="1">
        <a:defRPr sz="1716" kern="1200">
          <a:solidFill>
            <a:schemeClr val="tx1"/>
          </a:solidFill>
          <a:latin typeface="+mn-lt"/>
          <a:ea typeface="+mn-ea"/>
          <a:cs typeface="+mn-cs"/>
        </a:defRPr>
      </a:lvl4pPr>
      <a:lvl5pPr marL="1743450" algn="l" defTabSz="871725" rtl="0" eaLnBrk="1" latinLnBrk="0" hangingPunct="1">
        <a:defRPr sz="1716" kern="1200">
          <a:solidFill>
            <a:schemeClr val="tx1"/>
          </a:solidFill>
          <a:latin typeface="+mn-lt"/>
          <a:ea typeface="+mn-ea"/>
          <a:cs typeface="+mn-cs"/>
        </a:defRPr>
      </a:lvl5pPr>
      <a:lvl6pPr marL="2179312" algn="l" defTabSz="871725" rtl="0" eaLnBrk="1" latinLnBrk="0" hangingPunct="1">
        <a:defRPr sz="1716" kern="1200">
          <a:solidFill>
            <a:schemeClr val="tx1"/>
          </a:solidFill>
          <a:latin typeface="+mn-lt"/>
          <a:ea typeface="+mn-ea"/>
          <a:cs typeface="+mn-cs"/>
        </a:defRPr>
      </a:lvl6pPr>
      <a:lvl7pPr marL="2615175" algn="l" defTabSz="871725" rtl="0" eaLnBrk="1" latinLnBrk="0" hangingPunct="1">
        <a:defRPr sz="1716" kern="1200">
          <a:solidFill>
            <a:schemeClr val="tx1"/>
          </a:solidFill>
          <a:latin typeface="+mn-lt"/>
          <a:ea typeface="+mn-ea"/>
          <a:cs typeface="+mn-cs"/>
        </a:defRPr>
      </a:lvl7pPr>
      <a:lvl8pPr marL="3051037" algn="l" defTabSz="871725" rtl="0" eaLnBrk="1" latinLnBrk="0" hangingPunct="1">
        <a:defRPr sz="1716" kern="1200">
          <a:solidFill>
            <a:schemeClr val="tx1"/>
          </a:solidFill>
          <a:latin typeface="+mn-lt"/>
          <a:ea typeface="+mn-ea"/>
          <a:cs typeface="+mn-cs"/>
        </a:defRPr>
      </a:lvl8pPr>
      <a:lvl9pPr marL="3486899" algn="l" defTabSz="871725" rtl="0" eaLnBrk="1" latinLnBrk="0" hangingPunct="1">
        <a:defRPr sz="17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44">
                <a:solidFill>
                  <a:schemeClr val="tx1">
                    <a:tint val="75000"/>
                  </a:schemeClr>
                </a:solidFill>
                <a:latin typeface="+mn-lt"/>
              </a:defRPr>
            </a:lvl1pPr>
          </a:lstStyle>
          <a:p>
            <a:pPr defTabSz="448788">
              <a:defRPr/>
            </a:pPr>
            <a:fld id="{78C3AD9E-D529-4480-AFF9-BFEC49D5AD69}" type="datetimeFigureOut">
              <a:rPr lang="es-ES" smtClean="0">
                <a:solidFill>
                  <a:prstClr val="black">
                    <a:tint val="75000"/>
                  </a:prstClr>
                </a:solidFill>
              </a:rPr>
              <a:pPr defTabSz="448788">
                <a:defRPr/>
              </a:pPr>
              <a:t>12/02/2024</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44">
                <a:solidFill>
                  <a:schemeClr val="tx1">
                    <a:tint val="75000"/>
                  </a:schemeClr>
                </a:solidFill>
                <a:latin typeface="+mn-lt"/>
              </a:defRPr>
            </a:lvl1pPr>
          </a:lstStyle>
          <a:p>
            <a:pPr defTabSz="448788">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144">
                <a:solidFill>
                  <a:schemeClr val="tx1">
                    <a:tint val="75000"/>
                  </a:schemeClr>
                </a:solidFill>
                <a:latin typeface="+mn-lt"/>
              </a:defRPr>
            </a:lvl1pPr>
          </a:lstStyle>
          <a:p>
            <a:pPr defTabSz="448788">
              <a:defRPr/>
            </a:pPr>
            <a:fld id="{20363AA6-898A-4957-8C80-DF8BAFE7D98F}" type="slidenum">
              <a:rPr lang="es-ES" smtClean="0">
                <a:solidFill>
                  <a:prstClr val="black">
                    <a:tint val="75000"/>
                  </a:prstClr>
                </a:solidFill>
              </a:rPr>
              <a:pPr defTabSz="448788">
                <a:defRPr/>
              </a:pPr>
              <a:t>‹Nº›</a:t>
            </a:fld>
            <a:endParaRPr lang="es-ES">
              <a:solidFill>
                <a:prstClr val="black">
                  <a:tint val="75000"/>
                </a:prstClr>
              </a:solidFill>
            </a:endParaRPr>
          </a:p>
        </p:txBody>
      </p:sp>
    </p:spTree>
    <p:extLst>
      <p:ext uri="{BB962C8B-B14F-4D97-AF65-F5344CB8AC3E}">
        <p14:creationId xmlns:p14="http://schemas.microsoft.com/office/powerpoint/2010/main" val="3321969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195" kern="1200">
          <a:solidFill>
            <a:schemeClr val="tx1"/>
          </a:solidFill>
          <a:latin typeface="+mj-lt"/>
          <a:ea typeface="+mj-ea"/>
          <a:cs typeface="+mj-cs"/>
        </a:defRPr>
      </a:lvl1pPr>
      <a:lvl2pPr algn="l" rtl="0" eaLnBrk="0" fontAlgn="base" hangingPunct="0">
        <a:lnSpc>
          <a:spcPct val="90000"/>
        </a:lnSpc>
        <a:spcBef>
          <a:spcPct val="0"/>
        </a:spcBef>
        <a:spcAft>
          <a:spcPct val="0"/>
        </a:spcAft>
        <a:defRPr sz="4195">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195">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195">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195">
          <a:solidFill>
            <a:schemeClr val="tx1"/>
          </a:solidFill>
          <a:latin typeface="Calibri Light" panose="020F0302020204030204" pitchFamily="34" charset="0"/>
        </a:defRPr>
      </a:lvl5pPr>
      <a:lvl6pPr marL="435862" algn="l" rtl="0" fontAlgn="base">
        <a:lnSpc>
          <a:spcPct val="90000"/>
        </a:lnSpc>
        <a:spcBef>
          <a:spcPct val="0"/>
        </a:spcBef>
        <a:spcAft>
          <a:spcPct val="0"/>
        </a:spcAft>
        <a:defRPr sz="4195">
          <a:solidFill>
            <a:schemeClr val="tx1"/>
          </a:solidFill>
          <a:latin typeface="Calibri Light" panose="020F0302020204030204" pitchFamily="34" charset="0"/>
        </a:defRPr>
      </a:lvl6pPr>
      <a:lvl7pPr marL="871725" algn="l" rtl="0" fontAlgn="base">
        <a:lnSpc>
          <a:spcPct val="90000"/>
        </a:lnSpc>
        <a:spcBef>
          <a:spcPct val="0"/>
        </a:spcBef>
        <a:spcAft>
          <a:spcPct val="0"/>
        </a:spcAft>
        <a:defRPr sz="4195">
          <a:solidFill>
            <a:schemeClr val="tx1"/>
          </a:solidFill>
          <a:latin typeface="Calibri Light" panose="020F0302020204030204" pitchFamily="34" charset="0"/>
        </a:defRPr>
      </a:lvl7pPr>
      <a:lvl8pPr marL="1307587" algn="l" rtl="0" fontAlgn="base">
        <a:lnSpc>
          <a:spcPct val="90000"/>
        </a:lnSpc>
        <a:spcBef>
          <a:spcPct val="0"/>
        </a:spcBef>
        <a:spcAft>
          <a:spcPct val="0"/>
        </a:spcAft>
        <a:defRPr sz="4195">
          <a:solidFill>
            <a:schemeClr val="tx1"/>
          </a:solidFill>
          <a:latin typeface="Calibri Light" panose="020F0302020204030204" pitchFamily="34" charset="0"/>
        </a:defRPr>
      </a:lvl8pPr>
      <a:lvl9pPr marL="1743450" algn="l" rtl="0" fontAlgn="base">
        <a:lnSpc>
          <a:spcPct val="90000"/>
        </a:lnSpc>
        <a:spcBef>
          <a:spcPct val="0"/>
        </a:spcBef>
        <a:spcAft>
          <a:spcPct val="0"/>
        </a:spcAft>
        <a:defRPr sz="4195">
          <a:solidFill>
            <a:schemeClr val="tx1"/>
          </a:solidFill>
          <a:latin typeface="Calibri Light" panose="020F0302020204030204" pitchFamily="34" charset="0"/>
        </a:defRPr>
      </a:lvl9pPr>
    </p:titleStyle>
    <p:bodyStyle>
      <a:lvl1pPr marL="217931" indent="-217931" algn="l" rtl="0" eaLnBrk="0" fontAlgn="base" hangingPunct="0">
        <a:lnSpc>
          <a:spcPct val="90000"/>
        </a:lnSpc>
        <a:spcBef>
          <a:spcPts val="953"/>
        </a:spcBef>
        <a:spcAft>
          <a:spcPct val="0"/>
        </a:spcAft>
        <a:buFont typeface="Arial" panose="020B0604020202020204" pitchFamily="34" charset="0"/>
        <a:buChar char="•"/>
        <a:defRPr sz="2669" kern="1200">
          <a:solidFill>
            <a:schemeClr val="tx1"/>
          </a:solidFill>
          <a:latin typeface="+mn-lt"/>
          <a:ea typeface="+mn-ea"/>
          <a:cs typeface="+mn-cs"/>
        </a:defRPr>
      </a:lvl1pPr>
      <a:lvl2pPr marL="653794" indent="-217931" algn="l" rtl="0" eaLnBrk="0" fontAlgn="base" hangingPunct="0">
        <a:lnSpc>
          <a:spcPct val="90000"/>
        </a:lnSpc>
        <a:spcBef>
          <a:spcPts val="477"/>
        </a:spcBef>
        <a:spcAft>
          <a:spcPct val="0"/>
        </a:spcAft>
        <a:buFont typeface="Arial" panose="020B0604020202020204" pitchFamily="34" charset="0"/>
        <a:buChar char="•"/>
        <a:defRPr sz="2288" kern="1200">
          <a:solidFill>
            <a:schemeClr val="tx1"/>
          </a:solidFill>
          <a:latin typeface="+mn-lt"/>
          <a:ea typeface="+mn-ea"/>
          <a:cs typeface="+mn-cs"/>
        </a:defRPr>
      </a:lvl2pPr>
      <a:lvl3pPr marL="1089656" indent="-217931" algn="l" rtl="0" eaLnBrk="0" fontAlgn="base" hangingPunct="0">
        <a:lnSpc>
          <a:spcPct val="90000"/>
        </a:lnSpc>
        <a:spcBef>
          <a:spcPts val="477"/>
        </a:spcBef>
        <a:spcAft>
          <a:spcPct val="0"/>
        </a:spcAft>
        <a:buFont typeface="Arial" panose="020B0604020202020204" pitchFamily="34" charset="0"/>
        <a:buChar char="•"/>
        <a:defRPr sz="1907" kern="1200">
          <a:solidFill>
            <a:schemeClr val="tx1"/>
          </a:solidFill>
          <a:latin typeface="+mn-lt"/>
          <a:ea typeface="+mn-ea"/>
          <a:cs typeface="+mn-cs"/>
        </a:defRPr>
      </a:lvl3pPr>
      <a:lvl4pPr marL="1525518" indent="-217931" algn="l" rtl="0" eaLnBrk="0" fontAlgn="base" hangingPunct="0">
        <a:lnSpc>
          <a:spcPct val="90000"/>
        </a:lnSpc>
        <a:spcBef>
          <a:spcPts val="477"/>
        </a:spcBef>
        <a:spcAft>
          <a:spcPct val="0"/>
        </a:spcAft>
        <a:buFont typeface="Arial" panose="020B0604020202020204" pitchFamily="34" charset="0"/>
        <a:buChar char="•"/>
        <a:defRPr kern="1200">
          <a:solidFill>
            <a:schemeClr val="tx1"/>
          </a:solidFill>
          <a:latin typeface="+mn-lt"/>
          <a:ea typeface="+mn-ea"/>
          <a:cs typeface="+mn-cs"/>
        </a:defRPr>
      </a:lvl4pPr>
      <a:lvl5pPr marL="1961381" indent="-217931" algn="l" rtl="0" eaLnBrk="0" fontAlgn="base" hangingPunct="0">
        <a:lnSpc>
          <a:spcPct val="90000"/>
        </a:lnSpc>
        <a:spcBef>
          <a:spcPts val="477"/>
        </a:spcBef>
        <a:spcAft>
          <a:spcPct val="0"/>
        </a:spcAft>
        <a:buFont typeface="Arial" panose="020B0604020202020204" pitchFamily="34" charset="0"/>
        <a:buChar char="•"/>
        <a:defRPr kern="1200">
          <a:solidFill>
            <a:schemeClr val="tx1"/>
          </a:solidFill>
          <a:latin typeface="+mn-lt"/>
          <a:ea typeface="+mn-ea"/>
          <a:cs typeface="+mn-cs"/>
        </a:defRPr>
      </a:lvl5pPr>
      <a:lvl6pPr marL="2397243"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6pPr>
      <a:lvl7pPr marL="2833106"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7pPr>
      <a:lvl8pPr marL="326896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8pPr>
      <a:lvl9pPr marL="370483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9pPr>
    </p:bodyStyle>
    <p:otherStyle>
      <a:defPPr>
        <a:defRPr lang="es-ES"/>
      </a:defPPr>
      <a:lvl1pPr marL="0" algn="l" defTabSz="871725" rtl="0" eaLnBrk="1" latinLnBrk="0" hangingPunct="1">
        <a:defRPr sz="1716" kern="1200">
          <a:solidFill>
            <a:schemeClr val="tx1"/>
          </a:solidFill>
          <a:latin typeface="+mn-lt"/>
          <a:ea typeface="+mn-ea"/>
          <a:cs typeface="+mn-cs"/>
        </a:defRPr>
      </a:lvl1pPr>
      <a:lvl2pPr marL="435862" algn="l" defTabSz="871725" rtl="0" eaLnBrk="1" latinLnBrk="0" hangingPunct="1">
        <a:defRPr sz="1716" kern="1200">
          <a:solidFill>
            <a:schemeClr val="tx1"/>
          </a:solidFill>
          <a:latin typeface="+mn-lt"/>
          <a:ea typeface="+mn-ea"/>
          <a:cs typeface="+mn-cs"/>
        </a:defRPr>
      </a:lvl2pPr>
      <a:lvl3pPr marL="871725" algn="l" defTabSz="871725" rtl="0" eaLnBrk="1" latinLnBrk="0" hangingPunct="1">
        <a:defRPr sz="1716" kern="1200">
          <a:solidFill>
            <a:schemeClr val="tx1"/>
          </a:solidFill>
          <a:latin typeface="+mn-lt"/>
          <a:ea typeface="+mn-ea"/>
          <a:cs typeface="+mn-cs"/>
        </a:defRPr>
      </a:lvl3pPr>
      <a:lvl4pPr marL="1307587" algn="l" defTabSz="871725" rtl="0" eaLnBrk="1" latinLnBrk="0" hangingPunct="1">
        <a:defRPr sz="1716" kern="1200">
          <a:solidFill>
            <a:schemeClr val="tx1"/>
          </a:solidFill>
          <a:latin typeface="+mn-lt"/>
          <a:ea typeface="+mn-ea"/>
          <a:cs typeface="+mn-cs"/>
        </a:defRPr>
      </a:lvl4pPr>
      <a:lvl5pPr marL="1743450" algn="l" defTabSz="871725" rtl="0" eaLnBrk="1" latinLnBrk="0" hangingPunct="1">
        <a:defRPr sz="1716" kern="1200">
          <a:solidFill>
            <a:schemeClr val="tx1"/>
          </a:solidFill>
          <a:latin typeface="+mn-lt"/>
          <a:ea typeface="+mn-ea"/>
          <a:cs typeface="+mn-cs"/>
        </a:defRPr>
      </a:lvl5pPr>
      <a:lvl6pPr marL="2179312" algn="l" defTabSz="871725" rtl="0" eaLnBrk="1" latinLnBrk="0" hangingPunct="1">
        <a:defRPr sz="1716" kern="1200">
          <a:solidFill>
            <a:schemeClr val="tx1"/>
          </a:solidFill>
          <a:latin typeface="+mn-lt"/>
          <a:ea typeface="+mn-ea"/>
          <a:cs typeface="+mn-cs"/>
        </a:defRPr>
      </a:lvl6pPr>
      <a:lvl7pPr marL="2615175" algn="l" defTabSz="871725" rtl="0" eaLnBrk="1" latinLnBrk="0" hangingPunct="1">
        <a:defRPr sz="1716" kern="1200">
          <a:solidFill>
            <a:schemeClr val="tx1"/>
          </a:solidFill>
          <a:latin typeface="+mn-lt"/>
          <a:ea typeface="+mn-ea"/>
          <a:cs typeface="+mn-cs"/>
        </a:defRPr>
      </a:lvl7pPr>
      <a:lvl8pPr marL="3051037" algn="l" defTabSz="871725" rtl="0" eaLnBrk="1" latinLnBrk="0" hangingPunct="1">
        <a:defRPr sz="1716" kern="1200">
          <a:solidFill>
            <a:schemeClr val="tx1"/>
          </a:solidFill>
          <a:latin typeface="+mn-lt"/>
          <a:ea typeface="+mn-ea"/>
          <a:cs typeface="+mn-cs"/>
        </a:defRPr>
      </a:lvl8pPr>
      <a:lvl9pPr marL="3486899" algn="l" defTabSz="871725" rtl="0" eaLnBrk="1" latinLnBrk="0" hangingPunct="1">
        <a:defRPr sz="171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44">
                <a:solidFill>
                  <a:schemeClr val="tx1">
                    <a:tint val="75000"/>
                  </a:schemeClr>
                </a:solidFill>
              </a:defRPr>
            </a:lvl1pPr>
          </a:lstStyle>
          <a:p>
            <a:pPr defTabSz="448788"/>
            <a:fld id="{A0881DEA-75DA-453D-8CF6-6E857EEBFEF6}" type="datetime1">
              <a:rPr lang="es-ES" smtClean="0">
                <a:solidFill>
                  <a:prstClr val="black">
                    <a:tint val="75000"/>
                  </a:prstClr>
                </a:solidFill>
              </a:rPr>
              <a:pPr defTabSz="448788"/>
              <a:t>12/02/2024</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44">
                <a:solidFill>
                  <a:schemeClr val="tx1">
                    <a:tint val="75000"/>
                  </a:schemeClr>
                </a:solidFill>
              </a:defRPr>
            </a:lvl1pPr>
          </a:lstStyle>
          <a:p>
            <a:pPr defTabSz="448788"/>
            <a:r>
              <a:rPr lang="pt-BR" smtClean="0">
                <a:solidFill>
                  <a:prstClr val="black">
                    <a:tint val="75000"/>
                  </a:prstClr>
                </a:solidFill>
              </a:rPr>
              <a:t>MSc. Dra. Nuvia Pérez Cruz</a:t>
            </a: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44">
                <a:solidFill>
                  <a:schemeClr val="tx1">
                    <a:tint val="75000"/>
                  </a:schemeClr>
                </a:solidFill>
              </a:defRPr>
            </a:lvl1pPr>
          </a:lstStyle>
          <a:p>
            <a:pPr defTabSz="448788"/>
            <a:fld id="{879E2982-BAAD-4A26-ADB0-497055BBAB76}" type="slidenum">
              <a:rPr lang="es-ES" smtClean="0">
                <a:solidFill>
                  <a:prstClr val="black">
                    <a:tint val="75000"/>
                  </a:prstClr>
                </a:solidFill>
              </a:rPr>
              <a:pPr defTabSz="448788"/>
              <a:t>‹Nº›</a:t>
            </a:fld>
            <a:endParaRPr lang="es-ES">
              <a:solidFill>
                <a:prstClr val="black">
                  <a:tint val="75000"/>
                </a:prstClr>
              </a:solidFill>
            </a:endParaRPr>
          </a:p>
        </p:txBody>
      </p:sp>
    </p:spTree>
    <p:extLst>
      <p:ext uri="{BB962C8B-B14F-4D97-AF65-F5344CB8AC3E}">
        <p14:creationId xmlns:p14="http://schemas.microsoft.com/office/powerpoint/2010/main" val="39359822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871725" rtl="0" eaLnBrk="1" latinLnBrk="0" hangingPunct="1">
        <a:lnSpc>
          <a:spcPct val="90000"/>
        </a:lnSpc>
        <a:spcBef>
          <a:spcPct val="0"/>
        </a:spcBef>
        <a:buNone/>
        <a:defRPr sz="4195" kern="1200">
          <a:solidFill>
            <a:schemeClr val="tx1"/>
          </a:solidFill>
          <a:latin typeface="+mj-lt"/>
          <a:ea typeface="+mj-ea"/>
          <a:cs typeface="+mj-cs"/>
        </a:defRPr>
      </a:lvl1pPr>
    </p:titleStyle>
    <p:bodyStyle>
      <a:lvl1pPr marL="217931" indent="-217931" algn="l" defTabSz="871725" rtl="0" eaLnBrk="1" latinLnBrk="0" hangingPunct="1">
        <a:lnSpc>
          <a:spcPct val="90000"/>
        </a:lnSpc>
        <a:spcBef>
          <a:spcPts val="953"/>
        </a:spcBef>
        <a:buFont typeface="Arial" panose="020B0604020202020204" pitchFamily="34" charset="0"/>
        <a:buChar char="•"/>
        <a:defRPr sz="2669" kern="1200">
          <a:solidFill>
            <a:schemeClr val="tx1"/>
          </a:solidFill>
          <a:latin typeface="+mn-lt"/>
          <a:ea typeface="+mn-ea"/>
          <a:cs typeface="+mn-cs"/>
        </a:defRPr>
      </a:lvl1pPr>
      <a:lvl2pPr marL="653794" indent="-217931" algn="l" defTabSz="871725" rtl="0" eaLnBrk="1" latinLnBrk="0" hangingPunct="1">
        <a:lnSpc>
          <a:spcPct val="90000"/>
        </a:lnSpc>
        <a:spcBef>
          <a:spcPts val="477"/>
        </a:spcBef>
        <a:buFont typeface="Arial" panose="020B0604020202020204" pitchFamily="34" charset="0"/>
        <a:buChar char="•"/>
        <a:defRPr sz="2288" kern="1200">
          <a:solidFill>
            <a:schemeClr val="tx1"/>
          </a:solidFill>
          <a:latin typeface="+mn-lt"/>
          <a:ea typeface="+mn-ea"/>
          <a:cs typeface="+mn-cs"/>
        </a:defRPr>
      </a:lvl2pPr>
      <a:lvl3pPr marL="1089656" indent="-217931" algn="l" defTabSz="871725" rtl="0" eaLnBrk="1" latinLnBrk="0" hangingPunct="1">
        <a:lnSpc>
          <a:spcPct val="90000"/>
        </a:lnSpc>
        <a:spcBef>
          <a:spcPts val="477"/>
        </a:spcBef>
        <a:buFont typeface="Arial" panose="020B0604020202020204" pitchFamily="34" charset="0"/>
        <a:buChar char="•"/>
        <a:defRPr sz="1907" kern="1200">
          <a:solidFill>
            <a:schemeClr val="tx1"/>
          </a:solidFill>
          <a:latin typeface="+mn-lt"/>
          <a:ea typeface="+mn-ea"/>
          <a:cs typeface="+mn-cs"/>
        </a:defRPr>
      </a:lvl3pPr>
      <a:lvl4pPr marL="152551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4pPr>
      <a:lvl5pPr marL="196138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5pPr>
      <a:lvl6pPr marL="2397243"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6pPr>
      <a:lvl7pPr marL="2833106"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7pPr>
      <a:lvl8pPr marL="326896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8pPr>
      <a:lvl9pPr marL="370483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9pPr>
    </p:bodyStyle>
    <p:otherStyle>
      <a:defPPr>
        <a:defRPr lang="es-ES"/>
      </a:defPPr>
      <a:lvl1pPr marL="0" algn="l" defTabSz="871725" rtl="0" eaLnBrk="1" latinLnBrk="0" hangingPunct="1">
        <a:defRPr sz="1716" kern="1200">
          <a:solidFill>
            <a:schemeClr val="tx1"/>
          </a:solidFill>
          <a:latin typeface="+mn-lt"/>
          <a:ea typeface="+mn-ea"/>
          <a:cs typeface="+mn-cs"/>
        </a:defRPr>
      </a:lvl1pPr>
      <a:lvl2pPr marL="435862" algn="l" defTabSz="871725" rtl="0" eaLnBrk="1" latinLnBrk="0" hangingPunct="1">
        <a:defRPr sz="1716" kern="1200">
          <a:solidFill>
            <a:schemeClr val="tx1"/>
          </a:solidFill>
          <a:latin typeface="+mn-lt"/>
          <a:ea typeface="+mn-ea"/>
          <a:cs typeface="+mn-cs"/>
        </a:defRPr>
      </a:lvl2pPr>
      <a:lvl3pPr marL="871725" algn="l" defTabSz="871725" rtl="0" eaLnBrk="1" latinLnBrk="0" hangingPunct="1">
        <a:defRPr sz="1716" kern="1200">
          <a:solidFill>
            <a:schemeClr val="tx1"/>
          </a:solidFill>
          <a:latin typeface="+mn-lt"/>
          <a:ea typeface="+mn-ea"/>
          <a:cs typeface="+mn-cs"/>
        </a:defRPr>
      </a:lvl3pPr>
      <a:lvl4pPr marL="1307587" algn="l" defTabSz="871725" rtl="0" eaLnBrk="1" latinLnBrk="0" hangingPunct="1">
        <a:defRPr sz="1716" kern="1200">
          <a:solidFill>
            <a:schemeClr val="tx1"/>
          </a:solidFill>
          <a:latin typeface="+mn-lt"/>
          <a:ea typeface="+mn-ea"/>
          <a:cs typeface="+mn-cs"/>
        </a:defRPr>
      </a:lvl4pPr>
      <a:lvl5pPr marL="1743450" algn="l" defTabSz="871725" rtl="0" eaLnBrk="1" latinLnBrk="0" hangingPunct="1">
        <a:defRPr sz="1716" kern="1200">
          <a:solidFill>
            <a:schemeClr val="tx1"/>
          </a:solidFill>
          <a:latin typeface="+mn-lt"/>
          <a:ea typeface="+mn-ea"/>
          <a:cs typeface="+mn-cs"/>
        </a:defRPr>
      </a:lvl5pPr>
      <a:lvl6pPr marL="2179312" algn="l" defTabSz="871725" rtl="0" eaLnBrk="1" latinLnBrk="0" hangingPunct="1">
        <a:defRPr sz="1716" kern="1200">
          <a:solidFill>
            <a:schemeClr val="tx1"/>
          </a:solidFill>
          <a:latin typeface="+mn-lt"/>
          <a:ea typeface="+mn-ea"/>
          <a:cs typeface="+mn-cs"/>
        </a:defRPr>
      </a:lvl6pPr>
      <a:lvl7pPr marL="2615175" algn="l" defTabSz="871725" rtl="0" eaLnBrk="1" latinLnBrk="0" hangingPunct="1">
        <a:defRPr sz="1716" kern="1200">
          <a:solidFill>
            <a:schemeClr val="tx1"/>
          </a:solidFill>
          <a:latin typeface="+mn-lt"/>
          <a:ea typeface="+mn-ea"/>
          <a:cs typeface="+mn-cs"/>
        </a:defRPr>
      </a:lvl7pPr>
      <a:lvl8pPr marL="3051037" algn="l" defTabSz="871725" rtl="0" eaLnBrk="1" latinLnBrk="0" hangingPunct="1">
        <a:defRPr sz="1716" kern="1200">
          <a:solidFill>
            <a:schemeClr val="tx1"/>
          </a:solidFill>
          <a:latin typeface="+mn-lt"/>
          <a:ea typeface="+mn-ea"/>
          <a:cs typeface="+mn-cs"/>
        </a:defRPr>
      </a:lvl8pPr>
      <a:lvl9pPr marL="3486899" algn="l" defTabSz="871725" rtl="0" eaLnBrk="1" latinLnBrk="0" hangingPunct="1">
        <a:defRPr sz="171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27">
                <a:solidFill>
                  <a:schemeClr val="tx1">
                    <a:tint val="75000"/>
                  </a:schemeClr>
                </a:solidFill>
              </a:defRPr>
            </a:lvl1pPr>
          </a:lstStyle>
          <a:p>
            <a:pPr defTabSz="448788" eaLnBrk="0" fontAlgn="base" hangingPunct="0">
              <a:spcBef>
                <a:spcPct val="0"/>
              </a:spcBef>
              <a:spcAft>
                <a:spcPct val="0"/>
              </a:spcAft>
              <a:defRPr/>
            </a:pPr>
            <a:fld id="{78C3AD9E-D529-4480-AFF9-BFEC49D5AD6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1127">
                <a:solidFill>
                  <a:schemeClr val="tx1">
                    <a:tint val="75000"/>
                  </a:schemeClr>
                </a:solidFill>
              </a:defRPr>
            </a:lvl1p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27">
                <a:solidFill>
                  <a:schemeClr val="tx1">
                    <a:tint val="75000"/>
                  </a:schemeClr>
                </a:solidFill>
              </a:defRPr>
            </a:lvl1pPr>
          </a:lstStyle>
          <a:p>
            <a:pPr defTabSz="448788" eaLnBrk="0" fontAlgn="base" hangingPunct="0">
              <a:spcBef>
                <a:spcPct val="0"/>
              </a:spcBef>
              <a:spcAft>
                <a:spcPct val="0"/>
              </a:spcAft>
              <a:defRPr/>
            </a:pPr>
            <a:fld id="{20363AA6-898A-4957-8C80-DF8BAFE7D98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281266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59085" rtl="0" eaLnBrk="1" latinLnBrk="0" hangingPunct="1">
        <a:lnSpc>
          <a:spcPct val="90000"/>
        </a:lnSpc>
        <a:spcBef>
          <a:spcPct val="0"/>
        </a:spcBef>
        <a:buNone/>
        <a:defRPr sz="4134" kern="1200">
          <a:solidFill>
            <a:schemeClr val="tx1"/>
          </a:solidFill>
          <a:latin typeface="+mj-lt"/>
          <a:ea typeface="+mj-ea"/>
          <a:cs typeface="+mj-cs"/>
        </a:defRPr>
      </a:lvl1pPr>
    </p:titleStyle>
    <p:bodyStyle>
      <a:lvl1pPr marL="214772" indent="-214772" algn="l" defTabSz="859085" rtl="0" eaLnBrk="1" latinLnBrk="0" hangingPunct="1">
        <a:lnSpc>
          <a:spcPct val="90000"/>
        </a:lnSpc>
        <a:spcBef>
          <a:spcPts val="939"/>
        </a:spcBef>
        <a:buFont typeface="Arial" panose="020B0604020202020204" pitchFamily="34" charset="0"/>
        <a:buChar char="•"/>
        <a:defRPr sz="2631" kern="1200">
          <a:solidFill>
            <a:schemeClr val="tx1"/>
          </a:solidFill>
          <a:latin typeface="+mn-lt"/>
          <a:ea typeface="+mn-ea"/>
          <a:cs typeface="+mn-cs"/>
        </a:defRPr>
      </a:lvl1pPr>
      <a:lvl2pPr marL="644314" indent="-214772" algn="l" defTabSz="859085" rtl="0" eaLnBrk="1" latinLnBrk="0" hangingPunct="1">
        <a:lnSpc>
          <a:spcPct val="90000"/>
        </a:lnSpc>
        <a:spcBef>
          <a:spcPts val="470"/>
        </a:spcBef>
        <a:buFont typeface="Arial" panose="020B0604020202020204" pitchFamily="34" charset="0"/>
        <a:buChar char="•"/>
        <a:defRPr sz="2255" kern="1200">
          <a:solidFill>
            <a:schemeClr val="tx1"/>
          </a:solidFill>
          <a:latin typeface="+mn-lt"/>
          <a:ea typeface="+mn-ea"/>
          <a:cs typeface="+mn-cs"/>
        </a:defRPr>
      </a:lvl2pPr>
      <a:lvl3pPr marL="1073856" indent="-214772" algn="l" defTabSz="859085" rtl="0" eaLnBrk="1" latinLnBrk="0" hangingPunct="1">
        <a:lnSpc>
          <a:spcPct val="90000"/>
        </a:lnSpc>
        <a:spcBef>
          <a:spcPts val="470"/>
        </a:spcBef>
        <a:buFont typeface="Arial" panose="020B0604020202020204" pitchFamily="34" charset="0"/>
        <a:buChar char="•"/>
        <a:defRPr sz="1879" kern="1200">
          <a:solidFill>
            <a:schemeClr val="tx1"/>
          </a:solidFill>
          <a:latin typeface="+mn-lt"/>
          <a:ea typeface="+mn-ea"/>
          <a:cs typeface="+mn-cs"/>
        </a:defRPr>
      </a:lvl3pPr>
      <a:lvl4pPr marL="1503398"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4pPr>
      <a:lvl5pPr marL="1932941"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5pPr>
      <a:lvl6pPr marL="2362483"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6pPr>
      <a:lvl7pPr marL="2792026"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7pPr>
      <a:lvl8pPr marL="3221569"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8pPr>
      <a:lvl9pPr marL="3651111" indent="-214772" algn="l" defTabSz="859085" rtl="0" eaLnBrk="1" latinLnBrk="0" hangingPunct="1">
        <a:lnSpc>
          <a:spcPct val="90000"/>
        </a:lnSpc>
        <a:spcBef>
          <a:spcPts val="470"/>
        </a:spcBef>
        <a:buFont typeface="Arial" panose="020B0604020202020204" pitchFamily="34" charset="0"/>
        <a:buChar char="•"/>
        <a:defRPr sz="1691" kern="1200">
          <a:solidFill>
            <a:schemeClr val="tx1"/>
          </a:solidFill>
          <a:latin typeface="+mn-lt"/>
          <a:ea typeface="+mn-ea"/>
          <a:cs typeface="+mn-cs"/>
        </a:defRPr>
      </a:lvl9pPr>
    </p:bodyStyle>
    <p:otherStyle>
      <a:defPPr>
        <a:defRPr lang="en-US"/>
      </a:defPPr>
      <a:lvl1pPr marL="0" algn="l" defTabSz="859085" rtl="0" eaLnBrk="1" latinLnBrk="0" hangingPunct="1">
        <a:defRPr sz="1691" kern="1200">
          <a:solidFill>
            <a:schemeClr val="tx1"/>
          </a:solidFill>
          <a:latin typeface="+mn-lt"/>
          <a:ea typeface="+mn-ea"/>
          <a:cs typeface="+mn-cs"/>
        </a:defRPr>
      </a:lvl1pPr>
      <a:lvl2pPr marL="429542" algn="l" defTabSz="859085" rtl="0" eaLnBrk="1" latinLnBrk="0" hangingPunct="1">
        <a:defRPr sz="1691" kern="1200">
          <a:solidFill>
            <a:schemeClr val="tx1"/>
          </a:solidFill>
          <a:latin typeface="+mn-lt"/>
          <a:ea typeface="+mn-ea"/>
          <a:cs typeface="+mn-cs"/>
        </a:defRPr>
      </a:lvl2pPr>
      <a:lvl3pPr marL="859085" algn="l" defTabSz="859085" rtl="0" eaLnBrk="1" latinLnBrk="0" hangingPunct="1">
        <a:defRPr sz="1691" kern="1200">
          <a:solidFill>
            <a:schemeClr val="tx1"/>
          </a:solidFill>
          <a:latin typeface="+mn-lt"/>
          <a:ea typeface="+mn-ea"/>
          <a:cs typeface="+mn-cs"/>
        </a:defRPr>
      </a:lvl3pPr>
      <a:lvl4pPr marL="1288627" algn="l" defTabSz="859085" rtl="0" eaLnBrk="1" latinLnBrk="0" hangingPunct="1">
        <a:defRPr sz="1691" kern="1200">
          <a:solidFill>
            <a:schemeClr val="tx1"/>
          </a:solidFill>
          <a:latin typeface="+mn-lt"/>
          <a:ea typeface="+mn-ea"/>
          <a:cs typeface="+mn-cs"/>
        </a:defRPr>
      </a:lvl4pPr>
      <a:lvl5pPr marL="1718170" algn="l" defTabSz="859085" rtl="0" eaLnBrk="1" latinLnBrk="0" hangingPunct="1">
        <a:defRPr sz="1691" kern="1200">
          <a:solidFill>
            <a:schemeClr val="tx1"/>
          </a:solidFill>
          <a:latin typeface="+mn-lt"/>
          <a:ea typeface="+mn-ea"/>
          <a:cs typeface="+mn-cs"/>
        </a:defRPr>
      </a:lvl5pPr>
      <a:lvl6pPr marL="2147712" algn="l" defTabSz="859085" rtl="0" eaLnBrk="1" latinLnBrk="0" hangingPunct="1">
        <a:defRPr sz="1691" kern="1200">
          <a:solidFill>
            <a:schemeClr val="tx1"/>
          </a:solidFill>
          <a:latin typeface="+mn-lt"/>
          <a:ea typeface="+mn-ea"/>
          <a:cs typeface="+mn-cs"/>
        </a:defRPr>
      </a:lvl6pPr>
      <a:lvl7pPr marL="2577255" algn="l" defTabSz="859085" rtl="0" eaLnBrk="1" latinLnBrk="0" hangingPunct="1">
        <a:defRPr sz="1691" kern="1200">
          <a:solidFill>
            <a:schemeClr val="tx1"/>
          </a:solidFill>
          <a:latin typeface="+mn-lt"/>
          <a:ea typeface="+mn-ea"/>
          <a:cs typeface="+mn-cs"/>
        </a:defRPr>
      </a:lvl7pPr>
      <a:lvl8pPr marL="3006797" algn="l" defTabSz="859085" rtl="0" eaLnBrk="1" latinLnBrk="0" hangingPunct="1">
        <a:defRPr sz="1691" kern="1200">
          <a:solidFill>
            <a:schemeClr val="tx1"/>
          </a:solidFill>
          <a:latin typeface="+mn-lt"/>
          <a:ea typeface="+mn-ea"/>
          <a:cs typeface="+mn-cs"/>
        </a:defRPr>
      </a:lvl8pPr>
      <a:lvl9pPr marL="3436339" algn="l" defTabSz="859085" rtl="0" eaLnBrk="1" latinLnBrk="0" hangingPunct="1">
        <a:defRPr sz="169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111">
                <a:solidFill>
                  <a:schemeClr val="tx1">
                    <a:tint val="75000"/>
                  </a:schemeClr>
                </a:solidFill>
              </a:defRPr>
            </a:lvl1pPr>
          </a:lstStyle>
          <a:p>
            <a:pPr defTabSz="448788" eaLnBrk="0" fontAlgn="base" hangingPunct="0">
              <a:spcBef>
                <a:spcPct val="0"/>
              </a:spcBef>
              <a:spcAft>
                <a:spcPct val="0"/>
              </a:spcAft>
              <a:defRPr/>
            </a:pPr>
            <a:fld id="{78C3AD9E-D529-4480-AFF9-BFEC49D5AD6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3"/>
          </p:nvPr>
        </p:nvSpPr>
        <p:spPr>
          <a:xfrm>
            <a:off x="4038601" y="6356353"/>
            <a:ext cx="4114799" cy="365125"/>
          </a:xfrm>
          <a:prstGeom prst="rect">
            <a:avLst/>
          </a:prstGeom>
        </p:spPr>
        <p:txBody>
          <a:bodyPr vert="horz" lIns="91440" tIns="45720" rIns="91440" bIns="45720" rtlCol="0" anchor="ctr"/>
          <a:lstStyle>
            <a:lvl1pPr algn="ctr">
              <a:defRPr sz="1111">
                <a:solidFill>
                  <a:schemeClr val="tx1">
                    <a:tint val="75000"/>
                  </a:schemeClr>
                </a:solidFill>
              </a:defRPr>
            </a:lvl1p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111">
                <a:solidFill>
                  <a:schemeClr val="tx1">
                    <a:tint val="75000"/>
                  </a:schemeClr>
                </a:solidFill>
              </a:defRPr>
            </a:lvl1pPr>
          </a:lstStyle>
          <a:p>
            <a:pPr defTabSz="448788" eaLnBrk="0" fontAlgn="base" hangingPunct="0">
              <a:spcBef>
                <a:spcPct val="0"/>
              </a:spcBef>
              <a:spcAft>
                <a:spcPct val="0"/>
              </a:spcAft>
              <a:defRPr/>
            </a:pPr>
            <a:fld id="{20363AA6-898A-4957-8C80-DF8BAFE7D98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3778638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46629" rtl="0" eaLnBrk="1" latinLnBrk="0" hangingPunct="1">
        <a:lnSpc>
          <a:spcPct val="90000"/>
        </a:lnSpc>
        <a:spcBef>
          <a:spcPct val="0"/>
        </a:spcBef>
        <a:buNone/>
        <a:defRPr sz="4074" kern="1200">
          <a:solidFill>
            <a:schemeClr val="tx1"/>
          </a:solidFill>
          <a:latin typeface="+mj-lt"/>
          <a:ea typeface="+mj-ea"/>
          <a:cs typeface="+mj-cs"/>
        </a:defRPr>
      </a:lvl1pPr>
    </p:titleStyle>
    <p:bodyStyle>
      <a:lvl1pPr marL="211658" indent="-211658" algn="l" defTabSz="846629" rtl="0" eaLnBrk="1" latinLnBrk="0" hangingPunct="1">
        <a:lnSpc>
          <a:spcPct val="90000"/>
        </a:lnSpc>
        <a:spcBef>
          <a:spcPts val="926"/>
        </a:spcBef>
        <a:buFont typeface="Arial" panose="020B0604020202020204" pitchFamily="34" charset="0"/>
        <a:buChar char="•"/>
        <a:defRPr sz="2592" kern="1200">
          <a:solidFill>
            <a:schemeClr val="tx1"/>
          </a:solidFill>
          <a:latin typeface="+mn-lt"/>
          <a:ea typeface="+mn-ea"/>
          <a:cs typeface="+mn-cs"/>
        </a:defRPr>
      </a:lvl1pPr>
      <a:lvl2pPr marL="634972" indent="-211658" algn="l" defTabSz="846629" rtl="0" eaLnBrk="1" latinLnBrk="0" hangingPunct="1">
        <a:lnSpc>
          <a:spcPct val="90000"/>
        </a:lnSpc>
        <a:spcBef>
          <a:spcPts val="463"/>
        </a:spcBef>
        <a:buFont typeface="Arial" panose="020B0604020202020204" pitchFamily="34" charset="0"/>
        <a:buChar char="•"/>
        <a:defRPr sz="2222" kern="1200">
          <a:solidFill>
            <a:schemeClr val="tx1"/>
          </a:solidFill>
          <a:latin typeface="+mn-lt"/>
          <a:ea typeface="+mn-ea"/>
          <a:cs typeface="+mn-cs"/>
        </a:defRPr>
      </a:lvl2pPr>
      <a:lvl3pPr marL="1058285" indent="-211658" algn="l" defTabSz="846629" rtl="0" eaLnBrk="1" latinLnBrk="0" hangingPunct="1">
        <a:lnSpc>
          <a:spcPct val="90000"/>
        </a:lnSpc>
        <a:spcBef>
          <a:spcPts val="463"/>
        </a:spcBef>
        <a:buFont typeface="Arial" panose="020B0604020202020204" pitchFamily="34" charset="0"/>
        <a:buChar char="•"/>
        <a:defRPr sz="1852" kern="1200">
          <a:solidFill>
            <a:schemeClr val="tx1"/>
          </a:solidFill>
          <a:latin typeface="+mn-lt"/>
          <a:ea typeface="+mn-ea"/>
          <a:cs typeface="+mn-cs"/>
        </a:defRPr>
      </a:lvl3pPr>
      <a:lvl4pPr marL="1481599"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4pPr>
      <a:lvl5pPr marL="1904914"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5pPr>
      <a:lvl6pPr marL="2328228"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6pPr>
      <a:lvl7pPr marL="2751542"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7pPr>
      <a:lvl8pPr marL="3174856"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8pPr>
      <a:lvl9pPr marL="3598170" indent="-211658" algn="l" defTabSz="846629" rtl="0" eaLnBrk="1" latinLnBrk="0" hangingPunct="1">
        <a:lnSpc>
          <a:spcPct val="90000"/>
        </a:lnSpc>
        <a:spcBef>
          <a:spcPts val="463"/>
        </a:spcBef>
        <a:buFont typeface="Arial" panose="020B0604020202020204" pitchFamily="34" charset="0"/>
        <a:buChar char="•"/>
        <a:defRPr sz="1666" kern="1200">
          <a:solidFill>
            <a:schemeClr val="tx1"/>
          </a:solidFill>
          <a:latin typeface="+mn-lt"/>
          <a:ea typeface="+mn-ea"/>
          <a:cs typeface="+mn-cs"/>
        </a:defRPr>
      </a:lvl9pPr>
    </p:bodyStyle>
    <p:otherStyle>
      <a:defPPr>
        <a:defRPr lang="en-US"/>
      </a:defPPr>
      <a:lvl1pPr marL="0" algn="l" defTabSz="846629" rtl="0" eaLnBrk="1" latinLnBrk="0" hangingPunct="1">
        <a:defRPr sz="1666" kern="1200">
          <a:solidFill>
            <a:schemeClr val="tx1"/>
          </a:solidFill>
          <a:latin typeface="+mn-lt"/>
          <a:ea typeface="+mn-ea"/>
          <a:cs typeface="+mn-cs"/>
        </a:defRPr>
      </a:lvl1pPr>
      <a:lvl2pPr marL="423314" algn="l" defTabSz="846629" rtl="0" eaLnBrk="1" latinLnBrk="0" hangingPunct="1">
        <a:defRPr sz="1666" kern="1200">
          <a:solidFill>
            <a:schemeClr val="tx1"/>
          </a:solidFill>
          <a:latin typeface="+mn-lt"/>
          <a:ea typeface="+mn-ea"/>
          <a:cs typeface="+mn-cs"/>
        </a:defRPr>
      </a:lvl2pPr>
      <a:lvl3pPr marL="846629" algn="l" defTabSz="846629" rtl="0" eaLnBrk="1" latinLnBrk="0" hangingPunct="1">
        <a:defRPr sz="1666" kern="1200">
          <a:solidFill>
            <a:schemeClr val="tx1"/>
          </a:solidFill>
          <a:latin typeface="+mn-lt"/>
          <a:ea typeface="+mn-ea"/>
          <a:cs typeface="+mn-cs"/>
        </a:defRPr>
      </a:lvl3pPr>
      <a:lvl4pPr marL="1269942" algn="l" defTabSz="846629" rtl="0" eaLnBrk="1" latinLnBrk="0" hangingPunct="1">
        <a:defRPr sz="1666" kern="1200">
          <a:solidFill>
            <a:schemeClr val="tx1"/>
          </a:solidFill>
          <a:latin typeface="+mn-lt"/>
          <a:ea typeface="+mn-ea"/>
          <a:cs typeface="+mn-cs"/>
        </a:defRPr>
      </a:lvl4pPr>
      <a:lvl5pPr marL="1693256" algn="l" defTabSz="846629" rtl="0" eaLnBrk="1" latinLnBrk="0" hangingPunct="1">
        <a:defRPr sz="1666" kern="1200">
          <a:solidFill>
            <a:schemeClr val="tx1"/>
          </a:solidFill>
          <a:latin typeface="+mn-lt"/>
          <a:ea typeface="+mn-ea"/>
          <a:cs typeface="+mn-cs"/>
        </a:defRPr>
      </a:lvl5pPr>
      <a:lvl6pPr marL="2116570" algn="l" defTabSz="846629" rtl="0" eaLnBrk="1" latinLnBrk="0" hangingPunct="1">
        <a:defRPr sz="1666" kern="1200">
          <a:solidFill>
            <a:schemeClr val="tx1"/>
          </a:solidFill>
          <a:latin typeface="+mn-lt"/>
          <a:ea typeface="+mn-ea"/>
          <a:cs typeface="+mn-cs"/>
        </a:defRPr>
      </a:lvl6pPr>
      <a:lvl7pPr marL="2539885" algn="l" defTabSz="846629" rtl="0" eaLnBrk="1" latinLnBrk="0" hangingPunct="1">
        <a:defRPr sz="1666" kern="1200">
          <a:solidFill>
            <a:schemeClr val="tx1"/>
          </a:solidFill>
          <a:latin typeface="+mn-lt"/>
          <a:ea typeface="+mn-ea"/>
          <a:cs typeface="+mn-cs"/>
        </a:defRPr>
      </a:lvl7pPr>
      <a:lvl8pPr marL="2963198" algn="l" defTabSz="846629" rtl="0" eaLnBrk="1" latinLnBrk="0" hangingPunct="1">
        <a:defRPr sz="1666" kern="1200">
          <a:solidFill>
            <a:schemeClr val="tx1"/>
          </a:solidFill>
          <a:latin typeface="+mn-lt"/>
          <a:ea typeface="+mn-ea"/>
          <a:cs typeface="+mn-cs"/>
        </a:defRPr>
      </a:lvl8pPr>
      <a:lvl9pPr marL="3386512" algn="l" defTabSz="846629" rtl="0" eaLnBrk="1" latinLnBrk="0" hangingPunct="1">
        <a:defRPr sz="166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44">
                <a:solidFill>
                  <a:schemeClr val="tx1">
                    <a:tint val="75000"/>
                  </a:schemeClr>
                </a:solidFill>
              </a:defRPr>
            </a:lvl1pPr>
          </a:lstStyle>
          <a:p>
            <a:pPr defTabSz="448788" eaLnBrk="0" fontAlgn="base" hangingPunct="0">
              <a:spcBef>
                <a:spcPct val="0"/>
              </a:spcBef>
              <a:spcAft>
                <a:spcPct val="0"/>
              </a:spcAft>
              <a:defRPr/>
            </a:pPr>
            <a:fld id="{78C3AD9E-D529-4480-AFF9-BFEC49D5AD69}" type="datetimeFigureOut">
              <a:rPr lang="es-ES" smtClean="0">
                <a:solidFill>
                  <a:prstClr val="black">
                    <a:tint val="75000"/>
                  </a:prstClr>
                </a:solidFill>
              </a:rPr>
              <a:pPr defTabSz="448788" eaLnBrk="0" fontAlgn="base" hangingPunct="0">
                <a:spcBef>
                  <a:spcPct val="0"/>
                </a:spcBef>
                <a:spcAft>
                  <a:spcPct val="0"/>
                </a:spcAft>
                <a:defRPr/>
              </a:pPr>
              <a:t>12/02/2024</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44">
                <a:solidFill>
                  <a:schemeClr val="tx1">
                    <a:tint val="75000"/>
                  </a:schemeClr>
                </a:solidFill>
              </a:defRPr>
            </a:lvl1pPr>
          </a:lstStyle>
          <a:p>
            <a:pPr defTabSz="448788" eaLnBrk="0" fontAlgn="base" hangingPunct="0">
              <a:spcBef>
                <a:spcPct val="0"/>
              </a:spcBef>
              <a:spcAft>
                <a:spcPct val="0"/>
              </a:spcAft>
              <a:defRPr/>
            </a:pPr>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44">
                <a:solidFill>
                  <a:schemeClr val="tx1">
                    <a:tint val="75000"/>
                  </a:schemeClr>
                </a:solidFill>
              </a:defRPr>
            </a:lvl1pPr>
          </a:lstStyle>
          <a:p>
            <a:pPr defTabSz="448788" eaLnBrk="0" fontAlgn="base" hangingPunct="0">
              <a:spcBef>
                <a:spcPct val="0"/>
              </a:spcBef>
              <a:spcAft>
                <a:spcPct val="0"/>
              </a:spcAft>
              <a:defRPr/>
            </a:pPr>
            <a:fld id="{20363AA6-898A-4957-8C80-DF8BAFE7D98F}" type="slidenum">
              <a:rPr lang="es-ES" smtClean="0">
                <a:solidFill>
                  <a:prstClr val="black">
                    <a:tint val="75000"/>
                  </a:prstClr>
                </a:solidFill>
              </a:rPr>
              <a:pPr defTabSz="448788" eaLnBrk="0" fontAlgn="base" hangingPunct="0">
                <a:spcBef>
                  <a:spcPct val="0"/>
                </a:spcBef>
                <a:spcAft>
                  <a:spcPct val="0"/>
                </a:spcAft>
                <a:defRPr/>
              </a:pPr>
              <a:t>‹Nº›</a:t>
            </a:fld>
            <a:endParaRPr lang="es-ES">
              <a:solidFill>
                <a:prstClr val="black">
                  <a:tint val="75000"/>
                </a:prstClr>
              </a:solidFill>
            </a:endParaRPr>
          </a:p>
        </p:txBody>
      </p:sp>
    </p:spTree>
    <p:extLst>
      <p:ext uri="{BB962C8B-B14F-4D97-AF65-F5344CB8AC3E}">
        <p14:creationId xmlns:p14="http://schemas.microsoft.com/office/powerpoint/2010/main" val="4249303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71725" rtl="0" eaLnBrk="1" latinLnBrk="0" hangingPunct="1">
        <a:lnSpc>
          <a:spcPct val="90000"/>
        </a:lnSpc>
        <a:spcBef>
          <a:spcPct val="0"/>
        </a:spcBef>
        <a:buNone/>
        <a:defRPr sz="4195" kern="1200">
          <a:solidFill>
            <a:schemeClr val="tx1"/>
          </a:solidFill>
          <a:latin typeface="+mj-lt"/>
          <a:ea typeface="+mj-ea"/>
          <a:cs typeface="+mj-cs"/>
        </a:defRPr>
      </a:lvl1pPr>
    </p:titleStyle>
    <p:bodyStyle>
      <a:lvl1pPr marL="217931" indent="-217931" algn="l" defTabSz="871725" rtl="0" eaLnBrk="1" latinLnBrk="0" hangingPunct="1">
        <a:lnSpc>
          <a:spcPct val="90000"/>
        </a:lnSpc>
        <a:spcBef>
          <a:spcPts val="953"/>
        </a:spcBef>
        <a:buFont typeface="Arial" panose="020B0604020202020204" pitchFamily="34" charset="0"/>
        <a:buChar char="•"/>
        <a:defRPr sz="2669" kern="1200">
          <a:solidFill>
            <a:schemeClr val="tx1"/>
          </a:solidFill>
          <a:latin typeface="+mn-lt"/>
          <a:ea typeface="+mn-ea"/>
          <a:cs typeface="+mn-cs"/>
        </a:defRPr>
      </a:lvl1pPr>
      <a:lvl2pPr marL="653794" indent="-217931" algn="l" defTabSz="871725" rtl="0" eaLnBrk="1" latinLnBrk="0" hangingPunct="1">
        <a:lnSpc>
          <a:spcPct val="90000"/>
        </a:lnSpc>
        <a:spcBef>
          <a:spcPts val="477"/>
        </a:spcBef>
        <a:buFont typeface="Arial" panose="020B0604020202020204" pitchFamily="34" charset="0"/>
        <a:buChar char="•"/>
        <a:defRPr sz="2288" kern="1200">
          <a:solidFill>
            <a:schemeClr val="tx1"/>
          </a:solidFill>
          <a:latin typeface="+mn-lt"/>
          <a:ea typeface="+mn-ea"/>
          <a:cs typeface="+mn-cs"/>
        </a:defRPr>
      </a:lvl2pPr>
      <a:lvl3pPr marL="1089656" indent="-217931" algn="l" defTabSz="871725" rtl="0" eaLnBrk="1" latinLnBrk="0" hangingPunct="1">
        <a:lnSpc>
          <a:spcPct val="90000"/>
        </a:lnSpc>
        <a:spcBef>
          <a:spcPts val="477"/>
        </a:spcBef>
        <a:buFont typeface="Arial" panose="020B0604020202020204" pitchFamily="34" charset="0"/>
        <a:buChar char="•"/>
        <a:defRPr sz="1907" kern="1200">
          <a:solidFill>
            <a:schemeClr val="tx1"/>
          </a:solidFill>
          <a:latin typeface="+mn-lt"/>
          <a:ea typeface="+mn-ea"/>
          <a:cs typeface="+mn-cs"/>
        </a:defRPr>
      </a:lvl3pPr>
      <a:lvl4pPr marL="152551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4pPr>
      <a:lvl5pPr marL="196138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5pPr>
      <a:lvl6pPr marL="2397243"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6pPr>
      <a:lvl7pPr marL="2833106"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7pPr>
      <a:lvl8pPr marL="3268968"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8pPr>
      <a:lvl9pPr marL="3704831" indent="-217931" algn="l" defTabSz="871725" rtl="0" eaLnBrk="1" latinLnBrk="0" hangingPunct="1">
        <a:lnSpc>
          <a:spcPct val="90000"/>
        </a:lnSpc>
        <a:spcBef>
          <a:spcPts val="477"/>
        </a:spcBef>
        <a:buFont typeface="Arial" panose="020B0604020202020204" pitchFamily="34" charset="0"/>
        <a:buChar char="•"/>
        <a:defRPr sz="1716" kern="1200">
          <a:solidFill>
            <a:schemeClr val="tx1"/>
          </a:solidFill>
          <a:latin typeface="+mn-lt"/>
          <a:ea typeface="+mn-ea"/>
          <a:cs typeface="+mn-cs"/>
        </a:defRPr>
      </a:lvl9pPr>
    </p:bodyStyle>
    <p:otherStyle>
      <a:defPPr>
        <a:defRPr lang="en-US"/>
      </a:defPPr>
      <a:lvl1pPr marL="0" algn="l" defTabSz="871725" rtl="0" eaLnBrk="1" latinLnBrk="0" hangingPunct="1">
        <a:defRPr sz="1716" kern="1200">
          <a:solidFill>
            <a:schemeClr val="tx1"/>
          </a:solidFill>
          <a:latin typeface="+mn-lt"/>
          <a:ea typeface="+mn-ea"/>
          <a:cs typeface="+mn-cs"/>
        </a:defRPr>
      </a:lvl1pPr>
      <a:lvl2pPr marL="435862" algn="l" defTabSz="871725" rtl="0" eaLnBrk="1" latinLnBrk="0" hangingPunct="1">
        <a:defRPr sz="1716" kern="1200">
          <a:solidFill>
            <a:schemeClr val="tx1"/>
          </a:solidFill>
          <a:latin typeface="+mn-lt"/>
          <a:ea typeface="+mn-ea"/>
          <a:cs typeface="+mn-cs"/>
        </a:defRPr>
      </a:lvl2pPr>
      <a:lvl3pPr marL="871725" algn="l" defTabSz="871725" rtl="0" eaLnBrk="1" latinLnBrk="0" hangingPunct="1">
        <a:defRPr sz="1716" kern="1200">
          <a:solidFill>
            <a:schemeClr val="tx1"/>
          </a:solidFill>
          <a:latin typeface="+mn-lt"/>
          <a:ea typeface="+mn-ea"/>
          <a:cs typeface="+mn-cs"/>
        </a:defRPr>
      </a:lvl3pPr>
      <a:lvl4pPr marL="1307587" algn="l" defTabSz="871725" rtl="0" eaLnBrk="1" latinLnBrk="0" hangingPunct="1">
        <a:defRPr sz="1716" kern="1200">
          <a:solidFill>
            <a:schemeClr val="tx1"/>
          </a:solidFill>
          <a:latin typeface="+mn-lt"/>
          <a:ea typeface="+mn-ea"/>
          <a:cs typeface="+mn-cs"/>
        </a:defRPr>
      </a:lvl4pPr>
      <a:lvl5pPr marL="1743450" algn="l" defTabSz="871725" rtl="0" eaLnBrk="1" latinLnBrk="0" hangingPunct="1">
        <a:defRPr sz="1716" kern="1200">
          <a:solidFill>
            <a:schemeClr val="tx1"/>
          </a:solidFill>
          <a:latin typeface="+mn-lt"/>
          <a:ea typeface="+mn-ea"/>
          <a:cs typeface="+mn-cs"/>
        </a:defRPr>
      </a:lvl5pPr>
      <a:lvl6pPr marL="2179312" algn="l" defTabSz="871725" rtl="0" eaLnBrk="1" latinLnBrk="0" hangingPunct="1">
        <a:defRPr sz="1716" kern="1200">
          <a:solidFill>
            <a:schemeClr val="tx1"/>
          </a:solidFill>
          <a:latin typeface="+mn-lt"/>
          <a:ea typeface="+mn-ea"/>
          <a:cs typeface="+mn-cs"/>
        </a:defRPr>
      </a:lvl6pPr>
      <a:lvl7pPr marL="2615175" algn="l" defTabSz="871725" rtl="0" eaLnBrk="1" latinLnBrk="0" hangingPunct="1">
        <a:defRPr sz="1716" kern="1200">
          <a:solidFill>
            <a:schemeClr val="tx1"/>
          </a:solidFill>
          <a:latin typeface="+mn-lt"/>
          <a:ea typeface="+mn-ea"/>
          <a:cs typeface="+mn-cs"/>
        </a:defRPr>
      </a:lvl7pPr>
      <a:lvl8pPr marL="3051037" algn="l" defTabSz="871725" rtl="0" eaLnBrk="1" latinLnBrk="0" hangingPunct="1">
        <a:defRPr sz="1716" kern="1200">
          <a:solidFill>
            <a:schemeClr val="tx1"/>
          </a:solidFill>
          <a:latin typeface="+mn-lt"/>
          <a:ea typeface="+mn-ea"/>
          <a:cs typeface="+mn-cs"/>
        </a:defRPr>
      </a:lvl8pPr>
      <a:lvl9pPr marL="3486899" algn="l" defTabSz="871725" rtl="0" eaLnBrk="1" latinLnBrk="0" hangingPunct="1">
        <a:defRPr sz="17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1122363"/>
            <a:ext cx="9144000" cy="651019"/>
          </a:xfrm>
        </p:spPr>
        <p:txBody>
          <a:bodyPr>
            <a:normAutofit/>
          </a:bodyPr>
          <a:lstStyle/>
          <a:p>
            <a:r>
              <a:rPr lang="es-ES" sz="3200" dirty="0" smtClean="0">
                <a:solidFill>
                  <a:schemeClr val="bg1"/>
                </a:solidFill>
                <a:latin typeface="Arial Black" panose="020B0A04020102020204" pitchFamily="34" charset="0"/>
              </a:rPr>
              <a:t>FARMACOLOGÍA GENERAL </a:t>
            </a:r>
            <a:endParaRPr lang="es-ES" sz="3200" dirty="0">
              <a:solidFill>
                <a:schemeClr val="bg1"/>
              </a:solidFill>
              <a:latin typeface="Arial Black" panose="020B0A04020102020204" pitchFamily="34" charset="0"/>
            </a:endParaRPr>
          </a:p>
        </p:txBody>
      </p:sp>
      <p:sp>
        <p:nvSpPr>
          <p:cNvPr id="5" name="Subtítulo 4"/>
          <p:cNvSpPr>
            <a:spLocks noGrp="1"/>
          </p:cNvSpPr>
          <p:nvPr>
            <p:ph type="subTitle" idx="1"/>
          </p:nvPr>
        </p:nvSpPr>
        <p:spPr>
          <a:xfrm>
            <a:off x="1524000" y="2452111"/>
            <a:ext cx="9144000" cy="1108508"/>
          </a:xfrm>
        </p:spPr>
        <p:txBody>
          <a:bodyPr>
            <a:normAutofit lnSpcReduction="10000"/>
          </a:bodyPr>
          <a:lstStyle/>
          <a:p>
            <a:pPr>
              <a:lnSpc>
                <a:spcPct val="150000"/>
              </a:lnSpc>
            </a:pPr>
            <a:r>
              <a:rPr lang="es-ES" dirty="0" smtClean="0">
                <a:solidFill>
                  <a:schemeClr val="bg1"/>
                </a:solidFill>
                <a:latin typeface="Arial Black" panose="020B0A04020102020204" pitchFamily="34" charset="0"/>
              </a:rPr>
              <a:t>PRINCIPIOS DE LA NEUROTRANSMISIÓN EN EL SISTEMA NERVIOSO </a:t>
            </a:r>
            <a:endParaRPr lang="es-ES" dirty="0">
              <a:solidFill>
                <a:schemeClr val="bg1"/>
              </a:solidFill>
              <a:latin typeface="Arial Black" panose="020B0A04020102020204" pitchFamily="34" charset="0"/>
            </a:endParaRPr>
          </a:p>
        </p:txBody>
      </p:sp>
      <p:sp>
        <p:nvSpPr>
          <p:cNvPr id="6" name="CuadroTexto 5"/>
          <p:cNvSpPr txBox="1"/>
          <p:nvPr/>
        </p:nvSpPr>
        <p:spPr>
          <a:xfrm>
            <a:off x="7038109" y="5257656"/>
            <a:ext cx="471054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Dra. Yamilé Betancourt Medina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FCM ¨Salvador Allende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2024</a:t>
            </a:r>
            <a:endParaRPr kumimoji="0" lang="es-ES"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8" name="stock-footage-excited-nervous-centers-full-hd-d-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25131" y="3560619"/>
            <a:ext cx="5418005" cy="3052907"/>
          </a:xfrm>
          <a:prstGeom prst="rect">
            <a:avLst/>
          </a:prstGeom>
        </p:spPr>
      </p:pic>
    </p:spTree>
    <p:extLst>
      <p:ext uri="{BB962C8B-B14F-4D97-AF65-F5344CB8AC3E}">
        <p14:creationId xmlns:p14="http://schemas.microsoft.com/office/powerpoint/2010/main" val="526319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90909" mute="1">
                <p:cTn id="7"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6343153" y="4313788"/>
            <a:ext cx="2609691" cy="2429512"/>
          </a:xfrm>
          <a:prstGeom prst="rect">
            <a:avLst/>
          </a:prstGeom>
        </p:spPr>
      </p:pic>
      <p:pic>
        <p:nvPicPr>
          <p:cNvPr id="17" name="Imagen 16"/>
          <p:cNvPicPr>
            <a:picLocks noChangeAspect="1"/>
          </p:cNvPicPr>
          <p:nvPr/>
        </p:nvPicPr>
        <p:blipFill>
          <a:blip r:embed="rId3"/>
          <a:stretch>
            <a:fillRect/>
          </a:stretch>
        </p:blipFill>
        <p:spPr>
          <a:xfrm>
            <a:off x="8737377" y="3968501"/>
            <a:ext cx="2609691" cy="2429512"/>
          </a:xfrm>
          <a:prstGeom prst="rect">
            <a:avLst/>
          </a:prstGeom>
        </p:spPr>
      </p:pic>
      <p:pic>
        <p:nvPicPr>
          <p:cNvPr id="16" name="Imagen 15"/>
          <p:cNvPicPr>
            <a:picLocks noChangeAspect="1"/>
          </p:cNvPicPr>
          <p:nvPr/>
        </p:nvPicPr>
        <p:blipFill>
          <a:blip r:embed="rId3"/>
          <a:stretch>
            <a:fillRect/>
          </a:stretch>
        </p:blipFill>
        <p:spPr>
          <a:xfrm>
            <a:off x="3151456" y="4235429"/>
            <a:ext cx="2609691" cy="2429512"/>
          </a:xfrm>
          <a:prstGeom prst="rect">
            <a:avLst/>
          </a:prstGeom>
        </p:spPr>
      </p:pic>
      <p:pic>
        <p:nvPicPr>
          <p:cNvPr id="15" name="Imagen 14"/>
          <p:cNvPicPr>
            <a:picLocks noChangeAspect="1"/>
          </p:cNvPicPr>
          <p:nvPr/>
        </p:nvPicPr>
        <p:blipFill>
          <a:blip r:embed="rId3"/>
          <a:stretch>
            <a:fillRect/>
          </a:stretch>
        </p:blipFill>
        <p:spPr>
          <a:xfrm>
            <a:off x="6720835" y="1055199"/>
            <a:ext cx="2609691" cy="2429512"/>
          </a:xfrm>
          <a:prstGeom prst="rect">
            <a:avLst/>
          </a:prstGeom>
        </p:spPr>
      </p:pic>
      <p:pic>
        <p:nvPicPr>
          <p:cNvPr id="14" name="Imagen 13"/>
          <p:cNvPicPr>
            <a:picLocks noChangeAspect="1"/>
          </p:cNvPicPr>
          <p:nvPr/>
        </p:nvPicPr>
        <p:blipFill>
          <a:blip r:embed="rId3"/>
          <a:stretch>
            <a:fillRect/>
          </a:stretch>
        </p:blipFill>
        <p:spPr>
          <a:xfrm>
            <a:off x="3017112" y="1157736"/>
            <a:ext cx="2609691" cy="2429512"/>
          </a:xfrm>
          <a:prstGeom prst="rect">
            <a:avLst/>
          </a:prstGeom>
        </p:spPr>
      </p:pic>
      <p:pic>
        <p:nvPicPr>
          <p:cNvPr id="13" name="Imagen 12"/>
          <p:cNvPicPr>
            <a:picLocks noChangeAspect="1"/>
          </p:cNvPicPr>
          <p:nvPr/>
        </p:nvPicPr>
        <p:blipFill>
          <a:blip r:embed="rId3"/>
          <a:stretch>
            <a:fillRect/>
          </a:stretch>
        </p:blipFill>
        <p:spPr>
          <a:xfrm>
            <a:off x="635972" y="3629135"/>
            <a:ext cx="2609691" cy="2429512"/>
          </a:xfrm>
          <a:prstGeom prst="rect">
            <a:avLst/>
          </a:prstGeom>
        </p:spPr>
      </p:pic>
      <p:pic>
        <p:nvPicPr>
          <p:cNvPr id="12" name="Imagen 11"/>
          <p:cNvPicPr>
            <a:picLocks noChangeAspect="1"/>
          </p:cNvPicPr>
          <p:nvPr/>
        </p:nvPicPr>
        <p:blipFill>
          <a:blip r:embed="rId3"/>
          <a:stretch>
            <a:fillRect/>
          </a:stretch>
        </p:blipFill>
        <p:spPr>
          <a:xfrm>
            <a:off x="3067210" y="2675639"/>
            <a:ext cx="2609691" cy="2429512"/>
          </a:xfrm>
          <a:prstGeom prst="rect">
            <a:avLst/>
          </a:prstGeom>
        </p:spPr>
      </p:pic>
      <p:pic>
        <p:nvPicPr>
          <p:cNvPr id="11" name="Imagen 10"/>
          <p:cNvPicPr>
            <a:picLocks noChangeAspect="1"/>
          </p:cNvPicPr>
          <p:nvPr/>
        </p:nvPicPr>
        <p:blipFill>
          <a:blip r:embed="rId3"/>
          <a:stretch>
            <a:fillRect/>
          </a:stretch>
        </p:blipFill>
        <p:spPr>
          <a:xfrm>
            <a:off x="6301885" y="2837302"/>
            <a:ext cx="2609691" cy="2429512"/>
          </a:xfrm>
          <a:prstGeom prst="rect">
            <a:avLst/>
          </a:prstGeom>
        </p:spPr>
      </p:pic>
      <p:pic>
        <p:nvPicPr>
          <p:cNvPr id="10" name="Imagen 9"/>
          <p:cNvPicPr>
            <a:picLocks noChangeAspect="1"/>
          </p:cNvPicPr>
          <p:nvPr/>
        </p:nvPicPr>
        <p:blipFill>
          <a:blip r:embed="rId3"/>
          <a:stretch>
            <a:fillRect/>
          </a:stretch>
        </p:blipFill>
        <p:spPr>
          <a:xfrm>
            <a:off x="9006952" y="2334635"/>
            <a:ext cx="2609691" cy="2429512"/>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167" y="3867076"/>
            <a:ext cx="2143074" cy="2415498"/>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976227">
            <a:off x="4997853" y="998371"/>
            <a:ext cx="2351932" cy="2769650"/>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799" y="3867076"/>
            <a:ext cx="2551711" cy="2361013"/>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182144">
            <a:off x="2331197" y="4243858"/>
            <a:ext cx="2288367" cy="1952377"/>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572" y="1420592"/>
            <a:ext cx="2215720" cy="2070427"/>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2529" y="1600161"/>
            <a:ext cx="2787812" cy="2351932"/>
          </a:xfrm>
          <a:prstGeom prst="rect">
            <a:avLst/>
          </a:prstGeom>
        </p:spPr>
      </p:pic>
      <p:sp>
        <p:nvSpPr>
          <p:cNvPr id="8" name="CuadroTexto 7"/>
          <p:cNvSpPr txBox="1"/>
          <p:nvPr/>
        </p:nvSpPr>
        <p:spPr>
          <a:xfrm>
            <a:off x="465746" y="161742"/>
            <a:ext cx="11416145" cy="954107"/>
          </a:xfrm>
          <a:prstGeom prst="rect">
            <a:avLst/>
          </a:prstGeom>
          <a:noFill/>
        </p:spPr>
        <p:txBody>
          <a:bodyPr wrap="square" rtlCol="0">
            <a:spAutoFit/>
          </a:bodyPr>
          <a:lstStyle/>
          <a:p>
            <a:pPr marL="0" marR="0" lvl="0" indent="0" algn="ctr" defTabSz="448788"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 la actualidad </a:t>
            </a:r>
            <a:r>
              <a:rPr kumimoji="0" lang="es-EC"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 </a:t>
            </a:r>
            <a:r>
              <a:rPr kumimoji="0" lang="es-EC" sz="2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conoce</a:t>
            </a:r>
            <a:r>
              <a:rPr kumimoji="0" lang="es-EC" sz="2800" b="1" i="0" u="none" strike="noStrike" kern="120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C" sz="2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que </a:t>
            </a:r>
            <a:r>
              <a:rPr kumimoji="0" lang="es-EC" sz="2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más de 100 sustancias pueden actuar</a:t>
            </a:r>
            <a:r>
              <a:rPr kumimoji="0" lang="es-EC" sz="28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como </a:t>
            </a:r>
            <a:r>
              <a:rPr kumimoji="0" lang="es-EC" sz="2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neurotransmisores</a:t>
            </a:r>
            <a:endParaRPr kumimoji="0" lang="es-E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277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pPr defTabSz="448788" eaLnBrk="0" fontAlgn="base" hangingPunct="0">
              <a:spcBef>
                <a:spcPct val="0"/>
              </a:spcBef>
              <a:spcAft>
                <a:spcPct val="0"/>
              </a:spcAft>
            </a:pPr>
            <a:r>
              <a:rPr lang="pt-BR">
                <a:solidFill>
                  <a:prstClr val="black">
                    <a:tint val="75000"/>
                  </a:prstClr>
                </a:solidFill>
                <a:latin typeface="Calibri" panose="020F0502020204030204" pitchFamily="34" charset="0"/>
              </a:rPr>
              <a:t>MSc. Dra. Nuvia Pérez Cruz</a:t>
            </a:r>
            <a:endParaRPr lang="es-ES">
              <a:solidFill>
                <a:prstClr val="black">
                  <a:tint val="75000"/>
                </a:prstClr>
              </a:solidFill>
              <a:latin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64783175"/>
              </p:ext>
            </p:extLst>
          </p:nvPr>
        </p:nvGraphicFramePr>
        <p:xfrm>
          <a:off x="0" y="1"/>
          <a:ext cx="11978640" cy="6922785"/>
        </p:xfrm>
        <a:graphic>
          <a:graphicData uri="http://schemas.openxmlformats.org/drawingml/2006/table">
            <a:tbl>
              <a:tblPr>
                <a:tableStyleId>{5C22544A-7EE6-4342-B048-85BDC9FD1C3A}</a:tableStyleId>
              </a:tblPr>
              <a:tblGrid>
                <a:gridCol w="2262438">
                  <a:extLst>
                    <a:ext uri="{9D8B030D-6E8A-4147-A177-3AD203B41FA5}">
                      <a16:colId xmlns:a16="http://schemas.microsoft.com/office/drawing/2014/main" val="3055665331"/>
                    </a:ext>
                  </a:extLst>
                </a:gridCol>
                <a:gridCol w="9716202">
                  <a:extLst>
                    <a:ext uri="{9D8B030D-6E8A-4147-A177-3AD203B41FA5}">
                      <a16:colId xmlns:a16="http://schemas.microsoft.com/office/drawing/2014/main" val="306248506"/>
                    </a:ext>
                  </a:extLst>
                </a:gridCol>
              </a:tblGrid>
              <a:tr h="316761">
                <a:tc>
                  <a:txBody>
                    <a:bodyPr/>
                    <a:lstStyle/>
                    <a:p>
                      <a:pPr algn="ctr">
                        <a:lnSpc>
                          <a:spcPct val="107000"/>
                        </a:lnSpc>
                        <a:spcAft>
                          <a:spcPts val="0"/>
                        </a:spcAft>
                      </a:pPr>
                      <a:r>
                        <a:rPr lang="en-US" sz="2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0"/>
                        </a:spcAft>
                      </a:pPr>
                      <a:r>
                        <a:rPr lang="es-MX" sz="2000" kern="1200" dirty="0" smtClean="0">
                          <a:solidFill>
                            <a:schemeClr val="bg1"/>
                          </a:solidFill>
                          <a:effectLst/>
                        </a:rPr>
                        <a:t>FUNCIÓN – Importancia clínica*</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7176818"/>
                  </a:ext>
                </a:extLst>
              </a:tr>
              <a:tr h="1255044">
                <a:tc>
                  <a:txBody>
                    <a:bodyPr/>
                    <a:lstStyle/>
                    <a:p>
                      <a:pPr algn="ctr">
                        <a:lnSpc>
                          <a:spcPct val="107000"/>
                        </a:lnSpc>
                        <a:spcAft>
                          <a:spcPts val="0"/>
                        </a:spcAft>
                      </a:pPr>
                      <a:r>
                        <a:rPr lang="es-MX" sz="2000" kern="1200">
                          <a:solidFill>
                            <a:srgbClr val="FFFF00"/>
                          </a:solidFill>
                          <a:effectLst/>
                        </a:rPr>
                        <a:t>Acetilcolina</a:t>
                      </a:r>
                      <a:endParaRPr lang="en-US"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just">
                        <a:lnSpc>
                          <a:spcPct val="107000"/>
                        </a:lnSpc>
                        <a:spcAft>
                          <a:spcPts val="0"/>
                        </a:spcAft>
                      </a:pPr>
                      <a:r>
                        <a:rPr lang="es-PR" sz="2000" kern="1200" dirty="0" smtClean="0">
                          <a:solidFill>
                            <a:schemeClr val="bg1"/>
                          </a:solidFill>
                          <a:effectLst/>
                        </a:rPr>
                        <a:t>Excitatorio (por lo general)</a:t>
                      </a:r>
                      <a:r>
                        <a:rPr lang="es-PR" sz="2000" kern="1200" baseline="0" dirty="0" smtClean="0">
                          <a:solidFill>
                            <a:schemeClr val="bg1"/>
                          </a:solidFill>
                          <a:effectLst/>
                        </a:rPr>
                        <a:t> </a:t>
                      </a:r>
                      <a:r>
                        <a:rPr lang="es-PR" sz="2000" kern="1200" dirty="0" smtClean="0">
                          <a:solidFill>
                            <a:schemeClr val="bg1"/>
                          </a:solidFill>
                          <a:effectLst/>
                        </a:rPr>
                        <a:t>o </a:t>
                      </a:r>
                      <a:r>
                        <a:rPr lang="es-PR" sz="2000" kern="1200" dirty="0">
                          <a:solidFill>
                            <a:schemeClr val="bg1"/>
                          </a:solidFill>
                          <a:effectLst/>
                        </a:rPr>
                        <a:t>inhibitorio:</a:t>
                      </a:r>
                      <a:r>
                        <a:rPr lang="es-PR" sz="2000" kern="1200" dirty="0">
                          <a:solidFill>
                            <a:srgbClr val="FFFF00"/>
                          </a:solidFill>
                          <a:effectLst/>
                        </a:rPr>
                        <a:t> </a:t>
                      </a:r>
                      <a:r>
                        <a:rPr lang="es-EC" sz="2000" kern="1200" dirty="0" smtClean="0">
                          <a:solidFill>
                            <a:srgbClr val="FFFF00"/>
                          </a:solidFill>
                          <a:effectLst/>
                        </a:rPr>
                        <a:t>Actúa</a:t>
                      </a:r>
                      <a:r>
                        <a:rPr lang="es-EC" sz="2000" kern="1200" baseline="0" dirty="0" smtClean="0">
                          <a:solidFill>
                            <a:srgbClr val="FFFF00"/>
                          </a:solidFill>
                          <a:effectLst/>
                        </a:rPr>
                        <a:t>  en la unión neuromuscular, sinapsis simpáticas </a:t>
                      </a:r>
                      <a:r>
                        <a:rPr lang="es-EC" sz="2000" kern="1200" baseline="0" dirty="0" err="1" smtClean="0">
                          <a:solidFill>
                            <a:srgbClr val="FFFF00"/>
                          </a:solidFill>
                          <a:effectLst/>
                        </a:rPr>
                        <a:t>preganglionares</a:t>
                      </a:r>
                      <a:r>
                        <a:rPr lang="es-EC" sz="2000" kern="1200" baseline="0" dirty="0" smtClean="0">
                          <a:solidFill>
                            <a:srgbClr val="FFFF00"/>
                          </a:solidFill>
                          <a:effectLst/>
                        </a:rPr>
                        <a:t> y sinapsis parasimpáticas . </a:t>
                      </a:r>
                    </a:p>
                    <a:p>
                      <a:pPr algn="just">
                        <a:lnSpc>
                          <a:spcPct val="107000"/>
                        </a:lnSpc>
                        <a:spcAft>
                          <a:spcPts val="0"/>
                        </a:spcAft>
                      </a:pPr>
                      <a:r>
                        <a:rPr lang="es-EC"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Aumenta los niveles en la enfermedad de Parkinson.</a:t>
                      </a:r>
                    </a:p>
                    <a:p>
                      <a:pPr algn="just">
                        <a:lnSpc>
                          <a:spcPct val="107000"/>
                        </a:lnSpc>
                        <a:spcAft>
                          <a:spcPts val="0"/>
                        </a:spcAft>
                      </a:pPr>
                      <a:r>
                        <a:rPr lang="es-EC"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Disminuye en la enfermedad de Alzheimer y de Huntington. </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77586250"/>
                  </a:ext>
                </a:extLst>
              </a:tr>
              <a:tr h="1255044">
                <a:tc>
                  <a:txBody>
                    <a:bodyPr/>
                    <a:lstStyle/>
                    <a:p>
                      <a:pPr algn="ctr">
                        <a:lnSpc>
                          <a:spcPct val="107000"/>
                        </a:lnSpc>
                        <a:spcAft>
                          <a:spcPts val="0"/>
                        </a:spcAft>
                      </a:pPr>
                      <a:r>
                        <a:rPr lang="es-PR" sz="2000" kern="1200">
                          <a:solidFill>
                            <a:srgbClr val="FFFF00"/>
                          </a:solidFill>
                          <a:effectLst/>
                        </a:rPr>
                        <a:t>Noradrenalina</a:t>
                      </a:r>
                      <a:endParaRPr lang="en-US"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just">
                        <a:lnSpc>
                          <a:spcPct val="107000"/>
                        </a:lnSpc>
                        <a:spcAft>
                          <a:spcPts val="0"/>
                        </a:spcAft>
                      </a:pPr>
                      <a:r>
                        <a:rPr lang="es-MX" sz="2000" kern="1200" dirty="0">
                          <a:solidFill>
                            <a:schemeClr val="bg1"/>
                          </a:solidFill>
                          <a:effectLst/>
                        </a:rPr>
                        <a:t>Excitatorio o inhibitorio</a:t>
                      </a:r>
                      <a:r>
                        <a:rPr lang="es-MX" sz="2000" kern="1200" dirty="0">
                          <a:solidFill>
                            <a:srgbClr val="FFFF00"/>
                          </a:solidFill>
                          <a:effectLst/>
                        </a:rPr>
                        <a:t>: </a:t>
                      </a:r>
                      <a:r>
                        <a:rPr lang="es-MX" sz="2000" kern="1200" dirty="0" smtClean="0">
                          <a:solidFill>
                            <a:srgbClr val="FFFF00"/>
                          </a:solidFill>
                          <a:effectLst/>
                        </a:rPr>
                        <a:t>acciona</a:t>
                      </a:r>
                      <a:r>
                        <a:rPr lang="es-MX" sz="2000" kern="1200" baseline="0" dirty="0" smtClean="0">
                          <a:solidFill>
                            <a:srgbClr val="FFFF00"/>
                          </a:solidFill>
                          <a:effectLst/>
                        </a:rPr>
                        <a:t> en sinapsis simpáticas posganglionares y SNC. </a:t>
                      </a:r>
                      <a:r>
                        <a:rPr lang="es-MX" sz="2000" kern="1200" dirty="0" smtClean="0">
                          <a:solidFill>
                            <a:srgbClr val="FFFF00"/>
                          </a:solidFill>
                          <a:effectLst/>
                        </a:rPr>
                        <a:t>Interviene </a:t>
                      </a:r>
                      <a:r>
                        <a:rPr lang="es-MX" sz="2000" kern="1200" dirty="0">
                          <a:solidFill>
                            <a:srgbClr val="FFFF00"/>
                          </a:solidFill>
                          <a:effectLst/>
                        </a:rPr>
                        <a:t>en la regulación del ciclo sueño/vigilia, en el aprendizaje y la memoria, en las respuestas </a:t>
                      </a:r>
                      <a:r>
                        <a:rPr lang="es-MX" sz="2000" kern="1200" dirty="0" smtClean="0">
                          <a:solidFill>
                            <a:srgbClr val="FFFF00"/>
                          </a:solidFill>
                          <a:effectLst/>
                        </a:rPr>
                        <a:t>afectivas</a:t>
                      </a:r>
                      <a:r>
                        <a:rPr lang="es-MX" sz="2000" kern="1200" baseline="0" dirty="0" smtClean="0">
                          <a:solidFill>
                            <a:srgbClr val="FFFF00"/>
                          </a:solidFill>
                          <a:effectLst/>
                        </a:rPr>
                        <a:t> </a:t>
                      </a:r>
                      <a:r>
                        <a:rPr lang="es-MX" sz="2000" kern="1200" dirty="0" smtClean="0">
                          <a:solidFill>
                            <a:srgbClr val="FFFF00"/>
                          </a:solidFill>
                          <a:effectLst/>
                        </a:rPr>
                        <a:t>y </a:t>
                      </a:r>
                      <a:r>
                        <a:rPr lang="es-MX" sz="2000" kern="1200" dirty="0">
                          <a:solidFill>
                            <a:srgbClr val="FFFF00"/>
                          </a:solidFill>
                          <a:effectLst/>
                        </a:rPr>
                        <a:t>en los estados de estrés, ansiedad y dolor</a:t>
                      </a:r>
                      <a:r>
                        <a:rPr lang="es-MX" sz="2000" kern="1200" dirty="0" smtClean="0">
                          <a:solidFill>
                            <a:srgbClr val="FFFF00"/>
                          </a:solidFill>
                          <a:effectLst/>
                        </a:rPr>
                        <a:t>.</a:t>
                      </a:r>
                    </a:p>
                    <a:p>
                      <a:pPr algn="just">
                        <a:lnSpc>
                          <a:spcPct val="107000"/>
                        </a:lnSpc>
                        <a:spcAft>
                          <a:spcPts val="0"/>
                        </a:spcAft>
                      </a:pPr>
                      <a:r>
                        <a:rPr lang="es-MX"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Aumento de los niveles en la ansiedad y disminuye en la depresión. </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71165077"/>
                  </a:ext>
                </a:extLst>
              </a:tr>
              <a:tr h="1880566">
                <a:tc>
                  <a:txBody>
                    <a:bodyPr/>
                    <a:lstStyle/>
                    <a:p>
                      <a:pPr algn="ctr">
                        <a:lnSpc>
                          <a:spcPct val="107000"/>
                        </a:lnSpc>
                        <a:spcAft>
                          <a:spcPts val="0"/>
                        </a:spcAft>
                      </a:pPr>
                      <a:r>
                        <a:rPr lang="es-PR" sz="2000" kern="1200" dirty="0">
                          <a:solidFill>
                            <a:srgbClr val="FFFF00"/>
                          </a:solidFill>
                          <a:effectLst/>
                        </a:rPr>
                        <a:t>Dopamina</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just">
                        <a:lnSpc>
                          <a:spcPct val="107000"/>
                        </a:lnSpc>
                        <a:spcAft>
                          <a:spcPts val="0"/>
                        </a:spcAft>
                      </a:pPr>
                      <a:r>
                        <a:rPr lang="es-MX" sz="2000" kern="1200" dirty="0" smtClean="0">
                          <a:solidFill>
                            <a:schemeClr val="bg1"/>
                          </a:solidFill>
                          <a:effectLst/>
                        </a:rPr>
                        <a:t> </a:t>
                      </a:r>
                      <a:r>
                        <a:rPr lang="es-MX" sz="2000" kern="1200" baseline="0" dirty="0" smtClean="0">
                          <a:solidFill>
                            <a:schemeClr val="bg1"/>
                          </a:solidFill>
                          <a:effectLst/>
                        </a:rPr>
                        <a:t> Sitio de acción : SNC y como mensajero químico local en otros sistemas de órganos ( aumenta natriuresis en el riñón. </a:t>
                      </a:r>
                      <a:r>
                        <a:rPr lang="es-MX" sz="2000" kern="1200" dirty="0" smtClean="0">
                          <a:solidFill>
                            <a:schemeClr val="bg1"/>
                          </a:solidFill>
                          <a:effectLst/>
                        </a:rPr>
                        <a:t>Excitatorio</a:t>
                      </a:r>
                      <a:r>
                        <a:rPr lang="es-MX" sz="2000" kern="1200" dirty="0">
                          <a:solidFill>
                            <a:schemeClr val="bg1"/>
                          </a:solidFill>
                          <a:effectLst/>
                        </a:rPr>
                        <a:t> o </a:t>
                      </a:r>
                      <a:r>
                        <a:rPr lang="es-MX" sz="2000" kern="1200" dirty="0" smtClean="0">
                          <a:solidFill>
                            <a:schemeClr val="bg1"/>
                          </a:solidFill>
                          <a:effectLst/>
                        </a:rPr>
                        <a:t>inhibitorio</a:t>
                      </a:r>
                      <a:r>
                        <a:rPr lang="es-MX" sz="2000" kern="1200" dirty="0" smtClean="0">
                          <a:solidFill>
                            <a:srgbClr val="FFFF00"/>
                          </a:solidFill>
                          <a:effectLst/>
                        </a:rPr>
                        <a:t>.</a:t>
                      </a:r>
                      <a:r>
                        <a:rPr lang="es-MX" sz="2000" kern="1200" baseline="0" dirty="0" smtClean="0">
                          <a:solidFill>
                            <a:srgbClr val="FFFF00"/>
                          </a:solidFill>
                          <a:effectLst/>
                        </a:rPr>
                        <a:t> Participa en </a:t>
                      </a:r>
                      <a:r>
                        <a:rPr lang="es-MX" sz="2000" kern="1200" dirty="0" smtClean="0">
                          <a:solidFill>
                            <a:srgbClr val="FFFF00"/>
                          </a:solidFill>
                          <a:effectLst/>
                        </a:rPr>
                        <a:t>la </a:t>
                      </a:r>
                      <a:r>
                        <a:rPr lang="es-MX" sz="2000" kern="1200" dirty="0">
                          <a:solidFill>
                            <a:srgbClr val="FFFF00"/>
                          </a:solidFill>
                          <a:effectLst/>
                        </a:rPr>
                        <a:t>regulación del control motor</a:t>
                      </a:r>
                      <a:r>
                        <a:rPr lang="es-MX" sz="2000" kern="1200" dirty="0" smtClean="0">
                          <a:solidFill>
                            <a:srgbClr val="FFFF00"/>
                          </a:solidFill>
                          <a:effectLst/>
                        </a:rPr>
                        <a:t>. Inhibe la secreción de prolactina en la hipófisis anterior al ser liberada por el hipotálamo. </a:t>
                      </a:r>
                    </a:p>
                    <a:p>
                      <a:pPr algn="just">
                        <a:lnSpc>
                          <a:spcPct val="107000"/>
                        </a:lnSpc>
                        <a:spcAft>
                          <a:spcPts val="0"/>
                        </a:spcAft>
                      </a:pPr>
                      <a:r>
                        <a:rPr lang="es-MX"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D</a:t>
                      </a:r>
                      <a:r>
                        <a:rPr lang="es-MX" sz="2000" kern="12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isminuye</a:t>
                      </a:r>
                      <a:r>
                        <a:rPr lang="es-MX"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en depresión y enfermedad de Parkinson.</a:t>
                      </a:r>
                    </a:p>
                    <a:p>
                      <a:pPr algn="just">
                        <a:lnSpc>
                          <a:spcPct val="107000"/>
                        </a:lnSpc>
                        <a:spcAft>
                          <a:spcPts val="0"/>
                        </a:spcAft>
                      </a:pPr>
                      <a:r>
                        <a:rPr lang="es-MX"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Aumenta en la Esquizofrenia y enfermedad de </a:t>
                      </a:r>
                      <a:r>
                        <a:rPr lang="es-EC" sz="2000" kern="1200" baseline="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Huntington.</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01633940"/>
                  </a:ext>
                </a:extLst>
              </a:tr>
              <a:tr h="925072">
                <a:tc>
                  <a:txBody>
                    <a:bodyPr/>
                    <a:lstStyle/>
                    <a:p>
                      <a:pPr algn="ctr">
                        <a:lnSpc>
                          <a:spcPct val="107000"/>
                        </a:lnSpc>
                        <a:spcAft>
                          <a:spcPts val="0"/>
                        </a:spcAft>
                      </a:pPr>
                      <a:r>
                        <a:rPr lang="es-PR" sz="2000" kern="1200" dirty="0">
                          <a:solidFill>
                            <a:srgbClr val="FFFF00"/>
                          </a:solidFill>
                          <a:effectLst/>
                        </a:rPr>
                        <a:t>Glutamato</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just">
                        <a:lnSpc>
                          <a:spcPct val="107000"/>
                        </a:lnSpc>
                        <a:spcAft>
                          <a:spcPts val="0"/>
                        </a:spcAft>
                      </a:pPr>
                      <a:r>
                        <a:rPr lang="es-MX" sz="2000" kern="1200" dirty="0">
                          <a:solidFill>
                            <a:srgbClr val="FFFF00"/>
                          </a:solidFill>
                          <a:effectLst/>
                        </a:rPr>
                        <a:t>El </a:t>
                      </a:r>
                      <a:r>
                        <a:rPr lang="es-MX" sz="2000" kern="1200" dirty="0" smtClean="0">
                          <a:solidFill>
                            <a:srgbClr val="FFFF00"/>
                          </a:solidFill>
                          <a:effectLst/>
                        </a:rPr>
                        <a:t>NT </a:t>
                      </a:r>
                      <a:r>
                        <a:rPr lang="es-MX" sz="2000" b="1" u="sng" kern="1200" dirty="0" err="1" smtClean="0">
                          <a:solidFill>
                            <a:schemeClr val="bg1"/>
                          </a:solidFill>
                          <a:effectLst/>
                        </a:rPr>
                        <a:t>excitatorio</a:t>
                      </a:r>
                      <a:r>
                        <a:rPr lang="es-MX" sz="2000" kern="1200" dirty="0">
                          <a:solidFill>
                            <a:schemeClr val="bg1"/>
                          </a:solidFill>
                          <a:effectLst/>
                        </a:rPr>
                        <a:t> más abundante del SNC</a:t>
                      </a:r>
                      <a:r>
                        <a:rPr lang="es-MX" sz="2000" kern="1200" dirty="0">
                          <a:solidFill>
                            <a:srgbClr val="FFFF00"/>
                          </a:solidFill>
                          <a:effectLst/>
                        </a:rPr>
                        <a:t>. Interviene en el aprendizaje y la memoria. </a:t>
                      </a:r>
                      <a:endParaRPr lang="es-MX" sz="2000" kern="1200" dirty="0" smtClean="0">
                        <a:solidFill>
                          <a:srgbClr val="FFFF00"/>
                        </a:solidFill>
                        <a:effectLst/>
                      </a:endParaRPr>
                    </a:p>
                    <a:p>
                      <a:pPr algn="just">
                        <a:lnSpc>
                          <a:spcPct val="107000"/>
                        </a:lnSpc>
                        <a:spcAft>
                          <a:spcPts val="0"/>
                        </a:spcAft>
                      </a:pPr>
                      <a:r>
                        <a:rPr lang="es-MX" sz="2000" kern="1200" dirty="0" smtClean="0">
                          <a:solidFill>
                            <a:srgbClr val="FFFF00"/>
                          </a:solidFill>
                          <a:effectLst/>
                        </a:rPr>
                        <a:t>* Su exceso es</a:t>
                      </a:r>
                      <a:r>
                        <a:rPr lang="es-MX" sz="2000" kern="1200" baseline="0" dirty="0" smtClean="0">
                          <a:solidFill>
                            <a:srgbClr val="FFFF00"/>
                          </a:solidFill>
                          <a:effectLst/>
                        </a:rPr>
                        <a:t> </a:t>
                      </a:r>
                      <a:r>
                        <a:rPr lang="es-MX" sz="2000" kern="1200" dirty="0" smtClean="0">
                          <a:solidFill>
                            <a:srgbClr val="FFFF00"/>
                          </a:solidFill>
                          <a:effectLst/>
                        </a:rPr>
                        <a:t>relacionado con enfermedades neurodegenerativas: </a:t>
                      </a:r>
                      <a:r>
                        <a:rPr lang="es-MX" sz="1200" kern="1200" dirty="0" smtClean="0">
                          <a:solidFill>
                            <a:srgbClr val="FFFF00"/>
                          </a:solidFill>
                          <a:effectLst/>
                        </a:rPr>
                        <a:t>Parkinson, Alzheimer etc.</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28688790"/>
                  </a:ext>
                </a:extLst>
              </a:tr>
              <a:tr h="1088989">
                <a:tc>
                  <a:txBody>
                    <a:bodyPr/>
                    <a:lstStyle/>
                    <a:p>
                      <a:pPr algn="ctr">
                        <a:lnSpc>
                          <a:spcPct val="107000"/>
                        </a:lnSpc>
                        <a:spcAft>
                          <a:spcPts val="0"/>
                        </a:spcAft>
                      </a:pPr>
                      <a:r>
                        <a:rPr lang="es-PR" sz="2000" kern="1200">
                          <a:solidFill>
                            <a:srgbClr val="FFFF00"/>
                          </a:solidFill>
                          <a:effectLst/>
                        </a:rPr>
                        <a:t>GABA</a:t>
                      </a:r>
                      <a:endParaRPr lang="en-US"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just">
                        <a:lnSpc>
                          <a:spcPct val="107000"/>
                        </a:lnSpc>
                        <a:spcAft>
                          <a:spcPts val="0"/>
                        </a:spcAft>
                      </a:pPr>
                      <a:r>
                        <a:rPr lang="es-MX" sz="2000" kern="1200" dirty="0">
                          <a:solidFill>
                            <a:srgbClr val="FFFF00"/>
                          </a:solidFill>
                          <a:effectLst/>
                        </a:rPr>
                        <a:t>El </a:t>
                      </a:r>
                      <a:r>
                        <a:rPr lang="es-MX" sz="2000" kern="1200" dirty="0" smtClean="0">
                          <a:solidFill>
                            <a:srgbClr val="FFFF00"/>
                          </a:solidFill>
                          <a:effectLst/>
                        </a:rPr>
                        <a:t>NT </a:t>
                      </a:r>
                      <a:r>
                        <a:rPr lang="es-MX" sz="2000" b="1" u="sng" kern="1200" dirty="0" smtClean="0">
                          <a:solidFill>
                            <a:schemeClr val="bg1"/>
                          </a:solidFill>
                          <a:effectLst/>
                        </a:rPr>
                        <a:t>inhibitorio</a:t>
                      </a:r>
                      <a:r>
                        <a:rPr lang="es-MX" sz="2000" kern="1200" dirty="0" smtClean="0">
                          <a:solidFill>
                            <a:schemeClr val="bg1"/>
                          </a:solidFill>
                          <a:effectLst/>
                        </a:rPr>
                        <a:t> </a:t>
                      </a:r>
                      <a:r>
                        <a:rPr lang="es-MX" sz="2000" kern="1200" dirty="0">
                          <a:solidFill>
                            <a:schemeClr val="bg1"/>
                          </a:solidFill>
                          <a:effectLst/>
                        </a:rPr>
                        <a:t>más abundante del encéfalo. </a:t>
                      </a:r>
                      <a:endParaRPr lang="es-MX" sz="2000" kern="1200" dirty="0" smtClean="0">
                        <a:solidFill>
                          <a:schemeClr val="bg1"/>
                        </a:solidFill>
                        <a:effectLst/>
                      </a:endParaRPr>
                    </a:p>
                    <a:p>
                      <a:pPr algn="just">
                        <a:lnSpc>
                          <a:spcPct val="107000"/>
                        </a:lnSpc>
                        <a:spcAft>
                          <a:spcPts val="0"/>
                        </a:spcAft>
                      </a:pPr>
                      <a:r>
                        <a:rPr lang="es-MX" sz="2000" kern="1200" dirty="0" smtClean="0">
                          <a:solidFill>
                            <a:schemeClr val="bg1"/>
                          </a:solidFill>
                          <a:effectLst/>
                        </a:rPr>
                        <a:t>* </a:t>
                      </a:r>
                      <a:r>
                        <a:rPr lang="es-MX" sz="2000" kern="1200" dirty="0" smtClean="0">
                          <a:solidFill>
                            <a:srgbClr val="FFFF00"/>
                          </a:solidFill>
                          <a:effectLst/>
                        </a:rPr>
                        <a:t>Su </a:t>
                      </a:r>
                      <a:r>
                        <a:rPr lang="es-MX" sz="2000" kern="1200" dirty="0">
                          <a:solidFill>
                            <a:srgbClr val="FFFF00"/>
                          </a:solidFill>
                          <a:effectLst/>
                        </a:rPr>
                        <a:t>déficit se relaciona con la ansiedad, la depresión, la esquizofrenia y la epilepsia.</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1" marR="4171" marT="4171"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97869379"/>
                  </a:ext>
                </a:extLst>
              </a:tr>
            </a:tbl>
          </a:graphicData>
        </a:graphic>
      </p:graphicFrame>
    </p:spTree>
    <p:extLst>
      <p:ext uri="{BB962C8B-B14F-4D97-AF65-F5344CB8AC3E}">
        <p14:creationId xmlns:p14="http://schemas.microsoft.com/office/powerpoint/2010/main" val="340225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uadroTexto 2"/>
          <p:cNvSpPr txBox="1"/>
          <p:nvPr/>
        </p:nvSpPr>
        <p:spPr>
          <a:xfrm>
            <a:off x="1133255" y="288850"/>
            <a:ext cx="9844578" cy="1159356"/>
          </a:xfrm>
          <a:prstGeom prst="rect">
            <a:avLst/>
          </a:prstGeom>
          <a:noFill/>
        </p:spPr>
        <p:txBody>
          <a:bodyPr wrap="square">
            <a:spAutoFit/>
          </a:bodyPr>
          <a:lstStyle/>
          <a:p>
            <a:pPr algn="ctr" defTabSz="448788" eaLnBrk="0" fontAlgn="base" hangingPunct="0">
              <a:lnSpc>
                <a:spcPct val="107000"/>
              </a:lnSpc>
              <a:spcBef>
                <a:spcPct val="0"/>
              </a:spcBef>
              <a:spcAft>
                <a:spcPts val="393"/>
              </a:spcAft>
              <a:defRPr/>
            </a:pPr>
            <a:r>
              <a:rPr lang="es-CU" sz="216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CRITERIOS PARA CONSIDERAR UNA SUSTANCIA QUÍMICA COMO NEUROTRANSMISOR </a:t>
            </a:r>
            <a:r>
              <a:rPr lang="en-US" sz="2160" dirty="0">
                <a:solidFill>
                  <a:prstClr val="white"/>
                </a:solidFill>
                <a:latin typeface="Calibri" panose="020F0502020204030204" pitchFamily="34" charset="0"/>
                <a:ea typeface="Calibri" panose="020F0502020204030204" pitchFamily="34" charset="0"/>
                <a:cs typeface="Times New Roman" panose="02020603050405020304" pitchFamily="18" charset="0"/>
              </a:rPr>
              <a:t>LOS CINCO </a:t>
            </a:r>
            <a:r>
              <a:rPr lang="en-US" sz="2160" dirty="0">
                <a:solidFill>
                  <a:srgbClr val="FFFF00"/>
                </a:solidFill>
                <a:latin typeface="Calibri" panose="020F0502020204030204" pitchFamily="34" charset="0"/>
                <a:ea typeface="Calibri" panose="020F0502020204030204" pitchFamily="34" charset="0"/>
                <a:cs typeface="Times New Roman" panose="02020603050405020304" pitchFamily="18" charset="0"/>
              </a:rPr>
              <a:t>“DEBE” </a:t>
            </a:r>
            <a:r>
              <a:rPr lang="en-US" sz="2160" dirty="0">
                <a:solidFill>
                  <a:prstClr val="white"/>
                </a:solidFill>
                <a:latin typeface="Calibri" panose="020F0502020204030204" pitchFamily="34" charset="0"/>
                <a:ea typeface="Calibri" panose="020F0502020204030204" pitchFamily="34" charset="0"/>
                <a:cs typeface="Times New Roman" panose="02020603050405020304" pitchFamily="18" charset="0"/>
              </a:rPr>
              <a:t>DE LOS NEUROTRANSMISORES </a:t>
            </a:r>
            <a:r>
              <a:rPr lang="es-CU" sz="2160" dirty="0">
                <a:solidFill>
                  <a:prstClr val="white"/>
                </a:solidFill>
                <a:latin typeface="Calibri" panose="020F0502020204030204" pitchFamily="34" charset="0"/>
                <a:ea typeface="Calibri" panose="020F0502020204030204" pitchFamily="34" charset="0"/>
                <a:cs typeface="Times New Roman" panose="02020603050405020304" pitchFamily="18" charset="0"/>
              </a:rPr>
              <a:t>(en la actualidad son más flexibles) </a:t>
            </a:r>
            <a:endParaRPr lang="en-US" sz="216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405082" y="1448206"/>
            <a:ext cx="11103295" cy="4986558"/>
          </a:xfrm>
          <a:prstGeom prst="rect">
            <a:avLst/>
          </a:prstGeom>
        </p:spPr>
        <p:txBody>
          <a:bodyPr wrap="square">
            <a:spAutoFit/>
          </a:bodyPr>
          <a:lstStyle/>
          <a:p>
            <a:pPr marL="448788" indent="-448788" algn="just" defTabSz="448788" eaLnBrk="0" fontAlgn="base" hangingPunct="0">
              <a:lnSpc>
                <a:spcPct val="150000"/>
              </a:lnSpc>
              <a:spcBef>
                <a:spcPct val="0"/>
              </a:spcBef>
              <a:buFont typeface="+mj-lt"/>
              <a:buAutoNum type="arabicPeriod"/>
              <a:defRPr/>
            </a:pP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Ser sintetizado en la neurona presináptica</a:t>
            </a:r>
            <a:r>
              <a:rPr lang="es-CU" sz="2356" dirty="0">
                <a:solidFill>
                  <a:prstClr val="white"/>
                </a:solidFill>
                <a:latin typeface="Calibri" panose="020F0502020204030204" pitchFamily="34" charset="0"/>
                <a:ea typeface="Calibri" panose="020F0502020204030204" pitchFamily="34" charset="0"/>
                <a:cs typeface="Times New Roman" panose="02020603050405020304" pitchFamily="18" charset="0"/>
              </a:rPr>
              <a:t>, donde se encuentran enzimas específicas y donde existen mecanismos para captar o sintetizar a los precursores.</a:t>
            </a:r>
            <a:endParaRPr lang="en-US" sz="2356"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448788" indent="-448788" algn="just" defTabSz="448788" eaLnBrk="0" fontAlgn="base" hangingPunct="0">
              <a:lnSpc>
                <a:spcPct val="150000"/>
              </a:lnSpc>
              <a:spcBef>
                <a:spcPct val="0"/>
              </a:spcBef>
              <a:buFont typeface="+mj-lt"/>
              <a:buAutoNum type="arabicPeriod"/>
              <a:defRPr/>
            </a:pP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Almacenarse en </a:t>
            </a:r>
            <a:r>
              <a:rPr lang="es-CU" sz="2356" b="1"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vesículas* </a:t>
            </a:r>
            <a:r>
              <a:rPr lang="es-CU" sz="2356" dirty="0">
                <a:solidFill>
                  <a:prstClr val="white"/>
                </a:solidFill>
                <a:latin typeface="Calibri" panose="020F0502020204030204" pitchFamily="34" charset="0"/>
                <a:ea typeface="Calibri" panose="020F0502020204030204" pitchFamily="34" charset="0"/>
                <a:cs typeface="Times New Roman" panose="02020603050405020304" pitchFamily="18" charset="0"/>
              </a:rPr>
              <a:t>y liberarse cuando se estimulan las terminales axónicas.</a:t>
            </a:r>
            <a:endParaRPr lang="en-US" sz="2356"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448788" indent="-448788" algn="just" defTabSz="448788" eaLnBrk="0" fontAlgn="base" hangingPunct="0">
              <a:lnSpc>
                <a:spcPct val="150000"/>
              </a:lnSpc>
              <a:spcBef>
                <a:spcPct val="0"/>
              </a:spcBef>
              <a:buFont typeface="+mj-lt"/>
              <a:buAutoNum type="arabicPeriod"/>
              <a:defRPr/>
            </a:pP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Interactuar con receptores específicos tanto en la membrana </a:t>
            </a:r>
            <a:r>
              <a:rPr lang="es-CU" sz="2356" b="1"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presináptica </a:t>
            </a: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como en la postsináptica.</a:t>
            </a:r>
            <a:endParaRPr lang="en-US"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448788" indent="-448788" algn="just" defTabSz="448788" eaLnBrk="0" fontAlgn="base" hangingPunct="0">
              <a:lnSpc>
                <a:spcPct val="150000"/>
              </a:lnSpc>
              <a:spcBef>
                <a:spcPct val="0"/>
              </a:spcBef>
              <a:buFont typeface="+mj-lt"/>
              <a:buAutoNum type="arabicPeriod"/>
              <a:defRPr/>
            </a:pP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Producir siempre el mismo efecto </a:t>
            </a:r>
            <a:r>
              <a:rPr lang="es-CU" sz="2356" dirty="0">
                <a:solidFill>
                  <a:prstClr val="white"/>
                </a:solidFill>
                <a:latin typeface="Calibri" panose="020F0502020204030204" pitchFamily="34" charset="0"/>
                <a:ea typeface="Calibri" panose="020F0502020204030204" pitchFamily="34" charset="0"/>
                <a:cs typeface="Times New Roman" panose="02020603050405020304" pitchFamily="18" charset="0"/>
              </a:rPr>
              <a:t>y este debe poder ser reproducido o antagonizado por sustancias exógenas.</a:t>
            </a:r>
            <a:endParaRPr lang="en-US" sz="2356"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448788" indent="-448788" algn="just" defTabSz="448788" eaLnBrk="0" fontAlgn="base" hangingPunct="0">
              <a:lnSpc>
                <a:spcPct val="150000"/>
              </a:lnSpc>
              <a:spcBef>
                <a:spcPct val="0"/>
              </a:spcBef>
              <a:spcAft>
                <a:spcPts val="393"/>
              </a:spcAft>
              <a:buFont typeface="+mj-lt"/>
              <a:buAutoNum type="arabicPeriod"/>
              <a:defRPr/>
            </a:pPr>
            <a:r>
              <a:rPr lang="es-CU" sz="2356" b="1" dirty="0">
                <a:solidFill>
                  <a:prstClr val="white"/>
                </a:solidFill>
                <a:latin typeface="Calibri" panose="020F0502020204030204" pitchFamily="34" charset="0"/>
                <a:ea typeface="Calibri" panose="020F0502020204030204" pitchFamily="34" charset="0"/>
                <a:cs typeface="Times New Roman" panose="02020603050405020304" pitchFamily="18" charset="0"/>
              </a:rPr>
              <a:t>Tener una acción fugaz</a:t>
            </a:r>
            <a:r>
              <a:rPr lang="es-CU" sz="2356" dirty="0">
                <a:solidFill>
                  <a:prstClr val="white"/>
                </a:solidFill>
                <a:latin typeface="Calibri" panose="020F0502020204030204" pitchFamily="34" charset="0"/>
                <a:ea typeface="Calibri" panose="020F0502020204030204" pitchFamily="34" charset="0"/>
                <a:cs typeface="Times New Roman" panose="02020603050405020304" pitchFamily="18" charset="0"/>
              </a:rPr>
              <a:t>, para lo cual debe ser rápidamente inactivado o re-almacenado luego de su recaptación presináptica.</a:t>
            </a:r>
            <a:endParaRPr lang="en-US" sz="2356"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26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614565-372F-4C43-A985-513EA232A55B}"/>
              </a:ext>
            </a:extLst>
          </p:cNvPr>
          <p:cNvSpPr txBox="1"/>
          <p:nvPr/>
        </p:nvSpPr>
        <p:spPr>
          <a:xfrm>
            <a:off x="438019" y="1994421"/>
            <a:ext cx="11402290" cy="1570751"/>
          </a:xfrm>
          <a:prstGeom prst="rect">
            <a:avLst/>
          </a:prstGeom>
          <a:solidFill>
            <a:schemeClr val="bg1">
              <a:lumMod val="85000"/>
            </a:schemeClr>
          </a:solidFill>
          <a:effectLst>
            <a:glow rad="228600">
              <a:schemeClr val="accent3">
                <a:satMod val="175000"/>
                <a:alpha val="40000"/>
              </a:schemeClr>
            </a:glow>
          </a:effectLst>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wrap="square" rtlCol="0">
            <a:spAutoFit/>
          </a:bodyPr>
          <a:lstStyle/>
          <a:p>
            <a:pPr algn="just" defTabSz="448788">
              <a:lnSpc>
                <a:spcPct val="150000"/>
              </a:lnSpc>
              <a:defRPr/>
            </a:pPr>
            <a:r>
              <a:rPr lang="es-ES" sz="3600" dirty="0" smtClean="0">
                <a:solidFill>
                  <a:prstClr val="white"/>
                </a:solidFill>
              </a:rPr>
              <a:t> </a:t>
            </a:r>
            <a:r>
              <a:rPr lang="es-ES" sz="3200" b="1" dirty="0" smtClean="0">
                <a:solidFill>
                  <a:schemeClr val="tx1"/>
                </a:solidFill>
                <a:latin typeface="Arial" panose="020B0604020202020204" pitchFamily="34" charset="0"/>
                <a:cs typeface="Arial" panose="020B0604020202020204" pitchFamily="34" charset="0"/>
              </a:rPr>
              <a:t>Pasos </a:t>
            </a:r>
            <a:r>
              <a:rPr lang="es-ES" sz="3200" b="1" dirty="0">
                <a:solidFill>
                  <a:schemeClr val="tx1"/>
                </a:solidFill>
                <a:latin typeface="Arial" panose="020B0604020202020204" pitchFamily="34" charset="0"/>
                <a:cs typeface="Arial" panose="020B0604020202020204" pitchFamily="34" charset="0"/>
              </a:rPr>
              <a:t>de la </a:t>
            </a:r>
            <a:r>
              <a:rPr lang="es-ES" sz="3200" b="1" dirty="0" smtClean="0">
                <a:solidFill>
                  <a:schemeClr val="tx1"/>
                </a:solidFill>
                <a:latin typeface="Arial" panose="020B0604020202020204" pitchFamily="34" charset="0"/>
                <a:cs typeface="Arial" panose="020B0604020202020204" pitchFamily="34" charset="0"/>
              </a:rPr>
              <a:t>neurotransmisión adrenérgica y colinérgica, y </a:t>
            </a:r>
            <a:r>
              <a:rPr lang="es-ES" sz="3200" b="1" dirty="0">
                <a:solidFill>
                  <a:schemeClr val="tx1"/>
                </a:solidFill>
                <a:latin typeface="Arial" panose="020B0604020202020204" pitchFamily="34" charset="0"/>
                <a:cs typeface="Arial" panose="020B0604020202020204" pitchFamily="34" charset="0"/>
              </a:rPr>
              <a:t>los fármacos que las modifican</a:t>
            </a:r>
            <a:r>
              <a:rPr lang="es-ES" sz="3200" b="1" dirty="0">
                <a:solidFill>
                  <a:prstClr val="whit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388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108364" y="704754"/>
            <a:ext cx="10737272" cy="584775"/>
          </a:xfrm>
          <a:prstGeom prst="rect">
            <a:avLst/>
          </a:prstGeom>
          <a:noFill/>
          <a:ln w="9525">
            <a:noFill/>
            <a:miter lim="800000"/>
            <a:headEnd/>
            <a:tailEnd/>
          </a:ln>
          <a:effectLst/>
        </p:spPr>
        <p:txBody>
          <a:bodyPr wrap="square">
            <a:spAutoFit/>
          </a:bodyPr>
          <a:lstStyle/>
          <a:p>
            <a:pPr defTabSz="448788">
              <a:spcBef>
                <a:spcPct val="50000"/>
              </a:spcBef>
              <a:defRPr/>
            </a:pPr>
            <a:r>
              <a:rPr lang="es-ES_tradnl" sz="3200" b="1"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PASOS INVOLUCRADOS EN </a:t>
            </a:r>
            <a:r>
              <a:rPr lang="es-ES_tradnl" sz="3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LA </a:t>
            </a:r>
            <a:r>
              <a:rPr lang="es-ES_tradnl" sz="3200" b="1"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NEUROTRANSMISIÓN</a:t>
            </a:r>
            <a:endParaRPr lang="es-ES" sz="3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3011" name="Text Box 5"/>
          <p:cNvSpPr txBox="1">
            <a:spLocks noChangeArrowheads="1"/>
          </p:cNvSpPr>
          <p:nvPr/>
        </p:nvSpPr>
        <p:spPr bwMode="auto">
          <a:xfrm>
            <a:off x="2382982" y="1469637"/>
            <a:ext cx="768927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68295" indent="-168295" defTabSz="448788" fontAlgn="base">
              <a:lnSpc>
                <a:spcPct val="150000"/>
              </a:lnSpc>
              <a:spcBef>
                <a:spcPct val="50000"/>
              </a:spcBef>
              <a:spcAft>
                <a:spcPct val="0"/>
              </a:spcAft>
              <a:buFontTx/>
              <a:buAutoNum type="arabicParenR"/>
            </a:pPr>
            <a:r>
              <a:rPr lang="es-ES_tradnl" altLang="es-ES" sz="3200" dirty="0" smtClean="0">
                <a:solidFill>
                  <a:prstClr val="white"/>
                </a:solidFill>
                <a:latin typeface="Arial" panose="020B0604020202020204" pitchFamily="34" charset="0"/>
                <a:cs typeface="Arial" panose="020B0604020202020204" pitchFamily="34" charset="0"/>
              </a:rPr>
              <a:t> Síntesis del neurotransmisor</a:t>
            </a:r>
          </a:p>
          <a:p>
            <a:pPr marL="168295" indent="-168295" defTabSz="448788" fontAlgn="base">
              <a:lnSpc>
                <a:spcPct val="150000"/>
              </a:lnSpc>
              <a:spcBef>
                <a:spcPct val="50000"/>
              </a:spcBef>
              <a:spcAft>
                <a:spcPct val="0"/>
              </a:spcAft>
              <a:buFontTx/>
              <a:buAutoNum type="arabicParenR"/>
            </a:pPr>
            <a:r>
              <a:rPr lang="es-ES_tradnl" altLang="es-ES" sz="3200" dirty="0" smtClean="0">
                <a:solidFill>
                  <a:prstClr val="white"/>
                </a:solidFill>
                <a:latin typeface="Arial" panose="020B0604020202020204" pitchFamily="34" charset="0"/>
                <a:cs typeface="Arial" panose="020B0604020202020204" pitchFamily="34" charset="0"/>
              </a:rPr>
              <a:t> Almacenamiento del neurotransmisor</a:t>
            </a:r>
          </a:p>
          <a:p>
            <a:pPr marL="168295" indent="-168295" defTabSz="448788" fontAlgn="base">
              <a:lnSpc>
                <a:spcPct val="150000"/>
              </a:lnSpc>
              <a:spcBef>
                <a:spcPct val="50000"/>
              </a:spcBef>
              <a:spcAft>
                <a:spcPct val="0"/>
              </a:spcAft>
              <a:buFontTx/>
              <a:buAutoNum type="arabicParenR"/>
            </a:pPr>
            <a:r>
              <a:rPr lang="es-ES_tradnl" altLang="es-ES" sz="3200" dirty="0" smtClean="0">
                <a:solidFill>
                  <a:prstClr val="white"/>
                </a:solidFill>
                <a:latin typeface="Arial" panose="020B0604020202020204" pitchFamily="34" charset="0"/>
                <a:cs typeface="Arial" panose="020B0604020202020204" pitchFamily="34" charset="0"/>
              </a:rPr>
              <a:t> </a:t>
            </a:r>
            <a:r>
              <a:rPr lang="es-ES_tradnl" altLang="es-ES" sz="3200" dirty="0">
                <a:solidFill>
                  <a:prstClr val="white"/>
                </a:solidFill>
                <a:latin typeface="Arial" panose="020B0604020202020204" pitchFamily="34" charset="0"/>
                <a:cs typeface="Arial" panose="020B0604020202020204" pitchFamily="34" charset="0"/>
              </a:rPr>
              <a:t>Liberación del neurotransmisor</a:t>
            </a:r>
          </a:p>
          <a:p>
            <a:pPr marL="168295" indent="-168295" defTabSz="448788" fontAlgn="base">
              <a:lnSpc>
                <a:spcPct val="150000"/>
              </a:lnSpc>
              <a:spcBef>
                <a:spcPct val="50000"/>
              </a:spcBef>
              <a:spcAft>
                <a:spcPct val="0"/>
              </a:spcAft>
              <a:buFontTx/>
              <a:buAutoNum type="arabicParenR"/>
            </a:pPr>
            <a:r>
              <a:rPr lang="es-ES_tradnl" altLang="es-ES" sz="3200" dirty="0">
                <a:solidFill>
                  <a:prstClr val="white"/>
                </a:solidFill>
                <a:latin typeface="Arial" panose="020B0604020202020204" pitchFamily="34" charset="0"/>
                <a:cs typeface="Arial" panose="020B0604020202020204" pitchFamily="34" charset="0"/>
              </a:rPr>
              <a:t> Interacción con los receptores</a:t>
            </a:r>
          </a:p>
          <a:p>
            <a:pPr marL="168295" indent="-168295" defTabSz="448788" fontAlgn="base">
              <a:lnSpc>
                <a:spcPct val="150000"/>
              </a:lnSpc>
              <a:spcBef>
                <a:spcPct val="50000"/>
              </a:spcBef>
              <a:spcAft>
                <a:spcPct val="0"/>
              </a:spcAft>
              <a:buFontTx/>
              <a:buAutoNum type="arabicParenR"/>
            </a:pPr>
            <a:r>
              <a:rPr lang="es-ES_tradnl" altLang="es-ES" sz="3200" dirty="0">
                <a:solidFill>
                  <a:prstClr val="white"/>
                </a:solidFill>
                <a:latin typeface="Arial" panose="020B0604020202020204" pitchFamily="34" charset="0"/>
                <a:cs typeface="Arial" panose="020B0604020202020204" pitchFamily="34" charset="0"/>
              </a:rPr>
              <a:t> Inactivación del neurotransmisor</a:t>
            </a:r>
            <a:endParaRPr lang="es-ES" altLang="es-E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51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Cinta hacia arriba 7"/>
          <p:cNvSpPr/>
          <p:nvPr/>
        </p:nvSpPr>
        <p:spPr>
          <a:xfrm>
            <a:off x="3526128" y="6032169"/>
            <a:ext cx="5521139" cy="619635"/>
          </a:xfrm>
          <a:prstGeom prst="ribbon2">
            <a:avLst>
              <a:gd name="adj1" fmla="val 0"/>
              <a:gd name="adj2" fmla="val 4882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s-ES" sz="883">
              <a:solidFill>
                <a:prstClr val="white"/>
              </a:solidFill>
              <a:latin typeface="Calibri" panose="020F0502020204030204"/>
            </a:endParaRPr>
          </a:p>
        </p:txBody>
      </p:sp>
      <p:grpSp>
        <p:nvGrpSpPr>
          <p:cNvPr id="2" name="Group 446"/>
          <p:cNvGrpSpPr>
            <a:grpSpLocks/>
          </p:cNvGrpSpPr>
          <p:nvPr/>
        </p:nvGrpSpPr>
        <p:grpSpPr bwMode="auto">
          <a:xfrm>
            <a:off x="3144734" y="159906"/>
            <a:ext cx="5902533" cy="4942993"/>
            <a:chOff x="930" y="346"/>
            <a:chExt cx="1950" cy="2132"/>
          </a:xfrm>
          <a:solidFill>
            <a:srgbClr val="FFFF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44036" name="CuadroTexto 5"/>
          <p:cNvSpPr txBox="1">
            <a:spLocks noChangeArrowheads="1"/>
          </p:cNvSpPr>
          <p:nvPr/>
        </p:nvSpPr>
        <p:spPr bwMode="auto">
          <a:xfrm>
            <a:off x="1344007" y="180223"/>
            <a:ext cx="3479468"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907" b="1" dirty="0">
                <a:solidFill>
                  <a:srgbClr val="00B0F0"/>
                </a:solidFill>
              </a:rPr>
              <a:t>Terminación nerviosa presináptica</a:t>
            </a:r>
          </a:p>
        </p:txBody>
      </p:sp>
      <p:sp>
        <p:nvSpPr>
          <p:cNvPr id="44037" name="CuadroTexto 6"/>
          <p:cNvSpPr txBox="1">
            <a:spLocks noChangeArrowheads="1"/>
          </p:cNvSpPr>
          <p:nvPr/>
        </p:nvSpPr>
        <p:spPr bwMode="auto">
          <a:xfrm>
            <a:off x="5296889" y="809184"/>
            <a:ext cx="1443850" cy="3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907" dirty="0">
                <a:solidFill>
                  <a:prstClr val="black"/>
                </a:solidFill>
              </a:rPr>
              <a:t>Precursor</a:t>
            </a:r>
          </a:p>
        </p:txBody>
      </p:sp>
      <p:sp>
        <p:nvSpPr>
          <p:cNvPr id="44038" name="CuadroTexto 6"/>
          <p:cNvSpPr txBox="1">
            <a:spLocks noChangeArrowheads="1"/>
          </p:cNvSpPr>
          <p:nvPr/>
        </p:nvSpPr>
        <p:spPr bwMode="auto">
          <a:xfrm>
            <a:off x="2422810" y="809184"/>
            <a:ext cx="1443850" cy="3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907" dirty="0">
                <a:solidFill>
                  <a:prstClr val="white"/>
                </a:solidFill>
              </a:rPr>
              <a:t>Precursor</a:t>
            </a:r>
          </a:p>
        </p:txBody>
      </p:sp>
      <p:cxnSp>
        <p:nvCxnSpPr>
          <p:cNvPr id="7" name="Conector recto de flecha 6"/>
          <p:cNvCxnSpPr/>
          <p:nvPr/>
        </p:nvCxnSpPr>
        <p:spPr>
          <a:xfrm flipV="1">
            <a:off x="3789472" y="999882"/>
            <a:ext cx="1738977" cy="13621"/>
          </a:xfrm>
          <a:prstGeom prst="straightConnector1">
            <a:avLst/>
          </a:prstGeom>
          <a:ln w="635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4997221" y="3056686"/>
            <a:ext cx="735546" cy="41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r>
              <a:rPr lang="es-ES" sz="1178" dirty="0">
                <a:solidFill>
                  <a:prstClr val="white"/>
                </a:solidFill>
                <a:latin typeface="Calibri" panose="020F0502020204030204"/>
              </a:rPr>
              <a:t>NT</a:t>
            </a:r>
          </a:p>
        </p:txBody>
      </p:sp>
      <p:cxnSp>
        <p:nvCxnSpPr>
          <p:cNvPr id="16" name="Conector recto de flecha 15"/>
          <p:cNvCxnSpPr/>
          <p:nvPr/>
        </p:nvCxnSpPr>
        <p:spPr>
          <a:xfrm>
            <a:off x="6018814" y="1204199"/>
            <a:ext cx="721925" cy="1743518"/>
          </a:xfrm>
          <a:prstGeom prst="straightConnector1">
            <a:avLst/>
          </a:prstGeom>
          <a:ln w="44450">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6369939" y="3018850"/>
            <a:ext cx="735546" cy="41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r>
              <a:rPr lang="es-ES" sz="1178" dirty="0">
                <a:solidFill>
                  <a:prstClr val="white"/>
                </a:solidFill>
                <a:latin typeface="Calibri" panose="020F0502020204030204"/>
              </a:rPr>
              <a:t>NT</a:t>
            </a:r>
          </a:p>
        </p:txBody>
      </p:sp>
      <p:sp>
        <p:nvSpPr>
          <p:cNvPr id="21" name="Elipse 20"/>
          <p:cNvSpPr/>
          <p:nvPr/>
        </p:nvSpPr>
        <p:spPr>
          <a:xfrm>
            <a:off x="7032839" y="3777098"/>
            <a:ext cx="735546" cy="41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r>
              <a:rPr lang="es-ES" sz="1178" dirty="0">
                <a:solidFill>
                  <a:prstClr val="white"/>
                </a:solidFill>
                <a:latin typeface="Calibri" panose="020F0502020204030204"/>
              </a:rPr>
              <a:t>NT</a:t>
            </a:r>
          </a:p>
        </p:txBody>
      </p:sp>
      <p:sp>
        <p:nvSpPr>
          <p:cNvPr id="22" name="Elipse 21"/>
          <p:cNvSpPr/>
          <p:nvPr/>
        </p:nvSpPr>
        <p:spPr>
          <a:xfrm>
            <a:off x="6002165" y="4197843"/>
            <a:ext cx="735546" cy="41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r>
              <a:rPr lang="es-ES" sz="1178" dirty="0">
                <a:solidFill>
                  <a:prstClr val="white"/>
                </a:solidFill>
                <a:latin typeface="Calibri" panose="020F0502020204030204"/>
              </a:rPr>
              <a:t>NT</a:t>
            </a:r>
          </a:p>
        </p:txBody>
      </p:sp>
      <p:sp>
        <p:nvSpPr>
          <p:cNvPr id="17" name="Rectángulo redondeado 16"/>
          <p:cNvSpPr/>
          <p:nvPr/>
        </p:nvSpPr>
        <p:spPr>
          <a:xfrm>
            <a:off x="9595143" y="4514159"/>
            <a:ext cx="2312582" cy="2141560"/>
          </a:xfrm>
          <a:prstGeom prst="roundRect">
            <a:avLst/>
          </a:prstGeom>
          <a:pattFill prst="shingle">
            <a:fgClr>
              <a:srgbClr val="F7D3A3"/>
            </a:fgClr>
            <a:bgClr>
              <a:schemeClr val="bg1"/>
            </a:bgClr>
          </a:patt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endParaRPr lang="es-ES" sz="883" dirty="0">
              <a:solidFill>
                <a:prstClr val="white"/>
              </a:solidFill>
              <a:latin typeface="Calibri" panose="020F0502020204030204"/>
            </a:endParaRPr>
          </a:p>
        </p:txBody>
      </p:sp>
      <p:sp>
        <p:nvSpPr>
          <p:cNvPr id="18" name="CuadroTexto 17"/>
          <p:cNvSpPr txBox="1"/>
          <p:nvPr/>
        </p:nvSpPr>
        <p:spPr>
          <a:xfrm>
            <a:off x="9927956" y="4521937"/>
            <a:ext cx="1743518" cy="1905137"/>
          </a:xfrm>
          <a:prstGeom prst="rect">
            <a:avLst/>
          </a:prstGeom>
          <a:noFill/>
        </p:spPr>
        <p:txBody>
          <a:bodyPr>
            <a:spAutoFit/>
          </a:bodyPr>
          <a:lstStyle/>
          <a:p>
            <a:pPr algn="ctr" defTabSz="448788" eaLnBrk="0" fontAlgn="base" hangingPunct="0">
              <a:spcBef>
                <a:spcPct val="0"/>
              </a:spcBef>
              <a:spcAft>
                <a:spcPct val="0"/>
              </a:spcAft>
              <a:defRPr/>
            </a:pPr>
            <a:r>
              <a:rPr lang="es-ES" sz="2945" dirty="0">
                <a:solidFill>
                  <a:prstClr val="black"/>
                </a:solidFill>
                <a:effectLst>
                  <a:outerShdw blurRad="38100" dist="38100" dir="2700000" algn="tl">
                    <a:srgbClr val="000000">
                      <a:alpha val="43137"/>
                    </a:srgbClr>
                  </a:outerShdw>
                </a:effectLst>
                <a:latin typeface="Calibri" panose="020F0502020204030204" pitchFamily="34" charset="0"/>
              </a:rPr>
              <a:t>Célula efectora no neuronal</a:t>
            </a:r>
          </a:p>
        </p:txBody>
      </p:sp>
      <p:sp>
        <p:nvSpPr>
          <p:cNvPr id="26" name="PubBanner"/>
          <p:cNvSpPr>
            <a:spLocks noEditPoints="1" noChangeArrowheads="1"/>
          </p:cNvSpPr>
          <p:nvPr/>
        </p:nvSpPr>
        <p:spPr bwMode="auto">
          <a:xfrm rot="1322304">
            <a:off x="3848498" y="4618588"/>
            <a:ext cx="582686" cy="24669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chemeClr val="accent2">
                <a:lumMod val="75000"/>
              </a:schemeClr>
            </a:solidFill>
            <a:miter lim="800000"/>
            <a:headEnd/>
            <a:tailEnd/>
          </a:ln>
        </p:spPr>
        <p:txBody>
          <a:bodyPr/>
          <a:lstStyle/>
          <a:p>
            <a:pPr defTabSz="448788" eaLnBrk="0" fontAlgn="base" hangingPunct="0">
              <a:spcBef>
                <a:spcPct val="0"/>
              </a:spcBef>
              <a:spcAft>
                <a:spcPct val="0"/>
              </a:spcAft>
              <a:defRPr/>
            </a:pPr>
            <a:endParaRPr lang="es-ES" sz="883">
              <a:solidFill>
                <a:prstClr val="black"/>
              </a:solidFill>
              <a:latin typeface="Calibri" panose="020F0502020204030204" pitchFamily="34" charset="0"/>
            </a:endParaRPr>
          </a:p>
        </p:txBody>
      </p:sp>
      <p:sp>
        <p:nvSpPr>
          <p:cNvPr id="27" name="17 Circular"/>
          <p:cNvSpPr/>
          <p:nvPr/>
        </p:nvSpPr>
        <p:spPr bwMode="auto">
          <a:xfrm rot="1209598">
            <a:off x="8861111" y="3486511"/>
            <a:ext cx="408637" cy="281506"/>
          </a:xfrm>
          <a:prstGeom prst="pie">
            <a:avLst>
              <a:gd name="adj1" fmla="val 1158308"/>
              <a:gd name="adj2" fmla="val 16200000"/>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cap="flat" cmpd="sng" algn="ctr">
            <a:solidFill>
              <a:schemeClr val="accent6">
                <a:lumMod val="75000"/>
              </a:schemeClr>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28" name="17 Circular"/>
          <p:cNvSpPr/>
          <p:nvPr/>
        </p:nvSpPr>
        <p:spPr bwMode="auto">
          <a:xfrm rot="11164042">
            <a:off x="2940414" y="3578111"/>
            <a:ext cx="408637" cy="281506"/>
          </a:xfrm>
          <a:prstGeom prst="pie">
            <a:avLst>
              <a:gd name="adj1" fmla="val 1158308"/>
              <a:gd name="adj2" fmla="val 16200000"/>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cap="flat" cmpd="sng" algn="ctr">
            <a:solidFill>
              <a:schemeClr val="accent6">
                <a:lumMod val="75000"/>
              </a:schemeClr>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44055" name="CuadroTexto 18"/>
          <p:cNvSpPr txBox="1">
            <a:spLocks noChangeArrowheads="1"/>
          </p:cNvSpPr>
          <p:nvPr/>
        </p:nvSpPr>
        <p:spPr bwMode="auto">
          <a:xfrm>
            <a:off x="8655127" y="2846701"/>
            <a:ext cx="2545657"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dirty="0">
                <a:solidFill>
                  <a:prstClr val="white"/>
                </a:solidFill>
              </a:rPr>
              <a:t>Receptor  </a:t>
            </a:r>
            <a:r>
              <a:rPr lang="es-ES" altLang="es-ES" sz="1716" dirty="0" err="1">
                <a:solidFill>
                  <a:prstClr val="white"/>
                </a:solidFill>
              </a:rPr>
              <a:t>presináptico</a:t>
            </a:r>
            <a:r>
              <a:rPr lang="es-ES" altLang="es-ES" sz="1716" dirty="0">
                <a:solidFill>
                  <a:prstClr val="white"/>
                </a:solidFill>
              </a:rPr>
              <a:t> inhibitorio</a:t>
            </a:r>
          </a:p>
        </p:txBody>
      </p:sp>
      <p:sp>
        <p:nvSpPr>
          <p:cNvPr id="44056" name="CuadroTexto 29"/>
          <p:cNvSpPr txBox="1">
            <a:spLocks noChangeArrowheads="1"/>
          </p:cNvSpPr>
          <p:nvPr/>
        </p:nvSpPr>
        <p:spPr bwMode="auto">
          <a:xfrm>
            <a:off x="899926" y="3037012"/>
            <a:ext cx="2450309"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dirty="0">
                <a:solidFill>
                  <a:prstClr val="white"/>
                </a:solidFill>
              </a:rPr>
              <a:t>Receptor  </a:t>
            </a:r>
            <a:r>
              <a:rPr lang="es-ES" altLang="es-ES" sz="1716" dirty="0" err="1">
                <a:solidFill>
                  <a:prstClr val="white"/>
                </a:solidFill>
              </a:rPr>
              <a:t>presináptico</a:t>
            </a:r>
            <a:r>
              <a:rPr lang="es-ES" altLang="es-ES" sz="1716" dirty="0">
                <a:solidFill>
                  <a:prstClr val="white"/>
                </a:solidFill>
              </a:rPr>
              <a:t> </a:t>
            </a:r>
            <a:r>
              <a:rPr lang="es-ES" altLang="es-ES" sz="1716" dirty="0" err="1">
                <a:solidFill>
                  <a:prstClr val="white"/>
                </a:solidFill>
              </a:rPr>
              <a:t>excitatorio</a:t>
            </a:r>
            <a:endParaRPr lang="es-ES" altLang="es-ES" sz="1716" dirty="0">
              <a:solidFill>
                <a:prstClr val="white"/>
              </a:solidFill>
            </a:endParaRPr>
          </a:p>
        </p:txBody>
      </p:sp>
      <p:sp>
        <p:nvSpPr>
          <p:cNvPr id="44057" name="CuadroTexto 23"/>
          <p:cNvSpPr txBox="1">
            <a:spLocks noChangeArrowheads="1"/>
          </p:cNvSpPr>
          <p:nvPr/>
        </p:nvSpPr>
        <p:spPr bwMode="auto">
          <a:xfrm>
            <a:off x="3526128" y="5102898"/>
            <a:ext cx="147109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eaLnBrk="0" fontAlgn="base" hangingPunct="0">
              <a:lnSpc>
                <a:spcPct val="100000"/>
              </a:lnSpc>
              <a:spcBef>
                <a:spcPct val="0"/>
              </a:spcBef>
              <a:spcAft>
                <a:spcPct val="0"/>
              </a:spcAft>
              <a:buNone/>
            </a:pPr>
            <a:r>
              <a:rPr lang="es-ES" altLang="es-ES" sz="1716">
                <a:solidFill>
                  <a:prstClr val="white"/>
                </a:solidFill>
              </a:rPr>
              <a:t>Transportador</a:t>
            </a:r>
          </a:p>
        </p:txBody>
      </p:sp>
      <p:sp>
        <p:nvSpPr>
          <p:cNvPr id="44058" name="CuadroTexto 24"/>
          <p:cNvSpPr txBox="1">
            <a:spLocks noChangeArrowheads="1"/>
          </p:cNvSpPr>
          <p:nvPr/>
        </p:nvSpPr>
        <p:spPr bwMode="auto">
          <a:xfrm>
            <a:off x="3692610" y="3557646"/>
            <a:ext cx="160427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a:solidFill>
                  <a:prstClr val="black"/>
                </a:solidFill>
              </a:rPr>
              <a:t>Enzima metabolizadora</a:t>
            </a:r>
          </a:p>
        </p:txBody>
      </p:sp>
      <p:sp>
        <p:nvSpPr>
          <p:cNvPr id="33" name="17 Circular"/>
          <p:cNvSpPr/>
          <p:nvPr/>
        </p:nvSpPr>
        <p:spPr bwMode="auto">
          <a:xfrm rot="17650075">
            <a:off x="4450858" y="5897990"/>
            <a:ext cx="408637" cy="281506"/>
          </a:xfrm>
          <a:prstGeom prst="pie">
            <a:avLst>
              <a:gd name="adj1" fmla="val 1158308"/>
              <a:gd name="adj2" fmla="val 16200000"/>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cap="flat" cmpd="sng" algn="ctr">
            <a:solidFill>
              <a:schemeClr val="accent6">
                <a:lumMod val="75000"/>
              </a:schemeClr>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34" name="17 Circular"/>
          <p:cNvSpPr/>
          <p:nvPr/>
        </p:nvSpPr>
        <p:spPr bwMode="auto">
          <a:xfrm rot="17650075">
            <a:off x="7564066" y="5879337"/>
            <a:ext cx="408637" cy="281506"/>
          </a:xfrm>
          <a:prstGeom prst="pie">
            <a:avLst>
              <a:gd name="adj1" fmla="val 1158308"/>
              <a:gd name="adj2" fmla="val 16200000"/>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cap="flat" cmpd="sng" algn="ctr">
            <a:solidFill>
              <a:schemeClr val="accent6">
                <a:lumMod val="75000"/>
              </a:schemeClr>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44065" name="CuadroTexto 35"/>
          <p:cNvSpPr txBox="1">
            <a:spLocks noChangeArrowheads="1"/>
          </p:cNvSpPr>
          <p:nvPr/>
        </p:nvSpPr>
        <p:spPr bwMode="auto">
          <a:xfrm>
            <a:off x="1983292" y="5604878"/>
            <a:ext cx="3031828"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dirty="0">
                <a:solidFill>
                  <a:prstClr val="white"/>
                </a:solidFill>
              </a:rPr>
              <a:t>Receptor </a:t>
            </a:r>
            <a:r>
              <a:rPr lang="es-ES" altLang="es-ES" sz="1716" dirty="0" err="1">
                <a:solidFill>
                  <a:prstClr val="white"/>
                </a:solidFill>
              </a:rPr>
              <a:t>postsináptico</a:t>
            </a:r>
            <a:endParaRPr lang="es-ES" altLang="es-ES" sz="1716" dirty="0">
              <a:solidFill>
                <a:prstClr val="white"/>
              </a:solidFill>
            </a:endParaRPr>
          </a:p>
        </p:txBody>
      </p:sp>
      <p:sp>
        <p:nvSpPr>
          <p:cNvPr id="44066" name="CuadroTexto 36"/>
          <p:cNvSpPr txBox="1">
            <a:spLocks noChangeArrowheads="1"/>
          </p:cNvSpPr>
          <p:nvPr/>
        </p:nvSpPr>
        <p:spPr bwMode="auto">
          <a:xfrm>
            <a:off x="7728687" y="5328404"/>
            <a:ext cx="1545253"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dirty="0">
                <a:solidFill>
                  <a:prstClr val="white"/>
                </a:solidFill>
              </a:rPr>
              <a:t>Receptor </a:t>
            </a:r>
            <a:r>
              <a:rPr lang="es-ES" altLang="es-ES" sz="1716" dirty="0" err="1">
                <a:solidFill>
                  <a:prstClr val="white"/>
                </a:solidFill>
              </a:rPr>
              <a:t>postsináptico</a:t>
            </a:r>
            <a:endParaRPr lang="es-ES" altLang="es-ES" sz="1716" dirty="0">
              <a:solidFill>
                <a:prstClr val="white"/>
              </a:solidFill>
            </a:endParaRPr>
          </a:p>
        </p:txBody>
      </p:sp>
      <p:sp>
        <p:nvSpPr>
          <p:cNvPr id="31" name="Nube 30"/>
          <p:cNvSpPr/>
          <p:nvPr/>
        </p:nvSpPr>
        <p:spPr>
          <a:xfrm>
            <a:off x="4069464" y="3294302"/>
            <a:ext cx="373827" cy="263344"/>
          </a:xfrm>
          <a:prstGeom prst="cloud">
            <a:avLst/>
          </a:prstGeom>
          <a:solidFill>
            <a:srgbClr val="5307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endParaRPr lang="es-ES" sz="883">
              <a:solidFill>
                <a:prstClr val="white"/>
              </a:solidFill>
              <a:latin typeface="Calibri" panose="020F0502020204030204"/>
            </a:endParaRPr>
          </a:p>
        </p:txBody>
      </p:sp>
      <p:sp>
        <p:nvSpPr>
          <p:cNvPr id="44068" name="CuadroTexto 38"/>
          <p:cNvSpPr txBox="1">
            <a:spLocks noChangeArrowheads="1"/>
          </p:cNvSpPr>
          <p:nvPr/>
        </p:nvSpPr>
        <p:spPr bwMode="auto">
          <a:xfrm>
            <a:off x="5319591" y="6304593"/>
            <a:ext cx="253808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dirty="0">
                <a:solidFill>
                  <a:prstClr val="black"/>
                </a:solidFill>
              </a:rPr>
              <a:t>Enzimas </a:t>
            </a:r>
            <a:r>
              <a:rPr lang="es-ES" altLang="es-ES" sz="1716" dirty="0" err="1">
                <a:solidFill>
                  <a:prstClr val="black"/>
                </a:solidFill>
              </a:rPr>
              <a:t>metabolizadoras</a:t>
            </a:r>
            <a:endParaRPr lang="es-ES" altLang="es-ES" sz="1716" dirty="0">
              <a:solidFill>
                <a:prstClr val="black"/>
              </a:solidFill>
            </a:endParaRPr>
          </a:p>
        </p:txBody>
      </p:sp>
      <p:cxnSp>
        <p:nvCxnSpPr>
          <p:cNvPr id="44" name="Conector recto de flecha 43"/>
          <p:cNvCxnSpPr/>
          <p:nvPr/>
        </p:nvCxnSpPr>
        <p:spPr>
          <a:xfrm flipH="1">
            <a:off x="7900057" y="2474001"/>
            <a:ext cx="584199" cy="714358"/>
          </a:xfrm>
          <a:prstGeom prst="straightConnector1">
            <a:avLst/>
          </a:prstGeom>
          <a:ln w="5397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073" name="CuadroTexto 44"/>
          <p:cNvSpPr txBox="1">
            <a:spLocks noChangeArrowheads="1"/>
          </p:cNvSpPr>
          <p:nvPr/>
        </p:nvSpPr>
        <p:spPr bwMode="auto">
          <a:xfrm>
            <a:off x="8330851" y="2053838"/>
            <a:ext cx="687115"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963" dirty="0">
                <a:solidFill>
                  <a:prstClr val="white"/>
                </a:solidFill>
              </a:rPr>
              <a:t>Ca</a:t>
            </a:r>
            <a:r>
              <a:rPr lang="es-ES" altLang="es-ES" sz="1963" baseline="30000" dirty="0">
                <a:solidFill>
                  <a:prstClr val="white"/>
                </a:solidFill>
              </a:rPr>
              <a:t>++</a:t>
            </a:r>
          </a:p>
        </p:txBody>
      </p:sp>
      <p:sp>
        <p:nvSpPr>
          <p:cNvPr id="44074" name="CuadroTexto 48"/>
          <p:cNvSpPr txBox="1">
            <a:spLocks noChangeArrowheads="1"/>
          </p:cNvSpPr>
          <p:nvPr/>
        </p:nvSpPr>
        <p:spPr bwMode="auto">
          <a:xfrm>
            <a:off x="7427855" y="3180791"/>
            <a:ext cx="687115"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eaLnBrk="0" fontAlgn="base" hangingPunct="0">
              <a:lnSpc>
                <a:spcPct val="100000"/>
              </a:lnSpc>
              <a:spcBef>
                <a:spcPct val="0"/>
              </a:spcBef>
              <a:spcAft>
                <a:spcPct val="0"/>
              </a:spcAft>
              <a:buNone/>
            </a:pPr>
            <a:r>
              <a:rPr lang="es-ES" altLang="es-ES" sz="1716">
                <a:solidFill>
                  <a:prstClr val="black"/>
                </a:solidFill>
              </a:rPr>
              <a:t>Ca</a:t>
            </a:r>
            <a:r>
              <a:rPr lang="es-ES" altLang="es-ES" sz="1716" baseline="30000">
                <a:solidFill>
                  <a:prstClr val="black"/>
                </a:solidFill>
              </a:rPr>
              <a:t>++</a:t>
            </a:r>
          </a:p>
        </p:txBody>
      </p:sp>
      <p:sp>
        <p:nvSpPr>
          <p:cNvPr id="44075" name="CuadroTexto 45"/>
          <p:cNvSpPr txBox="1">
            <a:spLocks noChangeArrowheads="1"/>
          </p:cNvSpPr>
          <p:nvPr/>
        </p:nvSpPr>
        <p:spPr bwMode="auto">
          <a:xfrm>
            <a:off x="6379020" y="4122169"/>
            <a:ext cx="2262637"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a:solidFill>
                  <a:prstClr val="black"/>
                </a:solidFill>
              </a:rPr>
              <a:t>Vesículas de almacenamiento</a:t>
            </a:r>
          </a:p>
        </p:txBody>
      </p:sp>
      <p:cxnSp>
        <p:nvCxnSpPr>
          <p:cNvPr id="51" name="Conector recto de flecha 50"/>
          <p:cNvCxnSpPr>
            <a:cxnSpLocks/>
          </p:cNvCxnSpPr>
          <p:nvPr/>
        </p:nvCxnSpPr>
        <p:spPr>
          <a:xfrm>
            <a:off x="5536453" y="5449641"/>
            <a:ext cx="1057479" cy="582528"/>
          </a:xfrm>
          <a:prstGeom prst="straightConnector1">
            <a:avLst/>
          </a:prstGeom>
          <a:ln w="6032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flipH="1" flipV="1">
            <a:off x="4470533" y="4966686"/>
            <a:ext cx="661387" cy="269398"/>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042" name="Forma libre 44041"/>
          <p:cNvSpPr/>
          <p:nvPr/>
        </p:nvSpPr>
        <p:spPr>
          <a:xfrm>
            <a:off x="7353923" y="3519809"/>
            <a:ext cx="2151926" cy="2020378"/>
          </a:xfrm>
          <a:custGeom>
            <a:avLst/>
            <a:gdLst>
              <a:gd name="connsiteX0" fmla="*/ 0 w 2100298"/>
              <a:gd name="connsiteY0" fmla="*/ 2014537 h 2014537"/>
              <a:gd name="connsiteX1" fmla="*/ 985838 w 2100298"/>
              <a:gd name="connsiteY1" fmla="*/ 1685925 h 2014537"/>
              <a:gd name="connsiteX2" fmla="*/ 1800225 w 2100298"/>
              <a:gd name="connsiteY2" fmla="*/ 1014412 h 2014537"/>
              <a:gd name="connsiteX3" fmla="*/ 2100263 w 2100298"/>
              <a:gd name="connsiteY3" fmla="*/ 171450 h 2014537"/>
              <a:gd name="connsiteX4" fmla="*/ 1785938 w 2100298"/>
              <a:gd name="connsiteY4" fmla="*/ 100012 h 2014537"/>
              <a:gd name="connsiteX5" fmla="*/ 1743075 w 2100298"/>
              <a:gd name="connsiteY5" fmla="*/ 0 h 2014537"/>
              <a:gd name="connsiteX0" fmla="*/ 0 w 2100298"/>
              <a:gd name="connsiteY0" fmla="*/ 1957028 h 1957028"/>
              <a:gd name="connsiteX1" fmla="*/ 985838 w 2100298"/>
              <a:gd name="connsiteY1" fmla="*/ 1628416 h 1957028"/>
              <a:gd name="connsiteX2" fmla="*/ 1800225 w 2100298"/>
              <a:gd name="connsiteY2" fmla="*/ 956903 h 1957028"/>
              <a:gd name="connsiteX3" fmla="*/ 2100263 w 2100298"/>
              <a:gd name="connsiteY3" fmla="*/ 113941 h 1957028"/>
              <a:gd name="connsiteX4" fmla="*/ 1785938 w 2100298"/>
              <a:gd name="connsiteY4" fmla="*/ 42503 h 1957028"/>
              <a:gd name="connsiteX5" fmla="*/ 1702819 w 2100298"/>
              <a:gd name="connsiteY5" fmla="*/ 0 h 1957028"/>
              <a:gd name="connsiteX0" fmla="*/ 0 w 2100752"/>
              <a:gd name="connsiteY0" fmla="*/ 2048525 h 2048525"/>
              <a:gd name="connsiteX1" fmla="*/ 985838 w 2100752"/>
              <a:gd name="connsiteY1" fmla="*/ 1719913 h 2048525"/>
              <a:gd name="connsiteX2" fmla="*/ 1800225 w 2100752"/>
              <a:gd name="connsiteY2" fmla="*/ 1048400 h 2048525"/>
              <a:gd name="connsiteX3" fmla="*/ 2100263 w 2100752"/>
              <a:gd name="connsiteY3" fmla="*/ 205438 h 2048525"/>
              <a:gd name="connsiteX4" fmla="*/ 1866451 w 2100752"/>
              <a:gd name="connsiteY4" fmla="*/ 1728 h 2048525"/>
              <a:gd name="connsiteX5" fmla="*/ 1702819 w 2100752"/>
              <a:gd name="connsiteY5" fmla="*/ 91497 h 2048525"/>
              <a:gd name="connsiteX0" fmla="*/ 0 w 2257711"/>
              <a:gd name="connsiteY0" fmla="*/ 2119876 h 2119876"/>
              <a:gd name="connsiteX1" fmla="*/ 1142797 w 2257711"/>
              <a:gd name="connsiteY1" fmla="*/ 1719913 h 2119876"/>
              <a:gd name="connsiteX2" fmla="*/ 1957184 w 2257711"/>
              <a:gd name="connsiteY2" fmla="*/ 1048400 h 2119876"/>
              <a:gd name="connsiteX3" fmla="*/ 2257222 w 2257711"/>
              <a:gd name="connsiteY3" fmla="*/ 205438 h 2119876"/>
              <a:gd name="connsiteX4" fmla="*/ 2023410 w 2257711"/>
              <a:gd name="connsiteY4" fmla="*/ 1728 h 2119876"/>
              <a:gd name="connsiteX5" fmla="*/ 1859778 w 2257711"/>
              <a:gd name="connsiteY5" fmla="*/ 91497 h 211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711" h="2119876">
                <a:moveTo>
                  <a:pt x="0" y="2119876"/>
                </a:moveTo>
                <a:cubicBezTo>
                  <a:pt x="342900" y="2038914"/>
                  <a:pt x="816600" y="1898492"/>
                  <a:pt x="1142797" y="1719913"/>
                </a:cubicBezTo>
                <a:cubicBezTo>
                  <a:pt x="1468994" y="1541334"/>
                  <a:pt x="1771447" y="1300812"/>
                  <a:pt x="1957184" y="1048400"/>
                </a:cubicBezTo>
                <a:cubicBezTo>
                  <a:pt x="2142922" y="795987"/>
                  <a:pt x="2246184" y="379883"/>
                  <a:pt x="2257222" y="205438"/>
                </a:cubicBezTo>
                <a:cubicBezTo>
                  <a:pt x="2268260" y="30993"/>
                  <a:pt x="2089651" y="20718"/>
                  <a:pt x="2023410" y="1728"/>
                </a:cubicBezTo>
                <a:cubicBezTo>
                  <a:pt x="1957169" y="-17262"/>
                  <a:pt x="1851444" y="127215"/>
                  <a:pt x="1859778" y="91497"/>
                </a:cubicBezTo>
              </a:path>
            </a:pathLst>
          </a:custGeom>
          <a:noFill/>
          <a:ln w="66675">
            <a:solidFill>
              <a:schemeClr val="bg1"/>
            </a:solidFill>
            <a:prstDash val="sysDash"/>
            <a:headEnd w="lg" len="lg"/>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endParaRPr lang="es-ES" sz="883" dirty="0">
              <a:solidFill>
                <a:prstClr val="white"/>
              </a:solidFill>
              <a:latin typeface="Calibri" panose="020F0502020204030204"/>
            </a:endParaRPr>
          </a:p>
        </p:txBody>
      </p:sp>
      <p:sp>
        <p:nvSpPr>
          <p:cNvPr id="44043" name="Forma libre 44042"/>
          <p:cNvSpPr/>
          <p:nvPr/>
        </p:nvSpPr>
        <p:spPr>
          <a:xfrm>
            <a:off x="2739124" y="3754397"/>
            <a:ext cx="2400363" cy="1837353"/>
          </a:xfrm>
          <a:custGeom>
            <a:avLst/>
            <a:gdLst>
              <a:gd name="connsiteX0" fmla="*/ 2518338 w 2518338"/>
              <a:gd name="connsiteY0" fmla="*/ 1758461 h 1927953"/>
              <a:gd name="connsiteX1" fmla="*/ 1477328 w 2518338"/>
              <a:gd name="connsiteY1" fmla="*/ 1927273 h 1927953"/>
              <a:gd name="connsiteX2" fmla="*/ 675470 w 2518338"/>
              <a:gd name="connsiteY2" fmla="*/ 1702190 h 1927953"/>
              <a:gd name="connsiteX3" fmla="*/ 267507 w 2518338"/>
              <a:gd name="connsiteY3" fmla="*/ 1125415 h 1927953"/>
              <a:gd name="connsiteX4" fmla="*/ 221 w 2518338"/>
              <a:gd name="connsiteY4" fmla="*/ 309489 h 1927953"/>
              <a:gd name="connsiteX5" fmla="*/ 309710 w 2518338"/>
              <a:gd name="connsiteY5" fmla="*/ 0 h 1927953"/>
              <a:gd name="connsiteX6" fmla="*/ 309710 w 2518338"/>
              <a:gd name="connsiteY6" fmla="*/ 0 h 192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338" h="1927953">
                <a:moveTo>
                  <a:pt x="2518338" y="1758461"/>
                </a:moveTo>
                <a:cubicBezTo>
                  <a:pt x="2151405" y="1847556"/>
                  <a:pt x="1784472" y="1936651"/>
                  <a:pt x="1477328" y="1927273"/>
                </a:cubicBezTo>
                <a:cubicBezTo>
                  <a:pt x="1170184" y="1917895"/>
                  <a:pt x="877107" y="1835833"/>
                  <a:pt x="675470" y="1702190"/>
                </a:cubicBezTo>
                <a:cubicBezTo>
                  <a:pt x="473833" y="1568547"/>
                  <a:pt x="380049" y="1357532"/>
                  <a:pt x="267507" y="1125415"/>
                </a:cubicBezTo>
                <a:cubicBezTo>
                  <a:pt x="154965" y="893298"/>
                  <a:pt x="-6813" y="497058"/>
                  <a:pt x="221" y="309489"/>
                </a:cubicBezTo>
                <a:cubicBezTo>
                  <a:pt x="7255" y="121920"/>
                  <a:pt x="309710" y="0"/>
                  <a:pt x="309710" y="0"/>
                </a:cubicBezTo>
                <a:lnTo>
                  <a:pt x="309710" y="0"/>
                </a:lnTo>
              </a:path>
            </a:pathLst>
          </a:custGeom>
          <a:noFill/>
          <a:ln w="73025">
            <a:solidFill>
              <a:schemeClr val="bg1"/>
            </a:solidFill>
            <a:prstDash val="sysDas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endParaRPr lang="es-ES" sz="883" dirty="0">
              <a:solidFill>
                <a:prstClr val="white"/>
              </a:solidFill>
              <a:latin typeface="Calibri" panose="020F0502020204030204"/>
            </a:endParaRPr>
          </a:p>
        </p:txBody>
      </p:sp>
      <p:cxnSp>
        <p:nvCxnSpPr>
          <p:cNvPr id="80" name="Conector recto de flecha 79"/>
          <p:cNvCxnSpPr>
            <a:cxnSpLocks/>
          </p:cNvCxnSpPr>
          <p:nvPr/>
        </p:nvCxnSpPr>
        <p:spPr>
          <a:xfrm flipH="1">
            <a:off x="4655177" y="5449483"/>
            <a:ext cx="584199" cy="454041"/>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p:nvPr/>
        </p:nvCxnSpPr>
        <p:spPr>
          <a:xfrm>
            <a:off x="7347640" y="5550885"/>
            <a:ext cx="417718" cy="310262"/>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8" name="17 Circular"/>
          <p:cNvSpPr/>
          <p:nvPr/>
        </p:nvSpPr>
        <p:spPr bwMode="auto">
          <a:xfrm rot="12434628">
            <a:off x="9414083" y="5191738"/>
            <a:ext cx="408637" cy="281506"/>
          </a:xfrm>
          <a:prstGeom prst="pie">
            <a:avLst>
              <a:gd name="adj1" fmla="val 1158308"/>
              <a:gd name="adj2" fmla="val 16200000"/>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9525" cap="flat" cmpd="sng" algn="ctr">
            <a:solidFill>
              <a:schemeClr val="accent6">
                <a:lumMod val="75000"/>
              </a:schemeClr>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cxnSp>
        <p:nvCxnSpPr>
          <p:cNvPr id="89" name="Conector recto de flecha 88"/>
          <p:cNvCxnSpPr>
            <a:cxnSpLocks/>
          </p:cNvCxnSpPr>
          <p:nvPr/>
        </p:nvCxnSpPr>
        <p:spPr>
          <a:xfrm>
            <a:off x="7441476" y="5068089"/>
            <a:ext cx="1745031" cy="283018"/>
          </a:xfrm>
          <a:prstGeom prst="straightConnector1">
            <a:avLst/>
          </a:prstGeom>
          <a:ln w="6667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p:nvPr/>
        </p:nvCxnSpPr>
        <p:spPr>
          <a:xfrm flipH="1">
            <a:off x="5519368" y="1245063"/>
            <a:ext cx="423772" cy="1784381"/>
          </a:xfrm>
          <a:prstGeom prst="straightConnector1">
            <a:avLst/>
          </a:prstGeom>
          <a:ln w="444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054" name="Conector recto de flecha 44053"/>
          <p:cNvCxnSpPr/>
          <p:nvPr/>
        </p:nvCxnSpPr>
        <p:spPr>
          <a:xfrm flipV="1">
            <a:off x="3526128" y="3294302"/>
            <a:ext cx="0" cy="5357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p:nvPr/>
        </p:nvCxnSpPr>
        <p:spPr>
          <a:xfrm>
            <a:off x="8629549" y="3447162"/>
            <a:ext cx="19675" cy="5206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94" name="CuadroTexto 44062"/>
          <p:cNvSpPr txBox="1">
            <a:spLocks noChangeArrowheads="1"/>
          </p:cNvSpPr>
          <p:nvPr/>
        </p:nvSpPr>
        <p:spPr bwMode="auto">
          <a:xfrm>
            <a:off x="6379020" y="1782345"/>
            <a:ext cx="1048834"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716">
                <a:solidFill>
                  <a:prstClr val="black"/>
                </a:solidFill>
              </a:rPr>
              <a:t>enzima</a:t>
            </a:r>
          </a:p>
        </p:txBody>
      </p:sp>
      <p:sp>
        <p:nvSpPr>
          <p:cNvPr id="5" name="Decisión 4"/>
          <p:cNvSpPr/>
          <p:nvPr/>
        </p:nvSpPr>
        <p:spPr>
          <a:xfrm>
            <a:off x="5019832" y="6222261"/>
            <a:ext cx="554111" cy="201897"/>
          </a:xfrm>
          <a:prstGeom prst="flowChartDecis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s-ES" sz="883">
              <a:solidFill>
                <a:prstClr val="white"/>
              </a:solidFill>
              <a:latin typeface="Calibri" panose="020F0502020204030204"/>
            </a:endParaRPr>
          </a:p>
        </p:txBody>
      </p:sp>
      <p:sp>
        <p:nvSpPr>
          <p:cNvPr id="55" name="Nube 54"/>
          <p:cNvSpPr/>
          <p:nvPr/>
        </p:nvSpPr>
        <p:spPr>
          <a:xfrm>
            <a:off x="4562432" y="6316702"/>
            <a:ext cx="373827" cy="263344"/>
          </a:xfrm>
          <a:prstGeom prst="cloud">
            <a:avLst/>
          </a:prstGeom>
          <a:solidFill>
            <a:srgbClr val="5307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788" eaLnBrk="0" fontAlgn="base" hangingPunct="0">
              <a:spcBef>
                <a:spcPct val="0"/>
              </a:spcBef>
              <a:spcAft>
                <a:spcPct val="0"/>
              </a:spcAft>
              <a:defRPr/>
            </a:pPr>
            <a:endParaRPr lang="es-ES" sz="883">
              <a:solidFill>
                <a:prstClr val="white"/>
              </a:solidFill>
              <a:latin typeface="Calibri" panose="020F0502020204030204"/>
            </a:endParaRPr>
          </a:p>
        </p:txBody>
      </p:sp>
      <p:sp>
        <p:nvSpPr>
          <p:cNvPr id="58" name="CuadroTexto 5"/>
          <p:cNvSpPr txBox="1">
            <a:spLocks noChangeArrowheads="1"/>
          </p:cNvSpPr>
          <p:nvPr/>
        </p:nvSpPr>
        <p:spPr bwMode="auto">
          <a:xfrm>
            <a:off x="313569" y="5888266"/>
            <a:ext cx="3479468" cy="67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1907" b="1" dirty="0">
                <a:solidFill>
                  <a:srgbClr val="00B0F0"/>
                </a:solidFill>
              </a:rPr>
              <a:t>Membrana nerviosa postsináptica</a:t>
            </a:r>
          </a:p>
        </p:txBody>
      </p:sp>
      <p:sp>
        <p:nvSpPr>
          <p:cNvPr id="6" name="Cilindro 5"/>
          <p:cNvSpPr/>
          <p:nvPr/>
        </p:nvSpPr>
        <p:spPr>
          <a:xfrm rot="2339709">
            <a:off x="8200229" y="2723216"/>
            <a:ext cx="95853" cy="423771"/>
          </a:xfrm>
          <a:prstGeom prst="can">
            <a:avLst/>
          </a:prstGeom>
          <a:solidFill>
            <a:schemeClr val="accent4">
              <a:lumMod val="50000"/>
            </a:schemeClr>
          </a:solidFill>
          <a:ln>
            <a:solidFill>
              <a:srgbClr val="530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s-ES" sz="883">
              <a:solidFill>
                <a:prstClr val="white"/>
              </a:solidFill>
              <a:latin typeface="Calibri" panose="020F0502020204030204"/>
            </a:endParaRPr>
          </a:p>
        </p:txBody>
      </p:sp>
      <p:sp>
        <p:nvSpPr>
          <p:cNvPr id="59" name="Cilindro 58"/>
          <p:cNvSpPr/>
          <p:nvPr/>
        </p:nvSpPr>
        <p:spPr>
          <a:xfrm rot="2339709">
            <a:off x="8031305" y="2601704"/>
            <a:ext cx="95853" cy="423771"/>
          </a:xfrm>
          <a:prstGeom prst="can">
            <a:avLst/>
          </a:prstGeom>
          <a:solidFill>
            <a:schemeClr val="accent4">
              <a:lumMod val="50000"/>
            </a:schemeClr>
          </a:solidFill>
          <a:ln>
            <a:solidFill>
              <a:srgbClr val="530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s-ES" sz="883">
              <a:solidFill>
                <a:prstClr val="white"/>
              </a:solidFill>
              <a:latin typeface="Calibri" panose="020F0502020204030204"/>
            </a:endParaRPr>
          </a:p>
        </p:txBody>
      </p:sp>
      <p:pic>
        <p:nvPicPr>
          <p:cNvPr id="60"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47599" y="257023"/>
            <a:ext cx="681061" cy="63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61253" y="304378"/>
            <a:ext cx="681061" cy="63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7774907" y="374161"/>
            <a:ext cx="2168500" cy="424732"/>
          </a:xfrm>
          <a:prstGeom prst="rect">
            <a:avLst/>
          </a:prstGeom>
          <a:noFill/>
        </p:spPr>
        <p:txBody>
          <a:bodyPr wrap="square" rtlCol="0">
            <a:spAutoFit/>
          </a:bodyPr>
          <a:lstStyle/>
          <a:p>
            <a:pPr defTabSz="448788" eaLnBrk="0" fontAlgn="base" hangingPunct="0">
              <a:spcBef>
                <a:spcPct val="0"/>
              </a:spcBef>
              <a:spcAft>
                <a:spcPct val="0"/>
              </a:spcAft>
            </a:pPr>
            <a:r>
              <a:rPr lang="en-US" sz="2160" dirty="0">
                <a:solidFill>
                  <a:prstClr val="white"/>
                </a:solidFill>
                <a:latin typeface="Calibri" panose="020F0502020204030204" pitchFamily="34" charset="0"/>
              </a:rPr>
              <a:t>I</a:t>
            </a:r>
            <a:r>
              <a:rPr lang="es-CU" sz="2160" dirty="0">
                <a:solidFill>
                  <a:prstClr val="white"/>
                </a:solidFill>
                <a:latin typeface="Calibri" panose="020F0502020204030204" pitchFamily="34" charset="0"/>
              </a:rPr>
              <a:t>mpulso nervioso</a:t>
            </a:r>
            <a:endParaRPr lang="en-US" sz="2160" dirty="0">
              <a:solidFill>
                <a:prstClr val="white"/>
              </a:solidFill>
              <a:latin typeface="Calibri" panose="020F0502020204030204" pitchFamily="34" charset="0"/>
            </a:endParaRPr>
          </a:p>
        </p:txBody>
      </p:sp>
      <p:cxnSp>
        <p:nvCxnSpPr>
          <p:cNvPr id="12" name="Conector recto de flecha 11"/>
          <p:cNvCxnSpPr/>
          <p:nvPr/>
        </p:nvCxnSpPr>
        <p:spPr>
          <a:xfrm flipH="1">
            <a:off x="6903437" y="574851"/>
            <a:ext cx="789597" cy="0"/>
          </a:xfrm>
          <a:prstGeom prst="straightConnector1">
            <a:avLst/>
          </a:prstGeom>
          <a:ln w="603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Forma libre 12"/>
          <p:cNvSpPr/>
          <p:nvPr/>
        </p:nvSpPr>
        <p:spPr>
          <a:xfrm>
            <a:off x="3535169" y="4294434"/>
            <a:ext cx="340952" cy="595496"/>
          </a:xfrm>
          <a:custGeom>
            <a:avLst/>
            <a:gdLst>
              <a:gd name="connsiteX0" fmla="*/ 528390 w 694645"/>
              <a:gd name="connsiteY0" fmla="*/ 1191491 h 1213246"/>
              <a:gd name="connsiteX1" fmla="*/ 1918 w 694645"/>
              <a:gd name="connsiteY1" fmla="*/ 1052945 h 1213246"/>
              <a:gd name="connsiteX2" fmla="*/ 694645 w 694645"/>
              <a:gd name="connsiteY2" fmla="*/ 0 h 1213246"/>
              <a:gd name="connsiteX3" fmla="*/ 694645 w 694645"/>
              <a:gd name="connsiteY3" fmla="*/ 0 h 1213246"/>
            </a:gdLst>
            <a:ahLst/>
            <a:cxnLst>
              <a:cxn ang="0">
                <a:pos x="connsiteX0" y="connsiteY0"/>
              </a:cxn>
              <a:cxn ang="0">
                <a:pos x="connsiteX1" y="connsiteY1"/>
              </a:cxn>
              <a:cxn ang="0">
                <a:pos x="connsiteX2" y="connsiteY2"/>
              </a:cxn>
              <a:cxn ang="0">
                <a:pos x="connsiteX3" y="connsiteY3"/>
              </a:cxn>
            </a:cxnLst>
            <a:rect l="l" t="t" r="r" b="b"/>
            <a:pathLst>
              <a:path w="694645" h="1213246">
                <a:moveTo>
                  <a:pt x="528390" y="1191491"/>
                </a:moveTo>
                <a:cubicBezTo>
                  <a:pt x="251299" y="1221509"/>
                  <a:pt x="-25791" y="1251527"/>
                  <a:pt x="1918" y="1052945"/>
                </a:cubicBezTo>
                <a:cubicBezTo>
                  <a:pt x="29627" y="854363"/>
                  <a:pt x="694645" y="0"/>
                  <a:pt x="694645" y="0"/>
                </a:cubicBezTo>
                <a:lnTo>
                  <a:pt x="694645" y="0"/>
                </a:lnTo>
              </a:path>
            </a:pathLst>
          </a:custGeom>
          <a:noFill/>
          <a:ln w="69850">
            <a:solidFill>
              <a:schemeClr val="bg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n-US" sz="883">
              <a:solidFill>
                <a:prstClr val="white"/>
              </a:solidFill>
              <a:latin typeface="Calibri" panose="020F0502020204030204"/>
            </a:endParaRPr>
          </a:p>
        </p:txBody>
      </p:sp>
      <p:sp>
        <p:nvSpPr>
          <p:cNvPr id="63" name="PubBanner">
            <a:extLst>
              <a:ext uri="{FF2B5EF4-FFF2-40B4-BE49-F238E27FC236}">
                <a16:creationId xmlns:a16="http://schemas.microsoft.com/office/drawing/2014/main" id="{98F51247-DF6F-4020-87FF-27FC51AB976C}"/>
              </a:ext>
            </a:extLst>
          </p:cNvPr>
          <p:cNvSpPr>
            <a:spLocks noEditPoints="1" noChangeArrowheads="1"/>
          </p:cNvSpPr>
          <p:nvPr/>
        </p:nvSpPr>
        <p:spPr bwMode="auto">
          <a:xfrm rot="10800000">
            <a:off x="6257845" y="5916421"/>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CuadroTexto 13">
            <a:extLst>
              <a:ext uri="{FF2B5EF4-FFF2-40B4-BE49-F238E27FC236}">
                <a16:creationId xmlns:a16="http://schemas.microsoft.com/office/drawing/2014/main" id="{872ECCF1-5EBF-4634-8124-9CDCCF0CE6D1}"/>
              </a:ext>
            </a:extLst>
          </p:cNvPr>
          <p:cNvSpPr txBox="1"/>
          <p:nvPr/>
        </p:nvSpPr>
        <p:spPr>
          <a:xfrm>
            <a:off x="7032839" y="5479753"/>
            <a:ext cx="321084" cy="575799"/>
          </a:xfrm>
          <a:prstGeom prst="rect">
            <a:avLst/>
          </a:prstGeom>
          <a:noFill/>
        </p:spPr>
        <p:txBody>
          <a:bodyPr wrap="square" rtlCol="0">
            <a:spAutoFit/>
          </a:bodyPr>
          <a:lstStyle/>
          <a:p>
            <a:pPr defTabSz="448788" eaLnBrk="0" fontAlgn="base" hangingPunct="0">
              <a:spcBef>
                <a:spcPct val="0"/>
              </a:spcBef>
              <a:spcAft>
                <a:spcPct val="0"/>
              </a:spcAft>
            </a:pPr>
            <a:r>
              <a:rPr lang="es-CU" sz="1571" b="1" dirty="0">
                <a:solidFill>
                  <a:prstClr val="white"/>
                </a:solidFill>
                <a:latin typeface="Calibri" panose="020F0502020204030204" pitchFamily="34" charset="0"/>
              </a:rPr>
              <a:t>N</a:t>
            </a:r>
            <a:r>
              <a:rPr lang="en-US" sz="1571" b="1" dirty="0">
                <a:solidFill>
                  <a:prstClr val="white"/>
                </a:solidFill>
                <a:latin typeface="Calibri" panose="020F0502020204030204" pitchFamily="34" charset="0"/>
              </a:rPr>
              <a:t>T</a:t>
            </a:r>
            <a:endParaRPr lang="es-CU" sz="1571" b="1" dirty="0">
              <a:solidFill>
                <a:prstClr val="white"/>
              </a:solidFill>
              <a:latin typeface="Calibri" panose="020F0502020204030204" pitchFamily="34" charset="0"/>
            </a:endParaRPr>
          </a:p>
        </p:txBody>
      </p:sp>
      <p:sp>
        <p:nvSpPr>
          <p:cNvPr id="65" name="CuadroTexto 64">
            <a:extLst>
              <a:ext uri="{FF2B5EF4-FFF2-40B4-BE49-F238E27FC236}">
                <a16:creationId xmlns:a16="http://schemas.microsoft.com/office/drawing/2014/main" id="{C86A42BB-71CD-455D-83D7-FD64221710D9}"/>
              </a:ext>
            </a:extLst>
          </p:cNvPr>
          <p:cNvSpPr txBox="1"/>
          <p:nvPr/>
        </p:nvSpPr>
        <p:spPr>
          <a:xfrm>
            <a:off x="9176866" y="5158623"/>
            <a:ext cx="321084" cy="575799"/>
          </a:xfrm>
          <a:prstGeom prst="rect">
            <a:avLst/>
          </a:prstGeom>
          <a:noFill/>
        </p:spPr>
        <p:txBody>
          <a:bodyPr wrap="square" rtlCol="0">
            <a:spAutoFit/>
          </a:bodyPr>
          <a:lstStyle/>
          <a:p>
            <a:pPr defTabSz="448788" eaLnBrk="0" fontAlgn="base" hangingPunct="0">
              <a:spcBef>
                <a:spcPct val="0"/>
              </a:spcBef>
              <a:spcAft>
                <a:spcPct val="0"/>
              </a:spcAft>
            </a:pPr>
            <a:r>
              <a:rPr lang="es-CU" sz="1571" b="1" dirty="0">
                <a:solidFill>
                  <a:prstClr val="white"/>
                </a:solidFill>
                <a:latin typeface="Calibri" panose="020F0502020204030204" pitchFamily="34" charset="0"/>
              </a:rPr>
              <a:t>N</a:t>
            </a:r>
            <a:r>
              <a:rPr lang="en-US" sz="1571" b="1" dirty="0">
                <a:solidFill>
                  <a:prstClr val="white"/>
                </a:solidFill>
                <a:latin typeface="Calibri" panose="020F0502020204030204" pitchFamily="34" charset="0"/>
              </a:rPr>
              <a:t>T</a:t>
            </a:r>
            <a:endParaRPr lang="es-CU" sz="1571" b="1" dirty="0">
              <a:solidFill>
                <a:prstClr val="white"/>
              </a:solidFill>
              <a:latin typeface="Calibri" panose="020F0502020204030204" pitchFamily="34" charset="0"/>
            </a:endParaRPr>
          </a:p>
        </p:txBody>
      </p:sp>
      <p:sp>
        <p:nvSpPr>
          <p:cNvPr id="66" name="CuadroTexto 65">
            <a:extLst>
              <a:ext uri="{FF2B5EF4-FFF2-40B4-BE49-F238E27FC236}">
                <a16:creationId xmlns:a16="http://schemas.microsoft.com/office/drawing/2014/main" id="{FA9F1D6B-3764-4E06-92C2-25B81601C7E1}"/>
              </a:ext>
            </a:extLst>
          </p:cNvPr>
          <p:cNvSpPr txBox="1"/>
          <p:nvPr/>
        </p:nvSpPr>
        <p:spPr>
          <a:xfrm>
            <a:off x="5972563" y="6066000"/>
            <a:ext cx="321084" cy="575799"/>
          </a:xfrm>
          <a:prstGeom prst="rect">
            <a:avLst/>
          </a:prstGeom>
          <a:noFill/>
        </p:spPr>
        <p:txBody>
          <a:bodyPr wrap="square" rtlCol="0">
            <a:spAutoFit/>
          </a:bodyPr>
          <a:lstStyle/>
          <a:p>
            <a:pPr defTabSz="448788" eaLnBrk="0" fontAlgn="base" hangingPunct="0">
              <a:spcBef>
                <a:spcPct val="0"/>
              </a:spcBef>
              <a:spcAft>
                <a:spcPct val="0"/>
              </a:spcAft>
            </a:pPr>
            <a:r>
              <a:rPr lang="es-CU" sz="1571" b="1" dirty="0">
                <a:solidFill>
                  <a:prstClr val="black"/>
                </a:solidFill>
                <a:latin typeface="Calibri" panose="020F0502020204030204" pitchFamily="34" charset="0"/>
              </a:rPr>
              <a:t>N</a:t>
            </a:r>
            <a:r>
              <a:rPr lang="en-US" sz="1571" b="1" dirty="0">
                <a:solidFill>
                  <a:prstClr val="black"/>
                </a:solidFill>
                <a:latin typeface="Calibri" panose="020F0502020204030204" pitchFamily="34" charset="0"/>
              </a:rPr>
              <a:t>T</a:t>
            </a:r>
            <a:endParaRPr lang="es-CU" sz="1571" b="1" dirty="0">
              <a:solidFill>
                <a:prstClr val="black"/>
              </a:solidFill>
              <a:latin typeface="Calibri" panose="020F0502020204030204" pitchFamily="34" charset="0"/>
            </a:endParaRPr>
          </a:p>
        </p:txBody>
      </p:sp>
      <p:sp>
        <p:nvSpPr>
          <p:cNvPr id="67" name="CuadroTexto 66">
            <a:extLst>
              <a:ext uri="{FF2B5EF4-FFF2-40B4-BE49-F238E27FC236}">
                <a16:creationId xmlns:a16="http://schemas.microsoft.com/office/drawing/2014/main" id="{DD562D35-4B22-49D2-BE2A-CBE68B6A57A6}"/>
              </a:ext>
            </a:extLst>
          </p:cNvPr>
          <p:cNvSpPr txBox="1"/>
          <p:nvPr/>
        </p:nvSpPr>
        <p:spPr>
          <a:xfrm>
            <a:off x="3866659" y="4794055"/>
            <a:ext cx="321084" cy="575799"/>
          </a:xfrm>
          <a:prstGeom prst="rect">
            <a:avLst/>
          </a:prstGeom>
          <a:noFill/>
        </p:spPr>
        <p:txBody>
          <a:bodyPr wrap="square" rtlCol="0">
            <a:spAutoFit/>
          </a:bodyPr>
          <a:lstStyle/>
          <a:p>
            <a:pPr defTabSz="448788" eaLnBrk="0" fontAlgn="base" hangingPunct="0">
              <a:spcBef>
                <a:spcPct val="0"/>
              </a:spcBef>
              <a:spcAft>
                <a:spcPct val="0"/>
              </a:spcAft>
            </a:pPr>
            <a:r>
              <a:rPr lang="es-CU" sz="1571" b="1" dirty="0">
                <a:solidFill>
                  <a:prstClr val="white"/>
                </a:solidFill>
                <a:latin typeface="Calibri" panose="020F0502020204030204" pitchFamily="34" charset="0"/>
              </a:rPr>
              <a:t>N</a:t>
            </a:r>
            <a:r>
              <a:rPr lang="en-US" sz="1571" b="1" dirty="0">
                <a:solidFill>
                  <a:prstClr val="white"/>
                </a:solidFill>
                <a:latin typeface="Calibri" panose="020F0502020204030204" pitchFamily="34" charset="0"/>
              </a:rPr>
              <a:t>T</a:t>
            </a:r>
            <a:endParaRPr lang="es-CU" sz="1571" b="1" dirty="0">
              <a:solidFill>
                <a:prstClr val="white"/>
              </a:solidFill>
              <a:latin typeface="Calibri" panose="020F0502020204030204" pitchFamily="34" charset="0"/>
            </a:endParaRPr>
          </a:p>
        </p:txBody>
      </p:sp>
      <p:sp>
        <p:nvSpPr>
          <p:cNvPr id="15" name="Luna 14">
            <a:extLst>
              <a:ext uri="{FF2B5EF4-FFF2-40B4-BE49-F238E27FC236}">
                <a16:creationId xmlns:a16="http://schemas.microsoft.com/office/drawing/2014/main" id="{B909A59F-A1A5-4163-9ED2-D4DD7A4C0350}"/>
              </a:ext>
            </a:extLst>
          </p:cNvPr>
          <p:cNvSpPr/>
          <p:nvPr/>
        </p:nvSpPr>
        <p:spPr>
          <a:xfrm rot="3726324">
            <a:off x="7194901" y="4727159"/>
            <a:ext cx="374447" cy="46409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pPr>
            <a:endParaRPr lang="es-CU" sz="883" dirty="0">
              <a:solidFill>
                <a:prstClr val="white"/>
              </a:solidFill>
              <a:latin typeface="Calibri" panose="020F0502020204030204"/>
            </a:endParaRPr>
          </a:p>
        </p:txBody>
      </p:sp>
      <p:sp>
        <p:nvSpPr>
          <p:cNvPr id="19" name="CuadroTexto 18">
            <a:extLst>
              <a:ext uri="{FF2B5EF4-FFF2-40B4-BE49-F238E27FC236}">
                <a16:creationId xmlns:a16="http://schemas.microsoft.com/office/drawing/2014/main" id="{F5523431-DA8D-44CE-BCCA-7901EE106A8D}"/>
              </a:ext>
            </a:extLst>
          </p:cNvPr>
          <p:cNvSpPr txBox="1"/>
          <p:nvPr/>
        </p:nvSpPr>
        <p:spPr>
          <a:xfrm>
            <a:off x="7067158" y="4814394"/>
            <a:ext cx="450832" cy="228204"/>
          </a:xfrm>
          <a:prstGeom prst="rect">
            <a:avLst/>
          </a:prstGeom>
          <a:noFill/>
        </p:spPr>
        <p:txBody>
          <a:bodyPr wrap="square" rtlCol="0">
            <a:spAutoFit/>
          </a:bodyPr>
          <a:lstStyle/>
          <a:p>
            <a:pPr algn="ctr" defTabSz="448788" eaLnBrk="0" fontAlgn="base" hangingPunct="0">
              <a:spcBef>
                <a:spcPct val="0"/>
              </a:spcBef>
              <a:spcAft>
                <a:spcPct val="0"/>
              </a:spcAft>
            </a:pPr>
            <a:r>
              <a:rPr lang="es-CU" sz="883" b="1" dirty="0">
                <a:solidFill>
                  <a:prstClr val="white"/>
                </a:solidFill>
                <a:latin typeface="Calibri" panose="020F0502020204030204" pitchFamily="34" charset="0"/>
              </a:rPr>
              <a:t>N</a:t>
            </a:r>
            <a:r>
              <a:rPr lang="en-US" sz="883" b="1" dirty="0">
                <a:solidFill>
                  <a:prstClr val="white"/>
                </a:solidFill>
                <a:latin typeface="Calibri" panose="020F0502020204030204" pitchFamily="34" charset="0"/>
              </a:rPr>
              <a:t>T</a:t>
            </a:r>
            <a:endParaRPr lang="es-CU" sz="883" b="1" dirty="0">
              <a:solidFill>
                <a:prstClr val="white"/>
              </a:solidFill>
              <a:latin typeface="Calibri" panose="020F0502020204030204" pitchFamily="34" charset="0"/>
            </a:endParaRPr>
          </a:p>
        </p:txBody>
      </p:sp>
      <p:sp>
        <p:nvSpPr>
          <p:cNvPr id="10" name="CuadroTexto 9">
            <a:extLst>
              <a:ext uri="{FF2B5EF4-FFF2-40B4-BE49-F238E27FC236}">
                <a16:creationId xmlns:a16="http://schemas.microsoft.com/office/drawing/2014/main" id="{E0FA407A-07D3-407C-9881-263F9EE9C721}"/>
              </a:ext>
            </a:extLst>
          </p:cNvPr>
          <p:cNvSpPr txBox="1"/>
          <p:nvPr/>
        </p:nvSpPr>
        <p:spPr>
          <a:xfrm>
            <a:off x="5239376" y="5233243"/>
            <a:ext cx="516322" cy="364267"/>
          </a:xfrm>
          <a:prstGeom prst="rect">
            <a:avLst/>
          </a:prstGeom>
          <a:noFill/>
        </p:spPr>
        <p:txBody>
          <a:bodyPr wrap="square" rtlCol="0">
            <a:spAutoFit/>
          </a:bodyPr>
          <a:lstStyle/>
          <a:p>
            <a:pPr defTabSz="448788" eaLnBrk="0" fontAlgn="base" hangingPunct="0">
              <a:spcBef>
                <a:spcPct val="0"/>
              </a:spcBef>
              <a:spcAft>
                <a:spcPct val="0"/>
              </a:spcAft>
            </a:pPr>
            <a:r>
              <a:rPr lang="es-CU" sz="1767" b="1" dirty="0">
                <a:solidFill>
                  <a:prstClr val="white"/>
                </a:solidFill>
                <a:latin typeface="Calibri" panose="020F0502020204030204" pitchFamily="34" charset="0"/>
              </a:rPr>
              <a:t>N</a:t>
            </a:r>
            <a:r>
              <a:rPr lang="en-US" sz="1767" b="1" dirty="0">
                <a:solidFill>
                  <a:prstClr val="white"/>
                </a:solidFill>
                <a:latin typeface="Calibri" panose="020F0502020204030204" pitchFamily="34" charset="0"/>
              </a:rPr>
              <a:t>T</a:t>
            </a:r>
            <a:endParaRPr lang="es-CU" sz="1767" b="1" dirty="0">
              <a:solidFill>
                <a:prstClr val="white"/>
              </a:solidFill>
              <a:latin typeface="Calibri" panose="020F0502020204030204" pitchFamily="34" charset="0"/>
            </a:endParaRPr>
          </a:p>
        </p:txBody>
      </p:sp>
      <p:sp>
        <p:nvSpPr>
          <p:cNvPr id="68" name="CuadroTexto 67">
            <a:extLst>
              <a:ext uri="{FF2B5EF4-FFF2-40B4-BE49-F238E27FC236}">
                <a16:creationId xmlns:a16="http://schemas.microsoft.com/office/drawing/2014/main" id="{C47CBC49-49A0-4563-A9F3-2D7B166BC93B}"/>
              </a:ext>
            </a:extLst>
          </p:cNvPr>
          <p:cNvSpPr txBox="1"/>
          <p:nvPr/>
        </p:nvSpPr>
        <p:spPr>
          <a:xfrm>
            <a:off x="6449308" y="5188454"/>
            <a:ext cx="516322" cy="364267"/>
          </a:xfrm>
          <a:prstGeom prst="rect">
            <a:avLst/>
          </a:prstGeom>
          <a:noFill/>
        </p:spPr>
        <p:txBody>
          <a:bodyPr wrap="square" rtlCol="0">
            <a:spAutoFit/>
          </a:bodyPr>
          <a:lstStyle/>
          <a:p>
            <a:pPr defTabSz="448788" eaLnBrk="0" fontAlgn="base" hangingPunct="0">
              <a:spcBef>
                <a:spcPct val="0"/>
              </a:spcBef>
              <a:spcAft>
                <a:spcPct val="0"/>
              </a:spcAft>
            </a:pPr>
            <a:r>
              <a:rPr lang="es-CU" sz="1767" b="1" dirty="0">
                <a:solidFill>
                  <a:prstClr val="white"/>
                </a:solidFill>
                <a:latin typeface="Calibri" panose="020F0502020204030204" pitchFamily="34" charset="0"/>
              </a:rPr>
              <a:t>N</a:t>
            </a:r>
            <a:r>
              <a:rPr lang="en-US" sz="1767" b="1" dirty="0">
                <a:solidFill>
                  <a:prstClr val="white"/>
                </a:solidFill>
                <a:latin typeface="Calibri" panose="020F0502020204030204" pitchFamily="34" charset="0"/>
              </a:rPr>
              <a:t>T</a:t>
            </a:r>
            <a:endParaRPr lang="es-CU" sz="1767" b="1" dirty="0">
              <a:solidFill>
                <a:prstClr val="white"/>
              </a:solidFill>
              <a:latin typeface="Calibri" panose="020F0502020204030204" pitchFamily="34" charset="0"/>
            </a:endParaRPr>
          </a:p>
        </p:txBody>
      </p:sp>
    </p:spTree>
    <p:extLst>
      <p:ext uri="{BB962C8B-B14F-4D97-AF65-F5344CB8AC3E}">
        <p14:creationId xmlns:p14="http://schemas.microsoft.com/office/powerpoint/2010/main" val="576335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1938" y="365126"/>
            <a:ext cx="9911862" cy="1322997"/>
          </a:xfrm>
        </p:spPr>
        <p:txBody>
          <a:bodyPr>
            <a:noAutofit/>
          </a:bodyPr>
          <a:lstStyle/>
          <a:p>
            <a:pPr algn="ctr"/>
            <a:r>
              <a:rPr lang="es-ES" sz="3600" b="1" dirty="0" smtClean="0">
                <a:solidFill>
                  <a:schemeClr val="bg1"/>
                </a:solidFill>
                <a:latin typeface="Arial" panose="020B0604020202020204" pitchFamily="34" charset="0"/>
                <a:cs typeface="Arial" panose="020B0604020202020204" pitchFamily="34" charset="0"/>
              </a:rPr>
              <a:t>SISTEMA NERVIOSO AUTÓNOMO (SNA) </a:t>
            </a:r>
            <a:r>
              <a:rPr lang="es-ES" sz="3600" dirty="0" smtClean="0">
                <a:solidFill>
                  <a:schemeClr val="bg1"/>
                </a:solidFill>
                <a:latin typeface="Arial" panose="020B0604020202020204" pitchFamily="34" charset="0"/>
                <a:cs typeface="Arial" panose="020B0604020202020204" pitchFamily="34" charset="0"/>
              </a:rPr>
              <a:t> </a:t>
            </a:r>
            <a:r>
              <a:rPr lang="es-ES" sz="3600" dirty="0">
                <a:solidFill>
                  <a:schemeClr val="bg1"/>
                </a:solidFill>
                <a:latin typeface="Arial" panose="020B0604020202020204" pitchFamily="34" charset="0"/>
                <a:cs typeface="Arial" panose="020B0604020202020204" pitchFamily="34" charset="0"/>
              </a:rPr>
              <a:t/>
            </a:r>
            <a:br>
              <a:rPr lang="es-ES" sz="3600" dirty="0">
                <a:solidFill>
                  <a:schemeClr val="bg1"/>
                </a:solidFill>
                <a:latin typeface="Arial" panose="020B0604020202020204" pitchFamily="34" charset="0"/>
                <a:cs typeface="Arial" panose="020B0604020202020204" pitchFamily="34" charset="0"/>
              </a:rPr>
            </a:br>
            <a:endParaRPr lang="es-ES" sz="2400" dirty="0">
              <a:solidFill>
                <a:schemeClr val="bg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79262895"/>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039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748146"/>
            <a:ext cx="11845636" cy="1298429"/>
          </a:xfrm>
          <a:solidFill>
            <a:schemeClr val="bg1">
              <a:lumMod val="75000"/>
            </a:schemeClr>
          </a:solidFill>
          <a:scene3d>
            <a:camera prst="orthographicFront"/>
            <a:lightRig rig="threePt" dir="t"/>
          </a:scene3d>
          <a:sp3d>
            <a:bevelT/>
          </a:sp3d>
        </p:spPr>
        <p:txBody>
          <a:bodyPr>
            <a:normAutofit fontScale="90000"/>
          </a:bodyPr>
          <a:lstStyle/>
          <a:p>
            <a:pPr algn="ctr">
              <a:lnSpc>
                <a:spcPct val="100000"/>
              </a:lnSpc>
            </a:pPr>
            <a:r>
              <a:rPr lang="es-ES" dirty="0" smtClean="0">
                <a:solidFill>
                  <a:schemeClr val="bg1"/>
                </a:solidFill>
              </a:rPr>
              <a:t> </a:t>
            </a:r>
            <a:r>
              <a:rPr lang="es-ES" sz="3200" b="1" dirty="0" smtClean="0">
                <a:latin typeface="Arial" panose="020B0604020202020204" pitchFamily="34" charset="0"/>
                <a:cs typeface="Arial" panose="020B0604020202020204" pitchFamily="34" charset="0"/>
              </a:rPr>
              <a:t>Sistemas nerviosos </a:t>
            </a:r>
            <a:r>
              <a:rPr lang="es-ES" sz="2800" b="1" dirty="0" smtClean="0">
                <a:latin typeface="Arial" panose="020B0604020202020204" pitchFamily="34" charset="0"/>
                <a:cs typeface="Arial" panose="020B0604020202020204" pitchFamily="34" charset="0"/>
              </a:rPr>
              <a:t>Simpático y Parasimpático </a:t>
            </a:r>
            <a:br>
              <a:rPr lang="es-ES" sz="2800" b="1" dirty="0" smtClean="0">
                <a:latin typeface="Arial" panose="020B0604020202020204" pitchFamily="34" charset="0"/>
                <a:cs typeface="Arial" panose="020B0604020202020204" pitchFamily="34" charset="0"/>
              </a:rPr>
            </a:br>
            <a:r>
              <a:rPr lang="es-ES" sz="2800" b="1" dirty="0" smtClean="0">
                <a:latin typeface="Arial" panose="020B0604020202020204" pitchFamily="34" charset="0"/>
                <a:cs typeface="Arial" panose="020B0604020202020204" pitchFamily="34" charset="0"/>
              </a:rPr>
              <a:t>formados </a:t>
            </a:r>
            <a:r>
              <a:rPr lang="es-ES" sz="2800" b="1" dirty="0">
                <a:latin typeface="Arial" panose="020B0604020202020204" pitchFamily="34" charset="0"/>
                <a:cs typeface="Arial" panose="020B0604020202020204" pitchFamily="34" charset="0"/>
              </a:rPr>
              <a:t>por </a:t>
            </a:r>
            <a:r>
              <a:rPr lang="es-ES" sz="2800" b="1" dirty="0" smtClean="0">
                <a:latin typeface="Arial" panose="020B0604020202020204" pitchFamily="34" charset="0"/>
                <a:cs typeface="Arial" panose="020B0604020202020204" pitchFamily="34" charset="0"/>
              </a:rPr>
              <a:t>neuronas PREGANGLIONARES </a:t>
            </a:r>
            <a:r>
              <a:rPr lang="es-ES" sz="2800" b="1" dirty="0">
                <a:latin typeface="Arial" panose="020B0604020202020204" pitchFamily="34" charset="0"/>
                <a:cs typeface="Arial" panose="020B0604020202020204" pitchFamily="34" charset="0"/>
              </a:rPr>
              <a:t>y posganglionares</a:t>
            </a:r>
            <a:r>
              <a:rPr lang="es-ES" dirty="0"/>
              <a:t>. </a:t>
            </a:r>
          </a:p>
        </p:txBody>
      </p:sp>
      <p:sp>
        <p:nvSpPr>
          <p:cNvPr id="3" name="Marcador de contenido 2"/>
          <p:cNvSpPr>
            <a:spLocks noGrp="1"/>
          </p:cNvSpPr>
          <p:nvPr>
            <p:ph idx="1"/>
          </p:nvPr>
        </p:nvSpPr>
        <p:spPr>
          <a:xfrm>
            <a:off x="304799" y="2714047"/>
            <a:ext cx="11540837" cy="3437370"/>
          </a:xfrm>
        </p:spPr>
        <p:txBody>
          <a:bodyPr>
            <a:normAutofit/>
          </a:bodyPr>
          <a:lstStyle/>
          <a:p>
            <a:pPr marL="0">
              <a:lnSpc>
                <a:spcPct val="150000"/>
              </a:lnSpc>
              <a:spcBef>
                <a:spcPts val="0"/>
              </a:spcBef>
            </a:pPr>
            <a:r>
              <a:rPr lang="es-ES" dirty="0">
                <a:solidFill>
                  <a:schemeClr val="bg1"/>
                </a:solidFill>
                <a:latin typeface="Arial" panose="020B0604020202020204" pitchFamily="34" charset="0"/>
                <a:cs typeface="Arial" panose="020B0604020202020204" pitchFamily="34" charset="0"/>
              </a:rPr>
              <a:t>Las</a:t>
            </a:r>
            <a:r>
              <a:rPr lang="es-ES" dirty="0">
                <a:latin typeface="Arial" panose="020B0604020202020204" pitchFamily="34" charset="0"/>
                <a:cs typeface="Arial" panose="020B0604020202020204" pitchFamily="34" charset="0"/>
              </a:rPr>
              <a:t> </a:t>
            </a:r>
            <a:r>
              <a:rPr lang="es-ES" b="1" dirty="0" smtClean="0">
                <a:solidFill>
                  <a:schemeClr val="bg1"/>
                </a:solidFill>
                <a:latin typeface="Arial" panose="020B0604020202020204" pitchFamily="34" charset="0"/>
                <a:cs typeface="Arial" panose="020B0604020202020204" pitchFamily="34" charset="0"/>
              </a:rPr>
              <a:t>fibras PREGANGLIONARES </a:t>
            </a:r>
            <a:r>
              <a:rPr lang="es-ES" dirty="0" smtClean="0">
                <a:solidFill>
                  <a:schemeClr val="bg1"/>
                </a:solidFill>
                <a:latin typeface="Arial" panose="020B0604020202020204" pitchFamily="34" charset="0"/>
                <a:cs typeface="Arial" panose="020B0604020202020204" pitchFamily="34" charset="0"/>
              </a:rPr>
              <a:t>de </a:t>
            </a:r>
            <a:r>
              <a:rPr lang="es-ES" dirty="0">
                <a:solidFill>
                  <a:schemeClr val="bg1"/>
                </a:solidFill>
                <a:latin typeface="Arial" panose="020B0604020202020204" pitchFamily="34" charset="0"/>
                <a:cs typeface="Arial" panose="020B0604020202020204" pitchFamily="34" charset="0"/>
              </a:rPr>
              <a:t>ambas divisiones del SNA y las fibras </a:t>
            </a:r>
            <a:r>
              <a:rPr lang="es-ES" b="1" dirty="0" smtClean="0">
                <a:solidFill>
                  <a:schemeClr val="bg1"/>
                </a:solidFill>
                <a:latin typeface="Arial" panose="020B0604020202020204" pitchFamily="34" charset="0"/>
                <a:cs typeface="Arial" panose="020B0604020202020204" pitchFamily="34" charset="0"/>
              </a:rPr>
              <a:t>POSGANGLIONARES de la división PARASIMPÁTICA SON fibras COLINÉRGICAS </a:t>
            </a:r>
            <a:r>
              <a:rPr lang="es-ES" dirty="0" smtClean="0">
                <a:solidFill>
                  <a:schemeClr val="bg1"/>
                </a:solidFill>
                <a:latin typeface="Arial" panose="020B0604020202020204" pitchFamily="34" charset="0"/>
                <a:cs typeface="Arial" panose="020B0604020202020204" pitchFamily="34" charset="0"/>
              </a:rPr>
              <a:t>(</a:t>
            </a:r>
            <a:r>
              <a:rPr lang="es-ES" dirty="0">
                <a:solidFill>
                  <a:schemeClr val="bg1"/>
                </a:solidFill>
                <a:latin typeface="Arial" panose="020B0604020202020204" pitchFamily="34" charset="0"/>
                <a:cs typeface="Arial" panose="020B0604020202020204" pitchFamily="34" charset="0"/>
              </a:rPr>
              <a:t>liberan </a:t>
            </a:r>
            <a:r>
              <a:rPr lang="es-ES" b="1" dirty="0" smtClean="0">
                <a:solidFill>
                  <a:schemeClr val="bg1"/>
                </a:solidFill>
                <a:latin typeface="Arial" panose="020B0604020202020204" pitchFamily="34" charset="0"/>
                <a:cs typeface="Arial" panose="020B0604020202020204" pitchFamily="34" charset="0"/>
              </a:rPr>
              <a:t>acetilcolina</a:t>
            </a:r>
            <a:r>
              <a:rPr lang="es-ES" dirty="0">
                <a:solidFill>
                  <a:schemeClr val="bg1"/>
                </a:solidFill>
                <a:latin typeface="Arial" panose="020B0604020202020204" pitchFamily="34" charset="0"/>
                <a:cs typeface="Arial" panose="020B0604020202020204" pitchFamily="34" charset="0"/>
              </a:rPr>
              <a:t>) que actúan sobre los receptores colinérgicos (nicotínicos o muscarínicos). </a:t>
            </a:r>
            <a:endParaRPr lang="es-ES" dirty="0" smtClean="0">
              <a:solidFill>
                <a:schemeClr val="bg1"/>
              </a:solidFill>
              <a:latin typeface="Arial" panose="020B0604020202020204" pitchFamily="34" charset="0"/>
              <a:cs typeface="Arial" panose="020B0604020202020204" pitchFamily="34" charset="0"/>
            </a:endParaRPr>
          </a:p>
          <a:p>
            <a:endParaRPr lang="es-ES" dirty="0">
              <a:solidFill>
                <a:schemeClr val="bg1"/>
              </a:solidFill>
            </a:endParaRPr>
          </a:p>
          <a:p>
            <a:pPr marL="0" indent="0">
              <a:buNone/>
            </a:pPr>
            <a:endParaRPr lang="es-ES" dirty="0">
              <a:solidFill>
                <a:schemeClr val="bg1"/>
              </a:solidFill>
            </a:endParaRPr>
          </a:p>
        </p:txBody>
      </p:sp>
    </p:spTree>
    <p:extLst>
      <p:ext uri="{BB962C8B-B14F-4D97-AF65-F5344CB8AC3E}">
        <p14:creationId xmlns:p14="http://schemas.microsoft.com/office/powerpoint/2010/main" val="205730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1218" y="2490643"/>
            <a:ext cx="10515600" cy="3272848"/>
          </a:xfrm>
        </p:spPr>
        <p:txBody>
          <a:bodyPr/>
          <a:lstStyle/>
          <a:p>
            <a:pPr>
              <a:lnSpc>
                <a:spcPct val="150000"/>
              </a:lnSpc>
            </a:pPr>
            <a:r>
              <a:rPr lang="es-ES" dirty="0">
                <a:solidFill>
                  <a:schemeClr val="bg1"/>
                </a:solidFill>
                <a:latin typeface="Arial" panose="020B0604020202020204" pitchFamily="34" charset="0"/>
                <a:cs typeface="Arial" panose="020B0604020202020204" pitchFamily="34" charset="0"/>
              </a:rPr>
              <a:t>Las fibras </a:t>
            </a:r>
            <a:r>
              <a:rPr lang="es-ES" b="1" dirty="0">
                <a:solidFill>
                  <a:schemeClr val="bg1"/>
                </a:solidFill>
                <a:latin typeface="Arial" panose="020B0604020202020204" pitchFamily="34" charset="0"/>
                <a:cs typeface="Arial" panose="020B0604020202020204" pitchFamily="34" charset="0"/>
              </a:rPr>
              <a:t>POSGANGLIONARES</a:t>
            </a:r>
            <a:r>
              <a:rPr lang="es-ES" dirty="0">
                <a:solidFill>
                  <a:schemeClr val="bg1"/>
                </a:solidFill>
                <a:latin typeface="Arial" panose="020B0604020202020204" pitchFamily="34" charset="0"/>
                <a:cs typeface="Arial" panose="020B0604020202020204" pitchFamily="34" charset="0"/>
              </a:rPr>
              <a:t> de la división </a:t>
            </a:r>
            <a:r>
              <a:rPr lang="es-ES" b="1" dirty="0">
                <a:solidFill>
                  <a:schemeClr val="bg1"/>
                </a:solidFill>
                <a:latin typeface="Arial" panose="020B0604020202020204" pitchFamily="34" charset="0"/>
                <a:cs typeface="Arial" panose="020B0604020202020204" pitchFamily="34" charset="0"/>
              </a:rPr>
              <a:t>SIMPÁTICA</a:t>
            </a:r>
            <a:r>
              <a:rPr lang="es-ES" dirty="0">
                <a:solidFill>
                  <a:schemeClr val="bg1"/>
                </a:solidFill>
                <a:latin typeface="Arial" panose="020B0604020202020204" pitchFamily="34" charset="0"/>
                <a:cs typeface="Arial" panose="020B0604020202020204" pitchFamily="34" charset="0"/>
              </a:rPr>
              <a:t> son fibras </a:t>
            </a:r>
            <a:r>
              <a:rPr lang="es-ES" b="1" dirty="0">
                <a:solidFill>
                  <a:schemeClr val="bg1"/>
                </a:solidFill>
                <a:latin typeface="Arial" panose="020B0604020202020204" pitchFamily="34" charset="0"/>
                <a:cs typeface="Arial" panose="020B0604020202020204" pitchFamily="34" charset="0"/>
              </a:rPr>
              <a:t>ADRENÉRGICAS</a:t>
            </a:r>
            <a:r>
              <a:rPr lang="es-ES" dirty="0">
                <a:solidFill>
                  <a:schemeClr val="bg1"/>
                </a:solidFill>
                <a:latin typeface="Arial" panose="020B0604020202020204" pitchFamily="34" charset="0"/>
                <a:cs typeface="Arial" panose="020B0604020202020204" pitchFamily="34" charset="0"/>
              </a:rPr>
              <a:t> (liberan </a:t>
            </a:r>
            <a:r>
              <a:rPr lang="es-ES" b="1" dirty="0">
                <a:solidFill>
                  <a:schemeClr val="bg1"/>
                </a:solidFill>
                <a:latin typeface="Arial" panose="020B0604020202020204" pitchFamily="34" charset="0"/>
                <a:cs typeface="Arial" panose="020B0604020202020204" pitchFamily="34" charset="0"/>
              </a:rPr>
              <a:t>noradrenalina</a:t>
            </a:r>
            <a:r>
              <a:rPr lang="es-ES" dirty="0">
                <a:solidFill>
                  <a:schemeClr val="bg1"/>
                </a:solidFill>
                <a:latin typeface="Arial" panose="020B0604020202020204" pitchFamily="34" charset="0"/>
                <a:cs typeface="Arial" panose="020B0604020202020204" pitchFamily="34" charset="0"/>
              </a:rPr>
              <a:t>) que actúan sobre los receptores adrenérgicos, con la excepción de las fibras que inervan las glándulas sudoríparas que son colinérgicas. </a:t>
            </a:r>
          </a:p>
          <a:p>
            <a:endParaRPr lang="es-ES" dirty="0"/>
          </a:p>
        </p:txBody>
      </p:sp>
      <p:sp>
        <p:nvSpPr>
          <p:cNvPr id="6" name="Título 1"/>
          <p:cNvSpPr>
            <a:spLocks noGrp="1"/>
          </p:cNvSpPr>
          <p:nvPr>
            <p:ph type="title"/>
          </p:nvPr>
        </p:nvSpPr>
        <p:spPr>
          <a:xfrm>
            <a:off x="838200" y="559089"/>
            <a:ext cx="10515600" cy="1325563"/>
          </a:xfrm>
          <a:solidFill>
            <a:schemeClr val="bg1">
              <a:lumMod val="75000"/>
            </a:schemeClr>
          </a:solidFill>
          <a:scene3d>
            <a:camera prst="orthographicFront"/>
            <a:lightRig rig="threePt" dir="t"/>
          </a:scene3d>
          <a:sp3d>
            <a:bevelT/>
          </a:sp3d>
        </p:spPr>
        <p:txBody>
          <a:bodyPr>
            <a:normAutofit fontScale="90000"/>
          </a:bodyPr>
          <a:lstStyle/>
          <a:p>
            <a:pPr algn="ctr">
              <a:lnSpc>
                <a:spcPct val="100000"/>
              </a:lnSpc>
            </a:pPr>
            <a:r>
              <a:rPr lang="es-ES" dirty="0" smtClean="0">
                <a:solidFill>
                  <a:schemeClr val="bg1"/>
                </a:solidFill>
              </a:rPr>
              <a:t> </a:t>
            </a:r>
            <a:r>
              <a:rPr lang="es-ES" sz="3200" b="1" dirty="0" smtClean="0">
                <a:latin typeface="Arial" panose="020B0604020202020204" pitchFamily="34" charset="0"/>
                <a:cs typeface="Arial" panose="020B0604020202020204" pitchFamily="34" charset="0"/>
              </a:rPr>
              <a:t>Sistemas nerviosos </a:t>
            </a:r>
            <a:r>
              <a:rPr lang="es-ES" sz="2800" b="1" dirty="0" smtClean="0">
                <a:latin typeface="Arial" panose="020B0604020202020204" pitchFamily="34" charset="0"/>
                <a:cs typeface="Arial" panose="020B0604020202020204" pitchFamily="34" charset="0"/>
              </a:rPr>
              <a:t>Simpático y Parasimpático </a:t>
            </a:r>
            <a:br>
              <a:rPr lang="es-ES" sz="2800" b="1" dirty="0" smtClean="0">
                <a:latin typeface="Arial" panose="020B0604020202020204" pitchFamily="34" charset="0"/>
                <a:cs typeface="Arial" panose="020B0604020202020204" pitchFamily="34" charset="0"/>
              </a:rPr>
            </a:br>
            <a:r>
              <a:rPr lang="es-ES" sz="2800" b="1" dirty="0" smtClean="0">
                <a:latin typeface="Arial" panose="020B0604020202020204" pitchFamily="34" charset="0"/>
                <a:cs typeface="Arial" panose="020B0604020202020204" pitchFamily="34" charset="0"/>
              </a:rPr>
              <a:t>formados </a:t>
            </a:r>
            <a:r>
              <a:rPr lang="es-ES" sz="2800" b="1" dirty="0">
                <a:latin typeface="Arial" panose="020B0604020202020204" pitchFamily="34" charset="0"/>
                <a:cs typeface="Arial" panose="020B0604020202020204" pitchFamily="34" charset="0"/>
              </a:rPr>
              <a:t>por </a:t>
            </a:r>
            <a:r>
              <a:rPr lang="es-ES" sz="2800" b="1" dirty="0" smtClean="0">
                <a:latin typeface="Arial" panose="020B0604020202020204" pitchFamily="34" charset="0"/>
                <a:cs typeface="Arial" panose="020B0604020202020204" pitchFamily="34" charset="0"/>
              </a:rPr>
              <a:t>neuronas preganglionares </a:t>
            </a:r>
            <a:r>
              <a:rPr lang="es-ES" sz="2800" b="1" dirty="0">
                <a:latin typeface="Arial" panose="020B0604020202020204" pitchFamily="34" charset="0"/>
                <a:cs typeface="Arial" panose="020B0604020202020204" pitchFamily="34" charset="0"/>
              </a:rPr>
              <a:t>y </a:t>
            </a:r>
            <a:r>
              <a:rPr lang="es-ES" sz="2800" b="1" dirty="0" smtClean="0">
                <a:latin typeface="Arial" panose="020B0604020202020204" pitchFamily="34" charset="0"/>
                <a:cs typeface="Arial" panose="020B0604020202020204" pitchFamily="34" charset="0"/>
              </a:rPr>
              <a:t>POSGANGLIONARES</a:t>
            </a:r>
            <a:r>
              <a:rPr lang="es-ES" dirty="0" smtClean="0"/>
              <a:t>. </a:t>
            </a:r>
            <a:endParaRPr lang="es-ES" dirty="0"/>
          </a:p>
        </p:txBody>
      </p:sp>
    </p:spTree>
    <p:extLst>
      <p:ext uri="{BB962C8B-B14F-4D97-AF65-F5344CB8AC3E}">
        <p14:creationId xmlns:p14="http://schemas.microsoft.com/office/powerpoint/2010/main" val="327791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32401"/>
          </a:xfrm>
        </p:spPr>
        <p:txBody>
          <a:bodyPr>
            <a:noAutofit/>
          </a:bodyPr>
          <a:lstStyle/>
          <a:p>
            <a:pPr algn="ctr">
              <a:lnSpc>
                <a:spcPct val="150000"/>
              </a:lnSpc>
            </a:pPr>
            <a:r>
              <a:rPr lang="es-ES" sz="2400" dirty="0" smtClean="0">
                <a:solidFill>
                  <a:schemeClr val="bg1"/>
                </a:solidFill>
                <a:latin typeface="Arial" panose="020B0604020202020204" pitchFamily="34" charset="0"/>
                <a:cs typeface="Arial" panose="020B0604020202020204" pitchFamily="34" charset="0"/>
              </a:rPr>
              <a:t>Resumen de características anatomofisiológicas del </a:t>
            </a:r>
            <a:br>
              <a:rPr lang="es-ES" sz="2400" dirty="0" smtClean="0">
                <a:solidFill>
                  <a:schemeClr val="bg1"/>
                </a:solidFill>
                <a:latin typeface="Arial" panose="020B0604020202020204" pitchFamily="34" charset="0"/>
                <a:cs typeface="Arial" panose="020B0604020202020204" pitchFamily="34" charset="0"/>
              </a:rPr>
            </a:br>
            <a:r>
              <a:rPr lang="es-ES" sz="2400" dirty="0" smtClean="0">
                <a:solidFill>
                  <a:schemeClr val="bg1"/>
                </a:solidFill>
                <a:latin typeface="Arial" panose="020B0604020202020204" pitchFamily="34" charset="0"/>
                <a:cs typeface="Arial" panose="020B0604020202020204" pitchFamily="34" charset="0"/>
              </a:rPr>
              <a:t>Sistema Nervioso Simpático y Parasimpático </a:t>
            </a:r>
            <a:endParaRPr lang="es-ES" sz="2400"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noGrp="1"/>
          </p:cNvGraphicFramePr>
          <p:nvPr>
            <p:ph idx="1"/>
          </p:nvPr>
        </p:nvGraphicFramePr>
        <p:xfrm>
          <a:off x="838200" y="1371599"/>
          <a:ext cx="10622973" cy="5187562"/>
        </p:xfrm>
        <a:graphic>
          <a:graphicData uri="http://schemas.openxmlformats.org/drawingml/2006/table">
            <a:tbl>
              <a:tblPr firstRow="1" bandRow="1">
                <a:tableStyleId>{EB344D84-9AFB-497E-A393-DC336BA19D2E}</a:tableStyleId>
              </a:tblPr>
              <a:tblGrid>
                <a:gridCol w="3540991">
                  <a:extLst>
                    <a:ext uri="{9D8B030D-6E8A-4147-A177-3AD203B41FA5}">
                      <a16:colId xmlns:a16="http://schemas.microsoft.com/office/drawing/2014/main" val="1846299284"/>
                    </a:ext>
                  </a:extLst>
                </a:gridCol>
                <a:gridCol w="3939877">
                  <a:extLst>
                    <a:ext uri="{9D8B030D-6E8A-4147-A177-3AD203B41FA5}">
                      <a16:colId xmlns:a16="http://schemas.microsoft.com/office/drawing/2014/main" val="3459833368"/>
                    </a:ext>
                  </a:extLst>
                </a:gridCol>
                <a:gridCol w="3142105">
                  <a:extLst>
                    <a:ext uri="{9D8B030D-6E8A-4147-A177-3AD203B41FA5}">
                      <a16:colId xmlns:a16="http://schemas.microsoft.com/office/drawing/2014/main" val="3386091840"/>
                    </a:ext>
                  </a:extLst>
                </a:gridCol>
              </a:tblGrid>
              <a:tr h="762001">
                <a:tc>
                  <a:txBody>
                    <a:bodyPr/>
                    <a:lstStyle/>
                    <a:p>
                      <a:endParaRPr lang="es-ES" dirty="0"/>
                    </a:p>
                  </a:txBody>
                  <a:tcPr>
                    <a:cell3D prstMaterial="dkEdge">
                      <a:bevel/>
                      <a:lightRig rig="flood" dir="t"/>
                    </a:cell3D>
                  </a:tcPr>
                </a:tc>
                <a:tc>
                  <a:txBody>
                    <a:bodyPr/>
                    <a:lstStyle/>
                    <a:p>
                      <a:endParaRPr lang="es-ES" sz="1800" dirty="0" smtClean="0">
                        <a:solidFill>
                          <a:srgbClr val="C00000"/>
                        </a:solidFill>
                      </a:endParaRPr>
                    </a:p>
                    <a:p>
                      <a:r>
                        <a:rPr lang="es-ES" sz="1800" dirty="0" smtClean="0">
                          <a:solidFill>
                            <a:srgbClr val="C00000"/>
                          </a:solidFill>
                        </a:rPr>
                        <a:t>SISTEMA NERVIOSO</a:t>
                      </a:r>
                      <a:r>
                        <a:rPr lang="es-ES" sz="1800" baseline="0" dirty="0" smtClean="0">
                          <a:solidFill>
                            <a:srgbClr val="C00000"/>
                          </a:solidFill>
                        </a:rPr>
                        <a:t> SIMPÁTICO</a:t>
                      </a:r>
                      <a:endParaRPr lang="es-ES" sz="1800" dirty="0">
                        <a:solidFill>
                          <a:srgbClr val="C00000"/>
                        </a:solidFill>
                      </a:endParaRPr>
                    </a:p>
                  </a:txBody>
                  <a:tcPr>
                    <a:cell3D prstMaterial="dkEdge">
                      <a:bevel/>
                      <a:lightRig rig="flood" dir="t"/>
                    </a:cell3D>
                    <a:solidFill>
                      <a:schemeClr val="bg1"/>
                    </a:solidFill>
                  </a:tcPr>
                </a:tc>
                <a:tc>
                  <a:txBody>
                    <a:bodyPr/>
                    <a:lstStyle/>
                    <a:p>
                      <a:pPr marL="0" marR="0" indent="0" algn="ctr" defTabSz="871725" rtl="0" eaLnBrk="1" fontAlgn="auto" latinLnBrk="0" hangingPunct="1">
                        <a:lnSpc>
                          <a:spcPct val="100000"/>
                        </a:lnSpc>
                        <a:spcBef>
                          <a:spcPts val="0"/>
                        </a:spcBef>
                        <a:spcAft>
                          <a:spcPts val="0"/>
                        </a:spcAft>
                        <a:buClrTx/>
                        <a:buSzTx/>
                        <a:buFontTx/>
                        <a:buNone/>
                        <a:tabLst/>
                        <a:defRPr/>
                      </a:pPr>
                      <a:endParaRPr lang="es-ES" sz="1800" dirty="0" smtClean="0">
                        <a:solidFill>
                          <a:srgbClr val="C00000"/>
                        </a:solidFill>
                      </a:endParaRPr>
                    </a:p>
                    <a:p>
                      <a:pPr marL="0" marR="0" indent="0" algn="ctr" defTabSz="871725" rtl="0" eaLnBrk="1" fontAlgn="auto" latinLnBrk="0" hangingPunct="1">
                        <a:lnSpc>
                          <a:spcPct val="100000"/>
                        </a:lnSpc>
                        <a:spcBef>
                          <a:spcPts val="0"/>
                        </a:spcBef>
                        <a:spcAft>
                          <a:spcPts val="0"/>
                        </a:spcAft>
                        <a:buClrTx/>
                        <a:buSzTx/>
                        <a:buFontTx/>
                        <a:buNone/>
                        <a:tabLst/>
                        <a:defRPr/>
                      </a:pPr>
                      <a:r>
                        <a:rPr lang="es-ES" sz="1800" dirty="0" smtClean="0">
                          <a:solidFill>
                            <a:srgbClr val="C00000"/>
                          </a:solidFill>
                        </a:rPr>
                        <a:t>SISTEMA NERVIOSO</a:t>
                      </a:r>
                      <a:r>
                        <a:rPr lang="es-ES" sz="1800" baseline="0" dirty="0" smtClean="0">
                          <a:solidFill>
                            <a:srgbClr val="C00000"/>
                          </a:solidFill>
                        </a:rPr>
                        <a:t> PARASIMPÁTICO</a:t>
                      </a:r>
                      <a:endParaRPr lang="es-ES" sz="1800" dirty="0">
                        <a:solidFill>
                          <a:srgbClr val="C00000"/>
                        </a:solidFill>
                      </a:endParaRPr>
                    </a:p>
                  </a:txBody>
                  <a:tcPr>
                    <a:cell3D prstMaterial="dkEdge">
                      <a:bevel/>
                      <a:lightRig rig="flood" dir="t"/>
                    </a:cell3D>
                    <a:solidFill>
                      <a:schemeClr val="bg1">
                        <a:lumMod val="75000"/>
                      </a:schemeClr>
                    </a:solidFill>
                  </a:tcPr>
                </a:tc>
                <a:extLst>
                  <a:ext uri="{0D108BD9-81ED-4DB2-BD59-A6C34878D82A}">
                    <a16:rowId xmlns:a16="http://schemas.microsoft.com/office/drawing/2014/main" val="3319410803"/>
                  </a:ext>
                </a:extLst>
              </a:tr>
              <a:tr h="2417882">
                <a:tc>
                  <a:txBody>
                    <a:bodyPr/>
                    <a:lstStyle/>
                    <a:p>
                      <a:pPr algn="ctr"/>
                      <a:endParaRPr lang="es-ES" sz="1716" kern="1200" dirty="0" smtClean="0">
                        <a:effectLst/>
                      </a:endParaRPr>
                    </a:p>
                    <a:p>
                      <a:pPr algn="ctr"/>
                      <a:endParaRPr lang="es-ES" sz="1716" kern="1200" dirty="0" smtClean="0">
                        <a:effectLst/>
                      </a:endParaRPr>
                    </a:p>
                    <a:p>
                      <a:pPr algn="ctr"/>
                      <a:r>
                        <a:rPr lang="es-ES" sz="2000" b="1" kern="1200" dirty="0" smtClean="0">
                          <a:effectLst/>
                          <a:latin typeface="Arial" panose="020B0604020202020204" pitchFamily="34" charset="0"/>
                          <a:cs typeface="Arial" panose="020B0604020202020204" pitchFamily="34" charset="0"/>
                        </a:rPr>
                        <a:t>Características*</a:t>
                      </a:r>
                      <a:endParaRPr lang="es-ES" b="1"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lvl="0">
                        <a:lnSpc>
                          <a:spcPct val="150000"/>
                        </a:lnSpc>
                      </a:pPr>
                      <a:r>
                        <a:rPr lang="es-ES" sz="2000" kern="1200" dirty="0" smtClean="0">
                          <a:effectLst/>
                          <a:latin typeface="Arial" panose="020B0604020202020204" pitchFamily="34" charset="0"/>
                          <a:cs typeface="Arial" panose="020B0604020202020204" pitchFamily="34" charset="0"/>
                        </a:rPr>
                        <a:t>- Fibras preganglionares cortas, fibras</a:t>
                      </a:r>
                      <a:r>
                        <a:rPr lang="es-ES" sz="2000" kern="1200" baseline="0" dirty="0" smtClean="0">
                          <a:effectLst/>
                          <a:latin typeface="Arial" panose="020B0604020202020204" pitchFamily="34" charset="0"/>
                          <a:cs typeface="Arial" panose="020B0604020202020204" pitchFamily="34" charset="0"/>
                        </a:rPr>
                        <a:t> postganglionares </a:t>
                      </a:r>
                      <a:r>
                        <a:rPr lang="es-ES" sz="2000" kern="1200" dirty="0" smtClean="0">
                          <a:effectLst/>
                          <a:latin typeface="Arial" panose="020B0604020202020204" pitchFamily="34" charset="0"/>
                          <a:cs typeface="Arial" panose="020B0604020202020204" pitchFamily="34" charset="0"/>
                        </a:rPr>
                        <a:t>largas. </a:t>
                      </a:r>
                    </a:p>
                    <a:p>
                      <a:pPr>
                        <a:lnSpc>
                          <a:spcPct val="150000"/>
                        </a:lnSpc>
                      </a:pPr>
                      <a:r>
                        <a:rPr lang="es-ES" sz="2000" u="none" kern="1200" dirty="0" smtClean="0">
                          <a:effectLst/>
                          <a:latin typeface="Arial" panose="020B0604020202020204" pitchFamily="34" charset="0"/>
                          <a:cs typeface="Arial" panose="020B0604020202020204" pitchFamily="34" charset="0"/>
                        </a:rPr>
                        <a:t>- Ganglios</a:t>
                      </a:r>
                      <a:r>
                        <a:rPr lang="es-ES" sz="2000" u="none" kern="1200" baseline="0" dirty="0" smtClean="0">
                          <a:effectLst/>
                          <a:latin typeface="Arial" panose="020B0604020202020204" pitchFamily="34" charset="0"/>
                          <a:cs typeface="Arial" panose="020B0604020202020204" pitchFamily="34" charset="0"/>
                        </a:rPr>
                        <a:t> c</a:t>
                      </a:r>
                      <a:r>
                        <a:rPr lang="es-ES" sz="2000" kern="1200" dirty="0" smtClean="0">
                          <a:effectLst/>
                          <a:latin typeface="Arial" panose="020B0604020202020204" pitchFamily="34" charset="0"/>
                          <a:cs typeface="Arial" panose="020B0604020202020204" pitchFamily="34" charset="0"/>
                        </a:rPr>
                        <a:t>erca de la médula espinal</a:t>
                      </a:r>
                      <a:endParaRPr lang="es-ES" sz="20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lvl="0">
                        <a:lnSpc>
                          <a:spcPct val="150000"/>
                        </a:lnSpc>
                      </a:pPr>
                      <a:r>
                        <a:rPr lang="es-ES" sz="2000" kern="1200" dirty="0" smtClean="0">
                          <a:effectLst/>
                          <a:latin typeface="Arial" panose="020B0604020202020204" pitchFamily="34" charset="0"/>
                          <a:cs typeface="Arial" panose="020B0604020202020204" pitchFamily="34" charset="0"/>
                        </a:rPr>
                        <a:t>- </a:t>
                      </a:r>
                      <a:r>
                        <a:rPr lang="es-ES" sz="1800" kern="1200" dirty="0" smtClean="0">
                          <a:effectLst/>
                          <a:latin typeface="Arial" panose="020B0604020202020204" pitchFamily="34" charset="0"/>
                          <a:cs typeface="Arial" panose="020B0604020202020204" pitchFamily="34" charset="0"/>
                        </a:rPr>
                        <a:t>Fibras preganglionares largas, fibras</a:t>
                      </a:r>
                      <a:r>
                        <a:rPr lang="es-ES" sz="1800" kern="1200" baseline="0" dirty="0" smtClean="0">
                          <a:effectLst/>
                          <a:latin typeface="Arial" panose="020B0604020202020204" pitchFamily="34" charset="0"/>
                          <a:cs typeface="Arial" panose="020B0604020202020204" pitchFamily="34" charset="0"/>
                        </a:rPr>
                        <a:t> </a:t>
                      </a:r>
                      <a:r>
                        <a:rPr lang="es-ES" sz="1800" kern="1200" dirty="0" smtClean="0">
                          <a:effectLst/>
                          <a:latin typeface="Arial" panose="020B0604020202020204" pitchFamily="34" charset="0"/>
                          <a:cs typeface="Arial" panose="020B0604020202020204" pitchFamily="34" charset="0"/>
                        </a:rPr>
                        <a:t>posganglionares cortas</a:t>
                      </a:r>
                      <a:r>
                        <a:rPr lang="es-ES" sz="2000" kern="1200" dirty="0" smtClean="0">
                          <a:effectLst/>
                          <a:latin typeface="Arial" panose="020B0604020202020204" pitchFamily="34" charset="0"/>
                          <a:cs typeface="Arial" panose="020B0604020202020204" pitchFamily="34" charset="0"/>
                        </a:rPr>
                        <a:t>. </a:t>
                      </a:r>
                    </a:p>
                    <a:p>
                      <a:pPr marL="0" indent="0">
                        <a:lnSpc>
                          <a:spcPct val="150000"/>
                        </a:lnSpc>
                        <a:buFontTx/>
                        <a:buNone/>
                      </a:pPr>
                      <a:r>
                        <a:rPr lang="es-ES" sz="2000" kern="1200" dirty="0" smtClean="0">
                          <a:effectLst/>
                          <a:latin typeface="Arial" panose="020B0604020202020204" pitchFamily="34" charset="0"/>
                          <a:cs typeface="Arial" panose="020B0604020202020204" pitchFamily="34" charset="0"/>
                        </a:rPr>
                        <a:t>- Ganglios en órganos efectores viscerales</a:t>
                      </a:r>
                      <a:endParaRPr lang="es-ES" sz="2000"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2972102877"/>
                  </a:ext>
                </a:extLst>
              </a:tr>
              <a:tr h="1608454">
                <a:tc>
                  <a:txBody>
                    <a:bodyPr/>
                    <a:lstStyle/>
                    <a:p>
                      <a:pPr algn="ctr"/>
                      <a:r>
                        <a:rPr lang="es-ES" sz="2000" b="1" dirty="0" smtClean="0">
                          <a:latin typeface="Arial" panose="020B0604020202020204" pitchFamily="34" charset="0"/>
                          <a:cs typeface="Arial" panose="020B0604020202020204" pitchFamily="34" charset="0"/>
                        </a:rPr>
                        <a:t>NEUROTRANSMISOR</a:t>
                      </a:r>
                      <a:r>
                        <a:rPr lang="es-ES" dirty="0" smtClean="0"/>
                        <a:t> </a:t>
                      </a:r>
                      <a:endParaRPr lang="es-ES" dirty="0"/>
                    </a:p>
                  </a:txBody>
                  <a:tcPr>
                    <a:cell3D prstMaterial="dkEdge">
                      <a:bevel/>
                      <a:lightRig rig="flood" dir="t"/>
                    </a:cell3D>
                  </a:tcPr>
                </a:tc>
                <a:tc>
                  <a:txBody>
                    <a:bodyPr/>
                    <a:lstStyle/>
                    <a:p>
                      <a:pPr>
                        <a:lnSpc>
                          <a:spcPct val="150000"/>
                        </a:lnSpc>
                      </a:pPr>
                      <a:r>
                        <a:rPr lang="es-ES" sz="2000" dirty="0" smtClean="0">
                          <a:latin typeface="Arial" panose="020B0604020202020204" pitchFamily="34" charset="0"/>
                          <a:cs typeface="Arial" panose="020B0604020202020204" pitchFamily="34" charset="0"/>
                        </a:rPr>
                        <a:t>Preganglionar : </a:t>
                      </a:r>
                      <a:r>
                        <a:rPr lang="es-ES" sz="2000" dirty="0" err="1" smtClean="0">
                          <a:latin typeface="Arial" panose="020B0604020202020204" pitchFamily="34" charset="0"/>
                          <a:cs typeface="Arial" panose="020B0604020202020204" pitchFamily="34" charset="0"/>
                        </a:rPr>
                        <a:t>Ach</a:t>
                      </a:r>
                      <a:r>
                        <a:rPr lang="es-ES" sz="2000" dirty="0" smtClean="0">
                          <a:latin typeface="Arial" panose="020B0604020202020204" pitchFamily="34" charset="0"/>
                          <a:cs typeface="Arial" panose="020B0604020202020204" pitchFamily="34" charset="0"/>
                        </a:rPr>
                        <a:t> (acetilcolina)</a:t>
                      </a:r>
                    </a:p>
                    <a:p>
                      <a:pPr>
                        <a:lnSpc>
                          <a:spcPct val="150000"/>
                        </a:lnSpc>
                      </a:pPr>
                      <a:r>
                        <a:rPr lang="es-ES" sz="2000" dirty="0" smtClean="0">
                          <a:latin typeface="Arial" panose="020B0604020202020204" pitchFamily="34" charset="0"/>
                          <a:cs typeface="Arial" panose="020B0604020202020204" pitchFamily="34" charset="0"/>
                        </a:rPr>
                        <a:t>Posganglionar:</a:t>
                      </a:r>
                      <a:r>
                        <a:rPr lang="es-ES" sz="2000" baseline="0" dirty="0" smtClean="0">
                          <a:latin typeface="Arial" panose="020B0604020202020204" pitchFamily="34" charset="0"/>
                          <a:cs typeface="Arial" panose="020B0604020202020204" pitchFamily="34" charset="0"/>
                        </a:rPr>
                        <a:t> Noradrenalina</a:t>
                      </a:r>
                    </a:p>
                    <a:p>
                      <a:pPr>
                        <a:lnSpc>
                          <a:spcPct val="150000"/>
                        </a:lnSpc>
                      </a:pPr>
                      <a:r>
                        <a:rPr lang="es-ES" sz="2000" baseline="0" dirty="0" smtClean="0">
                          <a:latin typeface="Arial" panose="020B0604020202020204" pitchFamily="34" charset="0"/>
                          <a:cs typeface="Arial" panose="020B0604020202020204" pitchFamily="34" charset="0"/>
                        </a:rPr>
                        <a:t>*</a:t>
                      </a:r>
                      <a:r>
                        <a:rPr lang="es-ES" sz="1716" kern="1200" dirty="0" smtClean="0">
                          <a:solidFill>
                            <a:schemeClr val="dk1"/>
                          </a:solidFill>
                          <a:effectLst/>
                          <a:latin typeface="+mn-lt"/>
                          <a:ea typeface="+mn-ea"/>
                          <a:cs typeface="+mn-cs"/>
                        </a:rPr>
                        <a:t>Fibras posganglionar simpática de glándulas</a:t>
                      </a:r>
                      <a:r>
                        <a:rPr lang="es-ES" sz="1716" kern="1200" baseline="0" dirty="0" smtClean="0">
                          <a:solidFill>
                            <a:schemeClr val="dk1"/>
                          </a:solidFill>
                          <a:effectLst/>
                          <a:latin typeface="+mn-lt"/>
                          <a:ea typeface="+mn-ea"/>
                          <a:cs typeface="+mn-cs"/>
                        </a:rPr>
                        <a:t> s</a:t>
                      </a:r>
                      <a:r>
                        <a:rPr lang="es-ES" sz="1716" kern="1200" dirty="0" smtClean="0">
                          <a:solidFill>
                            <a:schemeClr val="dk1"/>
                          </a:solidFill>
                          <a:effectLst/>
                          <a:latin typeface="+mn-lt"/>
                          <a:ea typeface="+mn-ea"/>
                          <a:cs typeface="+mn-cs"/>
                        </a:rPr>
                        <a:t>udoríparas: </a:t>
                      </a:r>
                      <a:r>
                        <a:rPr lang="es-ES" sz="1716" kern="1200" dirty="0" err="1" smtClean="0">
                          <a:solidFill>
                            <a:schemeClr val="dk1"/>
                          </a:solidFill>
                          <a:effectLst/>
                          <a:latin typeface="+mn-lt"/>
                          <a:ea typeface="+mn-ea"/>
                          <a:cs typeface="+mn-cs"/>
                        </a:rPr>
                        <a:t>Ach</a:t>
                      </a:r>
                      <a:r>
                        <a:rPr lang="es-ES" sz="1716" kern="1200" dirty="0" smtClean="0">
                          <a:solidFill>
                            <a:schemeClr val="dk1"/>
                          </a:solidFill>
                          <a:effectLst/>
                          <a:latin typeface="+mn-lt"/>
                          <a:ea typeface="+mn-ea"/>
                          <a:cs typeface="+mn-cs"/>
                        </a:rPr>
                        <a:t> </a:t>
                      </a:r>
                      <a:endParaRPr lang="es-ES" sz="20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marL="0" marR="0" indent="0" algn="l" defTabSz="871725" rtl="0" eaLnBrk="1" fontAlgn="auto" latinLnBrk="0" hangingPunct="1">
                        <a:lnSpc>
                          <a:spcPct val="150000"/>
                        </a:lnSpc>
                        <a:spcBef>
                          <a:spcPts val="0"/>
                        </a:spcBef>
                        <a:spcAft>
                          <a:spcPts val="0"/>
                        </a:spcAft>
                        <a:buClrTx/>
                        <a:buSzTx/>
                        <a:buFontTx/>
                        <a:buNone/>
                        <a:tabLst/>
                        <a:defRPr/>
                      </a:pPr>
                      <a:r>
                        <a:rPr lang="es-ES" sz="2000" dirty="0" smtClean="0">
                          <a:latin typeface="Arial" panose="020B0604020202020204" pitchFamily="34" charset="0"/>
                          <a:cs typeface="Arial" panose="020B0604020202020204" pitchFamily="34" charset="0"/>
                        </a:rPr>
                        <a:t>Preganglionar : </a:t>
                      </a:r>
                      <a:r>
                        <a:rPr lang="es-ES" sz="2000" dirty="0" err="1" smtClean="0">
                          <a:latin typeface="Arial" panose="020B0604020202020204" pitchFamily="34" charset="0"/>
                          <a:cs typeface="Arial" panose="020B0604020202020204" pitchFamily="34" charset="0"/>
                        </a:rPr>
                        <a:t>Ach</a:t>
                      </a:r>
                      <a:r>
                        <a:rPr lang="es-ES" sz="2000" dirty="0" smtClean="0">
                          <a:latin typeface="Arial" panose="020B0604020202020204" pitchFamily="34" charset="0"/>
                          <a:cs typeface="Arial" panose="020B0604020202020204" pitchFamily="34" charset="0"/>
                        </a:rPr>
                        <a:t> </a:t>
                      </a:r>
                    </a:p>
                    <a:p>
                      <a:pPr>
                        <a:lnSpc>
                          <a:spcPct val="150000"/>
                        </a:lnSpc>
                      </a:pPr>
                      <a:r>
                        <a:rPr lang="es-ES" sz="2000" dirty="0" smtClean="0">
                          <a:latin typeface="Arial" panose="020B0604020202020204" pitchFamily="34" charset="0"/>
                          <a:cs typeface="Arial" panose="020B0604020202020204" pitchFamily="34" charset="0"/>
                        </a:rPr>
                        <a:t>Posganglionar: A</a:t>
                      </a:r>
                      <a:r>
                        <a:rPr lang="es-ES" sz="2000" baseline="0" dirty="0" smtClean="0">
                          <a:latin typeface="Arial" panose="020B0604020202020204" pitchFamily="34" charset="0"/>
                          <a:cs typeface="Arial" panose="020B0604020202020204" pitchFamily="34" charset="0"/>
                        </a:rPr>
                        <a:t>Ch</a:t>
                      </a:r>
                      <a:endParaRPr lang="es-ES" sz="2000"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3325023246"/>
                  </a:ext>
                </a:extLst>
              </a:tr>
            </a:tbl>
          </a:graphicData>
        </a:graphic>
      </p:graphicFrame>
    </p:spTree>
    <p:extLst>
      <p:ext uri="{BB962C8B-B14F-4D97-AF65-F5344CB8AC3E}">
        <p14:creationId xmlns:p14="http://schemas.microsoft.com/office/powerpoint/2010/main" val="68445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CuadroTexto 1"/>
          <p:cNvSpPr txBox="1">
            <a:spLocks noChangeArrowheads="1"/>
          </p:cNvSpPr>
          <p:nvPr/>
        </p:nvSpPr>
        <p:spPr bwMode="auto">
          <a:xfrm>
            <a:off x="2825429" y="900692"/>
            <a:ext cx="5857129" cy="5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2669" b="1" dirty="0">
                <a:solidFill>
                  <a:srgbClr val="FFFF00"/>
                </a:solidFill>
              </a:rPr>
              <a:t>OBJETIVOS:</a:t>
            </a:r>
          </a:p>
        </p:txBody>
      </p:sp>
      <p:sp>
        <p:nvSpPr>
          <p:cNvPr id="3" name="CuadroTexto 2"/>
          <p:cNvSpPr txBox="1"/>
          <p:nvPr/>
        </p:nvSpPr>
        <p:spPr>
          <a:xfrm>
            <a:off x="568037" y="1620404"/>
            <a:ext cx="10834254" cy="4082977"/>
          </a:xfrm>
          <a:prstGeom prst="rect">
            <a:avLst/>
          </a:prstGeom>
          <a:noFill/>
        </p:spPr>
        <p:txBody>
          <a:bodyPr wrap="square">
            <a:spAutoFit/>
          </a:bodyPr>
          <a:lstStyle/>
          <a:p>
            <a:pPr marL="326897" indent="-326897" algn="just" defTabSz="448788">
              <a:lnSpc>
                <a:spcPct val="150000"/>
              </a:lnSpc>
              <a:buFont typeface="+mj-lt"/>
              <a:buAutoNum type="arabicPeriod"/>
              <a:defRPr/>
            </a:pPr>
            <a:r>
              <a:rPr lang="es-ES" sz="3051" dirty="0">
                <a:solidFill>
                  <a:prstClr val="white"/>
                </a:solidFill>
                <a:latin typeface="Arial" panose="020B0604020202020204" pitchFamily="34" charset="0"/>
                <a:cs typeface="Arial" panose="020B0604020202020204" pitchFamily="34" charset="0"/>
              </a:rPr>
              <a:t>Identificar las características generales de los </a:t>
            </a:r>
            <a:r>
              <a:rPr lang="es-ES" sz="3051" dirty="0" smtClean="0">
                <a:solidFill>
                  <a:prstClr val="white"/>
                </a:solidFill>
                <a:latin typeface="Arial" panose="020B0604020202020204" pitchFamily="34" charset="0"/>
                <a:cs typeface="Arial" panose="020B0604020202020204" pitchFamily="34" charset="0"/>
              </a:rPr>
              <a:t>neurotransmisores.</a:t>
            </a:r>
          </a:p>
          <a:p>
            <a:pPr marL="326897" indent="-326897" algn="just" defTabSz="448788">
              <a:lnSpc>
                <a:spcPct val="150000"/>
              </a:lnSpc>
              <a:buFont typeface="+mj-lt"/>
              <a:buAutoNum type="arabicPeriod"/>
              <a:defRPr/>
            </a:pPr>
            <a:endParaRPr lang="es-ES" sz="3051" dirty="0">
              <a:solidFill>
                <a:prstClr val="white"/>
              </a:solidFill>
              <a:latin typeface="Arial" panose="020B0604020202020204" pitchFamily="34" charset="0"/>
              <a:cs typeface="Arial" panose="020B0604020202020204" pitchFamily="34" charset="0"/>
            </a:endParaRPr>
          </a:p>
          <a:p>
            <a:pPr marL="326897" indent="-326897" algn="just" defTabSz="448788">
              <a:lnSpc>
                <a:spcPct val="150000"/>
              </a:lnSpc>
              <a:buFont typeface="+mj-lt"/>
              <a:buAutoNum type="arabicPeriod"/>
              <a:defRPr/>
            </a:pPr>
            <a:r>
              <a:rPr lang="es-ES" sz="3051" dirty="0" smtClean="0">
                <a:solidFill>
                  <a:prstClr val="white"/>
                </a:solidFill>
                <a:latin typeface="Arial" panose="020B0604020202020204" pitchFamily="34" charset="0"/>
                <a:cs typeface="Arial" panose="020B0604020202020204" pitchFamily="34" charset="0"/>
              </a:rPr>
              <a:t>Describir </a:t>
            </a:r>
            <a:r>
              <a:rPr lang="es-ES" sz="3051" dirty="0">
                <a:solidFill>
                  <a:prstClr val="white"/>
                </a:solidFill>
                <a:latin typeface="Arial" panose="020B0604020202020204" pitchFamily="34" charset="0"/>
                <a:cs typeface="Arial" panose="020B0604020202020204" pitchFamily="34" charset="0"/>
              </a:rPr>
              <a:t>los pasos de la neurotransmisión adrenérgica y colinérgica y los fármacos que las modifican.</a:t>
            </a:r>
          </a:p>
          <a:p>
            <a:pPr algn="just" defTabSz="448788">
              <a:defRPr/>
            </a:pPr>
            <a:endParaRPr lang="es-ES" sz="3051" dirty="0">
              <a:solidFill>
                <a:prstClr val="white"/>
              </a:solidFill>
              <a:latin typeface="Calibri" panose="020F0502020204030204"/>
            </a:endParaRPr>
          </a:p>
        </p:txBody>
      </p:sp>
    </p:spTree>
    <p:extLst>
      <p:ext uri="{BB962C8B-B14F-4D97-AF65-F5344CB8AC3E}">
        <p14:creationId xmlns:p14="http://schemas.microsoft.com/office/powerpoint/2010/main" val="3657307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614565-372F-4C43-A985-513EA232A55B}"/>
              </a:ext>
            </a:extLst>
          </p:cNvPr>
          <p:cNvSpPr txBox="1"/>
          <p:nvPr/>
        </p:nvSpPr>
        <p:spPr>
          <a:xfrm>
            <a:off x="789710" y="2820898"/>
            <a:ext cx="10598727" cy="646331"/>
          </a:xfrm>
          <a:prstGeom prst="rect">
            <a:avLst/>
          </a:prstGeom>
          <a:effectLst>
            <a:glow rad="139700">
              <a:schemeClr val="accent1">
                <a:satMod val="175000"/>
                <a:alpha val="40000"/>
              </a:schemeClr>
            </a:glo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defTabSz="224394"/>
            <a:r>
              <a:rPr lang="es-CU" sz="3600" b="1" dirty="0">
                <a:solidFill>
                  <a:schemeClr val="bg1"/>
                </a:solidFill>
                <a:latin typeface="Arial" panose="020B0604020202020204" pitchFamily="34" charset="0"/>
                <a:cs typeface="Arial" panose="020B0604020202020204" pitchFamily="34" charset="0"/>
              </a:rPr>
              <a:t>N</a:t>
            </a:r>
            <a:r>
              <a:rPr lang="en-US" sz="3600" b="1" dirty="0">
                <a:solidFill>
                  <a:schemeClr val="bg1"/>
                </a:solidFill>
                <a:latin typeface="Arial" panose="020B0604020202020204" pitchFamily="34" charset="0"/>
                <a:cs typeface="Arial" panose="020B0604020202020204" pitchFamily="34" charset="0"/>
              </a:rPr>
              <a:t>EUROTRANSMISIÓN </a:t>
            </a:r>
            <a:r>
              <a:rPr lang="en-US" sz="3600" b="1" dirty="0" smtClean="0">
                <a:solidFill>
                  <a:schemeClr val="bg1"/>
                </a:solidFill>
                <a:latin typeface="Arial" panose="020B0604020202020204" pitchFamily="34" charset="0"/>
                <a:cs typeface="Arial" panose="020B0604020202020204" pitchFamily="34" charset="0"/>
              </a:rPr>
              <a:t>ADRENÉRGICA</a:t>
            </a:r>
            <a:endParaRPr lang="es-CU"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713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1 Rectángulo"/>
          <p:cNvSpPr>
            <a:spLocks noChangeArrowheads="1"/>
          </p:cNvSpPr>
          <p:nvPr/>
        </p:nvSpPr>
        <p:spPr bwMode="auto">
          <a:xfrm>
            <a:off x="4569527" y="1046799"/>
            <a:ext cx="1975078" cy="34053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a:solidFill>
                  <a:prstClr val="black"/>
                </a:solidFill>
                <a:latin typeface="Verdana" panose="020B0604030504040204" pitchFamily="34" charset="0"/>
              </a:rPr>
              <a:t>TIROSINA</a:t>
            </a:r>
          </a:p>
        </p:txBody>
      </p:sp>
      <p:sp>
        <p:nvSpPr>
          <p:cNvPr id="49155" name="2 Rectángulo"/>
          <p:cNvSpPr>
            <a:spLocks noChangeArrowheads="1"/>
          </p:cNvSpPr>
          <p:nvPr/>
        </p:nvSpPr>
        <p:spPr bwMode="auto">
          <a:xfrm>
            <a:off x="4665772" y="3429000"/>
            <a:ext cx="1975078" cy="34053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prstClr val="black"/>
                </a:solidFill>
                <a:latin typeface="Verdana" panose="020B0604030504040204" pitchFamily="34" charset="0"/>
              </a:rPr>
              <a:t>DOPAMINA</a:t>
            </a:r>
          </a:p>
        </p:txBody>
      </p:sp>
      <p:sp>
        <p:nvSpPr>
          <p:cNvPr id="49156" name="3 Rectángulo"/>
          <p:cNvSpPr>
            <a:spLocks noChangeArrowheads="1"/>
          </p:cNvSpPr>
          <p:nvPr/>
        </p:nvSpPr>
        <p:spPr bwMode="auto">
          <a:xfrm>
            <a:off x="4597665" y="2339302"/>
            <a:ext cx="1975079" cy="34053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a:solidFill>
                  <a:prstClr val="black"/>
                </a:solidFill>
                <a:latin typeface="Verdana" panose="020B0604030504040204" pitchFamily="34" charset="0"/>
              </a:rPr>
              <a:t>DOPA</a:t>
            </a:r>
          </a:p>
        </p:txBody>
      </p:sp>
      <p:sp>
        <p:nvSpPr>
          <p:cNvPr id="49157" name="4 Rectángulo"/>
          <p:cNvSpPr>
            <a:spLocks noChangeArrowheads="1"/>
          </p:cNvSpPr>
          <p:nvPr/>
        </p:nvSpPr>
        <p:spPr bwMode="auto">
          <a:xfrm>
            <a:off x="4384266" y="4689722"/>
            <a:ext cx="2330744" cy="34053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black"/>
                </a:solidFill>
                <a:latin typeface="Verdana" panose="020B0604030504040204" pitchFamily="34" charset="0"/>
              </a:rPr>
              <a:t>NORADRENALINA</a:t>
            </a:r>
          </a:p>
        </p:txBody>
      </p:sp>
      <p:sp>
        <p:nvSpPr>
          <p:cNvPr id="49158" name="5 Rectángulo"/>
          <p:cNvSpPr>
            <a:spLocks noChangeArrowheads="1"/>
          </p:cNvSpPr>
          <p:nvPr/>
        </p:nvSpPr>
        <p:spPr bwMode="auto">
          <a:xfrm>
            <a:off x="4632475" y="5879309"/>
            <a:ext cx="1975078" cy="34053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a:solidFill>
                  <a:prstClr val="black"/>
                </a:solidFill>
                <a:latin typeface="Verdana" panose="020B0604030504040204" pitchFamily="34" charset="0"/>
              </a:rPr>
              <a:t>ADRENALINA</a:t>
            </a:r>
          </a:p>
        </p:txBody>
      </p:sp>
      <p:sp>
        <p:nvSpPr>
          <p:cNvPr id="49159" name="6 CuadroTexto"/>
          <p:cNvSpPr txBox="1">
            <a:spLocks noChangeArrowheads="1"/>
          </p:cNvSpPr>
          <p:nvPr/>
        </p:nvSpPr>
        <p:spPr bwMode="auto">
          <a:xfrm>
            <a:off x="7185699" y="1767210"/>
            <a:ext cx="2588034"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Tirosina </a:t>
            </a:r>
            <a:r>
              <a:rPr lang="es-ES" altLang="es-ES" sz="1716" dirty="0" err="1">
                <a:solidFill>
                  <a:prstClr val="white"/>
                </a:solidFill>
                <a:latin typeface="Verdana" panose="020B0604030504040204" pitchFamily="34" charset="0"/>
              </a:rPr>
              <a:t>hidroxilasa</a:t>
            </a:r>
            <a:endParaRPr lang="es-ES" altLang="es-ES" sz="1716" dirty="0">
              <a:solidFill>
                <a:prstClr val="white"/>
              </a:solidFill>
              <a:latin typeface="Verdana" panose="020B0604030504040204" pitchFamily="34" charset="0"/>
            </a:endParaRPr>
          </a:p>
        </p:txBody>
      </p:sp>
      <p:sp>
        <p:nvSpPr>
          <p:cNvPr id="49160" name="7 CuadroTexto"/>
          <p:cNvSpPr txBox="1">
            <a:spLocks noChangeArrowheads="1"/>
          </p:cNvSpPr>
          <p:nvPr/>
        </p:nvSpPr>
        <p:spPr bwMode="auto">
          <a:xfrm>
            <a:off x="7117593" y="2878097"/>
            <a:ext cx="2588034"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Dopa descarboxilasa</a:t>
            </a:r>
          </a:p>
        </p:txBody>
      </p:sp>
      <p:sp>
        <p:nvSpPr>
          <p:cNvPr id="49161" name="8 CuadroTexto"/>
          <p:cNvSpPr txBox="1">
            <a:spLocks noChangeArrowheads="1"/>
          </p:cNvSpPr>
          <p:nvPr/>
        </p:nvSpPr>
        <p:spPr bwMode="auto">
          <a:xfrm>
            <a:off x="7185699" y="4031361"/>
            <a:ext cx="319796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Dopamina beta </a:t>
            </a:r>
            <a:r>
              <a:rPr lang="es-ES" altLang="es-ES" sz="1716" dirty="0" err="1">
                <a:solidFill>
                  <a:prstClr val="white"/>
                </a:solidFill>
                <a:latin typeface="Verdana" panose="020B0604030504040204" pitchFamily="34" charset="0"/>
              </a:rPr>
              <a:t>hidroxilasa</a:t>
            </a:r>
            <a:endParaRPr lang="es-ES" altLang="es-ES" sz="1716" dirty="0">
              <a:solidFill>
                <a:prstClr val="white"/>
              </a:solidFill>
              <a:latin typeface="Verdana" panose="020B0604030504040204" pitchFamily="34" charset="0"/>
            </a:endParaRPr>
          </a:p>
        </p:txBody>
      </p:sp>
      <p:sp>
        <p:nvSpPr>
          <p:cNvPr id="49162" name="9 CuadroTexto"/>
          <p:cNvSpPr txBox="1">
            <a:spLocks noChangeArrowheads="1"/>
          </p:cNvSpPr>
          <p:nvPr/>
        </p:nvSpPr>
        <p:spPr bwMode="auto">
          <a:xfrm>
            <a:off x="7185699" y="5411582"/>
            <a:ext cx="431401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Feniletanolamina</a:t>
            </a:r>
            <a:r>
              <a:rPr lang="es-ES" altLang="es-ES" sz="1716" dirty="0">
                <a:solidFill>
                  <a:prstClr val="white"/>
                </a:solidFill>
                <a:latin typeface="Verdana" panose="020B0604030504040204" pitchFamily="34" charset="0"/>
              </a:rPr>
              <a:t> N-</a:t>
            </a:r>
            <a:r>
              <a:rPr lang="es-ES" altLang="es-ES" sz="1716" dirty="0" err="1">
                <a:solidFill>
                  <a:prstClr val="white"/>
                </a:solidFill>
                <a:latin typeface="Verdana" panose="020B0604030504040204" pitchFamily="34" charset="0"/>
              </a:rPr>
              <a:t>metil</a:t>
            </a:r>
            <a:r>
              <a:rPr lang="es-ES" altLang="es-ES" sz="1716" dirty="0">
                <a:solidFill>
                  <a:prstClr val="white"/>
                </a:solidFill>
                <a:latin typeface="Verdana" panose="020B0604030504040204" pitchFamily="34" charset="0"/>
              </a:rPr>
              <a:t> </a:t>
            </a:r>
            <a:r>
              <a:rPr lang="es-ES" altLang="es-ES" sz="1716" dirty="0" err="1">
                <a:solidFill>
                  <a:prstClr val="white"/>
                </a:solidFill>
                <a:latin typeface="Verdana" panose="020B0604030504040204" pitchFamily="34" charset="0"/>
              </a:rPr>
              <a:t>transferasa</a:t>
            </a:r>
            <a:endParaRPr lang="es-ES" altLang="es-ES" sz="1716" dirty="0">
              <a:solidFill>
                <a:prstClr val="white"/>
              </a:solidFill>
              <a:latin typeface="Verdana" panose="020B0604030504040204" pitchFamily="34" charset="0"/>
            </a:endParaRPr>
          </a:p>
        </p:txBody>
      </p:sp>
      <p:cxnSp>
        <p:nvCxnSpPr>
          <p:cNvPr id="49163" name="11 Conector recto de flecha"/>
          <p:cNvCxnSpPr>
            <a:cxnSpLocks noChangeShapeType="1"/>
          </p:cNvCxnSpPr>
          <p:nvPr/>
        </p:nvCxnSpPr>
        <p:spPr bwMode="auto">
          <a:xfrm rot="10800000">
            <a:off x="6164107" y="1998772"/>
            <a:ext cx="953486" cy="1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4" name="15 Conector recto de flecha"/>
          <p:cNvCxnSpPr>
            <a:cxnSpLocks noChangeShapeType="1"/>
          </p:cNvCxnSpPr>
          <p:nvPr/>
        </p:nvCxnSpPr>
        <p:spPr bwMode="auto">
          <a:xfrm rot="10800000">
            <a:off x="6300319" y="3156576"/>
            <a:ext cx="749167" cy="15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5" name="18 Conector recto de flecha"/>
          <p:cNvCxnSpPr>
            <a:cxnSpLocks noChangeShapeType="1"/>
          </p:cNvCxnSpPr>
          <p:nvPr/>
        </p:nvCxnSpPr>
        <p:spPr bwMode="auto">
          <a:xfrm rot="10800000">
            <a:off x="6368425" y="4314381"/>
            <a:ext cx="749168" cy="1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6" name="19 Conector recto de flecha"/>
          <p:cNvCxnSpPr>
            <a:cxnSpLocks noChangeShapeType="1"/>
          </p:cNvCxnSpPr>
          <p:nvPr/>
        </p:nvCxnSpPr>
        <p:spPr bwMode="auto">
          <a:xfrm rot="10800000">
            <a:off x="6572744" y="5608397"/>
            <a:ext cx="749167" cy="15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7" name="20 Flecha abajo"/>
          <p:cNvSpPr>
            <a:spLocks noChangeArrowheads="1"/>
          </p:cNvSpPr>
          <p:nvPr/>
        </p:nvSpPr>
        <p:spPr bwMode="auto">
          <a:xfrm>
            <a:off x="5346833" y="1658241"/>
            <a:ext cx="408637" cy="681061"/>
          </a:xfrm>
          <a:prstGeom prst="downArrow">
            <a:avLst>
              <a:gd name="adj1" fmla="val 50000"/>
              <a:gd name="adj2"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49168" name="21 Flecha abajo"/>
          <p:cNvSpPr>
            <a:spLocks noChangeArrowheads="1"/>
          </p:cNvSpPr>
          <p:nvPr/>
        </p:nvSpPr>
        <p:spPr bwMode="auto">
          <a:xfrm>
            <a:off x="5414939" y="2747939"/>
            <a:ext cx="408637" cy="681061"/>
          </a:xfrm>
          <a:prstGeom prst="downArrow">
            <a:avLst>
              <a:gd name="adj1" fmla="val 50000"/>
              <a:gd name="adj2"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49169" name="22 Flecha abajo"/>
          <p:cNvSpPr>
            <a:spLocks noChangeArrowheads="1"/>
          </p:cNvSpPr>
          <p:nvPr/>
        </p:nvSpPr>
        <p:spPr bwMode="auto">
          <a:xfrm>
            <a:off x="5414939" y="3905744"/>
            <a:ext cx="408637" cy="681061"/>
          </a:xfrm>
          <a:prstGeom prst="downArrow">
            <a:avLst>
              <a:gd name="adj1" fmla="val 50000"/>
              <a:gd name="adj2"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49170" name="23 Flecha abajo"/>
          <p:cNvSpPr>
            <a:spLocks noChangeArrowheads="1"/>
          </p:cNvSpPr>
          <p:nvPr/>
        </p:nvSpPr>
        <p:spPr bwMode="auto">
          <a:xfrm>
            <a:off x="5483046" y="5131655"/>
            <a:ext cx="408637" cy="681061"/>
          </a:xfrm>
          <a:prstGeom prst="downArrow">
            <a:avLst>
              <a:gd name="adj1" fmla="val 50000"/>
              <a:gd name="adj2"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49171" name="24 CuadroTexto"/>
          <p:cNvSpPr txBox="1">
            <a:spLocks noChangeArrowheads="1"/>
          </p:cNvSpPr>
          <p:nvPr/>
        </p:nvSpPr>
        <p:spPr bwMode="auto">
          <a:xfrm>
            <a:off x="2826905" y="568542"/>
            <a:ext cx="6470085"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2288" b="1" dirty="0">
                <a:solidFill>
                  <a:srgbClr val="FFFF00"/>
                </a:solidFill>
                <a:latin typeface="Verdana" panose="020B0604030504040204" pitchFamily="34" charset="0"/>
              </a:rPr>
              <a:t>SÍNTESIS NORADRENÉRGICA</a:t>
            </a:r>
          </a:p>
        </p:txBody>
      </p:sp>
      <p:sp>
        <p:nvSpPr>
          <p:cNvPr id="2" name="CuadroTexto 1"/>
          <p:cNvSpPr txBox="1"/>
          <p:nvPr/>
        </p:nvSpPr>
        <p:spPr>
          <a:xfrm>
            <a:off x="1288531" y="5690789"/>
            <a:ext cx="2417804" cy="817531"/>
          </a:xfrm>
          <a:prstGeom prst="rect">
            <a:avLst/>
          </a:prstGeom>
          <a:noFill/>
        </p:spPr>
        <p:txBody>
          <a:bodyPr wrap="square" rtlCol="0">
            <a:spAutoFit/>
          </a:bodyPr>
          <a:lstStyle/>
          <a:p>
            <a:pPr algn="ctr" defTabSz="448788" eaLnBrk="0" fontAlgn="base" hangingPunct="0">
              <a:spcBef>
                <a:spcPct val="0"/>
              </a:spcBef>
              <a:spcAft>
                <a:spcPct val="0"/>
              </a:spcAft>
            </a:pPr>
            <a:r>
              <a:rPr lang="es-ES" sz="1571" dirty="0">
                <a:solidFill>
                  <a:srgbClr val="FFFF00"/>
                </a:solidFill>
                <a:latin typeface="Calibri" panose="020F0502020204030204" pitchFamily="34" charset="0"/>
              </a:rPr>
              <a:t>Ocurre a nivel de la médula suprarrenal fundamentalmente</a:t>
            </a:r>
          </a:p>
        </p:txBody>
      </p:sp>
      <p:cxnSp>
        <p:nvCxnSpPr>
          <p:cNvPr id="4" name="Conector recto de flecha 3"/>
          <p:cNvCxnSpPr/>
          <p:nvPr/>
        </p:nvCxnSpPr>
        <p:spPr>
          <a:xfrm>
            <a:off x="3933612" y="5879309"/>
            <a:ext cx="595947" cy="98190"/>
          </a:xfrm>
          <a:prstGeom prst="straightConnector1">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4951432" y="1394380"/>
            <a:ext cx="1348887" cy="303801"/>
          </a:xfrm>
          <a:prstGeom prst="rect">
            <a:avLst/>
          </a:prstGeom>
          <a:noFill/>
        </p:spPr>
        <p:txBody>
          <a:bodyPr wrap="square" rtlCol="0">
            <a:spAutoFit/>
          </a:bodyPr>
          <a:lstStyle/>
          <a:p>
            <a:pPr algn="ctr" defTabSz="448788" eaLnBrk="0" fontAlgn="base" hangingPunct="0">
              <a:spcBef>
                <a:spcPct val="0"/>
              </a:spcBef>
              <a:spcAft>
                <a:spcPct val="0"/>
              </a:spcAft>
            </a:pPr>
            <a:r>
              <a:rPr lang="es-ES" sz="1374" dirty="0">
                <a:solidFill>
                  <a:srgbClr val="FFFF00"/>
                </a:solidFill>
                <a:latin typeface="Calibri" panose="020F0502020204030204" pitchFamily="34" charset="0"/>
              </a:rPr>
              <a:t>(PRECURSOR)</a:t>
            </a:r>
          </a:p>
        </p:txBody>
      </p:sp>
      <p:sp>
        <p:nvSpPr>
          <p:cNvPr id="25" name="CuadroTexto 24"/>
          <p:cNvSpPr txBox="1"/>
          <p:nvPr/>
        </p:nvSpPr>
        <p:spPr>
          <a:xfrm>
            <a:off x="7435793" y="2034203"/>
            <a:ext cx="1348887" cy="303801"/>
          </a:xfrm>
          <a:prstGeom prst="rect">
            <a:avLst/>
          </a:prstGeom>
          <a:noFill/>
        </p:spPr>
        <p:txBody>
          <a:bodyPr wrap="square" rtlCol="0">
            <a:spAutoFit/>
          </a:bodyPr>
          <a:lstStyle/>
          <a:p>
            <a:pPr algn="ctr" defTabSz="448788" eaLnBrk="0" fontAlgn="base" hangingPunct="0">
              <a:spcBef>
                <a:spcPct val="0"/>
              </a:spcBef>
              <a:spcAft>
                <a:spcPct val="0"/>
              </a:spcAft>
            </a:pPr>
            <a:r>
              <a:rPr lang="es-ES" sz="1374" dirty="0">
                <a:solidFill>
                  <a:srgbClr val="FFFF00"/>
                </a:solidFill>
                <a:latin typeface="Calibri" panose="020F0502020204030204" pitchFamily="34" charset="0"/>
              </a:rPr>
              <a:t>(ENZIMA)</a:t>
            </a:r>
          </a:p>
        </p:txBody>
      </p:sp>
      <p:sp>
        <p:nvSpPr>
          <p:cNvPr id="26" name="CuadroTexto 25"/>
          <p:cNvSpPr txBox="1"/>
          <p:nvPr/>
        </p:nvSpPr>
        <p:spPr>
          <a:xfrm>
            <a:off x="7626418" y="3199990"/>
            <a:ext cx="1348887" cy="303801"/>
          </a:xfrm>
          <a:prstGeom prst="rect">
            <a:avLst/>
          </a:prstGeom>
          <a:noFill/>
        </p:spPr>
        <p:txBody>
          <a:bodyPr wrap="square" rtlCol="0">
            <a:spAutoFit/>
          </a:bodyPr>
          <a:lstStyle/>
          <a:p>
            <a:pPr algn="ctr" defTabSz="448788" eaLnBrk="0" fontAlgn="base" hangingPunct="0">
              <a:spcBef>
                <a:spcPct val="0"/>
              </a:spcBef>
              <a:spcAft>
                <a:spcPct val="0"/>
              </a:spcAft>
            </a:pPr>
            <a:r>
              <a:rPr lang="es-ES" sz="1374" dirty="0">
                <a:solidFill>
                  <a:srgbClr val="FFFF00"/>
                </a:solidFill>
                <a:latin typeface="Calibri" panose="020F0502020204030204" pitchFamily="34" charset="0"/>
              </a:rPr>
              <a:t>(ENZIMA)</a:t>
            </a:r>
          </a:p>
        </p:txBody>
      </p:sp>
      <p:sp>
        <p:nvSpPr>
          <p:cNvPr id="27" name="CuadroTexto 26"/>
          <p:cNvSpPr txBox="1"/>
          <p:nvPr/>
        </p:nvSpPr>
        <p:spPr>
          <a:xfrm>
            <a:off x="7626418" y="4386150"/>
            <a:ext cx="1348887" cy="303801"/>
          </a:xfrm>
          <a:prstGeom prst="rect">
            <a:avLst/>
          </a:prstGeom>
          <a:noFill/>
        </p:spPr>
        <p:txBody>
          <a:bodyPr wrap="square" rtlCol="0">
            <a:spAutoFit/>
          </a:bodyPr>
          <a:lstStyle/>
          <a:p>
            <a:pPr algn="ctr" defTabSz="448788" eaLnBrk="0" fontAlgn="base" hangingPunct="0">
              <a:spcBef>
                <a:spcPct val="0"/>
              </a:spcBef>
              <a:spcAft>
                <a:spcPct val="0"/>
              </a:spcAft>
            </a:pPr>
            <a:r>
              <a:rPr lang="es-ES" sz="1374" dirty="0">
                <a:solidFill>
                  <a:srgbClr val="FFFF00"/>
                </a:solidFill>
                <a:latin typeface="Calibri" panose="020F0502020204030204" pitchFamily="34" charset="0"/>
              </a:rPr>
              <a:t>(ENZIMA)</a:t>
            </a:r>
          </a:p>
        </p:txBody>
      </p:sp>
      <p:sp>
        <p:nvSpPr>
          <p:cNvPr id="28" name="CuadroTexto 27"/>
          <p:cNvSpPr txBox="1"/>
          <p:nvPr/>
        </p:nvSpPr>
        <p:spPr>
          <a:xfrm>
            <a:off x="7737167" y="5849094"/>
            <a:ext cx="1348887" cy="303801"/>
          </a:xfrm>
          <a:prstGeom prst="rect">
            <a:avLst/>
          </a:prstGeom>
          <a:noFill/>
        </p:spPr>
        <p:txBody>
          <a:bodyPr wrap="square" rtlCol="0">
            <a:spAutoFit/>
          </a:bodyPr>
          <a:lstStyle/>
          <a:p>
            <a:pPr algn="ctr" defTabSz="448788" eaLnBrk="0" fontAlgn="base" hangingPunct="0">
              <a:spcBef>
                <a:spcPct val="0"/>
              </a:spcBef>
              <a:spcAft>
                <a:spcPct val="0"/>
              </a:spcAft>
            </a:pPr>
            <a:r>
              <a:rPr lang="es-ES" sz="1374" dirty="0">
                <a:solidFill>
                  <a:srgbClr val="FFFF00"/>
                </a:solidFill>
                <a:latin typeface="Calibri" panose="020F0502020204030204" pitchFamily="34" charset="0"/>
              </a:rPr>
              <a:t>(ENZIMA)</a:t>
            </a:r>
          </a:p>
        </p:txBody>
      </p:sp>
    </p:spTree>
    <p:extLst>
      <p:ext uri="{BB962C8B-B14F-4D97-AF65-F5344CB8AC3E}">
        <p14:creationId xmlns:p14="http://schemas.microsoft.com/office/powerpoint/2010/main" val="48191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823" y="835390"/>
            <a:ext cx="11717383" cy="706028"/>
          </a:xfrm>
        </p:spPr>
        <p:style>
          <a:lnRef idx="2">
            <a:schemeClr val="dk1"/>
          </a:lnRef>
          <a:fillRef idx="1">
            <a:schemeClr val="lt1"/>
          </a:fillRef>
          <a:effectRef idx="0">
            <a:schemeClr val="dk1"/>
          </a:effectRef>
          <a:fontRef idx="minor">
            <a:schemeClr val="dk1"/>
          </a:fontRef>
        </p:style>
        <p:txBody>
          <a:bodyPr>
            <a:normAutofit/>
          </a:bodyPr>
          <a:lstStyle/>
          <a:p>
            <a:pPr algn="ctr"/>
            <a:r>
              <a:rPr lang="es-ES_tradnl" sz="2800" b="1" dirty="0" smtClean="0">
                <a:solidFill>
                  <a:schemeClr val="tx1"/>
                </a:solidFill>
                <a:latin typeface="Arial" panose="020B0604020202020204" pitchFamily="34" charset="0"/>
                <a:cs typeface="Arial" panose="020B0604020202020204" pitchFamily="34" charset="0"/>
              </a:rPr>
              <a:t>INACTIVACIÓN ENZIMÁTICA Y NO EZIMÁTICA NORADRENÉRGICA</a:t>
            </a:r>
            <a:endParaRPr lang="es-ES" sz="28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612749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169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24 CuadroTexto"/>
          <p:cNvSpPr txBox="1">
            <a:spLocks noChangeArrowheads="1"/>
          </p:cNvSpPr>
          <p:nvPr/>
        </p:nvSpPr>
        <p:spPr bwMode="auto">
          <a:xfrm>
            <a:off x="744568" y="564519"/>
            <a:ext cx="10842186"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2288" b="1" dirty="0">
                <a:solidFill>
                  <a:schemeClr val="bg1"/>
                </a:solidFill>
                <a:latin typeface="Verdana" panose="020B0604030504040204" pitchFamily="34" charset="0"/>
              </a:rPr>
              <a:t>DEGRADACIÓN enzimática </a:t>
            </a:r>
            <a:r>
              <a:rPr lang="es-ES" altLang="es-ES" sz="2288" b="1" dirty="0" smtClean="0">
                <a:solidFill>
                  <a:schemeClr val="bg1"/>
                </a:solidFill>
                <a:latin typeface="Verdana" panose="020B0604030504040204" pitchFamily="34" charset="0"/>
              </a:rPr>
              <a:t>NORADRENÉRGICA</a:t>
            </a:r>
            <a:endParaRPr lang="es-ES" altLang="es-ES" sz="2288" b="1" dirty="0">
              <a:solidFill>
                <a:schemeClr val="bg1"/>
              </a:solidFill>
              <a:latin typeface="Verdana" panose="020B0604030504040204" pitchFamily="34" charset="0"/>
            </a:endParaRPr>
          </a:p>
        </p:txBody>
      </p:sp>
      <p:sp>
        <p:nvSpPr>
          <p:cNvPr id="3" name="2 Rectángulo"/>
          <p:cNvSpPr>
            <a:spLocks noChangeArrowheads="1"/>
          </p:cNvSpPr>
          <p:nvPr/>
        </p:nvSpPr>
        <p:spPr bwMode="auto">
          <a:xfrm>
            <a:off x="4723683" y="1503443"/>
            <a:ext cx="1975078" cy="34053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prstClr val="black"/>
                </a:solidFill>
                <a:latin typeface="Verdana" panose="020B0604030504040204" pitchFamily="34" charset="0"/>
              </a:rPr>
              <a:t>DOPAMINA</a:t>
            </a:r>
          </a:p>
        </p:txBody>
      </p:sp>
      <p:sp>
        <p:nvSpPr>
          <p:cNvPr id="4" name="4 Rectángulo"/>
          <p:cNvSpPr>
            <a:spLocks noChangeArrowheads="1"/>
          </p:cNvSpPr>
          <p:nvPr/>
        </p:nvSpPr>
        <p:spPr bwMode="auto">
          <a:xfrm>
            <a:off x="4572478" y="2797462"/>
            <a:ext cx="2330744" cy="34053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black"/>
                </a:solidFill>
                <a:latin typeface="Verdana" panose="020B0604030504040204" pitchFamily="34" charset="0"/>
              </a:rPr>
              <a:t>NORADRENALINA</a:t>
            </a:r>
          </a:p>
        </p:txBody>
      </p:sp>
      <p:sp>
        <p:nvSpPr>
          <p:cNvPr id="5" name="22 Flecha abajo"/>
          <p:cNvSpPr>
            <a:spLocks noChangeArrowheads="1"/>
          </p:cNvSpPr>
          <p:nvPr/>
        </p:nvSpPr>
        <p:spPr bwMode="auto">
          <a:xfrm>
            <a:off x="5472851" y="1980188"/>
            <a:ext cx="408637" cy="681061"/>
          </a:xfrm>
          <a:prstGeom prst="downArrow">
            <a:avLst>
              <a:gd name="adj1" fmla="val 50000"/>
              <a:gd name="adj2" fmla="val 50000"/>
            </a:avLst>
          </a:prstGeom>
          <a:solidFill>
            <a:schemeClr val="accent1">
              <a:lumMod val="20000"/>
              <a:lumOff val="80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 name="CuadroTexto 5"/>
          <p:cNvSpPr txBox="1"/>
          <p:nvPr/>
        </p:nvSpPr>
        <p:spPr>
          <a:xfrm>
            <a:off x="361947" y="2661249"/>
            <a:ext cx="3995892" cy="817403"/>
          </a:xfrm>
          <a:prstGeom prst="rect">
            <a:avLst/>
          </a:prstGeom>
          <a:noFill/>
        </p:spPr>
        <p:txBody>
          <a:bodyPr wrap="square" rtlCol="0">
            <a:spAutoFit/>
          </a:bodyPr>
          <a:lstStyle/>
          <a:p>
            <a:pPr algn="ctr" defTabSz="448788" eaLnBrk="0" fontAlgn="base" hangingPunct="0">
              <a:spcBef>
                <a:spcPct val="0"/>
              </a:spcBef>
              <a:spcAft>
                <a:spcPct val="0"/>
              </a:spcAft>
            </a:pPr>
            <a:r>
              <a:rPr lang="es-ES" sz="2356" b="1" dirty="0" err="1">
                <a:solidFill>
                  <a:srgbClr val="FFFF00"/>
                </a:solidFill>
                <a:latin typeface="Calibri" panose="020F0502020204030204" pitchFamily="34" charset="0"/>
              </a:rPr>
              <a:t>Monoamino</a:t>
            </a:r>
            <a:r>
              <a:rPr lang="es-ES" sz="2356" b="1" dirty="0">
                <a:solidFill>
                  <a:srgbClr val="FFFF00"/>
                </a:solidFill>
                <a:latin typeface="Calibri" panose="020F0502020204030204" pitchFamily="34" charset="0"/>
              </a:rPr>
              <a:t> oxidasa</a:t>
            </a:r>
          </a:p>
          <a:p>
            <a:pPr algn="ctr" defTabSz="448788" eaLnBrk="0" fontAlgn="base" hangingPunct="0">
              <a:spcBef>
                <a:spcPct val="0"/>
              </a:spcBef>
              <a:spcAft>
                <a:spcPct val="0"/>
              </a:spcAft>
            </a:pPr>
            <a:r>
              <a:rPr lang="es-ES" sz="2356" b="1" dirty="0">
                <a:solidFill>
                  <a:srgbClr val="FFFF00"/>
                </a:solidFill>
                <a:latin typeface="Calibri" panose="020F0502020204030204" pitchFamily="34" charset="0"/>
              </a:rPr>
              <a:t>(MAO)</a:t>
            </a:r>
          </a:p>
        </p:txBody>
      </p:sp>
      <p:sp>
        <p:nvSpPr>
          <p:cNvPr id="7" name="CuadroTexto 6"/>
          <p:cNvSpPr txBox="1"/>
          <p:nvPr/>
        </p:nvSpPr>
        <p:spPr>
          <a:xfrm>
            <a:off x="7299044" y="2730115"/>
            <a:ext cx="3995892" cy="817403"/>
          </a:xfrm>
          <a:prstGeom prst="rect">
            <a:avLst/>
          </a:prstGeom>
          <a:noFill/>
        </p:spPr>
        <p:txBody>
          <a:bodyPr wrap="square" rtlCol="0">
            <a:spAutoFit/>
          </a:bodyPr>
          <a:lstStyle/>
          <a:p>
            <a:pPr algn="ctr" defTabSz="448788" eaLnBrk="0" fontAlgn="base" hangingPunct="0">
              <a:spcBef>
                <a:spcPct val="0"/>
              </a:spcBef>
              <a:spcAft>
                <a:spcPct val="0"/>
              </a:spcAft>
            </a:pPr>
            <a:r>
              <a:rPr lang="es-ES" sz="2356" b="1" dirty="0" err="1">
                <a:solidFill>
                  <a:srgbClr val="FFFF00"/>
                </a:solidFill>
                <a:latin typeface="Calibri" panose="020F0502020204030204" pitchFamily="34" charset="0"/>
              </a:rPr>
              <a:t>Catecol</a:t>
            </a:r>
            <a:r>
              <a:rPr lang="es-ES" sz="2356" b="1" dirty="0">
                <a:solidFill>
                  <a:srgbClr val="FFFF00"/>
                </a:solidFill>
                <a:latin typeface="Calibri" panose="020F0502020204030204" pitchFamily="34" charset="0"/>
              </a:rPr>
              <a:t> Orto </a:t>
            </a:r>
            <a:r>
              <a:rPr lang="es-ES" sz="2356" b="1" dirty="0" err="1">
                <a:solidFill>
                  <a:srgbClr val="FFFF00"/>
                </a:solidFill>
                <a:latin typeface="Calibri" panose="020F0502020204030204" pitchFamily="34" charset="0"/>
              </a:rPr>
              <a:t>metil</a:t>
            </a:r>
            <a:r>
              <a:rPr lang="es-ES" sz="2356" b="1" dirty="0">
                <a:solidFill>
                  <a:srgbClr val="FFFF00"/>
                </a:solidFill>
                <a:latin typeface="Calibri" panose="020F0502020204030204" pitchFamily="34" charset="0"/>
              </a:rPr>
              <a:t> </a:t>
            </a:r>
            <a:r>
              <a:rPr lang="es-ES" sz="2356" b="1" dirty="0" err="1">
                <a:solidFill>
                  <a:srgbClr val="FFFF00"/>
                </a:solidFill>
                <a:latin typeface="Calibri" panose="020F0502020204030204" pitchFamily="34" charset="0"/>
              </a:rPr>
              <a:t>Transferasa</a:t>
            </a:r>
            <a:r>
              <a:rPr lang="es-ES" sz="2356" b="1" dirty="0">
                <a:solidFill>
                  <a:srgbClr val="FFFF00"/>
                </a:solidFill>
                <a:latin typeface="Calibri" panose="020F0502020204030204" pitchFamily="34" charset="0"/>
              </a:rPr>
              <a:t> (COMT)</a:t>
            </a:r>
          </a:p>
        </p:txBody>
      </p:sp>
      <p:cxnSp>
        <p:nvCxnSpPr>
          <p:cNvPr id="9" name="Conector recto de flecha 8"/>
          <p:cNvCxnSpPr/>
          <p:nvPr/>
        </p:nvCxnSpPr>
        <p:spPr>
          <a:xfrm flipH="1" flipV="1">
            <a:off x="6903222" y="1673709"/>
            <a:ext cx="1059606" cy="10564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6996499" y="2967727"/>
            <a:ext cx="30254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2939007" y="1673709"/>
            <a:ext cx="1633471" cy="98754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804717" y="2967727"/>
            <a:ext cx="646399"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7760605" y="3654823"/>
            <a:ext cx="3534331" cy="1723933"/>
          </a:xfrm>
          <a:prstGeom prst="rect">
            <a:avLst/>
          </a:prstGeom>
        </p:spPr>
        <p:txBody>
          <a:bodyPr wrap="square">
            <a:spAutoFit/>
          </a:bodyPr>
          <a:lstStyle/>
          <a:p>
            <a:pPr algn="ctr" defTabSz="448788" eaLnBrk="0" fontAlgn="base" hangingPunct="0">
              <a:spcBef>
                <a:spcPct val="0"/>
              </a:spcBef>
              <a:spcAft>
                <a:spcPct val="0"/>
              </a:spcAft>
            </a:pPr>
            <a:r>
              <a:rPr lang="es-ES" sz="1767" dirty="0">
                <a:solidFill>
                  <a:prstClr val="white"/>
                </a:solidFill>
                <a:latin typeface="Calibri" panose="020F0502020204030204" pitchFamily="34" charset="0"/>
              </a:rPr>
              <a:t>En el citoplasma celular de neuronas no adrenérgicas, y órganos. En membrana de células </a:t>
            </a:r>
            <a:r>
              <a:rPr lang="es-ES" sz="1767" dirty="0" err="1">
                <a:solidFill>
                  <a:prstClr val="white"/>
                </a:solidFill>
                <a:latin typeface="Calibri" panose="020F0502020204030204" pitchFamily="34" charset="0"/>
              </a:rPr>
              <a:t>cromafines</a:t>
            </a:r>
            <a:r>
              <a:rPr lang="es-ES" sz="1767" dirty="0">
                <a:solidFill>
                  <a:prstClr val="white"/>
                </a:solidFill>
                <a:latin typeface="Calibri" panose="020F0502020204030204" pitchFamily="34" charset="0"/>
              </a:rPr>
              <a:t> de medula suprarrenal. No se</a:t>
            </a:r>
          </a:p>
          <a:p>
            <a:pPr algn="ctr" defTabSz="448788" eaLnBrk="0" fontAlgn="base" hangingPunct="0">
              <a:spcBef>
                <a:spcPct val="0"/>
              </a:spcBef>
              <a:spcAft>
                <a:spcPct val="0"/>
              </a:spcAft>
            </a:pPr>
            <a:r>
              <a:rPr lang="es-ES" sz="1767" dirty="0">
                <a:solidFill>
                  <a:prstClr val="white"/>
                </a:solidFill>
                <a:latin typeface="Calibri" panose="020F0502020204030204" pitchFamily="34" charset="0"/>
              </a:rPr>
              <a:t>encuentra ligada particularmente a las neuronas </a:t>
            </a:r>
            <a:r>
              <a:rPr lang="es-ES" sz="1767" dirty="0" err="1">
                <a:solidFill>
                  <a:prstClr val="white"/>
                </a:solidFill>
                <a:latin typeface="Calibri" panose="020F0502020204030204" pitchFamily="34" charset="0"/>
              </a:rPr>
              <a:t>catecolaminérgicas</a:t>
            </a:r>
            <a:endParaRPr lang="es-ES" sz="1767" dirty="0">
              <a:solidFill>
                <a:prstClr val="white"/>
              </a:solidFill>
              <a:latin typeface="Calibri" panose="020F0502020204030204" pitchFamily="34" charset="0"/>
            </a:endParaRPr>
          </a:p>
        </p:txBody>
      </p:sp>
      <p:sp>
        <p:nvSpPr>
          <p:cNvPr id="17" name="Rectángulo 16"/>
          <p:cNvSpPr/>
          <p:nvPr/>
        </p:nvSpPr>
        <p:spPr>
          <a:xfrm>
            <a:off x="744567" y="3511284"/>
            <a:ext cx="5439466" cy="2454518"/>
          </a:xfrm>
          <a:prstGeom prst="rect">
            <a:avLst/>
          </a:prstGeom>
        </p:spPr>
        <p:txBody>
          <a:bodyPr wrap="square">
            <a:spAutoFit/>
          </a:bodyPr>
          <a:lstStyle/>
          <a:p>
            <a:pPr lvl="0" fontAlgn="base">
              <a:spcBef>
                <a:spcPct val="0"/>
              </a:spcBef>
              <a:spcAft>
                <a:spcPct val="0"/>
              </a:spcAft>
              <a:buFont typeface="Wingdings" pitchFamily="2" charset="2"/>
              <a:buChar char="ü"/>
              <a:defRPr/>
            </a:pPr>
            <a:r>
              <a:rPr lang="es-ES" sz="1600" dirty="0" smtClean="0">
                <a:solidFill>
                  <a:prstClr val="white"/>
                </a:solidFill>
                <a:latin typeface="Calibri" panose="020F0502020204030204" pitchFamily="34" charset="0"/>
              </a:rPr>
              <a:t> </a:t>
            </a:r>
            <a:r>
              <a:rPr lang="es-ES" sz="1400" dirty="0" smtClean="0">
                <a:solidFill>
                  <a:prstClr val="white"/>
                </a:solidFill>
                <a:latin typeface="Arial" panose="020B0604020202020204" pitchFamily="34" charset="0"/>
                <a:cs typeface="Arial" panose="020B0604020202020204" pitchFamily="34" charset="0"/>
              </a:rPr>
              <a:t>Intracelular</a:t>
            </a:r>
            <a:r>
              <a:rPr lang="es-ES" sz="1400" dirty="0">
                <a:solidFill>
                  <a:prstClr val="white"/>
                </a:solidFill>
                <a:latin typeface="Arial" panose="020B0604020202020204" pitchFamily="34" charset="0"/>
                <a:cs typeface="Arial" panose="020B0604020202020204" pitchFamily="34" charset="0"/>
              </a:rPr>
              <a:t>, </a:t>
            </a:r>
            <a:r>
              <a:rPr lang="es-EC" sz="1400" dirty="0">
                <a:solidFill>
                  <a:prstClr val="white"/>
                </a:solidFill>
                <a:latin typeface="Arial" panose="020B0604020202020204" pitchFamily="34" charset="0"/>
                <a:cs typeface="Arial" panose="020B0604020202020204" pitchFamily="34" charset="0"/>
              </a:rPr>
              <a:t>está unida a la superficie de la membrana mitocondrial. S</a:t>
            </a:r>
            <a:r>
              <a:rPr lang="es-ES" sz="1400" dirty="0">
                <a:solidFill>
                  <a:prstClr val="white"/>
                </a:solidFill>
                <a:latin typeface="Arial" panose="020B0604020202020204" pitchFamily="34" charset="0"/>
                <a:cs typeface="Arial" panose="020B0604020202020204" pitchFamily="34" charset="0"/>
              </a:rPr>
              <a:t>e encuentra en neuronas y en células no </a:t>
            </a:r>
            <a:r>
              <a:rPr lang="es-ES" sz="1200" dirty="0" smtClean="0">
                <a:solidFill>
                  <a:schemeClr val="bg1"/>
                </a:solidFill>
                <a:latin typeface="Arial" panose="020B0604020202020204" pitchFamily="34" charset="0"/>
                <a:cs typeface="Arial" panose="020B0604020202020204" pitchFamily="34" charset="0"/>
              </a:rPr>
              <a:t>neuronales</a:t>
            </a:r>
          </a:p>
          <a:p>
            <a:pPr lvl="0" fontAlgn="base">
              <a:spcBef>
                <a:spcPct val="0"/>
              </a:spcBef>
              <a:spcAft>
                <a:spcPct val="0"/>
              </a:spcAft>
              <a:defRPr/>
            </a:pPr>
            <a:endParaRPr lang="es-ES" sz="1050" dirty="0" smtClean="0">
              <a:solidFill>
                <a:schemeClr val="bg1"/>
              </a:solidFill>
              <a:latin typeface="Arial" panose="020B0604020202020204" pitchFamily="34" charset="0"/>
              <a:cs typeface="Arial" panose="020B0604020202020204" pitchFamily="34" charset="0"/>
            </a:endParaRPr>
          </a:p>
          <a:p>
            <a:pPr lvl="0" fontAlgn="base">
              <a:spcBef>
                <a:spcPct val="0"/>
              </a:spcBef>
              <a:spcAft>
                <a:spcPct val="0"/>
              </a:spcAft>
              <a:buFont typeface="Wingdings" pitchFamily="2" charset="2"/>
              <a:buChar char="ü"/>
              <a:defRPr/>
            </a:pPr>
            <a:r>
              <a:rPr lang="es-ES" sz="1100" b="1" dirty="0" smtClean="0">
                <a:solidFill>
                  <a:srgbClr val="00B050"/>
                </a:solidFill>
                <a:latin typeface="Arial" panose="020B0604020202020204" pitchFamily="34" charset="0"/>
                <a:cs typeface="Arial" panose="020B0604020202020204" pitchFamily="34" charset="0"/>
              </a:rPr>
              <a:t> </a:t>
            </a:r>
            <a:r>
              <a:rPr lang="es-ES" b="1" dirty="0" smtClean="0">
                <a:solidFill>
                  <a:schemeClr val="bg1"/>
                </a:solidFill>
                <a:latin typeface="Arial" panose="020B0604020202020204" pitchFamily="34" charset="0"/>
                <a:cs typeface="Arial" panose="020B0604020202020204" pitchFamily="34" charset="0"/>
              </a:rPr>
              <a:t>RESPONSABLE </a:t>
            </a:r>
            <a:r>
              <a:rPr lang="es-ES" b="1" dirty="0">
                <a:solidFill>
                  <a:schemeClr val="bg1"/>
                </a:solidFill>
                <a:latin typeface="Arial" panose="020B0604020202020204" pitchFamily="34" charset="0"/>
                <a:cs typeface="Arial" panose="020B0604020202020204" pitchFamily="34" charset="0"/>
              </a:rPr>
              <a:t>DEL METABOLISMO </a:t>
            </a:r>
            <a:r>
              <a:rPr lang="es-ES" b="1" dirty="0" smtClean="0">
                <a:solidFill>
                  <a:schemeClr val="bg1"/>
                </a:solidFill>
                <a:latin typeface="Arial" panose="020B0604020202020204" pitchFamily="34" charset="0"/>
                <a:cs typeface="Arial" panose="020B0604020202020204" pitchFamily="34" charset="0"/>
              </a:rPr>
              <a:t>INTRANEURONAL  </a:t>
            </a:r>
            <a:r>
              <a:rPr lang="es-ES" b="1" dirty="0">
                <a:solidFill>
                  <a:schemeClr val="bg1"/>
                </a:solidFill>
                <a:latin typeface="Arial" panose="020B0604020202020204" pitchFamily="34" charset="0"/>
                <a:cs typeface="Arial" panose="020B0604020202020204" pitchFamily="34" charset="0"/>
              </a:rPr>
              <a:t>DE </a:t>
            </a:r>
            <a:r>
              <a:rPr lang="es-ES" b="1" dirty="0" smtClean="0">
                <a:solidFill>
                  <a:schemeClr val="bg1"/>
                </a:solidFill>
                <a:latin typeface="Arial" panose="020B0604020202020204" pitchFamily="34" charset="0"/>
                <a:cs typeface="Arial" panose="020B0604020202020204" pitchFamily="34" charset="0"/>
              </a:rPr>
              <a:t> CATECOLAMINAS</a:t>
            </a:r>
          </a:p>
          <a:p>
            <a:pPr lvl="0" fontAlgn="base">
              <a:spcBef>
                <a:spcPct val="0"/>
              </a:spcBef>
              <a:spcAft>
                <a:spcPct val="0"/>
              </a:spcAft>
              <a:buFont typeface="Wingdings" pitchFamily="2" charset="2"/>
              <a:buChar char="ü"/>
              <a:defRPr/>
            </a:pPr>
            <a:endParaRPr lang="es-ES" b="1" dirty="0">
              <a:solidFill>
                <a:schemeClr val="bg1"/>
              </a:solidFill>
              <a:latin typeface="Arial" panose="020B0604020202020204" pitchFamily="34" charset="0"/>
              <a:cs typeface="Arial" panose="020B0604020202020204" pitchFamily="34" charset="0"/>
            </a:endParaRPr>
          </a:p>
          <a:p>
            <a:pPr fontAlgn="base">
              <a:spcBef>
                <a:spcPct val="0"/>
              </a:spcBef>
              <a:spcAft>
                <a:spcPct val="0"/>
              </a:spcAft>
              <a:buFont typeface="Wingdings" pitchFamily="2" charset="2"/>
              <a:buChar char="ü"/>
              <a:defRPr/>
            </a:pPr>
            <a:r>
              <a:rPr lang="es-ES" b="1" dirty="0" smtClean="0">
                <a:solidFill>
                  <a:schemeClr val="bg1"/>
                </a:solidFill>
                <a:latin typeface="Arial" panose="020B0604020202020204" pitchFamily="34" charset="0"/>
                <a:cs typeface="Arial" panose="020B0604020202020204" pitchFamily="34" charset="0"/>
              </a:rPr>
              <a:t> </a:t>
            </a:r>
            <a:r>
              <a:rPr lang="es-ES" b="1" dirty="0">
                <a:solidFill>
                  <a:schemeClr val="bg1"/>
                </a:solidFill>
                <a:latin typeface="Arial" panose="020B0604020202020204" pitchFamily="34" charset="0"/>
                <a:cs typeface="Arial" panose="020B0604020202020204" pitchFamily="34" charset="0"/>
              </a:rPr>
              <a:t>EXISTEN </a:t>
            </a:r>
            <a:r>
              <a:rPr lang="es-ES" b="1" dirty="0">
                <a:solidFill>
                  <a:srgbClr val="FFFF00"/>
                </a:solidFill>
                <a:latin typeface="Arial" panose="020B0604020202020204" pitchFamily="34" charset="0"/>
                <a:cs typeface="Arial" panose="020B0604020202020204" pitchFamily="34" charset="0"/>
              </a:rPr>
              <a:t>DOS ISOFORMAS DE LA ENZIMA</a:t>
            </a:r>
            <a:r>
              <a:rPr lang="es-ES" dirty="0">
                <a:solidFill>
                  <a:srgbClr val="FFFF00"/>
                </a:solidFill>
                <a:latin typeface="Arial" panose="020B0604020202020204" pitchFamily="34" charset="0"/>
                <a:cs typeface="Arial" panose="020B0604020202020204" pitchFamily="34" charset="0"/>
              </a:rPr>
              <a:t>: </a:t>
            </a:r>
            <a:r>
              <a:rPr lang="es-ES" b="1" i="1" dirty="0">
                <a:solidFill>
                  <a:srgbClr val="FFFF00"/>
                </a:solidFill>
                <a:latin typeface="Arial" panose="020B0604020202020204" pitchFamily="34" charset="0"/>
                <a:cs typeface="Arial" panose="020B0604020202020204" pitchFamily="34" charset="0"/>
              </a:rPr>
              <a:t>MAO-A y MAO-B</a:t>
            </a:r>
            <a:r>
              <a:rPr lang="es-ES" dirty="0">
                <a:solidFill>
                  <a:srgbClr val="FFFF00"/>
                </a:solidFill>
                <a:latin typeface="Arial" panose="020B0604020202020204" pitchFamily="34" charset="0"/>
                <a:cs typeface="Arial" panose="020B0604020202020204" pitchFamily="34" charset="0"/>
              </a:rPr>
              <a:t> </a:t>
            </a:r>
          </a:p>
          <a:p>
            <a:pPr lvl="0" fontAlgn="base">
              <a:spcBef>
                <a:spcPct val="0"/>
              </a:spcBef>
              <a:spcAft>
                <a:spcPct val="0"/>
              </a:spcAft>
              <a:buFont typeface="Wingdings" pitchFamily="2" charset="2"/>
              <a:buChar char="ü"/>
              <a:defRPr/>
            </a:pPr>
            <a:endParaRPr lang="es-ES" sz="1200" b="1" dirty="0">
              <a:solidFill>
                <a:srgbClr val="00B050"/>
              </a:solidFill>
              <a:latin typeface="Times New Roman" pitchFamily="18" charset="0"/>
            </a:endParaRPr>
          </a:p>
          <a:p>
            <a:pPr algn="ctr" defTabSz="448788" eaLnBrk="0" fontAlgn="base" hangingPunct="0">
              <a:spcBef>
                <a:spcPct val="0"/>
              </a:spcBef>
              <a:spcAft>
                <a:spcPct val="0"/>
              </a:spcAft>
            </a:pPr>
            <a:endParaRPr lang="es-ES" sz="1100" dirty="0">
              <a:solidFill>
                <a:srgbClr val="00B050"/>
              </a:solidFill>
              <a:latin typeface="Calibri" panose="020F0502020204030204" pitchFamily="34" charset="0"/>
            </a:endParaRPr>
          </a:p>
        </p:txBody>
      </p:sp>
      <p:sp>
        <p:nvSpPr>
          <p:cNvPr id="18" name="CuadroTexto 17"/>
          <p:cNvSpPr txBox="1"/>
          <p:nvPr/>
        </p:nvSpPr>
        <p:spPr>
          <a:xfrm>
            <a:off x="483326" y="5683126"/>
            <a:ext cx="5398162" cy="998543"/>
          </a:xfrm>
          <a:prstGeom prst="rect">
            <a:avLst/>
          </a:prstGeom>
          <a:noFill/>
          <a:ln>
            <a:solidFill>
              <a:srgbClr val="FFFF00"/>
            </a:solidFill>
          </a:ln>
        </p:spPr>
        <p:txBody>
          <a:bodyPr wrap="square" rtlCol="0">
            <a:spAutoFit/>
          </a:bodyPr>
          <a:lstStyle/>
          <a:p>
            <a:pPr algn="ctr" defTabSz="448788" eaLnBrk="0" fontAlgn="base" hangingPunct="0">
              <a:spcBef>
                <a:spcPct val="0"/>
              </a:spcBef>
              <a:spcAft>
                <a:spcPct val="0"/>
              </a:spcAft>
            </a:pPr>
            <a:r>
              <a:rPr lang="es-ES" sz="1963" dirty="0">
                <a:solidFill>
                  <a:prstClr val="white"/>
                </a:solidFill>
                <a:latin typeface="Calibri" panose="020F0502020204030204" pitchFamily="34" charset="0"/>
              </a:rPr>
              <a:t>GENERALMENTE EN TERMINACIÓN </a:t>
            </a:r>
            <a:r>
              <a:rPr lang="es-ES" sz="1963" dirty="0" smtClean="0">
                <a:solidFill>
                  <a:prstClr val="white"/>
                </a:solidFill>
                <a:latin typeface="Calibri" panose="020F0502020204030204" pitchFamily="34" charset="0"/>
              </a:rPr>
              <a:t>PRESINÁPTICA</a:t>
            </a:r>
          </a:p>
          <a:p>
            <a:pPr algn="ctr" defTabSz="448788" eaLnBrk="0" fontAlgn="base" hangingPunct="0">
              <a:spcBef>
                <a:spcPct val="0"/>
              </a:spcBef>
              <a:spcAft>
                <a:spcPct val="0"/>
              </a:spcAft>
            </a:pPr>
            <a:r>
              <a:rPr lang="es-ES" sz="1963" dirty="0" smtClean="0">
                <a:solidFill>
                  <a:prstClr val="white"/>
                </a:solidFill>
                <a:latin typeface="Calibri" panose="020F0502020204030204" pitchFamily="34" charset="0"/>
              </a:rPr>
              <a:t>Otras localizaciones: mucosa intestinal, hígado, plaquetas</a:t>
            </a:r>
            <a:endParaRPr lang="es-ES" sz="1963" dirty="0">
              <a:solidFill>
                <a:prstClr val="white"/>
              </a:solidFill>
              <a:latin typeface="Calibri" panose="020F0502020204030204" pitchFamily="34" charset="0"/>
            </a:endParaRPr>
          </a:p>
        </p:txBody>
      </p:sp>
      <p:sp>
        <p:nvSpPr>
          <p:cNvPr id="19" name="CuadroTexto 18"/>
          <p:cNvSpPr txBox="1"/>
          <p:nvPr/>
        </p:nvSpPr>
        <p:spPr>
          <a:xfrm>
            <a:off x="7971223" y="5683126"/>
            <a:ext cx="3323713" cy="696473"/>
          </a:xfrm>
          <a:prstGeom prst="rect">
            <a:avLst/>
          </a:prstGeom>
          <a:noFill/>
          <a:ln>
            <a:solidFill>
              <a:srgbClr val="FFFF00"/>
            </a:solidFill>
          </a:ln>
        </p:spPr>
        <p:txBody>
          <a:bodyPr wrap="square" rtlCol="0">
            <a:spAutoFit/>
          </a:bodyPr>
          <a:lstStyle/>
          <a:p>
            <a:pPr algn="ctr" defTabSz="448788" eaLnBrk="0" fontAlgn="base" hangingPunct="0">
              <a:spcBef>
                <a:spcPct val="0"/>
              </a:spcBef>
              <a:spcAft>
                <a:spcPct val="0"/>
              </a:spcAft>
            </a:pPr>
            <a:r>
              <a:rPr lang="es-ES" sz="1963" dirty="0">
                <a:solidFill>
                  <a:prstClr val="white"/>
                </a:solidFill>
                <a:latin typeface="Calibri" panose="020F0502020204030204" pitchFamily="34" charset="0"/>
              </a:rPr>
              <a:t>GENERALMENTE EN MEMBRANA POSTSINÁPTICA</a:t>
            </a:r>
          </a:p>
        </p:txBody>
      </p:sp>
    </p:spTree>
    <p:extLst>
      <p:ext uri="{BB962C8B-B14F-4D97-AF65-F5344CB8AC3E}">
        <p14:creationId xmlns:p14="http://schemas.microsoft.com/office/powerpoint/2010/main" val="63370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04761"/>
            <a:ext cx="10515600" cy="1325563"/>
          </a:xfrm>
        </p:spPr>
        <p:txBody>
          <a:bodyPr>
            <a:noAutofit/>
          </a:bodyPr>
          <a:lstStyle/>
          <a:p>
            <a:pPr algn="ctr"/>
            <a:r>
              <a:rPr lang="es-ES" altLang="es-ES" sz="3200" b="1" dirty="0">
                <a:solidFill>
                  <a:srgbClr val="FFFF00"/>
                </a:solidFill>
                <a:latin typeface="Arial" panose="020B0604020202020204" pitchFamily="34" charset="0"/>
                <a:cs typeface="Arial" panose="020B0604020202020204" pitchFamily="34" charset="0"/>
              </a:rPr>
              <a:t>DEGRADACIÓN NORADRENÉRGICA: </a:t>
            </a:r>
            <a:r>
              <a:rPr lang="es-ES" altLang="es-ES" sz="3200" b="1" dirty="0" smtClean="0">
                <a:solidFill>
                  <a:srgbClr val="FFFF00"/>
                </a:solidFill>
                <a:latin typeface="Arial" panose="020B0604020202020204" pitchFamily="34" charset="0"/>
                <a:cs typeface="Arial" panose="020B0604020202020204" pitchFamily="34" charset="0"/>
              </a:rPr>
              <a:t/>
            </a:r>
            <a:br>
              <a:rPr lang="es-ES" altLang="es-ES" sz="3200" b="1" dirty="0" smtClean="0">
                <a:solidFill>
                  <a:srgbClr val="FFFF00"/>
                </a:solidFill>
                <a:latin typeface="Arial" panose="020B0604020202020204" pitchFamily="34" charset="0"/>
                <a:cs typeface="Arial" panose="020B0604020202020204" pitchFamily="34" charset="0"/>
              </a:rPr>
            </a:br>
            <a:r>
              <a:rPr lang="es-ES" altLang="es-ES" sz="3200" b="1" dirty="0" smtClean="0">
                <a:solidFill>
                  <a:schemeClr val="bg1"/>
                </a:solidFill>
                <a:latin typeface="Arial" panose="020B0604020202020204" pitchFamily="34" charset="0"/>
                <a:cs typeface="Arial" panose="020B0604020202020204" pitchFamily="34" charset="0"/>
              </a:rPr>
              <a:t>Inactivación </a:t>
            </a:r>
            <a:r>
              <a:rPr lang="es-ES" altLang="es-ES" sz="3200" b="1" dirty="0">
                <a:solidFill>
                  <a:schemeClr val="bg1"/>
                </a:solidFill>
                <a:latin typeface="Arial" panose="020B0604020202020204" pitchFamily="34" charset="0"/>
                <a:cs typeface="Arial" panose="020B0604020202020204" pitchFamily="34" charset="0"/>
              </a:rPr>
              <a:t>NO enzimática</a:t>
            </a:r>
            <a:r>
              <a:rPr lang="es-ES" altLang="es-ES" sz="3200" b="1" dirty="0">
                <a:solidFill>
                  <a:srgbClr val="00B050"/>
                </a:solidFill>
                <a:latin typeface="Arial" panose="020B0604020202020204" pitchFamily="34" charset="0"/>
                <a:cs typeface="Arial" panose="020B0604020202020204" pitchFamily="34" charset="0"/>
              </a:rPr>
              <a:t/>
            </a:r>
            <a:br>
              <a:rPr lang="es-ES" altLang="es-ES" sz="3200" b="1" dirty="0">
                <a:solidFill>
                  <a:srgbClr val="00B050"/>
                </a:solidFill>
                <a:latin typeface="Arial" panose="020B0604020202020204" pitchFamily="34" charset="0"/>
                <a:cs typeface="Arial" panose="020B0604020202020204" pitchFamily="34" charset="0"/>
              </a:rPr>
            </a:br>
            <a:endParaRPr lang="es-ES" sz="32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42257" y="2269763"/>
            <a:ext cx="10515600" cy="2145483"/>
          </a:xfrm>
        </p:spPr>
        <p:txBody>
          <a:bodyPr/>
          <a:lstStyle/>
          <a:p>
            <a:pPr>
              <a:lnSpc>
                <a:spcPct val="150000"/>
              </a:lnSpc>
              <a:spcBef>
                <a:spcPct val="50000"/>
              </a:spcBef>
              <a:buFont typeface="Wingdings" pitchFamily="2" charset="2"/>
              <a:buNone/>
              <a:defRPr/>
            </a:pPr>
            <a:r>
              <a:rPr lang="es-ES_tradnl" sz="2800" b="1" dirty="0" smtClean="0">
                <a:latin typeface="Arial" panose="020B0604020202020204" pitchFamily="34" charset="0"/>
                <a:cs typeface="Arial" panose="020B0604020202020204" pitchFamily="34" charset="0"/>
              </a:rPr>
              <a:t>    </a:t>
            </a:r>
            <a:r>
              <a:rPr lang="es-ES_tradnl" sz="2800" b="1" dirty="0" smtClean="0">
                <a:solidFill>
                  <a:schemeClr val="bg1"/>
                </a:solidFill>
                <a:latin typeface="Arial" panose="020B0604020202020204" pitchFamily="34" charset="0"/>
                <a:cs typeface="Arial" panose="020B0604020202020204" pitchFamily="34" charset="0"/>
              </a:rPr>
              <a:t>La</a:t>
            </a:r>
            <a:r>
              <a:rPr lang="es-ES_tradnl" sz="2800" b="1" dirty="0" smtClean="0">
                <a:latin typeface="Arial" panose="020B0604020202020204" pitchFamily="34" charset="0"/>
                <a:cs typeface="Arial" panose="020B0604020202020204" pitchFamily="34" charset="0"/>
              </a:rPr>
              <a:t> </a:t>
            </a:r>
            <a:r>
              <a:rPr lang="es-ES_tradnl" sz="2800" b="1" dirty="0" smtClean="0">
                <a:solidFill>
                  <a:schemeClr val="bg1"/>
                </a:solidFill>
                <a:latin typeface="Arial" panose="020B0604020202020204" pitchFamily="34" charset="0"/>
                <a:cs typeface="Arial" panose="020B0604020202020204" pitchFamily="34" charset="0"/>
              </a:rPr>
              <a:t>noradrenalina liberada de las terminaciones nerviosas adrenérgicas puede regresar a dichas terminaciones y ser realmacenada (recaptada).  </a:t>
            </a:r>
          </a:p>
          <a:p>
            <a:pPr>
              <a:spcBef>
                <a:spcPct val="50000"/>
              </a:spcBef>
              <a:buFont typeface="Wingdings" pitchFamily="2" charset="2"/>
              <a:buNone/>
              <a:defRPr/>
            </a:pPr>
            <a:endParaRPr lang="es-ES_tradnl" sz="2800" b="1" dirty="0">
              <a:latin typeface="Times New Roman" pitchFamily="18" charset="0"/>
            </a:endParaRPr>
          </a:p>
          <a:p>
            <a:endParaRPr lang="es-ES" dirty="0"/>
          </a:p>
        </p:txBody>
      </p:sp>
    </p:spTree>
    <p:extLst>
      <p:ext uri="{BB962C8B-B14F-4D97-AF65-F5344CB8AC3E}">
        <p14:creationId xmlns:p14="http://schemas.microsoft.com/office/powerpoint/2010/main" val="3653502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4275"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7"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8" name="Text Box 40"/>
          <p:cNvSpPr txBox="1">
            <a:spLocks noChangeArrowheads="1"/>
          </p:cNvSpPr>
          <p:nvPr/>
        </p:nvSpPr>
        <p:spPr bwMode="auto">
          <a:xfrm>
            <a:off x="5333515" y="1028637"/>
            <a:ext cx="1246795"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Tirosina</a:t>
            </a:r>
            <a:endParaRPr lang="es-ES" altLang="es-ES" sz="1716" b="1" dirty="0">
              <a:solidFill>
                <a:prstClr val="white"/>
              </a:solidFill>
              <a:latin typeface="Verdana" panose="020B0604030504040204" pitchFamily="34" charset="0"/>
            </a:endParaRPr>
          </a:p>
        </p:txBody>
      </p:sp>
      <p:sp>
        <p:nvSpPr>
          <p:cNvPr id="9" name="Text Box 41"/>
          <p:cNvSpPr txBox="1">
            <a:spLocks noChangeArrowheads="1"/>
          </p:cNvSpPr>
          <p:nvPr/>
        </p:nvSpPr>
        <p:spPr bwMode="auto">
          <a:xfrm>
            <a:off x="5343806" y="1714058"/>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DOPA</a:t>
            </a:r>
            <a:endParaRPr lang="es-ES" altLang="es-ES" sz="1716" b="1" dirty="0">
              <a:solidFill>
                <a:prstClr val="white"/>
              </a:solidFill>
              <a:latin typeface="Verdana" panose="020B0604030504040204" pitchFamily="34" charset="0"/>
            </a:endParaRPr>
          </a:p>
        </p:txBody>
      </p:sp>
      <p:sp>
        <p:nvSpPr>
          <p:cNvPr id="10"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Dopamina</a:t>
            </a:r>
            <a:endParaRPr lang="es-ES" altLang="es-ES" sz="1716" b="1" dirty="0">
              <a:solidFill>
                <a:prstClr val="white"/>
              </a:solidFill>
              <a:latin typeface="Verdana" panose="020B0604030504040204" pitchFamily="34" charset="0"/>
            </a:endParaRPr>
          </a:p>
        </p:txBody>
      </p:sp>
      <p:sp>
        <p:nvSpPr>
          <p:cNvPr id="11" name="Line 43"/>
          <p:cNvSpPr>
            <a:spLocks noChangeShapeType="1"/>
          </p:cNvSpPr>
          <p:nvPr/>
        </p:nvSpPr>
        <p:spPr bwMode="auto">
          <a:xfrm>
            <a:off x="6030921" y="2813018"/>
            <a:ext cx="0" cy="411664"/>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2" name="Line 45"/>
          <p:cNvSpPr>
            <a:spLocks noChangeShapeType="1"/>
          </p:cNvSpPr>
          <p:nvPr/>
        </p:nvSpPr>
        <p:spPr bwMode="auto">
          <a:xfrm>
            <a:off x="6030921" y="2057796"/>
            <a:ext cx="0" cy="479771"/>
          </a:xfrm>
          <a:prstGeom prst="line">
            <a:avLst/>
          </a:prstGeom>
          <a:noFill/>
          <a:ln w="5715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3" name="Line 46"/>
          <p:cNvSpPr>
            <a:spLocks noChangeShapeType="1"/>
          </p:cNvSpPr>
          <p:nvPr/>
        </p:nvSpPr>
        <p:spPr bwMode="auto">
          <a:xfrm>
            <a:off x="6027895" y="1385816"/>
            <a:ext cx="0" cy="343558"/>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4285" name="15 CuadroTexto"/>
          <p:cNvSpPr txBox="1">
            <a:spLocks noChangeArrowheads="1"/>
          </p:cNvSpPr>
          <p:nvPr/>
        </p:nvSpPr>
        <p:spPr bwMode="auto">
          <a:xfrm>
            <a:off x="4160097" y="6085140"/>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dirty="0">
                <a:solidFill>
                  <a:prstClr val="white"/>
                </a:solidFill>
                <a:latin typeface="Verdana" panose="020B0604030504040204" pitchFamily="34" charset="0"/>
              </a:rPr>
              <a:t>α</a:t>
            </a:r>
            <a:endParaRPr lang="es-ES" altLang="es-ES" sz="1716" dirty="0">
              <a:solidFill>
                <a:prstClr val="white"/>
              </a:solidFill>
              <a:latin typeface="Verdana" panose="020B0604030504040204" pitchFamily="34" charset="0"/>
            </a:endParaRPr>
          </a:p>
        </p:txBody>
      </p:sp>
      <p:sp>
        <p:nvSpPr>
          <p:cNvPr id="54286"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4289"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4290"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4291"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938196"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34" name="33 CuadroTexto"/>
          <p:cNvSpPr txBox="1">
            <a:spLocks noChangeArrowheads="1"/>
          </p:cNvSpPr>
          <p:nvPr/>
        </p:nvSpPr>
        <p:spPr bwMode="auto">
          <a:xfrm>
            <a:off x="3167436" y="1453922"/>
            <a:ext cx="10896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Tirosina</a:t>
            </a:r>
          </a:p>
        </p:txBody>
      </p:sp>
      <p:sp>
        <p:nvSpPr>
          <p:cNvPr id="35" name="34 Elipse"/>
          <p:cNvSpPr/>
          <p:nvPr/>
        </p:nvSpPr>
        <p:spPr bwMode="auto">
          <a:xfrm>
            <a:off x="4014222" y="3942055"/>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pic>
        <p:nvPicPr>
          <p:cNvPr id="37"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6532" y="909073"/>
            <a:ext cx="681061" cy="63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1984" y="909073"/>
            <a:ext cx="681061" cy="63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45 Grupo"/>
          <p:cNvGrpSpPr>
            <a:grpSpLocks/>
          </p:cNvGrpSpPr>
          <p:nvPr/>
        </p:nvGrpSpPr>
        <p:grpSpPr bwMode="auto">
          <a:xfrm>
            <a:off x="3371754" y="3497108"/>
            <a:ext cx="5448494" cy="1552611"/>
            <a:chOff x="1714480" y="3500438"/>
            <a:chExt cx="5715042" cy="1628983"/>
          </a:xfrm>
        </p:grpSpPr>
        <p:sp>
          <p:nvSpPr>
            <p:cNvPr id="54357" name="38 CuadroTexto"/>
            <p:cNvSpPr txBox="1">
              <a:spLocks noChangeArrowheads="1"/>
            </p:cNvSpPr>
            <p:nvPr/>
          </p:nvSpPr>
          <p:spPr bwMode="auto">
            <a:xfrm>
              <a:off x="6000760" y="3929066"/>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sp>
          <p:nvSpPr>
            <p:cNvPr id="54358" name="39 CuadroTexto"/>
            <p:cNvSpPr txBox="1">
              <a:spLocks noChangeArrowheads="1"/>
            </p:cNvSpPr>
            <p:nvPr/>
          </p:nvSpPr>
          <p:spPr bwMode="auto">
            <a:xfrm>
              <a:off x="6215074" y="4500570"/>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sp>
          <p:nvSpPr>
            <p:cNvPr id="54359" name="40 CuadroTexto"/>
            <p:cNvSpPr txBox="1">
              <a:spLocks noChangeArrowheads="1"/>
            </p:cNvSpPr>
            <p:nvPr/>
          </p:nvSpPr>
          <p:spPr bwMode="auto">
            <a:xfrm>
              <a:off x="2285984" y="4786322"/>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sp>
          <p:nvSpPr>
            <p:cNvPr id="54360" name="41 CuadroTexto"/>
            <p:cNvSpPr txBox="1">
              <a:spLocks noChangeArrowheads="1"/>
            </p:cNvSpPr>
            <p:nvPr/>
          </p:nvSpPr>
          <p:spPr bwMode="auto">
            <a:xfrm>
              <a:off x="1939906" y="3617942"/>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dirty="0">
                  <a:solidFill>
                    <a:prstClr val="white"/>
                  </a:solidFill>
                  <a:latin typeface="Verdana" panose="020B0604030504040204" pitchFamily="34" charset="0"/>
                </a:rPr>
                <a:t>Ca</a:t>
              </a:r>
              <a:r>
                <a:rPr lang="es-ES" altLang="es-ES" sz="1525" baseline="30000" dirty="0">
                  <a:solidFill>
                    <a:prstClr val="white"/>
                  </a:solidFill>
                  <a:latin typeface="Verdana" panose="020B0604030504040204" pitchFamily="34" charset="0"/>
                </a:rPr>
                <a:t>+</a:t>
              </a:r>
            </a:p>
          </p:txBody>
        </p:sp>
        <p:sp>
          <p:nvSpPr>
            <p:cNvPr id="54361" name="42 CuadroTexto"/>
            <p:cNvSpPr txBox="1">
              <a:spLocks noChangeArrowheads="1"/>
            </p:cNvSpPr>
            <p:nvPr/>
          </p:nvSpPr>
          <p:spPr bwMode="auto">
            <a:xfrm>
              <a:off x="6072199" y="3500438"/>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sp>
          <p:nvSpPr>
            <p:cNvPr id="54362" name="43 CuadroTexto"/>
            <p:cNvSpPr txBox="1">
              <a:spLocks noChangeArrowheads="1"/>
            </p:cNvSpPr>
            <p:nvPr/>
          </p:nvSpPr>
          <p:spPr bwMode="auto">
            <a:xfrm>
              <a:off x="6643703" y="4143380"/>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sp>
          <p:nvSpPr>
            <p:cNvPr id="54363" name="44 CuadroTexto"/>
            <p:cNvSpPr txBox="1">
              <a:spLocks noChangeArrowheads="1"/>
            </p:cNvSpPr>
            <p:nvPr/>
          </p:nvSpPr>
          <p:spPr bwMode="auto">
            <a:xfrm>
              <a:off x="1714480" y="4429132"/>
              <a:ext cx="785819" cy="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525">
                  <a:solidFill>
                    <a:prstClr val="white"/>
                  </a:solidFill>
                  <a:latin typeface="Verdana" panose="020B0604030504040204" pitchFamily="34" charset="0"/>
                </a:rPr>
                <a:t>Ca</a:t>
              </a:r>
              <a:r>
                <a:rPr lang="es-ES" altLang="es-ES" sz="1525" baseline="30000">
                  <a:solidFill>
                    <a:prstClr val="white"/>
                  </a:solidFill>
                  <a:latin typeface="Verdana" panose="020B0604030504040204" pitchFamily="34" charset="0"/>
                </a:rPr>
                <a:t>+</a:t>
              </a:r>
            </a:p>
          </p:txBody>
        </p:sp>
      </p:grpSp>
      <p:grpSp>
        <p:nvGrpSpPr>
          <p:cNvPr id="6" name="57 Grupo"/>
          <p:cNvGrpSpPr>
            <a:grpSpLocks/>
          </p:cNvGrpSpPr>
          <p:nvPr/>
        </p:nvGrpSpPr>
        <p:grpSpPr bwMode="auto">
          <a:xfrm>
            <a:off x="5483045" y="5676504"/>
            <a:ext cx="1566441" cy="544849"/>
            <a:chOff x="3929058" y="5786454"/>
            <a:chExt cx="1643074" cy="571504"/>
          </a:xfrm>
          <a:solidFill>
            <a:srgbClr val="FF0000"/>
          </a:solidFill>
        </p:grpSpPr>
        <p:sp>
          <p:nvSpPr>
            <p:cNvPr id="54346"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47"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48"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49"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0"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1"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2"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3"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4"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5"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56"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9"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0"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1"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2"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4"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65"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845985" y="4288770"/>
            <a:ext cx="681061" cy="303801"/>
          </a:xfrm>
          <a:prstGeom prst="rect">
            <a:avLst/>
          </a:prstGeom>
          <a:noFill/>
        </p:spPr>
        <p:txBody>
          <a:bodyPr>
            <a:spAutoFit/>
          </a:bodyPr>
          <a:lstStyle/>
          <a:p>
            <a:pPr defTabSz="448788">
              <a:defRPr/>
            </a:pPr>
            <a:r>
              <a:rPr lang="es-ES" sz="1374" b="1" dirty="0">
                <a:solidFill>
                  <a:srgbClr val="002060"/>
                </a:solidFill>
                <a:effectLst>
                  <a:outerShdw blurRad="38100" dist="38100" dir="2700000" algn="tl">
                    <a:srgbClr val="000000">
                      <a:alpha val="43137"/>
                    </a:srgbClr>
                  </a:outerShdw>
                </a:effectLst>
                <a:latin typeface="Calibri" panose="020F0502020204030204"/>
              </a:rPr>
              <a:t>MAO</a:t>
            </a:r>
          </a:p>
        </p:txBody>
      </p:sp>
      <p:sp>
        <p:nvSpPr>
          <p:cNvPr id="67"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69" name="68 CuadroTexto"/>
          <p:cNvSpPr txBox="1">
            <a:spLocks noChangeArrowheads="1"/>
          </p:cNvSpPr>
          <p:nvPr/>
        </p:nvSpPr>
        <p:spPr bwMode="auto">
          <a:xfrm>
            <a:off x="2232111" y="5131774"/>
            <a:ext cx="17707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70" name="69 CuadroTexto"/>
          <p:cNvSpPr txBox="1">
            <a:spLocks noChangeArrowheads="1"/>
          </p:cNvSpPr>
          <p:nvPr/>
        </p:nvSpPr>
        <p:spPr bwMode="auto">
          <a:xfrm>
            <a:off x="8820247" y="3224681"/>
            <a:ext cx="1737463"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Autoreceptor</a:t>
            </a:r>
            <a:r>
              <a:rPr lang="es-ES" altLang="es-ES" sz="1716" dirty="0">
                <a:solidFill>
                  <a:prstClr val="white"/>
                </a:solidFill>
                <a:latin typeface="Verdana" panose="020B0604030504040204" pitchFamily="34" charset="0"/>
              </a:rPr>
              <a:t> inhibitorio</a:t>
            </a:r>
          </a:p>
        </p:txBody>
      </p:sp>
      <p:grpSp>
        <p:nvGrpSpPr>
          <p:cNvPr id="16" name="77 Grupo"/>
          <p:cNvGrpSpPr>
            <a:grpSpLocks/>
          </p:cNvGrpSpPr>
          <p:nvPr/>
        </p:nvGrpSpPr>
        <p:grpSpPr bwMode="auto">
          <a:xfrm>
            <a:off x="3235542" y="3292789"/>
            <a:ext cx="5652811" cy="1991351"/>
            <a:chOff x="1571604" y="3286124"/>
            <a:chExt cx="5929354" cy="2088230"/>
          </a:xfrm>
        </p:grpSpPr>
        <p:sp>
          <p:nvSpPr>
            <p:cNvPr id="54339" name="70 CuadroTexto"/>
            <p:cNvSpPr txBox="1">
              <a:spLocks noChangeArrowheads="1"/>
            </p:cNvSpPr>
            <p:nvPr/>
          </p:nvSpPr>
          <p:spPr bwMode="auto">
            <a:xfrm>
              <a:off x="5643570" y="3286124"/>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sp>
          <p:nvSpPr>
            <p:cNvPr id="54340" name="71 CuadroTexto"/>
            <p:cNvSpPr txBox="1">
              <a:spLocks noChangeArrowheads="1"/>
            </p:cNvSpPr>
            <p:nvPr/>
          </p:nvSpPr>
          <p:spPr bwMode="auto">
            <a:xfrm>
              <a:off x="6786578" y="3643314"/>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sp>
          <p:nvSpPr>
            <p:cNvPr id="54341" name="72 CuadroTexto"/>
            <p:cNvSpPr txBox="1">
              <a:spLocks noChangeArrowheads="1"/>
            </p:cNvSpPr>
            <p:nvPr/>
          </p:nvSpPr>
          <p:spPr bwMode="auto">
            <a:xfrm>
              <a:off x="6929454" y="4429132"/>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sp>
          <p:nvSpPr>
            <p:cNvPr id="54342" name="73 CuadroTexto"/>
            <p:cNvSpPr txBox="1">
              <a:spLocks noChangeArrowheads="1"/>
            </p:cNvSpPr>
            <p:nvPr/>
          </p:nvSpPr>
          <p:spPr bwMode="auto">
            <a:xfrm>
              <a:off x="5500694" y="5000636"/>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sp>
          <p:nvSpPr>
            <p:cNvPr id="54344" name="75 CuadroTexto"/>
            <p:cNvSpPr txBox="1">
              <a:spLocks noChangeArrowheads="1"/>
            </p:cNvSpPr>
            <p:nvPr/>
          </p:nvSpPr>
          <p:spPr bwMode="auto">
            <a:xfrm>
              <a:off x="2000232" y="4786321"/>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sp>
          <p:nvSpPr>
            <p:cNvPr id="54345" name="76 CuadroTexto"/>
            <p:cNvSpPr txBox="1">
              <a:spLocks noChangeArrowheads="1"/>
            </p:cNvSpPr>
            <p:nvPr/>
          </p:nvSpPr>
          <p:spPr bwMode="auto">
            <a:xfrm>
              <a:off x="1571604" y="4000504"/>
              <a:ext cx="571504"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t>
              </a:r>
            </a:p>
          </p:txBody>
        </p:sp>
      </p:grpSp>
      <p:sp>
        <p:nvSpPr>
          <p:cNvPr id="79" name="78 Flecha derecha"/>
          <p:cNvSpPr/>
          <p:nvPr/>
        </p:nvSpPr>
        <p:spPr bwMode="auto">
          <a:xfrm rot="5400000">
            <a:off x="6316555" y="3617084"/>
            <a:ext cx="784801" cy="136212"/>
          </a:xfrm>
          <a:prstGeom prst="rightArrow">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83"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81"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84"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17" name="86 Grupo"/>
          <p:cNvGrpSpPr>
            <a:grpSpLocks/>
          </p:cNvGrpSpPr>
          <p:nvPr/>
        </p:nvGrpSpPr>
        <p:grpSpPr bwMode="auto">
          <a:xfrm rot="-1870781">
            <a:off x="4252593" y="4393082"/>
            <a:ext cx="326910" cy="74159"/>
            <a:chOff x="7429520" y="1928802"/>
            <a:chExt cx="714380" cy="285752"/>
          </a:xfrm>
        </p:grpSpPr>
        <p:sp>
          <p:nvSpPr>
            <p:cNvPr id="54337"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4338"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88" name="87 CuadroTexto"/>
          <p:cNvSpPr txBox="1">
            <a:spLocks noChangeArrowheads="1"/>
          </p:cNvSpPr>
          <p:nvPr/>
        </p:nvSpPr>
        <p:spPr bwMode="auto">
          <a:xfrm>
            <a:off x="2152699" y="5786809"/>
            <a:ext cx="1832812"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89"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20" name="104 Grupo"/>
          <p:cNvGrpSpPr>
            <a:grpSpLocks/>
          </p:cNvGrpSpPr>
          <p:nvPr/>
        </p:nvGrpSpPr>
        <p:grpSpPr bwMode="auto">
          <a:xfrm>
            <a:off x="3439861" y="3224682"/>
            <a:ext cx="4903645" cy="2195693"/>
            <a:chOff x="1785918" y="3214686"/>
            <a:chExt cx="5143538" cy="2302550"/>
          </a:xfrm>
        </p:grpSpPr>
        <p:sp>
          <p:nvSpPr>
            <p:cNvPr id="54331" name="97 CuadroTexto"/>
            <p:cNvSpPr txBox="1">
              <a:spLocks noChangeArrowheads="1"/>
            </p:cNvSpPr>
            <p:nvPr/>
          </p:nvSpPr>
          <p:spPr bwMode="auto">
            <a:xfrm>
              <a:off x="6215074" y="3214686"/>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sp>
          <p:nvSpPr>
            <p:cNvPr id="54332" name="98 CuadroTexto"/>
            <p:cNvSpPr txBox="1">
              <a:spLocks noChangeArrowheads="1"/>
            </p:cNvSpPr>
            <p:nvPr/>
          </p:nvSpPr>
          <p:spPr bwMode="auto">
            <a:xfrm>
              <a:off x="1785918" y="3714752"/>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sp>
          <p:nvSpPr>
            <p:cNvPr id="54333" name="100 CuadroTexto"/>
            <p:cNvSpPr txBox="1">
              <a:spLocks noChangeArrowheads="1"/>
            </p:cNvSpPr>
            <p:nvPr/>
          </p:nvSpPr>
          <p:spPr bwMode="auto">
            <a:xfrm>
              <a:off x="6672274" y="3671886"/>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sp>
          <p:nvSpPr>
            <p:cNvPr id="54334" name="101 CuadroTexto"/>
            <p:cNvSpPr txBox="1">
              <a:spLocks noChangeArrowheads="1"/>
            </p:cNvSpPr>
            <p:nvPr/>
          </p:nvSpPr>
          <p:spPr bwMode="auto">
            <a:xfrm>
              <a:off x="1928794" y="4572008"/>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sp>
          <p:nvSpPr>
            <p:cNvPr id="54335" name="102 CuadroTexto"/>
            <p:cNvSpPr txBox="1">
              <a:spLocks noChangeArrowheads="1"/>
            </p:cNvSpPr>
            <p:nvPr/>
          </p:nvSpPr>
          <p:spPr bwMode="auto">
            <a:xfrm>
              <a:off x="5429257" y="5143512"/>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sp>
          <p:nvSpPr>
            <p:cNvPr id="54336" name="103 CuadroTexto"/>
            <p:cNvSpPr txBox="1">
              <a:spLocks noChangeArrowheads="1"/>
            </p:cNvSpPr>
            <p:nvPr/>
          </p:nvSpPr>
          <p:spPr bwMode="auto">
            <a:xfrm>
              <a:off x="6715141" y="4643446"/>
              <a:ext cx="214315" cy="3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a:t>
              </a:r>
            </a:p>
          </p:txBody>
        </p:sp>
      </p:grpSp>
      <p:sp>
        <p:nvSpPr>
          <p:cNvPr id="106" name="105 Flecha derecha"/>
          <p:cNvSpPr>
            <a:spLocks noChangeArrowheads="1"/>
          </p:cNvSpPr>
          <p:nvPr/>
        </p:nvSpPr>
        <p:spPr bwMode="auto">
          <a:xfrm rot="-5400000">
            <a:off x="5153865" y="3599267"/>
            <a:ext cx="749168" cy="136212"/>
          </a:xfrm>
          <a:prstGeom prst="rightArrow">
            <a:avLst>
              <a:gd name="adj1" fmla="val 50000"/>
              <a:gd name="adj2" fmla="val 50009"/>
            </a:avLst>
          </a:prstGeom>
          <a:solidFill>
            <a:srgbClr val="F8F8F8"/>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107" name="106 CuadroTexto"/>
          <p:cNvSpPr txBox="1">
            <a:spLocks noChangeArrowheads="1"/>
          </p:cNvSpPr>
          <p:nvPr/>
        </p:nvSpPr>
        <p:spPr bwMode="auto">
          <a:xfrm>
            <a:off x="1543483" y="3429000"/>
            <a:ext cx="1828272"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Autoreceptor</a:t>
            </a:r>
            <a:r>
              <a:rPr lang="es-ES" altLang="es-ES" sz="1716" dirty="0">
                <a:solidFill>
                  <a:prstClr val="white"/>
                </a:solidFill>
                <a:latin typeface="Verdana" panose="020B0604030504040204" pitchFamily="34" charset="0"/>
              </a:rPr>
              <a:t> </a:t>
            </a:r>
            <a:r>
              <a:rPr lang="es-ES" altLang="es-ES" sz="1716" dirty="0" err="1">
                <a:solidFill>
                  <a:prstClr val="white"/>
                </a:solidFill>
                <a:latin typeface="Verdana" panose="020B0604030504040204" pitchFamily="34" charset="0"/>
              </a:rPr>
              <a:t>excitatorio</a:t>
            </a:r>
            <a:endParaRPr lang="es-ES" altLang="es-ES" sz="1716" dirty="0">
              <a:solidFill>
                <a:prstClr val="white"/>
              </a:solidFill>
              <a:latin typeface="Verdana" panose="020B0604030504040204" pitchFamily="34" charset="0"/>
            </a:endParaRPr>
          </a:p>
        </p:txBody>
      </p:sp>
      <p:sp>
        <p:nvSpPr>
          <p:cNvPr id="96" name="79 CuadroTexto"/>
          <p:cNvSpPr txBox="1">
            <a:spLocks noChangeArrowheads="1"/>
          </p:cNvSpPr>
          <p:nvPr/>
        </p:nvSpPr>
        <p:spPr bwMode="auto">
          <a:xfrm>
            <a:off x="5977651" y="6319552"/>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prstClr val="black"/>
                </a:solidFill>
                <a:latin typeface="Verdana" panose="020B0604030504040204" pitchFamily="34" charset="0"/>
              </a:rPr>
              <a:t>COMT</a:t>
            </a:r>
          </a:p>
        </p:txBody>
      </p:sp>
      <p:sp>
        <p:nvSpPr>
          <p:cNvPr id="21" name="CuadroTexto 20"/>
          <p:cNvSpPr txBox="1"/>
          <p:nvPr/>
        </p:nvSpPr>
        <p:spPr>
          <a:xfrm>
            <a:off x="9870705" y="4704942"/>
            <a:ext cx="1664707" cy="385811"/>
          </a:xfrm>
          <a:prstGeom prst="rect">
            <a:avLst/>
          </a:prstGeom>
          <a:noFill/>
        </p:spPr>
        <p:txBody>
          <a:bodyPr wrap="square" rtlCol="0">
            <a:spAutoFit/>
          </a:bodyPr>
          <a:lstStyle/>
          <a:p>
            <a:pPr algn="ctr" defTabSz="448788" eaLnBrk="0" fontAlgn="base" hangingPunct="0">
              <a:spcBef>
                <a:spcPct val="0"/>
              </a:spcBef>
              <a:spcAft>
                <a:spcPct val="0"/>
              </a:spcAft>
            </a:pPr>
            <a:r>
              <a:rPr lang="es-ES" sz="1907" b="1" dirty="0">
                <a:solidFill>
                  <a:prstClr val="black"/>
                </a:solidFill>
                <a:latin typeface="Calibri" panose="020F0502020204030204" pitchFamily="34" charset="0"/>
              </a:rPr>
              <a:t>Tejido efector</a:t>
            </a:r>
          </a:p>
        </p:txBody>
      </p:sp>
      <p:sp>
        <p:nvSpPr>
          <p:cNvPr id="99"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100" name="32 CuadroTexto"/>
          <p:cNvSpPr txBox="1">
            <a:spLocks noChangeArrowheads="1"/>
          </p:cNvSpPr>
          <p:nvPr/>
        </p:nvSpPr>
        <p:spPr bwMode="auto">
          <a:xfrm>
            <a:off x="2232111" y="228542"/>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22" name="CuadroTexto 21"/>
          <p:cNvSpPr txBox="1"/>
          <p:nvPr/>
        </p:nvSpPr>
        <p:spPr>
          <a:xfrm>
            <a:off x="5982702" y="1250891"/>
            <a:ext cx="1157804" cy="708271"/>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Hidroxilasa (TH)</a:t>
            </a:r>
          </a:p>
        </p:txBody>
      </p:sp>
      <p:sp>
        <p:nvSpPr>
          <p:cNvPr id="97" name="CuadroTexto 96"/>
          <p:cNvSpPr txBox="1"/>
          <p:nvPr/>
        </p:nvSpPr>
        <p:spPr>
          <a:xfrm>
            <a:off x="5987450" y="1856704"/>
            <a:ext cx="1349596" cy="708271"/>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Descarboxilasa o LAAD</a:t>
            </a:r>
          </a:p>
        </p:txBody>
      </p:sp>
      <p:sp>
        <p:nvSpPr>
          <p:cNvPr id="98" name="8 CuadroTexto"/>
          <p:cNvSpPr txBox="1">
            <a:spLocks noChangeArrowheads="1"/>
          </p:cNvSpPr>
          <p:nvPr/>
        </p:nvSpPr>
        <p:spPr bwMode="auto">
          <a:xfrm>
            <a:off x="6082636" y="2731185"/>
            <a:ext cx="1211834" cy="57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hidroxilasa (DBH)</a:t>
            </a:r>
          </a:p>
        </p:txBody>
      </p:sp>
      <p:sp>
        <p:nvSpPr>
          <p:cNvPr id="101" name="CuadroTexto 100"/>
          <p:cNvSpPr txBox="1"/>
          <p:nvPr/>
        </p:nvSpPr>
        <p:spPr>
          <a:xfrm>
            <a:off x="5308761" y="2868761"/>
            <a:ext cx="787240" cy="273601"/>
          </a:xfrm>
          <a:prstGeom prst="rect">
            <a:avLst/>
          </a:prstGeom>
          <a:noFill/>
        </p:spPr>
        <p:txBody>
          <a:bodyPr wrap="square" rtlCol="0">
            <a:spAutoFit/>
          </a:bodyPr>
          <a:lstStyle/>
          <a:p>
            <a:pPr algn="ctr" defTabSz="448788" eaLnBrk="0" fontAlgn="base" hangingPunct="0">
              <a:spcBef>
                <a:spcPct val="0"/>
              </a:spcBef>
              <a:spcAft>
                <a:spcPct val="0"/>
              </a:spcAft>
            </a:pPr>
            <a:r>
              <a:rPr lang="es-ES" sz="1178" dirty="0">
                <a:solidFill>
                  <a:prstClr val="black"/>
                </a:solidFill>
                <a:latin typeface="Calibri" panose="020F0502020204030204" pitchFamily="34" charset="0"/>
              </a:rPr>
              <a:t>90%</a:t>
            </a:r>
          </a:p>
        </p:txBody>
      </p:sp>
      <p:cxnSp>
        <p:nvCxnSpPr>
          <p:cNvPr id="33" name="Conector recto de flecha 32"/>
          <p:cNvCxnSpPr/>
          <p:nvPr/>
        </p:nvCxnSpPr>
        <p:spPr>
          <a:xfrm flipV="1">
            <a:off x="4257008" y="1338007"/>
            <a:ext cx="678465" cy="3762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13B0E3C1-1402-4A55-8D3B-AAD24D24BDFD}"/>
              </a:ext>
            </a:extLst>
          </p:cNvPr>
          <p:cNvSpPr txBox="1"/>
          <p:nvPr/>
        </p:nvSpPr>
        <p:spPr>
          <a:xfrm>
            <a:off x="7457872" y="5043707"/>
            <a:ext cx="408635" cy="228204"/>
          </a:xfrm>
          <a:prstGeom prst="rect">
            <a:avLst/>
          </a:prstGeom>
          <a:noFill/>
        </p:spPr>
        <p:txBody>
          <a:bodyPr wrap="square" rtlCol="0">
            <a:spAutoFit/>
          </a:bodyPr>
          <a:lstStyle/>
          <a:p>
            <a:pPr algn="ctr" defTabSz="448788" eaLnBrk="0" fontAlgn="base" hangingPunct="0">
              <a:spcBef>
                <a:spcPct val="0"/>
              </a:spcBef>
              <a:spcAft>
                <a:spcPct val="0"/>
              </a:spcAft>
            </a:pPr>
            <a:r>
              <a:rPr lang="es-CU" sz="883" b="1" dirty="0">
                <a:solidFill>
                  <a:prstClr val="black"/>
                </a:solidFill>
                <a:latin typeface="Calibri" panose="020F0502020204030204" pitchFamily="34" charset="0"/>
              </a:rPr>
              <a:t>N</a:t>
            </a:r>
            <a:r>
              <a:rPr lang="en-US" sz="883" b="1" dirty="0">
                <a:solidFill>
                  <a:prstClr val="black"/>
                </a:solidFill>
                <a:latin typeface="Calibri" panose="020F0502020204030204" pitchFamily="34" charset="0"/>
              </a:rPr>
              <a:t>ET</a:t>
            </a:r>
            <a:endParaRPr lang="es-CU" sz="883" b="1" dirty="0">
              <a:solidFill>
                <a:prstClr val="black"/>
              </a:solidFill>
              <a:latin typeface="Calibri" panose="020F0502020204030204" pitchFamily="34" charset="0"/>
            </a:endParaRPr>
          </a:p>
        </p:txBody>
      </p:sp>
      <p:sp>
        <p:nvSpPr>
          <p:cNvPr id="103" name="CuadroTexto 102">
            <a:extLst>
              <a:ext uri="{FF2B5EF4-FFF2-40B4-BE49-F238E27FC236}">
                <a16:creationId xmlns:a16="http://schemas.microsoft.com/office/drawing/2014/main" id="{5F062C78-4EB0-4A28-90D5-B8F3708D5917}"/>
              </a:ext>
            </a:extLst>
          </p:cNvPr>
          <p:cNvSpPr txBox="1"/>
          <p:nvPr/>
        </p:nvSpPr>
        <p:spPr>
          <a:xfrm>
            <a:off x="4731155" y="5154825"/>
            <a:ext cx="408635" cy="228204"/>
          </a:xfrm>
          <a:prstGeom prst="rect">
            <a:avLst/>
          </a:prstGeom>
          <a:noFill/>
        </p:spPr>
        <p:txBody>
          <a:bodyPr wrap="square" rtlCol="0">
            <a:spAutoFit/>
          </a:bodyPr>
          <a:lstStyle/>
          <a:p>
            <a:pPr algn="ctr" defTabSz="448788" eaLnBrk="0" fontAlgn="base" hangingPunct="0">
              <a:spcBef>
                <a:spcPct val="0"/>
              </a:spcBef>
              <a:spcAft>
                <a:spcPct val="0"/>
              </a:spcAft>
            </a:pPr>
            <a:r>
              <a:rPr lang="es-CU" sz="883" b="1" dirty="0">
                <a:solidFill>
                  <a:prstClr val="black"/>
                </a:solidFill>
                <a:latin typeface="Calibri" panose="020F0502020204030204" pitchFamily="34" charset="0"/>
              </a:rPr>
              <a:t>N</a:t>
            </a:r>
            <a:r>
              <a:rPr lang="en-US" sz="883" b="1" dirty="0">
                <a:solidFill>
                  <a:prstClr val="black"/>
                </a:solidFill>
                <a:latin typeface="Calibri" panose="020F0502020204030204" pitchFamily="34" charset="0"/>
              </a:rPr>
              <a:t>ET</a:t>
            </a:r>
            <a:endParaRPr lang="es-CU" sz="883" b="1" dirty="0">
              <a:solidFill>
                <a:prstClr val="black"/>
              </a:solidFill>
              <a:latin typeface="Calibri" panose="020F0502020204030204" pitchFamily="34" charset="0"/>
            </a:endParaRPr>
          </a:p>
        </p:txBody>
      </p:sp>
      <p:sp>
        <p:nvSpPr>
          <p:cNvPr id="105" name="PubBanner">
            <a:extLst>
              <a:ext uri="{FF2B5EF4-FFF2-40B4-BE49-F238E27FC236}">
                <a16:creationId xmlns:a16="http://schemas.microsoft.com/office/drawing/2014/main" id="{BE1DBA48-92B9-464D-8350-D1BC4F7479CB}"/>
              </a:ext>
            </a:extLst>
          </p:cNvPr>
          <p:cNvSpPr>
            <a:spLocks noEditPoints="1" noChangeArrowheads="1"/>
          </p:cNvSpPr>
          <p:nvPr/>
        </p:nvSpPr>
        <p:spPr bwMode="auto">
          <a:xfrm rot="4440957">
            <a:off x="4734158" y="4037569"/>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08" name="Rectángulo 107">
            <a:extLst>
              <a:ext uri="{FF2B5EF4-FFF2-40B4-BE49-F238E27FC236}">
                <a16:creationId xmlns:a16="http://schemas.microsoft.com/office/drawing/2014/main" id="{88184CAF-72F5-40B3-8C1F-D2D430EF973E}"/>
              </a:ext>
            </a:extLst>
          </p:cNvPr>
          <p:cNvSpPr/>
          <p:nvPr/>
        </p:nvSpPr>
        <p:spPr>
          <a:xfrm>
            <a:off x="4438486" y="4124930"/>
            <a:ext cx="567784" cy="228204"/>
          </a:xfrm>
          <a:prstGeom prst="rect">
            <a:avLst/>
          </a:prstGeom>
        </p:spPr>
        <p:txBody>
          <a:bodyPr wrap="none">
            <a:spAutoFit/>
          </a:bodyPr>
          <a:lstStyle/>
          <a:p>
            <a:pPr defTabSz="448788" eaLnBrk="0" fontAlgn="base" hangingPunct="0">
              <a:spcBef>
                <a:spcPct val="0"/>
              </a:spcBef>
              <a:spcAft>
                <a:spcPct val="0"/>
              </a:spcAft>
            </a:pPr>
            <a:r>
              <a:rPr lang="es-ES" sz="883" b="1" dirty="0">
                <a:solidFill>
                  <a:prstClr val="black"/>
                </a:solidFill>
                <a:latin typeface="TimesLTStd-Roman"/>
              </a:rPr>
              <a:t>VMAT2</a:t>
            </a:r>
            <a:endParaRPr lang="es-ES" sz="883" b="1" dirty="0">
              <a:solidFill>
                <a:prstClr val="black"/>
              </a:solidFill>
              <a:latin typeface="Calibri" panose="020F0502020204030204" pitchFamily="34" charset="0"/>
            </a:endParaRPr>
          </a:p>
        </p:txBody>
      </p:sp>
      <p:sp>
        <p:nvSpPr>
          <p:cNvPr id="109" name="CuadroTexto 108">
            <a:extLst>
              <a:ext uri="{FF2B5EF4-FFF2-40B4-BE49-F238E27FC236}">
                <a16:creationId xmlns:a16="http://schemas.microsoft.com/office/drawing/2014/main" id="{68864F55-2BB9-46AF-BF59-92509D73571E}"/>
              </a:ext>
            </a:extLst>
          </p:cNvPr>
          <p:cNvSpPr txBox="1"/>
          <p:nvPr/>
        </p:nvSpPr>
        <p:spPr>
          <a:xfrm>
            <a:off x="5842056" y="6210471"/>
            <a:ext cx="393975" cy="228204"/>
          </a:xfrm>
          <a:prstGeom prst="rect">
            <a:avLst/>
          </a:prstGeom>
          <a:noFill/>
        </p:spPr>
        <p:txBody>
          <a:bodyPr wrap="square" rtlCol="0">
            <a:spAutoFit/>
          </a:bodyPr>
          <a:lstStyle/>
          <a:p>
            <a:pPr defTabSz="448788" eaLnBrk="0" fontAlgn="base" hangingPunct="0">
              <a:spcBef>
                <a:spcPct val="0"/>
              </a:spcBef>
              <a:spcAft>
                <a:spcPct val="0"/>
              </a:spcAft>
            </a:pPr>
            <a:r>
              <a:rPr lang="es-CU" sz="883" dirty="0">
                <a:solidFill>
                  <a:prstClr val="white"/>
                </a:solidFill>
                <a:latin typeface="Calibri" panose="020F0502020204030204" pitchFamily="34" charset="0"/>
              </a:rPr>
              <a:t>O</a:t>
            </a:r>
            <a:r>
              <a:rPr lang="en-US" sz="883" dirty="0">
                <a:solidFill>
                  <a:prstClr val="white"/>
                </a:solidFill>
                <a:latin typeface="Calibri" panose="020F0502020204030204" pitchFamily="34" charset="0"/>
              </a:rPr>
              <a:t>CT</a:t>
            </a:r>
            <a:endParaRPr lang="es-CU" sz="883" dirty="0">
              <a:solidFill>
                <a:prstClr val="white"/>
              </a:solidFill>
              <a:latin typeface="Calibri" panose="020F0502020204030204" pitchFamily="34" charset="0"/>
            </a:endParaRPr>
          </a:p>
        </p:txBody>
      </p:sp>
    </p:spTree>
    <p:extLst>
      <p:ext uri="{BB962C8B-B14F-4D97-AF65-F5344CB8AC3E}">
        <p14:creationId xmlns:p14="http://schemas.microsoft.com/office/powerpoint/2010/main" val="142423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199" y="365126"/>
            <a:ext cx="11035937" cy="766265"/>
          </a:xfrm>
        </p:spPr>
        <p:txBody>
          <a:bodyPr>
            <a:noAutofit/>
          </a:bodyPr>
          <a:lstStyle/>
          <a:p>
            <a:pPr algn="ctr">
              <a:lnSpc>
                <a:spcPct val="150000"/>
              </a:lnSpc>
            </a:pPr>
            <a:r>
              <a:rPr lang="es-ES" sz="2800" b="1" dirty="0">
                <a:solidFill>
                  <a:schemeClr val="bg1"/>
                </a:solidFill>
                <a:latin typeface="Arial" panose="020B0604020202020204" pitchFamily="34" charset="0"/>
                <a:cs typeface="Arial" panose="020B0604020202020204" pitchFamily="34" charset="0"/>
              </a:rPr>
              <a:t>FÁRMACOS que </a:t>
            </a:r>
            <a:r>
              <a:rPr lang="es-ES" sz="2800" b="1" dirty="0" smtClean="0">
                <a:solidFill>
                  <a:schemeClr val="bg1"/>
                </a:solidFill>
                <a:latin typeface="Arial" panose="020B0604020202020204" pitchFamily="34" charset="0"/>
                <a:cs typeface="Arial" panose="020B0604020202020204" pitchFamily="34" charset="0"/>
              </a:rPr>
              <a:t>modifican la </a:t>
            </a:r>
            <a:r>
              <a:rPr lang="es-ES" sz="2800" b="1" dirty="0">
                <a:solidFill>
                  <a:schemeClr val="bg1"/>
                </a:solidFill>
                <a:latin typeface="Arial" panose="020B0604020202020204" pitchFamily="34" charset="0"/>
                <a:cs typeface="Arial" panose="020B0604020202020204" pitchFamily="34" charset="0"/>
              </a:rPr>
              <a:t>SÍNTESIS de NT </a:t>
            </a:r>
            <a:r>
              <a:rPr lang="es-ES_tradnl" sz="2800" b="1" dirty="0">
                <a:solidFill>
                  <a:schemeClr val="bg1"/>
                </a:solidFill>
                <a:latin typeface="Arial" panose="020B0604020202020204" pitchFamily="34" charset="0"/>
                <a:cs typeface="Arial" panose="020B0604020202020204" pitchFamily="34" charset="0"/>
              </a:rPr>
              <a:t>ADRENÉRGICOS</a:t>
            </a:r>
            <a:endParaRPr lang="es-ES" sz="2800" dirty="0">
              <a:solidFill>
                <a:schemeClr val="bg1"/>
              </a:solidFill>
            </a:endParaRPr>
          </a:p>
        </p:txBody>
      </p:sp>
      <p:sp>
        <p:nvSpPr>
          <p:cNvPr id="7" name="Marcador de contenido 6"/>
          <p:cNvSpPr>
            <a:spLocks noGrp="1"/>
          </p:cNvSpPr>
          <p:nvPr>
            <p:ph sz="half" idx="1"/>
          </p:nvPr>
        </p:nvSpPr>
        <p:spPr>
          <a:xfrm>
            <a:off x="519834" y="1691612"/>
            <a:ext cx="3610708" cy="2942318"/>
          </a:xfrm>
        </p:spPr>
        <p:txBody>
          <a:bodyPr>
            <a:normAutofit fontScale="92500"/>
          </a:bodyPr>
          <a:lstStyle/>
          <a:p>
            <a:r>
              <a:rPr lang="es-ES_tradnl" sz="2400" b="1" dirty="0">
                <a:solidFill>
                  <a:schemeClr val="bg1"/>
                </a:solidFill>
                <a:latin typeface="Arial" panose="020B0604020202020204" pitchFamily="34" charset="0"/>
                <a:cs typeface="Arial" panose="020B0604020202020204" pitchFamily="34" charset="0"/>
              </a:rPr>
              <a:t>A</a:t>
            </a:r>
            <a:r>
              <a:rPr lang="es-ES" sz="2400" dirty="0" smtClean="0">
                <a:solidFill>
                  <a:schemeClr val="bg1"/>
                </a:solidFill>
                <a:latin typeface="Arial" panose="020B0604020202020204" pitchFamily="34" charset="0"/>
                <a:cs typeface="Arial" panose="020B0604020202020204" pitchFamily="34" charset="0"/>
              </a:rPr>
              <a:t>lfametildopa</a:t>
            </a:r>
          </a:p>
          <a:p>
            <a:pPr marL="0" indent="0">
              <a:buNone/>
            </a:pPr>
            <a:endParaRPr lang="es-ES" sz="2400" dirty="0">
              <a:latin typeface="Arial" panose="020B0604020202020204" pitchFamily="34" charset="0"/>
              <a:cs typeface="Arial" panose="020B0604020202020204" pitchFamily="34" charset="0"/>
            </a:endParaRPr>
          </a:p>
          <a:p>
            <a:pPr marL="0" indent="0">
              <a:lnSpc>
                <a:spcPct val="150000"/>
              </a:lnSpc>
              <a:buNone/>
            </a:pPr>
            <a:r>
              <a:rPr lang="es-ES" sz="2800" b="1" dirty="0">
                <a:solidFill>
                  <a:schemeClr val="bg1"/>
                </a:solidFill>
                <a:latin typeface="Arial" panose="020B0604020202020204" pitchFamily="34" charset="0"/>
                <a:cs typeface="Arial" panose="020B0604020202020204" pitchFamily="34" charset="0"/>
              </a:rPr>
              <a:t>D</a:t>
            </a:r>
            <a:r>
              <a:rPr lang="es-ES" sz="2800" b="1" dirty="0" smtClean="0">
                <a:solidFill>
                  <a:schemeClr val="bg1"/>
                </a:solidFill>
                <a:latin typeface="Arial" panose="020B0604020202020204" pitchFamily="34" charset="0"/>
                <a:cs typeface="Arial" panose="020B0604020202020204" pitchFamily="34" charset="0"/>
              </a:rPr>
              <a:t>e utilidad clínica en el tratamiento de la hipertensión arterial</a:t>
            </a:r>
            <a:r>
              <a:rPr lang="es-ES" sz="2400" dirty="0" smtClean="0">
                <a:solidFill>
                  <a:schemeClr val="bg1"/>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 </a:t>
            </a:r>
          </a:p>
          <a:p>
            <a:pPr marL="0" indent="0">
              <a:lnSpc>
                <a:spcPct val="150000"/>
              </a:lnSpc>
              <a:buNone/>
            </a:pPr>
            <a:endParaRPr lang="es-ES" dirty="0"/>
          </a:p>
        </p:txBody>
      </p:sp>
      <p:sp>
        <p:nvSpPr>
          <p:cNvPr id="8" name="Marcador de contenido 7"/>
          <p:cNvSpPr>
            <a:spLocks noGrp="1"/>
          </p:cNvSpPr>
          <p:nvPr>
            <p:ph sz="half" idx="2"/>
          </p:nvPr>
        </p:nvSpPr>
        <p:spPr>
          <a:xfrm>
            <a:off x="5114109" y="1768045"/>
            <a:ext cx="3024051" cy="2942318"/>
          </a:xfrm>
        </p:spPr>
        <p:txBody>
          <a:bodyPr>
            <a:normAutofit fontScale="92500"/>
          </a:bodyPr>
          <a:lstStyle/>
          <a:p>
            <a:r>
              <a:rPr lang="es-ES" sz="2400" dirty="0" smtClean="0">
                <a:solidFill>
                  <a:schemeClr val="bg1"/>
                </a:solidFill>
                <a:latin typeface="Arial" panose="020B0604020202020204" pitchFamily="34" charset="0"/>
                <a:cs typeface="Arial" panose="020B0604020202020204" pitchFamily="34" charset="0"/>
              </a:rPr>
              <a:t>Levodopa</a:t>
            </a:r>
          </a:p>
          <a:p>
            <a:endParaRPr lang="es-ES" sz="2400" b="1" u="sng" dirty="0">
              <a:solidFill>
                <a:srgbClr val="002060"/>
              </a:solidFill>
              <a:latin typeface="Arial" panose="020B0604020202020204" pitchFamily="34" charset="0"/>
              <a:cs typeface="Arial" panose="020B0604020202020204" pitchFamily="34" charset="0"/>
            </a:endParaRPr>
          </a:p>
          <a:p>
            <a:pPr marL="0" indent="0">
              <a:lnSpc>
                <a:spcPct val="150000"/>
              </a:lnSpc>
              <a:buNone/>
            </a:pPr>
            <a:r>
              <a:rPr lang="es-ES" sz="2800" b="1" dirty="0">
                <a:solidFill>
                  <a:schemeClr val="bg1"/>
                </a:solidFill>
                <a:latin typeface="Arial" panose="020B0604020202020204" pitchFamily="34" charset="0"/>
                <a:cs typeface="Arial" panose="020B0604020202020204" pitchFamily="34" charset="0"/>
              </a:rPr>
              <a:t>E</a:t>
            </a:r>
            <a:r>
              <a:rPr lang="es-ES" sz="2800" b="1" dirty="0" smtClean="0">
                <a:solidFill>
                  <a:schemeClr val="bg1"/>
                </a:solidFill>
                <a:latin typeface="Arial" panose="020B0604020202020204" pitchFamily="34" charset="0"/>
                <a:cs typeface="Arial" panose="020B0604020202020204" pitchFamily="34" charset="0"/>
              </a:rPr>
              <a:t>n el tratamiento del síndrome de </a:t>
            </a:r>
            <a:r>
              <a:rPr lang="es-ES" sz="2800" b="1" dirty="0" err="1" smtClean="0">
                <a:solidFill>
                  <a:schemeClr val="bg1"/>
                </a:solidFill>
                <a:latin typeface="Arial" panose="020B0604020202020204" pitchFamily="34" charset="0"/>
                <a:cs typeface="Arial" panose="020B0604020202020204" pitchFamily="34" charset="0"/>
              </a:rPr>
              <a:t>parkinson</a:t>
            </a:r>
            <a:endParaRPr lang="es-ES" sz="2800"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838198" y="5347016"/>
            <a:ext cx="11035937" cy="456535"/>
          </a:xfrm>
          <a:prstGeom prst="rect">
            <a:avLst/>
          </a:prstGeom>
          <a:noFill/>
        </p:spPr>
        <p:txBody>
          <a:bodyPr wrap="square" rtlCol="0">
            <a:spAutoFit/>
          </a:bodyPr>
          <a:lstStyle/>
          <a:p>
            <a:pPr>
              <a:lnSpc>
                <a:spcPct val="150000"/>
              </a:lnSpc>
              <a:buFont typeface="Wingdings" pitchFamily="2" charset="2"/>
              <a:buNone/>
              <a:defRPr/>
            </a:pPr>
            <a:r>
              <a:rPr lang="es-ES" b="1" dirty="0">
                <a:solidFill>
                  <a:srgbClr val="002060"/>
                </a:solidFill>
                <a:latin typeface="Arial" panose="020B0604020202020204" pitchFamily="34" charset="0"/>
                <a:cs typeface="Arial" panose="020B0604020202020204" pitchFamily="34" charset="0"/>
              </a:rPr>
              <a:t> </a:t>
            </a:r>
            <a:endParaRPr lang="es-ES" b="1" dirty="0">
              <a:solidFill>
                <a:schemeClr val="bg1"/>
              </a:solidFill>
              <a:latin typeface="Arial" panose="020B0604020202020204" pitchFamily="34" charset="0"/>
              <a:cs typeface="Arial" panose="020B0604020202020204" pitchFamily="34" charset="0"/>
            </a:endParaRPr>
          </a:p>
        </p:txBody>
      </p:sp>
      <p:sp>
        <p:nvSpPr>
          <p:cNvPr id="12" name="Flecha abajo 11"/>
          <p:cNvSpPr/>
          <p:nvPr/>
        </p:nvSpPr>
        <p:spPr>
          <a:xfrm>
            <a:off x="1566538" y="2218014"/>
            <a:ext cx="391885" cy="419153"/>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p:cNvSpPr/>
          <p:nvPr/>
        </p:nvSpPr>
        <p:spPr>
          <a:xfrm>
            <a:off x="5966040" y="2218014"/>
            <a:ext cx="391885" cy="419153"/>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8651631" y="3042138"/>
            <a:ext cx="3094892" cy="3385542"/>
          </a:xfrm>
          <a:prstGeom prst="rect">
            <a:avLst/>
          </a:prstGeom>
          <a:noFill/>
        </p:spPr>
        <p:txBody>
          <a:bodyPr wrap="square" rtlCol="0">
            <a:spAutoFit/>
          </a:bodyPr>
          <a:lstStyle/>
          <a:p>
            <a:pPr>
              <a:lnSpc>
                <a:spcPct val="150000"/>
              </a:lnSpc>
            </a:pPr>
            <a:r>
              <a:rPr lang="es-ES" sz="2000" dirty="0" smtClean="0">
                <a:solidFill>
                  <a:schemeClr val="bg1"/>
                </a:solidFill>
                <a:latin typeface="Arial" panose="020B0604020202020204" pitchFamily="34" charset="0"/>
                <a:cs typeface="Arial" panose="020B0604020202020204" pitchFamily="34" charset="0"/>
              </a:rPr>
              <a:t>Inhibe </a:t>
            </a:r>
            <a:r>
              <a:rPr lang="es-ES" sz="2000" dirty="0">
                <a:solidFill>
                  <a:schemeClr val="bg1"/>
                </a:solidFill>
                <a:latin typeface="Arial" panose="020B0604020202020204" pitchFamily="34" charset="0"/>
                <a:cs typeface="Arial" panose="020B0604020202020204" pitchFamily="34" charset="0"/>
              </a:rPr>
              <a:t>a la </a:t>
            </a:r>
            <a:r>
              <a:rPr lang="es-ES" sz="2000" dirty="0" smtClean="0">
                <a:solidFill>
                  <a:schemeClr val="bg1"/>
                </a:solidFill>
                <a:latin typeface="Arial" panose="020B0604020202020204" pitchFamily="34" charset="0"/>
                <a:cs typeface="Arial" panose="020B0604020202020204" pitchFamily="34" charset="0"/>
              </a:rPr>
              <a:t>enzima tirosina </a:t>
            </a:r>
            <a:r>
              <a:rPr lang="es-ES" sz="2000" dirty="0" err="1">
                <a:solidFill>
                  <a:schemeClr val="bg1"/>
                </a:solidFill>
                <a:latin typeface="Arial" panose="020B0604020202020204" pitchFamily="34" charset="0"/>
                <a:cs typeface="Arial" panose="020B0604020202020204" pitchFamily="34" charset="0"/>
              </a:rPr>
              <a:t>hidroxilasa</a:t>
            </a:r>
            <a:r>
              <a:rPr lang="es-ES" sz="2000" dirty="0">
                <a:solidFill>
                  <a:schemeClr val="bg1"/>
                </a:solidFill>
                <a:latin typeface="Arial" panose="020B0604020202020204" pitchFamily="34" charset="0"/>
                <a:cs typeface="Arial" panose="020B0604020202020204" pitchFamily="34" charset="0"/>
              </a:rPr>
              <a:t> y por tanto la síntesis de NA. </a:t>
            </a:r>
            <a:endParaRPr lang="es-ES" sz="2000" dirty="0" smtClean="0">
              <a:solidFill>
                <a:schemeClr val="bg1"/>
              </a:solidFill>
              <a:latin typeface="Arial" panose="020B0604020202020204" pitchFamily="34" charset="0"/>
              <a:cs typeface="Arial" panose="020B0604020202020204" pitchFamily="34" charset="0"/>
            </a:endParaRPr>
          </a:p>
          <a:p>
            <a:endParaRPr lang="es-ES" sz="2000" dirty="0">
              <a:solidFill>
                <a:schemeClr val="bg1"/>
              </a:solidFill>
              <a:latin typeface="Arial" panose="020B0604020202020204" pitchFamily="34" charset="0"/>
              <a:cs typeface="Arial" panose="020B0604020202020204" pitchFamily="34" charset="0"/>
            </a:endParaRPr>
          </a:p>
          <a:p>
            <a:endParaRPr lang="es-ES" sz="2000" dirty="0" smtClean="0">
              <a:solidFill>
                <a:schemeClr val="bg1"/>
              </a:solidFill>
              <a:latin typeface="Arial" panose="020B0604020202020204" pitchFamily="34" charset="0"/>
              <a:cs typeface="Arial" panose="020B0604020202020204" pitchFamily="34" charset="0"/>
            </a:endParaRPr>
          </a:p>
          <a:p>
            <a:r>
              <a:rPr lang="es-ES" sz="2800" b="1" dirty="0" smtClean="0">
                <a:solidFill>
                  <a:schemeClr val="bg1"/>
                </a:solidFill>
                <a:latin typeface="Arial" panose="020B0604020202020204" pitchFamily="34" charset="0"/>
                <a:cs typeface="Arial" panose="020B0604020202020204" pitchFamily="34" charset="0"/>
              </a:rPr>
              <a:t>Es </a:t>
            </a:r>
            <a:r>
              <a:rPr lang="es-ES" sz="2800" b="1" dirty="0">
                <a:solidFill>
                  <a:schemeClr val="bg1"/>
                </a:solidFill>
                <a:latin typeface="Arial" panose="020B0604020202020204" pitchFamily="34" charset="0"/>
                <a:cs typeface="Arial" panose="020B0604020202020204" pitchFamily="34" charset="0"/>
              </a:rPr>
              <a:t>útil en el </a:t>
            </a:r>
            <a:r>
              <a:rPr lang="es-ES" sz="2800" b="1" dirty="0" smtClean="0">
                <a:solidFill>
                  <a:schemeClr val="bg1"/>
                </a:solidFill>
                <a:latin typeface="Arial" panose="020B0604020202020204" pitchFamily="34" charset="0"/>
                <a:cs typeface="Arial" panose="020B0604020202020204" pitchFamily="34" charset="0"/>
              </a:rPr>
              <a:t>tratamiento del </a:t>
            </a:r>
            <a:r>
              <a:rPr lang="es-ES" sz="2800" b="1" dirty="0" err="1" smtClean="0">
                <a:solidFill>
                  <a:schemeClr val="bg1"/>
                </a:solidFill>
                <a:latin typeface="Arial" panose="020B0604020202020204" pitchFamily="34" charset="0"/>
                <a:cs typeface="Arial" panose="020B0604020202020204" pitchFamily="34" charset="0"/>
              </a:rPr>
              <a:t>feocromocito</a:t>
            </a:r>
            <a:r>
              <a:rPr lang="es-ES" sz="2800" dirty="0" err="1" smtClean="0">
                <a:solidFill>
                  <a:schemeClr val="bg1"/>
                </a:solidFill>
                <a:latin typeface="Arial" panose="020B0604020202020204" pitchFamily="34" charset="0"/>
                <a:cs typeface="Arial" panose="020B0604020202020204" pitchFamily="34" charset="0"/>
              </a:rPr>
              <a:t>ma</a:t>
            </a:r>
            <a:endParaRPr lang="es-ES" sz="2800"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8651630" y="1768045"/>
            <a:ext cx="2736805" cy="461665"/>
          </a:xfrm>
          <a:prstGeom prst="rect">
            <a:avLst/>
          </a:prstGeom>
          <a:noFill/>
        </p:spPr>
        <p:txBody>
          <a:bodyPr wrap="square" rtlCol="0">
            <a:spAutoFit/>
          </a:bodyPr>
          <a:lstStyle/>
          <a:p>
            <a:pPr marL="342900" indent="-342900">
              <a:buFont typeface="Arial" panose="020B0604020202020204" pitchFamily="34" charset="0"/>
              <a:buChar char="•"/>
            </a:pPr>
            <a:r>
              <a:rPr lang="es-ES" sz="2400" dirty="0">
                <a:solidFill>
                  <a:schemeClr val="bg1"/>
                </a:solidFill>
              </a:rPr>
              <a:t>alfa metiltirosina</a:t>
            </a:r>
            <a:endParaRPr lang="es-ES" sz="2400" dirty="0"/>
          </a:p>
        </p:txBody>
      </p:sp>
      <p:sp>
        <p:nvSpPr>
          <p:cNvPr id="14" name="Flecha abajo 13"/>
          <p:cNvSpPr/>
          <p:nvPr/>
        </p:nvSpPr>
        <p:spPr>
          <a:xfrm>
            <a:off x="9692892" y="2418787"/>
            <a:ext cx="391885" cy="419153"/>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527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NA</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ATP</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CGA</a:t>
            </a:r>
            <a:endParaRPr kumimoji="0" lang="es-ES"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5" name="Text Box 40"/>
          <p:cNvSpPr txBox="1">
            <a:spLocks noChangeArrowheads="1"/>
          </p:cNvSpPr>
          <p:nvPr/>
        </p:nvSpPr>
        <p:spPr bwMode="auto">
          <a:xfrm>
            <a:off x="5413425" y="1028637"/>
            <a:ext cx="1319884"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Tirosina</a:t>
            </a:r>
            <a:endPar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Dopamina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 name="23 Elipse"/>
          <p:cNvSpPr/>
          <p:nvPr/>
        </p:nvSpPr>
        <p:spPr bwMode="auto">
          <a:xfrm>
            <a:off x="5023365" y="3962264"/>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374"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71"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5" name="34 Elipse"/>
          <p:cNvSpPr/>
          <p:nvPr/>
        </p:nvSpPr>
        <p:spPr bwMode="auto">
          <a:xfrm>
            <a:off x="3963076" y="4025868"/>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6" name="65 CuadroTexto"/>
          <p:cNvSpPr txBox="1"/>
          <p:nvPr/>
        </p:nvSpPr>
        <p:spPr>
          <a:xfrm>
            <a:off x="3594233" y="4397016"/>
            <a:ext cx="798422" cy="424732"/>
          </a:xfrm>
          <a:prstGeom prst="rect">
            <a:avLst/>
          </a:prstGeom>
          <a:noFill/>
        </p:spPr>
        <p:txBody>
          <a:bodyPr wrap="square">
            <a:spAutoFit/>
          </a:bodyP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216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err="1">
                <a:ln>
                  <a:noFill/>
                </a:ln>
                <a:solidFill>
                  <a:prstClr val="white"/>
                </a:solidFill>
                <a:effectLst/>
                <a:uLnTx/>
                <a:uFillTx/>
                <a:latin typeface="Verdana" panose="020B0604030504040204" pitchFamily="34" charset="0"/>
                <a:ea typeface="+mn-ea"/>
                <a:cs typeface="+mn-cs"/>
              </a:rPr>
              <a:t>Autoreceptor</a:t>
            </a: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Autoreceptor excitatorio</a:t>
            </a:r>
          </a:p>
        </p:txBody>
      </p:sp>
      <p:sp>
        <p:nvSpPr>
          <p:cNvPr id="56376" name="114 CuadroTexto"/>
          <p:cNvSpPr txBox="1">
            <a:spLocks noChangeArrowheads="1"/>
          </p:cNvSpPr>
          <p:nvPr/>
        </p:nvSpPr>
        <p:spPr bwMode="auto">
          <a:xfrm>
            <a:off x="7671522" y="543052"/>
            <a:ext cx="381394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Blancos moleculares de la terapéutica</a:t>
            </a:r>
          </a:p>
        </p:txBody>
      </p:sp>
      <p:sp>
        <p:nvSpPr>
          <p:cNvPr id="90"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Terminación presináptica adrenérgica</a:t>
            </a:r>
          </a:p>
        </p:txBody>
      </p:sp>
      <p:sp>
        <p:nvSpPr>
          <p:cNvPr id="91"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Tejido efector</a:t>
            </a:r>
          </a:p>
        </p:txBody>
      </p:sp>
      <p:sp>
        <p:nvSpPr>
          <p:cNvPr id="6" name="CuadroTexto 5"/>
          <p:cNvSpPr txBox="1"/>
          <p:nvPr/>
        </p:nvSpPr>
        <p:spPr>
          <a:xfrm>
            <a:off x="531490" y="792909"/>
            <a:ext cx="3791630" cy="913840"/>
          </a:xfrm>
          <a:prstGeom prst="rect">
            <a:avLst/>
          </a:prstGeom>
          <a:noFill/>
          <a:ln>
            <a:solidFill>
              <a:schemeClr val="bg1"/>
            </a:solidFill>
          </a:ln>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669"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FÁRMACOS QUE AFECTAN LA SÍNTESIS DEL NT</a:t>
            </a:r>
          </a:p>
        </p:txBody>
      </p:sp>
      <p:sp>
        <p:nvSpPr>
          <p:cNvPr id="93" name="CuadroTexto 92"/>
          <p:cNvSpPr txBox="1"/>
          <p:nvPr/>
        </p:nvSpPr>
        <p:spPr>
          <a:xfrm>
            <a:off x="5911685" y="1307634"/>
            <a:ext cx="1157804"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Tirosina </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hidroxilasa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4" name="CuadroTexto 93"/>
          <p:cNvSpPr txBox="1"/>
          <p:nvPr/>
        </p:nvSpPr>
        <p:spPr>
          <a:xfrm>
            <a:off x="5931998" y="1856819"/>
            <a:ext cx="1349596"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Dopa</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descarboxilasa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5" name="8 CuadroTexto"/>
          <p:cNvSpPr txBox="1">
            <a:spLocks noChangeArrowheads="1"/>
          </p:cNvSpPr>
          <p:nvPr/>
        </p:nvSpPr>
        <p:spPr bwMode="auto">
          <a:xfrm>
            <a:off x="6082636" y="2731185"/>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Dopamina beta </a:t>
            </a:r>
            <a:r>
              <a:rPr kumimoji="0" lang="es-ES" altLang="es-ES" sz="1049"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hidroxilasa</a:t>
            </a:r>
            <a:endPar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6" name="CuadroTexto 15"/>
          <p:cNvSpPr txBox="1"/>
          <p:nvPr/>
        </p:nvSpPr>
        <p:spPr>
          <a:xfrm>
            <a:off x="5308761" y="2868761"/>
            <a:ext cx="787240" cy="273601"/>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1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90%</a:t>
            </a:r>
          </a:p>
        </p:txBody>
      </p:sp>
      <p:sp>
        <p:nvSpPr>
          <p:cNvPr id="96" name="Rectángulo 95"/>
          <p:cNvSpPr/>
          <p:nvPr/>
        </p:nvSpPr>
        <p:spPr>
          <a:xfrm>
            <a:off x="4362962" y="4088059"/>
            <a:ext cx="681597" cy="268407"/>
          </a:xfrm>
          <a:prstGeom prst="rect">
            <a:avLst/>
          </a:prstGeom>
        </p:spPr>
        <p:txBody>
          <a:bodyPr wrap="none">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ES" sz="1144" b="1" i="0" u="none" strike="noStrike" kern="1200" cap="none" spc="0" normalizeH="0" baseline="0" noProof="0" dirty="0">
                <a:ln>
                  <a:noFill/>
                </a:ln>
                <a:solidFill>
                  <a:prstClr val="black"/>
                </a:solidFill>
                <a:effectLst/>
                <a:uLnTx/>
                <a:uFillTx/>
                <a:latin typeface="TimesLTStd-Roman"/>
                <a:ea typeface="+mn-ea"/>
                <a:cs typeface="+mn-cs"/>
              </a:rPr>
              <a:t>VMAT2</a:t>
            </a:r>
            <a:endParaRPr kumimoji="0" lang="es-ES" sz="1144"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8" name="PubBanner"/>
          <p:cNvSpPr>
            <a:spLocks noEditPoints="1" noChangeArrowheads="1"/>
          </p:cNvSpPr>
          <p:nvPr/>
        </p:nvSpPr>
        <p:spPr bwMode="auto">
          <a:xfrm rot="4440957">
            <a:off x="4808411" y="408630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6" name="95 CuadroTexto"/>
          <p:cNvSpPr txBox="1">
            <a:spLocks noChangeArrowheads="1"/>
          </p:cNvSpPr>
          <p:nvPr/>
        </p:nvSpPr>
        <p:spPr bwMode="auto">
          <a:xfrm>
            <a:off x="8195678" y="2748718"/>
            <a:ext cx="2349924"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smtClean="0">
                <a:ln>
                  <a:noFill/>
                </a:ln>
                <a:solidFill>
                  <a:schemeClr val="accent1">
                    <a:lumMod val="60000"/>
                    <a:lumOff val="40000"/>
                  </a:schemeClr>
                </a:solidFill>
                <a:effectLst/>
                <a:uLnTx/>
                <a:uFillTx/>
                <a:latin typeface="Verdana" panose="020B0604030504040204" pitchFamily="34" charset="0"/>
                <a:ea typeface="+mn-ea"/>
                <a:cs typeface="+mn-cs"/>
              </a:rPr>
              <a:t>ALFAMETILDOPA</a:t>
            </a:r>
            <a:endParaRPr kumimoji="0" lang="es-ES" altLang="es-ES" sz="1716" b="1" i="0" u="none" strike="noStrike" kern="1200" cap="none" spc="0" normalizeH="0" baseline="0" noProof="0" dirty="0">
              <a:ln>
                <a:noFill/>
              </a:ln>
              <a:solidFill>
                <a:schemeClr val="accent1">
                  <a:lumMod val="60000"/>
                  <a:lumOff val="40000"/>
                </a:schemeClr>
              </a:solidFill>
              <a:effectLst/>
              <a:uLnTx/>
              <a:uFillTx/>
              <a:latin typeface="Verdana" panose="020B0604030504040204" pitchFamily="34" charset="0"/>
              <a:ea typeface="+mn-ea"/>
              <a:cs typeface="+mn-cs"/>
            </a:endParaRPr>
          </a:p>
        </p:txBody>
      </p:sp>
      <p:cxnSp>
        <p:nvCxnSpPr>
          <p:cNvPr id="107" name="Conector recto de flecha 106"/>
          <p:cNvCxnSpPr/>
          <p:nvPr/>
        </p:nvCxnSpPr>
        <p:spPr>
          <a:xfrm flipH="1" flipV="1">
            <a:off x="6164108" y="2403457"/>
            <a:ext cx="1896377" cy="478718"/>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4711E9F5-FAB1-45F6-B05C-DA2A877B8FA5}"/>
              </a:ext>
            </a:extLst>
          </p:cNvPr>
          <p:cNvSpPr txBox="1"/>
          <p:nvPr/>
        </p:nvSpPr>
        <p:spPr>
          <a:xfrm>
            <a:off x="4731155" y="5154825"/>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2" name="CuadroTexto 101">
            <a:extLst>
              <a:ext uri="{FF2B5EF4-FFF2-40B4-BE49-F238E27FC236}">
                <a16:creationId xmlns:a16="http://schemas.microsoft.com/office/drawing/2014/main" id="{3DD1A3F5-87B8-4C55-AACD-95FC93D7077D}"/>
              </a:ext>
            </a:extLst>
          </p:cNvPr>
          <p:cNvSpPr txBox="1"/>
          <p:nvPr/>
        </p:nvSpPr>
        <p:spPr>
          <a:xfrm>
            <a:off x="7457872" y="5042933"/>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C856A04C-73AD-4A8D-AB90-5D380E199B52}"/>
              </a:ext>
            </a:extLst>
          </p:cNvPr>
          <p:cNvSpPr txBox="1"/>
          <p:nvPr/>
        </p:nvSpPr>
        <p:spPr>
          <a:xfrm>
            <a:off x="5852479" y="6076299"/>
            <a:ext cx="393975" cy="515269"/>
          </a:xfrm>
          <a:prstGeom prst="rect">
            <a:avLst/>
          </a:prstGeom>
          <a:noFill/>
        </p:spPr>
        <p:txBody>
          <a:bodyPr wrap="square" rtlCol="0">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CU" sz="1374"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a:t>
            </a:r>
            <a:r>
              <a:rPr kumimoji="0" lang="en-US" sz="1374"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CT</a:t>
            </a:r>
            <a:endParaRPr kumimoji="0" lang="es-CU" sz="1374"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3" name="95 CuadroTexto">
            <a:extLst>
              <a:ext uri="{FF2B5EF4-FFF2-40B4-BE49-F238E27FC236}">
                <a16:creationId xmlns:a16="http://schemas.microsoft.com/office/drawing/2014/main" id="{16403935-5FD4-4121-AE3F-0D8212DC0224}"/>
              </a:ext>
            </a:extLst>
          </p:cNvPr>
          <p:cNvSpPr txBox="1">
            <a:spLocks noChangeArrowheads="1"/>
          </p:cNvSpPr>
          <p:nvPr/>
        </p:nvSpPr>
        <p:spPr bwMode="auto">
          <a:xfrm>
            <a:off x="3340782" y="2261635"/>
            <a:ext cx="280087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err="1">
                <a:ln>
                  <a:noFill/>
                </a:ln>
                <a:solidFill>
                  <a:srgbClr val="00B0F0"/>
                </a:solidFill>
                <a:effectLst/>
                <a:uLnTx/>
                <a:uFillTx/>
                <a:latin typeface="Verdana" panose="020B0604030504040204" pitchFamily="34" charset="0"/>
                <a:ea typeface="+mn-ea"/>
                <a:cs typeface="+mn-cs"/>
              </a:rPr>
              <a:t>alfametildopamina</a:t>
            </a:r>
            <a:endParaRPr kumimoji="0" lang="es-ES" altLang="es-ES" sz="1716"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endParaRPr>
          </a:p>
        </p:txBody>
      </p:sp>
      <p:sp>
        <p:nvSpPr>
          <p:cNvPr id="104" name="95 CuadroTexto">
            <a:extLst>
              <a:ext uri="{FF2B5EF4-FFF2-40B4-BE49-F238E27FC236}">
                <a16:creationId xmlns:a16="http://schemas.microsoft.com/office/drawing/2014/main" id="{E0E27625-8F4D-4076-90C2-58EC55EA796B}"/>
              </a:ext>
            </a:extLst>
          </p:cNvPr>
          <p:cNvSpPr txBox="1">
            <a:spLocks noChangeArrowheads="1"/>
          </p:cNvSpPr>
          <p:nvPr/>
        </p:nvSpPr>
        <p:spPr bwMode="auto">
          <a:xfrm>
            <a:off x="3008521" y="3022514"/>
            <a:ext cx="3307408"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err="1">
                <a:ln>
                  <a:noFill/>
                </a:ln>
                <a:solidFill>
                  <a:srgbClr val="00B0F0"/>
                </a:solidFill>
                <a:effectLst/>
                <a:uLnTx/>
                <a:uFillTx/>
                <a:latin typeface="Verdana" panose="020B0604030504040204" pitchFamily="34" charset="0"/>
                <a:ea typeface="+mn-ea"/>
                <a:cs typeface="+mn-cs"/>
              </a:rPr>
              <a:t>alfametilnoradrenalina</a:t>
            </a:r>
            <a:endParaRPr kumimoji="0" lang="es-ES" altLang="es-ES" sz="1716"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endParaRPr>
          </a:p>
        </p:txBody>
      </p:sp>
      <p:pic>
        <p:nvPicPr>
          <p:cNvPr id="5" name="Imagen 4"/>
          <p:cNvPicPr>
            <a:picLocks noChangeAspect="1"/>
          </p:cNvPicPr>
          <p:nvPr/>
        </p:nvPicPr>
        <p:blipFill>
          <a:blip r:embed="rId3"/>
          <a:stretch>
            <a:fillRect/>
          </a:stretch>
        </p:blipFill>
        <p:spPr>
          <a:xfrm>
            <a:off x="9705627" y="1424857"/>
            <a:ext cx="2043568" cy="1149507"/>
          </a:xfrm>
          <a:prstGeom prst="rect">
            <a:avLst/>
          </a:prstGeom>
        </p:spPr>
      </p:pic>
    </p:spTree>
    <p:extLst>
      <p:ext uri="{BB962C8B-B14F-4D97-AF65-F5344CB8AC3E}">
        <p14:creationId xmlns:p14="http://schemas.microsoft.com/office/powerpoint/2010/main" val="1801180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49673" y="253788"/>
            <a:ext cx="7850011" cy="6594257"/>
          </a:xfrm>
          <a:prstGeom prst="rect">
            <a:avLst/>
          </a:prstGeom>
        </p:spPr>
      </p:pic>
      <p:sp>
        <p:nvSpPr>
          <p:cNvPr id="3" name="CuadroTexto 2"/>
          <p:cNvSpPr txBox="1"/>
          <p:nvPr/>
        </p:nvSpPr>
        <p:spPr>
          <a:xfrm>
            <a:off x="753681" y="2010717"/>
            <a:ext cx="2870099" cy="3965253"/>
          </a:xfrm>
          <a:prstGeom prst="rect">
            <a:avLst/>
          </a:prstGeom>
          <a:noFill/>
          <a:ln>
            <a:solidFill>
              <a:schemeClr val="accent2">
                <a:lumMod val="75000"/>
              </a:schemeClr>
            </a:solidFill>
          </a:ln>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28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a:t>
            </a:r>
            <a:r>
              <a:rPr kumimoji="0" lang="es-ES" sz="2288"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alfametildopa</a:t>
            </a:r>
            <a:r>
              <a:rPr kumimoji="0" lang="es-ES" sz="228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estimula de manera selectiva receptores α2 </a:t>
            </a:r>
            <a:r>
              <a:rPr kumimoji="0" lang="es-ES" sz="2288"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postsinápticos</a:t>
            </a:r>
            <a:r>
              <a:rPr kumimoji="0" lang="es-ES" sz="228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localizados en neuronas del núcleo del tracto solitario (NTS), lo que ocasiona disminución de la</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28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actividad eferente simpática en el SNC</a:t>
            </a:r>
          </a:p>
        </p:txBody>
      </p:sp>
      <p:cxnSp>
        <p:nvCxnSpPr>
          <p:cNvPr id="5" name="Conector recto de flecha 4"/>
          <p:cNvCxnSpPr/>
          <p:nvPr/>
        </p:nvCxnSpPr>
        <p:spPr>
          <a:xfrm flipV="1">
            <a:off x="2644730" y="1715658"/>
            <a:ext cx="643760" cy="187764"/>
          </a:xfrm>
          <a:prstGeom prst="straightConnector1">
            <a:avLst/>
          </a:prstGeom>
          <a:ln w="28575">
            <a:solidFill>
              <a:srgbClr val="530701"/>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959454" y="927118"/>
            <a:ext cx="2480461" cy="444417"/>
          </a:xfrm>
          <a:prstGeom prst="rect">
            <a:avLst/>
          </a:prstGeom>
          <a:noFill/>
          <a:ln>
            <a:solidFill>
              <a:srgbClr val="002060"/>
            </a:solidFill>
          </a:ln>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288"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Útil como anti HTA</a:t>
            </a:r>
          </a:p>
        </p:txBody>
      </p:sp>
    </p:spTree>
    <p:extLst>
      <p:ext uri="{BB962C8B-B14F-4D97-AF65-F5344CB8AC3E}">
        <p14:creationId xmlns:p14="http://schemas.microsoft.com/office/powerpoint/2010/main" val="116578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NA</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ATP</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CGA</a:t>
            </a:r>
            <a:endParaRPr kumimoji="0" lang="es-ES"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5" name="Text Box 40"/>
          <p:cNvSpPr txBox="1">
            <a:spLocks noChangeArrowheads="1"/>
          </p:cNvSpPr>
          <p:nvPr/>
        </p:nvSpPr>
        <p:spPr bwMode="auto">
          <a:xfrm>
            <a:off x="5413425" y="1028637"/>
            <a:ext cx="14317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Tirosina</a:t>
            </a:r>
            <a:endPar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Dopamina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 name="23 Elipse"/>
          <p:cNvSpPr/>
          <p:nvPr/>
        </p:nvSpPr>
        <p:spPr bwMode="auto">
          <a:xfrm>
            <a:off x="5023365" y="3962264"/>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374"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71"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5" name="34 Elipse"/>
          <p:cNvSpPr/>
          <p:nvPr/>
        </p:nvSpPr>
        <p:spPr bwMode="auto">
          <a:xfrm>
            <a:off x="3963076" y="4025868"/>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6" name="65 CuadroTexto"/>
          <p:cNvSpPr txBox="1"/>
          <p:nvPr/>
        </p:nvSpPr>
        <p:spPr>
          <a:xfrm>
            <a:off x="3779698" y="4382407"/>
            <a:ext cx="681061" cy="303801"/>
          </a:xfrm>
          <a:prstGeom prst="rect">
            <a:avLst/>
          </a:prstGeom>
          <a:noFill/>
        </p:spPr>
        <p:txBody>
          <a:bodyPr>
            <a:spAutoFit/>
          </a:bodyP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374"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err="1">
                <a:ln>
                  <a:noFill/>
                </a:ln>
                <a:solidFill>
                  <a:prstClr val="white"/>
                </a:solidFill>
                <a:effectLst/>
                <a:uLnTx/>
                <a:uFillTx/>
                <a:latin typeface="Verdana" panose="020B0604030504040204" pitchFamily="34" charset="0"/>
                <a:ea typeface="+mn-ea"/>
                <a:cs typeface="+mn-cs"/>
              </a:rPr>
              <a:t>Autoreceptor</a:t>
            </a: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Autoreceptor excitatorio</a:t>
            </a:r>
          </a:p>
        </p:txBody>
      </p:sp>
      <p:sp>
        <p:nvSpPr>
          <p:cNvPr id="56376" name="114 CuadroTexto"/>
          <p:cNvSpPr txBox="1">
            <a:spLocks noChangeArrowheads="1"/>
          </p:cNvSpPr>
          <p:nvPr/>
        </p:nvSpPr>
        <p:spPr bwMode="auto">
          <a:xfrm>
            <a:off x="7671522" y="543052"/>
            <a:ext cx="381394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Blancos moleculares de la terapéutica</a:t>
            </a:r>
          </a:p>
        </p:txBody>
      </p:sp>
      <p:grpSp>
        <p:nvGrpSpPr>
          <p:cNvPr id="9" name="Grupo 8"/>
          <p:cNvGrpSpPr>
            <a:grpSpLocks/>
          </p:cNvGrpSpPr>
          <p:nvPr/>
        </p:nvGrpSpPr>
        <p:grpSpPr bwMode="auto">
          <a:xfrm>
            <a:off x="6436531" y="1703628"/>
            <a:ext cx="3090833" cy="356380"/>
            <a:chOff x="6453187" y="1619696"/>
            <a:chExt cx="3242017" cy="373247"/>
          </a:xfrm>
        </p:grpSpPr>
        <p:sp>
          <p:nvSpPr>
            <p:cNvPr id="56394" name="95 CuadroTexto"/>
            <p:cNvSpPr txBox="1">
              <a:spLocks noChangeArrowheads="1"/>
            </p:cNvSpPr>
            <p:nvPr/>
          </p:nvSpPr>
          <p:spPr bwMode="auto">
            <a:xfrm>
              <a:off x="7980704" y="1619696"/>
              <a:ext cx="1714500" cy="37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Levodopa</a:t>
              </a:r>
            </a:p>
          </p:txBody>
        </p:sp>
        <p:cxnSp>
          <p:nvCxnSpPr>
            <p:cNvPr id="7" name="Conector recto de flecha 6"/>
            <p:cNvCxnSpPr/>
            <p:nvPr/>
          </p:nvCxnSpPr>
          <p:spPr>
            <a:xfrm flipH="1">
              <a:off x="6453187" y="1812593"/>
              <a:ext cx="1466938" cy="1301"/>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6378" name="Grupo 15"/>
          <p:cNvGrpSpPr>
            <a:grpSpLocks/>
          </p:cNvGrpSpPr>
          <p:nvPr/>
        </p:nvGrpSpPr>
        <p:grpSpPr bwMode="auto">
          <a:xfrm>
            <a:off x="9197101" y="1264739"/>
            <a:ext cx="971648" cy="1480174"/>
            <a:chOff x="9614332" y="948080"/>
            <a:chExt cx="1017876" cy="1551853"/>
          </a:xfrm>
        </p:grpSpPr>
        <p:sp>
          <p:nvSpPr>
            <p:cNvPr id="5" name="Preparación 4"/>
            <p:cNvSpPr/>
            <p:nvPr/>
          </p:nvSpPr>
          <p:spPr>
            <a:xfrm rot="1866560">
              <a:off x="9866422" y="1885857"/>
              <a:ext cx="139522" cy="306245"/>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390"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6580" y="1588160"/>
              <a:ext cx="249958" cy="3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1"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94032" y="1270893"/>
              <a:ext cx="249958" cy="3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2" name="Imagen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4332" y="2176817"/>
              <a:ext cx="249958" cy="3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3" name="Imagen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82250" y="948080"/>
              <a:ext cx="249958" cy="3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n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446932">
            <a:off x="9425635" y="1815641"/>
            <a:ext cx="493391" cy="40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95 CuadroTexto"/>
          <p:cNvSpPr txBox="1">
            <a:spLocks noChangeArrowheads="1"/>
          </p:cNvSpPr>
          <p:nvPr/>
        </p:nvSpPr>
        <p:spPr bwMode="auto">
          <a:xfrm>
            <a:off x="9909945" y="1867099"/>
            <a:ext cx="1634548"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Levodopa</a:t>
            </a:r>
          </a:p>
        </p:txBody>
      </p:sp>
      <p:sp>
        <p:nvSpPr>
          <p:cNvPr id="90"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Terminación presináptica adrenérgica</a:t>
            </a:r>
          </a:p>
        </p:txBody>
      </p:sp>
      <p:sp>
        <p:nvSpPr>
          <p:cNvPr id="91"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Tejido efector</a:t>
            </a:r>
          </a:p>
        </p:txBody>
      </p:sp>
      <p:sp>
        <p:nvSpPr>
          <p:cNvPr id="6" name="CuadroTexto 5"/>
          <p:cNvSpPr txBox="1"/>
          <p:nvPr/>
        </p:nvSpPr>
        <p:spPr>
          <a:xfrm>
            <a:off x="531490" y="792909"/>
            <a:ext cx="3791630" cy="913840"/>
          </a:xfrm>
          <a:prstGeom prst="rect">
            <a:avLst/>
          </a:prstGeom>
          <a:noFill/>
          <a:ln>
            <a:solidFill>
              <a:schemeClr val="bg1"/>
            </a:solidFill>
          </a:ln>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669"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FÁRMACOS QUE AFECTAN LA SÍNTESIS DEL NT</a:t>
            </a:r>
          </a:p>
        </p:txBody>
      </p:sp>
      <p:sp>
        <p:nvSpPr>
          <p:cNvPr id="93" name="CuadroTexto 92"/>
          <p:cNvSpPr txBox="1"/>
          <p:nvPr/>
        </p:nvSpPr>
        <p:spPr>
          <a:xfrm>
            <a:off x="5911685" y="1307634"/>
            <a:ext cx="1157804"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Tirosina </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hidroxilasa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4" name="CuadroTexto 93"/>
          <p:cNvSpPr txBox="1"/>
          <p:nvPr/>
        </p:nvSpPr>
        <p:spPr>
          <a:xfrm>
            <a:off x="5931998" y="1856819"/>
            <a:ext cx="1349596"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Dopa</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descarboxilasa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5" name="8 CuadroTexto"/>
          <p:cNvSpPr txBox="1">
            <a:spLocks noChangeArrowheads="1"/>
          </p:cNvSpPr>
          <p:nvPr/>
        </p:nvSpPr>
        <p:spPr bwMode="auto">
          <a:xfrm>
            <a:off x="6082636" y="2731185"/>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Dopamina beta </a:t>
            </a:r>
            <a:r>
              <a:rPr kumimoji="0" lang="es-ES" altLang="es-ES" sz="1049"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hidroxilasa</a:t>
            </a:r>
            <a:endPar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6" name="CuadroTexto 15"/>
          <p:cNvSpPr txBox="1"/>
          <p:nvPr/>
        </p:nvSpPr>
        <p:spPr>
          <a:xfrm>
            <a:off x="5308761" y="2868761"/>
            <a:ext cx="787240" cy="273601"/>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1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90%</a:t>
            </a:r>
          </a:p>
        </p:txBody>
      </p:sp>
      <p:sp>
        <p:nvSpPr>
          <p:cNvPr id="96" name="Rectángulo 95"/>
          <p:cNvSpPr/>
          <p:nvPr/>
        </p:nvSpPr>
        <p:spPr>
          <a:xfrm>
            <a:off x="4362962" y="4088059"/>
            <a:ext cx="681597" cy="268407"/>
          </a:xfrm>
          <a:prstGeom prst="rect">
            <a:avLst/>
          </a:prstGeom>
        </p:spPr>
        <p:txBody>
          <a:bodyPr wrap="none">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ES" sz="1144" b="1" i="0" u="none" strike="noStrike" kern="1200" cap="none" spc="0" normalizeH="0" baseline="0" noProof="0" dirty="0">
                <a:ln>
                  <a:noFill/>
                </a:ln>
                <a:solidFill>
                  <a:prstClr val="black"/>
                </a:solidFill>
                <a:effectLst/>
                <a:uLnTx/>
                <a:uFillTx/>
                <a:latin typeface="TimesLTStd-Roman"/>
                <a:ea typeface="+mn-ea"/>
                <a:cs typeface="+mn-cs"/>
              </a:rPr>
              <a:t>VMAT2</a:t>
            </a:r>
            <a:endParaRPr kumimoji="0" lang="es-ES" sz="1144"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8" name="PubBanner"/>
          <p:cNvSpPr>
            <a:spLocks noEditPoints="1" noChangeArrowheads="1"/>
          </p:cNvSpPr>
          <p:nvPr/>
        </p:nvSpPr>
        <p:spPr bwMode="auto">
          <a:xfrm rot="4440957">
            <a:off x="4808411" y="408630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2" name="CuadroTexto 91">
            <a:extLst>
              <a:ext uri="{FF2B5EF4-FFF2-40B4-BE49-F238E27FC236}">
                <a16:creationId xmlns:a16="http://schemas.microsoft.com/office/drawing/2014/main" id="{4711E9F5-FAB1-45F6-B05C-DA2A877B8FA5}"/>
              </a:ext>
            </a:extLst>
          </p:cNvPr>
          <p:cNvSpPr txBox="1"/>
          <p:nvPr/>
        </p:nvSpPr>
        <p:spPr>
          <a:xfrm>
            <a:off x="4731155" y="5154825"/>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2" name="CuadroTexto 101">
            <a:extLst>
              <a:ext uri="{FF2B5EF4-FFF2-40B4-BE49-F238E27FC236}">
                <a16:creationId xmlns:a16="http://schemas.microsoft.com/office/drawing/2014/main" id="{3DD1A3F5-87B8-4C55-AACD-95FC93D7077D}"/>
              </a:ext>
            </a:extLst>
          </p:cNvPr>
          <p:cNvSpPr txBox="1"/>
          <p:nvPr/>
        </p:nvSpPr>
        <p:spPr>
          <a:xfrm>
            <a:off x="7457872" y="5042933"/>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C856A04C-73AD-4A8D-AB90-5D380E199B52}"/>
              </a:ext>
            </a:extLst>
          </p:cNvPr>
          <p:cNvSpPr txBox="1"/>
          <p:nvPr/>
        </p:nvSpPr>
        <p:spPr>
          <a:xfrm>
            <a:off x="5838238" y="6215468"/>
            <a:ext cx="393975" cy="228204"/>
          </a:xfrm>
          <a:prstGeom prst="rect">
            <a:avLst/>
          </a:prstGeom>
          <a:noFill/>
        </p:spPr>
        <p:txBody>
          <a:bodyPr wrap="square" rtlCol="0">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CU"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a:t>
            </a:r>
            <a:r>
              <a:rPr kumimoji="0" lang="en-US"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CT</a:t>
            </a:r>
            <a:endParaRPr kumimoji="0" lang="es-CU"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808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CuadroTexto 1"/>
          <p:cNvSpPr txBox="1">
            <a:spLocks noChangeArrowheads="1"/>
          </p:cNvSpPr>
          <p:nvPr/>
        </p:nvSpPr>
        <p:spPr bwMode="auto">
          <a:xfrm>
            <a:off x="1463268" y="822805"/>
            <a:ext cx="2294218" cy="5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defRPr/>
            </a:pPr>
            <a:r>
              <a:rPr lang="es-ES" altLang="es-ES" sz="2669" b="1">
                <a:solidFill>
                  <a:srgbClr val="FFFF00"/>
                </a:solidFill>
              </a:rPr>
              <a:t>BIBLIOGRAFÍA:</a:t>
            </a:r>
          </a:p>
        </p:txBody>
      </p:sp>
      <p:sp>
        <p:nvSpPr>
          <p:cNvPr id="6147" name="CuadroTexto 2"/>
          <p:cNvSpPr txBox="1">
            <a:spLocks noChangeArrowheads="1"/>
          </p:cNvSpPr>
          <p:nvPr/>
        </p:nvSpPr>
        <p:spPr bwMode="auto">
          <a:xfrm>
            <a:off x="1081874" y="1535650"/>
            <a:ext cx="10424782" cy="197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4394" indent="-224394" defTabSz="448788" fontAlgn="base">
              <a:lnSpc>
                <a:spcPct val="100000"/>
              </a:lnSpc>
              <a:spcBef>
                <a:spcPct val="0"/>
              </a:spcBef>
              <a:spcAft>
                <a:spcPct val="0"/>
              </a:spcAft>
              <a:defRPr/>
            </a:pPr>
            <a:r>
              <a:rPr lang="es-ES" altLang="es-ES" sz="3051">
                <a:solidFill>
                  <a:prstClr val="white"/>
                </a:solidFill>
              </a:rPr>
              <a:t>Farmacología General- Morón-Levy. Cap 7</a:t>
            </a:r>
          </a:p>
          <a:p>
            <a:pPr marL="224394" indent="-224394" defTabSz="448788" fontAlgn="base">
              <a:lnSpc>
                <a:spcPct val="100000"/>
              </a:lnSpc>
              <a:spcBef>
                <a:spcPct val="0"/>
              </a:spcBef>
              <a:spcAft>
                <a:spcPct val="0"/>
              </a:spcAft>
              <a:defRPr/>
            </a:pPr>
            <a:r>
              <a:rPr lang="es-ES" altLang="es-ES" sz="3051">
                <a:solidFill>
                  <a:prstClr val="white"/>
                </a:solidFill>
              </a:rPr>
              <a:t>Goodman y Gilman: Las Bases Farmacológicas de la Terapéutica. Cap 8 </a:t>
            </a:r>
          </a:p>
          <a:p>
            <a:pPr marL="224394" indent="-224394" defTabSz="448788" fontAlgn="base">
              <a:lnSpc>
                <a:spcPct val="100000"/>
              </a:lnSpc>
              <a:spcBef>
                <a:spcPct val="0"/>
              </a:spcBef>
              <a:spcAft>
                <a:spcPct val="0"/>
              </a:spcAft>
              <a:defRPr/>
            </a:pPr>
            <a:r>
              <a:rPr lang="es-ES" altLang="es-ES" sz="3051">
                <a:solidFill>
                  <a:prstClr val="white"/>
                </a:solidFill>
              </a:rPr>
              <a:t>Farmacología Humana. Jesús Flórez. Cap 14 y 15</a:t>
            </a:r>
          </a:p>
        </p:txBody>
      </p:sp>
      <p:pic>
        <p:nvPicPr>
          <p:cNvPr id="2" name="Imagen 1"/>
          <p:cNvPicPr>
            <a:picLocks noChangeAspect="1"/>
          </p:cNvPicPr>
          <p:nvPr/>
        </p:nvPicPr>
        <p:blipFill>
          <a:blip r:embed="rId2"/>
          <a:stretch>
            <a:fillRect/>
          </a:stretch>
        </p:blipFill>
        <p:spPr>
          <a:xfrm>
            <a:off x="8421870" y="3715047"/>
            <a:ext cx="2098791" cy="2679588"/>
          </a:xfrm>
          <a:prstGeom prst="rect">
            <a:avLst/>
          </a:prstGeom>
        </p:spPr>
      </p:pic>
      <p:pic>
        <p:nvPicPr>
          <p:cNvPr id="3" name="Imagen 2"/>
          <p:cNvPicPr>
            <a:picLocks noChangeAspect="1"/>
          </p:cNvPicPr>
          <p:nvPr/>
        </p:nvPicPr>
        <p:blipFill>
          <a:blip r:embed="rId3"/>
          <a:stretch>
            <a:fillRect/>
          </a:stretch>
        </p:blipFill>
        <p:spPr>
          <a:xfrm>
            <a:off x="5986447" y="3715047"/>
            <a:ext cx="2038216" cy="2679588"/>
          </a:xfrm>
          <a:prstGeom prst="rect">
            <a:avLst/>
          </a:prstGeom>
        </p:spPr>
      </p:pic>
      <p:pic>
        <p:nvPicPr>
          <p:cNvPr id="1026" name="Picture 2" descr="C:\Users\NUVIA\AppData\Roaming\PixelMetrics\CaptureWiz\Tem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269" y="4452106"/>
            <a:ext cx="4324575" cy="80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86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n-U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NA</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ATP</a:t>
            </a:r>
          </a:p>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_tradnl"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rPr>
              <a:t>CGA</a:t>
            </a:r>
            <a:endParaRPr kumimoji="0" lang="es-ES" altLang="es-ES" sz="1334"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5" name="Text Box 40"/>
          <p:cNvSpPr txBox="1">
            <a:spLocks noChangeArrowheads="1"/>
          </p:cNvSpPr>
          <p:nvPr/>
        </p:nvSpPr>
        <p:spPr bwMode="auto">
          <a:xfrm>
            <a:off x="5413425" y="1028637"/>
            <a:ext cx="136363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Tirosina</a:t>
            </a:r>
            <a:endPar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s-ES_tradnl"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rPr>
              <a:t>Dopamina</a:t>
            </a:r>
            <a:endParaRPr kumimoji="0" lang="es-ES" altLang="es-ES" sz="1716"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endParaRPr kumimoji="0" lang="es-ES" sz="88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β</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l-GR"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α</a:t>
            </a: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 name="23 Elipse"/>
          <p:cNvSpPr/>
          <p:nvPr/>
        </p:nvSpPr>
        <p:spPr bwMode="auto">
          <a:xfrm>
            <a:off x="5023365" y="3962264"/>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883"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374"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71"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35" name="34 Elipse"/>
          <p:cNvSpPr/>
          <p:nvPr/>
        </p:nvSpPr>
        <p:spPr bwMode="auto">
          <a:xfrm>
            <a:off x="3963076" y="4025868"/>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6" name="65 CuadroTexto"/>
          <p:cNvSpPr txBox="1"/>
          <p:nvPr/>
        </p:nvSpPr>
        <p:spPr>
          <a:xfrm>
            <a:off x="3779698" y="4382407"/>
            <a:ext cx="681061" cy="303801"/>
          </a:xfrm>
          <a:prstGeom prst="rect">
            <a:avLst/>
          </a:prstGeom>
          <a:noFill/>
        </p:spPr>
        <p:txBody>
          <a:bodyPr>
            <a:spAutoFit/>
          </a:bodyP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374"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marL="0" marR="0" lvl="0" indent="0" algn="l" defTabSz="448788" rtl="0" eaLnBrk="1" fontAlgn="auto" latinLnBrk="0" hangingPunct="1">
              <a:lnSpc>
                <a:spcPct val="100000"/>
              </a:lnSpc>
              <a:spcBef>
                <a:spcPts val="0"/>
              </a:spcBef>
              <a:spcAft>
                <a:spcPts val="0"/>
              </a:spcAft>
              <a:buClrTx/>
              <a:buSzTx/>
              <a:buFontTx/>
              <a:buNone/>
              <a:tabLst/>
              <a:defRPr/>
            </a:pPr>
            <a:r>
              <a:rPr kumimoji="0" lang="es-ES" sz="1525"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err="1">
                <a:ln>
                  <a:noFill/>
                </a:ln>
                <a:solidFill>
                  <a:prstClr val="white"/>
                </a:solidFill>
                <a:effectLst/>
                <a:uLnTx/>
                <a:uFillTx/>
                <a:latin typeface="Verdana" panose="020B0604030504040204" pitchFamily="34" charset="0"/>
                <a:ea typeface="+mn-ea"/>
                <a:cs typeface="+mn-cs"/>
              </a:rPr>
              <a:t>Autoreceptor</a:t>
            </a: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0" i="0" u="none" strike="noStrike" kern="1200" cap="none" spc="0" normalizeH="0" baseline="0" noProof="0">
                <a:ln>
                  <a:noFill/>
                </a:ln>
                <a:solidFill>
                  <a:prstClr val="white"/>
                </a:solidFill>
                <a:effectLst/>
                <a:uLnTx/>
                <a:uFillTx/>
                <a:latin typeface="Verdana" panose="020B0604030504040204" pitchFamily="34" charset="0"/>
                <a:ea typeface="+mn-ea"/>
                <a:cs typeface="+mn-cs"/>
              </a:rPr>
              <a:t>Autoreceptor excitatorio</a:t>
            </a:r>
          </a:p>
        </p:txBody>
      </p:sp>
      <p:sp>
        <p:nvSpPr>
          <p:cNvPr id="56376" name="114 CuadroTexto"/>
          <p:cNvSpPr txBox="1">
            <a:spLocks noChangeArrowheads="1"/>
          </p:cNvSpPr>
          <p:nvPr/>
        </p:nvSpPr>
        <p:spPr bwMode="auto">
          <a:xfrm>
            <a:off x="7671522" y="543052"/>
            <a:ext cx="381394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Blancos moleculares de la terapéutica</a:t>
            </a:r>
          </a:p>
        </p:txBody>
      </p:sp>
      <p:sp>
        <p:nvSpPr>
          <p:cNvPr id="90"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Terminación presináptica adrenérgica</a:t>
            </a:r>
          </a:p>
        </p:txBody>
      </p:sp>
      <p:sp>
        <p:nvSpPr>
          <p:cNvPr id="91"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a:ln>
                  <a:noFill/>
                </a:ln>
                <a:solidFill>
                  <a:srgbClr val="FFFF00"/>
                </a:solidFill>
                <a:effectLst/>
                <a:uLnTx/>
                <a:uFillTx/>
                <a:latin typeface="Verdana" panose="020B0604030504040204" pitchFamily="34" charset="0"/>
                <a:ea typeface="+mn-ea"/>
                <a:cs typeface="+mn-cs"/>
              </a:rPr>
              <a:t>Tejido efector</a:t>
            </a:r>
          </a:p>
        </p:txBody>
      </p:sp>
      <p:sp>
        <p:nvSpPr>
          <p:cNvPr id="6" name="CuadroTexto 5"/>
          <p:cNvSpPr txBox="1"/>
          <p:nvPr/>
        </p:nvSpPr>
        <p:spPr>
          <a:xfrm>
            <a:off x="176206" y="353471"/>
            <a:ext cx="3791630" cy="1324593"/>
          </a:xfrm>
          <a:prstGeom prst="rect">
            <a:avLst/>
          </a:prstGeom>
          <a:noFill/>
          <a:ln>
            <a:solidFill>
              <a:schemeClr val="bg1"/>
            </a:solidFill>
          </a:ln>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2669"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FÁRMACOS QUE AFECTAN LA SÍNTESIS DEL NT</a:t>
            </a:r>
          </a:p>
        </p:txBody>
      </p:sp>
      <p:sp>
        <p:nvSpPr>
          <p:cNvPr id="93" name="CuadroTexto 92"/>
          <p:cNvSpPr txBox="1"/>
          <p:nvPr/>
        </p:nvSpPr>
        <p:spPr>
          <a:xfrm>
            <a:off x="5911685" y="1307634"/>
            <a:ext cx="1157804"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Tirosina </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hidroxilasa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4" name="CuadroTexto 93"/>
          <p:cNvSpPr txBox="1"/>
          <p:nvPr/>
        </p:nvSpPr>
        <p:spPr>
          <a:xfrm>
            <a:off x="5931998" y="1856819"/>
            <a:ext cx="1349596" cy="502958"/>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Dopa</a:t>
            </a:r>
          </a:p>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334"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descarboxilasa</a:t>
            </a:r>
            <a:endParaRPr kumimoji="0" lang="es-ES" sz="1334"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5" name="8 CuadroTexto"/>
          <p:cNvSpPr txBox="1">
            <a:spLocks noChangeArrowheads="1"/>
          </p:cNvSpPr>
          <p:nvPr/>
        </p:nvSpPr>
        <p:spPr bwMode="auto">
          <a:xfrm>
            <a:off x="6082636" y="2731185"/>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Dopamina beta </a:t>
            </a:r>
            <a:r>
              <a:rPr kumimoji="0" lang="es-ES" altLang="es-ES" sz="1049" b="0" i="0" u="none" strike="noStrike" kern="1200" cap="none" spc="0" normalizeH="0" baseline="0" noProof="0" dirty="0" err="1">
                <a:ln>
                  <a:noFill/>
                </a:ln>
                <a:solidFill>
                  <a:prstClr val="black"/>
                </a:solidFill>
                <a:effectLst/>
                <a:uLnTx/>
                <a:uFillTx/>
                <a:latin typeface="Verdana" panose="020B0604030504040204" pitchFamily="34" charset="0"/>
                <a:ea typeface="+mn-ea"/>
                <a:cs typeface="+mn-cs"/>
              </a:rPr>
              <a:t>hidroxilasa</a:t>
            </a:r>
            <a:endParaRPr kumimoji="0" lang="es-ES" altLang="es-ES" sz="1049"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6" name="CuadroTexto 15"/>
          <p:cNvSpPr txBox="1"/>
          <p:nvPr/>
        </p:nvSpPr>
        <p:spPr>
          <a:xfrm>
            <a:off x="5308761" y="2868761"/>
            <a:ext cx="787240" cy="273601"/>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ES" sz="1178"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90%</a:t>
            </a:r>
          </a:p>
        </p:txBody>
      </p:sp>
      <p:sp>
        <p:nvSpPr>
          <p:cNvPr id="96" name="Rectángulo 95"/>
          <p:cNvSpPr/>
          <p:nvPr/>
        </p:nvSpPr>
        <p:spPr>
          <a:xfrm>
            <a:off x="4362962" y="4088059"/>
            <a:ext cx="681597" cy="268407"/>
          </a:xfrm>
          <a:prstGeom prst="rect">
            <a:avLst/>
          </a:prstGeom>
        </p:spPr>
        <p:txBody>
          <a:bodyPr wrap="none">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ES" sz="1144" b="1" i="0" u="none" strike="noStrike" kern="1200" cap="none" spc="0" normalizeH="0" baseline="0" noProof="0" dirty="0">
                <a:ln>
                  <a:noFill/>
                </a:ln>
                <a:solidFill>
                  <a:prstClr val="black"/>
                </a:solidFill>
                <a:effectLst/>
                <a:uLnTx/>
                <a:uFillTx/>
                <a:latin typeface="TimesLTStd-Roman"/>
                <a:ea typeface="+mn-ea"/>
                <a:cs typeface="+mn-cs"/>
              </a:rPr>
              <a:t>VMAT2</a:t>
            </a:r>
            <a:endParaRPr kumimoji="0" lang="es-ES" sz="1144"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8" name="PubBanner"/>
          <p:cNvSpPr>
            <a:spLocks noEditPoints="1" noChangeArrowheads="1"/>
          </p:cNvSpPr>
          <p:nvPr/>
        </p:nvSpPr>
        <p:spPr bwMode="auto">
          <a:xfrm rot="4440957">
            <a:off x="4808411" y="408630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marL="0" marR="0" lvl="0" indent="0" algn="l" defTabSz="448788" rtl="0" eaLnBrk="0" fontAlgn="base" latinLnBrk="0" hangingPunct="0">
              <a:lnSpc>
                <a:spcPct val="100000"/>
              </a:lnSpc>
              <a:spcBef>
                <a:spcPct val="0"/>
              </a:spcBef>
              <a:spcAft>
                <a:spcPct val="0"/>
              </a:spcAft>
              <a:buClrTx/>
              <a:buSzTx/>
              <a:buFontTx/>
              <a:buNone/>
              <a:tabLst/>
              <a:defRPr/>
            </a:pPr>
            <a:endParaRPr kumimoji="0" lang="es-ES" sz="883"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9" name="95 CuadroTexto"/>
          <p:cNvSpPr txBox="1">
            <a:spLocks noChangeArrowheads="1"/>
          </p:cNvSpPr>
          <p:nvPr/>
        </p:nvSpPr>
        <p:spPr bwMode="auto">
          <a:xfrm>
            <a:off x="2072021" y="2051349"/>
            <a:ext cx="2460828"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487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1716" b="1" i="0" u="none" strike="noStrike" kern="1200" cap="none" spc="0" normalizeH="0" baseline="0" noProof="0" dirty="0" err="1">
                <a:ln>
                  <a:noFill/>
                </a:ln>
                <a:solidFill>
                  <a:srgbClr val="00B0F0"/>
                </a:solidFill>
                <a:effectLst/>
                <a:uLnTx/>
                <a:uFillTx/>
                <a:latin typeface="Verdana" panose="020B0604030504040204" pitchFamily="34" charset="0"/>
                <a:ea typeface="+mn-ea"/>
                <a:cs typeface="+mn-cs"/>
              </a:rPr>
              <a:t>alfametiltirosina</a:t>
            </a:r>
            <a:endParaRPr kumimoji="0" lang="es-ES" altLang="es-ES" sz="1716"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endParaRPr>
          </a:p>
        </p:txBody>
      </p:sp>
      <p:cxnSp>
        <p:nvCxnSpPr>
          <p:cNvPr id="100" name="Conector recto de flecha 99"/>
          <p:cNvCxnSpPr/>
          <p:nvPr/>
        </p:nvCxnSpPr>
        <p:spPr>
          <a:xfrm flipV="1">
            <a:off x="3834572" y="1572640"/>
            <a:ext cx="2465747" cy="47078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1" name="CuadroTexto 100"/>
          <p:cNvSpPr txBox="1"/>
          <p:nvPr/>
        </p:nvSpPr>
        <p:spPr>
          <a:xfrm>
            <a:off x="4230160" y="1769555"/>
            <a:ext cx="318081" cy="679289"/>
          </a:xfrm>
          <a:prstGeom prst="rect">
            <a:avLst/>
          </a:prstGeom>
          <a:noFill/>
        </p:spPr>
        <p:txBody>
          <a:bodyPr wrap="square" rtlCol="0">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ES" sz="3814"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sp>
        <p:nvSpPr>
          <p:cNvPr id="92" name="CuadroTexto 91">
            <a:extLst>
              <a:ext uri="{FF2B5EF4-FFF2-40B4-BE49-F238E27FC236}">
                <a16:creationId xmlns:a16="http://schemas.microsoft.com/office/drawing/2014/main" id="{4711E9F5-FAB1-45F6-B05C-DA2A877B8FA5}"/>
              </a:ext>
            </a:extLst>
          </p:cNvPr>
          <p:cNvSpPr txBox="1"/>
          <p:nvPr/>
        </p:nvSpPr>
        <p:spPr>
          <a:xfrm>
            <a:off x="4731155" y="5154825"/>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2" name="CuadroTexto 101">
            <a:extLst>
              <a:ext uri="{FF2B5EF4-FFF2-40B4-BE49-F238E27FC236}">
                <a16:creationId xmlns:a16="http://schemas.microsoft.com/office/drawing/2014/main" id="{3DD1A3F5-87B8-4C55-AACD-95FC93D7077D}"/>
              </a:ext>
            </a:extLst>
          </p:cNvPr>
          <p:cNvSpPr txBox="1"/>
          <p:nvPr/>
        </p:nvSpPr>
        <p:spPr>
          <a:xfrm>
            <a:off x="7457872" y="5042933"/>
            <a:ext cx="408635" cy="228204"/>
          </a:xfrm>
          <a:prstGeom prst="rect">
            <a:avLst/>
          </a:prstGeom>
          <a:noFill/>
        </p:spPr>
        <p:txBody>
          <a:bodyPr wrap="square" rtlCol="0">
            <a:spAutoFit/>
          </a:bodyPr>
          <a:lstStyle/>
          <a:p>
            <a:pPr marL="0" marR="0" lvl="0" indent="0" algn="ctr" defTabSz="448788" rtl="0" eaLnBrk="0" fontAlgn="base" latinLnBrk="0" hangingPunct="0">
              <a:lnSpc>
                <a:spcPct val="100000"/>
              </a:lnSpc>
              <a:spcBef>
                <a:spcPct val="0"/>
              </a:spcBef>
              <a:spcAft>
                <a:spcPct val="0"/>
              </a:spcAft>
              <a:buClrTx/>
              <a:buSzTx/>
              <a:buFontTx/>
              <a:buNone/>
              <a:tabLst/>
              <a:defRPr/>
            </a:pPr>
            <a:r>
              <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
            </a:r>
            <a:r>
              <a:rPr kumimoji="0" lang="en-US"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a:t>
            </a:r>
            <a:endParaRPr kumimoji="0" lang="es-CU" sz="88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C856A04C-73AD-4A8D-AB90-5D380E199B52}"/>
              </a:ext>
            </a:extLst>
          </p:cNvPr>
          <p:cNvSpPr txBox="1"/>
          <p:nvPr/>
        </p:nvSpPr>
        <p:spPr>
          <a:xfrm>
            <a:off x="5838238" y="6215468"/>
            <a:ext cx="393975" cy="228204"/>
          </a:xfrm>
          <a:prstGeom prst="rect">
            <a:avLst/>
          </a:prstGeom>
          <a:noFill/>
        </p:spPr>
        <p:txBody>
          <a:bodyPr wrap="square" rtlCol="0">
            <a:spAutoFit/>
          </a:bodyPr>
          <a:lstStyle/>
          <a:p>
            <a:pPr marL="0" marR="0" lvl="0" indent="0" algn="l" defTabSz="448788" rtl="0" eaLnBrk="0" fontAlgn="base" latinLnBrk="0" hangingPunct="0">
              <a:lnSpc>
                <a:spcPct val="100000"/>
              </a:lnSpc>
              <a:spcBef>
                <a:spcPct val="0"/>
              </a:spcBef>
              <a:spcAft>
                <a:spcPct val="0"/>
              </a:spcAft>
              <a:buClrTx/>
              <a:buSzTx/>
              <a:buFontTx/>
              <a:buNone/>
              <a:tabLst/>
              <a:defRPr/>
            </a:pPr>
            <a:r>
              <a:rPr kumimoji="0" lang="es-CU"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a:t>
            </a:r>
            <a:r>
              <a:rPr kumimoji="0" lang="en-US"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CT</a:t>
            </a:r>
            <a:endParaRPr kumimoji="0" lang="es-CU" sz="8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980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2737913"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5736097"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212437"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006605" y="1028637"/>
            <a:ext cx="116688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Tirosina</a:t>
            </a:r>
            <a:endParaRPr lang="es-ES" altLang="es-ES" sz="1716" b="1">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4938499"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4800773"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5624100"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5624100"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5621073"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399401"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009228"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721518" y="60709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dirty="0">
                <a:solidFill>
                  <a:prstClr val="white"/>
                </a:solidFill>
                <a:latin typeface="Verdana" panose="020B0604030504040204" pitchFamily="34" charset="0"/>
              </a:rPr>
              <a:t>α</a:t>
            </a:r>
            <a:endParaRPr lang="es-ES" altLang="es-ES" sz="1716" dirty="0">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7732364"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454290"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506353"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14766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8753957"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06795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531375"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178"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416755"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5766367"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02971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37024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6915091"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5961604"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374"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543835" y="4051792"/>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07622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698319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6846985"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531376"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4667588"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3927500"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190845"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314419" y="4430161"/>
            <a:ext cx="681061" cy="757130"/>
          </a:xfrm>
          <a:prstGeom prst="rect">
            <a:avLst/>
          </a:prstGeom>
          <a:noFill/>
        </p:spPr>
        <p:txBody>
          <a:bodyPr>
            <a:spAutoFit/>
          </a:bodyPr>
          <a:lstStyle/>
          <a:p>
            <a:pPr defTabSz="448788">
              <a:defRPr/>
            </a:pPr>
            <a:r>
              <a:rPr lang="es-ES" sz="2160"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327057"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53137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395466"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41342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348649"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008118"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487796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21243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384577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163156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398652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023908" y="3589881"/>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Autoreceptor</a:t>
            </a:r>
            <a:r>
              <a:rPr lang="es-ES" altLang="es-ES" sz="1716" dirty="0">
                <a:solidFill>
                  <a:prstClr val="white"/>
                </a:solidFill>
                <a:latin typeface="Verdana" panose="020B0604030504040204" pitchFamily="34" charset="0"/>
              </a:rPr>
              <a:t> </a:t>
            </a:r>
            <a:r>
              <a:rPr lang="es-ES" altLang="es-ES" sz="1716" dirty="0" err="1">
                <a:solidFill>
                  <a:prstClr val="white"/>
                </a:solidFill>
                <a:latin typeface="Verdana" panose="020B0604030504040204" pitchFamily="34" charset="0"/>
              </a:rPr>
              <a:t>excitatorio</a:t>
            </a:r>
            <a:endParaRPr lang="es-ES" altLang="es-ES" sz="1716" dirty="0">
              <a:solidFill>
                <a:prstClr val="white"/>
              </a:solidFill>
              <a:latin typeface="Verdana" panose="020B0604030504040204" pitchFamily="34" charset="0"/>
            </a:endParaRPr>
          </a:p>
        </p:txBody>
      </p:sp>
      <p:sp>
        <p:nvSpPr>
          <p:cNvPr id="56376" name="114 CuadroTexto"/>
          <p:cNvSpPr txBox="1">
            <a:spLocks noChangeArrowheads="1"/>
          </p:cNvSpPr>
          <p:nvPr/>
        </p:nvSpPr>
        <p:spPr bwMode="auto">
          <a:xfrm>
            <a:off x="7323727"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grpSp>
        <p:nvGrpSpPr>
          <p:cNvPr id="45" name="Grupo 44"/>
          <p:cNvGrpSpPr>
            <a:grpSpLocks/>
          </p:cNvGrpSpPr>
          <p:nvPr/>
        </p:nvGrpSpPr>
        <p:grpSpPr bwMode="auto">
          <a:xfrm>
            <a:off x="460542" y="2732732"/>
            <a:ext cx="4070833" cy="1257765"/>
            <a:chOff x="611679" y="2698616"/>
            <a:chExt cx="4269884" cy="1318793"/>
          </a:xfrm>
        </p:grpSpPr>
        <p:sp>
          <p:nvSpPr>
            <p:cNvPr id="56385" name="95 CuadroTexto"/>
            <p:cNvSpPr txBox="1">
              <a:spLocks noChangeArrowheads="1"/>
            </p:cNvSpPr>
            <p:nvPr/>
          </p:nvSpPr>
          <p:spPr bwMode="auto">
            <a:xfrm>
              <a:off x="611679" y="2698616"/>
              <a:ext cx="2042658" cy="4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2400" b="1" dirty="0">
                  <a:solidFill>
                    <a:srgbClr val="00B0F0"/>
                  </a:solidFill>
                  <a:latin typeface="Verdana" panose="020B0604030504040204" pitchFamily="34" charset="0"/>
                </a:rPr>
                <a:t>Reserpina</a:t>
              </a:r>
              <a:r>
                <a:rPr lang="es-ES" altLang="es-ES" sz="1716" b="1" dirty="0">
                  <a:solidFill>
                    <a:srgbClr val="00B0F0"/>
                  </a:solidFill>
                  <a:latin typeface="Verdana" panose="020B0604030504040204" pitchFamily="34" charset="0"/>
                </a:rPr>
                <a:t>  </a:t>
              </a:r>
            </a:p>
          </p:txBody>
        </p:sp>
        <p:cxnSp>
          <p:nvCxnSpPr>
            <p:cNvPr id="44" name="Conector recto de flecha 43"/>
            <p:cNvCxnSpPr/>
            <p:nvPr/>
          </p:nvCxnSpPr>
          <p:spPr>
            <a:xfrm>
              <a:off x="2616237" y="3066853"/>
              <a:ext cx="2265326" cy="950556"/>
            </a:xfrm>
            <a:prstGeom prst="straightConnector1">
              <a:avLst/>
            </a:prstGeom>
            <a:ln w="762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0"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97"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98" name="CuadroTexto 97"/>
          <p:cNvSpPr txBox="1"/>
          <p:nvPr/>
        </p:nvSpPr>
        <p:spPr>
          <a:xfrm>
            <a:off x="169817" y="792908"/>
            <a:ext cx="3932231" cy="1324593"/>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dirty="0">
                <a:solidFill>
                  <a:prstClr val="white"/>
                </a:solidFill>
                <a:latin typeface="Calibri" panose="020F0502020204030204" pitchFamily="34" charset="0"/>
              </a:rPr>
              <a:t>FÁRMACOS QUE REGULAN EL </a:t>
            </a:r>
            <a:r>
              <a:rPr lang="es-ES" sz="2669" b="1" dirty="0">
                <a:solidFill>
                  <a:schemeClr val="accent2">
                    <a:lumMod val="60000"/>
                    <a:lumOff val="40000"/>
                  </a:schemeClr>
                </a:solidFill>
                <a:latin typeface="Calibri" panose="020F0502020204030204" pitchFamily="34" charset="0"/>
              </a:rPr>
              <a:t>ALMACENAMIENTO</a:t>
            </a:r>
            <a:r>
              <a:rPr lang="es-ES" sz="2669" dirty="0">
                <a:solidFill>
                  <a:prstClr val="white"/>
                </a:solidFill>
                <a:latin typeface="Calibri" panose="020F0502020204030204" pitchFamily="34" charset="0"/>
              </a:rPr>
              <a:t> DEL NT</a:t>
            </a:r>
          </a:p>
        </p:txBody>
      </p:sp>
      <p:sp>
        <p:nvSpPr>
          <p:cNvPr id="80" name="CuadroTexto 79"/>
          <p:cNvSpPr txBox="1"/>
          <p:nvPr/>
        </p:nvSpPr>
        <p:spPr>
          <a:xfrm>
            <a:off x="5667534" y="1307971"/>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1" name="CuadroTexto 80"/>
          <p:cNvSpPr txBox="1"/>
          <p:nvPr/>
        </p:nvSpPr>
        <p:spPr>
          <a:xfrm>
            <a:off x="5687847" y="185715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2" name="8 CuadroTexto"/>
          <p:cNvSpPr txBox="1">
            <a:spLocks noChangeArrowheads="1"/>
          </p:cNvSpPr>
          <p:nvPr/>
        </p:nvSpPr>
        <p:spPr bwMode="auto">
          <a:xfrm>
            <a:off x="5838486" y="273152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5" name="Rectángulo 4"/>
          <p:cNvSpPr/>
          <p:nvPr/>
        </p:nvSpPr>
        <p:spPr>
          <a:xfrm>
            <a:off x="3891504" y="4088409"/>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336953" y="408665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91" name="CuadroTexto 90"/>
          <p:cNvSpPr txBox="1"/>
          <p:nvPr/>
        </p:nvSpPr>
        <p:spPr>
          <a:xfrm>
            <a:off x="2499556" y="3031545"/>
            <a:ext cx="318081" cy="679289"/>
          </a:xfrm>
          <a:prstGeom prst="rect">
            <a:avLst/>
          </a:prstGeom>
          <a:noFill/>
        </p:spPr>
        <p:txBody>
          <a:bodyPr wrap="square" rtlCol="0">
            <a:spAutoFit/>
          </a:bodyPr>
          <a:lstStyle/>
          <a:p>
            <a:pPr defTabSz="448788" eaLnBrk="0" fontAlgn="base" hangingPunct="0">
              <a:spcBef>
                <a:spcPct val="0"/>
              </a:spcBef>
              <a:spcAft>
                <a:spcPct val="0"/>
              </a:spcAft>
            </a:pPr>
            <a:r>
              <a:rPr lang="es-ES" sz="3814" b="1" dirty="0">
                <a:solidFill>
                  <a:prstClr val="white"/>
                </a:solidFill>
                <a:latin typeface="Calibri" panose="020F0502020204030204" pitchFamily="34" charset="0"/>
              </a:rPr>
              <a:t>-</a:t>
            </a:r>
          </a:p>
        </p:txBody>
      </p:sp>
    </p:spTree>
    <p:extLst>
      <p:ext uri="{BB962C8B-B14F-4D97-AF65-F5344CB8AC3E}">
        <p14:creationId xmlns:p14="http://schemas.microsoft.com/office/powerpoint/2010/main" val="160576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2737913"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5736097"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212437"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006605" y="1028637"/>
            <a:ext cx="1499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Tirosina</a:t>
            </a:r>
            <a:endParaRPr lang="es-ES" altLang="es-ES" sz="1716" b="1" dirty="0">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4938499"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4800773"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5624100"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5624100"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5621073"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399401"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009228"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721518" y="60709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dirty="0">
                <a:solidFill>
                  <a:prstClr val="white"/>
                </a:solidFill>
                <a:latin typeface="Verdana" panose="020B0604030504040204" pitchFamily="34" charset="0"/>
              </a:rPr>
              <a:t>α</a:t>
            </a:r>
            <a:endParaRPr lang="es-ES" altLang="es-ES" sz="1716" dirty="0">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7732364"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454290"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506353"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14766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8753957"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06795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531375"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178"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416755"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5766367"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02971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37024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6915091"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5961604"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374"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543835" y="4051792"/>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07622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698319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6846985"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531376"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4667588"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3927500"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190845"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469731" y="4399444"/>
            <a:ext cx="681061" cy="243465"/>
          </a:xfrm>
          <a:prstGeom prst="rect">
            <a:avLst/>
          </a:prstGeom>
          <a:noFill/>
        </p:spPr>
        <p:txBody>
          <a:bodyPr>
            <a:spAutoFit/>
          </a:bodyPr>
          <a:lstStyle/>
          <a:p>
            <a:pPr defTabSz="448788">
              <a:defRPr/>
            </a:pPr>
            <a:r>
              <a:rPr lang="es-ES" sz="982"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327057"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53137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395466"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41342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348649"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008118"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487796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21243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384577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163156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398652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023908" y="3589881"/>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Autoreceptor</a:t>
            </a:r>
            <a:r>
              <a:rPr lang="es-ES" altLang="es-ES" sz="1716" dirty="0">
                <a:solidFill>
                  <a:prstClr val="white"/>
                </a:solidFill>
                <a:latin typeface="Verdana" panose="020B0604030504040204" pitchFamily="34" charset="0"/>
              </a:rPr>
              <a:t> </a:t>
            </a:r>
            <a:r>
              <a:rPr lang="es-ES" altLang="es-ES" sz="1716" dirty="0" err="1">
                <a:solidFill>
                  <a:prstClr val="white"/>
                </a:solidFill>
                <a:latin typeface="Verdana" panose="020B0604030504040204" pitchFamily="34" charset="0"/>
              </a:rPr>
              <a:t>excitatorio</a:t>
            </a:r>
            <a:endParaRPr lang="es-ES" altLang="es-ES" sz="1716" dirty="0">
              <a:solidFill>
                <a:prstClr val="white"/>
              </a:solidFill>
              <a:latin typeface="Verdana" panose="020B0604030504040204" pitchFamily="34" charset="0"/>
            </a:endParaRPr>
          </a:p>
        </p:txBody>
      </p:sp>
      <p:sp>
        <p:nvSpPr>
          <p:cNvPr id="56376" name="114 CuadroTexto"/>
          <p:cNvSpPr txBox="1">
            <a:spLocks noChangeArrowheads="1"/>
          </p:cNvSpPr>
          <p:nvPr/>
        </p:nvSpPr>
        <p:spPr bwMode="auto">
          <a:xfrm>
            <a:off x="7323727"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sp>
        <p:nvSpPr>
          <p:cNvPr id="90"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97"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98" name="CuadroTexto 97"/>
          <p:cNvSpPr txBox="1"/>
          <p:nvPr/>
        </p:nvSpPr>
        <p:spPr>
          <a:xfrm>
            <a:off x="531490" y="792908"/>
            <a:ext cx="3570558" cy="1324593"/>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dirty="0">
                <a:solidFill>
                  <a:prstClr val="white"/>
                </a:solidFill>
                <a:latin typeface="Calibri" panose="020F0502020204030204" pitchFamily="34" charset="0"/>
              </a:rPr>
              <a:t>FÁRMACOS QUE REGULAN </a:t>
            </a:r>
            <a:r>
              <a:rPr lang="es-ES" sz="2669" dirty="0" smtClean="0">
                <a:solidFill>
                  <a:prstClr val="white"/>
                </a:solidFill>
                <a:latin typeface="Calibri" panose="020F0502020204030204" pitchFamily="34" charset="0"/>
              </a:rPr>
              <a:t>LA </a:t>
            </a:r>
            <a:r>
              <a:rPr lang="es-ES" sz="2669" dirty="0">
                <a:solidFill>
                  <a:prstClr val="white"/>
                </a:solidFill>
                <a:latin typeface="Calibri" panose="020F0502020204030204" pitchFamily="34" charset="0"/>
              </a:rPr>
              <a:t>LIBERACIÓN DEL NT</a:t>
            </a:r>
          </a:p>
        </p:txBody>
      </p:sp>
      <p:sp>
        <p:nvSpPr>
          <p:cNvPr id="80" name="CuadroTexto 79"/>
          <p:cNvSpPr txBox="1"/>
          <p:nvPr/>
        </p:nvSpPr>
        <p:spPr>
          <a:xfrm>
            <a:off x="5667534" y="1307971"/>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1" name="CuadroTexto 80"/>
          <p:cNvSpPr txBox="1"/>
          <p:nvPr/>
        </p:nvSpPr>
        <p:spPr>
          <a:xfrm>
            <a:off x="5687847" y="185715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2" name="8 CuadroTexto"/>
          <p:cNvSpPr txBox="1">
            <a:spLocks noChangeArrowheads="1"/>
          </p:cNvSpPr>
          <p:nvPr/>
        </p:nvSpPr>
        <p:spPr bwMode="auto">
          <a:xfrm>
            <a:off x="5838486" y="273152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5" name="Rectángulo 4"/>
          <p:cNvSpPr/>
          <p:nvPr/>
        </p:nvSpPr>
        <p:spPr>
          <a:xfrm>
            <a:off x="3891504" y="4088409"/>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336953" y="408665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85" name="109 CuadroTexto"/>
          <p:cNvSpPr txBox="1">
            <a:spLocks noChangeArrowheads="1"/>
          </p:cNvSpPr>
          <p:nvPr/>
        </p:nvSpPr>
        <p:spPr bwMode="auto">
          <a:xfrm>
            <a:off x="9888389" y="4793567"/>
            <a:ext cx="17805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smtClean="0">
                <a:solidFill>
                  <a:srgbClr val="00B0F0"/>
                </a:solidFill>
                <a:latin typeface="Verdana" panose="020B0604030504040204" pitchFamily="34" charset="0"/>
              </a:rPr>
              <a:t>CLONIDINA</a:t>
            </a:r>
            <a:endParaRPr lang="es-ES" altLang="es-ES" sz="1716" b="1" dirty="0">
              <a:solidFill>
                <a:srgbClr val="00B0F0"/>
              </a:solidFill>
              <a:latin typeface="Verdana" panose="020B0604030504040204" pitchFamily="34" charset="0"/>
            </a:endParaRPr>
          </a:p>
        </p:txBody>
      </p:sp>
      <p:cxnSp>
        <p:nvCxnSpPr>
          <p:cNvPr id="86" name="111 Conector recto de flecha"/>
          <p:cNvCxnSpPr>
            <a:cxnSpLocks noChangeShapeType="1"/>
          </p:cNvCxnSpPr>
          <p:nvPr/>
        </p:nvCxnSpPr>
        <p:spPr bwMode="auto">
          <a:xfrm flipH="1" flipV="1">
            <a:off x="8844639" y="4068089"/>
            <a:ext cx="1453372" cy="713952"/>
          </a:xfrm>
          <a:prstGeom prst="straightConnector1">
            <a:avLst/>
          </a:prstGeom>
          <a:noFill/>
          <a:ln w="762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sp>
        <p:nvSpPr>
          <p:cNvPr id="87" name="112 CuadroTexto"/>
          <p:cNvSpPr txBox="1">
            <a:spLocks noChangeArrowheads="1"/>
          </p:cNvSpPr>
          <p:nvPr/>
        </p:nvSpPr>
        <p:spPr bwMode="auto">
          <a:xfrm>
            <a:off x="9684070" y="4068089"/>
            <a:ext cx="408637"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2288" b="1" dirty="0">
                <a:solidFill>
                  <a:prstClr val="white"/>
                </a:solidFill>
                <a:latin typeface="Verdana" panose="020B0604030504040204" pitchFamily="34" charset="0"/>
              </a:rPr>
              <a:t>+</a:t>
            </a:r>
          </a:p>
        </p:txBody>
      </p:sp>
      <p:sp>
        <p:nvSpPr>
          <p:cNvPr id="91" name="CuadroTexto 90"/>
          <p:cNvSpPr txBox="1"/>
          <p:nvPr/>
        </p:nvSpPr>
        <p:spPr>
          <a:xfrm>
            <a:off x="2363544" y="2964101"/>
            <a:ext cx="318081" cy="679289"/>
          </a:xfrm>
          <a:prstGeom prst="rect">
            <a:avLst/>
          </a:prstGeom>
          <a:noFill/>
        </p:spPr>
        <p:txBody>
          <a:bodyPr wrap="square" rtlCol="0">
            <a:spAutoFit/>
          </a:bodyPr>
          <a:lstStyle/>
          <a:p>
            <a:pPr defTabSz="448788" eaLnBrk="0" fontAlgn="base" hangingPunct="0">
              <a:spcBef>
                <a:spcPct val="0"/>
              </a:spcBef>
              <a:spcAft>
                <a:spcPct val="0"/>
              </a:spcAft>
            </a:pPr>
            <a:r>
              <a:rPr lang="es-ES" sz="3814" b="1" dirty="0">
                <a:solidFill>
                  <a:prstClr val="white"/>
                </a:solidFill>
                <a:latin typeface="Calibri" panose="020F0502020204030204" pitchFamily="34" charset="0"/>
              </a:rPr>
              <a:t>-</a:t>
            </a:r>
          </a:p>
        </p:txBody>
      </p:sp>
    </p:spTree>
    <p:extLst>
      <p:ext uri="{BB962C8B-B14F-4D97-AF65-F5344CB8AC3E}">
        <p14:creationId xmlns:p14="http://schemas.microsoft.com/office/powerpoint/2010/main" val="64506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49673" y="253788"/>
            <a:ext cx="7850011" cy="6594257"/>
          </a:xfrm>
          <a:prstGeom prst="rect">
            <a:avLst/>
          </a:prstGeom>
        </p:spPr>
      </p:pic>
      <p:sp>
        <p:nvSpPr>
          <p:cNvPr id="3" name="CuadroTexto 2"/>
          <p:cNvSpPr txBox="1"/>
          <p:nvPr/>
        </p:nvSpPr>
        <p:spPr>
          <a:xfrm>
            <a:off x="753681" y="2010717"/>
            <a:ext cx="2870099" cy="3965253"/>
          </a:xfrm>
          <a:prstGeom prst="rect">
            <a:avLst/>
          </a:prstGeom>
          <a:noFill/>
          <a:ln>
            <a:solidFill>
              <a:schemeClr val="accent2">
                <a:lumMod val="75000"/>
              </a:schemeClr>
            </a:solidFill>
          </a:ln>
        </p:spPr>
        <p:txBody>
          <a:bodyPr wrap="square" rtlCol="0">
            <a:spAutoFit/>
          </a:bodyPr>
          <a:lstStyle/>
          <a:p>
            <a:pPr algn="ctr" defTabSz="448788" eaLnBrk="0" fontAlgn="base" hangingPunct="0">
              <a:spcBef>
                <a:spcPct val="0"/>
              </a:spcBef>
              <a:spcAft>
                <a:spcPct val="0"/>
              </a:spcAft>
            </a:pPr>
            <a:r>
              <a:rPr lang="es-ES" sz="2288" dirty="0">
                <a:solidFill>
                  <a:prstClr val="black"/>
                </a:solidFill>
                <a:latin typeface="Calibri" panose="020F0502020204030204" pitchFamily="34" charset="0"/>
              </a:rPr>
              <a:t>La </a:t>
            </a:r>
            <a:r>
              <a:rPr lang="es-ES" sz="2288" b="1" dirty="0" err="1">
                <a:solidFill>
                  <a:prstClr val="black"/>
                </a:solidFill>
                <a:latin typeface="Calibri" panose="020F0502020204030204" pitchFamily="34" charset="0"/>
              </a:rPr>
              <a:t>clonidina</a:t>
            </a:r>
            <a:r>
              <a:rPr lang="es-ES" sz="2288" dirty="0">
                <a:solidFill>
                  <a:prstClr val="black"/>
                </a:solidFill>
                <a:latin typeface="Calibri" panose="020F0502020204030204" pitchFamily="34" charset="0"/>
              </a:rPr>
              <a:t> estimula de manera selectiva receptores α2 </a:t>
            </a:r>
            <a:r>
              <a:rPr lang="es-ES" sz="2288" dirty="0" err="1">
                <a:solidFill>
                  <a:prstClr val="black"/>
                </a:solidFill>
                <a:latin typeface="Calibri" panose="020F0502020204030204" pitchFamily="34" charset="0"/>
              </a:rPr>
              <a:t>postsinápticos</a:t>
            </a:r>
            <a:r>
              <a:rPr lang="es-ES" sz="2288" dirty="0">
                <a:solidFill>
                  <a:prstClr val="black"/>
                </a:solidFill>
                <a:latin typeface="Calibri" panose="020F0502020204030204" pitchFamily="34" charset="0"/>
              </a:rPr>
              <a:t>, localizados en neuronas del núcleo del tracto solitario (NTS), lo que ocasiona disminución de la</a:t>
            </a:r>
          </a:p>
          <a:p>
            <a:pPr algn="ctr" defTabSz="448788" eaLnBrk="0" fontAlgn="base" hangingPunct="0">
              <a:spcBef>
                <a:spcPct val="0"/>
              </a:spcBef>
              <a:spcAft>
                <a:spcPct val="0"/>
              </a:spcAft>
            </a:pPr>
            <a:r>
              <a:rPr lang="es-ES" sz="2288" dirty="0">
                <a:solidFill>
                  <a:prstClr val="black"/>
                </a:solidFill>
                <a:latin typeface="Calibri" panose="020F0502020204030204" pitchFamily="34" charset="0"/>
              </a:rPr>
              <a:t>actividad eferente simpática en el SNC</a:t>
            </a:r>
          </a:p>
        </p:txBody>
      </p:sp>
      <p:cxnSp>
        <p:nvCxnSpPr>
          <p:cNvPr id="5" name="Conector recto de flecha 4"/>
          <p:cNvCxnSpPr/>
          <p:nvPr/>
        </p:nvCxnSpPr>
        <p:spPr>
          <a:xfrm flipV="1">
            <a:off x="2644730" y="1715658"/>
            <a:ext cx="643760" cy="187764"/>
          </a:xfrm>
          <a:prstGeom prst="straightConnector1">
            <a:avLst/>
          </a:prstGeom>
          <a:ln w="28575">
            <a:solidFill>
              <a:srgbClr val="530701"/>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9888385" y="1030063"/>
            <a:ext cx="2062131" cy="1500667"/>
          </a:xfrm>
          <a:prstGeom prst="rect">
            <a:avLst/>
          </a:prstGeom>
          <a:noFill/>
          <a:ln>
            <a:solidFill>
              <a:srgbClr val="002060"/>
            </a:solidFill>
          </a:ln>
        </p:spPr>
        <p:txBody>
          <a:bodyPr wrap="square" rtlCol="0">
            <a:spAutoFit/>
          </a:bodyPr>
          <a:lstStyle/>
          <a:p>
            <a:pPr algn="ctr" defTabSz="448788" eaLnBrk="0" fontAlgn="base" hangingPunct="0">
              <a:spcBef>
                <a:spcPct val="0"/>
              </a:spcBef>
              <a:spcAft>
                <a:spcPct val="0"/>
              </a:spcAft>
            </a:pPr>
            <a:r>
              <a:rPr lang="es-ES" sz="2288" dirty="0">
                <a:solidFill>
                  <a:srgbClr val="002060"/>
                </a:solidFill>
                <a:latin typeface="Calibri" panose="020F0502020204030204" pitchFamily="34" charset="0"/>
              </a:rPr>
              <a:t>Útil como anti HTA en algunas situaciones de urgencia.</a:t>
            </a:r>
          </a:p>
        </p:txBody>
      </p:sp>
    </p:spTree>
    <p:extLst>
      <p:ext uri="{BB962C8B-B14F-4D97-AF65-F5344CB8AC3E}">
        <p14:creationId xmlns:p14="http://schemas.microsoft.com/office/powerpoint/2010/main" val="752551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2737913"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5736097"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212437"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006605" y="1028637"/>
            <a:ext cx="163606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Tirosina</a:t>
            </a:r>
            <a:endParaRPr lang="es-ES" altLang="es-ES" sz="1716" b="1" dirty="0">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4938499"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4800773"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5624100"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5624100"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5621073"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399401"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009228"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721518" y="60709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dirty="0">
                <a:solidFill>
                  <a:prstClr val="white"/>
                </a:solidFill>
                <a:latin typeface="Verdana" panose="020B0604030504040204" pitchFamily="34" charset="0"/>
              </a:rPr>
              <a:t>α</a:t>
            </a:r>
            <a:endParaRPr lang="es-ES" altLang="es-ES" sz="1716" dirty="0">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7732364"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454290"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506353"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14766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8753957"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06795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531375"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178"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416755"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5766367"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02971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37024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6915091"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008118"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5961604"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374"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543835" y="4051792"/>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07622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698319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6846985"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531376"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4667588"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3927500"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190845"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469731" y="4399444"/>
            <a:ext cx="681061" cy="243465"/>
          </a:xfrm>
          <a:prstGeom prst="rect">
            <a:avLst/>
          </a:prstGeom>
          <a:noFill/>
        </p:spPr>
        <p:txBody>
          <a:bodyPr>
            <a:spAutoFit/>
          </a:bodyPr>
          <a:lstStyle/>
          <a:p>
            <a:pPr defTabSz="448788">
              <a:defRPr/>
            </a:pPr>
            <a:r>
              <a:rPr lang="es-ES" sz="982"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327057"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53137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820806" y="5028009"/>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41342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348649"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008118"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487796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21243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384577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1810870" y="6007825"/>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398652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023908" y="3589881"/>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err="1">
                <a:solidFill>
                  <a:prstClr val="white"/>
                </a:solidFill>
                <a:latin typeface="Verdana" panose="020B0604030504040204" pitchFamily="34" charset="0"/>
              </a:rPr>
              <a:t>Autoreceptor</a:t>
            </a:r>
            <a:r>
              <a:rPr lang="es-ES" altLang="es-ES" sz="1716" dirty="0">
                <a:solidFill>
                  <a:prstClr val="white"/>
                </a:solidFill>
                <a:latin typeface="Verdana" panose="020B0604030504040204" pitchFamily="34" charset="0"/>
              </a:rPr>
              <a:t> </a:t>
            </a:r>
            <a:r>
              <a:rPr lang="es-ES" altLang="es-ES" sz="1716" dirty="0" err="1">
                <a:solidFill>
                  <a:prstClr val="white"/>
                </a:solidFill>
                <a:latin typeface="Verdana" panose="020B0604030504040204" pitchFamily="34" charset="0"/>
              </a:rPr>
              <a:t>excitatorio</a:t>
            </a:r>
            <a:endParaRPr lang="es-ES" altLang="es-ES" sz="1716" dirty="0">
              <a:solidFill>
                <a:prstClr val="white"/>
              </a:solidFill>
              <a:latin typeface="Verdana" panose="020B0604030504040204" pitchFamily="34" charset="0"/>
            </a:endParaRPr>
          </a:p>
        </p:txBody>
      </p:sp>
      <p:sp>
        <p:nvSpPr>
          <p:cNvPr id="56376" name="114 CuadroTexto"/>
          <p:cNvSpPr txBox="1">
            <a:spLocks noChangeArrowheads="1"/>
          </p:cNvSpPr>
          <p:nvPr/>
        </p:nvSpPr>
        <p:spPr bwMode="auto">
          <a:xfrm>
            <a:off x="7323727"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sp>
        <p:nvSpPr>
          <p:cNvPr id="90" name="32 CuadroTexto"/>
          <p:cNvSpPr txBox="1">
            <a:spLocks noChangeArrowheads="1"/>
          </p:cNvSpPr>
          <p:nvPr/>
        </p:nvSpPr>
        <p:spPr bwMode="auto">
          <a:xfrm>
            <a:off x="1657823" y="6258638"/>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97" name="32 CuadroTexto"/>
          <p:cNvSpPr txBox="1">
            <a:spLocks noChangeArrowheads="1"/>
          </p:cNvSpPr>
          <p:nvPr/>
        </p:nvSpPr>
        <p:spPr bwMode="auto">
          <a:xfrm>
            <a:off x="2236588" y="228049"/>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98" name="CuadroTexto 97"/>
          <p:cNvSpPr txBox="1"/>
          <p:nvPr/>
        </p:nvSpPr>
        <p:spPr>
          <a:xfrm>
            <a:off x="531490" y="792908"/>
            <a:ext cx="3570558" cy="1735347"/>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b="1" dirty="0">
                <a:solidFill>
                  <a:schemeClr val="bg1"/>
                </a:solidFill>
                <a:latin typeface="Arial" panose="020B0604020202020204" pitchFamily="34" charset="0"/>
                <a:cs typeface="Arial" panose="020B0604020202020204" pitchFamily="34" charset="0"/>
              </a:rPr>
              <a:t>FÁRMACOS QUE REGULAN </a:t>
            </a:r>
            <a:r>
              <a:rPr lang="es-ES" sz="2669" b="1" dirty="0" smtClean="0">
                <a:solidFill>
                  <a:schemeClr val="bg1"/>
                </a:solidFill>
                <a:latin typeface="Arial" panose="020B0604020202020204" pitchFamily="34" charset="0"/>
                <a:cs typeface="Arial" panose="020B0604020202020204" pitchFamily="34" charset="0"/>
              </a:rPr>
              <a:t>LA </a:t>
            </a:r>
            <a:r>
              <a:rPr lang="es-ES" sz="2669" b="1" dirty="0">
                <a:solidFill>
                  <a:schemeClr val="bg1"/>
                </a:solidFill>
                <a:latin typeface="Arial" panose="020B0604020202020204" pitchFamily="34" charset="0"/>
                <a:cs typeface="Arial" panose="020B0604020202020204" pitchFamily="34" charset="0"/>
              </a:rPr>
              <a:t>LIBERACIÓN DEL NT</a:t>
            </a:r>
          </a:p>
        </p:txBody>
      </p:sp>
      <p:sp>
        <p:nvSpPr>
          <p:cNvPr id="80" name="CuadroTexto 79"/>
          <p:cNvSpPr txBox="1"/>
          <p:nvPr/>
        </p:nvSpPr>
        <p:spPr>
          <a:xfrm>
            <a:off x="5667534" y="1307971"/>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1" name="CuadroTexto 80"/>
          <p:cNvSpPr txBox="1"/>
          <p:nvPr/>
        </p:nvSpPr>
        <p:spPr>
          <a:xfrm>
            <a:off x="5687847" y="185715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2" name="8 CuadroTexto"/>
          <p:cNvSpPr txBox="1">
            <a:spLocks noChangeArrowheads="1"/>
          </p:cNvSpPr>
          <p:nvPr/>
        </p:nvSpPr>
        <p:spPr bwMode="auto">
          <a:xfrm>
            <a:off x="5838486" y="273152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5" name="Rectángulo 4"/>
          <p:cNvSpPr/>
          <p:nvPr/>
        </p:nvSpPr>
        <p:spPr>
          <a:xfrm>
            <a:off x="3891504" y="4088409"/>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336953" y="4086658"/>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92" name="109 CuadroTexto"/>
          <p:cNvSpPr txBox="1">
            <a:spLocks noChangeArrowheads="1"/>
          </p:cNvSpPr>
          <p:nvPr/>
        </p:nvSpPr>
        <p:spPr bwMode="auto">
          <a:xfrm>
            <a:off x="1768231" y="5226266"/>
            <a:ext cx="1362123"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00B0F0"/>
                </a:solidFill>
                <a:latin typeface="Verdana" panose="020B0604030504040204" pitchFamily="34" charset="0"/>
              </a:rPr>
              <a:t>Efedrina, </a:t>
            </a:r>
            <a:r>
              <a:rPr lang="es-ES" altLang="es-ES" sz="1716" b="1" dirty="0" err="1">
                <a:solidFill>
                  <a:srgbClr val="00B0F0"/>
                </a:solidFill>
                <a:latin typeface="Verdana" panose="020B0604030504040204" pitchFamily="34" charset="0"/>
              </a:rPr>
              <a:t>Tiramina</a:t>
            </a:r>
            <a:endParaRPr lang="es-ES" altLang="es-ES" sz="1716" b="1" dirty="0">
              <a:solidFill>
                <a:srgbClr val="00B0F0"/>
              </a:solidFill>
              <a:latin typeface="Verdana" panose="020B0604030504040204" pitchFamily="34" charset="0"/>
            </a:endParaRPr>
          </a:p>
        </p:txBody>
      </p:sp>
      <p:cxnSp>
        <p:nvCxnSpPr>
          <p:cNvPr id="93" name="111 Conector recto de flecha"/>
          <p:cNvCxnSpPr>
            <a:cxnSpLocks noChangeShapeType="1"/>
          </p:cNvCxnSpPr>
          <p:nvPr/>
        </p:nvCxnSpPr>
        <p:spPr bwMode="auto">
          <a:xfrm flipV="1">
            <a:off x="3072065" y="5401798"/>
            <a:ext cx="875436" cy="139706"/>
          </a:xfrm>
          <a:prstGeom prst="straightConnector1">
            <a:avLst/>
          </a:prstGeom>
          <a:noFill/>
          <a:ln w="76200" algn="ctr">
            <a:solidFill>
              <a:schemeClr val="bg1"/>
            </a:solidFill>
            <a:prstDash val="sysDash"/>
            <a:round/>
            <a:headEnd/>
            <a:tailEnd type="arrow" w="med" len="med"/>
          </a:ln>
          <a:extLst>
            <a:ext uri="{909E8E84-426E-40DD-AFC4-6F175D3DCCD1}">
              <a14:hiddenFill xmlns:a14="http://schemas.microsoft.com/office/drawing/2010/main">
                <a:noFill/>
              </a14:hiddenFill>
            </a:ext>
          </a:extLst>
        </p:spPr>
      </p:cxnSp>
      <p:sp>
        <p:nvSpPr>
          <p:cNvPr id="89" name="112 CuadroTexto"/>
          <p:cNvSpPr txBox="1">
            <a:spLocks noChangeArrowheads="1"/>
          </p:cNvSpPr>
          <p:nvPr/>
        </p:nvSpPr>
        <p:spPr bwMode="auto">
          <a:xfrm>
            <a:off x="3216611" y="5093357"/>
            <a:ext cx="408637"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2288" b="1" dirty="0">
                <a:solidFill>
                  <a:prstClr val="white"/>
                </a:solidFill>
                <a:latin typeface="Verdana" panose="020B0604030504040204" pitchFamily="34" charset="0"/>
              </a:rPr>
              <a:t>+</a:t>
            </a:r>
          </a:p>
        </p:txBody>
      </p:sp>
    </p:spTree>
    <p:extLst>
      <p:ext uri="{BB962C8B-B14F-4D97-AF65-F5344CB8AC3E}">
        <p14:creationId xmlns:p14="http://schemas.microsoft.com/office/powerpoint/2010/main" val="406989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noAutofit/>
          </a:bodyPr>
          <a:lstStyle/>
          <a:p>
            <a:pPr algn="ctr"/>
            <a:r>
              <a:rPr lang="es-ES" sz="3200" b="1" dirty="0">
                <a:solidFill>
                  <a:schemeClr val="bg1"/>
                </a:solidFill>
                <a:latin typeface="Arial" panose="020B0604020202020204" pitchFamily="34" charset="0"/>
                <a:cs typeface="Arial" panose="020B0604020202020204" pitchFamily="34" charset="0"/>
              </a:rPr>
              <a:t>FÁRMACOS </a:t>
            </a:r>
            <a:r>
              <a:rPr lang="es-ES" sz="3200" b="1" dirty="0" smtClean="0">
                <a:solidFill>
                  <a:schemeClr val="bg1"/>
                </a:solidFill>
                <a:latin typeface="Arial" panose="020B0604020202020204" pitchFamily="34" charset="0"/>
                <a:cs typeface="Arial" panose="020B0604020202020204" pitchFamily="34" charset="0"/>
              </a:rPr>
              <a:t>QUE MODIFICAN LA INACTIVACIÓN</a:t>
            </a:r>
            <a:r>
              <a:rPr lang="es-ES" sz="3200" b="1" dirty="0">
                <a:solidFill>
                  <a:schemeClr val="bg1"/>
                </a:solidFill>
                <a:latin typeface="Arial" panose="020B0604020202020204" pitchFamily="34" charset="0"/>
                <a:cs typeface="Arial" panose="020B0604020202020204" pitchFamily="34" charset="0"/>
              </a:rPr>
              <a:t> </a:t>
            </a:r>
            <a:r>
              <a:rPr lang="es-ES" sz="3200" b="1" dirty="0" smtClean="0">
                <a:solidFill>
                  <a:schemeClr val="bg1"/>
                </a:solidFill>
                <a:latin typeface="Arial" panose="020B0604020202020204" pitchFamily="34" charset="0"/>
                <a:cs typeface="Arial" panose="020B0604020202020204" pitchFamily="34" charset="0"/>
              </a:rPr>
              <a:t>de </a:t>
            </a:r>
            <a:r>
              <a:rPr lang="es-ES" sz="2400" b="1" dirty="0" smtClean="0">
                <a:solidFill>
                  <a:schemeClr val="bg1"/>
                </a:solidFill>
                <a:latin typeface="Arial" panose="020B0604020202020204" pitchFamily="34" charset="0"/>
                <a:cs typeface="Arial" panose="020B0604020202020204" pitchFamily="34" charset="0"/>
              </a:rPr>
              <a:t>NT</a:t>
            </a:r>
            <a:r>
              <a:rPr lang="es-ES" altLang="es-ES" sz="2400" b="1" dirty="0" smtClean="0">
                <a:solidFill>
                  <a:schemeClr val="bg1"/>
                </a:solidFill>
                <a:latin typeface="Arial" panose="020B0604020202020204" pitchFamily="34" charset="0"/>
                <a:cs typeface="Arial" panose="020B0604020202020204" pitchFamily="34" charset="0"/>
              </a:rPr>
              <a:t> adrenérgicos</a:t>
            </a:r>
            <a:r>
              <a:rPr lang="es-ES" sz="2400" b="1" dirty="0">
                <a:solidFill>
                  <a:schemeClr val="bg1"/>
                </a:solidFill>
                <a:latin typeface="Arial" panose="020B0604020202020204" pitchFamily="34" charset="0"/>
                <a:cs typeface="Arial" panose="020B0604020202020204" pitchFamily="34" charset="0"/>
              </a:rPr>
              <a:t/>
            </a:r>
            <a:br>
              <a:rPr lang="es-ES" sz="2400" b="1" dirty="0">
                <a:solidFill>
                  <a:schemeClr val="bg1"/>
                </a:solidFill>
                <a:latin typeface="Arial" panose="020B0604020202020204" pitchFamily="34" charset="0"/>
                <a:cs typeface="Arial" panose="020B0604020202020204" pitchFamily="34" charset="0"/>
              </a:rPr>
            </a:br>
            <a:endParaRPr lang="es-ES" sz="2400" b="1"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58490240"/>
              </p:ext>
            </p:extLst>
          </p:nvPr>
        </p:nvGraphicFramePr>
        <p:xfrm>
          <a:off x="0" y="1804865"/>
          <a:ext cx="10515600" cy="494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413425" y="1028637"/>
            <a:ext cx="130461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Tirosina</a:t>
            </a:r>
            <a:endParaRPr lang="es-ES" altLang="es-ES" sz="1716" b="1" dirty="0">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endParaRPr lang="es-ES" altLang="es-ES" sz="1716">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938196"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980169" y="400787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848574" y="4424347"/>
            <a:ext cx="681061" cy="303801"/>
          </a:xfrm>
          <a:prstGeom prst="rect">
            <a:avLst/>
          </a:prstGeom>
          <a:noFill/>
        </p:spPr>
        <p:txBody>
          <a:bodyPr>
            <a:spAutoFit/>
          </a:bodyPr>
          <a:lstStyle/>
          <a:p>
            <a:pPr defTabSz="448788">
              <a:defRPr/>
            </a:pPr>
            <a:r>
              <a:rPr lang="es-ES" sz="1374"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excitatorio</a:t>
            </a:r>
          </a:p>
        </p:txBody>
      </p:sp>
      <p:sp>
        <p:nvSpPr>
          <p:cNvPr id="56376" name="114 CuadroTexto"/>
          <p:cNvSpPr txBox="1">
            <a:spLocks noChangeArrowheads="1"/>
          </p:cNvSpPr>
          <p:nvPr/>
        </p:nvSpPr>
        <p:spPr bwMode="auto">
          <a:xfrm>
            <a:off x="7730548"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sp>
        <p:nvSpPr>
          <p:cNvPr id="107" name="32 CuadroTexto"/>
          <p:cNvSpPr txBox="1">
            <a:spLocks noChangeArrowheads="1"/>
          </p:cNvSpPr>
          <p:nvPr/>
        </p:nvSpPr>
        <p:spPr bwMode="auto">
          <a:xfrm>
            <a:off x="2577119" y="197693"/>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108" name="CuadroTexto 107"/>
          <p:cNvSpPr txBox="1"/>
          <p:nvPr/>
        </p:nvSpPr>
        <p:spPr>
          <a:xfrm>
            <a:off x="521619" y="384227"/>
            <a:ext cx="3570558" cy="1324593"/>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dirty="0">
                <a:solidFill>
                  <a:schemeClr val="bg2">
                    <a:lumMod val="75000"/>
                  </a:schemeClr>
                </a:solidFill>
                <a:latin typeface="Calibri" panose="020F0502020204030204" pitchFamily="34" charset="0"/>
              </a:rPr>
              <a:t>FÁRMACOS QUE MODIFICAN LA INACTIVACIÓN DEL NT</a:t>
            </a:r>
          </a:p>
        </p:txBody>
      </p:sp>
      <p:sp>
        <p:nvSpPr>
          <p:cNvPr id="109" name="32 CuadroTexto"/>
          <p:cNvSpPr txBox="1">
            <a:spLocks noChangeArrowheads="1"/>
          </p:cNvSpPr>
          <p:nvPr/>
        </p:nvSpPr>
        <p:spPr bwMode="auto">
          <a:xfrm>
            <a:off x="9160777" y="6214050"/>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79" name="CuadroTexto 78"/>
          <p:cNvSpPr txBox="1"/>
          <p:nvPr/>
        </p:nvSpPr>
        <p:spPr>
          <a:xfrm>
            <a:off x="5989202" y="1306662"/>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0" name="CuadroTexto 79"/>
          <p:cNvSpPr txBox="1"/>
          <p:nvPr/>
        </p:nvSpPr>
        <p:spPr>
          <a:xfrm>
            <a:off x="6009515" y="185584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1" name="8 CuadroTexto"/>
          <p:cNvSpPr txBox="1">
            <a:spLocks noChangeArrowheads="1"/>
          </p:cNvSpPr>
          <p:nvPr/>
        </p:nvSpPr>
        <p:spPr bwMode="auto">
          <a:xfrm>
            <a:off x="6160153" y="273021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82" name="Rectángulo 81"/>
          <p:cNvSpPr/>
          <p:nvPr/>
        </p:nvSpPr>
        <p:spPr>
          <a:xfrm>
            <a:off x="4325000" y="3983637"/>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789477" y="4033176"/>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84" name="95 CuadroTexto"/>
          <p:cNvSpPr txBox="1">
            <a:spLocks noChangeArrowheads="1"/>
          </p:cNvSpPr>
          <p:nvPr/>
        </p:nvSpPr>
        <p:spPr bwMode="auto">
          <a:xfrm>
            <a:off x="2418267" y="2134984"/>
            <a:ext cx="16345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00B0F0"/>
                </a:solidFill>
                <a:latin typeface="Verdana" panose="020B0604030504040204" pitchFamily="34" charset="0"/>
              </a:rPr>
              <a:t>Selegilina</a:t>
            </a:r>
          </a:p>
        </p:txBody>
      </p:sp>
      <p:cxnSp>
        <p:nvCxnSpPr>
          <p:cNvPr id="85" name="99 Conector recto de flecha"/>
          <p:cNvCxnSpPr>
            <a:cxnSpLocks noChangeShapeType="1"/>
          </p:cNvCxnSpPr>
          <p:nvPr/>
        </p:nvCxnSpPr>
        <p:spPr bwMode="auto">
          <a:xfrm>
            <a:off x="3439860" y="2475515"/>
            <a:ext cx="540309" cy="1975078"/>
          </a:xfrm>
          <a:prstGeom prst="straightConnector1">
            <a:avLst/>
          </a:prstGeom>
          <a:noFill/>
          <a:ln w="57150" algn="ctr">
            <a:solidFill>
              <a:schemeClr val="bg1"/>
            </a:solidFill>
            <a:prstDash val="dash"/>
            <a:round/>
            <a:headEnd/>
            <a:tailEnd type="arrow" w="med" len="med"/>
          </a:ln>
          <a:extLst>
            <a:ext uri="{909E8E84-426E-40DD-AFC4-6F175D3DCCD1}">
              <a14:hiddenFill xmlns:a14="http://schemas.microsoft.com/office/drawing/2010/main">
                <a:noFill/>
              </a14:hiddenFill>
            </a:ext>
          </a:extLst>
        </p:spPr>
      </p:cxnSp>
      <p:sp>
        <p:nvSpPr>
          <p:cNvPr id="86" name="107 CuadroTexto"/>
          <p:cNvSpPr txBox="1">
            <a:spLocks noChangeArrowheads="1"/>
          </p:cNvSpPr>
          <p:nvPr/>
        </p:nvSpPr>
        <p:spPr bwMode="auto">
          <a:xfrm>
            <a:off x="3240971" y="2789092"/>
            <a:ext cx="340531" cy="5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2669" b="1" dirty="0">
                <a:solidFill>
                  <a:prstClr val="white"/>
                </a:solidFill>
                <a:latin typeface="Verdana" panose="020B0604030504040204" pitchFamily="34" charset="0"/>
              </a:rPr>
              <a:t>-</a:t>
            </a:r>
          </a:p>
        </p:txBody>
      </p:sp>
      <p:sp>
        <p:nvSpPr>
          <p:cNvPr id="87" name="95 CuadroTexto">
            <a:extLst>
              <a:ext uri="{FF2B5EF4-FFF2-40B4-BE49-F238E27FC236}">
                <a16:creationId xmlns:a16="http://schemas.microsoft.com/office/drawing/2014/main" id="{6CCA9F09-6003-452D-955D-CC8571BE58FD}"/>
              </a:ext>
            </a:extLst>
          </p:cNvPr>
          <p:cNvSpPr txBox="1">
            <a:spLocks noChangeArrowheads="1"/>
          </p:cNvSpPr>
          <p:nvPr/>
        </p:nvSpPr>
        <p:spPr bwMode="auto">
          <a:xfrm>
            <a:off x="8071078" y="5365590"/>
            <a:ext cx="1634549"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err="1">
                <a:solidFill>
                  <a:srgbClr val="00B0F0"/>
                </a:solidFill>
                <a:latin typeface="Verdana" panose="020B0604030504040204" pitchFamily="34" charset="0"/>
              </a:rPr>
              <a:t>tolcapone</a:t>
            </a:r>
            <a:endParaRPr lang="es-ES" altLang="es-ES" sz="1716" b="1" dirty="0">
              <a:solidFill>
                <a:srgbClr val="00B0F0"/>
              </a:solidFill>
              <a:latin typeface="Verdana" panose="020B0604030504040204" pitchFamily="34" charset="0"/>
            </a:endParaRPr>
          </a:p>
          <a:p>
            <a:pPr defTabSz="448788" fontAlgn="base">
              <a:lnSpc>
                <a:spcPct val="100000"/>
              </a:lnSpc>
              <a:spcBef>
                <a:spcPct val="0"/>
              </a:spcBef>
              <a:spcAft>
                <a:spcPct val="0"/>
              </a:spcAft>
              <a:buNone/>
            </a:pPr>
            <a:r>
              <a:rPr lang="es-ES" altLang="es-ES" sz="1716" b="1" dirty="0" err="1">
                <a:solidFill>
                  <a:srgbClr val="00B0F0"/>
                </a:solidFill>
                <a:latin typeface="Verdana" panose="020B0604030504040204" pitchFamily="34" charset="0"/>
              </a:rPr>
              <a:t>entacapone</a:t>
            </a:r>
            <a:endParaRPr lang="es-ES" altLang="es-ES" sz="1716" b="1" dirty="0">
              <a:solidFill>
                <a:srgbClr val="00B0F0"/>
              </a:solidFill>
              <a:latin typeface="Verdana" panose="020B0604030504040204" pitchFamily="34" charset="0"/>
            </a:endParaRPr>
          </a:p>
        </p:txBody>
      </p:sp>
      <p:cxnSp>
        <p:nvCxnSpPr>
          <p:cNvPr id="6" name="Conector recto de flecha 5">
            <a:extLst>
              <a:ext uri="{FF2B5EF4-FFF2-40B4-BE49-F238E27FC236}">
                <a16:creationId xmlns:a16="http://schemas.microsoft.com/office/drawing/2014/main" id="{DDD6B766-3CBF-4A11-9E58-D5E792CE1EFE}"/>
              </a:ext>
            </a:extLst>
          </p:cNvPr>
          <p:cNvCxnSpPr/>
          <p:nvPr/>
        </p:nvCxnSpPr>
        <p:spPr>
          <a:xfrm flipH="1">
            <a:off x="6500018" y="5705197"/>
            <a:ext cx="1375067" cy="720474"/>
          </a:xfrm>
          <a:prstGeom prst="straightConnector1">
            <a:avLst/>
          </a:prstGeom>
          <a:ln w="762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107 CuadroTexto">
            <a:extLst>
              <a:ext uri="{FF2B5EF4-FFF2-40B4-BE49-F238E27FC236}">
                <a16:creationId xmlns:a16="http://schemas.microsoft.com/office/drawing/2014/main" id="{6522B606-F3B6-4AE8-BD32-96F5E66FC82A}"/>
              </a:ext>
            </a:extLst>
          </p:cNvPr>
          <p:cNvSpPr txBox="1">
            <a:spLocks noChangeArrowheads="1"/>
          </p:cNvSpPr>
          <p:nvPr/>
        </p:nvSpPr>
        <p:spPr bwMode="auto">
          <a:xfrm>
            <a:off x="7514247" y="5803516"/>
            <a:ext cx="340531" cy="5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2669" b="1" dirty="0">
                <a:solidFill>
                  <a:prstClr val="white"/>
                </a:solidFill>
                <a:latin typeface="Verdana" panose="020B0604030504040204" pitchFamily="34" charset="0"/>
              </a:rPr>
              <a:t>-</a:t>
            </a:r>
          </a:p>
        </p:txBody>
      </p:sp>
    </p:spTree>
    <p:extLst>
      <p:ext uri="{BB962C8B-B14F-4D97-AF65-F5344CB8AC3E}">
        <p14:creationId xmlns:p14="http://schemas.microsoft.com/office/powerpoint/2010/main" val="3773832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413425" y="1028637"/>
            <a:ext cx="116688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Tirosina</a:t>
            </a:r>
            <a:endParaRPr lang="es-ES" altLang="es-ES" sz="1716" b="1">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endParaRPr lang="es-ES" altLang="es-ES" sz="1716">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938196"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980169" y="400787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848574" y="4424347"/>
            <a:ext cx="681061" cy="303801"/>
          </a:xfrm>
          <a:prstGeom prst="rect">
            <a:avLst/>
          </a:prstGeom>
          <a:noFill/>
        </p:spPr>
        <p:txBody>
          <a:bodyPr>
            <a:spAutoFit/>
          </a:bodyPr>
          <a:lstStyle/>
          <a:p>
            <a:pPr defTabSz="448788">
              <a:defRPr/>
            </a:pPr>
            <a:r>
              <a:rPr lang="es-ES" sz="1374"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excitatorio</a:t>
            </a:r>
          </a:p>
        </p:txBody>
      </p:sp>
      <p:sp>
        <p:nvSpPr>
          <p:cNvPr id="94" name="93 CuadroTexto"/>
          <p:cNvSpPr txBox="1">
            <a:spLocks noChangeArrowheads="1"/>
          </p:cNvSpPr>
          <p:nvPr/>
        </p:nvSpPr>
        <p:spPr bwMode="auto">
          <a:xfrm>
            <a:off x="1805313" y="4927335"/>
            <a:ext cx="1906972"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00B0F0"/>
                </a:solidFill>
                <a:latin typeface="Verdana" panose="020B0604030504040204" pitchFamily="34" charset="0"/>
              </a:rPr>
              <a:t>Cocaína, anfetaminas, ADT</a:t>
            </a:r>
          </a:p>
        </p:txBody>
      </p:sp>
      <p:sp>
        <p:nvSpPr>
          <p:cNvPr id="56376" name="114 CuadroTexto"/>
          <p:cNvSpPr txBox="1">
            <a:spLocks noChangeArrowheads="1"/>
          </p:cNvSpPr>
          <p:nvPr/>
        </p:nvSpPr>
        <p:spPr bwMode="auto">
          <a:xfrm>
            <a:off x="7730548"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sp>
        <p:nvSpPr>
          <p:cNvPr id="107" name="32 CuadroTexto"/>
          <p:cNvSpPr txBox="1">
            <a:spLocks noChangeArrowheads="1"/>
          </p:cNvSpPr>
          <p:nvPr/>
        </p:nvSpPr>
        <p:spPr bwMode="auto">
          <a:xfrm>
            <a:off x="2577119" y="197693"/>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108" name="CuadroTexto 107"/>
          <p:cNvSpPr txBox="1"/>
          <p:nvPr/>
        </p:nvSpPr>
        <p:spPr>
          <a:xfrm>
            <a:off x="521619" y="384227"/>
            <a:ext cx="3570558" cy="1324593"/>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dirty="0">
                <a:solidFill>
                  <a:prstClr val="white"/>
                </a:solidFill>
                <a:latin typeface="Calibri" panose="020F0502020204030204" pitchFamily="34" charset="0"/>
              </a:rPr>
              <a:t>FÁRMACOS QUE MODIFICAN LA INACTIVACIÓN DEL NT</a:t>
            </a:r>
          </a:p>
        </p:txBody>
      </p:sp>
      <p:sp>
        <p:nvSpPr>
          <p:cNvPr id="109" name="32 CuadroTexto"/>
          <p:cNvSpPr txBox="1">
            <a:spLocks noChangeArrowheads="1"/>
          </p:cNvSpPr>
          <p:nvPr/>
        </p:nvSpPr>
        <p:spPr bwMode="auto">
          <a:xfrm>
            <a:off x="9160777" y="6214050"/>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79" name="CuadroTexto 78"/>
          <p:cNvSpPr txBox="1"/>
          <p:nvPr/>
        </p:nvSpPr>
        <p:spPr>
          <a:xfrm>
            <a:off x="5989202" y="1306662"/>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0" name="CuadroTexto 79"/>
          <p:cNvSpPr txBox="1"/>
          <p:nvPr/>
        </p:nvSpPr>
        <p:spPr>
          <a:xfrm>
            <a:off x="6009515" y="185584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1" name="8 CuadroTexto"/>
          <p:cNvSpPr txBox="1">
            <a:spLocks noChangeArrowheads="1"/>
          </p:cNvSpPr>
          <p:nvPr/>
        </p:nvSpPr>
        <p:spPr bwMode="auto">
          <a:xfrm>
            <a:off x="6160153" y="273021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82" name="Rectángulo 81"/>
          <p:cNvSpPr/>
          <p:nvPr/>
        </p:nvSpPr>
        <p:spPr>
          <a:xfrm>
            <a:off x="4325000" y="3983637"/>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789477" y="4033176"/>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Tree>
    <p:extLst>
      <p:ext uri="{BB962C8B-B14F-4D97-AF65-F5344CB8AC3E}">
        <p14:creationId xmlns:p14="http://schemas.microsoft.com/office/powerpoint/2010/main" val="1484748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446"/>
          <p:cNvGrpSpPr>
            <a:grpSpLocks/>
          </p:cNvGrpSpPr>
          <p:nvPr/>
        </p:nvGrpSpPr>
        <p:grpSpPr bwMode="auto">
          <a:xfrm>
            <a:off x="3144734" y="613947"/>
            <a:ext cx="5902533" cy="4942993"/>
            <a:chOff x="930" y="346"/>
            <a:chExt cx="1950" cy="2132"/>
          </a:xfrm>
          <a:solidFill>
            <a:srgbClr val="FF0000"/>
          </a:solidFill>
        </p:grpSpPr>
        <p:sp>
          <p:nvSpPr>
            <p:cNvPr id="3" name="Rectangle 447"/>
            <p:cNvSpPr>
              <a:spLocks noChangeArrowheads="1"/>
            </p:cNvSpPr>
            <p:nvPr/>
          </p:nvSpPr>
          <p:spPr bwMode="auto">
            <a:xfrm>
              <a:off x="1429" y="346"/>
              <a:ext cx="907" cy="1134"/>
            </a:xfrm>
            <a:prstGeom prst="rect">
              <a:avLst/>
            </a:prstGeom>
            <a:grpFill/>
            <a:ln w="9525">
              <a:noFill/>
              <a:miter lim="800000"/>
              <a:headEnd/>
              <a:tailEnd/>
            </a:ln>
          </p:spPr>
          <p:txBody>
            <a:bodyPr wrap="none" anchor="ctr"/>
            <a:lstStyle/>
            <a:p>
              <a:pPr defTabSz="448788">
                <a:defRPr/>
              </a:pPr>
              <a:endParaRPr lang="en-US" sz="883">
                <a:solidFill>
                  <a:prstClr val="white"/>
                </a:solidFill>
                <a:latin typeface="Calibri" panose="020F0502020204030204"/>
              </a:endParaRPr>
            </a:p>
          </p:txBody>
        </p:sp>
        <p:sp>
          <p:nvSpPr>
            <p:cNvPr id="4" name="Oval 448"/>
            <p:cNvSpPr>
              <a:spLocks noChangeArrowheads="1"/>
            </p:cNvSpPr>
            <p:nvPr/>
          </p:nvSpPr>
          <p:spPr bwMode="auto">
            <a:xfrm>
              <a:off x="930" y="1344"/>
              <a:ext cx="1950" cy="1134"/>
            </a:xfrm>
            <a:prstGeom prst="ellipse">
              <a:avLst/>
            </a:prstGeom>
            <a:grpFill/>
            <a:ln w="9525">
              <a:noFill/>
              <a:round/>
              <a:headEnd/>
              <a:tailEnd/>
            </a:ln>
          </p:spPr>
          <p:txBody>
            <a:bodyPr wrap="none" anchor="ctr"/>
            <a:lstStyle/>
            <a:p>
              <a:pPr defTabSz="448788">
                <a:defRPr/>
              </a:pPr>
              <a:endParaRPr lang="en-US" sz="883">
                <a:solidFill>
                  <a:prstClr val="white"/>
                </a:solidFill>
                <a:latin typeface="Calibri" panose="020F0502020204030204"/>
              </a:endParaRPr>
            </a:p>
          </p:txBody>
        </p:sp>
      </p:grpSp>
      <p:sp>
        <p:nvSpPr>
          <p:cNvPr id="56323" name="AutoShape 3"/>
          <p:cNvSpPr>
            <a:spLocks noChangeArrowheads="1"/>
          </p:cNvSpPr>
          <p:nvPr/>
        </p:nvSpPr>
        <p:spPr bwMode="auto">
          <a:xfrm rot="5400000">
            <a:off x="6142918" y="3793747"/>
            <a:ext cx="454041" cy="5354657"/>
          </a:xfrm>
          <a:prstGeom prst="moon">
            <a:avLst>
              <a:gd name="adj" fmla="val 87500"/>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n-US" altLang="es-ES" sz="1716">
              <a:solidFill>
                <a:prstClr val="white"/>
              </a:solidFill>
              <a:latin typeface="Verdana" panose="020B0604030504040204" pitchFamily="34" charset="0"/>
            </a:endParaRPr>
          </a:p>
        </p:txBody>
      </p:sp>
      <p:sp>
        <p:nvSpPr>
          <p:cNvPr id="56324" name="Oval 11"/>
          <p:cNvSpPr>
            <a:spLocks noChangeArrowheads="1"/>
          </p:cNvSpPr>
          <p:nvPr/>
        </p:nvSpPr>
        <p:spPr bwMode="auto">
          <a:xfrm>
            <a:off x="5619258" y="3224682"/>
            <a:ext cx="1029160" cy="891434"/>
          </a:xfrm>
          <a:prstGeom prst="ellipse">
            <a:avLst/>
          </a:prstGeom>
          <a:gradFill rotWithShape="0">
            <a:gsLst>
              <a:gs pos="0">
                <a:srgbClr val="FFF200"/>
              </a:gs>
              <a:gs pos="45000">
                <a:srgbClr val="FF7A00"/>
              </a:gs>
              <a:gs pos="70000">
                <a:srgbClr val="FF0300"/>
              </a:gs>
              <a:gs pos="100000">
                <a:srgbClr val="4D0808"/>
              </a:gs>
            </a:gsLst>
            <a:lin ang="5400000"/>
          </a:gradFill>
          <a:ln w="9525" algn="ctr">
            <a:solidFill>
              <a:srgbClr val="00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_tradnl" altLang="es-ES" sz="1716" b="1">
                <a:solidFill>
                  <a:prstClr val="white"/>
                </a:solidFill>
                <a:latin typeface="Verdana" panose="020B0604030504040204" pitchFamily="34" charset="0"/>
              </a:rPr>
              <a:t>NA</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ATP</a:t>
            </a:r>
          </a:p>
          <a:p>
            <a:pPr defTabSz="448788" fontAlgn="base">
              <a:lnSpc>
                <a:spcPct val="100000"/>
              </a:lnSpc>
              <a:spcBef>
                <a:spcPct val="0"/>
              </a:spcBef>
              <a:spcAft>
                <a:spcPct val="0"/>
              </a:spcAft>
              <a:buNone/>
            </a:pPr>
            <a:r>
              <a:rPr lang="es-ES_tradnl" altLang="es-ES" sz="1334" b="1">
                <a:solidFill>
                  <a:prstClr val="white"/>
                </a:solidFill>
                <a:latin typeface="Verdana" panose="020B0604030504040204" pitchFamily="34" charset="0"/>
              </a:rPr>
              <a:t>CGA</a:t>
            </a:r>
            <a:endParaRPr lang="es-ES" altLang="es-ES" sz="1334" b="1">
              <a:solidFill>
                <a:prstClr val="white"/>
              </a:solidFill>
              <a:latin typeface="Verdana" panose="020B0604030504040204" pitchFamily="34" charset="0"/>
            </a:endParaRPr>
          </a:p>
        </p:txBody>
      </p:sp>
      <p:sp>
        <p:nvSpPr>
          <p:cNvPr id="56325" name="Text Box 40"/>
          <p:cNvSpPr txBox="1">
            <a:spLocks noChangeArrowheads="1"/>
          </p:cNvSpPr>
          <p:nvPr/>
        </p:nvSpPr>
        <p:spPr bwMode="auto">
          <a:xfrm>
            <a:off x="5413425" y="1028637"/>
            <a:ext cx="130461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dirty="0">
                <a:solidFill>
                  <a:prstClr val="white"/>
                </a:solidFill>
                <a:latin typeface="Verdana" panose="020B0604030504040204" pitchFamily="34" charset="0"/>
              </a:rPr>
              <a:t>Tirosina</a:t>
            </a:r>
            <a:endParaRPr lang="es-ES" altLang="es-ES" sz="1716" b="1" dirty="0">
              <a:solidFill>
                <a:prstClr val="white"/>
              </a:solidFill>
              <a:latin typeface="Verdana" panose="020B0604030504040204" pitchFamily="34" charset="0"/>
            </a:endParaRPr>
          </a:p>
        </p:txBody>
      </p:sp>
      <p:sp>
        <p:nvSpPr>
          <p:cNvPr id="56326" name="Text Box 41"/>
          <p:cNvSpPr txBox="1">
            <a:spLocks noChangeArrowheads="1"/>
          </p:cNvSpPr>
          <p:nvPr/>
        </p:nvSpPr>
        <p:spPr bwMode="auto">
          <a:xfrm>
            <a:off x="5345320" y="1714239"/>
            <a:ext cx="1304611"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a:t>
            </a:r>
            <a:endParaRPr lang="es-ES" altLang="es-ES" sz="1716" b="1">
              <a:solidFill>
                <a:prstClr val="white"/>
              </a:solidFill>
              <a:latin typeface="Verdana" panose="020B0604030504040204" pitchFamily="34" charset="0"/>
            </a:endParaRPr>
          </a:p>
        </p:txBody>
      </p:sp>
      <p:sp>
        <p:nvSpPr>
          <p:cNvPr id="56327" name="Text Box 42"/>
          <p:cNvSpPr txBox="1">
            <a:spLocks noChangeArrowheads="1"/>
          </p:cNvSpPr>
          <p:nvPr/>
        </p:nvSpPr>
        <p:spPr bwMode="auto">
          <a:xfrm>
            <a:off x="5207595" y="2469460"/>
            <a:ext cx="151044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50000"/>
              </a:spcBef>
              <a:spcAft>
                <a:spcPct val="0"/>
              </a:spcAft>
              <a:buNone/>
            </a:pPr>
            <a:r>
              <a:rPr lang="es-ES_tradnl" altLang="es-ES" sz="1716" b="1">
                <a:solidFill>
                  <a:prstClr val="white"/>
                </a:solidFill>
                <a:latin typeface="Verdana" panose="020B0604030504040204" pitchFamily="34" charset="0"/>
              </a:rPr>
              <a:t>Dopamina</a:t>
            </a:r>
            <a:endParaRPr lang="es-ES" altLang="es-ES" sz="1716" b="1">
              <a:solidFill>
                <a:prstClr val="white"/>
              </a:solidFill>
              <a:latin typeface="Verdana" panose="020B0604030504040204" pitchFamily="34" charset="0"/>
            </a:endParaRPr>
          </a:p>
        </p:txBody>
      </p:sp>
      <p:sp>
        <p:nvSpPr>
          <p:cNvPr id="56328" name="Line 43"/>
          <p:cNvSpPr>
            <a:spLocks noChangeShapeType="1"/>
          </p:cNvSpPr>
          <p:nvPr/>
        </p:nvSpPr>
        <p:spPr bwMode="auto">
          <a:xfrm>
            <a:off x="6030921" y="2813018"/>
            <a:ext cx="0" cy="411664"/>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29" name="Line 45"/>
          <p:cNvSpPr>
            <a:spLocks noChangeShapeType="1"/>
          </p:cNvSpPr>
          <p:nvPr/>
        </p:nvSpPr>
        <p:spPr bwMode="auto">
          <a:xfrm>
            <a:off x="6030921" y="2057796"/>
            <a:ext cx="0" cy="479771"/>
          </a:xfrm>
          <a:prstGeom prst="line">
            <a:avLst/>
          </a:prstGeom>
          <a:noFill/>
          <a:ln w="952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30" name="Line 46"/>
          <p:cNvSpPr>
            <a:spLocks noChangeShapeType="1"/>
          </p:cNvSpPr>
          <p:nvPr/>
        </p:nvSpPr>
        <p:spPr bwMode="auto">
          <a:xfrm>
            <a:off x="6027895" y="1385816"/>
            <a:ext cx="0" cy="34355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14" name="13 Circular"/>
          <p:cNvSpPr/>
          <p:nvPr/>
        </p:nvSpPr>
        <p:spPr bwMode="auto">
          <a:xfrm rot="19541317">
            <a:off x="7806222" y="6219839"/>
            <a:ext cx="408637" cy="267885"/>
          </a:xfrm>
          <a:prstGeom prst="pie">
            <a:avLst>
              <a:gd name="adj1" fmla="val 21575630"/>
              <a:gd name="adj2" fmla="val 16200000"/>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9525" cap="flat" cmpd="sng" algn="ctr">
            <a:solidFill>
              <a:srgbClr val="00206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5" name="14 Circular"/>
          <p:cNvSpPr/>
          <p:nvPr/>
        </p:nvSpPr>
        <p:spPr bwMode="auto">
          <a:xfrm rot="18929626">
            <a:off x="4416049" y="6198651"/>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3" name="15 CuadroTexto"/>
          <p:cNvSpPr txBox="1">
            <a:spLocks noChangeArrowheads="1"/>
          </p:cNvSpPr>
          <p:nvPr/>
        </p:nvSpPr>
        <p:spPr bwMode="auto">
          <a:xfrm>
            <a:off x="3984710" y="6085141"/>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endParaRPr lang="es-ES" altLang="es-ES" sz="1716">
              <a:solidFill>
                <a:prstClr val="white"/>
              </a:solidFill>
              <a:latin typeface="Verdana" panose="020B0604030504040204" pitchFamily="34" charset="0"/>
            </a:endParaRPr>
          </a:p>
        </p:txBody>
      </p:sp>
      <p:sp>
        <p:nvSpPr>
          <p:cNvPr id="56334" name="16 CuadroTexto"/>
          <p:cNvSpPr txBox="1">
            <a:spLocks noChangeArrowheads="1"/>
          </p:cNvSpPr>
          <p:nvPr/>
        </p:nvSpPr>
        <p:spPr bwMode="auto">
          <a:xfrm>
            <a:off x="8139185" y="601703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endParaRPr lang="es-ES" altLang="es-ES" sz="1716">
              <a:solidFill>
                <a:prstClr val="white"/>
              </a:solidFill>
              <a:latin typeface="Verdana" panose="020B0604030504040204" pitchFamily="34" charset="0"/>
            </a:endParaRPr>
          </a:p>
        </p:txBody>
      </p:sp>
      <p:sp>
        <p:nvSpPr>
          <p:cNvPr id="18" name="17 Circular"/>
          <p:cNvSpPr/>
          <p:nvPr/>
        </p:nvSpPr>
        <p:spPr bwMode="auto">
          <a:xfrm rot="1209598">
            <a:off x="8861111" y="3940553"/>
            <a:ext cx="408637" cy="281506"/>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19" name="18 Circular"/>
          <p:cNvSpPr/>
          <p:nvPr/>
        </p:nvSpPr>
        <p:spPr bwMode="auto">
          <a:xfrm rot="10280597">
            <a:off x="2913174" y="4206924"/>
            <a:ext cx="408637" cy="283019"/>
          </a:xfrm>
          <a:prstGeom prst="pie">
            <a:avLst>
              <a:gd name="adj1" fmla="val 1158308"/>
              <a:gd name="adj2" fmla="val 16200000"/>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9525" cap="flat" cmpd="sng" algn="ctr">
            <a:solidFill>
              <a:srgbClr val="C00000"/>
            </a:solidFill>
            <a:prstDash val="solid"/>
            <a:round/>
            <a:headEnd type="none" w="med" len="med"/>
            <a:tailEnd type="none" w="med" len="med"/>
          </a:ln>
          <a:effectLst/>
        </p:spPr>
        <p:txBody>
          <a:bodyPr wrap="none" anchor="ctr"/>
          <a:lstStyle/>
          <a:p>
            <a:pPr defTabSz="448788">
              <a:defRPr/>
            </a:pPr>
            <a:endParaRPr lang="es-ES" sz="883">
              <a:solidFill>
                <a:prstClr val="white"/>
              </a:solidFill>
              <a:latin typeface="Calibri" panose="020F0502020204030204"/>
            </a:endParaRPr>
          </a:p>
        </p:txBody>
      </p:sp>
      <p:sp>
        <p:nvSpPr>
          <p:cNvPr id="56337" name="19 CuadroTexto"/>
          <p:cNvSpPr txBox="1">
            <a:spLocks noChangeArrowheads="1"/>
          </p:cNvSpPr>
          <p:nvPr/>
        </p:nvSpPr>
        <p:spPr bwMode="auto">
          <a:xfrm>
            <a:off x="2554480" y="4246274"/>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β</a:t>
            </a:r>
            <a:r>
              <a:rPr lang="es-ES" altLang="es-ES" sz="1716">
                <a:solidFill>
                  <a:prstClr val="white"/>
                </a:solidFill>
                <a:latin typeface="Verdana" panose="020B0604030504040204" pitchFamily="34" charset="0"/>
              </a:rPr>
              <a:t>2</a:t>
            </a:r>
          </a:p>
        </p:txBody>
      </p:sp>
      <p:sp>
        <p:nvSpPr>
          <p:cNvPr id="56338" name="20 CuadroTexto"/>
          <p:cNvSpPr txBox="1">
            <a:spLocks noChangeArrowheads="1"/>
          </p:cNvSpPr>
          <p:nvPr/>
        </p:nvSpPr>
        <p:spPr bwMode="auto">
          <a:xfrm>
            <a:off x="9160778" y="4178169"/>
            <a:ext cx="54484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l-GR" altLang="es-ES" sz="1716">
                <a:solidFill>
                  <a:prstClr val="white"/>
                </a:solidFill>
                <a:latin typeface="Verdana" panose="020B0604030504040204" pitchFamily="34" charset="0"/>
              </a:rPr>
              <a:t>α</a:t>
            </a:r>
            <a:r>
              <a:rPr lang="es-ES" altLang="es-ES" sz="1716">
                <a:solidFill>
                  <a:prstClr val="white"/>
                </a:solidFill>
                <a:latin typeface="Verdana" panose="020B0604030504040204" pitchFamily="34" charset="0"/>
              </a:rPr>
              <a:t>2</a:t>
            </a:r>
          </a:p>
        </p:txBody>
      </p:sp>
      <p:sp>
        <p:nvSpPr>
          <p:cNvPr id="56339" name="PubBanner"/>
          <p:cNvSpPr>
            <a:spLocks noEditPoints="1" noChangeArrowheads="1"/>
          </p:cNvSpPr>
          <p:nvPr/>
        </p:nvSpPr>
        <p:spPr bwMode="auto">
          <a:xfrm rot="-2028696">
            <a:off x="7474772" y="5249706"/>
            <a:ext cx="487337" cy="20885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24" name="23 Elipse"/>
          <p:cNvSpPr/>
          <p:nvPr/>
        </p:nvSpPr>
        <p:spPr bwMode="auto">
          <a:xfrm>
            <a:off x="4938196" y="3973849"/>
            <a:ext cx="476743"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25" name="24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883" dirty="0">
                <a:solidFill>
                  <a:prstClr val="white"/>
                </a:solidFill>
                <a:effectLst>
                  <a:outerShdw blurRad="38100" dist="38100" dir="2700000" algn="tl">
                    <a:srgbClr val="000000">
                      <a:alpha val="43137"/>
                    </a:srgbClr>
                  </a:outerShdw>
                </a:effectLst>
                <a:latin typeface="Calibri" panose="020F0502020204030204"/>
              </a:rPr>
              <a:t>NA</a:t>
            </a:r>
          </a:p>
        </p:txBody>
      </p:sp>
      <p:sp>
        <p:nvSpPr>
          <p:cNvPr id="26" name="25 Elipse"/>
          <p:cNvSpPr/>
          <p:nvPr/>
        </p:nvSpPr>
        <p:spPr bwMode="auto">
          <a:xfrm>
            <a:off x="5823576" y="4314381"/>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7" name="26 Elipse"/>
          <p:cNvSpPr/>
          <p:nvPr/>
        </p:nvSpPr>
        <p:spPr bwMode="auto">
          <a:xfrm>
            <a:off x="6173188" y="4595886"/>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8" name="27 Elipse"/>
          <p:cNvSpPr/>
          <p:nvPr/>
        </p:nvSpPr>
        <p:spPr bwMode="auto">
          <a:xfrm>
            <a:off x="6436531" y="499544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29" name="28 Elipse"/>
          <p:cNvSpPr/>
          <p:nvPr/>
        </p:nvSpPr>
        <p:spPr bwMode="auto">
          <a:xfrm>
            <a:off x="6777062" y="445059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0" name="29 Elipse"/>
          <p:cNvSpPr/>
          <p:nvPr/>
        </p:nvSpPr>
        <p:spPr bwMode="auto">
          <a:xfrm>
            <a:off x="7321912" y="4586806"/>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31" name="30 Elipse"/>
          <p:cNvSpPr/>
          <p:nvPr/>
        </p:nvSpPr>
        <p:spPr bwMode="auto">
          <a:xfrm>
            <a:off x="5414939" y="4654911"/>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2" name="31 Elipse"/>
          <p:cNvSpPr/>
          <p:nvPr/>
        </p:nvSpPr>
        <p:spPr bwMode="auto">
          <a:xfrm>
            <a:off x="6368425" y="4927335"/>
            <a:ext cx="476744" cy="340531"/>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71" dirty="0">
                <a:solidFill>
                  <a:prstClr val="white"/>
                </a:solidFill>
                <a:effectLst>
                  <a:outerShdw blurRad="38100" dist="38100" dir="2700000" algn="tl">
                    <a:srgbClr val="000000">
                      <a:alpha val="43137"/>
                    </a:srgbClr>
                  </a:outerShdw>
                </a:effectLst>
                <a:latin typeface="Calibri" panose="020F0502020204030204"/>
              </a:rPr>
              <a:t>NA</a:t>
            </a:r>
          </a:p>
        </p:txBody>
      </p:sp>
      <p:sp>
        <p:nvSpPr>
          <p:cNvPr id="35" name="34 Elipse"/>
          <p:cNvSpPr/>
          <p:nvPr/>
        </p:nvSpPr>
        <p:spPr bwMode="auto">
          <a:xfrm>
            <a:off x="3980169" y="4007873"/>
            <a:ext cx="349612"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grpSp>
        <p:nvGrpSpPr>
          <p:cNvPr id="56351" name="57 Grupo"/>
          <p:cNvGrpSpPr>
            <a:grpSpLocks/>
          </p:cNvGrpSpPr>
          <p:nvPr/>
        </p:nvGrpSpPr>
        <p:grpSpPr bwMode="auto">
          <a:xfrm>
            <a:off x="5483045" y="5676504"/>
            <a:ext cx="1566441" cy="544849"/>
            <a:chOff x="3929058" y="5786454"/>
            <a:chExt cx="1643074" cy="571504"/>
          </a:xfrm>
          <a:solidFill>
            <a:srgbClr val="FF0000"/>
          </a:solidFill>
        </p:grpSpPr>
        <p:sp>
          <p:nvSpPr>
            <p:cNvPr id="56410" name="46 Elipse"/>
            <p:cNvSpPr>
              <a:spLocks noChangeArrowheads="1"/>
            </p:cNvSpPr>
            <p:nvPr/>
          </p:nvSpPr>
          <p:spPr bwMode="auto">
            <a:xfrm>
              <a:off x="3929058" y="58578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1" name="47 Elipse"/>
            <p:cNvSpPr>
              <a:spLocks noChangeArrowheads="1"/>
            </p:cNvSpPr>
            <p:nvPr/>
          </p:nvSpPr>
          <p:spPr bwMode="auto">
            <a:xfrm>
              <a:off x="4081458" y="60102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2" name="48 Elipse"/>
            <p:cNvSpPr>
              <a:spLocks noChangeArrowheads="1"/>
            </p:cNvSpPr>
            <p:nvPr/>
          </p:nvSpPr>
          <p:spPr bwMode="auto">
            <a:xfrm>
              <a:off x="4643438" y="621508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3" name="49 Elipse"/>
            <p:cNvSpPr>
              <a:spLocks noChangeArrowheads="1"/>
            </p:cNvSpPr>
            <p:nvPr/>
          </p:nvSpPr>
          <p:spPr bwMode="auto">
            <a:xfrm>
              <a:off x="4429124" y="5929330"/>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4" name="50 Elipse"/>
            <p:cNvSpPr>
              <a:spLocks noChangeArrowheads="1"/>
            </p:cNvSpPr>
            <p:nvPr/>
          </p:nvSpPr>
          <p:spPr bwMode="auto">
            <a:xfrm>
              <a:off x="4714876"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5" name="51 Elipse"/>
            <p:cNvSpPr>
              <a:spLocks noChangeArrowheads="1"/>
            </p:cNvSpPr>
            <p:nvPr/>
          </p:nvSpPr>
          <p:spPr bwMode="auto">
            <a:xfrm>
              <a:off x="4233858" y="6162692"/>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6" name="52 Elipse"/>
            <p:cNvSpPr>
              <a:spLocks noChangeArrowheads="1"/>
            </p:cNvSpPr>
            <p:nvPr/>
          </p:nvSpPr>
          <p:spPr bwMode="auto">
            <a:xfrm>
              <a:off x="5143504" y="6000768"/>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7" name="53 Elipse"/>
            <p:cNvSpPr>
              <a:spLocks noChangeArrowheads="1"/>
            </p:cNvSpPr>
            <p:nvPr/>
          </p:nvSpPr>
          <p:spPr bwMode="auto">
            <a:xfrm>
              <a:off x="4857752"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8" name="54 Elipse"/>
            <p:cNvSpPr>
              <a:spLocks noChangeArrowheads="1"/>
            </p:cNvSpPr>
            <p:nvPr/>
          </p:nvSpPr>
          <p:spPr bwMode="auto">
            <a:xfrm>
              <a:off x="5010152" y="59388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19" name="55 Elipse"/>
            <p:cNvSpPr>
              <a:spLocks noChangeArrowheads="1"/>
            </p:cNvSpPr>
            <p:nvPr/>
          </p:nvSpPr>
          <p:spPr bwMode="auto">
            <a:xfrm>
              <a:off x="5429256" y="614364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20" name="56 Elipse"/>
            <p:cNvSpPr>
              <a:spLocks noChangeArrowheads="1"/>
            </p:cNvSpPr>
            <p:nvPr/>
          </p:nvSpPr>
          <p:spPr bwMode="auto">
            <a:xfrm>
              <a:off x="5357818" y="5786454"/>
              <a:ext cx="142876" cy="142876"/>
            </a:xfrm>
            <a:prstGeom prst="ellipse">
              <a:avLst/>
            </a:prstGeom>
            <a:grp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sp>
        <p:nvSpPr>
          <p:cNvPr id="56352" name="58 Elipse"/>
          <p:cNvSpPr>
            <a:spLocks noChangeArrowheads="1"/>
          </p:cNvSpPr>
          <p:nvPr/>
        </p:nvSpPr>
        <p:spPr bwMode="auto">
          <a:xfrm>
            <a:off x="7390018" y="5948929"/>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3" name="59 Elipse"/>
          <p:cNvSpPr>
            <a:spLocks noChangeArrowheads="1"/>
          </p:cNvSpPr>
          <p:nvPr/>
        </p:nvSpPr>
        <p:spPr bwMode="auto">
          <a:xfrm>
            <a:off x="7253806"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4" name="60 Elipse"/>
          <p:cNvSpPr>
            <a:spLocks noChangeArrowheads="1"/>
          </p:cNvSpPr>
          <p:nvPr/>
        </p:nvSpPr>
        <p:spPr bwMode="auto">
          <a:xfrm>
            <a:off x="4938197" y="5812717"/>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5" name="61 Elipse"/>
          <p:cNvSpPr>
            <a:spLocks noChangeArrowheads="1"/>
          </p:cNvSpPr>
          <p:nvPr/>
        </p:nvSpPr>
        <p:spPr bwMode="auto">
          <a:xfrm>
            <a:off x="5074409" y="6017035"/>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56" name="PubBanner"/>
          <p:cNvSpPr>
            <a:spLocks noEditPoints="1" noChangeArrowheads="1"/>
          </p:cNvSpPr>
          <p:nvPr/>
        </p:nvSpPr>
        <p:spPr bwMode="auto">
          <a:xfrm rot="1322304">
            <a:off x="4334321" y="5275434"/>
            <a:ext cx="582687"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000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57" name="64 Elipse"/>
          <p:cNvSpPr>
            <a:spLocks noChangeArrowheads="1"/>
          </p:cNvSpPr>
          <p:nvPr/>
        </p:nvSpPr>
        <p:spPr bwMode="auto">
          <a:xfrm>
            <a:off x="4597666" y="519976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6" name="65 CuadroTexto"/>
          <p:cNvSpPr txBox="1"/>
          <p:nvPr/>
        </p:nvSpPr>
        <p:spPr>
          <a:xfrm>
            <a:off x="3848574" y="4424347"/>
            <a:ext cx="681061" cy="303801"/>
          </a:xfrm>
          <a:prstGeom prst="rect">
            <a:avLst/>
          </a:prstGeom>
          <a:noFill/>
        </p:spPr>
        <p:txBody>
          <a:bodyPr>
            <a:spAutoFit/>
          </a:bodyPr>
          <a:lstStyle/>
          <a:p>
            <a:pPr defTabSz="448788">
              <a:defRPr/>
            </a:pPr>
            <a:r>
              <a:rPr lang="es-ES" sz="1374" b="1" dirty="0">
                <a:solidFill>
                  <a:prstClr val="white"/>
                </a:solidFill>
                <a:effectLst>
                  <a:outerShdw blurRad="38100" dist="38100" dir="2700000" algn="tl">
                    <a:srgbClr val="000000">
                      <a:alpha val="43137"/>
                    </a:srgbClr>
                  </a:outerShdw>
                </a:effectLst>
                <a:latin typeface="Calibri" panose="020F0502020204030204"/>
              </a:rPr>
              <a:t>MAO</a:t>
            </a:r>
          </a:p>
        </p:txBody>
      </p:sp>
      <p:sp>
        <p:nvSpPr>
          <p:cNvPr id="56359" name="66 Elipse"/>
          <p:cNvSpPr>
            <a:spLocks noChangeArrowheads="1"/>
          </p:cNvSpPr>
          <p:nvPr/>
        </p:nvSpPr>
        <p:spPr bwMode="auto">
          <a:xfrm>
            <a:off x="4733878" y="465491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68" name="67 Elipse"/>
          <p:cNvSpPr/>
          <p:nvPr/>
        </p:nvSpPr>
        <p:spPr bwMode="auto">
          <a:xfrm>
            <a:off x="4938196" y="4450593"/>
            <a:ext cx="349611" cy="195237"/>
          </a:xfrm>
          <a:prstGeom prst="ellipse">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p:spPr>
        <p:txBody>
          <a:bodyPr wrap="none" anchor="ctr"/>
          <a:lstStyle/>
          <a:p>
            <a:pPr defTabSz="448788">
              <a:defRPr/>
            </a:pPr>
            <a:r>
              <a:rPr lang="es-ES" sz="1525" dirty="0">
                <a:solidFill>
                  <a:prstClr val="white"/>
                </a:solidFill>
                <a:effectLst>
                  <a:outerShdw blurRad="38100" dist="38100" dir="2700000" algn="tl">
                    <a:srgbClr val="000000">
                      <a:alpha val="43137"/>
                    </a:srgbClr>
                  </a:outerShdw>
                </a:effectLst>
                <a:latin typeface="Calibri" panose="020F0502020204030204"/>
              </a:rPr>
              <a:t>NA</a:t>
            </a:r>
          </a:p>
        </p:txBody>
      </p:sp>
      <p:sp>
        <p:nvSpPr>
          <p:cNvPr id="56361" name="68 CuadroTexto"/>
          <p:cNvSpPr txBox="1">
            <a:spLocks noChangeArrowheads="1"/>
          </p:cNvSpPr>
          <p:nvPr/>
        </p:nvSpPr>
        <p:spPr bwMode="auto">
          <a:xfrm>
            <a:off x="1802287" y="4723018"/>
            <a:ext cx="190999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1</a:t>
            </a:r>
          </a:p>
        </p:txBody>
      </p:sp>
      <p:sp>
        <p:nvSpPr>
          <p:cNvPr id="56362" name="69 CuadroTexto"/>
          <p:cNvSpPr txBox="1">
            <a:spLocks noChangeArrowheads="1"/>
          </p:cNvSpPr>
          <p:nvPr/>
        </p:nvSpPr>
        <p:spPr bwMode="auto">
          <a:xfrm>
            <a:off x="8820246" y="3224681"/>
            <a:ext cx="1725356"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inhibitorio</a:t>
            </a:r>
          </a:p>
        </p:txBody>
      </p:sp>
      <p:sp>
        <p:nvSpPr>
          <p:cNvPr id="56364" name="79 CuadroTexto"/>
          <p:cNvSpPr txBox="1">
            <a:spLocks noChangeArrowheads="1"/>
          </p:cNvSpPr>
          <p:nvPr/>
        </p:nvSpPr>
        <p:spPr bwMode="auto">
          <a:xfrm>
            <a:off x="5755470" y="6345458"/>
            <a:ext cx="9534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COMT</a:t>
            </a:r>
          </a:p>
        </p:txBody>
      </p:sp>
      <p:sp>
        <p:nvSpPr>
          <p:cNvPr id="56365" name="82 Elipse"/>
          <p:cNvSpPr>
            <a:spLocks noChangeArrowheads="1"/>
          </p:cNvSpPr>
          <p:nvPr/>
        </p:nvSpPr>
        <p:spPr bwMode="auto">
          <a:xfrm>
            <a:off x="5414939" y="5880822"/>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66" name="PubBanner"/>
          <p:cNvSpPr>
            <a:spLocks noEditPoints="1" noChangeArrowheads="1"/>
          </p:cNvSpPr>
          <p:nvPr/>
        </p:nvSpPr>
        <p:spPr bwMode="auto">
          <a:xfrm rot="10800000">
            <a:off x="5284780" y="6169895"/>
            <a:ext cx="581172"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6633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
        <p:nvSpPr>
          <p:cNvPr id="56367" name="83 Elipse"/>
          <p:cNvSpPr>
            <a:spLocks noChangeArrowheads="1"/>
          </p:cNvSpPr>
          <p:nvPr/>
        </p:nvSpPr>
        <p:spPr bwMode="auto">
          <a:xfrm>
            <a:off x="5619258" y="6425671"/>
            <a:ext cx="136212" cy="136212"/>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grpSp>
        <p:nvGrpSpPr>
          <p:cNvPr id="56368" name="86 Grupo"/>
          <p:cNvGrpSpPr>
            <a:grpSpLocks/>
          </p:cNvGrpSpPr>
          <p:nvPr/>
        </p:nvGrpSpPr>
        <p:grpSpPr bwMode="auto">
          <a:xfrm rot="-1870781">
            <a:off x="4252593" y="4393082"/>
            <a:ext cx="326910" cy="74159"/>
            <a:chOff x="7429520" y="1928802"/>
            <a:chExt cx="714380" cy="285752"/>
          </a:xfrm>
        </p:grpSpPr>
        <p:sp>
          <p:nvSpPr>
            <p:cNvPr id="56403" name="84 Elipse"/>
            <p:cNvSpPr>
              <a:spLocks noChangeArrowheads="1"/>
            </p:cNvSpPr>
            <p:nvPr/>
          </p:nvSpPr>
          <p:spPr bwMode="auto">
            <a:xfrm>
              <a:off x="7429520" y="1928802"/>
              <a:ext cx="714380" cy="285752"/>
            </a:xfrm>
            <a:prstGeom prst="ellipse">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404" name="85 Forma libre"/>
            <p:cNvSpPr>
              <a:spLocks noChangeArrowheads="1"/>
            </p:cNvSpPr>
            <p:nvPr/>
          </p:nvSpPr>
          <p:spPr bwMode="auto">
            <a:xfrm>
              <a:off x="7566007" y="1981200"/>
              <a:ext cx="428461" cy="175913"/>
            </a:xfrm>
            <a:custGeom>
              <a:avLst/>
              <a:gdLst>
                <a:gd name="T0" fmla="*/ 0 w 428461"/>
                <a:gd name="T1" fmla="*/ 129758 h 175913"/>
                <a:gd name="T2" fmla="*/ 47026 w 428461"/>
                <a:gd name="T3" fmla="*/ 25255 h 175913"/>
                <a:gd name="T4" fmla="*/ 62702 w 428461"/>
                <a:gd name="T5" fmla="*/ 145433 h 175913"/>
                <a:gd name="T6" fmla="*/ 135854 w 428461"/>
                <a:gd name="T7" fmla="*/ 40930 h 175913"/>
                <a:gd name="T8" fmla="*/ 141079 w 428461"/>
                <a:gd name="T9" fmla="*/ 114082 h 175913"/>
                <a:gd name="T10" fmla="*/ 235131 w 428461"/>
                <a:gd name="T11" fmla="*/ 14805 h 175913"/>
                <a:gd name="T12" fmla="*/ 235131 w 428461"/>
                <a:gd name="T13" fmla="*/ 119307 h 175913"/>
                <a:gd name="T14" fmla="*/ 318734 w 428461"/>
                <a:gd name="T15" fmla="*/ 30480 h 175913"/>
                <a:gd name="T16" fmla="*/ 323959 w 428461"/>
                <a:gd name="T17" fmla="*/ 171559 h 175913"/>
                <a:gd name="T18" fmla="*/ 412786 w 428461"/>
                <a:gd name="T19" fmla="*/ 4354 h 175913"/>
                <a:gd name="T20" fmla="*/ 418011 w 428461"/>
                <a:gd name="T21" fmla="*/ 145433 h 175913"/>
                <a:gd name="T22" fmla="*/ 418011 w 428461"/>
                <a:gd name="T23" fmla="*/ 145433 h 175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461"/>
                <a:gd name="T37" fmla="*/ 0 h 175913"/>
                <a:gd name="T38" fmla="*/ 428461 w 428461"/>
                <a:gd name="T39" fmla="*/ 175913 h 1759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461" h="175913">
                  <a:moveTo>
                    <a:pt x="0" y="129758"/>
                  </a:moveTo>
                  <a:cubicBezTo>
                    <a:pt x="18288" y="76200"/>
                    <a:pt x="36576" y="22643"/>
                    <a:pt x="47026" y="25255"/>
                  </a:cubicBezTo>
                  <a:cubicBezTo>
                    <a:pt x="57476" y="27867"/>
                    <a:pt x="47897" y="142821"/>
                    <a:pt x="62702" y="145433"/>
                  </a:cubicBezTo>
                  <a:cubicBezTo>
                    <a:pt x="77507" y="148046"/>
                    <a:pt x="122791" y="46155"/>
                    <a:pt x="135854" y="40930"/>
                  </a:cubicBezTo>
                  <a:cubicBezTo>
                    <a:pt x="148917" y="35705"/>
                    <a:pt x="124533" y="118436"/>
                    <a:pt x="141079" y="114082"/>
                  </a:cubicBezTo>
                  <a:cubicBezTo>
                    <a:pt x="157625" y="109728"/>
                    <a:pt x="219456" y="13934"/>
                    <a:pt x="235131" y="14805"/>
                  </a:cubicBezTo>
                  <a:cubicBezTo>
                    <a:pt x="250806" y="15676"/>
                    <a:pt x="221197" y="116695"/>
                    <a:pt x="235131" y="119307"/>
                  </a:cubicBezTo>
                  <a:cubicBezTo>
                    <a:pt x="249065" y="121919"/>
                    <a:pt x="303929" y="21771"/>
                    <a:pt x="318734" y="30480"/>
                  </a:cubicBezTo>
                  <a:cubicBezTo>
                    <a:pt x="333539" y="39189"/>
                    <a:pt x="308284" y="175913"/>
                    <a:pt x="323959" y="171559"/>
                  </a:cubicBezTo>
                  <a:cubicBezTo>
                    <a:pt x="339634" y="167205"/>
                    <a:pt x="397111" y="8708"/>
                    <a:pt x="412786" y="4354"/>
                  </a:cubicBezTo>
                  <a:cubicBezTo>
                    <a:pt x="428461" y="0"/>
                    <a:pt x="418011" y="145433"/>
                    <a:pt x="418011" y="145433"/>
                  </a:cubicBezTo>
                </a:path>
              </a:pathLst>
            </a:custGeom>
            <a:solidFill>
              <a:schemeClr val="accent1"/>
            </a:solidFill>
            <a:ln w="9525" algn="ctr">
              <a:solidFill>
                <a:schemeClr val="tx1"/>
              </a:solidFill>
              <a:round/>
              <a:headEnd/>
              <a:tailEnd/>
            </a:ln>
          </p:spPr>
          <p:txBody>
            <a:bodyPr wrap="none" anchor="ct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grpSp>
      <p:sp>
        <p:nvSpPr>
          <p:cNvPr id="56369" name="87 CuadroTexto"/>
          <p:cNvSpPr txBox="1">
            <a:spLocks noChangeArrowheads="1"/>
          </p:cNvSpPr>
          <p:nvPr/>
        </p:nvSpPr>
        <p:spPr bwMode="auto">
          <a:xfrm>
            <a:off x="2038387" y="5744609"/>
            <a:ext cx="181011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dirty="0">
                <a:solidFill>
                  <a:prstClr val="white"/>
                </a:solidFill>
                <a:latin typeface="Verdana" panose="020B0604030504040204" pitchFamily="34" charset="0"/>
              </a:rPr>
              <a:t>Recaptación 2</a:t>
            </a:r>
          </a:p>
        </p:txBody>
      </p:sp>
      <p:sp>
        <p:nvSpPr>
          <p:cNvPr id="56370" name="88 Elipse"/>
          <p:cNvSpPr>
            <a:spLocks noChangeArrowheads="1"/>
          </p:cNvSpPr>
          <p:nvPr/>
        </p:nvSpPr>
        <p:spPr bwMode="auto">
          <a:xfrm>
            <a:off x="4393347" y="5744610"/>
            <a:ext cx="136212" cy="136212"/>
          </a:xfrm>
          <a:prstGeom prst="ellipse">
            <a:avLst/>
          </a:prstGeom>
          <a:solidFill>
            <a:srgbClr val="FF0000"/>
          </a:soli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endParaRPr lang="es-ES" altLang="es-ES" sz="1716">
              <a:solidFill>
                <a:prstClr val="white"/>
              </a:solidFill>
              <a:latin typeface="Verdana" panose="020B0604030504040204" pitchFamily="34" charset="0"/>
            </a:endParaRPr>
          </a:p>
        </p:txBody>
      </p:sp>
      <p:sp>
        <p:nvSpPr>
          <p:cNvPr id="56371" name="106 CuadroTexto"/>
          <p:cNvSpPr txBox="1">
            <a:spLocks noChangeArrowheads="1"/>
          </p:cNvSpPr>
          <p:nvPr/>
        </p:nvSpPr>
        <p:spPr bwMode="auto">
          <a:xfrm>
            <a:off x="1737206" y="3429000"/>
            <a:ext cx="1634548"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a:solidFill>
                  <a:prstClr val="white"/>
                </a:solidFill>
                <a:latin typeface="Verdana" panose="020B0604030504040204" pitchFamily="34" charset="0"/>
              </a:rPr>
              <a:t>Autoreceptor excitatorio</a:t>
            </a:r>
          </a:p>
        </p:txBody>
      </p:sp>
      <p:sp>
        <p:nvSpPr>
          <p:cNvPr id="95" name="94 CuadroTexto"/>
          <p:cNvSpPr txBox="1"/>
          <p:nvPr/>
        </p:nvSpPr>
        <p:spPr>
          <a:xfrm>
            <a:off x="374013" y="5992514"/>
            <a:ext cx="4087441" cy="636200"/>
          </a:xfrm>
          <a:prstGeom prst="rect">
            <a:avLst/>
          </a:prstGeom>
          <a:noFill/>
        </p:spPr>
        <p:txBody>
          <a:bodyPr wrap="square">
            <a:spAutoFit/>
          </a:bodyPr>
          <a:lstStyle/>
          <a:p>
            <a:pPr algn="ctr" defTabSz="448788">
              <a:defRPr/>
            </a:pPr>
            <a:r>
              <a:rPr lang="es-ES" sz="1767" b="1" dirty="0">
                <a:solidFill>
                  <a:srgbClr val="00B0F0"/>
                </a:solidFill>
                <a:latin typeface="Calibri" panose="020F0502020204030204"/>
              </a:rPr>
              <a:t>Hidrocortisona, </a:t>
            </a:r>
            <a:r>
              <a:rPr lang="es-ES" sz="1767" b="1" dirty="0">
                <a:solidFill>
                  <a:srgbClr val="00B0F0"/>
                </a:solidFill>
                <a:effectLst>
                  <a:outerShdw blurRad="38100" dist="38100" dir="2700000" algn="tl">
                    <a:srgbClr val="000000">
                      <a:alpha val="43137"/>
                    </a:srgbClr>
                  </a:outerShdw>
                </a:effectLst>
                <a:latin typeface="Calibri" panose="020F0502020204030204"/>
              </a:rPr>
              <a:t>teofilina</a:t>
            </a:r>
            <a:br>
              <a:rPr lang="es-ES" sz="1767" b="1" dirty="0">
                <a:solidFill>
                  <a:srgbClr val="00B0F0"/>
                </a:solidFill>
                <a:effectLst>
                  <a:outerShdw blurRad="38100" dist="38100" dir="2700000" algn="tl">
                    <a:srgbClr val="000000">
                      <a:alpha val="43137"/>
                    </a:srgbClr>
                  </a:outerShdw>
                </a:effectLst>
                <a:latin typeface="Calibri" panose="020F0502020204030204"/>
              </a:rPr>
            </a:br>
            <a:r>
              <a:rPr lang="es-ES" sz="1767" b="1" dirty="0">
                <a:solidFill>
                  <a:srgbClr val="00B0F0"/>
                </a:solidFill>
                <a:effectLst>
                  <a:outerShdw blurRad="38100" dist="38100" dir="2700000" algn="tl">
                    <a:srgbClr val="000000">
                      <a:alpha val="43137"/>
                    </a:srgbClr>
                  </a:outerShdw>
                </a:effectLst>
                <a:latin typeface="Calibri" panose="020F0502020204030204"/>
              </a:rPr>
              <a:t>prednisona</a:t>
            </a:r>
          </a:p>
        </p:txBody>
      </p:sp>
      <p:sp>
        <p:nvSpPr>
          <p:cNvPr id="56376" name="114 CuadroTexto"/>
          <p:cNvSpPr txBox="1">
            <a:spLocks noChangeArrowheads="1"/>
          </p:cNvSpPr>
          <p:nvPr/>
        </p:nvSpPr>
        <p:spPr bwMode="auto">
          <a:xfrm>
            <a:off x="7730548" y="704754"/>
            <a:ext cx="2179397"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a:solidFill>
                  <a:prstClr val="white"/>
                </a:solidFill>
                <a:latin typeface="Verdana" panose="020B0604030504040204" pitchFamily="34" charset="0"/>
              </a:rPr>
              <a:t>Blancos moleculares de la terapéutica</a:t>
            </a:r>
          </a:p>
        </p:txBody>
      </p:sp>
      <p:sp>
        <p:nvSpPr>
          <p:cNvPr id="107" name="32 CuadroTexto"/>
          <p:cNvSpPr txBox="1">
            <a:spLocks noChangeArrowheads="1"/>
          </p:cNvSpPr>
          <p:nvPr/>
        </p:nvSpPr>
        <p:spPr bwMode="auto">
          <a:xfrm>
            <a:off x="2577119" y="197693"/>
            <a:ext cx="8127460"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Terminación presináptica adrenérgica</a:t>
            </a:r>
          </a:p>
        </p:txBody>
      </p:sp>
      <p:sp>
        <p:nvSpPr>
          <p:cNvPr id="108" name="CuadroTexto 107"/>
          <p:cNvSpPr txBox="1"/>
          <p:nvPr/>
        </p:nvSpPr>
        <p:spPr>
          <a:xfrm>
            <a:off x="521619" y="384227"/>
            <a:ext cx="3570558" cy="1324593"/>
          </a:xfrm>
          <a:prstGeom prst="rect">
            <a:avLst/>
          </a:prstGeom>
          <a:noFill/>
          <a:ln>
            <a:solidFill>
              <a:schemeClr val="bg1"/>
            </a:solidFill>
          </a:ln>
        </p:spPr>
        <p:txBody>
          <a:bodyPr wrap="square" rtlCol="0">
            <a:spAutoFit/>
          </a:bodyPr>
          <a:lstStyle/>
          <a:p>
            <a:pPr algn="ctr" defTabSz="448788" eaLnBrk="0" fontAlgn="base" hangingPunct="0">
              <a:spcBef>
                <a:spcPct val="0"/>
              </a:spcBef>
              <a:spcAft>
                <a:spcPct val="0"/>
              </a:spcAft>
            </a:pPr>
            <a:r>
              <a:rPr lang="es-ES" sz="2669" dirty="0">
                <a:solidFill>
                  <a:prstClr val="white"/>
                </a:solidFill>
                <a:latin typeface="Calibri" panose="020F0502020204030204" pitchFamily="34" charset="0"/>
              </a:rPr>
              <a:t>FÁRMACOS QUE MODIFICAN LA INACTIVACIÓN DEL NT</a:t>
            </a:r>
          </a:p>
        </p:txBody>
      </p:sp>
      <p:sp>
        <p:nvSpPr>
          <p:cNvPr id="109" name="32 CuadroTexto"/>
          <p:cNvSpPr txBox="1">
            <a:spLocks noChangeArrowheads="1"/>
          </p:cNvSpPr>
          <p:nvPr/>
        </p:nvSpPr>
        <p:spPr bwMode="auto">
          <a:xfrm>
            <a:off x="9160777" y="6214050"/>
            <a:ext cx="2047003"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8788" fontAlgn="base">
              <a:lnSpc>
                <a:spcPct val="100000"/>
              </a:lnSpc>
              <a:spcBef>
                <a:spcPct val="0"/>
              </a:spcBef>
              <a:spcAft>
                <a:spcPct val="0"/>
              </a:spcAft>
              <a:buNone/>
            </a:pPr>
            <a:r>
              <a:rPr lang="es-ES" altLang="es-ES" sz="1716" b="1" dirty="0">
                <a:solidFill>
                  <a:srgbClr val="FFFF00"/>
                </a:solidFill>
                <a:latin typeface="Verdana" panose="020B0604030504040204" pitchFamily="34" charset="0"/>
              </a:rPr>
              <a:t>Tejido efector</a:t>
            </a:r>
          </a:p>
        </p:txBody>
      </p:sp>
      <p:sp>
        <p:nvSpPr>
          <p:cNvPr id="79" name="CuadroTexto 78"/>
          <p:cNvSpPr txBox="1"/>
          <p:nvPr/>
        </p:nvSpPr>
        <p:spPr>
          <a:xfrm>
            <a:off x="5989202" y="1306662"/>
            <a:ext cx="1157804"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Tirosina </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hidroxilasa</a:t>
            </a:r>
            <a:endParaRPr lang="es-ES" sz="1334" dirty="0">
              <a:solidFill>
                <a:prstClr val="black"/>
              </a:solidFill>
              <a:latin typeface="Calibri" panose="020F0502020204030204" pitchFamily="34" charset="0"/>
            </a:endParaRPr>
          </a:p>
        </p:txBody>
      </p:sp>
      <p:sp>
        <p:nvSpPr>
          <p:cNvPr id="80" name="CuadroTexto 79"/>
          <p:cNvSpPr txBox="1"/>
          <p:nvPr/>
        </p:nvSpPr>
        <p:spPr>
          <a:xfrm>
            <a:off x="6009515" y="1855846"/>
            <a:ext cx="1349596" cy="502958"/>
          </a:xfrm>
          <a:prstGeom prst="rect">
            <a:avLst/>
          </a:prstGeom>
          <a:noFill/>
        </p:spPr>
        <p:txBody>
          <a:bodyPr wrap="square" rtlCol="0">
            <a:spAutoFit/>
          </a:bodyPr>
          <a:lstStyle/>
          <a:p>
            <a:pPr algn="ctr" defTabSz="448788" eaLnBrk="0" fontAlgn="base" hangingPunct="0">
              <a:spcBef>
                <a:spcPct val="0"/>
              </a:spcBef>
              <a:spcAft>
                <a:spcPct val="0"/>
              </a:spcAft>
            </a:pPr>
            <a:r>
              <a:rPr lang="es-ES" sz="1334" dirty="0">
                <a:solidFill>
                  <a:prstClr val="black"/>
                </a:solidFill>
                <a:latin typeface="Calibri" panose="020F0502020204030204" pitchFamily="34" charset="0"/>
              </a:rPr>
              <a:t>Dopa</a:t>
            </a:r>
          </a:p>
          <a:p>
            <a:pPr algn="ctr" defTabSz="448788" eaLnBrk="0" fontAlgn="base" hangingPunct="0">
              <a:spcBef>
                <a:spcPct val="0"/>
              </a:spcBef>
              <a:spcAft>
                <a:spcPct val="0"/>
              </a:spcAft>
            </a:pPr>
            <a:r>
              <a:rPr lang="es-ES" sz="1334" dirty="0" err="1">
                <a:solidFill>
                  <a:prstClr val="black"/>
                </a:solidFill>
                <a:latin typeface="Calibri" panose="020F0502020204030204" pitchFamily="34" charset="0"/>
              </a:rPr>
              <a:t>descarboxilasa</a:t>
            </a:r>
            <a:endParaRPr lang="es-ES" sz="1334" dirty="0">
              <a:solidFill>
                <a:prstClr val="black"/>
              </a:solidFill>
              <a:latin typeface="Calibri" panose="020F0502020204030204" pitchFamily="34" charset="0"/>
            </a:endParaRPr>
          </a:p>
        </p:txBody>
      </p:sp>
      <p:sp>
        <p:nvSpPr>
          <p:cNvPr id="81" name="8 CuadroTexto"/>
          <p:cNvSpPr txBox="1">
            <a:spLocks noChangeArrowheads="1"/>
          </p:cNvSpPr>
          <p:nvPr/>
        </p:nvSpPr>
        <p:spPr bwMode="auto">
          <a:xfrm>
            <a:off x="6160153" y="2730212"/>
            <a:ext cx="1211834" cy="4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0"/>
              </a:spcBef>
              <a:spcAft>
                <a:spcPct val="0"/>
              </a:spcAft>
              <a:buNone/>
            </a:pPr>
            <a:r>
              <a:rPr lang="es-ES" altLang="es-ES" sz="1049" dirty="0">
                <a:solidFill>
                  <a:prstClr val="black"/>
                </a:solidFill>
                <a:latin typeface="Verdana" panose="020B0604030504040204" pitchFamily="34" charset="0"/>
              </a:rPr>
              <a:t>Dopamina beta </a:t>
            </a:r>
            <a:r>
              <a:rPr lang="es-ES" altLang="es-ES" sz="1049" dirty="0" err="1">
                <a:solidFill>
                  <a:prstClr val="black"/>
                </a:solidFill>
                <a:latin typeface="Verdana" panose="020B0604030504040204" pitchFamily="34" charset="0"/>
              </a:rPr>
              <a:t>hidroxilasa</a:t>
            </a:r>
            <a:endParaRPr lang="es-ES" altLang="es-ES" sz="1049" dirty="0">
              <a:solidFill>
                <a:prstClr val="black"/>
              </a:solidFill>
              <a:latin typeface="Verdana" panose="020B0604030504040204" pitchFamily="34" charset="0"/>
            </a:endParaRPr>
          </a:p>
        </p:txBody>
      </p:sp>
      <p:sp>
        <p:nvSpPr>
          <p:cNvPr id="82" name="Rectángulo 81"/>
          <p:cNvSpPr/>
          <p:nvPr/>
        </p:nvSpPr>
        <p:spPr>
          <a:xfrm>
            <a:off x="4325000" y="3983637"/>
            <a:ext cx="681597" cy="268407"/>
          </a:xfrm>
          <a:prstGeom prst="rect">
            <a:avLst/>
          </a:prstGeom>
        </p:spPr>
        <p:txBody>
          <a:bodyPr wrap="none">
            <a:spAutoFit/>
          </a:bodyPr>
          <a:lstStyle/>
          <a:p>
            <a:pPr defTabSz="448788" eaLnBrk="0" fontAlgn="base" hangingPunct="0">
              <a:spcBef>
                <a:spcPct val="0"/>
              </a:spcBef>
              <a:spcAft>
                <a:spcPct val="0"/>
              </a:spcAft>
            </a:pPr>
            <a:r>
              <a:rPr lang="es-ES" sz="1144" b="1" dirty="0">
                <a:solidFill>
                  <a:prstClr val="black"/>
                </a:solidFill>
                <a:latin typeface="TimesLTStd-Roman"/>
              </a:rPr>
              <a:t>VMAT2</a:t>
            </a:r>
            <a:endParaRPr lang="es-ES" sz="1144" b="1" dirty="0">
              <a:solidFill>
                <a:prstClr val="black"/>
              </a:solidFill>
              <a:latin typeface="Calibri" panose="020F0502020204030204" pitchFamily="34" charset="0"/>
            </a:endParaRPr>
          </a:p>
        </p:txBody>
      </p:sp>
      <p:sp>
        <p:nvSpPr>
          <p:cNvPr id="83" name="PubBanner"/>
          <p:cNvSpPr>
            <a:spLocks noEditPoints="1" noChangeArrowheads="1"/>
          </p:cNvSpPr>
          <p:nvPr/>
        </p:nvSpPr>
        <p:spPr bwMode="auto">
          <a:xfrm rot="4440957">
            <a:off x="4789477" y="4033176"/>
            <a:ext cx="365304" cy="21188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FF00"/>
          </a:solidFill>
          <a:ln w="9525">
            <a:solidFill>
              <a:srgbClr val="000000"/>
            </a:solidFill>
            <a:miter lim="800000"/>
            <a:headEnd/>
            <a:tailEnd/>
          </a:ln>
        </p:spPr>
        <p:txBody>
          <a:bodyPr/>
          <a:lstStyle/>
          <a:p>
            <a:pPr defTabSz="448788" eaLnBrk="0" fontAlgn="base" hangingPunct="0">
              <a:spcBef>
                <a:spcPct val="0"/>
              </a:spcBef>
              <a:spcAft>
                <a:spcPct val="0"/>
              </a:spcAft>
            </a:pPr>
            <a:endParaRPr lang="es-ES" sz="883">
              <a:solidFill>
                <a:prstClr val="black"/>
              </a:solidFill>
              <a:latin typeface="Calibri" panose="020F0502020204030204" pitchFamily="34" charset="0"/>
            </a:endParaRPr>
          </a:p>
        </p:txBody>
      </p:sp>
    </p:spTree>
    <p:extLst>
      <p:ext uri="{BB962C8B-B14F-4D97-AF65-F5344CB8AC3E}">
        <p14:creationId xmlns:p14="http://schemas.microsoft.com/office/powerpoint/2010/main" val="97118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614565-372F-4C43-A985-513EA232A55B}"/>
              </a:ext>
            </a:extLst>
          </p:cNvPr>
          <p:cNvSpPr txBox="1"/>
          <p:nvPr/>
        </p:nvSpPr>
        <p:spPr>
          <a:xfrm>
            <a:off x="2494579" y="3014861"/>
            <a:ext cx="7480233" cy="590803"/>
          </a:xfrm>
          <a:prstGeom prst="rect">
            <a:avLst/>
          </a:prstGeom>
          <a:noFill/>
        </p:spPr>
        <p:txBody>
          <a:bodyPr wrap="square" rtlCol="0">
            <a:spAutoFit/>
          </a:bodyPr>
          <a:lstStyle/>
          <a:p>
            <a:pPr algn="ctr" defTabSz="224394"/>
            <a:r>
              <a:rPr lang="es-CU" sz="3239" b="1" dirty="0">
                <a:solidFill>
                  <a:srgbClr val="FFFF00"/>
                </a:solidFill>
                <a:latin typeface="Calibri" panose="020F0502020204030204"/>
              </a:rPr>
              <a:t>N</a:t>
            </a:r>
            <a:r>
              <a:rPr lang="en-US" sz="3239" b="1" dirty="0">
                <a:solidFill>
                  <a:srgbClr val="FFFF00"/>
                </a:solidFill>
                <a:latin typeface="Calibri" panose="020F0502020204030204"/>
              </a:rPr>
              <a:t>EUROTRANSMISIÓN COLINÉRGICA</a:t>
            </a:r>
            <a:endParaRPr lang="es-CU" sz="3239" b="1" dirty="0">
              <a:solidFill>
                <a:srgbClr val="FFFF00"/>
              </a:solidFill>
              <a:latin typeface="Calibri" panose="020F0502020204030204"/>
            </a:endParaRPr>
          </a:p>
        </p:txBody>
      </p:sp>
    </p:spTree>
    <p:extLst>
      <p:ext uri="{BB962C8B-B14F-4D97-AF65-F5344CB8AC3E}">
        <p14:creationId xmlns:p14="http://schemas.microsoft.com/office/powerpoint/2010/main" val="4766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986929" y="477734"/>
            <a:ext cx="8118254"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50000"/>
              </a:spcBef>
              <a:spcAft>
                <a:spcPct val="0"/>
              </a:spcAft>
              <a:buNone/>
            </a:pPr>
            <a:r>
              <a:rPr lang="es-ES_tradnl" altLang="es-ES" sz="3432" b="1">
                <a:solidFill>
                  <a:prstClr val="white"/>
                </a:solidFill>
                <a:latin typeface="Verdana" panose="020B0604030504040204" pitchFamily="34" charset="0"/>
              </a:rPr>
              <a:t>ESTRUCTURA DE LA NEURONA</a:t>
            </a:r>
            <a:endParaRPr lang="es-ES" altLang="es-ES" sz="3432" b="1">
              <a:solidFill>
                <a:prstClr val="white"/>
              </a:solidFill>
              <a:latin typeface="Verdana" panose="020B0604030504040204" pitchFamily="34" charset="0"/>
            </a:endParaRPr>
          </a:p>
        </p:txBody>
      </p:sp>
      <p:pic>
        <p:nvPicPr>
          <p:cNvPr id="8195" name="Picture 19" descr="D:\A_Nuvia\A_Maestría Informática\AA_Tesis\Imágenes\glutaneuroazu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510" y="1862559"/>
            <a:ext cx="6302090" cy="353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uadroTexto 1"/>
          <p:cNvSpPr txBox="1">
            <a:spLocks noChangeArrowheads="1"/>
          </p:cNvSpPr>
          <p:nvPr/>
        </p:nvSpPr>
        <p:spPr bwMode="auto">
          <a:xfrm>
            <a:off x="597564" y="3298842"/>
            <a:ext cx="2111290"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eaLnBrk="0" fontAlgn="base" hangingPunct="0">
              <a:lnSpc>
                <a:spcPct val="100000"/>
              </a:lnSpc>
              <a:spcBef>
                <a:spcPct val="0"/>
              </a:spcBef>
              <a:spcAft>
                <a:spcPct val="0"/>
              </a:spcAft>
              <a:buNone/>
            </a:pPr>
            <a:r>
              <a:rPr lang="es-ES" altLang="es-ES" sz="2288">
                <a:solidFill>
                  <a:prstClr val="white"/>
                </a:solidFill>
              </a:rPr>
              <a:t>Cuerpo o soma</a:t>
            </a:r>
          </a:p>
        </p:txBody>
      </p:sp>
      <p:cxnSp>
        <p:nvCxnSpPr>
          <p:cNvPr id="4" name="Conector recto de flecha 3"/>
          <p:cNvCxnSpPr/>
          <p:nvPr/>
        </p:nvCxnSpPr>
        <p:spPr>
          <a:xfrm>
            <a:off x="2559021" y="3518296"/>
            <a:ext cx="1757139" cy="481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98" name="CuadroTexto 4"/>
          <p:cNvSpPr txBox="1">
            <a:spLocks noChangeArrowheads="1"/>
          </p:cNvSpPr>
          <p:nvPr/>
        </p:nvSpPr>
        <p:spPr bwMode="auto">
          <a:xfrm>
            <a:off x="6047569" y="1149715"/>
            <a:ext cx="2339825" cy="150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871725" eaLnBrk="0" fontAlgn="base" hangingPunct="0">
              <a:lnSpc>
                <a:spcPct val="100000"/>
              </a:lnSpc>
              <a:spcBef>
                <a:spcPct val="0"/>
              </a:spcBef>
              <a:spcAft>
                <a:spcPct val="0"/>
              </a:spcAft>
              <a:buNone/>
            </a:pPr>
            <a:r>
              <a:rPr lang="es-ES" altLang="es-ES" sz="2288">
                <a:solidFill>
                  <a:prstClr val="white"/>
                </a:solidFill>
              </a:rPr>
              <a:t>Dendritas: </a:t>
            </a:r>
            <a:r>
              <a:rPr lang="es-ES" altLang="es-ES" sz="1716">
                <a:solidFill>
                  <a:prstClr val="white"/>
                </a:solidFill>
              </a:rPr>
              <a:t>Ramificaciones cortas que reciben el impulso nervioso de otras neuronas</a:t>
            </a:r>
          </a:p>
        </p:txBody>
      </p:sp>
      <p:grpSp>
        <p:nvGrpSpPr>
          <p:cNvPr id="8199" name="Grupo 17"/>
          <p:cNvGrpSpPr>
            <a:grpSpLocks/>
          </p:cNvGrpSpPr>
          <p:nvPr/>
        </p:nvGrpSpPr>
        <p:grpSpPr bwMode="auto">
          <a:xfrm>
            <a:off x="4983600" y="1588621"/>
            <a:ext cx="1041268" cy="549390"/>
            <a:chOff x="4929189" y="1499073"/>
            <a:chExt cx="1092992" cy="575400"/>
          </a:xfrm>
        </p:grpSpPr>
        <p:cxnSp>
          <p:nvCxnSpPr>
            <p:cNvPr id="7" name="Conector recto de flecha 6"/>
            <p:cNvCxnSpPr/>
            <p:nvPr/>
          </p:nvCxnSpPr>
          <p:spPr>
            <a:xfrm flipH="1">
              <a:off x="4929189" y="1499073"/>
              <a:ext cx="1092992" cy="3281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5343826" y="1499073"/>
              <a:ext cx="678355" cy="575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200" name="CuadroTexto 18"/>
          <p:cNvSpPr txBox="1">
            <a:spLocks noChangeArrowheads="1"/>
          </p:cNvSpPr>
          <p:nvPr/>
        </p:nvSpPr>
        <p:spPr bwMode="auto">
          <a:xfrm>
            <a:off x="4861009" y="4191789"/>
            <a:ext cx="3387146"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eaLnBrk="0" fontAlgn="base" hangingPunct="0">
              <a:lnSpc>
                <a:spcPct val="100000"/>
              </a:lnSpc>
              <a:spcBef>
                <a:spcPct val="0"/>
              </a:spcBef>
              <a:spcAft>
                <a:spcPct val="0"/>
              </a:spcAft>
              <a:buNone/>
            </a:pPr>
            <a:r>
              <a:rPr lang="es-ES" altLang="es-ES" sz="1907">
                <a:solidFill>
                  <a:prstClr val="white"/>
                </a:solidFill>
              </a:rPr>
              <a:t>Axón: prolongación larga que transmite el impulso nervioso a otra neurona, a un músculo o a una glándula. Tiene una vaina de mielina.</a:t>
            </a:r>
          </a:p>
        </p:txBody>
      </p:sp>
      <p:cxnSp>
        <p:nvCxnSpPr>
          <p:cNvPr id="21" name="Conector recto de flecha 20"/>
          <p:cNvCxnSpPr/>
          <p:nvPr/>
        </p:nvCxnSpPr>
        <p:spPr>
          <a:xfrm flipV="1">
            <a:off x="6554582" y="3518295"/>
            <a:ext cx="107456" cy="673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2" name="CuadroTexto 21"/>
          <p:cNvSpPr txBox="1">
            <a:spLocks noChangeArrowheads="1"/>
          </p:cNvSpPr>
          <p:nvPr/>
        </p:nvSpPr>
        <p:spPr bwMode="auto">
          <a:xfrm>
            <a:off x="8658305" y="2310546"/>
            <a:ext cx="1402986" cy="8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eaLnBrk="0" fontAlgn="base" hangingPunct="0">
              <a:lnSpc>
                <a:spcPct val="100000"/>
              </a:lnSpc>
              <a:spcBef>
                <a:spcPct val="0"/>
              </a:spcBef>
              <a:spcAft>
                <a:spcPct val="0"/>
              </a:spcAft>
              <a:buNone/>
            </a:pPr>
            <a:r>
              <a:rPr lang="es-ES" altLang="es-ES" sz="1716">
                <a:solidFill>
                  <a:prstClr val="white"/>
                </a:solidFill>
              </a:rPr>
              <a:t>Botones terminales sinápticos</a:t>
            </a:r>
          </a:p>
        </p:txBody>
      </p:sp>
      <p:cxnSp>
        <p:nvCxnSpPr>
          <p:cNvPr id="24" name="Conector recto de flecha 23"/>
          <p:cNvCxnSpPr/>
          <p:nvPr/>
        </p:nvCxnSpPr>
        <p:spPr>
          <a:xfrm flipH="1">
            <a:off x="8443393" y="2611727"/>
            <a:ext cx="304207" cy="95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a:off x="8579605" y="2707076"/>
            <a:ext cx="167995" cy="644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3825795" y="2319627"/>
            <a:ext cx="190697" cy="1032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6" name="CuadroTexto 41"/>
          <p:cNvSpPr txBox="1">
            <a:spLocks noChangeArrowheads="1"/>
          </p:cNvSpPr>
          <p:nvPr/>
        </p:nvSpPr>
        <p:spPr bwMode="auto">
          <a:xfrm>
            <a:off x="3464076" y="1898883"/>
            <a:ext cx="10079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eaLnBrk="0" fontAlgn="base" hangingPunct="0">
              <a:lnSpc>
                <a:spcPct val="100000"/>
              </a:lnSpc>
              <a:spcBef>
                <a:spcPct val="0"/>
              </a:spcBef>
              <a:spcAft>
                <a:spcPct val="0"/>
              </a:spcAft>
              <a:buNone/>
            </a:pPr>
            <a:r>
              <a:rPr lang="es-ES" altLang="es-ES" sz="2000" dirty="0">
                <a:solidFill>
                  <a:prstClr val="white"/>
                </a:solidFill>
              </a:rPr>
              <a:t>Núcleo</a:t>
            </a:r>
          </a:p>
        </p:txBody>
      </p:sp>
      <p:sp>
        <p:nvSpPr>
          <p:cNvPr id="33" name="Elipse 32"/>
          <p:cNvSpPr/>
          <p:nvPr/>
        </p:nvSpPr>
        <p:spPr>
          <a:xfrm>
            <a:off x="4472048" y="3739262"/>
            <a:ext cx="143779" cy="125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871725" eaLnBrk="0" fontAlgn="base" hangingPunct="0">
              <a:spcBef>
                <a:spcPct val="0"/>
              </a:spcBef>
              <a:spcAft>
                <a:spcPct val="0"/>
              </a:spcAft>
              <a:defRPr/>
            </a:pPr>
            <a:endParaRPr lang="es-ES" sz="1716">
              <a:solidFill>
                <a:prstClr val="white"/>
              </a:solidFill>
              <a:latin typeface="Calibri" panose="020F0502020204030204"/>
            </a:endParaRPr>
          </a:p>
        </p:txBody>
      </p:sp>
      <p:sp>
        <p:nvSpPr>
          <p:cNvPr id="45" name="Elipse 44"/>
          <p:cNvSpPr/>
          <p:nvPr/>
        </p:nvSpPr>
        <p:spPr>
          <a:xfrm>
            <a:off x="4623394" y="3435055"/>
            <a:ext cx="143779" cy="125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871725" eaLnBrk="0" fontAlgn="base" hangingPunct="0">
              <a:spcBef>
                <a:spcPct val="0"/>
              </a:spcBef>
              <a:spcAft>
                <a:spcPct val="0"/>
              </a:spcAft>
              <a:defRPr/>
            </a:pPr>
            <a:endParaRPr lang="es-ES" sz="1716">
              <a:solidFill>
                <a:prstClr val="white"/>
              </a:solidFill>
              <a:latin typeface="Calibri" panose="020F0502020204030204"/>
            </a:endParaRPr>
          </a:p>
        </p:txBody>
      </p:sp>
      <p:sp>
        <p:nvSpPr>
          <p:cNvPr id="46" name="Elipse 45"/>
          <p:cNvSpPr/>
          <p:nvPr/>
        </p:nvSpPr>
        <p:spPr>
          <a:xfrm>
            <a:off x="4762634" y="4029849"/>
            <a:ext cx="143779" cy="125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871725" eaLnBrk="0" fontAlgn="base" hangingPunct="0">
              <a:spcBef>
                <a:spcPct val="0"/>
              </a:spcBef>
              <a:spcAft>
                <a:spcPct val="0"/>
              </a:spcAft>
              <a:defRPr/>
            </a:pPr>
            <a:endParaRPr lang="es-ES" sz="1716">
              <a:solidFill>
                <a:prstClr val="white"/>
              </a:solidFill>
              <a:latin typeface="Calibri" panose="020F0502020204030204"/>
            </a:endParaRPr>
          </a:p>
        </p:txBody>
      </p:sp>
      <p:sp>
        <p:nvSpPr>
          <p:cNvPr id="47" name="Elipse 46"/>
          <p:cNvSpPr/>
          <p:nvPr/>
        </p:nvSpPr>
        <p:spPr>
          <a:xfrm>
            <a:off x="4839821" y="3547051"/>
            <a:ext cx="143780" cy="12713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871725" eaLnBrk="0" fontAlgn="base" hangingPunct="0">
              <a:spcBef>
                <a:spcPct val="0"/>
              </a:spcBef>
              <a:spcAft>
                <a:spcPct val="0"/>
              </a:spcAft>
              <a:defRPr/>
            </a:pPr>
            <a:endParaRPr lang="es-ES" sz="1716">
              <a:solidFill>
                <a:prstClr val="white"/>
              </a:solidFill>
              <a:latin typeface="Calibri" panose="020F0502020204030204"/>
            </a:endParaRPr>
          </a:p>
        </p:txBody>
      </p:sp>
      <p:sp>
        <p:nvSpPr>
          <p:cNvPr id="48" name="Elipse 47"/>
          <p:cNvSpPr/>
          <p:nvPr/>
        </p:nvSpPr>
        <p:spPr>
          <a:xfrm>
            <a:off x="4700581" y="3693858"/>
            <a:ext cx="143780" cy="125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871725" eaLnBrk="0" fontAlgn="base" hangingPunct="0">
              <a:spcBef>
                <a:spcPct val="0"/>
              </a:spcBef>
              <a:spcAft>
                <a:spcPct val="0"/>
              </a:spcAft>
              <a:defRPr/>
            </a:pPr>
            <a:endParaRPr lang="es-ES" sz="1716">
              <a:solidFill>
                <a:prstClr val="white"/>
              </a:solidFill>
              <a:latin typeface="Calibri" panose="020F0502020204030204"/>
            </a:endParaRPr>
          </a:p>
        </p:txBody>
      </p:sp>
      <p:sp>
        <p:nvSpPr>
          <p:cNvPr id="8212" name="CuadroTexto 33"/>
          <p:cNvSpPr txBox="1">
            <a:spLocks noChangeArrowheads="1"/>
          </p:cNvSpPr>
          <p:nvPr/>
        </p:nvSpPr>
        <p:spPr bwMode="auto">
          <a:xfrm>
            <a:off x="5271160" y="2823611"/>
            <a:ext cx="1315205" cy="6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eaLnBrk="0" fontAlgn="base" hangingPunct="0">
              <a:lnSpc>
                <a:spcPct val="100000"/>
              </a:lnSpc>
              <a:spcBef>
                <a:spcPct val="0"/>
              </a:spcBef>
              <a:spcAft>
                <a:spcPct val="0"/>
              </a:spcAft>
              <a:buNone/>
            </a:pPr>
            <a:r>
              <a:rPr lang="es-ES" altLang="es-ES" sz="1716" dirty="0">
                <a:solidFill>
                  <a:prstClr val="white"/>
                </a:solidFill>
              </a:rPr>
              <a:t>Vesículas sinápticas</a:t>
            </a:r>
          </a:p>
        </p:txBody>
      </p:sp>
      <p:cxnSp>
        <p:nvCxnSpPr>
          <p:cNvPr id="50" name="Conector recto de flecha 49"/>
          <p:cNvCxnSpPr/>
          <p:nvPr/>
        </p:nvCxnSpPr>
        <p:spPr>
          <a:xfrm flipH="1">
            <a:off x="4951817" y="3115713"/>
            <a:ext cx="552417" cy="379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14" name="CuadroTexto 1"/>
          <p:cNvSpPr txBox="1">
            <a:spLocks noChangeArrowheads="1"/>
          </p:cNvSpPr>
          <p:nvPr/>
        </p:nvSpPr>
        <p:spPr bwMode="auto">
          <a:xfrm>
            <a:off x="1278626" y="5935307"/>
            <a:ext cx="10202302" cy="3858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871725" eaLnBrk="0" fontAlgn="base" hangingPunct="0">
              <a:spcBef>
                <a:spcPct val="0"/>
              </a:spcBef>
              <a:spcAft>
                <a:spcPct val="0"/>
              </a:spcAft>
            </a:pPr>
            <a:r>
              <a:rPr lang="es-ES" altLang="es-ES" sz="1907">
                <a:solidFill>
                  <a:prstClr val="white"/>
                </a:solidFill>
              </a:rPr>
              <a:t>LAS NEURONAS SON LAS UNIDADES FUNCIONALES DEL SISTEMA NERVIOSO</a:t>
            </a:r>
          </a:p>
        </p:txBody>
      </p:sp>
    </p:spTree>
    <p:extLst>
      <p:ext uri="{BB962C8B-B14F-4D97-AF65-F5344CB8AC3E}">
        <p14:creationId xmlns:p14="http://schemas.microsoft.com/office/powerpoint/2010/main" val="4270774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1 Rectángulo"/>
          <p:cNvSpPr>
            <a:spLocks noChangeArrowheads="1"/>
          </p:cNvSpPr>
          <p:nvPr/>
        </p:nvSpPr>
        <p:spPr bwMode="auto">
          <a:xfrm>
            <a:off x="4605941" y="1552198"/>
            <a:ext cx="1946424" cy="33559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prstClr val="black"/>
                </a:solidFill>
                <a:latin typeface="Verdana" panose="020B0604030504040204" pitchFamily="34" charset="0"/>
              </a:rPr>
              <a:t>COLINA</a:t>
            </a:r>
          </a:p>
        </p:txBody>
      </p:sp>
      <p:sp>
        <p:nvSpPr>
          <p:cNvPr id="49156" name="3 Rectángulo"/>
          <p:cNvSpPr>
            <a:spLocks noChangeArrowheads="1"/>
          </p:cNvSpPr>
          <p:nvPr/>
        </p:nvSpPr>
        <p:spPr bwMode="auto">
          <a:xfrm>
            <a:off x="4633670" y="2825950"/>
            <a:ext cx="1946425" cy="335591"/>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prstClr val="black"/>
                </a:solidFill>
                <a:latin typeface="Verdana" panose="020B0604030504040204" pitchFamily="34" charset="0"/>
              </a:rPr>
              <a:t>ACETIL COLINA</a:t>
            </a:r>
          </a:p>
        </p:txBody>
      </p:sp>
      <p:sp>
        <p:nvSpPr>
          <p:cNvPr id="49159" name="6 CuadroTexto"/>
          <p:cNvSpPr txBox="1">
            <a:spLocks noChangeArrowheads="1"/>
          </p:cNvSpPr>
          <p:nvPr/>
        </p:nvSpPr>
        <p:spPr bwMode="auto">
          <a:xfrm>
            <a:off x="6551405" y="2203682"/>
            <a:ext cx="3619421"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 acetil </a:t>
            </a:r>
            <a:r>
              <a:rPr lang="es-ES" altLang="es-ES" sz="1691" dirty="0" err="1">
                <a:solidFill>
                  <a:prstClr val="white"/>
                </a:solidFill>
                <a:latin typeface="Verdana" panose="020B0604030504040204" pitchFamily="34" charset="0"/>
              </a:rPr>
              <a:t>transferasa</a:t>
            </a:r>
            <a:r>
              <a:rPr lang="es-ES" altLang="es-ES" sz="1691" dirty="0">
                <a:solidFill>
                  <a:prstClr val="white"/>
                </a:solidFill>
                <a:latin typeface="Verdana" panose="020B0604030504040204" pitchFamily="34" charset="0"/>
              </a:rPr>
              <a:t> (CAT)</a:t>
            </a:r>
          </a:p>
        </p:txBody>
      </p:sp>
      <p:cxnSp>
        <p:nvCxnSpPr>
          <p:cNvPr id="49163" name="11 Conector recto de flecha"/>
          <p:cNvCxnSpPr>
            <a:cxnSpLocks noChangeShapeType="1"/>
          </p:cNvCxnSpPr>
          <p:nvPr/>
        </p:nvCxnSpPr>
        <p:spPr bwMode="auto">
          <a:xfrm rot="10800000">
            <a:off x="6177386" y="2490360"/>
            <a:ext cx="939654" cy="14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7" name="20 Flecha abajo"/>
          <p:cNvSpPr>
            <a:spLocks noChangeArrowheads="1"/>
          </p:cNvSpPr>
          <p:nvPr/>
        </p:nvSpPr>
        <p:spPr bwMode="auto">
          <a:xfrm>
            <a:off x="5371970" y="2154768"/>
            <a:ext cx="402709" cy="671181"/>
          </a:xfrm>
          <a:prstGeom prst="downArrow">
            <a:avLst>
              <a:gd name="adj1" fmla="val 50000"/>
              <a:gd name="adj2" fmla="val 50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latin typeface="Verdana" panose="020B0604030504040204" pitchFamily="34" charset="0"/>
            </a:endParaRPr>
          </a:p>
        </p:txBody>
      </p:sp>
      <p:sp>
        <p:nvSpPr>
          <p:cNvPr id="49171" name="24 CuadroTexto"/>
          <p:cNvSpPr txBox="1">
            <a:spLocks noChangeArrowheads="1"/>
          </p:cNvSpPr>
          <p:nvPr/>
        </p:nvSpPr>
        <p:spPr bwMode="auto">
          <a:xfrm>
            <a:off x="2015967" y="597094"/>
            <a:ext cx="813761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2255" b="1" dirty="0">
                <a:solidFill>
                  <a:schemeClr val="bg1"/>
                </a:solidFill>
                <a:latin typeface="Verdana" panose="020B0604030504040204" pitchFamily="34" charset="0"/>
              </a:rPr>
              <a:t>SÍNTESIS Y DEGRADACION COLINÉRGICA</a:t>
            </a:r>
          </a:p>
        </p:txBody>
      </p:sp>
      <p:sp>
        <p:nvSpPr>
          <p:cNvPr id="5" name="CuadroTexto 4"/>
          <p:cNvSpPr txBox="1"/>
          <p:nvPr/>
        </p:nvSpPr>
        <p:spPr>
          <a:xfrm>
            <a:off x="4982305" y="1894736"/>
            <a:ext cx="1329318" cy="300723"/>
          </a:xfrm>
          <a:prstGeom prst="rect">
            <a:avLst/>
          </a:prstGeom>
          <a:noFill/>
        </p:spPr>
        <p:txBody>
          <a:bodyPr wrap="square" rtlCol="0">
            <a:spAutoFit/>
          </a:bodyPr>
          <a:lstStyle/>
          <a:p>
            <a:pPr algn="ctr" defTabSz="442280" eaLnBrk="0" fontAlgn="base" hangingPunct="0">
              <a:spcBef>
                <a:spcPct val="0"/>
              </a:spcBef>
              <a:spcAft>
                <a:spcPct val="0"/>
              </a:spcAft>
            </a:pPr>
            <a:r>
              <a:rPr lang="es-ES" sz="1354" dirty="0">
                <a:solidFill>
                  <a:srgbClr val="FFFF00"/>
                </a:solidFill>
                <a:latin typeface="Calibri" panose="020F0502020204030204" pitchFamily="34" charset="0"/>
              </a:rPr>
              <a:t>(PRECURSOR)</a:t>
            </a:r>
          </a:p>
        </p:txBody>
      </p:sp>
      <p:sp>
        <p:nvSpPr>
          <p:cNvPr id="25" name="CuadroTexto 24"/>
          <p:cNvSpPr txBox="1"/>
          <p:nvPr/>
        </p:nvSpPr>
        <p:spPr>
          <a:xfrm>
            <a:off x="7430624" y="2525277"/>
            <a:ext cx="1329318" cy="300723"/>
          </a:xfrm>
          <a:prstGeom prst="rect">
            <a:avLst/>
          </a:prstGeom>
          <a:noFill/>
        </p:spPr>
        <p:txBody>
          <a:bodyPr wrap="square" rtlCol="0">
            <a:spAutoFit/>
          </a:bodyPr>
          <a:lstStyle/>
          <a:p>
            <a:pPr algn="ctr" defTabSz="442280" eaLnBrk="0" fontAlgn="base" hangingPunct="0">
              <a:spcBef>
                <a:spcPct val="0"/>
              </a:spcBef>
              <a:spcAft>
                <a:spcPct val="0"/>
              </a:spcAft>
            </a:pPr>
            <a:r>
              <a:rPr lang="es-ES" sz="1354" dirty="0">
                <a:solidFill>
                  <a:srgbClr val="FFFF00"/>
                </a:solidFill>
                <a:latin typeface="Calibri" panose="020F0502020204030204" pitchFamily="34" charset="0"/>
              </a:rPr>
              <a:t>(ENZIMA)</a:t>
            </a:r>
          </a:p>
        </p:txBody>
      </p:sp>
      <p:sp>
        <p:nvSpPr>
          <p:cNvPr id="10" name="CuadroTexto 9">
            <a:extLst>
              <a:ext uri="{FF2B5EF4-FFF2-40B4-BE49-F238E27FC236}">
                <a16:creationId xmlns:a16="http://schemas.microsoft.com/office/drawing/2014/main" id="{127E4ABC-8C04-4775-946B-771689CCCA71}"/>
              </a:ext>
            </a:extLst>
          </p:cNvPr>
          <p:cNvSpPr txBox="1"/>
          <p:nvPr/>
        </p:nvSpPr>
        <p:spPr>
          <a:xfrm>
            <a:off x="445135" y="3427460"/>
            <a:ext cx="3937921" cy="806631"/>
          </a:xfrm>
          <a:prstGeom prst="rect">
            <a:avLst/>
          </a:prstGeom>
          <a:noFill/>
        </p:spPr>
        <p:txBody>
          <a:bodyPr wrap="square" rtlCol="0">
            <a:spAutoFit/>
          </a:bodyPr>
          <a:lstStyle/>
          <a:p>
            <a:pPr algn="ctr" defTabSz="442280" eaLnBrk="0" fontAlgn="base" hangingPunct="0">
              <a:spcBef>
                <a:spcPct val="0"/>
              </a:spcBef>
              <a:spcAft>
                <a:spcPct val="0"/>
              </a:spcAft>
            </a:pPr>
            <a:r>
              <a:rPr lang="es-ES" sz="2321" b="1" dirty="0">
                <a:solidFill>
                  <a:schemeClr val="accent4">
                    <a:lumMod val="60000"/>
                    <a:lumOff val="40000"/>
                  </a:schemeClr>
                </a:solidFill>
                <a:latin typeface="Calibri" panose="020F0502020204030204" pitchFamily="34" charset="0"/>
              </a:rPr>
              <a:t>Acetil </a:t>
            </a:r>
            <a:r>
              <a:rPr lang="es-ES" sz="2321" b="1" dirty="0" err="1">
                <a:solidFill>
                  <a:schemeClr val="accent4">
                    <a:lumMod val="60000"/>
                    <a:lumOff val="40000"/>
                  </a:schemeClr>
                </a:solidFill>
                <a:latin typeface="Calibri" panose="020F0502020204030204" pitchFamily="34" charset="0"/>
              </a:rPr>
              <a:t>colinesterasa</a:t>
            </a:r>
            <a:endParaRPr lang="es-ES" sz="2321" b="1" dirty="0">
              <a:solidFill>
                <a:schemeClr val="accent4">
                  <a:lumMod val="60000"/>
                  <a:lumOff val="40000"/>
                </a:schemeClr>
              </a:solidFill>
              <a:latin typeface="Calibri" panose="020F0502020204030204" pitchFamily="34" charset="0"/>
            </a:endParaRPr>
          </a:p>
          <a:p>
            <a:pPr algn="ctr" defTabSz="442280" eaLnBrk="0" fontAlgn="base" hangingPunct="0">
              <a:spcBef>
                <a:spcPct val="0"/>
              </a:spcBef>
              <a:spcAft>
                <a:spcPct val="0"/>
              </a:spcAft>
            </a:pPr>
            <a:r>
              <a:rPr lang="es-ES" sz="2321" b="1" dirty="0">
                <a:solidFill>
                  <a:schemeClr val="accent4">
                    <a:lumMod val="60000"/>
                    <a:lumOff val="40000"/>
                  </a:schemeClr>
                </a:solidFill>
                <a:latin typeface="Calibri" panose="020F0502020204030204" pitchFamily="34" charset="0"/>
              </a:rPr>
              <a:t>(</a:t>
            </a:r>
            <a:r>
              <a:rPr lang="es-ES" sz="2321" b="1" dirty="0" err="1">
                <a:solidFill>
                  <a:schemeClr val="accent4">
                    <a:lumMod val="60000"/>
                    <a:lumOff val="40000"/>
                  </a:schemeClr>
                </a:solidFill>
                <a:latin typeface="Calibri" panose="020F0502020204030204" pitchFamily="34" charset="0"/>
              </a:rPr>
              <a:t>AchE</a:t>
            </a:r>
            <a:r>
              <a:rPr lang="es-ES" sz="2321" b="1" dirty="0">
                <a:solidFill>
                  <a:schemeClr val="accent4">
                    <a:lumMod val="60000"/>
                    <a:lumOff val="40000"/>
                  </a:schemeClr>
                </a:solidFill>
                <a:latin typeface="Calibri" panose="020F0502020204030204" pitchFamily="34" charset="0"/>
              </a:rPr>
              <a:t>)</a:t>
            </a:r>
          </a:p>
        </p:txBody>
      </p:sp>
      <p:sp>
        <p:nvSpPr>
          <p:cNvPr id="11" name="CuadroTexto 10">
            <a:extLst>
              <a:ext uri="{FF2B5EF4-FFF2-40B4-BE49-F238E27FC236}">
                <a16:creationId xmlns:a16="http://schemas.microsoft.com/office/drawing/2014/main" id="{008E37E5-A30D-4A7A-ACA8-C18D27394CE7}"/>
              </a:ext>
            </a:extLst>
          </p:cNvPr>
          <p:cNvSpPr txBox="1"/>
          <p:nvPr/>
        </p:nvSpPr>
        <p:spPr>
          <a:xfrm>
            <a:off x="7281592" y="3495327"/>
            <a:ext cx="3937921" cy="806631"/>
          </a:xfrm>
          <a:prstGeom prst="rect">
            <a:avLst/>
          </a:prstGeom>
          <a:noFill/>
        </p:spPr>
        <p:txBody>
          <a:bodyPr wrap="square" rtlCol="0">
            <a:spAutoFit/>
          </a:bodyPr>
          <a:lstStyle/>
          <a:p>
            <a:pPr algn="ctr" defTabSz="442280" eaLnBrk="0" fontAlgn="base" hangingPunct="0">
              <a:spcBef>
                <a:spcPct val="0"/>
              </a:spcBef>
              <a:spcAft>
                <a:spcPct val="0"/>
              </a:spcAft>
            </a:pPr>
            <a:r>
              <a:rPr lang="es-ES" sz="2321" b="1" dirty="0" err="1">
                <a:solidFill>
                  <a:schemeClr val="accent4">
                    <a:lumMod val="60000"/>
                    <a:lumOff val="40000"/>
                  </a:schemeClr>
                </a:solidFill>
                <a:latin typeface="Calibri" panose="020F0502020204030204" pitchFamily="34" charset="0"/>
              </a:rPr>
              <a:t>Butirilcolinesterasa</a:t>
            </a:r>
            <a:endParaRPr lang="es-ES" sz="2321" b="1" dirty="0">
              <a:solidFill>
                <a:schemeClr val="accent4">
                  <a:lumMod val="60000"/>
                  <a:lumOff val="40000"/>
                </a:schemeClr>
              </a:solidFill>
              <a:latin typeface="Calibri" panose="020F0502020204030204" pitchFamily="34" charset="0"/>
            </a:endParaRPr>
          </a:p>
          <a:p>
            <a:pPr algn="ctr" defTabSz="442280" eaLnBrk="0" fontAlgn="base" hangingPunct="0">
              <a:spcBef>
                <a:spcPct val="0"/>
              </a:spcBef>
              <a:spcAft>
                <a:spcPct val="0"/>
              </a:spcAft>
            </a:pPr>
            <a:r>
              <a:rPr lang="es-ES" sz="2321" b="1" dirty="0">
                <a:solidFill>
                  <a:schemeClr val="accent4">
                    <a:lumMod val="60000"/>
                    <a:lumOff val="40000"/>
                  </a:schemeClr>
                </a:solidFill>
                <a:latin typeface="Calibri" panose="020F0502020204030204" pitchFamily="34" charset="0"/>
              </a:rPr>
              <a:t>(</a:t>
            </a:r>
            <a:r>
              <a:rPr lang="es-ES" sz="2321" b="1" dirty="0" err="1">
                <a:solidFill>
                  <a:schemeClr val="accent4">
                    <a:lumMod val="60000"/>
                    <a:lumOff val="40000"/>
                  </a:schemeClr>
                </a:solidFill>
                <a:latin typeface="Calibri" panose="020F0502020204030204" pitchFamily="34" charset="0"/>
              </a:rPr>
              <a:t>BuCE</a:t>
            </a:r>
            <a:r>
              <a:rPr lang="es-ES" sz="2321" b="1" dirty="0">
                <a:solidFill>
                  <a:schemeClr val="accent4">
                    <a:lumMod val="60000"/>
                    <a:lumOff val="40000"/>
                  </a:schemeClr>
                </a:solidFill>
                <a:latin typeface="Calibri" panose="020F0502020204030204" pitchFamily="34" charset="0"/>
              </a:rPr>
              <a:t>)</a:t>
            </a:r>
          </a:p>
        </p:txBody>
      </p:sp>
      <p:cxnSp>
        <p:nvCxnSpPr>
          <p:cNvPr id="12" name="Conector recto de flecha 11">
            <a:extLst>
              <a:ext uri="{FF2B5EF4-FFF2-40B4-BE49-F238E27FC236}">
                <a16:creationId xmlns:a16="http://schemas.microsoft.com/office/drawing/2014/main" id="{64B18FE9-99AC-4154-8BD6-08BCA0D3CE02}"/>
              </a:ext>
            </a:extLst>
          </p:cNvPr>
          <p:cNvCxnSpPr>
            <a:cxnSpLocks/>
          </p:cNvCxnSpPr>
          <p:nvPr/>
        </p:nvCxnSpPr>
        <p:spPr>
          <a:xfrm flipH="1" flipV="1">
            <a:off x="6669237" y="3006507"/>
            <a:ext cx="1232953" cy="56870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7D3B22D-FFF0-48F6-815A-3C643B8475DB}"/>
              </a:ext>
            </a:extLst>
          </p:cNvPr>
          <p:cNvCxnSpPr>
            <a:cxnSpLocks/>
          </p:cNvCxnSpPr>
          <p:nvPr/>
        </p:nvCxnSpPr>
        <p:spPr>
          <a:xfrm flipV="1">
            <a:off x="2984809" y="2996296"/>
            <a:ext cx="1559719" cy="43116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CD439FED-CD9D-4145-A1C0-2F2AB0B04BE7}"/>
              </a:ext>
            </a:extLst>
          </p:cNvPr>
          <p:cNvSpPr/>
          <p:nvPr/>
        </p:nvSpPr>
        <p:spPr>
          <a:xfrm>
            <a:off x="7736456" y="4406620"/>
            <a:ext cx="3483056" cy="1163908"/>
          </a:xfrm>
          <a:prstGeom prst="rect">
            <a:avLst/>
          </a:prstGeom>
        </p:spPr>
        <p:txBody>
          <a:bodyPr wrap="square">
            <a:spAutoFit/>
          </a:bodyPr>
          <a:lstStyle/>
          <a:p>
            <a:pPr algn="ctr" defTabSz="442280" eaLnBrk="0" fontAlgn="base" hangingPunct="0">
              <a:spcBef>
                <a:spcPct val="0"/>
              </a:spcBef>
              <a:spcAft>
                <a:spcPct val="0"/>
              </a:spcAft>
            </a:pPr>
            <a:r>
              <a:rPr lang="es-ES" sz="1741" dirty="0">
                <a:solidFill>
                  <a:prstClr val="white"/>
                </a:solidFill>
                <a:latin typeface="Calibri" panose="020F0502020204030204" pitchFamily="34" charset="0"/>
              </a:rPr>
              <a:t>Tiende a localizarse </a:t>
            </a:r>
            <a:r>
              <a:rPr lang="es-ES" sz="1741" dirty="0" err="1">
                <a:solidFill>
                  <a:prstClr val="white"/>
                </a:solidFill>
                <a:latin typeface="Calibri" panose="020F0502020204030204" pitchFamily="34" charset="0"/>
              </a:rPr>
              <a:t>extrasinápticamente</a:t>
            </a:r>
            <a:r>
              <a:rPr lang="es-ES" sz="1741" dirty="0">
                <a:solidFill>
                  <a:prstClr val="white"/>
                </a:solidFill>
                <a:latin typeface="Calibri" panose="020F0502020204030204" pitchFamily="34" charset="0"/>
              </a:rPr>
              <a:t>, especialmente en las células </a:t>
            </a:r>
            <a:r>
              <a:rPr lang="es-ES" sz="1741" dirty="0" err="1">
                <a:solidFill>
                  <a:prstClr val="white"/>
                </a:solidFill>
                <a:latin typeface="Calibri" panose="020F0502020204030204" pitchFamily="34" charset="0"/>
              </a:rPr>
              <a:t>gliales</a:t>
            </a:r>
            <a:r>
              <a:rPr lang="es-ES" sz="1741" dirty="0">
                <a:solidFill>
                  <a:prstClr val="white"/>
                </a:solidFill>
                <a:latin typeface="Calibri" panose="020F0502020204030204" pitchFamily="34" charset="0"/>
              </a:rPr>
              <a:t>, el plasma y el líquido intersticial.</a:t>
            </a:r>
          </a:p>
        </p:txBody>
      </p:sp>
      <p:sp>
        <p:nvSpPr>
          <p:cNvPr id="15" name="Rectángulo 14">
            <a:extLst>
              <a:ext uri="{FF2B5EF4-FFF2-40B4-BE49-F238E27FC236}">
                <a16:creationId xmlns:a16="http://schemas.microsoft.com/office/drawing/2014/main" id="{5BD175A1-C01E-4381-B144-8B90BBDBB6D8}"/>
              </a:ext>
            </a:extLst>
          </p:cNvPr>
          <p:cNvSpPr/>
          <p:nvPr/>
        </p:nvSpPr>
        <p:spPr>
          <a:xfrm>
            <a:off x="822206" y="4265163"/>
            <a:ext cx="3418172" cy="1431802"/>
          </a:xfrm>
          <a:prstGeom prst="rect">
            <a:avLst/>
          </a:prstGeom>
        </p:spPr>
        <p:txBody>
          <a:bodyPr wrap="square">
            <a:spAutoFit/>
          </a:bodyPr>
          <a:lstStyle/>
          <a:p>
            <a:pPr algn="ctr" defTabSz="442280" eaLnBrk="0" fontAlgn="base" hangingPunct="0">
              <a:spcBef>
                <a:spcPct val="0"/>
              </a:spcBef>
              <a:spcAft>
                <a:spcPct val="0"/>
              </a:spcAft>
            </a:pPr>
            <a:r>
              <a:rPr lang="es-ES" sz="1741" dirty="0">
                <a:solidFill>
                  <a:prstClr val="white"/>
                </a:solidFill>
                <a:latin typeface="Calibri" panose="020F0502020204030204" pitchFamily="34" charset="0"/>
              </a:rPr>
              <a:t>Tiende a localizarse en la sinapsis colinérgica, donde hidroliza la acetilcolina recién liberada por la terminación. Es 10 veces más abundante en el cerebro.</a:t>
            </a:r>
          </a:p>
        </p:txBody>
      </p:sp>
      <p:sp>
        <p:nvSpPr>
          <p:cNvPr id="16" name="CuadroTexto 15">
            <a:extLst>
              <a:ext uri="{FF2B5EF4-FFF2-40B4-BE49-F238E27FC236}">
                <a16:creationId xmlns:a16="http://schemas.microsoft.com/office/drawing/2014/main" id="{577562B2-15D0-4F4D-84BB-E62B7436876E}"/>
              </a:ext>
            </a:extLst>
          </p:cNvPr>
          <p:cNvSpPr txBox="1"/>
          <p:nvPr/>
        </p:nvSpPr>
        <p:spPr>
          <a:xfrm>
            <a:off x="964883" y="5876519"/>
            <a:ext cx="3275494" cy="390107"/>
          </a:xfrm>
          <a:prstGeom prst="rect">
            <a:avLst/>
          </a:prstGeom>
          <a:noFill/>
          <a:ln>
            <a:solidFill>
              <a:srgbClr val="FFFF00"/>
            </a:solidFill>
          </a:ln>
        </p:spPr>
        <p:txBody>
          <a:bodyPr wrap="square" rtlCol="0">
            <a:spAutoFit/>
          </a:bodyPr>
          <a:lstStyle/>
          <a:p>
            <a:pPr algn="ctr" defTabSz="442280" eaLnBrk="0" fontAlgn="base" hangingPunct="0">
              <a:spcBef>
                <a:spcPct val="0"/>
              </a:spcBef>
              <a:spcAft>
                <a:spcPct val="0"/>
              </a:spcAft>
            </a:pPr>
            <a:r>
              <a:rPr lang="es-ES" sz="1935" dirty="0">
                <a:solidFill>
                  <a:prstClr val="white"/>
                </a:solidFill>
                <a:latin typeface="Calibri" panose="020F0502020204030204" pitchFamily="34" charset="0"/>
              </a:rPr>
              <a:t>GENERALMENTE EN SINAPSIS</a:t>
            </a:r>
          </a:p>
        </p:txBody>
      </p:sp>
      <p:sp>
        <p:nvSpPr>
          <p:cNvPr id="17" name="CuadroTexto 16">
            <a:extLst>
              <a:ext uri="{FF2B5EF4-FFF2-40B4-BE49-F238E27FC236}">
                <a16:creationId xmlns:a16="http://schemas.microsoft.com/office/drawing/2014/main" id="{E77AD031-EFBB-49B2-BD45-3B835FA3B15D}"/>
              </a:ext>
            </a:extLst>
          </p:cNvPr>
          <p:cNvSpPr txBox="1"/>
          <p:nvPr/>
        </p:nvSpPr>
        <p:spPr>
          <a:xfrm>
            <a:off x="7736456" y="5727646"/>
            <a:ext cx="3275494" cy="687881"/>
          </a:xfrm>
          <a:prstGeom prst="rect">
            <a:avLst/>
          </a:prstGeom>
          <a:noFill/>
          <a:ln>
            <a:solidFill>
              <a:srgbClr val="FFFF00"/>
            </a:solidFill>
          </a:ln>
        </p:spPr>
        <p:txBody>
          <a:bodyPr wrap="square" rtlCol="0">
            <a:spAutoFit/>
          </a:bodyPr>
          <a:lstStyle/>
          <a:p>
            <a:pPr algn="ctr" defTabSz="442280" eaLnBrk="0" fontAlgn="base" hangingPunct="0">
              <a:spcBef>
                <a:spcPct val="0"/>
              </a:spcBef>
              <a:spcAft>
                <a:spcPct val="0"/>
              </a:spcAft>
            </a:pPr>
            <a:r>
              <a:rPr lang="es-ES" sz="1935" dirty="0">
                <a:solidFill>
                  <a:prstClr val="white"/>
                </a:solidFill>
                <a:latin typeface="Calibri" panose="020F0502020204030204" pitchFamily="34" charset="0"/>
              </a:rPr>
              <a:t>GENERALMENTE EXTRASINÁPTICA</a:t>
            </a:r>
          </a:p>
        </p:txBody>
      </p:sp>
      <p:sp>
        <p:nvSpPr>
          <p:cNvPr id="18" name="Text Box 449"/>
          <p:cNvSpPr txBox="1">
            <a:spLocks noChangeArrowheads="1"/>
          </p:cNvSpPr>
          <p:nvPr/>
        </p:nvSpPr>
        <p:spPr bwMode="auto">
          <a:xfrm>
            <a:off x="1978037" y="1500317"/>
            <a:ext cx="2467324"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dirty="0">
                <a:solidFill>
                  <a:prstClr val="white"/>
                </a:solidFill>
                <a:latin typeface="Verdana" panose="020B0604030504040204" pitchFamily="34" charset="0"/>
              </a:rPr>
              <a:t>Acetil </a:t>
            </a:r>
            <a:r>
              <a:rPr lang="es-ES" altLang="es-ES" sz="2255" b="1" dirty="0" err="1" smtClean="0">
                <a:solidFill>
                  <a:prstClr val="white"/>
                </a:solidFill>
                <a:latin typeface="Verdana" panose="020B0604030504040204" pitchFamily="34" charset="0"/>
              </a:rPr>
              <a:t>CoA</a:t>
            </a:r>
            <a:r>
              <a:rPr lang="es-ES" altLang="es-ES" sz="2255" b="1" dirty="0" smtClean="0">
                <a:solidFill>
                  <a:prstClr val="white"/>
                </a:solidFill>
                <a:latin typeface="Verdana" panose="020B0604030504040204" pitchFamily="34" charset="0"/>
              </a:rPr>
              <a:t>   +</a:t>
            </a:r>
            <a:endParaRPr lang="es-ES" altLang="es-ES" sz="2255" b="1" dirty="0">
              <a:solidFill>
                <a:prstClr val="white"/>
              </a:solidFill>
              <a:latin typeface="Verdana" panose="020B0604030504040204" pitchFamily="34" charset="0"/>
            </a:endParaRPr>
          </a:p>
        </p:txBody>
      </p:sp>
    </p:spTree>
    <p:extLst>
      <p:ext uri="{BB962C8B-B14F-4D97-AF65-F5344CB8AC3E}">
        <p14:creationId xmlns:p14="http://schemas.microsoft.com/office/powerpoint/2010/main" val="3090745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3490" name="Group 446"/>
          <p:cNvGrpSpPr>
            <a:grpSpLocks/>
          </p:cNvGrpSpPr>
          <p:nvPr/>
        </p:nvGrpSpPr>
        <p:grpSpPr bwMode="auto">
          <a:xfrm>
            <a:off x="3187549" y="654786"/>
            <a:ext cx="5816902" cy="4871283"/>
            <a:chOff x="930" y="346"/>
            <a:chExt cx="1950" cy="2132"/>
          </a:xfrm>
        </p:grpSpPr>
        <p:sp>
          <p:nvSpPr>
            <p:cNvPr id="63589"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3590"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3491"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3492"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3493" name="Text Box 347"/>
          <p:cNvSpPr txBox="1">
            <a:spLocks noChangeArrowheads="1"/>
          </p:cNvSpPr>
          <p:nvPr/>
        </p:nvSpPr>
        <p:spPr bwMode="auto">
          <a:xfrm>
            <a:off x="2847484" y="5797524"/>
            <a:ext cx="948602"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3494" name="8 Grupo"/>
          <p:cNvGrpSpPr>
            <a:grpSpLocks/>
          </p:cNvGrpSpPr>
          <p:nvPr/>
        </p:nvGrpSpPr>
        <p:grpSpPr bwMode="auto">
          <a:xfrm rot="3419143">
            <a:off x="8773268" y="3728796"/>
            <a:ext cx="337082" cy="414641"/>
            <a:chOff x="2857547" y="1713979"/>
            <a:chExt cx="1428955" cy="2071802"/>
          </a:xfrm>
        </p:grpSpPr>
        <p:sp>
          <p:nvSpPr>
            <p:cNvPr id="63584"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3585"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3586"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3587"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3588"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9"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3582"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3583"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3496"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18474" name="Text Box 449"/>
          <p:cNvSpPr txBox="1">
            <a:spLocks noChangeArrowheads="1"/>
          </p:cNvSpPr>
          <p:nvPr/>
        </p:nvSpPr>
        <p:spPr bwMode="auto">
          <a:xfrm>
            <a:off x="4887875" y="1928110"/>
            <a:ext cx="2013543"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dirty="0">
                <a:solidFill>
                  <a:prstClr val="white"/>
                </a:solidFill>
                <a:latin typeface="Verdana" panose="020B0604030504040204" pitchFamily="34" charset="0"/>
              </a:rPr>
              <a:t>Acetil Coa</a:t>
            </a:r>
          </a:p>
        </p:txBody>
      </p:sp>
      <p:sp>
        <p:nvSpPr>
          <p:cNvPr id="18475" name="Text Box 450"/>
          <p:cNvSpPr txBox="1">
            <a:spLocks noChangeArrowheads="1"/>
          </p:cNvSpPr>
          <p:nvPr/>
        </p:nvSpPr>
        <p:spPr bwMode="auto">
          <a:xfrm>
            <a:off x="5194382" y="851031"/>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18476" name="Text Box 451"/>
          <p:cNvSpPr txBox="1">
            <a:spLocks noChangeArrowheads="1"/>
          </p:cNvSpPr>
          <p:nvPr/>
        </p:nvSpPr>
        <p:spPr bwMode="auto">
          <a:xfrm>
            <a:off x="6612571" y="143267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dirty="0">
                <a:solidFill>
                  <a:prstClr val="white"/>
                </a:solidFill>
                <a:latin typeface="Verdana" panose="020B0604030504040204" pitchFamily="34" charset="0"/>
              </a:rPr>
              <a:t>CAT</a:t>
            </a:r>
          </a:p>
        </p:txBody>
      </p:sp>
      <p:sp>
        <p:nvSpPr>
          <p:cNvPr id="18478" name="Oval 452"/>
          <p:cNvSpPr>
            <a:spLocks noChangeArrowheads="1"/>
          </p:cNvSpPr>
          <p:nvPr/>
        </p:nvSpPr>
        <p:spPr bwMode="auto">
          <a:xfrm>
            <a:off x="3847546" y="1849942"/>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18479" name="Text Box 453"/>
          <p:cNvSpPr txBox="1">
            <a:spLocks noChangeArrowheads="1"/>
          </p:cNvSpPr>
          <p:nvPr/>
        </p:nvSpPr>
        <p:spPr bwMode="auto">
          <a:xfrm>
            <a:off x="4767063" y="3315646"/>
            <a:ext cx="2571369" cy="38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1879" b="1">
                <a:solidFill>
                  <a:prstClr val="white"/>
                </a:solidFill>
                <a:latin typeface="Verdana" panose="020B0604030504040204" pitchFamily="34" charset="0"/>
              </a:rPr>
              <a:t>Acetilcolina</a:t>
            </a:r>
          </a:p>
        </p:txBody>
      </p:sp>
      <p:sp>
        <p:nvSpPr>
          <p:cNvPr id="18480" name="Line 454"/>
          <p:cNvSpPr>
            <a:spLocks noChangeShapeType="1"/>
          </p:cNvSpPr>
          <p:nvPr/>
        </p:nvSpPr>
        <p:spPr bwMode="auto">
          <a:xfrm>
            <a:off x="6028883" y="2751855"/>
            <a:ext cx="0" cy="54142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201331" y="3685541"/>
            <a:ext cx="505623" cy="360227"/>
          </a:xfrm>
          <a:prstGeom prst="rect">
            <a:avLst/>
          </a:prstGeom>
          <a:noFill/>
          <a:ln w="9525">
            <a:noFill/>
            <a:miter lim="800000"/>
            <a:headEnd/>
            <a:tailEnd/>
          </a:ln>
        </p:spPr>
        <p:txBody>
          <a:bodyPr>
            <a:spAutoFit/>
          </a:bodyPr>
          <a:lstStyle/>
          <a:p>
            <a:pPr defTabSz="442280">
              <a:spcBef>
                <a:spcPct val="50000"/>
              </a:spcBef>
              <a:defRPr/>
            </a:pPr>
            <a:r>
              <a:rPr lang="es-ES" sz="1741" b="1" dirty="0">
                <a:solidFill>
                  <a:prstClr val="white"/>
                </a:solidFill>
                <a:latin typeface="Calibri" panose="020F0502020204030204"/>
              </a:rPr>
              <a:t>N</a:t>
            </a:r>
          </a:p>
        </p:txBody>
      </p:sp>
      <p:grpSp>
        <p:nvGrpSpPr>
          <p:cNvPr id="10"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3578"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51" name="250 CuadroTexto"/>
          <p:cNvSpPr txBox="1">
            <a:spLocks noChangeArrowheads="1"/>
          </p:cNvSpPr>
          <p:nvPr/>
        </p:nvSpPr>
        <p:spPr bwMode="auto">
          <a:xfrm>
            <a:off x="2975009" y="1752167"/>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11" name="258 Grupo"/>
          <p:cNvGrpSpPr>
            <a:grpSpLocks/>
          </p:cNvGrpSpPr>
          <p:nvPr/>
        </p:nvGrpSpPr>
        <p:grpSpPr bwMode="auto">
          <a:xfrm>
            <a:off x="5217794" y="3965945"/>
            <a:ext cx="2290670" cy="872536"/>
            <a:chOff x="3637270" y="4000504"/>
            <a:chExt cx="2438100" cy="928694"/>
          </a:xfrm>
        </p:grpSpPr>
        <p:sp>
          <p:nvSpPr>
            <p:cNvPr id="63572" name="Oval 209"/>
            <p:cNvSpPr>
              <a:spLocks noChangeArrowheads="1"/>
            </p:cNvSpPr>
            <p:nvPr/>
          </p:nvSpPr>
          <p:spPr bwMode="auto">
            <a:xfrm>
              <a:off x="3637270" y="4214818"/>
              <a:ext cx="360362" cy="284990"/>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dirty="0" err="1">
                  <a:solidFill>
                    <a:prstClr val="black"/>
                  </a:solidFill>
                  <a:latin typeface="Verdana" panose="020B0604030504040204" pitchFamily="34" charset="0"/>
                </a:rPr>
                <a:t>ACh</a:t>
              </a:r>
              <a:endParaRPr lang="en-US" altLang="es-ES" sz="1315" dirty="0">
                <a:solidFill>
                  <a:prstClr val="black"/>
                </a:solidFill>
                <a:latin typeface="Verdana" panose="020B0604030504040204" pitchFamily="34" charset="0"/>
              </a:endParaRPr>
            </a:p>
          </p:txBody>
        </p:sp>
        <p:sp>
          <p:nvSpPr>
            <p:cNvPr id="63573"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3574"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3575"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3576"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2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2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12" name="263 Grupo"/>
          <p:cNvGrpSpPr>
            <a:grpSpLocks/>
          </p:cNvGrpSpPr>
          <p:nvPr/>
        </p:nvGrpSpPr>
        <p:grpSpPr bwMode="auto">
          <a:xfrm>
            <a:off x="4015340" y="3831711"/>
            <a:ext cx="4362676" cy="1397205"/>
            <a:chOff x="2357422" y="3857628"/>
            <a:chExt cx="4643470" cy="1487548"/>
          </a:xfrm>
        </p:grpSpPr>
        <p:sp>
          <p:nvSpPr>
            <p:cNvPr id="63568"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3569"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3570"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3571"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13" name="267 Grupo"/>
          <p:cNvGrpSpPr>
            <a:grpSpLocks/>
          </p:cNvGrpSpPr>
          <p:nvPr/>
        </p:nvGrpSpPr>
        <p:grpSpPr bwMode="auto">
          <a:xfrm>
            <a:off x="3142805" y="4502889"/>
            <a:ext cx="5839275" cy="688380"/>
            <a:chOff x="1428728" y="4572008"/>
            <a:chExt cx="6215106" cy="732124"/>
          </a:xfrm>
        </p:grpSpPr>
        <p:sp>
          <p:nvSpPr>
            <p:cNvPr id="63565"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3566"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3567"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pic>
        <p:nvPicPr>
          <p:cNvPr id="269"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1592" y="945632"/>
            <a:ext cx="671181" cy="62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7" descr="D:\A_Nuvia\A_Maestría Informática\AA_Tesis\Imágenes\STAR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4993" y="1012749"/>
            <a:ext cx="671181" cy="62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14" name="279 Grupo"/>
          <p:cNvGrpSpPr>
            <a:grpSpLocks/>
          </p:cNvGrpSpPr>
          <p:nvPr/>
        </p:nvGrpSpPr>
        <p:grpSpPr bwMode="auto">
          <a:xfrm>
            <a:off x="4887876" y="5509663"/>
            <a:ext cx="3087432" cy="604063"/>
            <a:chOff x="3286116" y="5643578"/>
            <a:chExt cx="3286148" cy="642942"/>
          </a:xfrm>
        </p:grpSpPr>
        <p:sp>
          <p:nvSpPr>
            <p:cNvPr id="63559"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3560"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3561"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3562"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3563"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3564"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279"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15" name="286 Grupo"/>
          <p:cNvGrpSpPr>
            <a:grpSpLocks/>
          </p:cNvGrpSpPr>
          <p:nvPr/>
        </p:nvGrpSpPr>
        <p:grpSpPr bwMode="auto">
          <a:xfrm>
            <a:off x="3344159" y="3496119"/>
            <a:ext cx="5369450" cy="1732778"/>
            <a:chOff x="1643042" y="3500438"/>
            <a:chExt cx="5715042" cy="1844719"/>
          </a:xfrm>
        </p:grpSpPr>
        <p:sp>
          <p:nvSpPr>
            <p:cNvPr id="63553"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3554"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3555"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3556"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3557"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3558"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288"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89"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3522"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a:t>
            </a:r>
          </a:p>
        </p:txBody>
      </p:sp>
      <p:sp>
        <p:nvSpPr>
          <p:cNvPr id="63551" name="CurvedRibbon3"/>
          <p:cNvSpPr>
            <a:spLocks noEditPoints="1" noChangeArrowheads="1"/>
          </p:cNvSpPr>
          <p:nvPr/>
        </p:nvSpPr>
        <p:spPr bwMode="auto">
          <a:xfrm rot="20126407">
            <a:off x="6543454" y="5662268"/>
            <a:ext cx="566775" cy="279934"/>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3552" name="291 CuadroTexto"/>
          <p:cNvSpPr txBox="1">
            <a:spLocks noChangeArrowheads="1"/>
          </p:cNvSpPr>
          <p:nvPr/>
        </p:nvSpPr>
        <p:spPr bwMode="auto">
          <a:xfrm rot="20141250">
            <a:off x="6803711" y="5747292"/>
            <a:ext cx="73830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sp>
        <p:nvSpPr>
          <p:cNvPr id="63549" name="CurvedRibbon3"/>
          <p:cNvSpPr>
            <a:spLocks noEditPoints="1" noChangeArrowheads="1"/>
          </p:cNvSpPr>
          <p:nvPr/>
        </p:nvSpPr>
        <p:spPr bwMode="auto">
          <a:xfrm rot="597652">
            <a:off x="5432277" y="5719965"/>
            <a:ext cx="566775" cy="281896"/>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3550" name="295 CuadroTexto"/>
          <p:cNvSpPr txBox="1">
            <a:spLocks noChangeArrowheads="1"/>
          </p:cNvSpPr>
          <p:nvPr/>
        </p:nvSpPr>
        <p:spPr bwMode="auto">
          <a:xfrm rot="612495">
            <a:off x="4933626" y="5775879"/>
            <a:ext cx="73830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299"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3528" name="300 CuadroTexto"/>
          <p:cNvSpPr txBox="1">
            <a:spLocks noChangeArrowheads="1"/>
          </p:cNvSpPr>
          <p:nvPr/>
        </p:nvSpPr>
        <p:spPr bwMode="auto">
          <a:xfrm>
            <a:off x="2828095" y="4100182"/>
            <a:ext cx="583181"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M2</a:t>
            </a:r>
          </a:p>
        </p:txBody>
      </p:sp>
      <p:sp>
        <p:nvSpPr>
          <p:cNvPr id="311" name="310 CuadroTexto"/>
          <p:cNvSpPr txBox="1">
            <a:spLocks noChangeArrowheads="1"/>
          </p:cNvSpPr>
          <p:nvPr/>
        </p:nvSpPr>
        <p:spPr bwMode="auto">
          <a:xfrm>
            <a:off x="1803426" y="3227646"/>
            <a:ext cx="1607851"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314"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23" name="322 CuadroTexto"/>
          <p:cNvSpPr txBox="1">
            <a:spLocks noChangeArrowheads="1"/>
          </p:cNvSpPr>
          <p:nvPr/>
        </p:nvSpPr>
        <p:spPr bwMode="auto">
          <a:xfrm>
            <a:off x="8646489" y="3026292"/>
            <a:ext cx="1700325"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sp>
        <p:nvSpPr>
          <p:cNvPr id="103"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4"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grpSp>
        <p:nvGrpSpPr>
          <p:cNvPr id="105" name="293 Grupo"/>
          <p:cNvGrpSpPr>
            <a:grpSpLocks/>
          </p:cNvGrpSpPr>
          <p:nvPr/>
        </p:nvGrpSpPr>
        <p:grpSpPr bwMode="auto">
          <a:xfrm rot="2071245">
            <a:off x="9941735" y="3866197"/>
            <a:ext cx="823085" cy="675804"/>
            <a:chOff x="4767990" y="5802453"/>
            <a:chExt cx="876061" cy="718869"/>
          </a:xfrm>
        </p:grpSpPr>
        <p:sp>
          <p:nvSpPr>
            <p:cNvPr id="106"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107"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cxnSp>
        <p:nvCxnSpPr>
          <p:cNvPr id="3" name="Conector recto de flecha 2"/>
          <p:cNvCxnSpPr/>
          <p:nvPr/>
        </p:nvCxnSpPr>
        <p:spPr>
          <a:xfrm>
            <a:off x="4066052" y="1917059"/>
            <a:ext cx="1090295" cy="0"/>
          </a:xfrm>
          <a:prstGeom prst="straightConnector1">
            <a:avLst/>
          </a:prstGeom>
          <a:ln w="76200">
            <a:solidFill>
              <a:schemeClr val="bg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108" name="Oval 209"/>
          <p:cNvSpPr>
            <a:spLocks noChangeArrowheads="1"/>
          </p:cNvSpPr>
          <p:nvPr/>
        </p:nvSpPr>
        <p:spPr bwMode="auto">
          <a:xfrm>
            <a:off x="10455698" y="4515766"/>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109" name="Oval 209"/>
          <p:cNvSpPr>
            <a:spLocks noChangeArrowheads="1"/>
          </p:cNvSpPr>
          <p:nvPr/>
        </p:nvSpPr>
        <p:spPr bwMode="auto">
          <a:xfrm>
            <a:off x="10537269" y="434953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 name="Rectángulo 1">
            <a:extLst>
              <a:ext uri="{FF2B5EF4-FFF2-40B4-BE49-F238E27FC236}">
                <a16:creationId xmlns:a16="http://schemas.microsoft.com/office/drawing/2014/main" id="{3F993C03-ECF1-48C5-896D-1B9CEFDE250F}"/>
              </a:ext>
            </a:extLst>
          </p:cNvPr>
          <p:cNvSpPr/>
          <p:nvPr/>
        </p:nvSpPr>
        <p:spPr>
          <a:xfrm>
            <a:off x="4597983" y="4247696"/>
            <a:ext cx="595035" cy="270972"/>
          </a:xfrm>
          <a:prstGeom prst="rect">
            <a:avLst/>
          </a:prstGeom>
        </p:spPr>
        <p:txBody>
          <a:bodyPr wrap="none">
            <a:spAutoFit/>
          </a:bodyPr>
          <a:lstStyle/>
          <a:p>
            <a:pPr defTabSz="442280" eaLnBrk="0" fontAlgn="base" hangingPunct="0">
              <a:spcBef>
                <a:spcPct val="0"/>
              </a:spcBef>
              <a:spcAft>
                <a:spcPct val="0"/>
              </a:spcAft>
            </a:pPr>
            <a:r>
              <a:rPr lang="es-CU" sz="1161" b="1" dirty="0" err="1">
                <a:solidFill>
                  <a:prstClr val="black"/>
                </a:solidFill>
                <a:latin typeface="Calibri" panose="020F0502020204030204" pitchFamily="34" charset="0"/>
              </a:rPr>
              <a:t>VAChT</a:t>
            </a:r>
            <a:endParaRPr lang="es-CU" sz="1161" b="1" dirty="0">
              <a:solidFill>
                <a:prstClr val="black"/>
              </a:solidFill>
              <a:latin typeface="Calibri" panose="020F0502020204030204" pitchFamily="34" charset="0"/>
            </a:endParaRPr>
          </a:p>
        </p:txBody>
      </p:sp>
      <p:sp>
        <p:nvSpPr>
          <p:cNvPr id="92" name="PubBanner">
            <a:extLst>
              <a:ext uri="{FF2B5EF4-FFF2-40B4-BE49-F238E27FC236}">
                <a16:creationId xmlns:a16="http://schemas.microsoft.com/office/drawing/2014/main" id="{C8F6E0BC-0505-4266-8CB3-C411F02B19A4}"/>
              </a:ext>
            </a:extLst>
          </p:cNvPr>
          <p:cNvSpPr>
            <a:spLocks noEditPoints="1" noChangeArrowheads="1"/>
          </p:cNvSpPr>
          <p:nvPr/>
        </p:nvSpPr>
        <p:spPr bwMode="auto">
          <a:xfrm rot="4440957">
            <a:off x="4950729" y="4238080"/>
            <a:ext cx="360005" cy="2088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92D050"/>
          </a:solidFill>
          <a:ln w="9525">
            <a:solidFill>
              <a:srgbClr val="000000"/>
            </a:solidFill>
            <a:miter lim="800000"/>
            <a:headEnd/>
            <a:tailEnd/>
          </a:ln>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5" name="Rectángulo 4"/>
          <p:cNvSpPr/>
          <p:nvPr/>
        </p:nvSpPr>
        <p:spPr>
          <a:xfrm>
            <a:off x="124691" y="819855"/>
            <a:ext cx="4696066" cy="600164"/>
          </a:xfrm>
          <a:prstGeom prst="rect">
            <a:avLst/>
          </a:prstGeom>
        </p:spPr>
        <p:txBody>
          <a:bodyPr wrap="square">
            <a:spAutoFit/>
          </a:bodyPr>
          <a:lstStyle/>
          <a:p>
            <a:pPr>
              <a:tabLst>
                <a:tab pos="457200" algn="l"/>
              </a:tabLst>
              <a:defRPr/>
            </a:pPr>
            <a:r>
              <a:rPr lang="es-ES_tradnl" sz="1100" b="1" dirty="0">
                <a:solidFill>
                  <a:srgbClr val="FFFF00"/>
                </a:solidFill>
                <a:latin typeface="Times New Roman" pitchFamily="18" charset="0"/>
              </a:rPr>
              <a:t>COLINA + ACETIL COENZIMA A (ACETIL-</a:t>
            </a:r>
            <a:r>
              <a:rPr lang="es-ES_tradnl" sz="1100" b="1" dirty="0" err="1">
                <a:solidFill>
                  <a:srgbClr val="FFFF00"/>
                </a:solidFill>
                <a:latin typeface="Times New Roman" pitchFamily="18" charset="0"/>
              </a:rPr>
              <a:t>CoA</a:t>
            </a:r>
            <a:r>
              <a:rPr lang="es-ES_tradnl" sz="1100" b="1" dirty="0">
                <a:solidFill>
                  <a:srgbClr val="FFFF00"/>
                </a:solidFill>
                <a:latin typeface="Times New Roman" pitchFamily="18" charset="0"/>
              </a:rPr>
              <a:t>) = ACETILCOLINA</a:t>
            </a:r>
          </a:p>
          <a:p>
            <a:pPr algn="ctr">
              <a:buFontTx/>
              <a:buChar char="-"/>
              <a:tabLst>
                <a:tab pos="457200" algn="l"/>
              </a:tabLst>
              <a:defRPr/>
            </a:pPr>
            <a:r>
              <a:rPr lang="es-ES_tradnl" sz="1100" b="1" dirty="0">
                <a:solidFill>
                  <a:schemeClr val="bg1"/>
                </a:solidFill>
                <a:latin typeface="Monotype Corsiva" pitchFamily="66" charset="0"/>
              </a:rPr>
              <a:t> </a:t>
            </a:r>
            <a:endParaRPr lang="es-ES_tradnl" sz="1100" b="1" dirty="0" smtClean="0">
              <a:solidFill>
                <a:schemeClr val="bg1"/>
              </a:solidFill>
              <a:latin typeface="Monotype Corsiva" pitchFamily="66" charset="0"/>
            </a:endParaRPr>
          </a:p>
          <a:p>
            <a:pPr algn="ctr">
              <a:buFontTx/>
              <a:buChar char="-"/>
              <a:tabLst>
                <a:tab pos="457200" algn="l"/>
              </a:tabLst>
              <a:defRPr/>
            </a:pPr>
            <a:r>
              <a:rPr lang="es-ES_tradnl" sz="1100" b="1" dirty="0" smtClean="0">
                <a:solidFill>
                  <a:schemeClr val="bg1"/>
                </a:solidFill>
                <a:latin typeface="Arial" panose="020B0604020202020204" pitchFamily="34" charset="0"/>
                <a:cs typeface="Arial" panose="020B0604020202020204" pitchFamily="34" charset="0"/>
              </a:rPr>
              <a:t>REACCIÓN </a:t>
            </a:r>
            <a:r>
              <a:rPr lang="es-ES_tradnl" sz="1100" b="1" dirty="0">
                <a:solidFill>
                  <a:schemeClr val="bg1"/>
                </a:solidFill>
                <a:latin typeface="Arial" panose="020B0604020202020204" pitchFamily="34" charset="0"/>
                <a:cs typeface="Arial" panose="020B0604020202020204" pitchFamily="34" charset="0"/>
              </a:rPr>
              <a:t>DE ACETILACIÓN </a:t>
            </a:r>
            <a:endParaRPr lang="es-ES_tradnl"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30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478396" y="2019522"/>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0" y="3637813"/>
            <a:ext cx="505623" cy="360227"/>
          </a:xfrm>
          <a:prstGeom prst="rect">
            <a:avLst/>
          </a:prstGeom>
          <a:noFill/>
          <a:ln w="9525">
            <a:noFill/>
            <a:miter lim="800000"/>
            <a:headEnd/>
            <a:tailEnd/>
          </a:ln>
        </p:spPr>
        <p:txBody>
          <a:bodyPr>
            <a:spAutoFit/>
          </a:bodyPr>
          <a:lstStyle/>
          <a:p>
            <a:pPr defTabSz="442280">
              <a:spcBef>
                <a:spcPct val="50000"/>
              </a:spcBef>
              <a:defRPr/>
            </a:pPr>
            <a:r>
              <a:rPr lang="es-ES" sz="174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008568" y="1549694"/>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a:t>
            </a:r>
          </a:p>
        </p:txBody>
      </p:sp>
      <p:grpSp>
        <p:nvGrpSpPr>
          <p:cNvPr id="65569" name="292 Grupo"/>
          <p:cNvGrpSpPr>
            <a:grpSpLocks/>
          </p:cNvGrpSpPr>
          <p:nvPr/>
        </p:nvGrpSpPr>
        <p:grpSpPr bwMode="auto">
          <a:xfrm>
            <a:off x="6361504" y="5433951"/>
            <a:ext cx="748726" cy="508247"/>
            <a:chOff x="4854502" y="5560879"/>
            <a:chExt cx="796915" cy="543770"/>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4854502" y="556087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grpSp>
        <p:nvGrpSpPr>
          <p:cNvPr id="65570" name="293 Grupo"/>
          <p:cNvGrpSpPr>
            <a:grpSpLocks/>
          </p:cNvGrpSpPr>
          <p:nvPr/>
        </p:nvGrpSpPr>
        <p:grpSpPr bwMode="auto">
          <a:xfrm rot="2071245">
            <a:off x="5167507" y="5485129"/>
            <a:ext cx="904510" cy="434470"/>
            <a:chOff x="4681325" y="5640157"/>
            <a:chExt cx="962726" cy="462156"/>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681325" y="5640157"/>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grpSp>
        <p:nvGrpSpPr>
          <p:cNvPr id="19" name="114 Grupo"/>
          <p:cNvGrpSpPr>
            <a:grpSpLocks/>
          </p:cNvGrpSpPr>
          <p:nvPr/>
        </p:nvGrpSpPr>
        <p:grpSpPr bwMode="auto">
          <a:xfrm>
            <a:off x="2459691" y="1012749"/>
            <a:ext cx="2072385" cy="805690"/>
            <a:chOff x="701647" y="857232"/>
            <a:chExt cx="2205770" cy="857256"/>
          </a:xfrm>
        </p:grpSpPr>
        <p:sp>
          <p:nvSpPr>
            <p:cNvPr id="65587" name="110 CuadroTexto"/>
            <p:cNvSpPr txBox="1">
              <a:spLocks noChangeArrowheads="1"/>
            </p:cNvSpPr>
            <p:nvPr/>
          </p:nvSpPr>
          <p:spPr bwMode="auto">
            <a:xfrm>
              <a:off x="701647" y="857232"/>
              <a:ext cx="2012965" cy="40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879" b="1" dirty="0" err="1">
                  <a:solidFill>
                    <a:srgbClr val="00B0F0"/>
                  </a:solidFill>
                  <a:latin typeface="Verdana" panose="020B0604030504040204" pitchFamily="34" charset="0"/>
                </a:rPr>
                <a:t>Hemicolinio</a:t>
              </a:r>
              <a:endParaRPr lang="es-ES" altLang="es-ES" sz="1879" b="1" dirty="0">
                <a:solidFill>
                  <a:srgbClr val="00B0F0"/>
                </a:solidFill>
                <a:latin typeface="Verdana" panose="020B0604030504040204" pitchFamily="34" charset="0"/>
              </a:endParaRPr>
            </a:p>
          </p:txBody>
        </p:sp>
        <p:cxnSp>
          <p:nvCxnSpPr>
            <p:cNvPr id="65588" name="112 Conector recto de flecha"/>
            <p:cNvCxnSpPr>
              <a:cxnSpLocks noChangeShapeType="1"/>
            </p:cNvCxnSpPr>
            <p:nvPr/>
          </p:nvCxnSpPr>
          <p:spPr bwMode="auto">
            <a:xfrm>
              <a:off x="2000232" y="1285860"/>
              <a:ext cx="857256" cy="428628"/>
            </a:xfrm>
            <a:prstGeom prst="straightConnector1">
              <a:avLst/>
            </a:prstGeom>
            <a:noFill/>
            <a:ln w="76200" algn="ctr">
              <a:solidFill>
                <a:schemeClr val="bg1"/>
              </a:solidFill>
              <a:prstDash val="dash"/>
              <a:round/>
              <a:headEnd/>
              <a:tailEnd type="arrow" w="med" len="med"/>
            </a:ln>
            <a:extLst>
              <a:ext uri="{909E8E84-426E-40DD-AFC4-6F175D3DCCD1}">
                <a14:hiddenFill xmlns:a14="http://schemas.microsoft.com/office/drawing/2010/main">
                  <a:noFill/>
                </a14:hiddenFill>
              </a:ext>
            </a:extLst>
          </p:spPr>
        </p:cxnSp>
        <p:sp>
          <p:nvSpPr>
            <p:cNvPr id="65589" name="113 CuadroTexto"/>
            <p:cNvSpPr txBox="1">
              <a:spLocks noChangeArrowheads="1"/>
            </p:cNvSpPr>
            <p:nvPr/>
          </p:nvSpPr>
          <p:spPr bwMode="auto">
            <a:xfrm>
              <a:off x="2478789" y="1195129"/>
              <a:ext cx="428628" cy="4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dirty="0">
                  <a:solidFill>
                    <a:prstClr val="white"/>
                  </a:solidFill>
                  <a:latin typeface="Verdana" panose="020B0604030504040204" pitchFamily="34" charset="0"/>
                </a:rPr>
                <a:t>-</a:t>
              </a:r>
            </a:p>
          </p:txBody>
        </p:sp>
      </p:gr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614307" y="500979"/>
            <a:ext cx="1778266" cy="2116605"/>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AFECTAN LA SÍNTESIS DEL NT</a:t>
            </a:r>
          </a:p>
        </p:txBody>
      </p:sp>
      <p:grpSp>
        <p:nvGrpSpPr>
          <p:cNvPr id="92" name="293 Grupo"/>
          <p:cNvGrpSpPr>
            <a:grpSpLocks/>
          </p:cNvGrpSpPr>
          <p:nvPr/>
        </p:nvGrpSpPr>
        <p:grpSpPr bwMode="auto">
          <a:xfrm rot="2071245">
            <a:off x="10134779" y="3728100"/>
            <a:ext cx="823085" cy="675804"/>
            <a:chOff x="4767990" y="5802453"/>
            <a:chExt cx="876061" cy="718869"/>
          </a:xfrm>
        </p:grpSpPr>
        <p:sp>
          <p:nvSpPr>
            <p:cNvPr id="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94"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sp>
        <p:nvSpPr>
          <p:cNvPr id="95" name="Rectángulo 94">
            <a:extLst>
              <a:ext uri="{FF2B5EF4-FFF2-40B4-BE49-F238E27FC236}">
                <a16:creationId xmlns:a16="http://schemas.microsoft.com/office/drawing/2014/main" id="{3F8CD77B-42D0-45EF-BC1F-3712D1810E91}"/>
              </a:ext>
            </a:extLst>
          </p:cNvPr>
          <p:cNvSpPr/>
          <p:nvPr/>
        </p:nvSpPr>
        <p:spPr>
          <a:xfrm>
            <a:off x="4597983" y="4247696"/>
            <a:ext cx="595035" cy="270972"/>
          </a:xfrm>
          <a:prstGeom prst="rect">
            <a:avLst/>
          </a:prstGeom>
        </p:spPr>
        <p:txBody>
          <a:bodyPr wrap="none">
            <a:spAutoFit/>
          </a:bodyPr>
          <a:lstStyle/>
          <a:p>
            <a:pPr defTabSz="442280" eaLnBrk="0" fontAlgn="base" hangingPunct="0">
              <a:spcBef>
                <a:spcPct val="0"/>
              </a:spcBef>
              <a:spcAft>
                <a:spcPct val="0"/>
              </a:spcAft>
            </a:pPr>
            <a:r>
              <a:rPr lang="es-CU" sz="1161" b="1" dirty="0" err="1">
                <a:solidFill>
                  <a:prstClr val="black"/>
                </a:solidFill>
                <a:latin typeface="Calibri" panose="020F0502020204030204" pitchFamily="34" charset="0"/>
              </a:rPr>
              <a:t>VAChT</a:t>
            </a:r>
            <a:endParaRPr lang="es-CU" sz="1161" b="1" dirty="0">
              <a:solidFill>
                <a:prstClr val="black"/>
              </a:solidFill>
              <a:latin typeface="Calibri" panose="020F0502020204030204" pitchFamily="34" charset="0"/>
            </a:endParaRPr>
          </a:p>
        </p:txBody>
      </p:sp>
      <p:sp>
        <p:nvSpPr>
          <p:cNvPr id="96" name="PubBanner">
            <a:extLst>
              <a:ext uri="{FF2B5EF4-FFF2-40B4-BE49-F238E27FC236}">
                <a16:creationId xmlns:a16="http://schemas.microsoft.com/office/drawing/2014/main" id="{CF129B31-8D6F-48E5-BE4F-97D663E54B9D}"/>
              </a:ext>
            </a:extLst>
          </p:cNvPr>
          <p:cNvSpPr>
            <a:spLocks noEditPoints="1" noChangeArrowheads="1"/>
          </p:cNvSpPr>
          <p:nvPr/>
        </p:nvSpPr>
        <p:spPr bwMode="auto">
          <a:xfrm rot="4440957">
            <a:off x="4950729" y="4238080"/>
            <a:ext cx="360005" cy="2088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92D050"/>
          </a:solidFill>
          <a:ln w="9525">
            <a:solidFill>
              <a:srgbClr val="000000"/>
            </a:solidFill>
            <a:miter lim="800000"/>
            <a:headEnd/>
            <a:tailEnd/>
          </a:ln>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Tree>
    <p:extLst>
      <p:ext uri="{BB962C8B-B14F-4D97-AF65-F5344CB8AC3E}">
        <p14:creationId xmlns:p14="http://schemas.microsoft.com/office/powerpoint/2010/main" val="3300517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909301" y="2019522"/>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0" y="3637813"/>
            <a:ext cx="505623" cy="360227"/>
          </a:xfrm>
          <a:prstGeom prst="rect">
            <a:avLst/>
          </a:prstGeom>
          <a:noFill/>
          <a:ln w="9525">
            <a:noFill/>
            <a:miter lim="800000"/>
            <a:headEnd/>
            <a:tailEnd/>
          </a:ln>
        </p:spPr>
        <p:txBody>
          <a:bodyPr>
            <a:spAutoFit/>
          </a:bodyPr>
          <a:lstStyle/>
          <a:p>
            <a:pPr defTabSz="442280">
              <a:spcBef>
                <a:spcPct val="50000"/>
              </a:spcBef>
              <a:defRPr/>
            </a:pPr>
            <a:r>
              <a:rPr lang="es-ES" sz="1741" b="1" dirty="0" err="1">
                <a:solidFill>
                  <a:prstClr val="white"/>
                </a:solidFill>
                <a:latin typeface="Calibri" panose="020F0502020204030204"/>
              </a:rPr>
              <a:t>Nn</a:t>
            </a:r>
            <a:endParaRPr lang="es-ES" sz="1741" b="1" dirty="0">
              <a:solidFill>
                <a:prstClr val="white"/>
              </a:solidFill>
              <a:latin typeface="Calibri" panose="020F0502020204030204"/>
            </a:endParaRPr>
          </a:p>
        </p:txBody>
      </p:sp>
      <p:sp>
        <p:nvSpPr>
          <p:cNvPr id="244" name="Text Box 444"/>
          <p:cNvSpPr txBox="1">
            <a:spLocks noChangeArrowheads="1"/>
          </p:cNvSpPr>
          <p:nvPr/>
        </p:nvSpPr>
        <p:spPr bwMode="auto">
          <a:xfrm>
            <a:off x="8539100" y="6143555"/>
            <a:ext cx="337082" cy="226344"/>
          </a:xfrm>
          <a:prstGeom prst="rect">
            <a:avLst/>
          </a:prstGeom>
          <a:noFill/>
          <a:ln w="9525">
            <a:noFill/>
            <a:miter lim="800000"/>
            <a:headEnd/>
            <a:tailEnd/>
          </a:ln>
        </p:spPr>
        <p:txBody>
          <a:bodyPr>
            <a:spAutoFit/>
          </a:bodyPr>
          <a:lstStyle/>
          <a:p>
            <a:pPr defTabSz="442280">
              <a:spcBef>
                <a:spcPct val="50000"/>
              </a:spcBef>
              <a:defRPr/>
            </a:pPr>
            <a:r>
              <a:rPr lang="es-ES" sz="87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478395" y="1522102"/>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M1</a:t>
            </a:r>
          </a:p>
        </p:txBody>
      </p:sp>
      <p:grpSp>
        <p:nvGrpSpPr>
          <p:cNvPr id="65569" name="292 Grupo"/>
          <p:cNvGrpSpPr>
            <a:grpSpLocks/>
          </p:cNvGrpSpPr>
          <p:nvPr/>
        </p:nvGrpSpPr>
        <p:grpSpPr bwMode="auto">
          <a:xfrm>
            <a:off x="6403252" y="5576707"/>
            <a:ext cx="738300" cy="365495"/>
            <a:chOff x="4898937" y="5713609"/>
            <a:chExt cx="785818" cy="391040"/>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4898937" y="571360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AchE</a:t>
              </a:r>
            </a:p>
          </p:txBody>
        </p:sp>
      </p:grpSp>
      <p:grpSp>
        <p:nvGrpSpPr>
          <p:cNvPr id="65570" name="293 Grupo"/>
          <p:cNvGrpSpPr>
            <a:grpSpLocks/>
          </p:cNvGrpSpPr>
          <p:nvPr/>
        </p:nvGrpSpPr>
        <p:grpSpPr bwMode="auto">
          <a:xfrm rot="2071245">
            <a:off x="5330738" y="5617802"/>
            <a:ext cx="738300" cy="364397"/>
            <a:chOff x="4898937" y="5714695"/>
            <a:chExt cx="785818" cy="387618"/>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898937" y="5714695"/>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AchE</a:t>
              </a: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grpSp>
        <p:nvGrpSpPr>
          <p:cNvPr id="5" name="Grupo 4"/>
          <p:cNvGrpSpPr>
            <a:grpSpLocks/>
          </p:cNvGrpSpPr>
          <p:nvPr/>
        </p:nvGrpSpPr>
        <p:grpSpPr bwMode="auto">
          <a:xfrm>
            <a:off x="2990814" y="2423182"/>
            <a:ext cx="2214756" cy="1782897"/>
            <a:chOff x="2791008" y="2358442"/>
            <a:chExt cx="2357641" cy="1898218"/>
          </a:xfrm>
        </p:grpSpPr>
        <p:sp>
          <p:nvSpPr>
            <p:cNvPr id="65582" name="CuadroTexto 1"/>
            <p:cNvSpPr txBox="1">
              <a:spLocks noChangeArrowheads="1"/>
            </p:cNvSpPr>
            <p:nvPr/>
          </p:nvSpPr>
          <p:spPr bwMode="auto">
            <a:xfrm>
              <a:off x="2791008" y="2358442"/>
              <a:ext cx="2003425" cy="46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442280" eaLnBrk="0" fontAlgn="base" hangingPunct="0">
                <a:spcBef>
                  <a:spcPct val="0"/>
                </a:spcBef>
                <a:spcAft>
                  <a:spcPct val="0"/>
                </a:spcAft>
              </a:pPr>
              <a:r>
                <a:rPr lang="es-ES" altLang="es-ES" sz="2255" b="1" dirty="0" err="1">
                  <a:solidFill>
                    <a:srgbClr val="00B0F0"/>
                  </a:solidFill>
                </a:rPr>
                <a:t>Vesamicol</a:t>
              </a:r>
              <a:endParaRPr lang="es-ES" altLang="es-ES" sz="2255" b="1" dirty="0">
                <a:solidFill>
                  <a:srgbClr val="00B0F0"/>
                </a:solidFill>
              </a:endParaRPr>
            </a:p>
          </p:txBody>
        </p:sp>
        <p:cxnSp>
          <p:nvCxnSpPr>
            <p:cNvPr id="4" name="Conector recto de flecha 3"/>
            <p:cNvCxnSpPr>
              <a:endCxn id="65616" idx="1"/>
            </p:cNvCxnSpPr>
            <p:nvPr/>
          </p:nvCxnSpPr>
          <p:spPr>
            <a:xfrm>
              <a:off x="3810185" y="2903695"/>
              <a:ext cx="1338464" cy="1352965"/>
            </a:xfrm>
            <a:prstGeom prst="straightConnector1">
              <a:avLst/>
            </a:prstGeom>
            <a:ln w="762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375940" y="434915"/>
            <a:ext cx="2900817" cy="1711751"/>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REGULAN EL ALMACENAMIENTO DEL NT</a:t>
            </a:r>
          </a:p>
        </p:txBody>
      </p:sp>
      <p:grpSp>
        <p:nvGrpSpPr>
          <p:cNvPr id="91" name="293 Grupo"/>
          <p:cNvGrpSpPr>
            <a:grpSpLocks/>
          </p:cNvGrpSpPr>
          <p:nvPr/>
        </p:nvGrpSpPr>
        <p:grpSpPr bwMode="auto">
          <a:xfrm rot="2071245">
            <a:off x="10126572" y="3758448"/>
            <a:ext cx="823085" cy="675804"/>
            <a:chOff x="4767990" y="5802453"/>
            <a:chExt cx="876061" cy="718869"/>
          </a:xfrm>
        </p:grpSpPr>
        <p:sp>
          <p:nvSpPr>
            <p:cNvPr id="92"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93"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sp>
        <p:nvSpPr>
          <p:cNvPr id="98" name="Rectángulo 97">
            <a:extLst>
              <a:ext uri="{FF2B5EF4-FFF2-40B4-BE49-F238E27FC236}">
                <a16:creationId xmlns:a16="http://schemas.microsoft.com/office/drawing/2014/main" id="{573D6F7D-E4F7-4865-8270-6C964E41FE91}"/>
              </a:ext>
            </a:extLst>
          </p:cNvPr>
          <p:cNvSpPr/>
          <p:nvPr/>
        </p:nvSpPr>
        <p:spPr>
          <a:xfrm>
            <a:off x="4597983" y="4247696"/>
            <a:ext cx="595035" cy="270972"/>
          </a:xfrm>
          <a:prstGeom prst="rect">
            <a:avLst/>
          </a:prstGeom>
        </p:spPr>
        <p:txBody>
          <a:bodyPr wrap="none">
            <a:spAutoFit/>
          </a:bodyPr>
          <a:lstStyle/>
          <a:p>
            <a:pPr defTabSz="442280" eaLnBrk="0" fontAlgn="base" hangingPunct="0">
              <a:spcBef>
                <a:spcPct val="0"/>
              </a:spcBef>
              <a:spcAft>
                <a:spcPct val="0"/>
              </a:spcAft>
            </a:pPr>
            <a:r>
              <a:rPr lang="es-CU" sz="1161" b="1" dirty="0" err="1">
                <a:solidFill>
                  <a:prstClr val="black"/>
                </a:solidFill>
                <a:latin typeface="Calibri" panose="020F0502020204030204" pitchFamily="34" charset="0"/>
              </a:rPr>
              <a:t>VAChT</a:t>
            </a:r>
            <a:endParaRPr lang="es-CU" sz="1161" b="1" dirty="0">
              <a:solidFill>
                <a:prstClr val="black"/>
              </a:solidFill>
              <a:latin typeface="Calibri" panose="020F0502020204030204" pitchFamily="34" charset="0"/>
            </a:endParaRPr>
          </a:p>
        </p:txBody>
      </p:sp>
      <p:sp>
        <p:nvSpPr>
          <p:cNvPr id="102" name="PubBanner">
            <a:extLst>
              <a:ext uri="{FF2B5EF4-FFF2-40B4-BE49-F238E27FC236}">
                <a16:creationId xmlns:a16="http://schemas.microsoft.com/office/drawing/2014/main" id="{4E4C1FF8-4772-4A5E-B163-C5D19192F4F3}"/>
              </a:ext>
            </a:extLst>
          </p:cNvPr>
          <p:cNvSpPr>
            <a:spLocks noEditPoints="1" noChangeArrowheads="1"/>
          </p:cNvSpPr>
          <p:nvPr/>
        </p:nvSpPr>
        <p:spPr bwMode="auto">
          <a:xfrm rot="4440957">
            <a:off x="4950729" y="4238080"/>
            <a:ext cx="360005" cy="2088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92D050"/>
          </a:solidFill>
          <a:ln w="9525">
            <a:solidFill>
              <a:srgbClr val="000000"/>
            </a:solidFill>
            <a:miter lim="800000"/>
            <a:headEnd/>
            <a:tailEnd/>
          </a:ln>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103" name="CuadroTexto 102">
            <a:extLst>
              <a:ext uri="{FF2B5EF4-FFF2-40B4-BE49-F238E27FC236}">
                <a16:creationId xmlns:a16="http://schemas.microsoft.com/office/drawing/2014/main" id="{322E5A4B-B317-40F7-97AB-C3552C5C098B}"/>
              </a:ext>
            </a:extLst>
          </p:cNvPr>
          <p:cNvSpPr txBox="1"/>
          <p:nvPr/>
        </p:nvSpPr>
        <p:spPr>
          <a:xfrm>
            <a:off x="4431710" y="2966209"/>
            <a:ext cx="423351" cy="757002"/>
          </a:xfrm>
          <a:prstGeom prst="rect">
            <a:avLst/>
          </a:prstGeom>
          <a:noFill/>
        </p:spPr>
        <p:txBody>
          <a:bodyPr wrap="square" rtlCol="0">
            <a:spAutoFit/>
          </a:bodyPr>
          <a:lstStyle/>
          <a:p>
            <a:pPr algn="ctr" defTabSz="224394"/>
            <a:r>
              <a:rPr lang="es-CU" sz="4319" b="1" dirty="0">
                <a:solidFill>
                  <a:prstClr val="white"/>
                </a:solidFill>
                <a:latin typeface="Calibri" panose="020F0502020204030204"/>
              </a:rPr>
              <a:t>-</a:t>
            </a:r>
          </a:p>
        </p:txBody>
      </p:sp>
    </p:spTree>
    <p:extLst>
      <p:ext uri="{BB962C8B-B14F-4D97-AF65-F5344CB8AC3E}">
        <p14:creationId xmlns:p14="http://schemas.microsoft.com/office/powerpoint/2010/main" val="13748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909301" y="2019522"/>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0" y="3637813"/>
            <a:ext cx="505623" cy="360227"/>
          </a:xfrm>
          <a:prstGeom prst="rect">
            <a:avLst/>
          </a:prstGeom>
          <a:noFill/>
          <a:ln w="9525">
            <a:noFill/>
            <a:miter lim="800000"/>
            <a:headEnd/>
            <a:tailEnd/>
          </a:ln>
        </p:spPr>
        <p:txBody>
          <a:bodyPr>
            <a:spAutoFit/>
          </a:bodyPr>
          <a:lstStyle/>
          <a:p>
            <a:pPr defTabSz="442280">
              <a:spcBef>
                <a:spcPct val="50000"/>
              </a:spcBef>
              <a:defRPr/>
            </a:pPr>
            <a:r>
              <a:rPr lang="es-ES" sz="1741" b="1" dirty="0" err="1">
                <a:solidFill>
                  <a:prstClr val="white"/>
                </a:solidFill>
                <a:latin typeface="Calibri" panose="020F0502020204030204"/>
              </a:rPr>
              <a:t>Nn</a:t>
            </a:r>
            <a:endParaRPr lang="es-ES" sz="1741" b="1" dirty="0">
              <a:solidFill>
                <a:prstClr val="white"/>
              </a:solidFill>
              <a:latin typeface="Calibri" panose="020F0502020204030204"/>
            </a:endParaRPr>
          </a:p>
        </p:txBody>
      </p:sp>
      <p:sp>
        <p:nvSpPr>
          <p:cNvPr id="244" name="Text Box 444"/>
          <p:cNvSpPr txBox="1">
            <a:spLocks noChangeArrowheads="1"/>
          </p:cNvSpPr>
          <p:nvPr/>
        </p:nvSpPr>
        <p:spPr bwMode="auto">
          <a:xfrm>
            <a:off x="8539100" y="6143555"/>
            <a:ext cx="337082" cy="226344"/>
          </a:xfrm>
          <a:prstGeom prst="rect">
            <a:avLst/>
          </a:prstGeom>
          <a:noFill/>
          <a:ln w="9525">
            <a:noFill/>
            <a:miter lim="800000"/>
            <a:headEnd/>
            <a:tailEnd/>
          </a:ln>
        </p:spPr>
        <p:txBody>
          <a:bodyPr>
            <a:spAutoFit/>
          </a:bodyPr>
          <a:lstStyle/>
          <a:p>
            <a:pPr defTabSz="442280">
              <a:spcBef>
                <a:spcPct val="50000"/>
              </a:spcBef>
              <a:defRPr/>
            </a:pPr>
            <a:r>
              <a:rPr lang="es-ES" sz="87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478395" y="1522102"/>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M1</a:t>
            </a:r>
          </a:p>
        </p:txBody>
      </p:sp>
      <p:grpSp>
        <p:nvGrpSpPr>
          <p:cNvPr id="65569" name="292 Grupo"/>
          <p:cNvGrpSpPr>
            <a:grpSpLocks/>
          </p:cNvGrpSpPr>
          <p:nvPr/>
        </p:nvGrpSpPr>
        <p:grpSpPr bwMode="auto">
          <a:xfrm>
            <a:off x="6403252" y="5576707"/>
            <a:ext cx="738300" cy="365495"/>
            <a:chOff x="4898937" y="5713609"/>
            <a:chExt cx="785818" cy="391040"/>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4898937" y="571360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AchE</a:t>
              </a:r>
            </a:p>
          </p:txBody>
        </p:sp>
      </p:grpSp>
      <p:grpSp>
        <p:nvGrpSpPr>
          <p:cNvPr id="65570" name="293 Grupo"/>
          <p:cNvGrpSpPr>
            <a:grpSpLocks/>
          </p:cNvGrpSpPr>
          <p:nvPr/>
        </p:nvGrpSpPr>
        <p:grpSpPr bwMode="auto">
          <a:xfrm rot="2071245">
            <a:off x="5330738" y="5617802"/>
            <a:ext cx="738300" cy="364397"/>
            <a:chOff x="4898937" y="5714695"/>
            <a:chExt cx="785818" cy="387618"/>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898937" y="5714695"/>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AchE</a:t>
              </a: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375940" y="434915"/>
            <a:ext cx="2900817" cy="1306896"/>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REGULAN LA LIBERACIÓN DEL NT</a:t>
            </a:r>
          </a:p>
        </p:txBody>
      </p:sp>
      <p:grpSp>
        <p:nvGrpSpPr>
          <p:cNvPr id="91" name="293 Grupo"/>
          <p:cNvGrpSpPr>
            <a:grpSpLocks/>
          </p:cNvGrpSpPr>
          <p:nvPr/>
        </p:nvGrpSpPr>
        <p:grpSpPr bwMode="auto">
          <a:xfrm rot="2071245">
            <a:off x="10126572" y="3758448"/>
            <a:ext cx="823085" cy="675804"/>
            <a:chOff x="4767990" y="5802453"/>
            <a:chExt cx="876061" cy="718869"/>
          </a:xfrm>
        </p:grpSpPr>
        <p:sp>
          <p:nvSpPr>
            <p:cNvPr id="92"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93"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sp>
        <p:nvSpPr>
          <p:cNvPr id="95" name="105 CuadroTexto"/>
          <p:cNvSpPr txBox="1">
            <a:spLocks noChangeArrowheads="1"/>
          </p:cNvSpPr>
          <p:nvPr/>
        </p:nvSpPr>
        <p:spPr bwMode="auto">
          <a:xfrm>
            <a:off x="9876988" y="4893938"/>
            <a:ext cx="1680936" cy="67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ctr" defTabSz="442280" eaLnBrk="1" hangingPunct="1">
              <a:defRPr/>
            </a:pPr>
            <a:r>
              <a:rPr lang="es-ES" sz="1879" b="1" dirty="0">
                <a:solidFill>
                  <a:srgbClr val="00B0F0"/>
                </a:solidFill>
                <a:effectLst>
                  <a:outerShdw blurRad="38100" dist="38100" dir="2700000" algn="tl">
                    <a:srgbClr val="000000">
                      <a:alpha val="43137"/>
                    </a:srgbClr>
                  </a:outerShdw>
                </a:effectLst>
              </a:rPr>
              <a:t>Toxina botulínica</a:t>
            </a:r>
          </a:p>
        </p:txBody>
      </p:sp>
      <p:cxnSp>
        <p:nvCxnSpPr>
          <p:cNvPr id="96" name="107 Conector recto de flecha"/>
          <p:cNvCxnSpPr/>
          <p:nvPr/>
        </p:nvCxnSpPr>
        <p:spPr bwMode="auto">
          <a:xfrm flipH="1">
            <a:off x="7709817" y="5106743"/>
            <a:ext cx="2214154" cy="201565"/>
          </a:xfrm>
          <a:prstGeom prst="straightConnector1">
            <a:avLst/>
          </a:prstGeom>
          <a:solidFill>
            <a:schemeClr val="accent1"/>
          </a:solidFill>
          <a:ln w="76200" cap="flat" cmpd="sng" algn="ctr">
            <a:solidFill>
              <a:schemeClr val="bg2">
                <a:lumMod val="20000"/>
                <a:lumOff val="80000"/>
              </a:schemeClr>
            </a:solidFill>
            <a:prstDash val="dash"/>
            <a:round/>
            <a:headEnd type="none" w="med" len="med"/>
            <a:tailEnd type="arrow"/>
          </a:ln>
          <a:effectLst/>
        </p:spPr>
      </p:cxnSp>
      <p:sp>
        <p:nvSpPr>
          <p:cNvPr id="97" name="108 CuadroTexto"/>
          <p:cNvSpPr txBox="1">
            <a:spLocks noChangeArrowheads="1"/>
          </p:cNvSpPr>
          <p:nvPr/>
        </p:nvSpPr>
        <p:spPr bwMode="auto">
          <a:xfrm>
            <a:off x="9007733" y="5111217"/>
            <a:ext cx="268510"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dirty="0">
                <a:solidFill>
                  <a:prstClr val="white"/>
                </a:solidFill>
                <a:latin typeface="Verdana" panose="020B0604030504040204" pitchFamily="34" charset="0"/>
              </a:rPr>
              <a:t>-</a:t>
            </a:r>
          </a:p>
        </p:txBody>
      </p:sp>
      <p:sp>
        <p:nvSpPr>
          <p:cNvPr id="98" name="Rectángulo 97">
            <a:extLst>
              <a:ext uri="{FF2B5EF4-FFF2-40B4-BE49-F238E27FC236}">
                <a16:creationId xmlns:a16="http://schemas.microsoft.com/office/drawing/2014/main" id="{573D6F7D-E4F7-4865-8270-6C964E41FE91}"/>
              </a:ext>
            </a:extLst>
          </p:cNvPr>
          <p:cNvSpPr/>
          <p:nvPr/>
        </p:nvSpPr>
        <p:spPr>
          <a:xfrm>
            <a:off x="4597983" y="4247696"/>
            <a:ext cx="595035" cy="270972"/>
          </a:xfrm>
          <a:prstGeom prst="rect">
            <a:avLst/>
          </a:prstGeom>
        </p:spPr>
        <p:txBody>
          <a:bodyPr wrap="none">
            <a:spAutoFit/>
          </a:bodyPr>
          <a:lstStyle/>
          <a:p>
            <a:pPr defTabSz="442280" eaLnBrk="0" fontAlgn="base" hangingPunct="0">
              <a:spcBef>
                <a:spcPct val="0"/>
              </a:spcBef>
              <a:spcAft>
                <a:spcPct val="0"/>
              </a:spcAft>
            </a:pPr>
            <a:r>
              <a:rPr lang="es-CU" sz="1161" b="1" dirty="0" err="1">
                <a:solidFill>
                  <a:prstClr val="black"/>
                </a:solidFill>
                <a:latin typeface="Calibri" panose="020F0502020204030204" pitchFamily="34" charset="0"/>
              </a:rPr>
              <a:t>VAChT</a:t>
            </a:r>
            <a:endParaRPr lang="es-CU" sz="1161" b="1" dirty="0">
              <a:solidFill>
                <a:prstClr val="black"/>
              </a:solidFill>
              <a:latin typeface="Calibri" panose="020F0502020204030204" pitchFamily="34" charset="0"/>
            </a:endParaRPr>
          </a:p>
        </p:txBody>
      </p:sp>
      <p:sp>
        <p:nvSpPr>
          <p:cNvPr id="102" name="PubBanner">
            <a:extLst>
              <a:ext uri="{FF2B5EF4-FFF2-40B4-BE49-F238E27FC236}">
                <a16:creationId xmlns:a16="http://schemas.microsoft.com/office/drawing/2014/main" id="{4E4C1FF8-4772-4A5E-B163-C5D19192F4F3}"/>
              </a:ext>
            </a:extLst>
          </p:cNvPr>
          <p:cNvSpPr>
            <a:spLocks noEditPoints="1" noChangeArrowheads="1"/>
          </p:cNvSpPr>
          <p:nvPr/>
        </p:nvSpPr>
        <p:spPr bwMode="auto">
          <a:xfrm rot="4440957">
            <a:off x="4950729" y="4238080"/>
            <a:ext cx="360005" cy="2088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92D050"/>
          </a:solidFill>
          <a:ln w="9525">
            <a:solidFill>
              <a:srgbClr val="000000"/>
            </a:solidFill>
            <a:miter lim="800000"/>
            <a:headEnd/>
            <a:tailEnd/>
          </a:ln>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Tree>
    <p:extLst>
      <p:ext uri="{BB962C8B-B14F-4D97-AF65-F5344CB8AC3E}">
        <p14:creationId xmlns:p14="http://schemas.microsoft.com/office/powerpoint/2010/main" val="1718055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uadroTexto 1"/>
          <p:cNvSpPr txBox="1">
            <a:spLocks noChangeArrowheads="1"/>
          </p:cNvSpPr>
          <p:nvPr/>
        </p:nvSpPr>
        <p:spPr bwMode="auto">
          <a:xfrm>
            <a:off x="756383" y="448957"/>
            <a:ext cx="4525252" cy="425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C" altLang="es-ES" sz="2255" dirty="0">
                <a:solidFill>
                  <a:prstClr val="black"/>
                </a:solidFill>
              </a:rPr>
              <a:t>La </a:t>
            </a:r>
            <a:r>
              <a:rPr lang="es-EC" altLang="es-ES" sz="2255" b="1" dirty="0">
                <a:solidFill>
                  <a:prstClr val="black"/>
                </a:solidFill>
              </a:rPr>
              <a:t>toxina botulínica </a:t>
            </a:r>
            <a:r>
              <a:rPr lang="es-EC" altLang="es-ES" sz="2255" i="1" dirty="0">
                <a:solidFill>
                  <a:prstClr val="black"/>
                </a:solidFill>
              </a:rPr>
              <a:t>(</a:t>
            </a:r>
            <a:r>
              <a:rPr lang="es-EC" altLang="es-ES" sz="2255" i="1" dirty="0" err="1">
                <a:solidFill>
                  <a:prstClr val="black"/>
                </a:solidFill>
              </a:rPr>
              <a:t>clostridium</a:t>
            </a:r>
            <a:r>
              <a:rPr lang="es-EC" altLang="es-ES" sz="2255" i="1" dirty="0">
                <a:solidFill>
                  <a:prstClr val="black"/>
                </a:solidFill>
              </a:rPr>
              <a:t> </a:t>
            </a:r>
            <a:r>
              <a:rPr lang="es-EC" altLang="es-ES" sz="2255" i="1" dirty="0" err="1">
                <a:solidFill>
                  <a:prstClr val="black"/>
                </a:solidFill>
              </a:rPr>
              <a:t>botulinum</a:t>
            </a:r>
            <a:r>
              <a:rPr lang="es-EC" altLang="es-ES" sz="2255" i="1" dirty="0">
                <a:solidFill>
                  <a:prstClr val="black"/>
                </a:solidFill>
              </a:rPr>
              <a:t>) </a:t>
            </a:r>
            <a:r>
              <a:rPr lang="es-EC" altLang="es-ES" sz="2255" dirty="0">
                <a:solidFill>
                  <a:prstClr val="black"/>
                </a:solidFill>
              </a:rPr>
              <a:t>presente en alimentos enlatados en mal estado</a:t>
            </a:r>
            <a:r>
              <a:rPr lang="es-EC" altLang="es-ES" sz="2255" i="1" dirty="0">
                <a:solidFill>
                  <a:prstClr val="black"/>
                </a:solidFill>
              </a:rPr>
              <a:t>, </a:t>
            </a:r>
            <a:r>
              <a:rPr lang="es-EC" altLang="es-ES" sz="2255" dirty="0">
                <a:solidFill>
                  <a:prstClr val="black"/>
                </a:solidFill>
              </a:rPr>
              <a:t>causa el botulismo, que se manifiesta por una </a:t>
            </a:r>
            <a:r>
              <a:rPr lang="es-EC" altLang="es-ES" sz="2255" b="1" dirty="0">
                <a:solidFill>
                  <a:srgbClr val="002060"/>
                </a:solidFill>
              </a:rPr>
              <a:t>parálisis parasimpática y</a:t>
            </a:r>
          </a:p>
          <a:p>
            <a:pPr algn="ctr" defTabSz="442280" fontAlgn="base">
              <a:lnSpc>
                <a:spcPct val="100000"/>
              </a:lnSpc>
              <a:spcBef>
                <a:spcPct val="0"/>
              </a:spcBef>
              <a:spcAft>
                <a:spcPct val="0"/>
              </a:spcAft>
              <a:buNone/>
            </a:pPr>
            <a:r>
              <a:rPr lang="es-ES" altLang="es-ES" sz="2255" b="1" dirty="0">
                <a:solidFill>
                  <a:srgbClr val="002060"/>
                </a:solidFill>
              </a:rPr>
              <a:t>neuromuscular progresiva</a:t>
            </a:r>
            <a:r>
              <a:rPr lang="es-ES" altLang="es-ES" sz="2255" dirty="0">
                <a:solidFill>
                  <a:prstClr val="black"/>
                </a:solidFill>
              </a:rPr>
              <a:t>, caracterizada por </a:t>
            </a:r>
            <a:r>
              <a:rPr lang="es-ES" altLang="es-ES" sz="2255" b="1" dirty="0">
                <a:solidFill>
                  <a:srgbClr val="002060"/>
                </a:solidFill>
              </a:rPr>
              <a:t>boca seca, visión borrosa y taquicardia, seguida de parálisis respiratoria</a:t>
            </a:r>
          </a:p>
          <a:p>
            <a:pPr algn="ctr" defTabSz="442280" fontAlgn="base">
              <a:lnSpc>
                <a:spcPct val="100000"/>
              </a:lnSpc>
              <a:spcBef>
                <a:spcPct val="0"/>
              </a:spcBef>
              <a:spcAft>
                <a:spcPct val="0"/>
              </a:spcAft>
              <a:buNone/>
            </a:pPr>
            <a:r>
              <a:rPr lang="es-EC" altLang="es-ES" sz="2255" b="1" dirty="0">
                <a:solidFill>
                  <a:srgbClr val="002060"/>
                </a:solidFill>
              </a:rPr>
              <a:t>progresiva</a:t>
            </a:r>
            <a:r>
              <a:rPr lang="es-EC" altLang="es-ES" sz="2255" dirty="0">
                <a:solidFill>
                  <a:prstClr val="black"/>
                </a:solidFill>
              </a:rPr>
              <a:t>. La mortalidad de este cuadro es alta y la recuperación</a:t>
            </a:r>
          </a:p>
          <a:p>
            <a:pPr algn="ctr" defTabSz="442280" fontAlgn="base">
              <a:lnSpc>
                <a:spcPct val="100000"/>
              </a:lnSpc>
              <a:spcBef>
                <a:spcPct val="0"/>
              </a:spcBef>
              <a:spcAft>
                <a:spcPct val="0"/>
              </a:spcAft>
              <a:buNone/>
            </a:pPr>
            <a:r>
              <a:rPr lang="es-ES" altLang="es-ES" sz="2255" dirty="0">
                <a:solidFill>
                  <a:prstClr val="black"/>
                </a:solidFill>
              </a:rPr>
              <a:t>puede tomar varias semanas</a:t>
            </a:r>
          </a:p>
        </p:txBody>
      </p:sp>
      <p:sp>
        <p:nvSpPr>
          <p:cNvPr id="67589" name="CuadroTexto 4"/>
          <p:cNvSpPr txBox="1">
            <a:spLocks noChangeArrowheads="1"/>
          </p:cNvSpPr>
          <p:nvPr/>
        </p:nvSpPr>
        <p:spPr bwMode="auto">
          <a:xfrm>
            <a:off x="6103849" y="2241959"/>
            <a:ext cx="5722937" cy="67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C" altLang="es-ES" sz="1879" dirty="0">
                <a:solidFill>
                  <a:prstClr val="black"/>
                </a:solidFill>
              </a:rPr>
              <a:t>Sus aplicaciones se han extendido ampliamente incluso con fines cosméticos (BOTOX)</a:t>
            </a:r>
            <a:endParaRPr lang="es-ES" altLang="es-ES" sz="1879" dirty="0">
              <a:solidFill>
                <a:prstClr val="black"/>
              </a:solidFill>
            </a:endParaRPr>
          </a:p>
        </p:txBody>
      </p:sp>
      <p:sp>
        <p:nvSpPr>
          <p:cNvPr id="67591" name="2 CuadroTexto"/>
          <p:cNvSpPr txBox="1">
            <a:spLocks noChangeArrowheads="1"/>
          </p:cNvSpPr>
          <p:nvPr/>
        </p:nvSpPr>
        <p:spPr bwMode="auto">
          <a:xfrm>
            <a:off x="7736480" y="6073717"/>
            <a:ext cx="2773605" cy="39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C" altLang="es-ES" sz="1935" dirty="0">
                <a:solidFill>
                  <a:prstClr val="black"/>
                </a:solidFill>
              </a:rPr>
              <a:t>Goldie Hawn (actriz)</a:t>
            </a:r>
          </a:p>
        </p:txBody>
      </p:sp>
      <p:pic>
        <p:nvPicPr>
          <p:cNvPr id="6758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5152" y="4754956"/>
            <a:ext cx="2194016" cy="16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p:cNvGrpSpPr/>
          <p:nvPr/>
        </p:nvGrpSpPr>
        <p:grpSpPr>
          <a:xfrm>
            <a:off x="7112599" y="3015314"/>
            <a:ext cx="4021366" cy="3012459"/>
            <a:chOff x="13389429" y="1729479"/>
            <a:chExt cx="8851649" cy="6724792"/>
          </a:xfrm>
        </p:grpSpPr>
        <p:pic>
          <p:nvPicPr>
            <p:cNvPr id="6759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450"/>
            <a:stretch/>
          </p:blipFill>
          <p:spPr bwMode="auto">
            <a:xfrm>
              <a:off x="13389429" y="1729479"/>
              <a:ext cx="4442194" cy="67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0815"/>
            <a:stretch/>
          </p:blipFill>
          <p:spPr bwMode="auto">
            <a:xfrm>
              <a:off x="17831623" y="1729479"/>
              <a:ext cx="4409455" cy="67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ángulo 3"/>
          <p:cNvSpPr/>
          <p:nvPr/>
        </p:nvSpPr>
        <p:spPr>
          <a:xfrm>
            <a:off x="8250361" y="568383"/>
            <a:ext cx="3425054" cy="896015"/>
          </a:xfrm>
          <a:prstGeom prst="rect">
            <a:avLst/>
          </a:prstGeom>
          <a:ln>
            <a:solidFill>
              <a:schemeClr val="accent1"/>
            </a:solidFill>
          </a:ln>
        </p:spPr>
        <p:txBody>
          <a:bodyPr wrap="square">
            <a:spAutoFit/>
          </a:bodyPr>
          <a:lstStyle/>
          <a:p>
            <a:pPr algn="ctr" defTabSz="442280" eaLnBrk="0" fontAlgn="base" hangingPunct="0">
              <a:spcBef>
                <a:spcPct val="0"/>
              </a:spcBef>
              <a:spcAft>
                <a:spcPct val="0"/>
              </a:spcAft>
            </a:pPr>
            <a:r>
              <a:rPr lang="es-EC" altLang="es-ES" sz="1741" dirty="0">
                <a:solidFill>
                  <a:prstClr val="black"/>
                </a:solidFill>
                <a:latin typeface="Calibri" panose="020F0502020204030204" pitchFamily="34" charset="0"/>
              </a:rPr>
              <a:t>Utilizada inicialmente en el tratamiento del estrabismo y </a:t>
            </a:r>
            <a:r>
              <a:rPr lang="es-EC" altLang="es-ES" sz="1741" dirty="0" err="1">
                <a:solidFill>
                  <a:prstClr val="black"/>
                </a:solidFill>
                <a:latin typeface="Calibri" panose="020F0502020204030204" pitchFamily="34" charset="0"/>
              </a:rPr>
              <a:t>blefaroespasmo</a:t>
            </a:r>
            <a:r>
              <a:rPr lang="es-EC" altLang="es-ES" sz="1741" dirty="0">
                <a:solidFill>
                  <a:prstClr val="black"/>
                </a:solidFill>
                <a:latin typeface="Calibri" panose="020F0502020204030204" pitchFamily="34" charset="0"/>
              </a:rPr>
              <a:t>. </a:t>
            </a:r>
            <a:endParaRPr lang="es-ES" sz="1741" dirty="0">
              <a:solidFill>
                <a:prstClr val="black"/>
              </a:solidFill>
              <a:latin typeface="Calibri" panose="020F0502020204030204" pitchFamily="34" charset="0"/>
            </a:endParaRPr>
          </a:p>
        </p:txBody>
      </p:sp>
      <p:pic>
        <p:nvPicPr>
          <p:cNvPr id="11" name="Imagen 10"/>
          <p:cNvPicPr>
            <a:picLocks noChangeAspect="1"/>
          </p:cNvPicPr>
          <p:nvPr/>
        </p:nvPicPr>
        <p:blipFill>
          <a:blip r:embed="rId5"/>
          <a:stretch>
            <a:fillRect/>
          </a:stretch>
        </p:blipFill>
        <p:spPr>
          <a:xfrm>
            <a:off x="5664605" y="445321"/>
            <a:ext cx="2292761" cy="1288240"/>
          </a:xfrm>
          <a:prstGeom prst="rect">
            <a:avLst/>
          </a:prstGeom>
        </p:spPr>
      </p:pic>
    </p:spTree>
    <p:extLst>
      <p:ext uri="{BB962C8B-B14F-4D97-AF65-F5344CB8AC3E}">
        <p14:creationId xmlns:p14="http://schemas.microsoft.com/office/powerpoint/2010/main" val="3513949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808765" y="1981971"/>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1" y="3637812"/>
            <a:ext cx="356350" cy="390107"/>
          </a:xfrm>
          <a:prstGeom prst="rect">
            <a:avLst/>
          </a:prstGeom>
          <a:noFill/>
          <a:ln w="9525">
            <a:noFill/>
            <a:miter lim="800000"/>
            <a:headEnd/>
            <a:tailEnd/>
          </a:ln>
        </p:spPr>
        <p:txBody>
          <a:bodyPr wrap="square">
            <a:spAutoFit/>
          </a:bodyPr>
          <a:lstStyle/>
          <a:p>
            <a:pPr defTabSz="442280">
              <a:spcBef>
                <a:spcPct val="50000"/>
              </a:spcBef>
              <a:defRPr/>
            </a:pPr>
            <a:r>
              <a:rPr lang="es-ES" sz="1935" b="1" dirty="0">
                <a:solidFill>
                  <a:prstClr val="white"/>
                </a:solidFill>
                <a:latin typeface="Calibri" panose="020F0502020204030204"/>
              </a:rPr>
              <a:t>N</a:t>
            </a:r>
          </a:p>
        </p:txBody>
      </p:sp>
      <p:sp>
        <p:nvSpPr>
          <p:cNvPr id="244" name="Text Box 444"/>
          <p:cNvSpPr txBox="1">
            <a:spLocks noChangeArrowheads="1"/>
          </p:cNvSpPr>
          <p:nvPr/>
        </p:nvSpPr>
        <p:spPr bwMode="auto">
          <a:xfrm>
            <a:off x="8539100" y="6143555"/>
            <a:ext cx="337082" cy="226344"/>
          </a:xfrm>
          <a:prstGeom prst="rect">
            <a:avLst/>
          </a:prstGeom>
          <a:noFill/>
          <a:ln w="9525">
            <a:noFill/>
            <a:miter lim="800000"/>
            <a:headEnd/>
            <a:tailEnd/>
          </a:ln>
        </p:spPr>
        <p:txBody>
          <a:bodyPr>
            <a:spAutoFit/>
          </a:bodyPr>
          <a:lstStyle/>
          <a:p>
            <a:pPr defTabSz="442280">
              <a:spcBef>
                <a:spcPct val="50000"/>
              </a:spcBef>
              <a:defRPr/>
            </a:pPr>
            <a:r>
              <a:rPr lang="es-ES" sz="87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395614" y="1549838"/>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a:t>
            </a:r>
          </a:p>
        </p:txBody>
      </p:sp>
      <p:grpSp>
        <p:nvGrpSpPr>
          <p:cNvPr id="65569" name="292 Grupo"/>
          <p:cNvGrpSpPr>
            <a:grpSpLocks/>
          </p:cNvGrpSpPr>
          <p:nvPr/>
        </p:nvGrpSpPr>
        <p:grpSpPr bwMode="auto">
          <a:xfrm>
            <a:off x="6543453" y="5662271"/>
            <a:ext cx="1129089" cy="409023"/>
            <a:chOff x="5048163" y="5805149"/>
            <a:chExt cx="1201760" cy="437611"/>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5464105" y="586558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grpSp>
        <p:nvGrpSpPr>
          <p:cNvPr id="65570" name="293 Grupo"/>
          <p:cNvGrpSpPr>
            <a:grpSpLocks/>
          </p:cNvGrpSpPr>
          <p:nvPr/>
        </p:nvGrpSpPr>
        <p:grpSpPr bwMode="auto">
          <a:xfrm rot="2071245">
            <a:off x="5123782" y="5624113"/>
            <a:ext cx="823085" cy="545705"/>
            <a:chOff x="4767990" y="5802453"/>
            <a:chExt cx="876061" cy="580479"/>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767990" y="6007935"/>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grpSp>
        <p:nvGrpSpPr>
          <p:cNvPr id="20" name="119 Grupo"/>
          <p:cNvGrpSpPr>
            <a:grpSpLocks/>
          </p:cNvGrpSpPr>
          <p:nvPr/>
        </p:nvGrpSpPr>
        <p:grpSpPr bwMode="auto">
          <a:xfrm>
            <a:off x="7169890" y="5109983"/>
            <a:ext cx="4849960" cy="1249060"/>
            <a:chOff x="5715008" y="5218154"/>
            <a:chExt cx="4682809" cy="1329012"/>
          </a:xfrm>
        </p:grpSpPr>
        <p:sp>
          <p:nvSpPr>
            <p:cNvPr id="65584" name="115 CuadroTexto"/>
            <p:cNvSpPr txBox="1">
              <a:spLocks noChangeArrowheads="1"/>
            </p:cNvSpPr>
            <p:nvPr/>
          </p:nvSpPr>
          <p:spPr bwMode="auto">
            <a:xfrm>
              <a:off x="7801429" y="5218154"/>
              <a:ext cx="2596388" cy="13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879" b="1" dirty="0" err="1">
                  <a:solidFill>
                    <a:srgbClr val="FFFF00"/>
                  </a:solidFill>
                  <a:latin typeface="Verdana" panose="020B0604030504040204" pitchFamily="34" charset="0"/>
                </a:rPr>
                <a:t>Edrofonio</a:t>
              </a:r>
              <a:endParaRPr lang="es-ES" altLang="es-ES" sz="1879" b="1" dirty="0">
                <a:solidFill>
                  <a:srgbClr val="FFFF00"/>
                </a:solidFill>
                <a:latin typeface="Verdana" panose="020B0604030504040204" pitchFamily="34" charset="0"/>
              </a:endParaRPr>
            </a:p>
            <a:p>
              <a:pPr algn="ctr" defTabSz="442280" fontAlgn="base">
                <a:lnSpc>
                  <a:spcPct val="100000"/>
                </a:lnSpc>
                <a:spcBef>
                  <a:spcPct val="0"/>
                </a:spcBef>
                <a:spcAft>
                  <a:spcPct val="0"/>
                </a:spcAft>
                <a:buNone/>
              </a:pPr>
              <a:r>
                <a:rPr lang="es-ES" altLang="es-ES" sz="1879" dirty="0">
                  <a:solidFill>
                    <a:prstClr val="white"/>
                  </a:solidFill>
                  <a:latin typeface="Verdana" panose="020B0604030504040204" pitchFamily="34" charset="0"/>
                </a:rPr>
                <a:t>(inhibición reversible, de acción corta)</a:t>
              </a:r>
              <a:endParaRPr lang="es-ES" altLang="es-ES" sz="1879" b="1" dirty="0">
                <a:solidFill>
                  <a:srgbClr val="FFFF00"/>
                </a:solidFill>
                <a:latin typeface="Verdana" panose="020B0604030504040204" pitchFamily="34" charset="0"/>
              </a:endParaRPr>
            </a:p>
          </p:txBody>
        </p:sp>
        <p:cxnSp>
          <p:nvCxnSpPr>
            <p:cNvPr id="65585" name="117 Conector recto de flecha"/>
            <p:cNvCxnSpPr>
              <a:cxnSpLocks noChangeShapeType="1"/>
            </p:cNvCxnSpPr>
            <p:nvPr/>
          </p:nvCxnSpPr>
          <p:spPr bwMode="auto">
            <a:xfrm rot="10800000" flipV="1">
              <a:off x="5715008" y="5429264"/>
              <a:ext cx="1571636" cy="428628"/>
            </a:xfrm>
            <a:prstGeom prst="straightConnector1">
              <a:avLst/>
            </a:prstGeom>
            <a:noFill/>
            <a:ln w="69850" algn="ctr">
              <a:solidFill>
                <a:schemeClr val="bg1"/>
              </a:solidFill>
              <a:prstDash val="dash"/>
              <a:round/>
              <a:headEnd/>
              <a:tailEnd type="arrow" w="med" len="med"/>
            </a:ln>
            <a:extLst>
              <a:ext uri="{909E8E84-426E-40DD-AFC4-6F175D3DCCD1}">
                <a14:hiddenFill xmlns:a14="http://schemas.microsoft.com/office/drawing/2010/main">
                  <a:noFill/>
                </a14:hiddenFill>
              </a:ext>
            </a:extLst>
          </p:spPr>
        </p:cxnSp>
        <p:sp>
          <p:nvSpPr>
            <p:cNvPr id="65586" name="118 CuadroTexto"/>
            <p:cNvSpPr txBox="1">
              <a:spLocks noChangeArrowheads="1"/>
            </p:cNvSpPr>
            <p:nvPr/>
          </p:nvSpPr>
          <p:spPr bwMode="auto">
            <a:xfrm>
              <a:off x="7000937" y="5346125"/>
              <a:ext cx="428628" cy="4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dirty="0">
                  <a:solidFill>
                    <a:prstClr val="white"/>
                  </a:solidFill>
                  <a:latin typeface="Verdana" panose="020B0604030504040204" pitchFamily="34" charset="0"/>
                </a:rPr>
                <a:t>-</a:t>
              </a:r>
            </a:p>
          </p:txBody>
        </p:sp>
      </p:gr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515687" y="447671"/>
            <a:ext cx="2714820" cy="1711751"/>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MODIFICAN LA DEGRADACIÓN DEL NT</a:t>
            </a:r>
          </a:p>
        </p:txBody>
      </p:sp>
      <p:grpSp>
        <p:nvGrpSpPr>
          <p:cNvPr id="105" name="119 Grupo"/>
          <p:cNvGrpSpPr>
            <a:grpSpLocks/>
          </p:cNvGrpSpPr>
          <p:nvPr/>
        </p:nvGrpSpPr>
        <p:grpSpPr bwMode="auto">
          <a:xfrm>
            <a:off x="8770694" y="3917790"/>
            <a:ext cx="3325532" cy="1249060"/>
            <a:chOff x="7102414" y="4129702"/>
            <a:chExt cx="3210920" cy="1329014"/>
          </a:xfrm>
        </p:grpSpPr>
        <p:sp>
          <p:nvSpPr>
            <p:cNvPr id="106" name="115 CuadroTexto"/>
            <p:cNvSpPr txBox="1">
              <a:spLocks noChangeArrowheads="1"/>
            </p:cNvSpPr>
            <p:nvPr/>
          </p:nvSpPr>
          <p:spPr bwMode="auto">
            <a:xfrm>
              <a:off x="7716946" y="4129702"/>
              <a:ext cx="2596388" cy="13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879" b="1" dirty="0">
                  <a:solidFill>
                    <a:srgbClr val="FFFF00"/>
                  </a:solidFill>
                  <a:latin typeface="Verdana" panose="020B0604030504040204" pitchFamily="34" charset="0"/>
                </a:rPr>
                <a:t>Neostigmina</a:t>
              </a:r>
            </a:p>
            <a:p>
              <a:pPr algn="ctr" defTabSz="442280" fontAlgn="base">
                <a:lnSpc>
                  <a:spcPct val="100000"/>
                </a:lnSpc>
                <a:spcBef>
                  <a:spcPct val="0"/>
                </a:spcBef>
                <a:spcAft>
                  <a:spcPct val="0"/>
                </a:spcAft>
                <a:buNone/>
              </a:pPr>
              <a:r>
                <a:rPr lang="es-ES" altLang="es-ES" sz="1879" dirty="0">
                  <a:solidFill>
                    <a:prstClr val="white"/>
                  </a:solidFill>
                  <a:latin typeface="Verdana" panose="020B0604030504040204" pitchFamily="34" charset="0"/>
                </a:rPr>
                <a:t>(inhibición reversible, de acción intermedia)</a:t>
              </a:r>
            </a:p>
          </p:txBody>
        </p:sp>
        <p:sp>
          <p:nvSpPr>
            <p:cNvPr id="108" name="118 CuadroTexto"/>
            <p:cNvSpPr txBox="1">
              <a:spLocks noChangeArrowheads="1"/>
            </p:cNvSpPr>
            <p:nvPr/>
          </p:nvSpPr>
          <p:spPr bwMode="auto">
            <a:xfrm>
              <a:off x="7102414" y="4922735"/>
              <a:ext cx="428628" cy="4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a:solidFill>
                    <a:prstClr val="white"/>
                  </a:solidFill>
                  <a:latin typeface="Verdana" panose="020B0604030504040204" pitchFamily="34" charset="0"/>
                </a:rPr>
                <a:t>-</a:t>
              </a:r>
            </a:p>
          </p:txBody>
        </p:sp>
      </p:grpSp>
      <p:sp>
        <p:nvSpPr>
          <p:cNvPr id="5" name="Forma libre 4"/>
          <p:cNvSpPr/>
          <p:nvPr/>
        </p:nvSpPr>
        <p:spPr>
          <a:xfrm>
            <a:off x="7930347" y="4247827"/>
            <a:ext cx="1537178" cy="1279092"/>
          </a:xfrm>
          <a:custGeom>
            <a:avLst/>
            <a:gdLst>
              <a:gd name="connsiteX0" fmla="*/ 2916194 w 3177904"/>
              <a:gd name="connsiteY0" fmla="*/ 0 h 2644346"/>
              <a:gd name="connsiteX1" fmla="*/ 2891481 w 3177904"/>
              <a:gd name="connsiteY1" fmla="*/ 1309816 h 2644346"/>
              <a:gd name="connsiteX2" fmla="*/ 0 w 3177904"/>
              <a:gd name="connsiteY2" fmla="*/ 2644346 h 2644346"/>
              <a:gd name="connsiteX3" fmla="*/ 0 w 3177904"/>
              <a:gd name="connsiteY3" fmla="*/ 2644346 h 2644346"/>
            </a:gdLst>
            <a:ahLst/>
            <a:cxnLst>
              <a:cxn ang="0">
                <a:pos x="connsiteX0" y="connsiteY0"/>
              </a:cxn>
              <a:cxn ang="0">
                <a:pos x="connsiteX1" y="connsiteY1"/>
              </a:cxn>
              <a:cxn ang="0">
                <a:pos x="connsiteX2" y="connsiteY2"/>
              </a:cxn>
              <a:cxn ang="0">
                <a:pos x="connsiteX3" y="connsiteY3"/>
              </a:cxn>
            </a:cxnLst>
            <a:rect l="l" t="t" r="r" b="b"/>
            <a:pathLst>
              <a:path w="3177904" h="2644346">
                <a:moveTo>
                  <a:pt x="2916194" y="0"/>
                </a:moveTo>
                <a:cubicBezTo>
                  <a:pt x="3146853" y="434546"/>
                  <a:pt x="3377513" y="869092"/>
                  <a:pt x="2891481" y="1309816"/>
                </a:cubicBezTo>
                <a:cubicBezTo>
                  <a:pt x="2405449" y="1750540"/>
                  <a:pt x="0" y="2644346"/>
                  <a:pt x="0" y="2644346"/>
                </a:cubicBezTo>
                <a:lnTo>
                  <a:pt x="0" y="2644346"/>
                </a:lnTo>
              </a:path>
            </a:pathLst>
          </a:custGeom>
          <a:no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280" eaLnBrk="0" fontAlgn="base" hangingPunct="0">
              <a:spcBef>
                <a:spcPct val="0"/>
              </a:spcBef>
              <a:spcAft>
                <a:spcPct val="0"/>
              </a:spcAft>
            </a:pPr>
            <a:endParaRPr lang="en-US" sz="871" dirty="0">
              <a:solidFill>
                <a:prstClr val="white"/>
              </a:solidFill>
              <a:latin typeface="Calibri" panose="020F0502020204030204"/>
            </a:endParaRPr>
          </a:p>
        </p:txBody>
      </p:sp>
    </p:spTree>
    <p:extLst>
      <p:ext uri="{BB962C8B-B14F-4D97-AF65-F5344CB8AC3E}">
        <p14:creationId xmlns:p14="http://schemas.microsoft.com/office/powerpoint/2010/main" val="246716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9954" y="365126"/>
            <a:ext cx="11095892" cy="1325563"/>
          </a:xfrm>
          <a:solidFill>
            <a:schemeClr val="bg1">
              <a:lumMod val="85000"/>
            </a:schemeClr>
          </a:solidFill>
          <a:ln w="28575">
            <a:solidFill>
              <a:schemeClr val="tx1"/>
            </a:solidFill>
          </a:ln>
        </p:spPr>
        <p:txBody>
          <a:bodyPr>
            <a:normAutofit/>
          </a:bodyPr>
          <a:lstStyle/>
          <a:p>
            <a:pPr algn="ctr" fontAlgn="auto">
              <a:spcAft>
                <a:spcPts val="0"/>
              </a:spcAft>
              <a:defRPr/>
            </a:pPr>
            <a:r>
              <a:rPr lang="es-ES" dirty="0" smtClean="0">
                <a:effectLst/>
                <a:latin typeface="Times New Roman" pitchFamily="18" charset="0"/>
                <a:cs typeface="Times New Roman" pitchFamily="18" charset="0"/>
              </a:rPr>
              <a:t>Algunos usos terapéuticos de los </a:t>
            </a:r>
            <a:br>
              <a:rPr lang="es-ES" dirty="0" smtClean="0">
                <a:effectLst/>
                <a:latin typeface="Times New Roman" pitchFamily="18" charset="0"/>
                <a:cs typeface="Times New Roman" pitchFamily="18" charset="0"/>
              </a:rPr>
            </a:br>
            <a:r>
              <a:rPr lang="es-ES" dirty="0" smtClean="0">
                <a:effectLst/>
                <a:latin typeface="Times New Roman" pitchFamily="18" charset="0"/>
                <a:cs typeface="Times New Roman" pitchFamily="18" charset="0"/>
              </a:rPr>
              <a:t>agentes anticolinesterásicos </a:t>
            </a:r>
            <a:endParaRPr lang="es-ES" dirty="0">
              <a:effectLst/>
              <a:latin typeface="Times New Roman" pitchFamily="18" charset="0"/>
              <a:cs typeface="Times New Roman" pitchFamily="18" charset="0"/>
            </a:endParaRPr>
          </a:p>
        </p:txBody>
      </p:sp>
      <p:sp>
        <p:nvSpPr>
          <p:cNvPr id="2" name="1 Marcador de contenido"/>
          <p:cNvSpPr>
            <a:spLocks noGrp="1"/>
          </p:cNvSpPr>
          <p:nvPr>
            <p:ph idx="1"/>
          </p:nvPr>
        </p:nvSpPr>
        <p:spPr>
          <a:xfrm>
            <a:off x="509954" y="1690689"/>
            <a:ext cx="11095892" cy="5032375"/>
          </a:xfrm>
          <a:solidFill>
            <a:schemeClr val="bg2"/>
          </a:solidFill>
          <a:ln w="28575">
            <a:solidFill>
              <a:schemeClr val="tx1"/>
            </a:solidFill>
          </a:ln>
          <a:scene3d>
            <a:camera prst="orthographicFront"/>
            <a:lightRig rig="threePt" dir="t"/>
          </a:scene3d>
          <a:sp3d>
            <a:bevelT/>
          </a:sp3d>
        </p:spPr>
        <p:txBody>
          <a:bodyPr>
            <a:normAutofit/>
          </a:bodyPr>
          <a:lstStyle/>
          <a:p>
            <a:pPr marL="365760" indent="-256032" fontAlgn="auto">
              <a:lnSpc>
                <a:spcPct val="150000"/>
              </a:lnSpc>
              <a:spcAft>
                <a:spcPts val="0"/>
              </a:spcAft>
              <a:buFont typeface="Wingdings 3"/>
              <a:buChar char=""/>
              <a:defRPr/>
            </a:pPr>
            <a:r>
              <a:rPr lang="es-ES" sz="2800" b="1" dirty="0" smtClean="0">
                <a:solidFill>
                  <a:srgbClr val="002060"/>
                </a:solidFill>
                <a:latin typeface="Arial" panose="020B0604020202020204" pitchFamily="34" charset="0"/>
                <a:cs typeface="Arial" panose="020B0604020202020204" pitchFamily="34" charset="0"/>
              </a:rPr>
              <a:t>Íleo paralítico </a:t>
            </a:r>
            <a:r>
              <a:rPr lang="es-ES" sz="2800" dirty="0" smtClean="0">
                <a:latin typeface="Arial" panose="020B0604020202020204" pitchFamily="34" charset="0"/>
                <a:cs typeface="Arial" panose="020B0604020202020204" pitchFamily="34" charset="0"/>
              </a:rPr>
              <a:t>(neostigmina)=</a:t>
            </a:r>
            <a:r>
              <a:rPr lang="es-ES" sz="2000" dirty="0" smtClean="0">
                <a:latin typeface="Arial" panose="020B0604020202020204" pitchFamily="34" charset="0"/>
                <a:cs typeface="Arial" panose="020B0604020202020204" pitchFamily="34" charset="0"/>
              </a:rPr>
              <a:t>incremento de los niveles de Ach a nivel de receptores muscarínicos del músculo intestinal.</a:t>
            </a:r>
          </a:p>
          <a:p>
            <a:pPr marL="365760" indent="-256032" fontAlgn="auto">
              <a:lnSpc>
                <a:spcPct val="150000"/>
              </a:lnSpc>
              <a:spcAft>
                <a:spcPts val="0"/>
              </a:spcAft>
              <a:buFont typeface="Wingdings 3"/>
              <a:buChar char=""/>
              <a:defRPr/>
            </a:pPr>
            <a:r>
              <a:rPr lang="es-ES" sz="2800" b="1" dirty="0" smtClean="0">
                <a:solidFill>
                  <a:srgbClr val="002060"/>
                </a:solidFill>
                <a:latin typeface="Arial" panose="020B0604020202020204" pitchFamily="34" charset="0"/>
                <a:cs typeface="Arial" panose="020B0604020202020204" pitchFamily="34" charset="0"/>
              </a:rPr>
              <a:t>Atonía del músculo detrusor de la vejiga</a:t>
            </a:r>
            <a:r>
              <a:rPr lang="es-ES" sz="2800" dirty="0" smtClean="0">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Aumento del tono al interactuar la Ach disponible con los receptores muscarínicos a este nivel. </a:t>
            </a:r>
          </a:p>
          <a:p>
            <a:pPr marL="365760" indent="-256032" fontAlgn="auto">
              <a:spcAft>
                <a:spcPts val="0"/>
              </a:spcAft>
              <a:buFont typeface="Wingdings 3"/>
              <a:buChar char=""/>
              <a:defRPr/>
            </a:pPr>
            <a:r>
              <a:rPr lang="es-ES" sz="2800" b="1" dirty="0" smtClean="0">
                <a:solidFill>
                  <a:srgbClr val="002060"/>
                </a:solidFill>
                <a:latin typeface="Arial" panose="020B0604020202020204" pitchFamily="34" charset="0"/>
                <a:cs typeface="Arial" panose="020B0604020202020204" pitchFamily="34" charset="0"/>
              </a:rPr>
              <a:t>Glaucoma </a:t>
            </a:r>
            <a:r>
              <a:rPr lang="es-ES" sz="1800" b="1" dirty="0" smtClean="0">
                <a:solidFill>
                  <a:srgbClr val="002060"/>
                </a:solidFill>
                <a:latin typeface="Arial" panose="020B0604020202020204" pitchFamily="34" charset="0"/>
                <a:cs typeface="Arial" panose="020B0604020202020204" pitchFamily="34" charset="0"/>
              </a:rPr>
              <a:t>(</a:t>
            </a:r>
            <a:r>
              <a:rPr lang="es-ES" sz="1800" b="1" dirty="0" err="1" smtClean="0">
                <a:solidFill>
                  <a:srgbClr val="002060"/>
                </a:solidFill>
                <a:latin typeface="Arial" panose="020B0604020202020204" pitchFamily="34" charset="0"/>
                <a:cs typeface="Arial" panose="020B0604020202020204" pitchFamily="34" charset="0"/>
              </a:rPr>
              <a:t>Ecotiopato</a:t>
            </a:r>
            <a:r>
              <a:rPr lang="es-ES" sz="1800" b="1" dirty="0" smtClean="0">
                <a:solidFill>
                  <a:srgbClr val="002060"/>
                </a:solidFill>
                <a:latin typeface="Arial" panose="020B0604020202020204" pitchFamily="34" charset="0"/>
                <a:cs typeface="Arial" panose="020B0604020202020204" pitchFamily="34" charset="0"/>
              </a:rPr>
              <a:t> colirio; no en el glaucoma de ángulo cerrado))</a:t>
            </a:r>
          </a:p>
          <a:p>
            <a:pPr marL="365760" indent="-256032" fontAlgn="auto">
              <a:spcAft>
                <a:spcPts val="0"/>
              </a:spcAft>
              <a:buFont typeface="Wingdings 3"/>
              <a:buChar char=""/>
              <a:defRPr/>
            </a:pPr>
            <a:r>
              <a:rPr lang="es-ES" sz="2800" b="1" dirty="0" smtClean="0">
                <a:solidFill>
                  <a:srgbClr val="002060"/>
                </a:solidFill>
                <a:latin typeface="Arial" panose="020B0604020202020204" pitchFamily="34" charset="0"/>
                <a:cs typeface="Arial" panose="020B0604020202020204" pitchFamily="34" charset="0"/>
              </a:rPr>
              <a:t>Tratamiento y diagnóstico de la Miastenia </a:t>
            </a:r>
            <a:r>
              <a:rPr lang="es-ES" sz="2800" b="1" dirty="0" err="1" smtClean="0">
                <a:solidFill>
                  <a:srgbClr val="002060"/>
                </a:solidFill>
                <a:latin typeface="Arial" panose="020B0604020202020204" pitchFamily="34" charset="0"/>
                <a:cs typeface="Arial" panose="020B0604020202020204" pitchFamily="34" charset="0"/>
              </a:rPr>
              <a:t>gravis</a:t>
            </a:r>
            <a:r>
              <a:rPr lang="es-ES" sz="2800" b="1" dirty="0" smtClean="0">
                <a:solidFill>
                  <a:srgbClr val="002060"/>
                </a:solidFill>
                <a:latin typeface="Arial" panose="020B0604020202020204" pitchFamily="34" charset="0"/>
                <a:cs typeface="Arial" panose="020B0604020202020204" pitchFamily="34" charset="0"/>
              </a:rPr>
              <a:t> </a:t>
            </a:r>
            <a:r>
              <a:rPr lang="es-ES" sz="2000" b="1" dirty="0" smtClean="0">
                <a:solidFill>
                  <a:srgbClr val="002060"/>
                </a:solidFill>
                <a:latin typeface="Arial" panose="020B0604020202020204" pitchFamily="34" charset="0"/>
                <a:cs typeface="Arial" panose="020B0604020202020204" pitchFamily="34" charset="0"/>
              </a:rPr>
              <a:t>(</a:t>
            </a:r>
            <a:r>
              <a:rPr lang="es-ES" sz="2000" b="1" dirty="0" err="1" smtClean="0">
                <a:solidFill>
                  <a:srgbClr val="002060"/>
                </a:solidFill>
                <a:latin typeface="Arial" panose="020B0604020202020204" pitchFamily="34" charset="0"/>
                <a:cs typeface="Arial" panose="020B0604020202020204" pitchFamily="34" charset="0"/>
              </a:rPr>
              <a:t>Piridostigmina</a:t>
            </a:r>
            <a:r>
              <a:rPr lang="es-ES" sz="2000" b="1" dirty="0" smtClean="0">
                <a:solidFill>
                  <a:srgbClr val="002060"/>
                </a:solidFill>
                <a:latin typeface="Arial" panose="020B0604020202020204" pitchFamily="34" charset="0"/>
                <a:cs typeface="Arial" panose="020B0604020202020204" pitchFamily="34" charset="0"/>
              </a:rPr>
              <a:t>, </a:t>
            </a:r>
            <a:r>
              <a:rPr lang="es-ES" sz="2000" b="1" dirty="0" err="1" smtClean="0">
                <a:solidFill>
                  <a:srgbClr val="002060"/>
                </a:solidFill>
                <a:latin typeface="Arial" panose="020B0604020202020204" pitchFamily="34" charset="0"/>
                <a:cs typeface="Arial" panose="020B0604020202020204" pitchFamily="34" charset="0"/>
              </a:rPr>
              <a:t>edrofonio</a:t>
            </a:r>
            <a:r>
              <a:rPr lang="es-ES" sz="2000" b="1" dirty="0" smtClean="0">
                <a:solidFill>
                  <a:srgbClr val="002060"/>
                </a:solidFill>
                <a:latin typeface="Arial" panose="020B0604020202020204" pitchFamily="34" charset="0"/>
                <a:cs typeface="Arial" panose="020B0604020202020204" pitchFamily="34" charset="0"/>
              </a:rPr>
              <a:t>)</a:t>
            </a:r>
          </a:p>
          <a:p>
            <a:pPr marL="365760" indent="-256032" fontAlgn="auto">
              <a:spcAft>
                <a:spcPts val="0"/>
              </a:spcAft>
              <a:buFont typeface="Wingdings 3"/>
              <a:buChar char=""/>
              <a:defRPr/>
            </a:pPr>
            <a:r>
              <a:rPr lang="es-ES" sz="2800" b="1" dirty="0" smtClean="0">
                <a:solidFill>
                  <a:srgbClr val="002060"/>
                </a:solidFill>
                <a:latin typeface="Arial" panose="020B0604020202020204" pitchFamily="34" charset="0"/>
                <a:cs typeface="Arial" panose="020B0604020202020204" pitchFamily="34" charset="0"/>
              </a:rPr>
              <a:t>Enfermedad de Alzheimer</a:t>
            </a:r>
          </a:p>
        </p:txBody>
      </p:sp>
    </p:spTree>
    <p:extLst>
      <p:ext uri="{BB962C8B-B14F-4D97-AF65-F5344CB8AC3E}">
        <p14:creationId xmlns:p14="http://schemas.microsoft.com/office/powerpoint/2010/main" val="2428627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808765" y="1981971"/>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1" y="3637812"/>
            <a:ext cx="356350" cy="390107"/>
          </a:xfrm>
          <a:prstGeom prst="rect">
            <a:avLst/>
          </a:prstGeom>
          <a:noFill/>
          <a:ln w="9525">
            <a:noFill/>
            <a:miter lim="800000"/>
            <a:headEnd/>
            <a:tailEnd/>
          </a:ln>
        </p:spPr>
        <p:txBody>
          <a:bodyPr wrap="square">
            <a:spAutoFit/>
          </a:bodyPr>
          <a:lstStyle/>
          <a:p>
            <a:pPr defTabSz="442280">
              <a:spcBef>
                <a:spcPct val="50000"/>
              </a:spcBef>
              <a:defRPr/>
            </a:pPr>
            <a:r>
              <a:rPr lang="es-ES" sz="1935" b="1" dirty="0">
                <a:solidFill>
                  <a:prstClr val="white"/>
                </a:solidFill>
                <a:latin typeface="Calibri" panose="020F0502020204030204"/>
              </a:rPr>
              <a:t>N</a:t>
            </a:r>
          </a:p>
        </p:txBody>
      </p:sp>
      <p:sp>
        <p:nvSpPr>
          <p:cNvPr id="244" name="Text Box 444"/>
          <p:cNvSpPr txBox="1">
            <a:spLocks noChangeArrowheads="1"/>
          </p:cNvSpPr>
          <p:nvPr/>
        </p:nvSpPr>
        <p:spPr bwMode="auto">
          <a:xfrm>
            <a:off x="8539100" y="6143555"/>
            <a:ext cx="337082" cy="226344"/>
          </a:xfrm>
          <a:prstGeom prst="rect">
            <a:avLst/>
          </a:prstGeom>
          <a:noFill/>
          <a:ln w="9525">
            <a:noFill/>
            <a:miter lim="800000"/>
            <a:headEnd/>
            <a:tailEnd/>
          </a:ln>
        </p:spPr>
        <p:txBody>
          <a:bodyPr>
            <a:spAutoFit/>
          </a:bodyPr>
          <a:lstStyle/>
          <a:p>
            <a:pPr defTabSz="442280">
              <a:spcBef>
                <a:spcPct val="50000"/>
              </a:spcBef>
              <a:defRPr/>
            </a:pPr>
            <a:r>
              <a:rPr lang="es-ES" sz="87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395614" y="1549838"/>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a:t>
            </a:r>
          </a:p>
        </p:txBody>
      </p:sp>
      <p:grpSp>
        <p:nvGrpSpPr>
          <p:cNvPr id="65569" name="292 Grupo"/>
          <p:cNvGrpSpPr>
            <a:grpSpLocks/>
          </p:cNvGrpSpPr>
          <p:nvPr/>
        </p:nvGrpSpPr>
        <p:grpSpPr bwMode="auto">
          <a:xfrm>
            <a:off x="6543453" y="5662271"/>
            <a:ext cx="1129089" cy="409023"/>
            <a:chOff x="5048163" y="5805149"/>
            <a:chExt cx="1201760" cy="437611"/>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5464105" y="586558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grpSp>
        <p:nvGrpSpPr>
          <p:cNvPr id="65570" name="293 Grupo"/>
          <p:cNvGrpSpPr>
            <a:grpSpLocks/>
          </p:cNvGrpSpPr>
          <p:nvPr/>
        </p:nvGrpSpPr>
        <p:grpSpPr bwMode="auto">
          <a:xfrm rot="2071245">
            <a:off x="5123782" y="5624113"/>
            <a:ext cx="823085" cy="545705"/>
            <a:chOff x="4767990" y="5802453"/>
            <a:chExt cx="876061" cy="580479"/>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767990" y="6007935"/>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515687" y="447671"/>
            <a:ext cx="2714820" cy="1711751"/>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MODIFICAN LA DEGRADACIÓN DEL NT</a:t>
            </a:r>
          </a:p>
        </p:txBody>
      </p:sp>
      <p:grpSp>
        <p:nvGrpSpPr>
          <p:cNvPr id="93" name="293 Grupo"/>
          <p:cNvGrpSpPr>
            <a:grpSpLocks/>
          </p:cNvGrpSpPr>
          <p:nvPr/>
        </p:nvGrpSpPr>
        <p:grpSpPr bwMode="auto">
          <a:xfrm rot="2071245">
            <a:off x="10599882" y="1295498"/>
            <a:ext cx="823085" cy="675804"/>
            <a:chOff x="4767990" y="5802453"/>
            <a:chExt cx="876061" cy="718869"/>
          </a:xfrm>
        </p:grpSpPr>
        <p:sp>
          <p:nvSpPr>
            <p:cNvPr id="94"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95"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sp>
        <p:nvSpPr>
          <p:cNvPr id="109" name="115 CuadroTexto"/>
          <p:cNvSpPr txBox="1">
            <a:spLocks noChangeArrowheads="1"/>
          </p:cNvSpPr>
          <p:nvPr/>
        </p:nvSpPr>
        <p:spPr bwMode="auto">
          <a:xfrm>
            <a:off x="140522" y="4525480"/>
            <a:ext cx="2689065" cy="112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741" b="1" dirty="0" smtClean="0">
                <a:solidFill>
                  <a:srgbClr val="FFFF00"/>
                </a:solidFill>
                <a:latin typeface="Verdana" panose="020B0604030504040204" pitchFamily="34" charset="0"/>
              </a:rPr>
              <a:t>Donepezilo</a:t>
            </a:r>
          </a:p>
          <a:p>
            <a:pPr algn="ctr" defTabSz="442280" fontAlgn="base">
              <a:lnSpc>
                <a:spcPct val="100000"/>
              </a:lnSpc>
              <a:spcBef>
                <a:spcPct val="0"/>
              </a:spcBef>
              <a:spcAft>
                <a:spcPct val="0"/>
              </a:spcAft>
              <a:buNone/>
            </a:pPr>
            <a:r>
              <a:rPr lang="es-ES" sz="1600" b="1" dirty="0" smtClean="0">
                <a:solidFill>
                  <a:srgbClr val="FFFF00"/>
                </a:solidFill>
              </a:rPr>
              <a:t>Galantamina</a:t>
            </a:r>
          </a:p>
          <a:p>
            <a:pPr algn="ctr" defTabSz="442280" fontAlgn="base">
              <a:lnSpc>
                <a:spcPct val="100000"/>
              </a:lnSpc>
              <a:spcBef>
                <a:spcPct val="0"/>
              </a:spcBef>
              <a:spcAft>
                <a:spcPct val="0"/>
              </a:spcAft>
              <a:buNone/>
            </a:pPr>
            <a:r>
              <a:rPr lang="es-ES" sz="1600" b="1" dirty="0" smtClean="0">
                <a:solidFill>
                  <a:srgbClr val="FFFF00"/>
                </a:solidFill>
              </a:rPr>
              <a:t>rivastigmina</a:t>
            </a:r>
            <a:endParaRPr lang="es-ES" altLang="es-ES" sz="1741" b="1" dirty="0">
              <a:solidFill>
                <a:srgbClr val="FFFF00"/>
              </a:solidFill>
              <a:latin typeface="Verdana" panose="020B0604030504040204" pitchFamily="34" charset="0"/>
            </a:endParaRPr>
          </a:p>
          <a:p>
            <a:pPr algn="ctr" defTabSz="442280" fontAlgn="base">
              <a:lnSpc>
                <a:spcPct val="100000"/>
              </a:lnSpc>
              <a:spcBef>
                <a:spcPct val="0"/>
              </a:spcBef>
              <a:spcAft>
                <a:spcPct val="0"/>
              </a:spcAft>
              <a:buNone/>
            </a:pPr>
            <a:r>
              <a:rPr lang="es-ES" altLang="es-ES" sz="1741" dirty="0">
                <a:solidFill>
                  <a:prstClr val="white"/>
                </a:solidFill>
                <a:latin typeface="Verdana" panose="020B0604030504040204" pitchFamily="34" charset="0"/>
              </a:rPr>
              <a:t>(inhibición reversible)</a:t>
            </a:r>
          </a:p>
        </p:txBody>
      </p:sp>
      <p:cxnSp>
        <p:nvCxnSpPr>
          <p:cNvPr id="110" name="Conector recto de flecha 109"/>
          <p:cNvCxnSpPr/>
          <p:nvPr/>
        </p:nvCxnSpPr>
        <p:spPr>
          <a:xfrm>
            <a:off x="2381693" y="5191379"/>
            <a:ext cx="3097909" cy="543578"/>
          </a:xfrm>
          <a:prstGeom prst="straightConnector1">
            <a:avLst/>
          </a:prstGeom>
          <a:ln w="762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113 CuadroTexto">
            <a:extLst>
              <a:ext uri="{FF2B5EF4-FFF2-40B4-BE49-F238E27FC236}">
                <a16:creationId xmlns:a16="http://schemas.microsoft.com/office/drawing/2014/main" id="{1F931E0F-C445-4FA2-9B45-B523B5FA1449}"/>
              </a:ext>
            </a:extLst>
          </p:cNvPr>
          <p:cNvSpPr txBox="1">
            <a:spLocks noChangeArrowheads="1"/>
          </p:cNvSpPr>
          <p:nvPr/>
        </p:nvSpPr>
        <p:spPr bwMode="auto">
          <a:xfrm>
            <a:off x="3897510" y="5111562"/>
            <a:ext cx="402708"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dirty="0">
                <a:solidFill>
                  <a:prstClr val="white"/>
                </a:solidFill>
                <a:latin typeface="Verdana" panose="020B0604030504040204" pitchFamily="34" charset="0"/>
              </a:rPr>
              <a:t>-</a:t>
            </a:r>
          </a:p>
        </p:txBody>
      </p:sp>
    </p:spTree>
    <p:extLst>
      <p:ext uri="{BB962C8B-B14F-4D97-AF65-F5344CB8AC3E}">
        <p14:creationId xmlns:p14="http://schemas.microsoft.com/office/powerpoint/2010/main" val="1125135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5538" name="Group 446"/>
          <p:cNvGrpSpPr>
            <a:grpSpLocks/>
          </p:cNvGrpSpPr>
          <p:nvPr/>
        </p:nvGrpSpPr>
        <p:grpSpPr bwMode="auto">
          <a:xfrm>
            <a:off x="3187549" y="654786"/>
            <a:ext cx="5816902" cy="4871283"/>
            <a:chOff x="930" y="346"/>
            <a:chExt cx="1950" cy="2132"/>
          </a:xfrm>
        </p:grpSpPr>
        <p:sp>
          <p:nvSpPr>
            <p:cNvPr id="65633" name="Rectangle 447"/>
            <p:cNvSpPr>
              <a:spLocks noChangeArrowheads="1"/>
            </p:cNvSpPr>
            <p:nvPr/>
          </p:nvSpPr>
          <p:spPr bwMode="auto">
            <a:xfrm>
              <a:off x="1429" y="346"/>
              <a:ext cx="907" cy="113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634" name="Oval 448"/>
            <p:cNvSpPr>
              <a:spLocks noChangeArrowheads="1"/>
            </p:cNvSpPr>
            <p:nvPr/>
          </p:nvSpPr>
          <p:spPr bwMode="auto">
            <a:xfrm>
              <a:off x="930" y="1344"/>
              <a:ext cx="1950" cy="1134"/>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65539" name="AutoShape 3"/>
          <p:cNvSpPr>
            <a:spLocks noChangeArrowheads="1"/>
          </p:cNvSpPr>
          <p:nvPr/>
        </p:nvSpPr>
        <p:spPr bwMode="auto">
          <a:xfrm rot="5400000">
            <a:off x="6142239" y="3788455"/>
            <a:ext cx="447454" cy="5276974"/>
          </a:xfrm>
          <a:prstGeom prst="moon">
            <a:avLst>
              <a:gd name="adj" fmla="val 87500"/>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sp>
        <p:nvSpPr>
          <p:cNvPr id="65540" name="Text Box 346"/>
          <p:cNvSpPr txBox="1">
            <a:spLocks noChangeArrowheads="1"/>
          </p:cNvSpPr>
          <p:nvPr/>
        </p:nvSpPr>
        <p:spPr bwMode="auto">
          <a:xfrm>
            <a:off x="2916094" y="5458951"/>
            <a:ext cx="811383"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Colina</a:t>
            </a:r>
          </a:p>
        </p:txBody>
      </p:sp>
      <p:sp>
        <p:nvSpPr>
          <p:cNvPr id="65541" name="Text Box 347"/>
          <p:cNvSpPr txBox="1">
            <a:spLocks noChangeArrowheads="1"/>
          </p:cNvSpPr>
          <p:nvPr/>
        </p:nvSpPr>
        <p:spPr bwMode="auto">
          <a:xfrm>
            <a:off x="2647622" y="5797524"/>
            <a:ext cx="1148466" cy="3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503">
                <a:solidFill>
                  <a:prstClr val="white"/>
                </a:solidFill>
                <a:latin typeface="Verdana" panose="020B0604030504040204" pitchFamily="34" charset="0"/>
              </a:rPr>
              <a:t>Acetato</a:t>
            </a:r>
          </a:p>
        </p:txBody>
      </p:sp>
      <p:grpSp>
        <p:nvGrpSpPr>
          <p:cNvPr id="65542" name="8 Grupo"/>
          <p:cNvGrpSpPr>
            <a:grpSpLocks/>
          </p:cNvGrpSpPr>
          <p:nvPr/>
        </p:nvGrpSpPr>
        <p:grpSpPr bwMode="auto">
          <a:xfrm rot="3419143">
            <a:off x="8773268" y="3728796"/>
            <a:ext cx="337082" cy="414641"/>
            <a:chOff x="2857547" y="1713979"/>
            <a:chExt cx="1428955" cy="2071802"/>
          </a:xfrm>
        </p:grpSpPr>
        <p:sp>
          <p:nvSpPr>
            <p:cNvPr id="65628" name="2 Elipse"/>
            <p:cNvSpPr>
              <a:spLocks noChangeArrowheads="1"/>
            </p:cNvSpPr>
            <p:nvPr/>
          </p:nvSpPr>
          <p:spPr bwMode="auto">
            <a:xfrm>
              <a:off x="3272347" y="1690466"/>
              <a:ext cx="562728" cy="178860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9" name="1 Elipse"/>
            <p:cNvSpPr>
              <a:spLocks noChangeArrowheads="1"/>
            </p:cNvSpPr>
            <p:nvPr/>
          </p:nvSpPr>
          <p:spPr bwMode="auto">
            <a:xfrm>
              <a:off x="3710010" y="1848886"/>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0" name="3 Elipse"/>
            <p:cNvSpPr>
              <a:spLocks noChangeArrowheads="1"/>
            </p:cNvSpPr>
            <p:nvPr/>
          </p:nvSpPr>
          <p:spPr bwMode="auto">
            <a:xfrm>
              <a:off x="2849079" y="1864991"/>
              <a:ext cx="569053" cy="177370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1" name="4 Elipse"/>
            <p:cNvSpPr>
              <a:spLocks noChangeArrowheads="1"/>
            </p:cNvSpPr>
            <p:nvPr/>
          </p:nvSpPr>
          <p:spPr bwMode="auto">
            <a:xfrm rot="10800000">
              <a:off x="3419666" y="2098287"/>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32" name="5 Elipse"/>
            <p:cNvSpPr>
              <a:spLocks noChangeArrowheads="1"/>
            </p:cNvSpPr>
            <p:nvPr/>
          </p:nvSpPr>
          <p:spPr bwMode="auto">
            <a:xfrm rot="10800000">
              <a:off x="2998741" y="2095871"/>
              <a:ext cx="569053" cy="1781151"/>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grpSp>
        <p:nvGrpSpPr>
          <p:cNvPr id="65543" name="8 Grupo"/>
          <p:cNvGrpSpPr>
            <a:grpSpLocks/>
          </p:cNvGrpSpPr>
          <p:nvPr/>
        </p:nvGrpSpPr>
        <p:grpSpPr bwMode="auto">
          <a:xfrm rot="1769797">
            <a:off x="8029003" y="6028709"/>
            <a:ext cx="337082" cy="414641"/>
            <a:chOff x="2857547" y="1713979"/>
            <a:chExt cx="1428955" cy="2071802"/>
          </a:xfrm>
        </p:grpSpPr>
        <p:sp>
          <p:nvSpPr>
            <p:cNvPr id="48" name="2 Elipse"/>
            <p:cNvSpPr/>
            <p:nvPr/>
          </p:nvSpPr>
          <p:spPr>
            <a:xfrm>
              <a:off x="3284515" y="1714115"/>
              <a:ext cx="562728" cy="1788606"/>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2" name="1 Elipse"/>
            <p:cNvSpPr/>
            <p:nvPr/>
          </p:nvSpPr>
          <p:spPr>
            <a:xfrm>
              <a:off x="3722821" y="1846764"/>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53" name="3 Elipse"/>
            <p:cNvSpPr/>
            <p:nvPr/>
          </p:nvSpPr>
          <p:spPr>
            <a:xfrm>
              <a:off x="2842838" y="1859831"/>
              <a:ext cx="569053" cy="1773701"/>
            </a:xfrm>
            <a:prstGeom prst="ellipse">
              <a:avLst/>
            </a:prstGeom>
            <a:gradFill flip="none" rotWithShape="1">
              <a:gsLst>
                <a:gs pos="0">
                  <a:srgbClr val="DDEBCF"/>
                </a:gs>
                <a:gs pos="23000">
                  <a:srgbClr val="36EA0C"/>
                </a:gs>
                <a:gs pos="59000">
                  <a:srgbClr val="156B1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42280">
                <a:defRPr/>
              </a:pPr>
              <a:endParaRPr lang="es-ES" sz="871">
                <a:solidFill>
                  <a:prstClr val="white"/>
                </a:solidFill>
                <a:latin typeface="Calibri" panose="020F0502020204030204"/>
              </a:endParaRPr>
            </a:p>
          </p:txBody>
        </p:sp>
        <p:sp>
          <p:nvSpPr>
            <p:cNvPr id="65626" name="4 Elipse"/>
            <p:cNvSpPr>
              <a:spLocks noChangeArrowheads="1"/>
            </p:cNvSpPr>
            <p:nvPr/>
          </p:nvSpPr>
          <p:spPr bwMode="auto">
            <a:xfrm rot="10800000">
              <a:off x="3455661" y="1982639"/>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sp>
          <p:nvSpPr>
            <p:cNvPr id="65627" name="5 Elipse"/>
            <p:cNvSpPr>
              <a:spLocks noChangeArrowheads="1"/>
            </p:cNvSpPr>
            <p:nvPr/>
          </p:nvSpPr>
          <p:spPr bwMode="auto">
            <a:xfrm rot="10800000">
              <a:off x="3019616" y="1982261"/>
              <a:ext cx="569053" cy="1781156"/>
            </a:xfrm>
            <a:prstGeom prst="ellipse">
              <a:avLst/>
            </a:prstGeom>
            <a:gradFill rotWithShape="1">
              <a:gsLst>
                <a:gs pos="0">
                  <a:srgbClr val="DDEBCF"/>
                </a:gs>
                <a:gs pos="23000">
                  <a:srgbClr val="36EA0C"/>
                </a:gs>
                <a:gs pos="59000">
                  <a:srgbClr val="156B13"/>
                </a:gs>
                <a:gs pos="100000">
                  <a:srgbClr val="156B13"/>
                </a:gs>
              </a:gsLst>
              <a:lin ang="2700000" scaled="1"/>
            </a:gradFill>
            <a:ln>
              <a:noFill/>
            </a:ln>
            <a:extLst>
              <a:ext uri="{91240B29-F687-4F45-9708-019B960494DF}">
                <a14:hiddenLine xmlns:a14="http://schemas.microsoft.com/office/drawing/2010/main" w="25400" algn="ctr">
                  <a:solidFill>
                    <a:srgbClr val="000000"/>
                  </a:solidFill>
                  <a:round/>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s-ES" altLang="es-ES" sz="1691">
                <a:solidFill>
                  <a:prstClr val="white"/>
                </a:solidFill>
              </a:endParaRPr>
            </a:p>
          </p:txBody>
        </p:sp>
      </p:grpSp>
      <p:sp>
        <p:nvSpPr>
          <p:cNvPr id="65544" name="Text Box 444"/>
          <p:cNvSpPr txBox="1">
            <a:spLocks noChangeArrowheads="1"/>
          </p:cNvSpPr>
          <p:nvPr/>
        </p:nvSpPr>
        <p:spPr bwMode="auto">
          <a:xfrm>
            <a:off x="8395915" y="6000370"/>
            <a:ext cx="33708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1691" b="1">
                <a:solidFill>
                  <a:prstClr val="white"/>
                </a:solidFill>
                <a:latin typeface="Verdana" panose="020B0604030504040204" pitchFamily="34" charset="0"/>
              </a:rPr>
              <a:t>N</a:t>
            </a:r>
          </a:p>
        </p:txBody>
      </p:sp>
      <p:sp>
        <p:nvSpPr>
          <p:cNvPr id="65545" name="Text Box 449"/>
          <p:cNvSpPr txBox="1">
            <a:spLocks noChangeArrowheads="1"/>
          </p:cNvSpPr>
          <p:nvPr/>
        </p:nvSpPr>
        <p:spPr bwMode="auto">
          <a:xfrm>
            <a:off x="5156347" y="2019522"/>
            <a:ext cx="1879307"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 Coa</a:t>
            </a:r>
          </a:p>
        </p:txBody>
      </p:sp>
      <p:sp>
        <p:nvSpPr>
          <p:cNvPr id="65546" name="Text Box 450"/>
          <p:cNvSpPr txBox="1">
            <a:spLocks noChangeArrowheads="1"/>
          </p:cNvSpPr>
          <p:nvPr/>
        </p:nvSpPr>
        <p:spPr bwMode="auto">
          <a:xfrm>
            <a:off x="5223466" y="878513"/>
            <a:ext cx="1421412" cy="95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Colina</a:t>
            </a:r>
          </a:p>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t>
            </a:r>
          </a:p>
        </p:txBody>
      </p:sp>
      <p:sp>
        <p:nvSpPr>
          <p:cNvPr id="65547" name="Text Box 451"/>
          <p:cNvSpPr txBox="1">
            <a:spLocks noChangeArrowheads="1"/>
          </p:cNvSpPr>
          <p:nvPr/>
        </p:nvSpPr>
        <p:spPr bwMode="auto">
          <a:xfrm>
            <a:off x="6501691" y="1670508"/>
            <a:ext cx="812876"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CAT</a:t>
            </a:r>
          </a:p>
        </p:txBody>
      </p:sp>
      <p:sp>
        <p:nvSpPr>
          <p:cNvPr id="18478" name="Oval 452"/>
          <p:cNvSpPr>
            <a:spLocks noChangeArrowheads="1"/>
          </p:cNvSpPr>
          <p:nvPr/>
        </p:nvSpPr>
        <p:spPr bwMode="auto">
          <a:xfrm>
            <a:off x="3808765" y="1981971"/>
            <a:ext cx="134236" cy="134236"/>
          </a:xfrm>
          <a:prstGeom prst="ellipse">
            <a:avLst/>
          </a:prstGeom>
          <a:solidFill>
            <a:schemeClr val="bg2">
              <a:lumMod val="40000"/>
              <a:lumOff val="60000"/>
            </a:schemeClr>
          </a:solidFill>
          <a:ln w="9525">
            <a:no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49" name="Text Box 453"/>
          <p:cNvSpPr txBox="1">
            <a:spLocks noChangeArrowheads="1"/>
          </p:cNvSpPr>
          <p:nvPr/>
        </p:nvSpPr>
        <p:spPr bwMode="auto">
          <a:xfrm>
            <a:off x="4743199" y="3293274"/>
            <a:ext cx="2571369"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50000"/>
              </a:spcBef>
              <a:spcAft>
                <a:spcPct val="0"/>
              </a:spcAft>
              <a:buNone/>
            </a:pPr>
            <a:r>
              <a:rPr lang="es-ES" altLang="es-ES" sz="2255" b="1">
                <a:solidFill>
                  <a:prstClr val="white"/>
                </a:solidFill>
                <a:latin typeface="Verdana" panose="020B0604030504040204" pitchFamily="34" charset="0"/>
              </a:rPr>
              <a:t>Acetilcolina</a:t>
            </a:r>
          </a:p>
        </p:txBody>
      </p:sp>
      <p:sp>
        <p:nvSpPr>
          <p:cNvPr id="65550" name="Line 454"/>
          <p:cNvSpPr>
            <a:spLocks noChangeShapeType="1"/>
          </p:cNvSpPr>
          <p:nvPr/>
        </p:nvSpPr>
        <p:spPr bwMode="auto">
          <a:xfrm>
            <a:off x="6028883" y="2751855"/>
            <a:ext cx="0" cy="54142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42280" eaLnBrk="0" fontAlgn="base" hangingPunct="0">
              <a:spcBef>
                <a:spcPct val="0"/>
              </a:spcBef>
              <a:spcAft>
                <a:spcPct val="0"/>
              </a:spcAft>
            </a:pPr>
            <a:endParaRPr lang="es-ES" sz="871">
              <a:solidFill>
                <a:prstClr val="black"/>
              </a:solidFill>
              <a:latin typeface="Calibri" panose="020F0502020204030204" pitchFamily="34" charset="0"/>
            </a:endParaRPr>
          </a:p>
        </p:txBody>
      </p:sp>
      <p:sp>
        <p:nvSpPr>
          <p:cNvPr id="242" name="Text Box 437"/>
          <p:cNvSpPr txBox="1">
            <a:spLocks noChangeArrowheads="1"/>
          </p:cNvSpPr>
          <p:nvPr/>
        </p:nvSpPr>
        <p:spPr bwMode="auto">
          <a:xfrm>
            <a:off x="9150620" y="3637812"/>
            <a:ext cx="505623" cy="390107"/>
          </a:xfrm>
          <a:prstGeom prst="rect">
            <a:avLst/>
          </a:prstGeom>
          <a:noFill/>
          <a:ln w="9525">
            <a:noFill/>
            <a:miter lim="800000"/>
            <a:headEnd/>
            <a:tailEnd/>
          </a:ln>
        </p:spPr>
        <p:txBody>
          <a:bodyPr>
            <a:spAutoFit/>
          </a:bodyPr>
          <a:lstStyle/>
          <a:p>
            <a:pPr defTabSz="442280">
              <a:spcBef>
                <a:spcPct val="50000"/>
              </a:spcBef>
              <a:defRPr/>
            </a:pPr>
            <a:r>
              <a:rPr lang="es-ES" sz="1935" b="1" dirty="0">
                <a:solidFill>
                  <a:prstClr val="white"/>
                </a:solidFill>
                <a:latin typeface="Calibri" panose="020F0502020204030204"/>
              </a:rPr>
              <a:t>N</a:t>
            </a:r>
          </a:p>
        </p:txBody>
      </p:sp>
      <p:sp>
        <p:nvSpPr>
          <p:cNvPr id="244" name="Text Box 444"/>
          <p:cNvSpPr txBox="1">
            <a:spLocks noChangeArrowheads="1"/>
          </p:cNvSpPr>
          <p:nvPr/>
        </p:nvSpPr>
        <p:spPr bwMode="auto">
          <a:xfrm>
            <a:off x="8539100" y="6143555"/>
            <a:ext cx="337082" cy="226344"/>
          </a:xfrm>
          <a:prstGeom prst="rect">
            <a:avLst/>
          </a:prstGeom>
          <a:noFill/>
          <a:ln w="9525">
            <a:noFill/>
            <a:miter lim="800000"/>
            <a:headEnd/>
            <a:tailEnd/>
          </a:ln>
        </p:spPr>
        <p:txBody>
          <a:bodyPr>
            <a:spAutoFit/>
          </a:bodyPr>
          <a:lstStyle/>
          <a:p>
            <a:pPr defTabSz="442280">
              <a:spcBef>
                <a:spcPct val="50000"/>
              </a:spcBef>
              <a:defRPr/>
            </a:pPr>
            <a:r>
              <a:rPr lang="es-ES" sz="871" b="1" dirty="0">
                <a:solidFill>
                  <a:prstClr val="white"/>
                </a:solidFill>
                <a:latin typeface="Calibri" panose="020F0502020204030204"/>
              </a:rPr>
              <a:t>n</a:t>
            </a:r>
          </a:p>
        </p:txBody>
      </p:sp>
      <p:grpSp>
        <p:nvGrpSpPr>
          <p:cNvPr id="65553" name="296 Grupo"/>
          <p:cNvGrpSpPr>
            <a:grpSpLocks/>
          </p:cNvGrpSpPr>
          <p:nvPr/>
        </p:nvGrpSpPr>
        <p:grpSpPr bwMode="auto">
          <a:xfrm>
            <a:off x="3863205" y="5594677"/>
            <a:ext cx="202846" cy="405692"/>
            <a:chOff x="2195509" y="5734065"/>
            <a:chExt cx="215904" cy="431785"/>
          </a:xfrm>
        </p:grpSpPr>
        <p:sp>
          <p:nvSpPr>
            <p:cNvPr id="47297" name="Oval 193"/>
            <p:cNvSpPr>
              <a:spLocks noChangeArrowheads="1"/>
            </p:cNvSpPr>
            <p:nvPr/>
          </p:nvSpPr>
          <p:spPr bwMode="auto">
            <a:xfrm>
              <a:off x="2195509" y="5734065"/>
              <a:ext cx="146053" cy="14445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622" name="AutoShape 345"/>
            <p:cNvSpPr>
              <a:spLocks noChangeArrowheads="1"/>
            </p:cNvSpPr>
            <p:nvPr/>
          </p:nvSpPr>
          <p:spPr bwMode="auto">
            <a:xfrm>
              <a:off x="2195513" y="6021388"/>
              <a:ext cx="215900" cy="144462"/>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691">
                <a:solidFill>
                  <a:prstClr val="white"/>
                </a:solidFill>
                <a:latin typeface="Verdana" panose="020B0604030504040204" pitchFamily="34" charset="0"/>
              </a:endParaRPr>
            </a:p>
          </p:txBody>
        </p:sp>
      </p:grpSp>
      <p:sp>
        <p:nvSpPr>
          <p:cNvPr id="249" name="PubBanner"/>
          <p:cNvSpPr>
            <a:spLocks noEditPoints="1" noChangeArrowheads="1"/>
          </p:cNvSpPr>
          <p:nvPr/>
        </p:nvSpPr>
        <p:spPr bwMode="auto">
          <a:xfrm rot="5400000">
            <a:off x="4438929" y="1827117"/>
            <a:ext cx="457895" cy="171524"/>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chemeClr val="bg2">
              <a:lumMod val="60000"/>
              <a:lumOff val="40000"/>
            </a:schemeClr>
          </a:solidFill>
          <a:ln w="9525">
            <a:solidFill>
              <a:srgbClr val="000000"/>
            </a:solidFill>
            <a:miter lim="800000"/>
            <a:headEnd/>
            <a:tailEnd/>
          </a:ln>
          <a:effectLst/>
        </p:spPr>
        <p:txBody>
          <a:bodyPr/>
          <a:lstStyle/>
          <a:p>
            <a:pPr defTabSz="442280">
              <a:defRPr/>
            </a:pPr>
            <a:endParaRPr lang="es-ES" sz="871">
              <a:solidFill>
                <a:prstClr val="white"/>
              </a:solidFill>
              <a:latin typeface="Calibri" panose="020F0502020204030204"/>
            </a:endParaRPr>
          </a:p>
        </p:txBody>
      </p:sp>
      <p:sp>
        <p:nvSpPr>
          <p:cNvPr id="65555" name="250 CuadroTexto"/>
          <p:cNvSpPr txBox="1">
            <a:spLocks noChangeArrowheads="1"/>
          </p:cNvSpPr>
          <p:nvPr/>
        </p:nvSpPr>
        <p:spPr bwMode="auto">
          <a:xfrm>
            <a:off x="3395614" y="1549838"/>
            <a:ext cx="1006772"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Colina</a:t>
            </a:r>
          </a:p>
        </p:txBody>
      </p:sp>
      <p:grpSp>
        <p:nvGrpSpPr>
          <p:cNvPr id="65556" name="258 Grupo"/>
          <p:cNvGrpSpPr>
            <a:grpSpLocks/>
          </p:cNvGrpSpPr>
          <p:nvPr/>
        </p:nvGrpSpPr>
        <p:grpSpPr bwMode="auto">
          <a:xfrm>
            <a:off x="5156347" y="3965945"/>
            <a:ext cx="2352117" cy="872536"/>
            <a:chOff x="3571868" y="4000504"/>
            <a:chExt cx="2503502" cy="928694"/>
          </a:xfrm>
        </p:grpSpPr>
        <p:sp>
          <p:nvSpPr>
            <p:cNvPr id="65616" name="Oval 209"/>
            <p:cNvSpPr>
              <a:spLocks noChangeArrowheads="1"/>
            </p:cNvSpPr>
            <p:nvPr/>
          </p:nvSpPr>
          <p:spPr bwMode="auto">
            <a:xfrm>
              <a:off x="357186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7" name="Oval 209"/>
            <p:cNvSpPr>
              <a:spLocks noChangeArrowheads="1"/>
            </p:cNvSpPr>
            <p:nvPr/>
          </p:nvSpPr>
          <p:spPr bwMode="auto">
            <a:xfrm>
              <a:off x="4857752"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8" name="Oval 209"/>
            <p:cNvSpPr>
              <a:spLocks noChangeArrowheads="1"/>
            </p:cNvSpPr>
            <p:nvPr/>
          </p:nvSpPr>
          <p:spPr bwMode="auto">
            <a:xfrm>
              <a:off x="4143372" y="4643446"/>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19" name="Oval 209"/>
            <p:cNvSpPr>
              <a:spLocks noChangeArrowheads="1"/>
            </p:cNvSpPr>
            <p:nvPr/>
          </p:nvSpPr>
          <p:spPr bwMode="auto">
            <a:xfrm>
              <a:off x="4286248" y="4000504"/>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620" name="Oval 209"/>
            <p:cNvSpPr>
              <a:spLocks noChangeArrowheads="1"/>
            </p:cNvSpPr>
            <p:nvPr/>
          </p:nvSpPr>
          <p:spPr bwMode="auto">
            <a:xfrm>
              <a:off x="5715008" y="4214818"/>
              <a:ext cx="360362" cy="285752"/>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sp>
        <p:nvSpPr>
          <p:cNvPr id="65557" name="Oval 209"/>
          <p:cNvSpPr>
            <a:spLocks noChangeArrowheads="1"/>
          </p:cNvSpPr>
          <p:nvPr/>
        </p:nvSpPr>
        <p:spPr bwMode="auto">
          <a:xfrm>
            <a:off x="4753639" y="4704244"/>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sp>
        <p:nvSpPr>
          <p:cNvPr id="65558" name="Oval 209"/>
          <p:cNvSpPr>
            <a:spLocks noChangeArrowheads="1"/>
          </p:cNvSpPr>
          <p:nvPr/>
        </p:nvSpPr>
        <p:spPr bwMode="auto">
          <a:xfrm>
            <a:off x="7035654" y="4771361"/>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n-US" altLang="es-ES" sz="1315">
                <a:solidFill>
                  <a:prstClr val="white"/>
                </a:solidFill>
                <a:latin typeface="Verdana" panose="020B0604030504040204" pitchFamily="34" charset="0"/>
              </a:rPr>
              <a:t>ACh</a:t>
            </a:r>
          </a:p>
        </p:txBody>
      </p:sp>
      <p:grpSp>
        <p:nvGrpSpPr>
          <p:cNvPr id="65559" name="263 Grupo"/>
          <p:cNvGrpSpPr>
            <a:grpSpLocks/>
          </p:cNvGrpSpPr>
          <p:nvPr/>
        </p:nvGrpSpPr>
        <p:grpSpPr bwMode="auto">
          <a:xfrm>
            <a:off x="4015340" y="3831711"/>
            <a:ext cx="4362676" cy="1397205"/>
            <a:chOff x="2357422" y="3857628"/>
            <a:chExt cx="4643470" cy="1487548"/>
          </a:xfrm>
        </p:grpSpPr>
        <p:sp>
          <p:nvSpPr>
            <p:cNvPr id="65612" name="259 CuadroTexto"/>
            <p:cNvSpPr txBox="1">
              <a:spLocks noChangeArrowheads="1"/>
            </p:cNvSpPr>
            <p:nvPr/>
          </p:nvSpPr>
          <p:spPr bwMode="auto">
            <a:xfrm>
              <a:off x="6286512" y="4500570"/>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3" name="260 CuadroTexto"/>
            <p:cNvSpPr txBox="1">
              <a:spLocks noChangeArrowheads="1"/>
            </p:cNvSpPr>
            <p:nvPr/>
          </p:nvSpPr>
          <p:spPr bwMode="auto">
            <a:xfrm>
              <a:off x="6215074" y="3857628"/>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4" name="261 CuadroTexto"/>
            <p:cNvSpPr txBox="1">
              <a:spLocks noChangeArrowheads="1"/>
            </p:cNvSpPr>
            <p:nvPr/>
          </p:nvSpPr>
          <p:spPr bwMode="auto">
            <a:xfrm>
              <a:off x="4286247" y="5000636"/>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sp>
          <p:nvSpPr>
            <p:cNvPr id="65615" name="262 CuadroTexto"/>
            <p:cNvSpPr txBox="1">
              <a:spLocks noChangeArrowheads="1"/>
            </p:cNvSpPr>
            <p:nvPr/>
          </p:nvSpPr>
          <p:spPr bwMode="auto">
            <a:xfrm>
              <a:off x="2357422" y="4143379"/>
              <a:ext cx="714380" cy="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dirty="0">
                  <a:solidFill>
                    <a:prstClr val="white"/>
                  </a:solidFill>
                  <a:latin typeface="Verdana" panose="020B0604030504040204" pitchFamily="34" charset="0"/>
                </a:rPr>
                <a:t>ACh</a:t>
              </a:r>
            </a:p>
          </p:txBody>
        </p:sp>
      </p:grpSp>
      <p:grpSp>
        <p:nvGrpSpPr>
          <p:cNvPr id="65560" name="267 Grupo"/>
          <p:cNvGrpSpPr>
            <a:grpSpLocks/>
          </p:cNvGrpSpPr>
          <p:nvPr/>
        </p:nvGrpSpPr>
        <p:grpSpPr bwMode="auto">
          <a:xfrm>
            <a:off x="3142805" y="4502889"/>
            <a:ext cx="5839275" cy="688380"/>
            <a:chOff x="1428728" y="4572008"/>
            <a:chExt cx="6215106" cy="732124"/>
          </a:xfrm>
        </p:grpSpPr>
        <p:sp>
          <p:nvSpPr>
            <p:cNvPr id="65609" name="264 CuadroTexto"/>
            <p:cNvSpPr txBox="1">
              <a:spLocks noChangeArrowheads="1"/>
            </p:cNvSpPr>
            <p:nvPr/>
          </p:nvSpPr>
          <p:spPr bwMode="auto">
            <a:xfrm>
              <a:off x="6786578" y="4786322"/>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0" name="265 CuadroTexto"/>
            <p:cNvSpPr txBox="1">
              <a:spLocks noChangeArrowheads="1"/>
            </p:cNvSpPr>
            <p:nvPr/>
          </p:nvSpPr>
          <p:spPr bwMode="auto">
            <a:xfrm>
              <a:off x="1857356" y="492919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sp>
          <p:nvSpPr>
            <p:cNvPr id="65611" name="266 CuadroTexto"/>
            <p:cNvSpPr txBox="1">
              <a:spLocks noChangeArrowheads="1"/>
            </p:cNvSpPr>
            <p:nvPr/>
          </p:nvSpPr>
          <p:spPr bwMode="auto">
            <a:xfrm>
              <a:off x="1428728" y="4572008"/>
              <a:ext cx="857256" cy="3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ACh</a:t>
              </a:r>
            </a:p>
          </p:txBody>
        </p:sp>
      </p:grpSp>
      <p:sp>
        <p:nvSpPr>
          <p:cNvPr id="65561" name="Oval 209"/>
          <p:cNvSpPr>
            <a:spLocks noChangeArrowheads="1"/>
          </p:cNvSpPr>
          <p:nvPr/>
        </p:nvSpPr>
        <p:spPr bwMode="auto">
          <a:xfrm>
            <a:off x="4753639" y="5845253"/>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2" name="279 Grupo"/>
          <p:cNvGrpSpPr>
            <a:grpSpLocks/>
          </p:cNvGrpSpPr>
          <p:nvPr/>
        </p:nvGrpSpPr>
        <p:grpSpPr bwMode="auto">
          <a:xfrm>
            <a:off x="4887876" y="5509663"/>
            <a:ext cx="3087432" cy="604063"/>
            <a:chOff x="3286116" y="5643578"/>
            <a:chExt cx="3286148" cy="642942"/>
          </a:xfrm>
        </p:grpSpPr>
        <p:sp>
          <p:nvSpPr>
            <p:cNvPr id="65603" name="Oval 209"/>
            <p:cNvSpPr>
              <a:spLocks noChangeArrowheads="1"/>
            </p:cNvSpPr>
            <p:nvPr/>
          </p:nvSpPr>
          <p:spPr bwMode="auto">
            <a:xfrm>
              <a:off x="3286116" y="56435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4" name="Oval 209"/>
            <p:cNvSpPr>
              <a:spLocks noChangeArrowheads="1"/>
            </p:cNvSpPr>
            <p:nvPr/>
          </p:nvSpPr>
          <p:spPr bwMode="auto">
            <a:xfrm>
              <a:off x="3438516" y="579597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5" name="Oval 209"/>
            <p:cNvSpPr>
              <a:spLocks noChangeArrowheads="1"/>
            </p:cNvSpPr>
            <p:nvPr/>
          </p:nvSpPr>
          <p:spPr bwMode="auto">
            <a:xfrm>
              <a:off x="3357554" y="6143644"/>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6" name="Oval 209"/>
            <p:cNvSpPr>
              <a:spLocks noChangeArrowheads="1"/>
            </p:cNvSpPr>
            <p:nvPr/>
          </p:nvSpPr>
          <p:spPr bwMode="auto">
            <a:xfrm>
              <a:off x="6143636" y="5715016"/>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7" name="Oval 209"/>
            <p:cNvSpPr>
              <a:spLocks noChangeArrowheads="1"/>
            </p:cNvSpPr>
            <p:nvPr/>
          </p:nvSpPr>
          <p:spPr bwMode="auto">
            <a:xfrm>
              <a:off x="6143636" y="6000768"/>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608" name="Oval 209"/>
            <p:cNvSpPr>
              <a:spLocks noChangeArrowheads="1"/>
            </p:cNvSpPr>
            <p:nvPr/>
          </p:nvSpPr>
          <p:spPr bwMode="auto">
            <a:xfrm>
              <a:off x="6429388" y="5857892"/>
              <a:ext cx="142876" cy="14287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sp>
        <p:nvSpPr>
          <p:cNvPr id="65563" name="Oval 209"/>
          <p:cNvSpPr>
            <a:spLocks noChangeArrowheads="1"/>
          </p:cNvSpPr>
          <p:nvPr/>
        </p:nvSpPr>
        <p:spPr bwMode="auto">
          <a:xfrm>
            <a:off x="8109545" y="5442545"/>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grpSp>
        <p:nvGrpSpPr>
          <p:cNvPr id="65564" name="286 Grupo"/>
          <p:cNvGrpSpPr>
            <a:grpSpLocks/>
          </p:cNvGrpSpPr>
          <p:nvPr/>
        </p:nvGrpSpPr>
        <p:grpSpPr bwMode="auto">
          <a:xfrm>
            <a:off x="3344159" y="3496119"/>
            <a:ext cx="5369450" cy="1732778"/>
            <a:chOff x="1643042" y="3500438"/>
            <a:chExt cx="5715042" cy="1844719"/>
          </a:xfrm>
        </p:grpSpPr>
        <p:sp>
          <p:nvSpPr>
            <p:cNvPr id="65597" name="280 CuadroTexto"/>
            <p:cNvSpPr txBox="1">
              <a:spLocks noChangeArrowheads="1"/>
            </p:cNvSpPr>
            <p:nvPr/>
          </p:nvSpPr>
          <p:spPr bwMode="auto">
            <a:xfrm>
              <a:off x="6072198" y="350043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8" name="281 CuadroTexto"/>
            <p:cNvSpPr txBox="1">
              <a:spLocks noChangeArrowheads="1"/>
            </p:cNvSpPr>
            <p:nvPr/>
          </p:nvSpPr>
          <p:spPr bwMode="auto">
            <a:xfrm>
              <a:off x="6572265" y="4214818"/>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599" name="282 CuadroTexto"/>
            <p:cNvSpPr txBox="1">
              <a:spLocks noChangeArrowheads="1"/>
            </p:cNvSpPr>
            <p:nvPr/>
          </p:nvSpPr>
          <p:spPr bwMode="auto">
            <a:xfrm>
              <a:off x="6000760" y="485776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0" name="283 CuadroTexto"/>
            <p:cNvSpPr txBox="1">
              <a:spLocks noChangeArrowheads="1"/>
            </p:cNvSpPr>
            <p:nvPr/>
          </p:nvSpPr>
          <p:spPr bwMode="auto">
            <a:xfrm>
              <a:off x="3428992" y="5000636"/>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1" name="284 CuadroTexto"/>
            <p:cNvSpPr txBox="1">
              <a:spLocks noChangeArrowheads="1"/>
            </p:cNvSpPr>
            <p:nvPr/>
          </p:nvSpPr>
          <p:spPr bwMode="auto">
            <a:xfrm>
              <a:off x="2143109" y="4500570"/>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sp>
          <p:nvSpPr>
            <p:cNvPr id="65602" name="285 CuadroTexto"/>
            <p:cNvSpPr txBox="1">
              <a:spLocks noChangeArrowheads="1"/>
            </p:cNvSpPr>
            <p:nvPr/>
          </p:nvSpPr>
          <p:spPr bwMode="auto">
            <a:xfrm>
              <a:off x="1643042" y="4071942"/>
              <a:ext cx="785819" cy="3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503">
                  <a:solidFill>
                    <a:prstClr val="white"/>
                  </a:solidFill>
                  <a:latin typeface="Verdana" panose="020B0604030504040204" pitchFamily="34" charset="0"/>
                </a:rPr>
                <a:t>Ca</a:t>
              </a:r>
              <a:r>
                <a:rPr lang="es-ES" altLang="es-ES" sz="1503" baseline="30000">
                  <a:solidFill>
                    <a:prstClr val="white"/>
                  </a:solidFill>
                  <a:latin typeface="Verdana" panose="020B0604030504040204" pitchFamily="34" charset="0"/>
                </a:rPr>
                <a:t>+</a:t>
              </a:r>
            </a:p>
          </p:txBody>
        </p:sp>
      </p:grpSp>
      <p:sp>
        <p:nvSpPr>
          <p:cNvPr id="65565" name="Oval 209"/>
          <p:cNvSpPr>
            <a:spLocks noChangeArrowheads="1"/>
          </p:cNvSpPr>
          <p:nvPr/>
        </p:nvSpPr>
        <p:spPr bwMode="auto">
          <a:xfrm>
            <a:off x="7371245" y="5174070"/>
            <a:ext cx="338573"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66" name="Oval 209"/>
          <p:cNvSpPr>
            <a:spLocks noChangeArrowheads="1"/>
          </p:cNvSpPr>
          <p:nvPr/>
        </p:nvSpPr>
        <p:spPr bwMode="auto">
          <a:xfrm>
            <a:off x="4485166" y="5241189"/>
            <a:ext cx="338574" cy="268473"/>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290" name="289 Circular"/>
          <p:cNvSpPr/>
          <p:nvPr/>
        </p:nvSpPr>
        <p:spPr bwMode="auto">
          <a:xfrm rot="18929626">
            <a:off x="4256965" y="6148030"/>
            <a:ext cx="402709" cy="277421"/>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68" name="290 CuadroTexto"/>
          <p:cNvSpPr txBox="1">
            <a:spLocks noChangeArrowheads="1"/>
          </p:cNvSpPr>
          <p:nvPr/>
        </p:nvSpPr>
        <p:spPr bwMode="auto">
          <a:xfrm>
            <a:off x="3746867" y="6180844"/>
            <a:ext cx="738299"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prstClr val="white"/>
                </a:solidFill>
                <a:latin typeface="Verdana" panose="020B0604030504040204" pitchFamily="34" charset="0"/>
              </a:rPr>
              <a:t>M</a:t>
            </a:r>
          </a:p>
        </p:txBody>
      </p:sp>
      <p:grpSp>
        <p:nvGrpSpPr>
          <p:cNvPr id="65569" name="292 Grupo"/>
          <p:cNvGrpSpPr>
            <a:grpSpLocks/>
          </p:cNvGrpSpPr>
          <p:nvPr/>
        </p:nvGrpSpPr>
        <p:grpSpPr bwMode="auto">
          <a:xfrm>
            <a:off x="6543453" y="5662271"/>
            <a:ext cx="1129089" cy="409023"/>
            <a:chOff x="5048163" y="5805149"/>
            <a:chExt cx="1201760" cy="437611"/>
          </a:xfrm>
        </p:grpSpPr>
        <p:sp>
          <p:nvSpPr>
            <p:cNvPr id="65595" name="CurvedRibbon3"/>
            <p:cNvSpPr>
              <a:spLocks noEditPoints="1" noChangeArrowheads="1"/>
            </p:cNvSpPr>
            <p:nvPr/>
          </p:nvSpPr>
          <p:spPr bwMode="auto">
            <a:xfrm rot="-1473593">
              <a:off x="5048163" y="5805149"/>
              <a:ext cx="603254" cy="299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6" name="291 CuadroTexto"/>
            <p:cNvSpPr txBox="1">
              <a:spLocks noChangeArrowheads="1"/>
            </p:cNvSpPr>
            <p:nvPr/>
          </p:nvSpPr>
          <p:spPr bwMode="auto">
            <a:xfrm rot="20141250">
              <a:off x="5464105" y="5865589"/>
              <a:ext cx="785818" cy="3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grpSp>
        <p:nvGrpSpPr>
          <p:cNvPr id="65570" name="293 Grupo"/>
          <p:cNvGrpSpPr>
            <a:grpSpLocks/>
          </p:cNvGrpSpPr>
          <p:nvPr/>
        </p:nvGrpSpPr>
        <p:grpSpPr bwMode="auto">
          <a:xfrm rot="2071245">
            <a:off x="5123782" y="5624113"/>
            <a:ext cx="823085" cy="545705"/>
            <a:chOff x="4767990" y="5802453"/>
            <a:chExt cx="876061" cy="580479"/>
          </a:xfrm>
        </p:grpSpPr>
        <p:sp>
          <p:nvSpPr>
            <p:cNvPr id="655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65594" name="295 CuadroTexto"/>
            <p:cNvSpPr txBox="1">
              <a:spLocks noChangeArrowheads="1"/>
            </p:cNvSpPr>
            <p:nvPr/>
          </p:nvSpPr>
          <p:spPr bwMode="auto">
            <a:xfrm rot="20141250">
              <a:off x="4767990" y="6007935"/>
              <a:ext cx="785818" cy="37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AchE</a:t>
              </a:r>
              <a:endParaRPr lang="es-ES" altLang="es-ES" sz="1691" dirty="0">
                <a:solidFill>
                  <a:prstClr val="white"/>
                </a:solidFill>
                <a:latin typeface="Verdana" panose="020B0604030504040204" pitchFamily="34" charset="0"/>
              </a:endParaRPr>
            </a:p>
          </p:txBody>
        </p:sp>
      </p:grpSp>
      <p:sp>
        <p:nvSpPr>
          <p:cNvPr id="298" name="Oval 193"/>
          <p:cNvSpPr>
            <a:spLocks noChangeArrowheads="1"/>
          </p:cNvSpPr>
          <p:nvPr/>
        </p:nvSpPr>
        <p:spPr bwMode="auto">
          <a:xfrm>
            <a:off x="3881103" y="5576780"/>
            <a:ext cx="137219" cy="135728"/>
          </a:xfrm>
          <a:prstGeom prst="ellipse">
            <a:avLst/>
          </a:prstGeom>
          <a:solidFill>
            <a:schemeClr val="bg2">
              <a:lumMod val="60000"/>
              <a:lumOff val="40000"/>
            </a:schemeClr>
          </a:solidFill>
          <a:ln w="9525" algn="ctr">
            <a:solidFill>
              <a:schemeClr val="tx1"/>
            </a:solidFill>
            <a:round/>
            <a:headEnd/>
            <a:tailEnd/>
          </a:ln>
        </p:spPr>
        <p:txBody>
          <a:bodyPr wrap="none" anchor="ctr"/>
          <a:lstStyle/>
          <a:p>
            <a:pPr defTabSz="442280">
              <a:defRPr/>
            </a:pPr>
            <a:endParaRPr lang="en-US" sz="871">
              <a:solidFill>
                <a:prstClr val="white"/>
              </a:solidFill>
              <a:latin typeface="Calibri" panose="020F0502020204030204"/>
            </a:endParaRPr>
          </a:p>
        </p:txBody>
      </p:sp>
      <p:sp>
        <p:nvSpPr>
          <p:cNvPr id="65572" name="Oval 209"/>
          <p:cNvSpPr>
            <a:spLocks noChangeArrowheads="1"/>
          </p:cNvSpPr>
          <p:nvPr/>
        </p:nvSpPr>
        <p:spPr bwMode="auto">
          <a:xfrm>
            <a:off x="4216695" y="5643899"/>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300" name="299 Circular"/>
          <p:cNvSpPr/>
          <p:nvPr/>
        </p:nvSpPr>
        <p:spPr bwMode="auto">
          <a:xfrm rot="13845559">
            <a:off x="3042128" y="3869742"/>
            <a:ext cx="402709" cy="278914"/>
          </a:xfrm>
          <a:prstGeom prst="pie">
            <a:avLst>
              <a:gd name="adj1" fmla="val 1158308"/>
              <a:gd name="adj2" fmla="val 16200000"/>
            </a:avLst>
          </a:prstGeom>
          <a:gradFill>
            <a:gsLst>
              <a:gs pos="0">
                <a:srgbClr val="DDEBCF"/>
              </a:gs>
              <a:gs pos="50000">
                <a:srgbClr val="9CB86E"/>
              </a:gs>
              <a:gs pos="100000">
                <a:srgbClr val="156B13"/>
              </a:gs>
            </a:gsLst>
            <a:lin ang="5400000" scaled="0"/>
          </a:gradFill>
          <a:ln w="9525" cap="flat" cmpd="sng" algn="ctr">
            <a:solidFill>
              <a:schemeClr val="bg1">
                <a:lumMod val="75000"/>
              </a:schemeClr>
            </a:solidFill>
            <a:prstDash val="solid"/>
            <a:round/>
            <a:headEnd type="none" w="med" len="med"/>
            <a:tailEnd type="none" w="med" len="med"/>
          </a:ln>
          <a:effectLst/>
        </p:spPr>
        <p:txBody>
          <a:bodyPr wrap="none" anchor="ctr"/>
          <a:lstStyle/>
          <a:p>
            <a:pPr defTabSz="442280">
              <a:defRPr/>
            </a:pPr>
            <a:endParaRPr lang="es-ES" sz="871" dirty="0">
              <a:solidFill>
                <a:prstClr val="white"/>
              </a:solidFill>
              <a:latin typeface="Calibri" panose="020F0502020204030204"/>
            </a:endParaRPr>
          </a:p>
        </p:txBody>
      </p:sp>
      <p:sp>
        <p:nvSpPr>
          <p:cNvPr id="65574" name="300 CuadroTexto"/>
          <p:cNvSpPr txBox="1">
            <a:spLocks noChangeArrowheads="1"/>
          </p:cNvSpPr>
          <p:nvPr/>
        </p:nvSpPr>
        <p:spPr bwMode="auto">
          <a:xfrm>
            <a:off x="2793790" y="4100182"/>
            <a:ext cx="61748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a:solidFill>
                  <a:prstClr val="white"/>
                </a:solidFill>
                <a:latin typeface="Verdana" panose="020B0604030504040204" pitchFamily="34" charset="0"/>
              </a:rPr>
              <a:t>M2</a:t>
            </a:r>
          </a:p>
        </p:txBody>
      </p:sp>
      <p:sp>
        <p:nvSpPr>
          <p:cNvPr id="65575" name="310 CuadroTexto"/>
          <p:cNvSpPr txBox="1">
            <a:spLocks noChangeArrowheads="1"/>
          </p:cNvSpPr>
          <p:nvPr/>
        </p:nvSpPr>
        <p:spPr bwMode="auto">
          <a:xfrm>
            <a:off x="1743765" y="3227646"/>
            <a:ext cx="1667512"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inhibitorio</a:t>
            </a:r>
          </a:p>
        </p:txBody>
      </p:sp>
      <p:sp>
        <p:nvSpPr>
          <p:cNvPr id="65576" name="Oval 209"/>
          <p:cNvSpPr>
            <a:spLocks noChangeArrowheads="1"/>
          </p:cNvSpPr>
          <p:nvPr/>
        </p:nvSpPr>
        <p:spPr bwMode="auto">
          <a:xfrm>
            <a:off x="8378017" y="5576780"/>
            <a:ext cx="134236" cy="134236"/>
          </a:xfrm>
          <a:prstGeom prst="ellipse">
            <a:avLst/>
          </a:prstGeom>
          <a:gradFill rotWithShape="1">
            <a:gsLst>
              <a:gs pos="0">
                <a:srgbClr val="FFFF00"/>
              </a:gs>
              <a:gs pos="100000">
                <a:srgbClr val="767600"/>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endParaRPr lang="en-US" altLang="es-ES" sz="1315">
              <a:solidFill>
                <a:prstClr val="white"/>
              </a:solidFill>
              <a:latin typeface="Verdana" panose="020B0604030504040204" pitchFamily="34" charset="0"/>
            </a:endParaRPr>
          </a:p>
        </p:txBody>
      </p:sp>
      <p:sp>
        <p:nvSpPr>
          <p:cNvPr id="65577" name="322 CuadroTexto"/>
          <p:cNvSpPr txBox="1">
            <a:spLocks noChangeArrowheads="1"/>
          </p:cNvSpPr>
          <p:nvPr/>
        </p:nvSpPr>
        <p:spPr bwMode="auto">
          <a:xfrm>
            <a:off x="8646488" y="3026292"/>
            <a:ext cx="1831579" cy="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Verdana" panose="020B0604030504040204" pitchFamily="34" charset="0"/>
              </a:rPr>
              <a:t>Autoreceptor excitatorio</a:t>
            </a:r>
          </a:p>
        </p:txBody>
      </p:sp>
      <p:sp>
        <p:nvSpPr>
          <p:cNvPr id="65584" name="115 CuadroTexto"/>
          <p:cNvSpPr txBox="1">
            <a:spLocks noChangeArrowheads="1"/>
          </p:cNvSpPr>
          <p:nvPr/>
        </p:nvSpPr>
        <p:spPr bwMode="auto">
          <a:xfrm>
            <a:off x="8852926" y="4957802"/>
            <a:ext cx="2689065" cy="145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879" b="1" dirty="0">
                <a:solidFill>
                  <a:srgbClr val="FFFF00"/>
                </a:solidFill>
                <a:latin typeface="Verdana" panose="020B0604030504040204" pitchFamily="34" charset="0"/>
              </a:rPr>
              <a:t>Agentes organofosforados</a:t>
            </a:r>
          </a:p>
          <a:p>
            <a:pPr algn="ctr" defTabSz="442280" fontAlgn="base">
              <a:lnSpc>
                <a:spcPct val="100000"/>
              </a:lnSpc>
              <a:spcBef>
                <a:spcPct val="0"/>
              </a:spcBef>
              <a:spcAft>
                <a:spcPct val="0"/>
              </a:spcAft>
              <a:buNone/>
            </a:pPr>
            <a:r>
              <a:rPr lang="es-ES" altLang="es-ES" sz="1691" dirty="0">
                <a:solidFill>
                  <a:prstClr val="white"/>
                </a:solidFill>
                <a:latin typeface="Verdana" panose="020B0604030504040204" pitchFamily="34" charset="0"/>
              </a:rPr>
              <a:t>(inhibición </a:t>
            </a:r>
            <a:r>
              <a:rPr lang="es-ES" altLang="es-ES" sz="1691" dirty="0" err="1">
                <a:solidFill>
                  <a:prstClr val="white"/>
                </a:solidFill>
                <a:latin typeface="Verdana" panose="020B0604030504040204" pitchFamily="34" charset="0"/>
              </a:rPr>
              <a:t>irrreversible</a:t>
            </a:r>
            <a:r>
              <a:rPr lang="es-ES" altLang="es-ES" sz="1691" dirty="0">
                <a:solidFill>
                  <a:prstClr val="white"/>
                </a:solidFill>
                <a:latin typeface="Verdana" panose="020B0604030504040204" pitchFamily="34" charset="0"/>
              </a:rPr>
              <a:t>, de acción de acción prolongada) </a:t>
            </a:r>
          </a:p>
        </p:txBody>
      </p:sp>
      <p:cxnSp>
        <p:nvCxnSpPr>
          <p:cNvPr id="65585" name="117 Conector recto de flecha"/>
          <p:cNvCxnSpPr>
            <a:cxnSpLocks noChangeShapeType="1"/>
          </p:cNvCxnSpPr>
          <p:nvPr/>
        </p:nvCxnSpPr>
        <p:spPr bwMode="auto">
          <a:xfrm rot="10800000" flipV="1">
            <a:off x="7169891" y="5308397"/>
            <a:ext cx="1627734" cy="402842"/>
          </a:xfrm>
          <a:prstGeom prst="straightConnector1">
            <a:avLst/>
          </a:prstGeom>
          <a:noFill/>
          <a:ln w="76200" algn="ctr">
            <a:solidFill>
              <a:schemeClr val="bg1"/>
            </a:solidFill>
            <a:prstDash val="dash"/>
            <a:round/>
            <a:headEnd/>
            <a:tailEnd type="arrow" w="med" len="med"/>
          </a:ln>
          <a:extLst>
            <a:ext uri="{909E8E84-426E-40DD-AFC4-6F175D3DCCD1}">
              <a14:hiddenFill xmlns:a14="http://schemas.microsoft.com/office/drawing/2010/main">
                <a:noFill/>
              </a14:hiddenFill>
            </a:ext>
          </a:extLst>
        </p:spPr>
      </p:cxnSp>
      <p:sp>
        <p:nvSpPr>
          <p:cNvPr id="65586" name="118 CuadroTexto"/>
          <p:cNvSpPr txBox="1">
            <a:spLocks noChangeArrowheads="1"/>
          </p:cNvSpPr>
          <p:nvPr/>
        </p:nvSpPr>
        <p:spPr bwMode="auto">
          <a:xfrm>
            <a:off x="8057745" y="5039837"/>
            <a:ext cx="443928" cy="4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2255" b="1">
                <a:solidFill>
                  <a:prstClr val="white"/>
                </a:solidFill>
                <a:latin typeface="Verdana" panose="020B0604030504040204" pitchFamily="34" charset="0"/>
              </a:rPr>
              <a:t>-</a:t>
            </a:r>
          </a:p>
        </p:txBody>
      </p:sp>
      <p:sp>
        <p:nvSpPr>
          <p:cNvPr id="99" name="32 CuadroTexto"/>
          <p:cNvSpPr txBox="1">
            <a:spLocks noChangeArrowheads="1"/>
          </p:cNvSpPr>
          <p:nvPr/>
        </p:nvSpPr>
        <p:spPr bwMode="auto">
          <a:xfrm>
            <a:off x="2292579" y="274488"/>
            <a:ext cx="800955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Terminación presináptica colinérgica</a:t>
            </a:r>
          </a:p>
        </p:txBody>
      </p:sp>
      <p:sp>
        <p:nvSpPr>
          <p:cNvPr id="100" name="32 CuadroTexto"/>
          <p:cNvSpPr txBox="1">
            <a:spLocks noChangeArrowheads="1"/>
          </p:cNvSpPr>
          <p:nvPr/>
        </p:nvSpPr>
        <p:spPr bwMode="auto">
          <a:xfrm>
            <a:off x="1722210" y="6217588"/>
            <a:ext cx="2017306"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b="1" dirty="0">
                <a:solidFill>
                  <a:srgbClr val="FFFF00"/>
                </a:solidFill>
                <a:latin typeface="Verdana" panose="020B0604030504040204" pitchFamily="34" charset="0"/>
              </a:rPr>
              <a:t>Tejido efector</a:t>
            </a:r>
          </a:p>
        </p:txBody>
      </p:sp>
      <p:sp>
        <p:nvSpPr>
          <p:cNvPr id="101" name="CuadroTexto 100"/>
          <p:cNvSpPr txBox="1"/>
          <p:nvPr/>
        </p:nvSpPr>
        <p:spPr>
          <a:xfrm>
            <a:off x="515687" y="447671"/>
            <a:ext cx="2714820" cy="1711751"/>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631" dirty="0">
                <a:solidFill>
                  <a:srgbClr val="00B0F0"/>
                </a:solidFill>
                <a:latin typeface="Calibri" panose="020F0502020204030204" pitchFamily="34" charset="0"/>
              </a:rPr>
              <a:t>FÁRMACOS QUE MODIFICAN LA DEGRADACIÓN DEL NT</a:t>
            </a:r>
          </a:p>
        </p:txBody>
      </p:sp>
      <p:sp>
        <p:nvSpPr>
          <p:cNvPr id="91" name="CuadroTexto 90"/>
          <p:cNvSpPr txBox="1"/>
          <p:nvPr/>
        </p:nvSpPr>
        <p:spPr>
          <a:xfrm>
            <a:off x="8130425" y="1342281"/>
            <a:ext cx="3201951" cy="1133387"/>
          </a:xfrm>
          <a:prstGeom prst="rect">
            <a:avLst/>
          </a:prstGeom>
          <a:noFill/>
          <a:ln>
            <a:solidFill>
              <a:schemeClr val="bg1"/>
            </a:solidFill>
          </a:ln>
        </p:spPr>
        <p:txBody>
          <a:bodyPr wrap="square" rtlCol="0">
            <a:spAutoFit/>
          </a:bodyPr>
          <a:lstStyle/>
          <a:p>
            <a:pPr algn="ctr" defTabSz="442280" eaLnBrk="0" fontAlgn="base" hangingPunct="0">
              <a:spcBef>
                <a:spcPct val="0"/>
              </a:spcBef>
              <a:spcAft>
                <a:spcPct val="0"/>
              </a:spcAft>
            </a:pPr>
            <a:r>
              <a:rPr lang="es-ES" sz="2255" dirty="0">
                <a:solidFill>
                  <a:prstClr val="white"/>
                </a:solidFill>
                <a:latin typeface="Calibri" panose="020F0502020204030204" pitchFamily="34" charset="0"/>
              </a:rPr>
              <a:t>Usados como pesticidas, provocan intoxicación grave</a:t>
            </a:r>
            <a:endParaRPr lang="es-ES" sz="2255" i="1" dirty="0">
              <a:solidFill>
                <a:prstClr val="white"/>
              </a:solidFill>
              <a:latin typeface="Calibri" panose="020F0502020204030204" pitchFamily="34" charset="0"/>
            </a:endParaRPr>
          </a:p>
        </p:txBody>
      </p:sp>
      <p:grpSp>
        <p:nvGrpSpPr>
          <p:cNvPr id="92" name="293 Grupo"/>
          <p:cNvGrpSpPr>
            <a:grpSpLocks/>
          </p:cNvGrpSpPr>
          <p:nvPr/>
        </p:nvGrpSpPr>
        <p:grpSpPr bwMode="auto">
          <a:xfrm rot="2071245">
            <a:off x="9912930" y="3896451"/>
            <a:ext cx="823085" cy="675804"/>
            <a:chOff x="4767990" y="5802453"/>
            <a:chExt cx="876061" cy="718869"/>
          </a:xfrm>
        </p:grpSpPr>
        <p:sp>
          <p:nvSpPr>
            <p:cNvPr id="93" name="CurvedRibbon3"/>
            <p:cNvSpPr>
              <a:spLocks noEditPoints="1" noChangeArrowheads="1"/>
            </p:cNvSpPr>
            <p:nvPr/>
          </p:nvSpPr>
          <p:spPr bwMode="auto">
            <a:xfrm rot="-1473593">
              <a:off x="5040797" y="5802453"/>
              <a:ext cx="603254" cy="29986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a:solidFill>
                    <a:prstClr val="white"/>
                  </a:solidFill>
                  <a:latin typeface="Arial" panose="020B0604020202020204" pitchFamily="34" charset="0"/>
                </a:rPr>
                <a:t>  </a:t>
              </a:r>
              <a:endParaRPr lang="es-ES" altLang="es-ES" sz="1691" b="1">
                <a:solidFill>
                  <a:prstClr val="white"/>
                </a:solidFill>
                <a:latin typeface="Arial" panose="020B0604020202020204" pitchFamily="34" charset="0"/>
              </a:endParaRPr>
            </a:p>
          </p:txBody>
        </p:sp>
        <p:sp>
          <p:nvSpPr>
            <p:cNvPr id="94" name="295 CuadroTexto"/>
            <p:cNvSpPr txBox="1">
              <a:spLocks noChangeArrowheads="1"/>
            </p:cNvSpPr>
            <p:nvPr/>
          </p:nvSpPr>
          <p:spPr bwMode="auto">
            <a:xfrm rot="20141250">
              <a:off x="4767990" y="5869545"/>
              <a:ext cx="785818"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42280" fontAlgn="base">
                <a:lnSpc>
                  <a:spcPct val="100000"/>
                </a:lnSpc>
                <a:spcBef>
                  <a:spcPct val="0"/>
                </a:spcBef>
                <a:spcAft>
                  <a:spcPct val="0"/>
                </a:spcAft>
                <a:buNone/>
              </a:pPr>
              <a:r>
                <a:rPr lang="es-ES" altLang="es-ES" sz="1691" dirty="0" err="1">
                  <a:solidFill>
                    <a:prstClr val="white"/>
                  </a:solidFill>
                  <a:latin typeface="Verdana" panose="020B0604030504040204" pitchFamily="34" charset="0"/>
                </a:rPr>
                <a:t>BuCE</a:t>
              </a:r>
              <a:endParaRPr lang="es-ES" altLang="es-ES" sz="1691" dirty="0">
                <a:solidFill>
                  <a:prstClr val="white"/>
                </a:solidFill>
                <a:latin typeface="Verdana" panose="020B0604030504040204" pitchFamily="34" charset="0"/>
              </a:endParaRPr>
            </a:p>
          </p:txBody>
        </p:sp>
      </p:grpSp>
    </p:spTree>
    <p:extLst>
      <p:ext uri="{BB962C8B-B14F-4D97-AF65-F5344CB8AC3E}">
        <p14:creationId xmlns:p14="http://schemas.microsoft.com/office/powerpoint/2010/main" val="63919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19" descr="D:\A_Nuvia\A_Maestría Informática\AA_Tesis\Imágenes\glutaneuroazu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982">
            <a:off x="1198411" y="901506"/>
            <a:ext cx="4373929" cy="24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uadroTexto 14"/>
          <p:cNvSpPr txBox="1">
            <a:spLocks noChangeArrowheads="1"/>
          </p:cNvSpPr>
          <p:nvPr/>
        </p:nvSpPr>
        <p:spPr bwMode="auto">
          <a:xfrm>
            <a:off x="895718" y="5458564"/>
            <a:ext cx="10106953" cy="9138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eaLnBrk="0" fontAlgn="base" hangingPunct="0">
              <a:lnSpc>
                <a:spcPct val="100000"/>
              </a:lnSpc>
              <a:spcBef>
                <a:spcPct val="0"/>
              </a:spcBef>
              <a:spcAft>
                <a:spcPct val="0"/>
              </a:spcAft>
              <a:buNone/>
            </a:pPr>
            <a:r>
              <a:rPr lang="es-ES" altLang="es-ES" sz="2669" dirty="0">
                <a:solidFill>
                  <a:prstClr val="white"/>
                </a:solidFill>
              </a:rPr>
              <a:t>El impulso nervioso pasa del axón de una neurona presináptica a una neurona postsináptica</a:t>
            </a:r>
          </a:p>
        </p:txBody>
      </p:sp>
      <p:pic>
        <p:nvPicPr>
          <p:cNvPr id="11268"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335026">
            <a:off x="5093327" y="950692"/>
            <a:ext cx="3922915" cy="309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14 Elipse"/>
          <p:cNvSpPr>
            <a:spLocks noChangeArrowheads="1"/>
          </p:cNvSpPr>
          <p:nvPr/>
        </p:nvSpPr>
        <p:spPr bwMode="auto">
          <a:xfrm>
            <a:off x="4982086" y="2407408"/>
            <a:ext cx="1138130" cy="1171426"/>
          </a:xfrm>
          <a:prstGeom prst="ellipse">
            <a:avLst/>
          </a:prstGeom>
          <a:gradFill rotWithShape="0">
            <a:gsLst>
              <a:gs pos="0">
                <a:schemeClr val="bg1">
                  <a:alpha val="0"/>
                </a:schemeClr>
              </a:gs>
              <a:gs pos="100000">
                <a:schemeClr val="accent2"/>
              </a:gs>
            </a:gsLst>
            <a:lin ang="5400000" scaled="1"/>
          </a:gradFill>
          <a:ln w="9525" algn="ctr">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endParaRPr lang="en-US" altLang="es-ES" sz="1716">
              <a:solidFill>
                <a:prstClr val="black"/>
              </a:solidFill>
              <a:latin typeface="Verdana" panose="020B0604030504040204" pitchFamily="34" charset="0"/>
            </a:endParaRPr>
          </a:p>
        </p:txBody>
      </p:sp>
      <p:sp>
        <p:nvSpPr>
          <p:cNvPr id="11270" name="CuadroTexto 7"/>
          <p:cNvSpPr txBox="1">
            <a:spLocks noChangeArrowheads="1"/>
          </p:cNvSpPr>
          <p:nvPr/>
        </p:nvSpPr>
        <p:spPr bwMode="auto">
          <a:xfrm>
            <a:off x="4384266" y="1385816"/>
            <a:ext cx="2410958" cy="5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eaLnBrk="0" fontAlgn="base" hangingPunct="0">
              <a:lnSpc>
                <a:spcPct val="100000"/>
              </a:lnSpc>
              <a:spcBef>
                <a:spcPct val="0"/>
              </a:spcBef>
              <a:spcAft>
                <a:spcPct val="0"/>
              </a:spcAft>
              <a:buNone/>
            </a:pPr>
            <a:r>
              <a:rPr lang="es-ES" altLang="es-ES" sz="3051">
                <a:solidFill>
                  <a:prstClr val="white"/>
                </a:solidFill>
              </a:rPr>
              <a:t>SINAPSIS</a:t>
            </a:r>
          </a:p>
        </p:txBody>
      </p:sp>
      <p:cxnSp>
        <p:nvCxnSpPr>
          <p:cNvPr id="11" name="Conector recto de flecha 10"/>
          <p:cNvCxnSpPr/>
          <p:nvPr/>
        </p:nvCxnSpPr>
        <p:spPr>
          <a:xfrm flipH="1">
            <a:off x="5446722" y="1889802"/>
            <a:ext cx="428312" cy="1103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72" name="Rectángulo 11"/>
          <p:cNvSpPr>
            <a:spLocks noChangeArrowheads="1"/>
          </p:cNvSpPr>
          <p:nvPr/>
        </p:nvSpPr>
        <p:spPr bwMode="auto">
          <a:xfrm>
            <a:off x="1687262" y="3117226"/>
            <a:ext cx="2340064" cy="3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eaLnBrk="0" fontAlgn="base" hangingPunct="0">
              <a:lnSpc>
                <a:spcPct val="100000"/>
              </a:lnSpc>
              <a:spcBef>
                <a:spcPct val="0"/>
              </a:spcBef>
              <a:spcAft>
                <a:spcPct val="0"/>
              </a:spcAft>
              <a:buNone/>
            </a:pPr>
            <a:r>
              <a:rPr lang="es-ES" altLang="es-ES" sz="1907" dirty="0">
                <a:solidFill>
                  <a:prstClr val="white"/>
                </a:solidFill>
              </a:rPr>
              <a:t>neurona presináptica </a:t>
            </a:r>
            <a:endParaRPr lang="es-ES" altLang="es-ES" sz="1907" dirty="0">
              <a:solidFill>
                <a:prstClr val="black"/>
              </a:solidFill>
            </a:endParaRPr>
          </a:p>
        </p:txBody>
      </p:sp>
      <p:sp>
        <p:nvSpPr>
          <p:cNvPr id="11273" name="Rectángulo 12"/>
          <p:cNvSpPr>
            <a:spLocks noChangeArrowheads="1"/>
          </p:cNvSpPr>
          <p:nvPr/>
        </p:nvSpPr>
        <p:spPr bwMode="auto">
          <a:xfrm>
            <a:off x="7276507" y="3145983"/>
            <a:ext cx="2385397" cy="3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eaLnBrk="0" fontAlgn="base" hangingPunct="0">
              <a:lnSpc>
                <a:spcPct val="100000"/>
              </a:lnSpc>
              <a:spcBef>
                <a:spcPct val="0"/>
              </a:spcBef>
              <a:spcAft>
                <a:spcPct val="0"/>
              </a:spcAft>
              <a:buNone/>
            </a:pPr>
            <a:r>
              <a:rPr lang="es-ES" altLang="es-ES" sz="1907" dirty="0">
                <a:solidFill>
                  <a:prstClr val="white"/>
                </a:solidFill>
              </a:rPr>
              <a:t>neurona postsináptica</a:t>
            </a:r>
            <a:endParaRPr lang="es-ES" altLang="es-ES" sz="1907" dirty="0">
              <a:solidFill>
                <a:prstClr val="black"/>
              </a:solidFill>
            </a:endParaRPr>
          </a:p>
        </p:txBody>
      </p:sp>
    </p:spTree>
    <p:extLst>
      <p:ext uri="{BB962C8B-B14F-4D97-AF65-F5344CB8AC3E}">
        <p14:creationId xmlns:p14="http://schemas.microsoft.com/office/powerpoint/2010/main" val="3594310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nvPr>
        </p:nvGraphicFramePr>
        <p:xfrm>
          <a:off x="576270" y="1234983"/>
          <a:ext cx="7748967" cy="516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atos almacenados 8"/>
          <p:cNvSpPr/>
          <p:nvPr/>
        </p:nvSpPr>
        <p:spPr>
          <a:xfrm>
            <a:off x="444814" y="657106"/>
            <a:ext cx="7880423" cy="54911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176" tIns="43588" rIns="87176" bIns="43588" numCol="1" spcCol="0" rtlCol="0" fromWordArt="0" anchor="ctr" anchorCtr="0" forceAA="0" compatLnSpc="1">
            <a:prstTxWarp prst="textNoShape">
              <a:avLst/>
            </a:prstTxWarp>
            <a:noAutofit/>
          </a:bodyPr>
          <a:lstStyle/>
          <a:p>
            <a:pPr algn="ctr" defTabSz="448788" eaLnBrk="0" fontAlgn="base" hangingPunct="0">
              <a:spcBef>
                <a:spcPct val="0"/>
              </a:spcBef>
              <a:spcAft>
                <a:spcPct val="0"/>
              </a:spcAft>
              <a:defRPr/>
            </a:pPr>
            <a:r>
              <a:rPr lang="es-CU" sz="1907" b="1" dirty="0">
                <a:solidFill>
                  <a:prstClr val="white"/>
                </a:solidFill>
                <a:latin typeface="Calibri" panose="020F0502020204030204"/>
              </a:rPr>
              <a:t>INTOXICACIÓN POR ORGANOFOSFORADOS</a:t>
            </a:r>
            <a:endParaRPr lang="en-US" sz="1907" b="1" dirty="0">
              <a:solidFill>
                <a:prstClr val="white"/>
              </a:solidFill>
              <a:latin typeface="Calibri" panose="020F0502020204030204"/>
            </a:endParaRPr>
          </a:p>
        </p:txBody>
      </p:sp>
      <p:sp>
        <p:nvSpPr>
          <p:cNvPr id="4" name="CuadroTexto 3"/>
          <p:cNvSpPr txBox="1"/>
          <p:nvPr/>
        </p:nvSpPr>
        <p:spPr>
          <a:xfrm>
            <a:off x="846207" y="203909"/>
            <a:ext cx="6704724" cy="500137"/>
          </a:xfrm>
          <a:prstGeom prst="rect">
            <a:avLst/>
          </a:prstGeom>
          <a:noFill/>
        </p:spPr>
        <p:txBody>
          <a:bodyPr wrap="square" rtlCol="0">
            <a:spAutoFit/>
          </a:bodyPr>
          <a:lstStyle/>
          <a:p>
            <a:pPr algn="ctr" defTabSz="448788" eaLnBrk="0" fontAlgn="base" hangingPunct="0">
              <a:spcBef>
                <a:spcPct val="0"/>
              </a:spcBef>
              <a:spcAft>
                <a:spcPct val="0"/>
              </a:spcAft>
              <a:defRPr/>
            </a:pPr>
            <a:r>
              <a:rPr lang="es-CU" sz="2650" b="1" dirty="0">
                <a:solidFill>
                  <a:prstClr val="black"/>
                </a:solidFill>
                <a:latin typeface="Calibri" panose="020F0502020204030204" pitchFamily="34" charset="0"/>
              </a:rPr>
              <a:t>Intoxicación por organofosforados</a:t>
            </a:r>
            <a:endParaRPr lang="en-US" sz="2650" b="1" dirty="0">
              <a:solidFill>
                <a:prstClr val="black"/>
              </a:solidFill>
              <a:latin typeface="Calibri" panose="020F0502020204030204" pitchFamily="34" charset="0"/>
            </a:endParaRPr>
          </a:p>
        </p:txBody>
      </p:sp>
      <p:sp>
        <p:nvSpPr>
          <p:cNvPr id="2" name="CuadroTexto 1"/>
          <p:cNvSpPr txBox="1"/>
          <p:nvPr/>
        </p:nvSpPr>
        <p:spPr>
          <a:xfrm>
            <a:off x="8407145" y="657106"/>
            <a:ext cx="3444950" cy="1572610"/>
          </a:xfrm>
          <a:prstGeom prst="rect">
            <a:avLst/>
          </a:prstGeom>
          <a:noFill/>
        </p:spPr>
        <p:txBody>
          <a:bodyPr wrap="square" rtlCol="0">
            <a:spAutoFit/>
          </a:bodyPr>
          <a:lstStyle/>
          <a:p>
            <a:pPr defTabSz="448788" eaLnBrk="0" fontAlgn="base" hangingPunct="0">
              <a:spcBef>
                <a:spcPct val="0"/>
              </a:spcBef>
              <a:spcAft>
                <a:spcPct val="0"/>
              </a:spcAft>
              <a:defRPr/>
            </a:pPr>
            <a:r>
              <a:rPr lang="es-EC" altLang="es-ES" sz="1374" b="1" u="sng" dirty="0">
                <a:solidFill>
                  <a:prstClr val="black"/>
                </a:solidFill>
                <a:latin typeface="Calibri" panose="020F0502020204030204" pitchFamily="34" charset="0"/>
              </a:rPr>
              <a:t>Medidas de apoyo: </a:t>
            </a:r>
            <a:r>
              <a:rPr lang="es-EC" altLang="es-ES" sz="1374" dirty="0">
                <a:solidFill>
                  <a:prstClr val="black"/>
                </a:solidFill>
                <a:latin typeface="Calibri" panose="020F0502020204030204" pitchFamily="34" charset="0"/>
              </a:rPr>
              <a:t>Lavado de piel y mucosas, lavado gástrico, mantener libres las vías respiratorias mediante aspiración bronquial, proporcionar respiración asistida y oxígeno, y tratar las convulsiones o </a:t>
            </a:r>
            <a:r>
              <a:rPr lang="es-ES" altLang="es-ES" sz="1374" dirty="0">
                <a:solidFill>
                  <a:prstClr val="black"/>
                </a:solidFill>
                <a:latin typeface="Calibri" panose="020F0502020204030204" pitchFamily="34" charset="0"/>
              </a:rPr>
              <a:t>o el shock, si existiese.</a:t>
            </a:r>
          </a:p>
          <a:p>
            <a:pPr defTabSz="448788" eaLnBrk="0" fontAlgn="base" hangingPunct="0">
              <a:spcBef>
                <a:spcPct val="0"/>
              </a:spcBef>
              <a:spcAft>
                <a:spcPct val="0"/>
              </a:spcAft>
              <a:defRPr/>
            </a:pPr>
            <a:endParaRPr lang="en-US" sz="1374" dirty="0">
              <a:solidFill>
                <a:prstClr val="black"/>
              </a:solidFill>
              <a:latin typeface="Calibri" panose="020F0502020204030204" pitchFamily="34" charset="0"/>
            </a:endParaRPr>
          </a:p>
        </p:txBody>
      </p:sp>
      <p:sp>
        <p:nvSpPr>
          <p:cNvPr id="3" name="Rectángulo 2"/>
          <p:cNvSpPr/>
          <p:nvPr/>
        </p:nvSpPr>
        <p:spPr>
          <a:xfrm>
            <a:off x="8515825" y="1818187"/>
            <a:ext cx="3227589" cy="1723933"/>
          </a:xfrm>
          <a:prstGeom prst="rect">
            <a:avLst/>
          </a:prstGeom>
        </p:spPr>
        <p:txBody>
          <a:bodyPr wrap="square">
            <a:spAutoFit/>
          </a:bodyPr>
          <a:lstStyle/>
          <a:p>
            <a:pPr marL="0" lvl="2" algn="just" defTabSz="448788" fontAlgn="base">
              <a:spcBef>
                <a:spcPct val="0"/>
              </a:spcBef>
              <a:spcAft>
                <a:spcPct val="0"/>
              </a:spcAft>
              <a:defRPr/>
            </a:pPr>
            <a:r>
              <a:rPr lang="es-EC" altLang="es-ES" sz="1767" b="1" dirty="0">
                <a:solidFill>
                  <a:prstClr val="black"/>
                </a:solidFill>
                <a:latin typeface="Calibri" panose="020F0502020204030204" pitchFamily="34" charset="0"/>
              </a:rPr>
              <a:t>Atropina </a:t>
            </a:r>
            <a:r>
              <a:rPr lang="es-EC" altLang="es-ES" sz="1767" dirty="0">
                <a:solidFill>
                  <a:prstClr val="black"/>
                </a:solidFill>
                <a:latin typeface="Calibri" panose="020F0502020204030204" pitchFamily="34" charset="0"/>
              </a:rPr>
              <a:t>a 2-4 mg por vía EV </a:t>
            </a:r>
            <a:r>
              <a:rPr lang="es-EC" altLang="es-ES" sz="1767" dirty="0" err="1">
                <a:solidFill>
                  <a:prstClr val="black"/>
                </a:solidFill>
                <a:latin typeface="Calibri" panose="020F0502020204030204" pitchFamily="34" charset="0"/>
              </a:rPr>
              <a:t>ó</a:t>
            </a:r>
            <a:r>
              <a:rPr lang="es-EC" altLang="es-ES" sz="1767" dirty="0">
                <a:solidFill>
                  <a:prstClr val="black"/>
                </a:solidFill>
                <a:latin typeface="Calibri" panose="020F0502020204030204" pitchFamily="34" charset="0"/>
              </a:rPr>
              <a:t> IM, seguida de 2 mg cada 5-10 min hasta que desaparezcan los síntomas </a:t>
            </a:r>
            <a:r>
              <a:rPr lang="es-EC" altLang="es-ES" sz="1767" dirty="0" err="1">
                <a:solidFill>
                  <a:prstClr val="black"/>
                </a:solidFill>
                <a:latin typeface="Calibri" panose="020F0502020204030204" pitchFamily="34" charset="0"/>
              </a:rPr>
              <a:t>muscarínicos</a:t>
            </a:r>
            <a:r>
              <a:rPr lang="es-EC" altLang="es-ES" sz="1767" dirty="0">
                <a:solidFill>
                  <a:prstClr val="black"/>
                </a:solidFill>
                <a:latin typeface="Calibri" panose="020F0502020204030204" pitchFamily="34" charset="0"/>
              </a:rPr>
              <a:t> o aparezcan signos de intoxicación </a:t>
            </a:r>
            <a:r>
              <a:rPr lang="es-EC" altLang="es-ES" sz="1767" dirty="0" err="1">
                <a:solidFill>
                  <a:prstClr val="black"/>
                </a:solidFill>
                <a:latin typeface="Calibri" panose="020F0502020204030204" pitchFamily="34" charset="0"/>
              </a:rPr>
              <a:t>atropínica</a:t>
            </a:r>
            <a:r>
              <a:rPr lang="es-EC" altLang="es-ES" sz="1767" dirty="0">
                <a:solidFill>
                  <a:prstClr val="black"/>
                </a:solidFill>
                <a:latin typeface="Calibri" panose="020F0502020204030204" pitchFamily="34" charset="0"/>
              </a:rPr>
              <a:t>. </a:t>
            </a:r>
          </a:p>
        </p:txBody>
      </p:sp>
      <p:sp>
        <p:nvSpPr>
          <p:cNvPr id="6" name="Rectángulo 5"/>
          <p:cNvSpPr/>
          <p:nvPr/>
        </p:nvSpPr>
        <p:spPr>
          <a:xfrm>
            <a:off x="8515825" y="3817972"/>
            <a:ext cx="3480851" cy="2811667"/>
          </a:xfrm>
          <a:prstGeom prst="rect">
            <a:avLst/>
          </a:prstGeom>
        </p:spPr>
        <p:txBody>
          <a:bodyPr wrap="square">
            <a:spAutoFit/>
          </a:bodyPr>
          <a:lstStyle/>
          <a:p>
            <a:pPr algn="just" defTabSz="448788" fontAlgn="base">
              <a:spcBef>
                <a:spcPct val="0"/>
              </a:spcBef>
              <a:spcAft>
                <a:spcPct val="0"/>
              </a:spcAft>
              <a:defRPr/>
            </a:pPr>
            <a:r>
              <a:rPr lang="es-ES" altLang="es-ES" sz="1767" b="1" u="sng" dirty="0">
                <a:solidFill>
                  <a:prstClr val="black"/>
                </a:solidFill>
                <a:latin typeface="Calibri" panose="020F0502020204030204" pitchFamily="34" charset="0"/>
              </a:rPr>
              <a:t>Reactivación de la </a:t>
            </a:r>
            <a:r>
              <a:rPr lang="es-ES" altLang="es-ES" sz="1767" b="1" u="sng" dirty="0" err="1">
                <a:solidFill>
                  <a:prstClr val="black"/>
                </a:solidFill>
                <a:latin typeface="Calibri" panose="020F0502020204030204" pitchFamily="34" charset="0"/>
              </a:rPr>
              <a:t>AchE</a:t>
            </a:r>
            <a:r>
              <a:rPr lang="es-ES" altLang="es-ES" sz="1767" b="1" u="sng" dirty="0">
                <a:solidFill>
                  <a:prstClr val="black"/>
                </a:solidFill>
                <a:latin typeface="Calibri" panose="020F0502020204030204" pitchFamily="34" charset="0"/>
              </a:rPr>
              <a:t>: </a:t>
            </a:r>
            <a:r>
              <a:rPr lang="es-ES" altLang="es-ES" sz="1767" dirty="0">
                <a:solidFill>
                  <a:prstClr val="black"/>
                </a:solidFill>
                <a:latin typeface="Calibri" panose="020F0502020204030204" pitchFamily="34" charset="0"/>
              </a:rPr>
              <a:t>Sólo es eficaz en las primeras 12 horas</a:t>
            </a:r>
          </a:p>
          <a:p>
            <a:pPr marL="280492" lvl="2" indent="-280492" algn="just" defTabSz="448788" fontAlgn="base">
              <a:spcBef>
                <a:spcPct val="0"/>
              </a:spcBef>
              <a:spcAft>
                <a:spcPct val="0"/>
              </a:spcAft>
              <a:buFont typeface="Arial" panose="020B0604020202020204" pitchFamily="34" charset="0"/>
              <a:buChar char="•"/>
              <a:defRPr/>
            </a:pPr>
            <a:r>
              <a:rPr lang="es-ES" altLang="es-ES" sz="1767" dirty="0" err="1">
                <a:solidFill>
                  <a:prstClr val="black"/>
                </a:solidFill>
                <a:latin typeface="Calibri" panose="020F0502020204030204" pitchFamily="34" charset="0"/>
              </a:rPr>
              <a:t>Pralidoxima</a:t>
            </a:r>
            <a:r>
              <a:rPr lang="es-ES" altLang="es-ES" sz="1767" dirty="0">
                <a:solidFill>
                  <a:prstClr val="black"/>
                </a:solidFill>
                <a:latin typeface="Calibri" panose="020F0502020204030204" pitchFamily="34" charset="0"/>
              </a:rPr>
              <a:t> 1-2 g en infusión EV durante 15-30 min </a:t>
            </a:r>
          </a:p>
          <a:p>
            <a:pPr marL="280492" lvl="2" indent="-280492" algn="just" defTabSz="448788" fontAlgn="base">
              <a:spcBef>
                <a:spcPct val="0"/>
              </a:spcBef>
              <a:spcAft>
                <a:spcPct val="0"/>
              </a:spcAft>
              <a:buFont typeface="Arial" panose="020B0604020202020204" pitchFamily="34" charset="0"/>
              <a:buChar char="•"/>
              <a:defRPr/>
            </a:pPr>
            <a:r>
              <a:rPr lang="es-EC" altLang="es-ES" sz="1767" b="1" dirty="0" err="1">
                <a:solidFill>
                  <a:prstClr val="black"/>
                </a:solidFill>
                <a:latin typeface="Calibri" panose="020F0502020204030204" pitchFamily="34" charset="0"/>
              </a:rPr>
              <a:t>Obidoxima</a:t>
            </a:r>
            <a:r>
              <a:rPr lang="es-EC" altLang="es-ES" sz="1767" dirty="0">
                <a:solidFill>
                  <a:prstClr val="black"/>
                </a:solidFill>
                <a:latin typeface="Calibri" panose="020F0502020204030204" pitchFamily="34" charset="0"/>
              </a:rPr>
              <a:t> 3-6 mg/kg, en inyección EV durante 5-10 min.</a:t>
            </a:r>
            <a:r>
              <a:rPr lang="es-ES" altLang="es-ES" sz="1767" dirty="0">
                <a:solidFill>
                  <a:prstClr val="black"/>
                </a:solidFill>
                <a:latin typeface="Calibri" panose="020F0502020204030204" pitchFamily="34" charset="0"/>
              </a:rPr>
              <a:t> (más potente, mayor reactivación de </a:t>
            </a:r>
            <a:r>
              <a:rPr lang="es-ES" altLang="es-ES" sz="1767" dirty="0" err="1">
                <a:solidFill>
                  <a:prstClr val="black"/>
                </a:solidFill>
                <a:latin typeface="Calibri" panose="020F0502020204030204" pitchFamily="34" charset="0"/>
              </a:rPr>
              <a:t>AchE</a:t>
            </a:r>
            <a:r>
              <a:rPr lang="es-ES" altLang="es-ES" sz="1767" dirty="0">
                <a:solidFill>
                  <a:prstClr val="black"/>
                </a:solidFill>
                <a:latin typeface="Calibri" panose="020F0502020204030204" pitchFamily="34" charset="0"/>
              </a:rPr>
              <a:t>)</a:t>
            </a:r>
          </a:p>
          <a:p>
            <a:pPr marL="280492" lvl="2" indent="-280492" algn="just" defTabSz="448788" fontAlgn="base">
              <a:spcBef>
                <a:spcPct val="0"/>
              </a:spcBef>
              <a:spcAft>
                <a:spcPct val="0"/>
              </a:spcAft>
              <a:buFont typeface="Arial" panose="020B0604020202020204" pitchFamily="34" charset="0"/>
              <a:buChar char="•"/>
              <a:defRPr/>
            </a:pPr>
            <a:r>
              <a:rPr lang="es-EC" altLang="es-ES" sz="1767" dirty="0" err="1">
                <a:solidFill>
                  <a:prstClr val="black"/>
                </a:solidFill>
                <a:latin typeface="Calibri" panose="020F0502020204030204" pitchFamily="34" charset="0"/>
              </a:rPr>
              <a:t>Diacetil</a:t>
            </a:r>
            <a:r>
              <a:rPr lang="es-EC" altLang="es-ES" sz="1767" dirty="0">
                <a:solidFill>
                  <a:prstClr val="black"/>
                </a:solidFill>
                <a:latin typeface="Calibri" panose="020F0502020204030204" pitchFamily="34" charset="0"/>
              </a:rPr>
              <a:t> </a:t>
            </a:r>
            <a:r>
              <a:rPr lang="es-EC" altLang="es-ES" sz="1767" dirty="0" err="1">
                <a:solidFill>
                  <a:prstClr val="black"/>
                </a:solidFill>
                <a:latin typeface="Calibri" panose="020F0502020204030204" pitchFamily="34" charset="0"/>
              </a:rPr>
              <a:t>monoxima</a:t>
            </a:r>
            <a:r>
              <a:rPr lang="es-EC" altLang="es-ES" sz="1767" dirty="0">
                <a:solidFill>
                  <a:prstClr val="black"/>
                </a:solidFill>
                <a:latin typeface="Calibri" panose="020F0502020204030204" pitchFamily="34" charset="0"/>
              </a:rPr>
              <a:t> 1 g EV  a 200 mg/min (atraviesa BHE)</a:t>
            </a:r>
          </a:p>
        </p:txBody>
      </p:sp>
      <p:sp>
        <p:nvSpPr>
          <p:cNvPr id="7" name="CuadroTexto 6"/>
          <p:cNvSpPr txBox="1"/>
          <p:nvPr/>
        </p:nvSpPr>
        <p:spPr>
          <a:xfrm>
            <a:off x="8602207" y="271888"/>
            <a:ext cx="3141207" cy="364267"/>
          </a:xfrm>
          <a:prstGeom prst="rect">
            <a:avLst/>
          </a:prstGeom>
          <a:noFill/>
        </p:spPr>
        <p:txBody>
          <a:bodyPr wrap="square" rtlCol="0">
            <a:spAutoFit/>
          </a:bodyPr>
          <a:lstStyle/>
          <a:p>
            <a:pPr algn="ctr" defTabSz="448788" eaLnBrk="0" fontAlgn="base" hangingPunct="0">
              <a:spcBef>
                <a:spcPct val="0"/>
              </a:spcBef>
              <a:spcAft>
                <a:spcPct val="0"/>
              </a:spcAft>
              <a:defRPr/>
            </a:pPr>
            <a:r>
              <a:rPr lang="es-CU" sz="1767" b="1" dirty="0">
                <a:solidFill>
                  <a:prstClr val="black"/>
                </a:solidFill>
                <a:latin typeface="Calibri" panose="020F0502020204030204" pitchFamily="34" charset="0"/>
              </a:rPr>
              <a:t>TRATAMIENTO</a:t>
            </a:r>
            <a:endParaRPr lang="en-US" sz="1767" b="1" dirty="0">
              <a:solidFill>
                <a:prstClr val="black"/>
              </a:solidFill>
              <a:latin typeface="Calibri" panose="020F0502020204030204" pitchFamily="34" charset="0"/>
            </a:endParaRPr>
          </a:p>
        </p:txBody>
      </p:sp>
      <p:sp>
        <p:nvSpPr>
          <p:cNvPr id="10" name="Flecha izquierda 9"/>
          <p:cNvSpPr/>
          <p:nvPr/>
        </p:nvSpPr>
        <p:spPr>
          <a:xfrm>
            <a:off x="6950552" y="2088592"/>
            <a:ext cx="1456593" cy="618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defRPr/>
            </a:pPr>
            <a:endParaRPr lang="en-US" sz="883">
              <a:solidFill>
                <a:prstClr val="white"/>
              </a:solidFill>
              <a:latin typeface="Calibri" panose="020F0502020204030204"/>
            </a:endParaRPr>
          </a:p>
        </p:txBody>
      </p:sp>
      <p:sp>
        <p:nvSpPr>
          <p:cNvPr id="11" name="Flecha izquierda 10"/>
          <p:cNvSpPr/>
          <p:nvPr/>
        </p:nvSpPr>
        <p:spPr>
          <a:xfrm>
            <a:off x="6963938" y="3935459"/>
            <a:ext cx="1456593" cy="618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defRPr/>
            </a:pPr>
            <a:endParaRPr lang="en-US" sz="883">
              <a:solidFill>
                <a:prstClr val="white"/>
              </a:solidFill>
              <a:latin typeface="Calibri" panose="020F0502020204030204"/>
            </a:endParaRPr>
          </a:p>
        </p:txBody>
      </p:sp>
      <p:sp>
        <p:nvSpPr>
          <p:cNvPr id="12" name="Flecha izquierda 11"/>
          <p:cNvSpPr/>
          <p:nvPr/>
        </p:nvSpPr>
        <p:spPr>
          <a:xfrm rot="18574689">
            <a:off x="7180395" y="4567733"/>
            <a:ext cx="1456593" cy="618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8788" eaLnBrk="0" fontAlgn="base" hangingPunct="0">
              <a:spcBef>
                <a:spcPct val="0"/>
              </a:spcBef>
              <a:spcAft>
                <a:spcPct val="0"/>
              </a:spcAft>
              <a:defRPr/>
            </a:pPr>
            <a:endParaRPr lang="en-US" sz="883">
              <a:solidFill>
                <a:prstClr val="white"/>
              </a:solidFill>
              <a:latin typeface="Calibri" panose="020F0502020204030204"/>
            </a:endParaRPr>
          </a:p>
        </p:txBody>
      </p:sp>
      <p:pic>
        <p:nvPicPr>
          <p:cNvPr id="5" name="Imagen 4"/>
          <p:cNvPicPr>
            <a:picLocks noChangeAspect="1"/>
          </p:cNvPicPr>
          <p:nvPr/>
        </p:nvPicPr>
        <p:blipFill>
          <a:blip r:embed="rId8"/>
          <a:stretch>
            <a:fillRect/>
          </a:stretch>
        </p:blipFill>
        <p:spPr>
          <a:xfrm>
            <a:off x="-115167" y="99548"/>
            <a:ext cx="12422334" cy="6658904"/>
          </a:xfrm>
          <a:prstGeom prst="rect">
            <a:avLst/>
          </a:prstGeom>
        </p:spPr>
      </p:pic>
    </p:spTree>
    <p:extLst>
      <p:ext uri="{BB962C8B-B14F-4D97-AF65-F5344CB8AC3E}">
        <p14:creationId xmlns:p14="http://schemas.microsoft.com/office/powerpoint/2010/main" val="2422573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CuadroTexto 1"/>
          <p:cNvSpPr txBox="1">
            <a:spLocks noChangeArrowheads="1"/>
          </p:cNvSpPr>
          <p:nvPr/>
        </p:nvSpPr>
        <p:spPr bwMode="auto">
          <a:xfrm>
            <a:off x="2981722" y="2711584"/>
            <a:ext cx="6583540" cy="113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2280" fontAlgn="base">
              <a:lnSpc>
                <a:spcPct val="100000"/>
              </a:lnSpc>
              <a:spcBef>
                <a:spcPct val="0"/>
              </a:spcBef>
              <a:spcAft>
                <a:spcPct val="0"/>
              </a:spcAft>
              <a:buNone/>
            </a:pPr>
            <a:r>
              <a:rPr lang="es-ES" altLang="es-ES" sz="3383" b="1" dirty="0">
                <a:solidFill>
                  <a:srgbClr val="FFFF00"/>
                </a:solidFill>
              </a:rPr>
              <a:t>RESUMEN</a:t>
            </a:r>
          </a:p>
          <a:p>
            <a:pPr algn="ctr" defTabSz="442280" fontAlgn="base">
              <a:lnSpc>
                <a:spcPct val="100000"/>
              </a:lnSpc>
              <a:spcBef>
                <a:spcPct val="0"/>
              </a:spcBef>
              <a:spcAft>
                <a:spcPct val="0"/>
              </a:spcAft>
              <a:buNone/>
            </a:pPr>
            <a:r>
              <a:rPr lang="es-ES" altLang="es-ES" sz="3383" b="1" dirty="0">
                <a:solidFill>
                  <a:srgbClr val="FFFF00"/>
                </a:solidFill>
              </a:rPr>
              <a:t>PARA ESTUDIO INDEPENDIENTE</a:t>
            </a:r>
          </a:p>
        </p:txBody>
      </p:sp>
    </p:spTree>
    <p:extLst>
      <p:ext uri="{BB962C8B-B14F-4D97-AF65-F5344CB8AC3E}">
        <p14:creationId xmlns:p14="http://schemas.microsoft.com/office/powerpoint/2010/main" val="178938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894060" y="380957"/>
            <a:ext cx="10236150" cy="902042"/>
          </a:xfrm>
          <a:prstGeom prst="rect">
            <a:avLst/>
          </a:prstGeom>
          <a:noFill/>
          <a:ln w="9525">
            <a:noFill/>
            <a:miter lim="800000"/>
            <a:headEnd/>
            <a:tailEnd/>
          </a:ln>
          <a:effectLst/>
        </p:spPr>
        <p:txBody>
          <a:bodyPr wrap="square">
            <a:spAutoFit/>
          </a:bodyPr>
          <a:lstStyle/>
          <a:p>
            <a:pPr algn="ctr" defTabSz="442280">
              <a:spcBef>
                <a:spcPct val="50000"/>
              </a:spcBef>
              <a:defRPr/>
            </a:pPr>
            <a:r>
              <a:rPr lang="es-ES_tradnl" sz="2631" b="1" dirty="0">
                <a:solidFill>
                  <a:prstClr val="black"/>
                </a:solidFill>
                <a:effectLst>
                  <a:outerShdw blurRad="38100" dist="38100" dir="2700000" algn="tl">
                    <a:srgbClr val="000000"/>
                  </a:outerShdw>
                </a:effectLst>
                <a:latin typeface="Calibri" panose="020F0502020204030204"/>
              </a:rPr>
              <a:t>EJEMPLOS DE FARMACOS QUE MODIFICAN LOS PASOS INVOLUCRADOS EN LA NEUROTRANSMISIÓN</a:t>
            </a:r>
            <a:endParaRPr lang="es-ES" sz="2631" b="1" dirty="0">
              <a:solidFill>
                <a:prstClr val="black"/>
              </a:solidFill>
              <a:effectLst>
                <a:outerShdw blurRad="38100" dist="38100" dir="2700000" algn="tl">
                  <a:srgbClr val="000000"/>
                </a:outerShdw>
              </a:effectLst>
              <a:latin typeface="Calibri" panose="020F0502020204030204"/>
            </a:endParaRPr>
          </a:p>
        </p:txBody>
      </p:sp>
      <p:sp>
        <p:nvSpPr>
          <p:cNvPr id="43011" name="Text Box 5"/>
          <p:cNvSpPr txBox="1">
            <a:spLocks noChangeArrowheads="1"/>
          </p:cNvSpPr>
          <p:nvPr/>
        </p:nvSpPr>
        <p:spPr bwMode="auto">
          <a:xfrm>
            <a:off x="3414737" y="1936470"/>
            <a:ext cx="5679477" cy="402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defTabSz="442280" fontAlgn="base">
              <a:lnSpc>
                <a:spcPct val="200000"/>
              </a:lnSpc>
              <a:spcBef>
                <a:spcPct val="50000"/>
              </a:spcBef>
              <a:spcAft>
                <a:spcPct val="0"/>
              </a:spcAft>
              <a:buNone/>
            </a:pPr>
            <a:r>
              <a:rPr lang="es-ES_tradnl" altLang="es-ES" sz="2128" dirty="0">
                <a:solidFill>
                  <a:prstClr val="black"/>
                </a:solidFill>
                <a:latin typeface="Verdana" panose="020B0604030504040204" pitchFamily="34" charset="0"/>
              </a:rPr>
              <a:t> Síntesis del neurotransmisor</a:t>
            </a:r>
          </a:p>
          <a:p>
            <a:pPr marL="0" indent="0" defTabSz="442280" fontAlgn="base">
              <a:lnSpc>
                <a:spcPct val="200000"/>
              </a:lnSpc>
              <a:spcBef>
                <a:spcPct val="50000"/>
              </a:spcBef>
              <a:spcAft>
                <a:spcPct val="0"/>
              </a:spcAft>
              <a:buNone/>
            </a:pPr>
            <a:r>
              <a:rPr lang="es-ES_tradnl" altLang="es-ES" sz="2128" dirty="0">
                <a:solidFill>
                  <a:prstClr val="black"/>
                </a:solidFill>
                <a:latin typeface="Verdana" panose="020B0604030504040204" pitchFamily="34" charset="0"/>
              </a:rPr>
              <a:t> Almacenamiento del neurotransmisor</a:t>
            </a:r>
          </a:p>
          <a:p>
            <a:pPr marL="0" indent="0" defTabSz="442280" fontAlgn="base">
              <a:lnSpc>
                <a:spcPct val="200000"/>
              </a:lnSpc>
              <a:spcBef>
                <a:spcPct val="50000"/>
              </a:spcBef>
              <a:spcAft>
                <a:spcPct val="0"/>
              </a:spcAft>
              <a:buNone/>
            </a:pPr>
            <a:r>
              <a:rPr lang="es-ES_tradnl" altLang="es-ES" sz="2128" dirty="0">
                <a:solidFill>
                  <a:prstClr val="black"/>
                </a:solidFill>
                <a:latin typeface="Verdana" panose="020B0604030504040204" pitchFamily="34" charset="0"/>
              </a:rPr>
              <a:t> Liberación del neurotransmisor</a:t>
            </a:r>
          </a:p>
          <a:p>
            <a:pPr marL="0" indent="0" defTabSz="442280" fontAlgn="base">
              <a:lnSpc>
                <a:spcPct val="200000"/>
              </a:lnSpc>
              <a:spcBef>
                <a:spcPct val="50000"/>
              </a:spcBef>
              <a:spcAft>
                <a:spcPct val="0"/>
              </a:spcAft>
              <a:buNone/>
            </a:pPr>
            <a:r>
              <a:rPr lang="es-ES_tradnl" altLang="es-ES" sz="2128" dirty="0">
                <a:solidFill>
                  <a:prstClr val="black"/>
                </a:solidFill>
                <a:latin typeface="Verdana" panose="020B0604030504040204" pitchFamily="34" charset="0"/>
              </a:rPr>
              <a:t> Interacción con los receptores</a:t>
            </a:r>
          </a:p>
          <a:p>
            <a:pPr marL="0" indent="0" defTabSz="442280" fontAlgn="base">
              <a:lnSpc>
                <a:spcPct val="200000"/>
              </a:lnSpc>
              <a:spcBef>
                <a:spcPct val="50000"/>
              </a:spcBef>
              <a:spcAft>
                <a:spcPct val="0"/>
              </a:spcAft>
              <a:buNone/>
            </a:pPr>
            <a:r>
              <a:rPr lang="es-ES_tradnl" altLang="es-ES" sz="2128" dirty="0">
                <a:solidFill>
                  <a:prstClr val="black"/>
                </a:solidFill>
                <a:latin typeface="Verdana" panose="020B0604030504040204" pitchFamily="34" charset="0"/>
              </a:rPr>
              <a:t> Inactivación del neurotransmisor</a:t>
            </a:r>
            <a:endParaRPr lang="es-ES" altLang="es-ES" sz="2128" dirty="0">
              <a:solidFill>
                <a:prstClr val="black"/>
              </a:solidFill>
              <a:latin typeface="Verdana" panose="020B0604030504040204" pitchFamily="34" charset="0"/>
            </a:endParaRPr>
          </a:p>
        </p:txBody>
      </p:sp>
      <p:sp>
        <p:nvSpPr>
          <p:cNvPr id="2" name="CuadroTexto 1">
            <a:extLst>
              <a:ext uri="{FF2B5EF4-FFF2-40B4-BE49-F238E27FC236}">
                <a16:creationId xmlns:a16="http://schemas.microsoft.com/office/drawing/2014/main" id="{528AD5C4-72A5-45D9-8592-7B00DCE32FF6}"/>
              </a:ext>
            </a:extLst>
          </p:cNvPr>
          <p:cNvSpPr txBox="1"/>
          <p:nvPr/>
        </p:nvSpPr>
        <p:spPr>
          <a:xfrm>
            <a:off x="1169624" y="1432113"/>
            <a:ext cx="1511201" cy="494302"/>
          </a:xfrm>
          <a:prstGeom prst="rect">
            <a:avLst/>
          </a:prstGeom>
          <a:noFill/>
        </p:spPr>
        <p:txBody>
          <a:bodyPr wrap="square" rtlCol="0">
            <a:spAutoFit/>
          </a:bodyPr>
          <a:lstStyle/>
          <a:p>
            <a:pPr algn="ctr" defTabSz="442280" eaLnBrk="0" fontAlgn="base" hangingPunct="0">
              <a:spcBef>
                <a:spcPct val="0"/>
              </a:spcBef>
              <a:spcAft>
                <a:spcPct val="0"/>
              </a:spcAft>
            </a:pPr>
            <a:r>
              <a:rPr lang="es-CU" sz="2612" b="1" dirty="0">
                <a:solidFill>
                  <a:srgbClr val="FF0000"/>
                </a:solidFill>
                <a:latin typeface="Calibri" panose="020F0502020204030204" pitchFamily="34" charset="0"/>
              </a:rPr>
              <a:t>N</a:t>
            </a:r>
            <a:r>
              <a:rPr lang="en-US" sz="2612" b="1" dirty="0">
                <a:solidFill>
                  <a:srgbClr val="FF0000"/>
                </a:solidFill>
                <a:latin typeface="Calibri" panose="020F0502020204030204" pitchFamily="34" charset="0"/>
              </a:rPr>
              <a:t>A</a:t>
            </a:r>
            <a:endParaRPr lang="es-CU" sz="2612" b="1" dirty="0">
              <a:solidFill>
                <a:srgbClr val="FF0000"/>
              </a:solidFill>
              <a:latin typeface="Calibri" panose="020F0502020204030204" pitchFamily="34" charset="0"/>
            </a:endParaRPr>
          </a:p>
        </p:txBody>
      </p:sp>
      <p:sp>
        <p:nvSpPr>
          <p:cNvPr id="5" name="CuadroTexto 4">
            <a:extLst>
              <a:ext uri="{FF2B5EF4-FFF2-40B4-BE49-F238E27FC236}">
                <a16:creationId xmlns:a16="http://schemas.microsoft.com/office/drawing/2014/main" id="{55CEC6E1-C848-409A-885E-0051517C35BA}"/>
              </a:ext>
            </a:extLst>
          </p:cNvPr>
          <p:cNvSpPr txBox="1"/>
          <p:nvPr/>
        </p:nvSpPr>
        <p:spPr>
          <a:xfrm>
            <a:off x="9094215" y="1355121"/>
            <a:ext cx="1511201" cy="494302"/>
          </a:xfrm>
          <a:prstGeom prst="rect">
            <a:avLst/>
          </a:prstGeom>
          <a:noFill/>
        </p:spPr>
        <p:txBody>
          <a:bodyPr wrap="square" rtlCol="0">
            <a:spAutoFit/>
          </a:bodyPr>
          <a:lstStyle/>
          <a:p>
            <a:pPr algn="ctr" defTabSz="442280" eaLnBrk="0" fontAlgn="base" hangingPunct="0">
              <a:spcBef>
                <a:spcPct val="0"/>
              </a:spcBef>
              <a:spcAft>
                <a:spcPct val="0"/>
              </a:spcAft>
            </a:pPr>
            <a:r>
              <a:rPr lang="es-CU" sz="2612" b="1" dirty="0">
                <a:solidFill>
                  <a:srgbClr val="00B050"/>
                </a:solidFill>
                <a:latin typeface="Calibri" panose="020F0502020204030204" pitchFamily="34" charset="0"/>
              </a:rPr>
              <a:t>A</a:t>
            </a:r>
            <a:r>
              <a:rPr lang="en-US" sz="2612" b="1" dirty="0">
                <a:solidFill>
                  <a:srgbClr val="00B050"/>
                </a:solidFill>
                <a:latin typeface="Calibri" panose="020F0502020204030204" pitchFamily="34" charset="0"/>
              </a:rPr>
              <a:t>Ch</a:t>
            </a:r>
            <a:endParaRPr lang="es-CU" sz="2612" b="1" dirty="0">
              <a:solidFill>
                <a:srgbClr val="00B050"/>
              </a:solidFill>
              <a:latin typeface="Calibri" panose="020F0502020204030204" pitchFamily="34" charset="0"/>
            </a:endParaRPr>
          </a:p>
        </p:txBody>
      </p:sp>
      <p:sp>
        <p:nvSpPr>
          <p:cNvPr id="3" name="CuadroTexto 2">
            <a:extLst>
              <a:ext uri="{FF2B5EF4-FFF2-40B4-BE49-F238E27FC236}">
                <a16:creationId xmlns:a16="http://schemas.microsoft.com/office/drawing/2014/main" id="{FEF5434B-A2D2-4481-A8E9-1BB4E1CEDB3A}"/>
              </a:ext>
            </a:extLst>
          </p:cNvPr>
          <p:cNvSpPr txBox="1"/>
          <p:nvPr/>
        </p:nvSpPr>
        <p:spPr>
          <a:xfrm>
            <a:off x="653603" y="2160836"/>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FF0000"/>
                </a:solidFill>
                <a:latin typeface="Calibri" panose="020F0502020204030204" pitchFamily="34" charset="0"/>
              </a:rPr>
              <a:t>A</a:t>
            </a:r>
            <a:r>
              <a:rPr lang="en-US" sz="1354" dirty="0">
                <a:solidFill>
                  <a:srgbClr val="FF0000"/>
                </a:solidFill>
                <a:latin typeface="Calibri" panose="020F0502020204030204" pitchFamily="34" charset="0"/>
              </a:rPr>
              <a:t>LFAMETILTIROSINA</a:t>
            </a:r>
            <a:endParaRPr lang="es-CU" sz="1354" dirty="0">
              <a:solidFill>
                <a:srgbClr val="FF0000"/>
              </a:solidFill>
              <a:latin typeface="Calibri" panose="020F0502020204030204" pitchFamily="34" charset="0"/>
            </a:endParaRPr>
          </a:p>
        </p:txBody>
      </p:sp>
      <p:sp>
        <p:nvSpPr>
          <p:cNvPr id="7" name="CuadroTexto 6">
            <a:extLst>
              <a:ext uri="{FF2B5EF4-FFF2-40B4-BE49-F238E27FC236}">
                <a16:creationId xmlns:a16="http://schemas.microsoft.com/office/drawing/2014/main" id="{EB9ABA43-B4BE-4C4A-BB8D-18750D7E7EF8}"/>
              </a:ext>
            </a:extLst>
          </p:cNvPr>
          <p:cNvSpPr txBox="1"/>
          <p:nvPr/>
        </p:nvSpPr>
        <p:spPr>
          <a:xfrm>
            <a:off x="8750200" y="2143626"/>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00B050"/>
                </a:solidFill>
                <a:latin typeface="Calibri" panose="020F0502020204030204" pitchFamily="34" charset="0"/>
              </a:rPr>
              <a:t>H</a:t>
            </a:r>
            <a:r>
              <a:rPr lang="en-US" sz="1354" dirty="0">
                <a:solidFill>
                  <a:srgbClr val="00B050"/>
                </a:solidFill>
                <a:latin typeface="Calibri" panose="020F0502020204030204" pitchFamily="34" charset="0"/>
              </a:rPr>
              <a:t>EMICOLINIO</a:t>
            </a:r>
            <a:endParaRPr lang="es-CU" sz="1354" dirty="0">
              <a:solidFill>
                <a:srgbClr val="00B050"/>
              </a:solidFill>
              <a:latin typeface="Calibri" panose="020F0502020204030204" pitchFamily="34" charset="0"/>
            </a:endParaRPr>
          </a:p>
        </p:txBody>
      </p:sp>
      <p:sp>
        <p:nvSpPr>
          <p:cNvPr id="8" name="CuadroTexto 7">
            <a:extLst>
              <a:ext uri="{FF2B5EF4-FFF2-40B4-BE49-F238E27FC236}">
                <a16:creationId xmlns:a16="http://schemas.microsoft.com/office/drawing/2014/main" id="{F786D9F7-055F-4307-BE7A-DDC4C385CB09}"/>
              </a:ext>
            </a:extLst>
          </p:cNvPr>
          <p:cNvSpPr txBox="1"/>
          <p:nvPr/>
        </p:nvSpPr>
        <p:spPr>
          <a:xfrm>
            <a:off x="813386" y="3044519"/>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FF0000"/>
                </a:solidFill>
                <a:latin typeface="Calibri" panose="020F0502020204030204" pitchFamily="34" charset="0"/>
              </a:rPr>
              <a:t>R</a:t>
            </a:r>
            <a:r>
              <a:rPr lang="en-US" sz="1354" dirty="0">
                <a:solidFill>
                  <a:srgbClr val="FF0000"/>
                </a:solidFill>
                <a:latin typeface="Calibri" panose="020F0502020204030204" pitchFamily="34" charset="0"/>
              </a:rPr>
              <a:t>ESERPINA</a:t>
            </a:r>
            <a:endParaRPr lang="es-CU" sz="1354" dirty="0">
              <a:solidFill>
                <a:srgbClr val="FF0000"/>
              </a:solidFill>
              <a:latin typeface="Calibri" panose="020F0502020204030204" pitchFamily="34" charset="0"/>
            </a:endParaRPr>
          </a:p>
        </p:txBody>
      </p:sp>
      <p:sp>
        <p:nvSpPr>
          <p:cNvPr id="9" name="CuadroTexto 8">
            <a:extLst>
              <a:ext uri="{FF2B5EF4-FFF2-40B4-BE49-F238E27FC236}">
                <a16:creationId xmlns:a16="http://schemas.microsoft.com/office/drawing/2014/main" id="{29095902-94D2-44D6-A5AF-6BD408BD805D}"/>
              </a:ext>
            </a:extLst>
          </p:cNvPr>
          <p:cNvSpPr txBox="1"/>
          <p:nvPr/>
        </p:nvSpPr>
        <p:spPr>
          <a:xfrm>
            <a:off x="8750200" y="3044519"/>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00B050"/>
                </a:solidFill>
                <a:latin typeface="Calibri" panose="020F0502020204030204" pitchFamily="34" charset="0"/>
              </a:rPr>
              <a:t>V</a:t>
            </a:r>
            <a:r>
              <a:rPr lang="en-US" sz="1354" dirty="0">
                <a:solidFill>
                  <a:srgbClr val="00B050"/>
                </a:solidFill>
                <a:latin typeface="Calibri" panose="020F0502020204030204" pitchFamily="34" charset="0"/>
              </a:rPr>
              <a:t>ESAMICOL</a:t>
            </a:r>
            <a:endParaRPr lang="es-CU" sz="1354" dirty="0">
              <a:solidFill>
                <a:srgbClr val="00B050"/>
              </a:solidFill>
              <a:latin typeface="Calibri" panose="020F0502020204030204" pitchFamily="34" charset="0"/>
            </a:endParaRPr>
          </a:p>
        </p:txBody>
      </p:sp>
      <p:sp>
        <p:nvSpPr>
          <p:cNvPr id="10" name="CuadroTexto 9">
            <a:extLst>
              <a:ext uri="{FF2B5EF4-FFF2-40B4-BE49-F238E27FC236}">
                <a16:creationId xmlns:a16="http://schemas.microsoft.com/office/drawing/2014/main" id="{FC7A6A24-1FD5-431C-8858-62A61CE1DA93}"/>
              </a:ext>
            </a:extLst>
          </p:cNvPr>
          <p:cNvSpPr txBox="1"/>
          <p:nvPr/>
        </p:nvSpPr>
        <p:spPr>
          <a:xfrm>
            <a:off x="8851874" y="3818870"/>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00B050"/>
                </a:solidFill>
                <a:latin typeface="Calibri" panose="020F0502020204030204" pitchFamily="34" charset="0"/>
              </a:rPr>
              <a:t>T</a:t>
            </a:r>
            <a:r>
              <a:rPr lang="en-US" sz="1354" dirty="0">
                <a:solidFill>
                  <a:srgbClr val="00B050"/>
                </a:solidFill>
                <a:latin typeface="Calibri" panose="020F0502020204030204" pitchFamily="34" charset="0"/>
              </a:rPr>
              <a:t>OXINA BOTULINICA</a:t>
            </a:r>
            <a:endParaRPr lang="es-CU" sz="1354" dirty="0">
              <a:solidFill>
                <a:srgbClr val="00B050"/>
              </a:solidFill>
              <a:latin typeface="Calibri" panose="020F0502020204030204" pitchFamily="34" charset="0"/>
            </a:endParaRPr>
          </a:p>
        </p:txBody>
      </p:sp>
      <p:sp>
        <p:nvSpPr>
          <p:cNvPr id="11" name="CuadroTexto 10">
            <a:extLst>
              <a:ext uri="{FF2B5EF4-FFF2-40B4-BE49-F238E27FC236}">
                <a16:creationId xmlns:a16="http://schemas.microsoft.com/office/drawing/2014/main" id="{AA94FF14-1D94-43EE-B947-FAAEACA1BB1F}"/>
              </a:ext>
            </a:extLst>
          </p:cNvPr>
          <p:cNvSpPr txBox="1"/>
          <p:nvPr/>
        </p:nvSpPr>
        <p:spPr>
          <a:xfrm>
            <a:off x="894061" y="3870360"/>
            <a:ext cx="2199228"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FF0000"/>
                </a:solidFill>
                <a:latin typeface="Calibri" panose="020F0502020204030204" pitchFamily="34" charset="0"/>
              </a:rPr>
              <a:t>C</a:t>
            </a:r>
            <a:r>
              <a:rPr lang="en-US" sz="1354" dirty="0">
                <a:solidFill>
                  <a:srgbClr val="FF0000"/>
                </a:solidFill>
                <a:latin typeface="Calibri" panose="020F0502020204030204" pitchFamily="34" charset="0"/>
              </a:rPr>
              <a:t>LONIDINA</a:t>
            </a:r>
            <a:endParaRPr lang="es-CU" sz="1354" dirty="0">
              <a:solidFill>
                <a:srgbClr val="FF0000"/>
              </a:solidFill>
              <a:latin typeface="Calibri" panose="020F0502020204030204" pitchFamily="34" charset="0"/>
            </a:endParaRPr>
          </a:p>
        </p:txBody>
      </p:sp>
      <p:sp>
        <p:nvSpPr>
          <p:cNvPr id="12" name="CuadroTexto 11">
            <a:extLst>
              <a:ext uri="{FF2B5EF4-FFF2-40B4-BE49-F238E27FC236}">
                <a16:creationId xmlns:a16="http://schemas.microsoft.com/office/drawing/2014/main" id="{39614BC6-251E-4F0C-8C7B-558E2C54EF5D}"/>
              </a:ext>
            </a:extLst>
          </p:cNvPr>
          <p:cNvSpPr txBox="1"/>
          <p:nvPr/>
        </p:nvSpPr>
        <p:spPr>
          <a:xfrm>
            <a:off x="762549" y="5425888"/>
            <a:ext cx="2460683" cy="509114"/>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FF0000"/>
                </a:solidFill>
                <a:latin typeface="Calibri" panose="020F0502020204030204" pitchFamily="34" charset="0"/>
              </a:rPr>
              <a:t>S</a:t>
            </a:r>
            <a:r>
              <a:rPr lang="en-US" sz="1354" dirty="0">
                <a:solidFill>
                  <a:srgbClr val="FF0000"/>
                </a:solidFill>
                <a:latin typeface="Calibri" panose="020F0502020204030204" pitchFamily="34" charset="0"/>
              </a:rPr>
              <a:t>ELEGILINA/ENTACAPONE/ADT/TEOFILINA</a:t>
            </a:r>
            <a:endParaRPr lang="es-CU" sz="1354" dirty="0">
              <a:solidFill>
                <a:srgbClr val="FF0000"/>
              </a:solidFill>
              <a:latin typeface="Calibri" panose="020F0502020204030204" pitchFamily="34" charset="0"/>
            </a:endParaRPr>
          </a:p>
        </p:txBody>
      </p:sp>
      <p:sp>
        <p:nvSpPr>
          <p:cNvPr id="13" name="CuadroTexto 12">
            <a:extLst>
              <a:ext uri="{FF2B5EF4-FFF2-40B4-BE49-F238E27FC236}">
                <a16:creationId xmlns:a16="http://schemas.microsoft.com/office/drawing/2014/main" id="{FF381CA3-3C3F-4DAA-8F71-A8A4B8F40791}"/>
              </a:ext>
            </a:extLst>
          </p:cNvPr>
          <p:cNvSpPr txBox="1"/>
          <p:nvPr/>
        </p:nvSpPr>
        <p:spPr>
          <a:xfrm>
            <a:off x="8750201" y="5425888"/>
            <a:ext cx="2899540"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00B050"/>
                </a:solidFill>
                <a:latin typeface="Calibri" panose="020F0502020204030204" pitchFamily="34" charset="0"/>
              </a:rPr>
              <a:t>N</a:t>
            </a:r>
            <a:r>
              <a:rPr lang="en-US" sz="1354" dirty="0">
                <a:solidFill>
                  <a:srgbClr val="00B050"/>
                </a:solidFill>
                <a:latin typeface="Calibri" panose="020F0502020204030204" pitchFamily="34" charset="0"/>
              </a:rPr>
              <a:t>EOSTIGMINA/ORGANOFOSFORADOS</a:t>
            </a:r>
            <a:endParaRPr lang="es-CU" sz="1354" dirty="0">
              <a:solidFill>
                <a:srgbClr val="00B050"/>
              </a:solidFill>
              <a:latin typeface="Calibri" panose="020F0502020204030204" pitchFamily="34" charset="0"/>
            </a:endParaRPr>
          </a:p>
        </p:txBody>
      </p:sp>
      <p:sp>
        <p:nvSpPr>
          <p:cNvPr id="14" name="CuadroTexto 13">
            <a:extLst>
              <a:ext uri="{FF2B5EF4-FFF2-40B4-BE49-F238E27FC236}">
                <a16:creationId xmlns:a16="http://schemas.microsoft.com/office/drawing/2014/main" id="{0EC856D6-7C78-4164-998B-F6DC9B3908EB}"/>
              </a:ext>
            </a:extLst>
          </p:cNvPr>
          <p:cNvSpPr txBox="1"/>
          <p:nvPr/>
        </p:nvSpPr>
        <p:spPr>
          <a:xfrm>
            <a:off x="762550" y="4703750"/>
            <a:ext cx="2460683" cy="509114"/>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FF0000"/>
                </a:solidFill>
                <a:latin typeface="Calibri" panose="020F0502020204030204" pitchFamily="34" charset="0"/>
              </a:rPr>
              <a:t>P</a:t>
            </a:r>
            <a:r>
              <a:rPr lang="en-US" sz="1354" dirty="0">
                <a:solidFill>
                  <a:srgbClr val="FF0000"/>
                </a:solidFill>
                <a:latin typeface="Calibri" panose="020F0502020204030204" pitchFamily="34" charset="0"/>
              </a:rPr>
              <a:t>ROPRANOLOL (ANTAGONISTA RECEPTORES </a:t>
            </a:r>
            <a:r>
              <a:rPr lang="el-GR" sz="1354" dirty="0">
                <a:solidFill>
                  <a:srgbClr val="FF0000"/>
                </a:solidFill>
                <a:latin typeface="Calibri" panose="020F0502020204030204" pitchFamily="34" charset="0"/>
              </a:rPr>
              <a:t>β</a:t>
            </a:r>
            <a:r>
              <a:rPr lang="es-CU" sz="1354" dirty="0">
                <a:solidFill>
                  <a:srgbClr val="FF0000"/>
                </a:solidFill>
                <a:latin typeface="Calibri" panose="020F0502020204030204" pitchFamily="34" charset="0"/>
              </a:rPr>
              <a:t>1 </a:t>
            </a:r>
            <a:r>
              <a:rPr lang="en-US" sz="1354" dirty="0">
                <a:solidFill>
                  <a:srgbClr val="FF0000"/>
                </a:solidFill>
                <a:latin typeface="Calibri" panose="020F0502020204030204" pitchFamily="34" charset="0"/>
              </a:rPr>
              <a:t>y </a:t>
            </a:r>
            <a:r>
              <a:rPr lang="el-GR" sz="1354" dirty="0">
                <a:solidFill>
                  <a:srgbClr val="FF0000"/>
                </a:solidFill>
                <a:latin typeface="Calibri" panose="020F0502020204030204" pitchFamily="34" charset="0"/>
              </a:rPr>
              <a:t>β</a:t>
            </a:r>
            <a:r>
              <a:rPr lang="en-US" sz="1354" dirty="0">
                <a:solidFill>
                  <a:srgbClr val="FF0000"/>
                </a:solidFill>
                <a:latin typeface="Calibri" panose="020F0502020204030204" pitchFamily="34" charset="0"/>
              </a:rPr>
              <a:t>2) </a:t>
            </a:r>
            <a:endParaRPr lang="es-CU" sz="1354" dirty="0">
              <a:solidFill>
                <a:srgbClr val="FF0000"/>
              </a:solidFill>
              <a:latin typeface="Calibri" panose="020F0502020204030204" pitchFamily="34" charset="0"/>
            </a:endParaRPr>
          </a:p>
        </p:txBody>
      </p:sp>
      <p:sp>
        <p:nvSpPr>
          <p:cNvPr id="15" name="CuadroTexto 14">
            <a:extLst>
              <a:ext uri="{FF2B5EF4-FFF2-40B4-BE49-F238E27FC236}">
                <a16:creationId xmlns:a16="http://schemas.microsoft.com/office/drawing/2014/main" id="{17BA20E9-9886-46BC-9A43-0F58C88D1E07}"/>
              </a:ext>
            </a:extLst>
          </p:cNvPr>
          <p:cNvSpPr txBox="1"/>
          <p:nvPr/>
        </p:nvSpPr>
        <p:spPr>
          <a:xfrm>
            <a:off x="8692279" y="4692011"/>
            <a:ext cx="2437932" cy="300723"/>
          </a:xfrm>
          <a:prstGeom prst="rect">
            <a:avLst/>
          </a:prstGeom>
          <a:noFill/>
        </p:spPr>
        <p:txBody>
          <a:bodyPr wrap="square" rtlCol="0">
            <a:spAutoFit/>
          </a:bodyPr>
          <a:lstStyle/>
          <a:p>
            <a:pPr algn="ctr" defTabSz="442280" eaLnBrk="0" fontAlgn="base" hangingPunct="0">
              <a:spcBef>
                <a:spcPct val="0"/>
              </a:spcBef>
              <a:spcAft>
                <a:spcPct val="0"/>
              </a:spcAft>
            </a:pPr>
            <a:r>
              <a:rPr lang="es-CU" sz="1354" dirty="0">
                <a:solidFill>
                  <a:srgbClr val="00B050"/>
                </a:solidFill>
                <a:latin typeface="Calibri" panose="020F0502020204030204" pitchFamily="34" charset="0"/>
              </a:rPr>
              <a:t>P</a:t>
            </a:r>
            <a:r>
              <a:rPr lang="en-US" sz="1354" dirty="0">
                <a:solidFill>
                  <a:srgbClr val="00B050"/>
                </a:solidFill>
                <a:latin typeface="Calibri" panose="020F0502020204030204" pitchFamily="34" charset="0"/>
              </a:rPr>
              <a:t>ILOCARPINA (AGONISTA M3) </a:t>
            </a:r>
            <a:endParaRPr lang="es-CU" sz="1354" dirty="0">
              <a:solidFill>
                <a:srgbClr val="00B050"/>
              </a:solidFill>
              <a:latin typeface="Calibri" panose="020F0502020204030204" pitchFamily="34" charset="0"/>
            </a:endParaRPr>
          </a:p>
        </p:txBody>
      </p:sp>
      <p:sp>
        <p:nvSpPr>
          <p:cNvPr id="19" name="Explosión: 8 puntos 18">
            <a:extLst>
              <a:ext uri="{FF2B5EF4-FFF2-40B4-BE49-F238E27FC236}">
                <a16:creationId xmlns:a16="http://schemas.microsoft.com/office/drawing/2014/main" id="{9A9FAA2A-6CC4-4D4F-8F72-C6C43D82FF65}"/>
              </a:ext>
            </a:extLst>
          </p:cNvPr>
          <p:cNvSpPr/>
          <p:nvPr/>
        </p:nvSpPr>
        <p:spPr>
          <a:xfrm rot="19523528">
            <a:off x="5040454" y="1255394"/>
            <a:ext cx="1694131" cy="812632"/>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2280" eaLnBrk="0" fontAlgn="base" hangingPunct="0">
              <a:spcBef>
                <a:spcPct val="0"/>
              </a:spcBef>
              <a:spcAft>
                <a:spcPct val="0"/>
              </a:spcAft>
            </a:pPr>
            <a:r>
              <a:rPr lang="es-CU" sz="1161" b="1" dirty="0">
                <a:solidFill>
                  <a:prstClr val="white"/>
                </a:solidFill>
                <a:latin typeface="Calibri" panose="020F0502020204030204"/>
              </a:rPr>
              <a:t>I</a:t>
            </a:r>
            <a:r>
              <a:rPr lang="en-US" sz="1161" b="1" dirty="0">
                <a:solidFill>
                  <a:prstClr val="white"/>
                </a:solidFill>
                <a:latin typeface="Calibri" panose="020F0502020204030204"/>
              </a:rPr>
              <a:t>MPORTANTE</a:t>
            </a:r>
            <a:endParaRPr lang="es-CU" sz="1161" b="1" dirty="0">
              <a:solidFill>
                <a:prstClr val="white"/>
              </a:solidFill>
              <a:latin typeface="Calibri" panose="020F0502020204030204"/>
            </a:endParaRPr>
          </a:p>
        </p:txBody>
      </p:sp>
    </p:spTree>
    <p:extLst>
      <p:ext uri="{BB962C8B-B14F-4D97-AF65-F5344CB8AC3E}">
        <p14:creationId xmlns:p14="http://schemas.microsoft.com/office/powerpoint/2010/main" val="1790038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13861435"/>
              </p:ext>
            </p:extLst>
          </p:nvPr>
        </p:nvGraphicFramePr>
        <p:xfrm>
          <a:off x="175594" y="733545"/>
          <a:ext cx="11725333" cy="5672796"/>
        </p:xfrm>
        <a:graphic>
          <a:graphicData uri="http://schemas.openxmlformats.org/drawingml/2006/table">
            <a:tbl>
              <a:tblPr firstRow="1" firstCol="1" bandRow="1">
                <a:tableStyleId>{5C22544A-7EE6-4342-B048-85BDC9FD1C3A}</a:tableStyleId>
              </a:tblPr>
              <a:tblGrid>
                <a:gridCol w="1373897">
                  <a:extLst>
                    <a:ext uri="{9D8B030D-6E8A-4147-A177-3AD203B41FA5}">
                      <a16:colId xmlns:a16="http://schemas.microsoft.com/office/drawing/2014/main" val="646217535"/>
                    </a:ext>
                  </a:extLst>
                </a:gridCol>
                <a:gridCol w="1413916">
                  <a:extLst>
                    <a:ext uri="{9D8B030D-6E8A-4147-A177-3AD203B41FA5}">
                      <a16:colId xmlns:a16="http://schemas.microsoft.com/office/drawing/2014/main" val="3949750561"/>
                    </a:ext>
                  </a:extLst>
                </a:gridCol>
                <a:gridCol w="3445357">
                  <a:extLst>
                    <a:ext uri="{9D8B030D-6E8A-4147-A177-3AD203B41FA5}">
                      <a16:colId xmlns:a16="http://schemas.microsoft.com/office/drawing/2014/main" val="2347717599"/>
                    </a:ext>
                  </a:extLst>
                </a:gridCol>
                <a:gridCol w="5492163">
                  <a:extLst>
                    <a:ext uri="{9D8B030D-6E8A-4147-A177-3AD203B41FA5}">
                      <a16:colId xmlns:a16="http://schemas.microsoft.com/office/drawing/2014/main" val="91231827"/>
                    </a:ext>
                  </a:extLst>
                </a:gridCol>
              </a:tblGrid>
              <a:tr h="918993">
                <a:tc gridSpan="2">
                  <a:txBody>
                    <a:bodyPr/>
                    <a:lstStyle/>
                    <a:p>
                      <a:pPr>
                        <a:lnSpc>
                          <a:spcPct val="107000"/>
                        </a:lnSpc>
                        <a:spcAft>
                          <a:spcPts val="0"/>
                        </a:spcAft>
                      </a:pPr>
                      <a:r>
                        <a:rPr lang="es-CU" sz="1900">
                          <a:effectLst/>
                        </a:rPr>
                        <a:t>Paso de la neurotransmisión que modifican</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U"/>
                    </a:p>
                  </a:txBody>
                  <a:tcPr/>
                </a:tc>
                <a:tc>
                  <a:txBody>
                    <a:bodyPr/>
                    <a:lstStyle/>
                    <a:p>
                      <a:pPr>
                        <a:lnSpc>
                          <a:spcPct val="107000"/>
                        </a:lnSpc>
                        <a:spcAft>
                          <a:spcPts val="0"/>
                        </a:spcAft>
                      </a:pPr>
                      <a:r>
                        <a:rPr lang="es-CU" sz="1900">
                          <a:effectLst/>
                        </a:rPr>
                        <a:t>Fármaco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Aplicación terapéutica</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391964"/>
                  </a:ext>
                </a:extLst>
              </a:tr>
              <a:tr h="317309">
                <a:tc rowSpan="2" gridSpan="2">
                  <a:txBody>
                    <a:bodyPr/>
                    <a:lstStyle/>
                    <a:p>
                      <a:pPr>
                        <a:lnSpc>
                          <a:spcPct val="107000"/>
                        </a:lnSpc>
                        <a:spcAft>
                          <a:spcPts val="0"/>
                        </a:spcAft>
                      </a:pPr>
                      <a:r>
                        <a:rPr lang="es-CU" sz="1900">
                          <a:effectLst/>
                        </a:rPr>
                        <a:t>Síntesis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U"/>
                    </a:p>
                  </a:txBody>
                  <a:tcPr/>
                </a:tc>
                <a:tc>
                  <a:txBody>
                    <a:bodyPr/>
                    <a:lstStyle/>
                    <a:p>
                      <a:pPr>
                        <a:lnSpc>
                          <a:spcPct val="107000"/>
                        </a:lnSpc>
                        <a:spcAft>
                          <a:spcPts val="0"/>
                        </a:spcAft>
                      </a:pPr>
                      <a:r>
                        <a:rPr lang="es-CU" sz="1900" dirty="0">
                          <a:effectLst/>
                        </a:rPr>
                        <a:t>Metiltirosina (disminuye)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Utilidad limitada en el tratamiento del feocromocitoma</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06474"/>
                  </a:ext>
                </a:extLst>
              </a:tr>
              <a:tr h="317309">
                <a:tc gridSpan="2" vMerge="1">
                  <a:txBody>
                    <a:bodyPr/>
                    <a:lstStyle/>
                    <a:p>
                      <a:endParaRPr lang="en-US"/>
                    </a:p>
                  </a:txBody>
                  <a:tcPr/>
                </a:tc>
                <a:tc hMerge="1" vMerge="1">
                  <a:txBody>
                    <a:bodyPr/>
                    <a:lstStyle/>
                    <a:p>
                      <a:endParaRPr lang="es-CU"/>
                    </a:p>
                  </a:txBody>
                  <a:tcPr/>
                </a:tc>
                <a:tc>
                  <a:txBody>
                    <a:bodyPr/>
                    <a:lstStyle/>
                    <a:p>
                      <a:pPr>
                        <a:lnSpc>
                          <a:spcPct val="107000"/>
                        </a:lnSpc>
                        <a:spcAft>
                          <a:spcPts val="0"/>
                        </a:spcAft>
                      </a:pPr>
                      <a:r>
                        <a:rPr lang="es-CU" sz="1900" dirty="0">
                          <a:effectLst/>
                        </a:rPr>
                        <a:t>Alfametildopa (disminuye)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HTA gestacional</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999042"/>
                  </a:ext>
                </a:extLst>
              </a:tr>
              <a:tr h="317309">
                <a:tc gridSpan="2">
                  <a:txBody>
                    <a:bodyPr/>
                    <a:lstStyle/>
                    <a:p>
                      <a:pPr>
                        <a:lnSpc>
                          <a:spcPct val="107000"/>
                        </a:lnSpc>
                        <a:spcAft>
                          <a:spcPts val="0"/>
                        </a:spcAft>
                      </a:pPr>
                      <a:r>
                        <a:rPr lang="es-CU" sz="1900">
                          <a:effectLst/>
                        </a:rPr>
                        <a:t>Almacenamiento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U"/>
                    </a:p>
                  </a:txBody>
                  <a:tcPr/>
                </a:tc>
                <a:tc>
                  <a:txBody>
                    <a:bodyPr/>
                    <a:lstStyle/>
                    <a:p>
                      <a:pPr>
                        <a:lnSpc>
                          <a:spcPct val="107000"/>
                        </a:lnSpc>
                        <a:spcAft>
                          <a:spcPts val="0"/>
                        </a:spcAft>
                      </a:pPr>
                      <a:r>
                        <a:rPr lang="es-CU" sz="1900" dirty="0">
                          <a:effectLst/>
                        </a:rPr>
                        <a:t>Reserpina (impide)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HTA (en desuso)</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90527"/>
                  </a:ext>
                </a:extLst>
              </a:tr>
              <a:tr h="608268">
                <a:tc rowSpan="4" gridSpan="2">
                  <a:txBody>
                    <a:bodyPr/>
                    <a:lstStyle/>
                    <a:p>
                      <a:pPr>
                        <a:lnSpc>
                          <a:spcPct val="107000"/>
                        </a:lnSpc>
                        <a:spcAft>
                          <a:spcPts val="0"/>
                        </a:spcAft>
                      </a:pPr>
                      <a:r>
                        <a:rPr lang="es-CU" sz="1900">
                          <a:effectLst/>
                        </a:rPr>
                        <a:t>Liberación</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es-CU"/>
                    </a:p>
                  </a:txBody>
                  <a:tcPr/>
                </a:tc>
                <a:tc>
                  <a:txBody>
                    <a:bodyPr/>
                    <a:lstStyle/>
                    <a:p>
                      <a:pPr>
                        <a:lnSpc>
                          <a:spcPct val="107000"/>
                        </a:lnSpc>
                        <a:spcAft>
                          <a:spcPts val="0"/>
                        </a:spcAft>
                      </a:pPr>
                      <a:r>
                        <a:rPr lang="es-CU" sz="1900" dirty="0">
                          <a:effectLst/>
                        </a:rPr>
                        <a:t>Tiramina (aumenta)</a:t>
                      </a:r>
                      <a:endParaRPr lang="en-US" sz="2300" dirty="0">
                        <a:effectLst/>
                      </a:endParaRPr>
                    </a:p>
                    <a:p>
                      <a:pPr>
                        <a:lnSpc>
                          <a:spcPct val="107000"/>
                        </a:lnSpc>
                        <a:spcAft>
                          <a:spcPts val="0"/>
                        </a:spcAft>
                      </a:pPr>
                      <a:r>
                        <a:rPr lang="es-CU" sz="1900" dirty="0">
                          <a:effectLst/>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No</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115732"/>
                  </a:ext>
                </a:extLst>
              </a:tr>
              <a:tr h="475964">
                <a:tc gridSpan="2" vMerge="1">
                  <a:txBody>
                    <a:bodyPr/>
                    <a:lstStyle/>
                    <a:p>
                      <a:endParaRPr lang="en-US"/>
                    </a:p>
                  </a:txBody>
                  <a:tcPr/>
                </a:tc>
                <a:tc hMerge="1" vMerge="1">
                  <a:txBody>
                    <a:bodyPr/>
                    <a:lstStyle/>
                    <a:p>
                      <a:endParaRPr lang="es-CU"/>
                    </a:p>
                  </a:txBody>
                  <a:tcPr/>
                </a:tc>
                <a:tc>
                  <a:txBody>
                    <a:bodyPr/>
                    <a:lstStyle/>
                    <a:p>
                      <a:pPr>
                        <a:lnSpc>
                          <a:spcPct val="107000"/>
                        </a:lnSpc>
                        <a:spcAft>
                          <a:spcPts val="0"/>
                        </a:spcAft>
                      </a:pPr>
                      <a:r>
                        <a:rPr lang="es-CU" sz="1900" dirty="0">
                          <a:effectLst/>
                        </a:rPr>
                        <a:t>Efedrina </a:t>
                      </a:r>
                      <a:r>
                        <a:rPr lang="en-US" sz="1900" dirty="0">
                          <a:effectLst/>
                        </a:rPr>
                        <a:t>(</a:t>
                      </a:r>
                      <a:r>
                        <a:rPr lang="en-US" sz="1900" dirty="0" err="1">
                          <a:effectLst/>
                        </a:rPr>
                        <a:t>aumenta</a:t>
                      </a:r>
                      <a:r>
                        <a:rPr lang="en-US" sz="1900" dirty="0">
                          <a:effectLst/>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Broncodilatador</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098311"/>
                  </a:ext>
                </a:extLst>
              </a:tr>
              <a:tr h="304134">
                <a:tc gridSpan="2" vMerge="1">
                  <a:txBody>
                    <a:bodyPr/>
                    <a:lstStyle/>
                    <a:p>
                      <a:endParaRPr lang="en-US"/>
                    </a:p>
                  </a:txBody>
                  <a:tcPr/>
                </a:tc>
                <a:tc hMerge="1" vMerge="1">
                  <a:txBody>
                    <a:bodyPr/>
                    <a:lstStyle/>
                    <a:p>
                      <a:endParaRPr lang="es-CU"/>
                    </a:p>
                  </a:txBody>
                  <a:tcPr/>
                </a:tc>
                <a:tc>
                  <a:txBody>
                    <a:bodyPr/>
                    <a:lstStyle/>
                    <a:p>
                      <a:pPr>
                        <a:lnSpc>
                          <a:spcPct val="107000"/>
                        </a:lnSpc>
                        <a:spcAft>
                          <a:spcPts val="0"/>
                        </a:spcAft>
                      </a:pPr>
                      <a:r>
                        <a:rPr lang="es-CU" sz="1900" dirty="0">
                          <a:effectLst/>
                        </a:rPr>
                        <a:t>Anfetamina </a:t>
                      </a:r>
                      <a:r>
                        <a:rPr lang="en-US" sz="1900" dirty="0">
                          <a:effectLst/>
                        </a:rPr>
                        <a:t>(</a:t>
                      </a:r>
                      <a:r>
                        <a:rPr lang="en-US" sz="1900" dirty="0" err="1">
                          <a:effectLst/>
                        </a:rPr>
                        <a:t>aumenta</a:t>
                      </a:r>
                      <a:r>
                        <a:rPr lang="en-US" sz="1900" dirty="0">
                          <a:effectLst/>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No (droga de abuso)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256550"/>
                  </a:ext>
                </a:extLst>
              </a:tr>
              <a:tr h="317309">
                <a:tc gridSpan="2" vMerge="1">
                  <a:txBody>
                    <a:bodyPr/>
                    <a:lstStyle/>
                    <a:p>
                      <a:endParaRPr lang="en-US"/>
                    </a:p>
                  </a:txBody>
                  <a:tcPr/>
                </a:tc>
                <a:tc hMerge="1" vMerge="1">
                  <a:txBody>
                    <a:bodyPr/>
                    <a:lstStyle/>
                    <a:p>
                      <a:endParaRPr lang="es-CU"/>
                    </a:p>
                  </a:txBody>
                  <a:tcPr/>
                </a:tc>
                <a:tc>
                  <a:txBody>
                    <a:bodyPr/>
                    <a:lstStyle/>
                    <a:p>
                      <a:pPr>
                        <a:lnSpc>
                          <a:spcPct val="107000"/>
                        </a:lnSpc>
                        <a:spcAft>
                          <a:spcPts val="0"/>
                        </a:spcAft>
                      </a:pPr>
                      <a:r>
                        <a:rPr lang="es-CU" sz="1900" dirty="0">
                          <a:effectLst/>
                        </a:rPr>
                        <a:t>Clonidina (disminuye)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Urgencias HTA que no responden a otros fármacos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895149"/>
                  </a:ext>
                </a:extLst>
              </a:tr>
              <a:tr h="304134">
                <a:tc rowSpan="7">
                  <a:txBody>
                    <a:bodyPr/>
                    <a:lstStyle/>
                    <a:p>
                      <a:pPr>
                        <a:lnSpc>
                          <a:spcPct val="107000"/>
                        </a:lnSpc>
                        <a:spcAft>
                          <a:spcPts val="0"/>
                        </a:spcAft>
                      </a:pPr>
                      <a:r>
                        <a:rPr lang="es-CU" sz="1900" dirty="0">
                          <a:effectLst/>
                        </a:rPr>
                        <a:t>Inactivación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0"/>
                        </a:spcAft>
                      </a:pPr>
                      <a:r>
                        <a:rPr lang="en-US" sz="1700" dirty="0" err="1">
                          <a:effectLst/>
                          <a:latin typeface="Calibri" panose="020F0502020204030204" pitchFamily="34" charset="0"/>
                          <a:ea typeface="Calibri" panose="020F0502020204030204" pitchFamily="34" charset="0"/>
                          <a:cs typeface="Times New Roman" panose="02020603050405020304" pitchFamily="18" charset="0"/>
                        </a:rPr>
                        <a:t>Inhiben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recaptación</a:t>
                      </a:r>
                      <a:r>
                        <a:rPr lang="en-US" sz="1700" dirty="0">
                          <a:effectLst/>
                          <a:latin typeface="Calibri" panose="020F0502020204030204" pitchFamily="34" charset="0"/>
                          <a:ea typeface="Calibri" panose="020F0502020204030204" pitchFamily="34" charset="0"/>
                          <a:cs typeface="Times New Roman" panose="02020603050405020304" pitchFamily="18" charset="0"/>
                        </a:rPr>
                        <a:t> 1</a:t>
                      </a: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Antidepresivos (tricíclicos </a:t>
                      </a:r>
                      <a:r>
                        <a:rPr lang="en-US" sz="1900" dirty="0">
                          <a:effectLst/>
                        </a:rPr>
                        <a:t>e</a:t>
                      </a:r>
                      <a:r>
                        <a:rPr lang="es-CU" sz="1900" dirty="0">
                          <a:effectLst/>
                        </a:rPr>
                        <a:t> ISRS)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a:effectLst/>
                        </a:rPr>
                        <a:t>Depresión</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475885"/>
                  </a:ext>
                </a:extLst>
              </a:tr>
              <a:tr h="304134">
                <a:tc vMerge="1">
                  <a:txBody>
                    <a:bodyPr/>
                    <a:lstStyle/>
                    <a:p>
                      <a:endParaRPr lang="en-US"/>
                    </a:p>
                  </a:txBody>
                  <a:tcPr/>
                </a:tc>
                <a:tc vMerge="1">
                  <a:txBody>
                    <a:bodyPr/>
                    <a:lstStyle/>
                    <a:p>
                      <a:endParaRPr lang="es-CU"/>
                    </a:p>
                  </a:txBody>
                  <a:tcPr/>
                </a:tc>
                <a:tc>
                  <a:txBody>
                    <a:bodyPr/>
                    <a:lstStyle/>
                    <a:p>
                      <a:pPr>
                        <a:lnSpc>
                          <a:spcPct val="107000"/>
                        </a:lnSpc>
                        <a:spcAft>
                          <a:spcPts val="0"/>
                        </a:spcAft>
                      </a:pPr>
                      <a:r>
                        <a:rPr lang="es-CU" sz="1900" dirty="0">
                          <a:effectLst/>
                        </a:rPr>
                        <a:t>Anfetaminas y cocaína</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No (son drogas de abuso)</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784448"/>
                  </a:ext>
                </a:extLst>
              </a:tr>
              <a:tr h="304134">
                <a:tc vMerge="1">
                  <a:txBody>
                    <a:bodyPr/>
                    <a:lstStyle/>
                    <a:p>
                      <a:endParaRPr lang="en-US"/>
                    </a:p>
                  </a:txBody>
                  <a:tcPr/>
                </a:tc>
                <a:tc rowSpan="3">
                  <a:txBody>
                    <a:bodyPr/>
                    <a:lstStyle/>
                    <a:p>
                      <a:pPr>
                        <a:lnSpc>
                          <a:spcPct val="107000"/>
                        </a:lnSpc>
                        <a:spcAft>
                          <a:spcPts val="0"/>
                        </a:spcAft>
                      </a:pPr>
                      <a:r>
                        <a:rPr lang="en-US" sz="1700" dirty="0" err="1">
                          <a:effectLst/>
                          <a:latin typeface="Calibri" panose="020F0502020204030204" pitchFamily="34" charset="0"/>
                          <a:ea typeface="Calibri" panose="020F0502020204030204" pitchFamily="34" charset="0"/>
                          <a:cs typeface="Times New Roman" panose="02020603050405020304" pitchFamily="18" charset="0"/>
                        </a:rPr>
                        <a:t>Inhiben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recaptación</a:t>
                      </a:r>
                      <a:r>
                        <a:rPr lang="en-US" sz="1700" dirty="0">
                          <a:effectLst/>
                          <a:latin typeface="Calibri" panose="020F0502020204030204" pitchFamily="34" charset="0"/>
                          <a:ea typeface="Calibri" panose="020F0502020204030204" pitchFamily="34" charset="0"/>
                          <a:cs typeface="Times New Roman" panose="02020603050405020304" pitchFamily="18" charset="0"/>
                        </a:rPr>
                        <a:t> 2</a:t>
                      </a: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07000"/>
                        </a:lnSpc>
                        <a:spcAft>
                          <a:spcPts val="0"/>
                        </a:spcAft>
                      </a:pPr>
                      <a:r>
                        <a:rPr lang="en-US" sz="1900" dirty="0" err="1">
                          <a:effectLst/>
                          <a:latin typeface="Calibri" panose="020F0502020204030204" pitchFamily="34" charset="0"/>
                          <a:ea typeface="Calibri" panose="020F0502020204030204" pitchFamily="34" charset="0"/>
                          <a:cs typeface="Times New Roman" panose="02020603050405020304" pitchFamily="18" charset="0"/>
                        </a:rPr>
                        <a:t>Glucocorticoides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U" sz="1900" dirty="0">
                          <a:effectLst/>
                        </a:rPr>
                        <a:t>Antiinflamatorios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510929"/>
                  </a:ext>
                </a:extLst>
              </a:tr>
              <a:tr h="30147">
                <a:tc vMerge="1">
                  <a:txBody>
                    <a:bodyPr/>
                    <a:lstStyle/>
                    <a:p>
                      <a:endParaRPr lang="es-CU"/>
                    </a:p>
                  </a:txBody>
                  <a:tcPr/>
                </a:tc>
                <a:tc vMerge="1">
                  <a:txBody>
                    <a:bodyPr/>
                    <a:lstStyle/>
                    <a:p>
                      <a:endParaRPr lang="es-CU"/>
                    </a:p>
                  </a:txBody>
                  <a:tcPr/>
                </a:tc>
                <a:tc vMerge="1">
                  <a:txBody>
                    <a:bodyPr/>
                    <a:lstStyle/>
                    <a:p>
                      <a:endParaRPr lang="es-CU"/>
                    </a:p>
                  </a:txBody>
                  <a:tcPr/>
                </a:tc>
                <a:tc rowSpan="2">
                  <a:txBody>
                    <a:bodyPr/>
                    <a:lstStyle/>
                    <a:p>
                      <a:pPr>
                        <a:lnSpc>
                          <a:spcPct val="107000"/>
                        </a:lnSpc>
                        <a:spcAft>
                          <a:spcPts val="0"/>
                        </a:spcAft>
                      </a:pPr>
                      <a:r>
                        <a:rPr lang="en-US" sz="1900" dirty="0" err="1">
                          <a:effectLst/>
                          <a:latin typeface="Calibri" panose="020F0502020204030204" pitchFamily="34" charset="0"/>
                          <a:ea typeface="Calibri" panose="020F0502020204030204" pitchFamily="34" charset="0"/>
                          <a:cs typeface="Times New Roman" panose="02020603050405020304" pitchFamily="18" charset="0"/>
                        </a:rPr>
                        <a:t>Antiasmático</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420006"/>
                  </a:ext>
                </a:extLst>
              </a:tr>
              <a:tr h="324125">
                <a:tc vMerge="1">
                  <a:txBody>
                    <a:bodyPr/>
                    <a:lstStyle/>
                    <a:p>
                      <a:endParaRPr lang="es-CU"/>
                    </a:p>
                  </a:txBody>
                  <a:tcPr/>
                </a:tc>
                <a:tc vMerge="1">
                  <a:txBody>
                    <a:bodyPr/>
                    <a:lstStyle/>
                    <a:p>
                      <a:endParaRPr lang="es-CU"/>
                    </a:p>
                  </a:txBody>
                  <a:tcPr/>
                </a:tc>
                <a:tc>
                  <a:txBody>
                    <a:bodyPr/>
                    <a:lstStyle/>
                    <a:p>
                      <a:pPr>
                        <a:lnSpc>
                          <a:spcPct val="107000"/>
                        </a:lnSpc>
                        <a:spcAft>
                          <a:spcPts val="0"/>
                        </a:spcAft>
                      </a:pPr>
                      <a:r>
                        <a:rPr lang="en-US" sz="1900" dirty="0" err="1">
                          <a:effectLst/>
                          <a:latin typeface="Calibri" panose="020F0502020204030204" pitchFamily="34" charset="0"/>
                          <a:ea typeface="Calibri" panose="020F0502020204030204" pitchFamily="34" charset="0"/>
                          <a:cs typeface="Times New Roman" panose="02020603050405020304" pitchFamily="18" charset="0"/>
                        </a:rPr>
                        <a:t>Teofilina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U"/>
                    </a:p>
                  </a:txBody>
                  <a:tcPr/>
                </a:tc>
                <a:extLst>
                  <a:ext uri="{0D108BD9-81ED-4DB2-BD59-A6C34878D82A}">
                    <a16:rowId xmlns:a16="http://schemas.microsoft.com/office/drawing/2014/main" val="149694024"/>
                  </a:ext>
                </a:extLst>
              </a:tr>
              <a:tr h="413562">
                <a:tc vMerge="1">
                  <a:txBody>
                    <a:bodyPr/>
                    <a:lstStyle/>
                    <a:p>
                      <a:endParaRPr lang="es-CU"/>
                    </a:p>
                  </a:txBody>
                  <a:tcPr/>
                </a:tc>
                <a:tc>
                  <a:txBody>
                    <a:bodyPr/>
                    <a:lstStyle/>
                    <a:p>
                      <a:pPr>
                        <a:lnSpc>
                          <a:spcPct val="107000"/>
                        </a:lnSpc>
                        <a:spcAft>
                          <a:spcPts val="0"/>
                        </a:spcAft>
                      </a:pPr>
                      <a:r>
                        <a:rPr lang="en-US" sz="1700" dirty="0" err="1">
                          <a:effectLst/>
                          <a:latin typeface="Calibri" panose="020F0502020204030204" pitchFamily="34" charset="0"/>
                          <a:ea typeface="Calibri" panose="020F0502020204030204" pitchFamily="34" charset="0"/>
                          <a:cs typeface="Times New Roman" panose="02020603050405020304" pitchFamily="18" charset="0"/>
                        </a:rPr>
                        <a:t>Inhiben</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MAO B</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U" sz="1900" dirty="0" err="1">
                          <a:effectLst/>
                        </a:rPr>
                        <a:t>Selegilina</a:t>
                      </a:r>
                      <a:r>
                        <a:rPr lang="es-CU" sz="1900" dirty="0">
                          <a:effectLst/>
                        </a:rPr>
                        <a:t>, </a:t>
                      </a:r>
                      <a:r>
                        <a:rPr lang="es-CU" sz="1900" dirty="0" err="1">
                          <a:effectLst/>
                        </a:rPr>
                        <a:t>rasagilina</a:t>
                      </a:r>
                      <a:endParaRPr lang="es-CU" sz="1700" dirty="0"/>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U" sz="1900" dirty="0">
                          <a:effectLst/>
                        </a:rPr>
                        <a:t>Enfermedad de Parkinson</a:t>
                      </a:r>
                      <a:endParaRPr lang="es-CU" sz="1700" dirty="0"/>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784705"/>
                  </a:ext>
                </a:extLst>
              </a:tr>
              <a:tr h="371411">
                <a:tc vMerge="1">
                  <a:txBody>
                    <a:bodyPr/>
                    <a:lstStyle/>
                    <a:p>
                      <a:endParaRPr lang="es-CU"/>
                    </a:p>
                  </a:txBody>
                  <a:tcPr/>
                </a:tc>
                <a:tc>
                  <a:txBody>
                    <a:bodyPr/>
                    <a:lstStyle/>
                    <a:p>
                      <a:pPr>
                        <a:lnSpc>
                          <a:spcPct val="107000"/>
                        </a:lnSpc>
                        <a:spcAft>
                          <a:spcPts val="0"/>
                        </a:spcAft>
                      </a:pPr>
                      <a:r>
                        <a:rPr lang="en-US" sz="1700" dirty="0" err="1">
                          <a:effectLst/>
                          <a:latin typeface="Calibri" panose="020F0502020204030204" pitchFamily="34" charset="0"/>
                          <a:ea typeface="Calibri" panose="020F0502020204030204" pitchFamily="34" charset="0"/>
                          <a:cs typeface="Times New Roman" panose="02020603050405020304" pitchFamily="18" charset="0"/>
                        </a:rPr>
                        <a:t>Inhiben</a:t>
                      </a:r>
                      <a:r>
                        <a:rPr lang="en-US" sz="1700" dirty="0">
                          <a:effectLst/>
                          <a:latin typeface="Calibri" panose="020F0502020204030204" pitchFamily="34" charset="0"/>
                          <a:ea typeface="Calibri" panose="020F0502020204030204" pitchFamily="34" charset="0"/>
                          <a:cs typeface="Times New Roman" panose="02020603050405020304" pitchFamily="18" charset="0"/>
                        </a:rPr>
                        <a:t> COMT</a:t>
                      </a:r>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U" sz="1900">
                          <a:effectLst/>
                        </a:rPr>
                        <a:t>Tolcapone, entacapone</a:t>
                      </a:r>
                      <a:endParaRPr lang="es-CU" sz="1700"/>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U" sz="1900" dirty="0">
                          <a:effectLst/>
                        </a:rPr>
                        <a:t>Enfermedad de Parkinson</a:t>
                      </a:r>
                      <a:endParaRPr lang="es-CU" sz="1700" dirty="0"/>
                    </a:p>
                  </a:txBody>
                  <a:tcPr marL="32692" marR="3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44070"/>
                  </a:ext>
                </a:extLst>
              </a:tr>
            </a:tbl>
          </a:graphicData>
        </a:graphic>
      </p:graphicFrame>
      <p:sp>
        <p:nvSpPr>
          <p:cNvPr id="3" name="Rectángulo 2"/>
          <p:cNvSpPr/>
          <p:nvPr/>
        </p:nvSpPr>
        <p:spPr>
          <a:xfrm>
            <a:off x="2251747" y="254070"/>
            <a:ext cx="6641626" cy="437620"/>
          </a:xfrm>
          <a:prstGeom prst="rect">
            <a:avLst/>
          </a:prstGeom>
        </p:spPr>
        <p:txBody>
          <a:bodyPr wrap="none">
            <a:spAutoFit/>
          </a:bodyPr>
          <a:lstStyle/>
          <a:p>
            <a:pPr algn="ctr" defTabSz="435867" eaLnBrk="0" fontAlgn="base" hangingPunct="0">
              <a:lnSpc>
                <a:spcPct val="107000"/>
              </a:lnSpc>
              <a:spcBef>
                <a:spcPct val="0"/>
              </a:spcBef>
              <a:spcAft>
                <a:spcPts val="381"/>
              </a:spcAft>
            </a:pPr>
            <a:r>
              <a:rPr lang="es-CU" sz="209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Fármacos que modifican la neurotransmisión adrenérgica.</a:t>
            </a:r>
            <a:endParaRPr lang="en-US" sz="2097"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516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88439" y="735498"/>
          <a:ext cx="12015123" cy="5520907"/>
        </p:xfrm>
        <a:graphic>
          <a:graphicData uri="http://schemas.openxmlformats.org/drawingml/2006/table">
            <a:tbl>
              <a:tblPr firstRow="1" firstCol="1" bandRow="1">
                <a:tableStyleId>{5C22544A-7EE6-4342-B048-85BDC9FD1C3A}</a:tableStyleId>
              </a:tblPr>
              <a:tblGrid>
                <a:gridCol w="2462151">
                  <a:extLst>
                    <a:ext uri="{9D8B030D-6E8A-4147-A177-3AD203B41FA5}">
                      <a16:colId xmlns:a16="http://schemas.microsoft.com/office/drawing/2014/main" val="3928789054"/>
                    </a:ext>
                  </a:extLst>
                </a:gridCol>
                <a:gridCol w="2860225">
                  <a:extLst>
                    <a:ext uri="{9D8B030D-6E8A-4147-A177-3AD203B41FA5}">
                      <a16:colId xmlns:a16="http://schemas.microsoft.com/office/drawing/2014/main" val="1881940093"/>
                    </a:ext>
                  </a:extLst>
                </a:gridCol>
                <a:gridCol w="6692747">
                  <a:extLst>
                    <a:ext uri="{9D8B030D-6E8A-4147-A177-3AD203B41FA5}">
                      <a16:colId xmlns:a16="http://schemas.microsoft.com/office/drawing/2014/main" val="468792448"/>
                    </a:ext>
                  </a:extLst>
                </a:gridCol>
              </a:tblGrid>
              <a:tr h="989066">
                <a:tc>
                  <a:txBody>
                    <a:bodyPr/>
                    <a:lstStyle/>
                    <a:p>
                      <a:pPr algn="ctr">
                        <a:lnSpc>
                          <a:spcPct val="107000"/>
                        </a:lnSpc>
                        <a:spcAft>
                          <a:spcPts val="0"/>
                        </a:spcAft>
                      </a:pPr>
                      <a:r>
                        <a:rPr lang="es-CU" sz="1900">
                          <a:effectLst/>
                        </a:rPr>
                        <a:t>Paso de la neurotransmisión que modifican</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gn="ctr">
                        <a:lnSpc>
                          <a:spcPct val="107000"/>
                        </a:lnSpc>
                        <a:spcAft>
                          <a:spcPts val="0"/>
                        </a:spcAft>
                      </a:pPr>
                      <a:r>
                        <a:rPr lang="es-CU" sz="1900">
                          <a:effectLst/>
                        </a:rPr>
                        <a:t>Fármaco</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gn="ctr">
                        <a:lnSpc>
                          <a:spcPct val="107000"/>
                        </a:lnSpc>
                        <a:spcAft>
                          <a:spcPts val="0"/>
                        </a:spcAft>
                      </a:pPr>
                      <a:r>
                        <a:rPr lang="es-CU" sz="1900" dirty="0">
                          <a:effectLst/>
                        </a:rPr>
                        <a:t>Aplicación terapéutica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2644358880"/>
                  </a:ext>
                </a:extLst>
              </a:tr>
              <a:tr h="377486">
                <a:tc>
                  <a:txBody>
                    <a:bodyPr/>
                    <a:lstStyle/>
                    <a:p>
                      <a:pPr>
                        <a:lnSpc>
                          <a:spcPct val="107000"/>
                        </a:lnSpc>
                        <a:spcAft>
                          <a:spcPts val="0"/>
                        </a:spcAft>
                      </a:pPr>
                      <a:r>
                        <a:rPr lang="es-CU" sz="1900">
                          <a:effectLst/>
                        </a:rPr>
                        <a:t>Síntesis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dirty="0">
                          <a:effectLst/>
                        </a:rPr>
                        <a:t>Hemicolinio (disminuye)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a:effectLst/>
                        </a:rPr>
                        <a:t>No</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2681748542"/>
                  </a:ext>
                </a:extLst>
              </a:tr>
              <a:tr h="358921">
                <a:tc>
                  <a:txBody>
                    <a:bodyPr/>
                    <a:lstStyle/>
                    <a:p>
                      <a:pPr>
                        <a:lnSpc>
                          <a:spcPct val="107000"/>
                        </a:lnSpc>
                        <a:spcAft>
                          <a:spcPts val="0"/>
                        </a:spcAft>
                      </a:pPr>
                      <a:r>
                        <a:rPr lang="es-CU" sz="1900">
                          <a:effectLst/>
                        </a:rPr>
                        <a:t>Almacenamiento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dirty="0">
                          <a:effectLst/>
                        </a:rPr>
                        <a:t>Vesamicol (impide)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a:effectLst/>
                        </a:rPr>
                        <a:t>No</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2737163740"/>
                  </a:ext>
                </a:extLst>
              </a:tr>
              <a:tr h="1318754">
                <a:tc>
                  <a:txBody>
                    <a:bodyPr/>
                    <a:lstStyle/>
                    <a:p>
                      <a:pPr>
                        <a:lnSpc>
                          <a:spcPct val="107000"/>
                        </a:lnSpc>
                        <a:spcAft>
                          <a:spcPts val="0"/>
                        </a:spcAft>
                      </a:pPr>
                      <a:r>
                        <a:rPr lang="es-ES" sz="1900">
                          <a:effectLst/>
                        </a:rPr>
                        <a:t>Liberación</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dirty="0">
                          <a:effectLst/>
                        </a:rPr>
                        <a:t>Toxina botulínica</a:t>
                      </a:r>
                      <a:endParaRPr lang="en-US" sz="1900" dirty="0">
                        <a:effectLst/>
                      </a:endParaRPr>
                    </a:p>
                    <a:p>
                      <a:pPr>
                        <a:lnSpc>
                          <a:spcPct val="107000"/>
                        </a:lnSpc>
                        <a:spcAft>
                          <a:spcPts val="0"/>
                        </a:spcAft>
                      </a:pPr>
                      <a:r>
                        <a:rPr lang="es-CU" sz="1900" dirty="0">
                          <a:effectLst/>
                        </a:rPr>
                        <a:t>(</a:t>
                      </a:r>
                      <a:r>
                        <a:rPr lang="es-CU" sz="1900" i="1" dirty="0">
                          <a:effectLst/>
                        </a:rPr>
                        <a:t>Clostridium botulinum </a:t>
                      </a:r>
                      <a:r>
                        <a:rPr lang="es-CU" sz="1900" dirty="0">
                          <a:effectLst/>
                        </a:rPr>
                        <a:t>en alimentos enlatados en mal estado) (impide)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dirty="0">
                          <a:effectLst/>
                        </a:rPr>
                        <a:t>Enfermedades donde el tono muscular está aumentado (</a:t>
                      </a:r>
                      <a:r>
                        <a:rPr lang="es-CU" sz="1900" dirty="0" err="1">
                          <a:effectLst/>
                        </a:rPr>
                        <a:t>blefaroespasmo</a:t>
                      </a:r>
                      <a:r>
                        <a:rPr lang="es-CU" sz="1900" dirty="0">
                          <a:effectLst/>
                        </a:rPr>
                        <a:t>, tortícolis, </a:t>
                      </a:r>
                      <a:r>
                        <a:rPr lang="es-CU" sz="1900" dirty="0" err="1">
                          <a:effectLst/>
                        </a:rPr>
                        <a:t>etc</a:t>
                      </a:r>
                      <a:r>
                        <a:rPr lang="es-CU" sz="1900" dirty="0">
                          <a:effectLst/>
                        </a:rPr>
                        <a:t>) </a:t>
                      </a:r>
                    </a:p>
                    <a:p>
                      <a:pPr>
                        <a:lnSpc>
                          <a:spcPct val="107000"/>
                        </a:lnSpc>
                        <a:spcAft>
                          <a:spcPts val="0"/>
                        </a:spcAft>
                      </a:pPr>
                      <a:r>
                        <a:rPr lang="es-CU" sz="1900" dirty="0">
                          <a:effectLst/>
                        </a:rPr>
                        <a:t>Cosmética: para evitar arrugas (BOTOX)</a:t>
                      </a:r>
                      <a:endParaRPr lang="en-US" sz="1900" dirty="0">
                        <a:effectLst/>
                      </a:endParaRPr>
                    </a:p>
                    <a:p>
                      <a:pPr>
                        <a:lnSpc>
                          <a:spcPct val="107000"/>
                        </a:lnSpc>
                        <a:spcAft>
                          <a:spcPts val="0"/>
                        </a:spcAft>
                      </a:pPr>
                      <a:r>
                        <a:rPr lang="es-CU" sz="1900" dirty="0">
                          <a:effectLst/>
                        </a:rPr>
                        <a:t>Babeo en pacientes con Parkinson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3270336759"/>
                  </a:ext>
                </a:extLst>
              </a:tr>
              <a:tr h="624288">
                <a:tc rowSpan="4">
                  <a:txBody>
                    <a:bodyPr/>
                    <a:lstStyle/>
                    <a:p>
                      <a:pPr>
                        <a:lnSpc>
                          <a:spcPct val="107000"/>
                        </a:lnSpc>
                        <a:spcAft>
                          <a:spcPts val="0"/>
                        </a:spcAft>
                      </a:pPr>
                      <a:r>
                        <a:rPr lang="es-CU" sz="1900" dirty="0">
                          <a:effectLst/>
                        </a:rPr>
                        <a:t>Inactivación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a:effectLst/>
                        </a:rPr>
                        <a:t>Edrofonio</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a:effectLst/>
                        </a:rPr>
                        <a:t>Diagnóstico de miastenia gravis</a:t>
                      </a:r>
                      <a:endParaRPr lang="en-US" sz="1900">
                        <a:effectLst/>
                      </a:endParaRPr>
                    </a:p>
                    <a:p>
                      <a:pPr>
                        <a:lnSpc>
                          <a:spcPct val="107000"/>
                        </a:lnSpc>
                        <a:spcAft>
                          <a:spcPts val="0"/>
                        </a:spcAft>
                      </a:pPr>
                      <a:r>
                        <a:rPr lang="es-CU" sz="1900">
                          <a:effectLst/>
                        </a:rPr>
                        <a:t>Tratamiento de parálisis neuromuscular posterior a la anestesia.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2009847877"/>
                  </a:ext>
                </a:extLst>
              </a:tr>
              <a:tr h="664568">
                <a:tc vMerge="1">
                  <a:txBody>
                    <a:bodyPr/>
                    <a:lstStyle/>
                    <a:p>
                      <a:endParaRPr lang="en-US"/>
                    </a:p>
                  </a:txBody>
                  <a:tcPr/>
                </a:tc>
                <a:tc>
                  <a:txBody>
                    <a:bodyPr/>
                    <a:lstStyle/>
                    <a:p>
                      <a:pPr>
                        <a:lnSpc>
                          <a:spcPct val="107000"/>
                        </a:lnSpc>
                        <a:spcAft>
                          <a:spcPts val="0"/>
                        </a:spcAft>
                      </a:pPr>
                      <a:r>
                        <a:rPr lang="es-CU" sz="1900">
                          <a:effectLst/>
                        </a:rPr>
                        <a:t>Fisostigmina, neostigmina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a:effectLst/>
                        </a:rPr>
                        <a:t>Tratamiento de miastenia gravis, el íleo paralítico, la atonía vesical. Glaucoma (fisostigmina)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1201220170"/>
                  </a:ext>
                </a:extLst>
              </a:tr>
              <a:tr h="432851">
                <a:tc vMerge="1">
                  <a:txBody>
                    <a:bodyPr/>
                    <a:lstStyle/>
                    <a:p>
                      <a:endParaRPr lang="en-US"/>
                    </a:p>
                  </a:txBody>
                  <a:tcPr/>
                </a:tc>
                <a:tc>
                  <a:txBody>
                    <a:bodyPr/>
                    <a:lstStyle/>
                    <a:p>
                      <a:pPr>
                        <a:lnSpc>
                          <a:spcPct val="107000"/>
                        </a:lnSpc>
                        <a:spcAft>
                          <a:spcPts val="0"/>
                        </a:spcAft>
                      </a:pPr>
                      <a:r>
                        <a:rPr lang="es-CU" sz="1900" dirty="0">
                          <a:effectLst/>
                        </a:rPr>
                        <a:t>Donepezilo</a:t>
                      </a:r>
                      <a:endParaRPr lang="en-US" sz="1900" dirty="0">
                        <a:effectLst/>
                      </a:endParaRPr>
                    </a:p>
                  </a:txBody>
                  <a:tcPr marL="33173" marR="33173" marT="0" marB="0"/>
                </a:tc>
                <a:tc>
                  <a:txBody>
                    <a:bodyPr/>
                    <a:lstStyle/>
                    <a:p>
                      <a:pPr>
                        <a:lnSpc>
                          <a:spcPct val="107000"/>
                        </a:lnSpc>
                        <a:spcAft>
                          <a:spcPts val="0"/>
                        </a:spcAft>
                      </a:pPr>
                      <a:r>
                        <a:rPr lang="es-CU" sz="1900">
                          <a:effectLst/>
                        </a:rPr>
                        <a:t>Enfermedad de Alzheimer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1352501772"/>
                  </a:ext>
                </a:extLst>
              </a:tr>
              <a:tr h="754973">
                <a:tc vMerge="1">
                  <a:txBody>
                    <a:bodyPr/>
                    <a:lstStyle/>
                    <a:p>
                      <a:endParaRPr lang="en-US"/>
                    </a:p>
                  </a:txBody>
                  <a:tcPr/>
                </a:tc>
                <a:tc>
                  <a:txBody>
                    <a:bodyPr/>
                    <a:lstStyle/>
                    <a:p>
                      <a:pPr>
                        <a:lnSpc>
                          <a:spcPct val="107000"/>
                        </a:lnSpc>
                        <a:spcAft>
                          <a:spcPts val="0"/>
                        </a:spcAft>
                      </a:pPr>
                      <a:r>
                        <a:rPr lang="es-CU" sz="1900">
                          <a:effectLst/>
                        </a:rPr>
                        <a:t>Organofosforados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tc>
                  <a:txBody>
                    <a:bodyPr/>
                    <a:lstStyle/>
                    <a:p>
                      <a:pPr>
                        <a:lnSpc>
                          <a:spcPct val="107000"/>
                        </a:lnSpc>
                        <a:spcAft>
                          <a:spcPts val="0"/>
                        </a:spcAft>
                      </a:pPr>
                      <a:r>
                        <a:rPr lang="es-CU" sz="1900" dirty="0">
                          <a:effectLst/>
                        </a:rPr>
                        <a:t>No</a:t>
                      </a:r>
                      <a:endParaRPr lang="en-US" sz="1900" dirty="0">
                        <a:effectLst/>
                      </a:endParaRPr>
                    </a:p>
                    <a:p>
                      <a:pPr>
                        <a:lnSpc>
                          <a:spcPct val="107000"/>
                        </a:lnSpc>
                        <a:spcAft>
                          <a:spcPts val="0"/>
                        </a:spcAft>
                      </a:pPr>
                      <a:r>
                        <a:rPr lang="es-CU" sz="1900" dirty="0">
                          <a:effectLst/>
                        </a:rPr>
                        <a:t>(Se utilizan como pesticidas)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3173" marR="33173" marT="0" marB="0"/>
                </a:tc>
                <a:extLst>
                  <a:ext uri="{0D108BD9-81ED-4DB2-BD59-A6C34878D82A}">
                    <a16:rowId xmlns:a16="http://schemas.microsoft.com/office/drawing/2014/main" val="387513832"/>
                  </a:ext>
                </a:extLst>
              </a:tr>
            </a:tbl>
          </a:graphicData>
        </a:graphic>
      </p:graphicFrame>
      <p:sp>
        <p:nvSpPr>
          <p:cNvPr id="3" name="Rectángulo 2"/>
          <p:cNvSpPr/>
          <p:nvPr/>
        </p:nvSpPr>
        <p:spPr>
          <a:xfrm>
            <a:off x="3197867" y="363313"/>
            <a:ext cx="6546729" cy="419795"/>
          </a:xfrm>
          <a:prstGeom prst="rect">
            <a:avLst/>
          </a:prstGeom>
        </p:spPr>
        <p:txBody>
          <a:bodyPr wrap="none">
            <a:spAutoFit/>
          </a:bodyPr>
          <a:lstStyle/>
          <a:p>
            <a:pPr defTabSz="224394"/>
            <a:r>
              <a:rPr lang="es-CU" sz="2128" b="1" dirty="0">
                <a:solidFill>
                  <a:prstClr val="black"/>
                </a:solidFill>
                <a:latin typeface="Calibri" panose="020F0502020204030204"/>
                <a:ea typeface="Calibri" panose="020F0502020204030204" pitchFamily="34" charset="0"/>
                <a:cs typeface="Times New Roman" panose="02020603050405020304" pitchFamily="18" charset="0"/>
              </a:rPr>
              <a:t>Fármacos que modifican la neurotransmisión colinérgica</a:t>
            </a:r>
            <a:endParaRPr lang="en-US" sz="2128" b="1" dirty="0">
              <a:solidFill>
                <a:prstClr val="black"/>
              </a:solidFill>
              <a:latin typeface="Calibri" panose="020F0502020204030204"/>
            </a:endParaRPr>
          </a:p>
        </p:txBody>
      </p:sp>
    </p:spTree>
    <p:extLst>
      <p:ext uri="{BB962C8B-B14F-4D97-AF65-F5344CB8AC3E}">
        <p14:creationId xmlns:p14="http://schemas.microsoft.com/office/powerpoint/2010/main" val="236896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292E26-59D8-4932-BA10-2B0134F5C00A}"/>
              </a:ext>
            </a:extLst>
          </p:cNvPr>
          <p:cNvSpPr txBox="1"/>
          <p:nvPr/>
        </p:nvSpPr>
        <p:spPr>
          <a:xfrm>
            <a:off x="1084634" y="1529192"/>
            <a:ext cx="10247919" cy="2086212"/>
          </a:xfrm>
          <a:prstGeom prst="rect">
            <a:avLst/>
          </a:prstGeom>
          <a:noFill/>
        </p:spPr>
        <p:txBody>
          <a:bodyPr wrap="square" rtlCol="0">
            <a:spAutoFit/>
          </a:bodyPr>
          <a:lstStyle/>
          <a:p>
            <a:pPr algn="ctr" defTabSz="448788" eaLnBrk="0" fontAlgn="base" hangingPunct="0">
              <a:lnSpc>
                <a:spcPct val="200000"/>
              </a:lnSpc>
              <a:spcBef>
                <a:spcPct val="0"/>
              </a:spcBef>
              <a:spcAft>
                <a:spcPct val="0"/>
              </a:spcAft>
            </a:pPr>
            <a:r>
              <a:rPr lang="es-CU" sz="3239" b="1" dirty="0">
                <a:solidFill>
                  <a:srgbClr val="FFFF00"/>
                </a:solidFill>
                <a:latin typeface="Calibri" panose="020F0502020204030204" pitchFamily="34" charset="0"/>
              </a:rPr>
              <a:t>P</a:t>
            </a:r>
            <a:r>
              <a:rPr lang="en-US" sz="3239" b="1" dirty="0">
                <a:solidFill>
                  <a:srgbClr val="FFFF00"/>
                </a:solidFill>
                <a:latin typeface="Calibri" panose="020F0502020204030204" pitchFamily="34" charset="0"/>
              </a:rPr>
              <a:t>RÓXIMA CLASE:</a:t>
            </a:r>
          </a:p>
          <a:p>
            <a:pPr algn="ctr" defTabSz="448788" eaLnBrk="0" fontAlgn="base" hangingPunct="0">
              <a:lnSpc>
                <a:spcPct val="200000"/>
              </a:lnSpc>
              <a:spcBef>
                <a:spcPct val="0"/>
              </a:spcBef>
              <a:spcAft>
                <a:spcPct val="0"/>
              </a:spcAft>
            </a:pPr>
            <a:r>
              <a:rPr lang="es-ES" sz="3239" b="1" dirty="0">
                <a:solidFill>
                  <a:srgbClr val="FFFF00"/>
                </a:solidFill>
                <a:latin typeface="Calibri" panose="020F0502020204030204" pitchFamily="34" charset="0"/>
              </a:rPr>
              <a:t>Nociones generales sobre Farmacología de los receptores</a:t>
            </a:r>
            <a:endParaRPr lang="es-CU" sz="3239"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29942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275" y="159905"/>
            <a:ext cx="11623451" cy="653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538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4" descr="D:\A_Nuvia\A_Maestría Informática\AA_Tesis\Imágenes\dopaneuroroj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98095">
            <a:off x="6498583" y="2069904"/>
            <a:ext cx="3243367" cy="15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A_Nuvia\A_Maestría Informática\AA_Tesis\Imágenes\dopaneuroroja.gi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1941200">
            <a:off x="6405497" y="3387701"/>
            <a:ext cx="3362771" cy="1626761"/>
          </a:xfrm>
          <a:prstGeom prst="rect">
            <a:avLst/>
          </a:prstGeom>
          <a:noFill/>
          <a:ln w="9525">
            <a:noFill/>
            <a:miter lim="800000"/>
            <a:headEnd/>
            <a:tailEnd/>
          </a:ln>
        </p:spPr>
      </p:pic>
      <p:grpSp>
        <p:nvGrpSpPr>
          <p:cNvPr id="2" name="38 Grupo"/>
          <p:cNvGrpSpPr>
            <a:grpSpLocks/>
          </p:cNvGrpSpPr>
          <p:nvPr/>
        </p:nvGrpSpPr>
        <p:grpSpPr bwMode="auto">
          <a:xfrm>
            <a:off x="2213950" y="1590135"/>
            <a:ext cx="4495006" cy="3745838"/>
            <a:chOff x="500034" y="1500174"/>
            <a:chExt cx="4714908" cy="3929090"/>
          </a:xfrm>
        </p:grpSpPr>
        <p:cxnSp>
          <p:nvCxnSpPr>
            <p:cNvPr id="14" name="13 Conector recto"/>
            <p:cNvCxnSpPr/>
            <p:nvPr/>
          </p:nvCxnSpPr>
          <p:spPr>
            <a:xfrm rot="10800000">
              <a:off x="3428991" y="2000240"/>
              <a:ext cx="1714512" cy="12858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10800000" flipV="1">
              <a:off x="3214678" y="3357562"/>
              <a:ext cx="2000264" cy="1714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500034" y="1500174"/>
              <a:ext cx="3429024" cy="3929090"/>
            </a:xfrm>
            <a:prstGeom prst="ellipse">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nvGrpSpPr>
          <p:cNvPr id="3" name="52 Grupo"/>
          <p:cNvGrpSpPr>
            <a:grpSpLocks/>
          </p:cNvGrpSpPr>
          <p:nvPr/>
        </p:nvGrpSpPr>
        <p:grpSpPr bwMode="auto">
          <a:xfrm>
            <a:off x="3167436" y="3292788"/>
            <a:ext cx="2135506" cy="1430230"/>
            <a:chOff x="1500166" y="3286124"/>
            <a:chExt cx="2240296" cy="1500198"/>
          </a:xfrm>
        </p:grpSpPr>
        <p:sp>
          <p:nvSpPr>
            <p:cNvPr id="27" name="26 Rectángulo"/>
            <p:cNvSpPr/>
            <p:nvPr/>
          </p:nvSpPr>
          <p:spPr>
            <a:xfrm>
              <a:off x="2643336" y="3857628"/>
              <a:ext cx="1097126" cy="265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8" name="27 Elipse"/>
            <p:cNvSpPr/>
            <p:nvPr/>
          </p:nvSpPr>
          <p:spPr>
            <a:xfrm>
              <a:off x="1500166" y="3286124"/>
              <a:ext cx="1189214" cy="15001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nvGrpSpPr>
          <p:cNvPr id="4" name="53 Grupo"/>
          <p:cNvGrpSpPr>
            <a:grpSpLocks/>
          </p:cNvGrpSpPr>
          <p:nvPr/>
        </p:nvGrpSpPr>
        <p:grpSpPr bwMode="auto">
          <a:xfrm>
            <a:off x="2758799" y="1930665"/>
            <a:ext cx="2503279" cy="1362123"/>
            <a:chOff x="1071538" y="1857364"/>
            <a:chExt cx="2626061" cy="1428760"/>
          </a:xfrm>
        </p:grpSpPr>
        <p:sp>
          <p:nvSpPr>
            <p:cNvPr id="31" name="30 Rectángulo"/>
            <p:cNvSpPr/>
            <p:nvPr/>
          </p:nvSpPr>
          <p:spPr>
            <a:xfrm>
              <a:off x="2429024" y="2428868"/>
              <a:ext cx="1268575" cy="2524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32" name="31 Elipse"/>
            <p:cNvSpPr/>
            <p:nvPr/>
          </p:nvSpPr>
          <p:spPr>
            <a:xfrm>
              <a:off x="1071538" y="1857364"/>
              <a:ext cx="1374951" cy="14287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nvGrpSpPr>
          <p:cNvPr id="5" name="37 Grupo"/>
          <p:cNvGrpSpPr>
            <a:grpSpLocks/>
          </p:cNvGrpSpPr>
          <p:nvPr/>
        </p:nvGrpSpPr>
        <p:grpSpPr bwMode="auto">
          <a:xfrm>
            <a:off x="4393347" y="3360895"/>
            <a:ext cx="544849" cy="544849"/>
            <a:chOff x="2786050" y="3357562"/>
            <a:chExt cx="571504" cy="571504"/>
          </a:xfrm>
        </p:grpSpPr>
        <p:sp>
          <p:nvSpPr>
            <p:cNvPr id="33" name="32 Rectángulo"/>
            <p:cNvSpPr/>
            <p:nvPr/>
          </p:nvSpPr>
          <p:spPr>
            <a:xfrm>
              <a:off x="2786050" y="3357562"/>
              <a:ext cx="214313" cy="571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34" name="33 Rectángulo"/>
            <p:cNvSpPr/>
            <p:nvPr/>
          </p:nvSpPr>
          <p:spPr>
            <a:xfrm>
              <a:off x="3143239" y="3357562"/>
              <a:ext cx="214315" cy="571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nvGrpSpPr>
          <p:cNvPr id="6" name="36 Grupo"/>
          <p:cNvGrpSpPr>
            <a:grpSpLocks/>
          </p:cNvGrpSpPr>
          <p:nvPr/>
        </p:nvGrpSpPr>
        <p:grpSpPr bwMode="auto">
          <a:xfrm>
            <a:off x="4393347" y="2679833"/>
            <a:ext cx="544849" cy="681061"/>
            <a:chOff x="2786050" y="2643182"/>
            <a:chExt cx="571504" cy="714380"/>
          </a:xfrm>
        </p:grpSpPr>
        <p:sp>
          <p:nvSpPr>
            <p:cNvPr id="35" name="34 Rectángulo"/>
            <p:cNvSpPr/>
            <p:nvPr/>
          </p:nvSpPr>
          <p:spPr>
            <a:xfrm>
              <a:off x="3143239" y="2643182"/>
              <a:ext cx="214315" cy="7143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36" name="35 Rectángulo"/>
            <p:cNvSpPr/>
            <p:nvPr/>
          </p:nvSpPr>
          <p:spPr>
            <a:xfrm>
              <a:off x="2786050" y="2643182"/>
              <a:ext cx="214313" cy="7143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pic>
        <p:nvPicPr>
          <p:cNvPr id="41"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38196" y="2475514"/>
            <a:ext cx="272425" cy="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33877" y="2475514"/>
            <a:ext cx="272425" cy="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74408" y="2407408"/>
            <a:ext cx="272425" cy="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51 Grupo"/>
          <p:cNvGrpSpPr>
            <a:grpSpLocks/>
          </p:cNvGrpSpPr>
          <p:nvPr/>
        </p:nvGrpSpPr>
        <p:grpSpPr bwMode="auto">
          <a:xfrm>
            <a:off x="2963117" y="1998772"/>
            <a:ext cx="1157805" cy="2569872"/>
            <a:chOff x="1285852" y="1928802"/>
            <a:chExt cx="1214444" cy="2695592"/>
          </a:xfrm>
        </p:grpSpPr>
        <p:pic>
          <p:nvPicPr>
            <p:cNvPr id="16408"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3571876"/>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3714752"/>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2643182"/>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1928802"/>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2500306"/>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571744"/>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4143380"/>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4357694"/>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58 Grupo"/>
          <p:cNvGrpSpPr>
            <a:grpSpLocks/>
          </p:cNvGrpSpPr>
          <p:nvPr/>
        </p:nvGrpSpPr>
        <p:grpSpPr bwMode="auto">
          <a:xfrm>
            <a:off x="4938196" y="3360894"/>
            <a:ext cx="2247503" cy="2059474"/>
            <a:chOff x="3357554" y="3357562"/>
            <a:chExt cx="2357454" cy="2159668"/>
          </a:xfrm>
        </p:grpSpPr>
        <p:cxnSp>
          <p:nvCxnSpPr>
            <p:cNvPr id="56" name="55 Conector recto de flecha"/>
            <p:cNvCxnSpPr/>
            <p:nvPr/>
          </p:nvCxnSpPr>
          <p:spPr>
            <a:xfrm rot="16200000" flipV="1">
              <a:off x="3357776" y="3357340"/>
              <a:ext cx="1714068" cy="1714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7" name="57 CuadroTexto"/>
            <p:cNvSpPr txBox="1">
              <a:spLocks noChangeArrowheads="1"/>
            </p:cNvSpPr>
            <p:nvPr/>
          </p:nvSpPr>
          <p:spPr bwMode="auto">
            <a:xfrm>
              <a:off x="4214810" y="5143512"/>
              <a:ext cx="1500198" cy="3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r>
                <a:rPr lang="es-ES" altLang="es-ES" sz="1716">
                  <a:solidFill>
                    <a:prstClr val="white"/>
                  </a:solidFill>
                  <a:latin typeface="Arial" panose="020B0604020202020204" pitchFamily="34" charset="0"/>
                </a:rPr>
                <a:t>Gap junction</a:t>
              </a:r>
            </a:p>
          </p:txBody>
        </p:sp>
      </p:grpSp>
      <p:sp>
        <p:nvSpPr>
          <p:cNvPr id="16398" name="59 CuadroTexto"/>
          <p:cNvSpPr txBox="1">
            <a:spLocks noChangeArrowheads="1"/>
          </p:cNvSpPr>
          <p:nvPr/>
        </p:nvSpPr>
        <p:spPr bwMode="auto">
          <a:xfrm>
            <a:off x="8411610" y="5335973"/>
            <a:ext cx="1154778"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1716">
                <a:solidFill>
                  <a:prstClr val="white"/>
                </a:solidFill>
                <a:latin typeface="Arial" panose="020B0604020202020204" pitchFamily="34" charset="0"/>
              </a:rPr>
              <a:t>Neurona1</a:t>
            </a:r>
          </a:p>
        </p:txBody>
      </p:sp>
      <p:sp>
        <p:nvSpPr>
          <p:cNvPr id="16399" name="60 CuadroTexto"/>
          <p:cNvSpPr txBox="1">
            <a:spLocks noChangeArrowheads="1"/>
          </p:cNvSpPr>
          <p:nvPr/>
        </p:nvSpPr>
        <p:spPr bwMode="auto">
          <a:xfrm>
            <a:off x="8479716" y="1658240"/>
            <a:ext cx="1324286"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1716">
                <a:solidFill>
                  <a:prstClr val="white"/>
                </a:solidFill>
                <a:latin typeface="Arial" panose="020B0604020202020204" pitchFamily="34" charset="0"/>
              </a:rPr>
              <a:t>Neurona 2</a:t>
            </a:r>
          </a:p>
        </p:txBody>
      </p:sp>
      <p:grpSp>
        <p:nvGrpSpPr>
          <p:cNvPr id="9" name="63 Grupo"/>
          <p:cNvGrpSpPr>
            <a:grpSpLocks/>
          </p:cNvGrpSpPr>
          <p:nvPr/>
        </p:nvGrpSpPr>
        <p:grpSpPr bwMode="auto">
          <a:xfrm>
            <a:off x="4189028" y="2066877"/>
            <a:ext cx="1157805" cy="2400084"/>
            <a:chOff x="2571736" y="2000240"/>
            <a:chExt cx="1214445" cy="2516860"/>
          </a:xfrm>
        </p:grpSpPr>
        <p:sp>
          <p:nvSpPr>
            <p:cNvPr id="16404" name="61 CuadroTexto"/>
            <p:cNvSpPr txBox="1">
              <a:spLocks noChangeArrowheads="1"/>
            </p:cNvSpPr>
            <p:nvPr/>
          </p:nvSpPr>
          <p:spPr bwMode="auto">
            <a:xfrm>
              <a:off x="2786050" y="4143380"/>
              <a:ext cx="1000131" cy="3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r>
                <a:rPr lang="es-ES" altLang="es-ES" sz="1716">
                  <a:solidFill>
                    <a:prstClr val="white"/>
                  </a:solidFill>
                  <a:latin typeface="Arial" panose="020B0604020202020204" pitchFamily="34" charset="0"/>
                </a:rPr>
                <a:t>botón1</a:t>
              </a:r>
            </a:p>
          </p:txBody>
        </p:sp>
        <p:sp>
          <p:nvSpPr>
            <p:cNvPr id="16405" name="62 CuadroTexto"/>
            <p:cNvSpPr txBox="1">
              <a:spLocks noChangeArrowheads="1"/>
            </p:cNvSpPr>
            <p:nvPr/>
          </p:nvSpPr>
          <p:spPr bwMode="auto">
            <a:xfrm>
              <a:off x="2571736" y="2000240"/>
              <a:ext cx="1000131" cy="3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r>
                <a:rPr lang="es-ES" altLang="es-ES" sz="1716">
                  <a:solidFill>
                    <a:prstClr val="white"/>
                  </a:solidFill>
                  <a:latin typeface="Arial" panose="020B0604020202020204" pitchFamily="34" charset="0"/>
                </a:rPr>
                <a:t>botón 2</a:t>
              </a:r>
            </a:p>
          </p:txBody>
        </p:sp>
      </p:grpSp>
      <p:sp>
        <p:nvSpPr>
          <p:cNvPr id="16401" name="64 CuadroTexto"/>
          <p:cNvSpPr txBox="1">
            <a:spLocks noChangeArrowheads="1"/>
          </p:cNvSpPr>
          <p:nvPr/>
        </p:nvSpPr>
        <p:spPr bwMode="auto">
          <a:xfrm>
            <a:off x="4461453" y="364224"/>
            <a:ext cx="3473414"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2288" b="1">
                <a:solidFill>
                  <a:prstClr val="white"/>
                </a:solidFill>
                <a:latin typeface="Arial" panose="020B0604020202020204" pitchFamily="34" charset="0"/>
              </a:rPr>
              <a:t>SINAPSIS ELÉCTRICA</a:t>
            </a:r>
          </a:p>
        </p:txBody>
      </p:sp>
      <p:sp>
        <p:nvSpPr>
          <p:cNvPr id="16402" name="65 CuadroTexto"/>
          <p:cNvSpPr txBox="1">
            <a:spLocks noChangeArrowheads="1"/>
          </p:cNvSpPr>
          <p:nvPr/>
        </p:nvSpPr>
        <p:spPr bwMode="auto">
          <a:xfrm>
            <a:off x="3226461" y="738051"/>
            <a:ext cx="5185149"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r>
              <a:rPr lang="es-ES" altLang="es-ES" sz="2288">
                <a:solidFill>
                  <a:prstClr val="white"/>
                </a:solidFill>
                <a:latin typeface="Arial" panose="020B0604020202020204" pitchFamily="34" charset="0"/>
              </a:rPr>
              <a:t>Axo-axónica (se observan en la retina)</a:t>
            </a:r>
          </a:p>
        </p:txBody>
      </p:sp>
    </p:spTree>
    <p:extLst>
      <p:ext uri="{BB962C8B-B14F-4D97-AF65-F5344CB8AC3E}">
        <p14:creationId xmlns:p14="http://schemas.microsoft.com/office/powerpoint/2010/main" val="40746821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1 CuadroTexto"/>
          <p:cNvSpPr txBox="1">
            <a:spLocks noChangeArrowheads="1"/>
          </p:cNvSpPr>
          <p:nvPr/>
        </p:nvSpPr>
        <p:spPr bwMode="auto">
          <a:xfrm>
            <a:off x="4461453" y="364224"/>
            <a:ext cx="3473414"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2288" b="1">
                <a:solidFill>
                  <a:prstClr val="white"/>
                </a:solidFill>
                <a:latin typeface="Arial" panose="020B0604020202020204" pitchFamily="34" charset="0"/>
              </a:rPr>
              <a:t>SINAPSIS QUÍMICA</a:t>
            </a:r>
          </a:p>
        </p:txBody>
      </p:sp>
      <p:pic>
        <p:nvPicPr>
          <p:cNvPr id="17411" name="Picture 4" descr="D:\A_Nuvia\A_Maestría Informática\AA_Tesis\Imágenes\dopaneuroroj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9358">
            <a:off x="2220004" y="1461489"/>
            <a:ext cx="3243366" cy="15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A_Nuvia\A_Maestría Informática\AA_Tesis\Imágenes\dopaneuroroja.gif"/>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8182321">
            <a:off x="2242686" y="4135852"/>
            <a:ext cx="3362771" cy="1626761"/>
          </a:xfrm>
          <a:prstGeom prst="rect">
            <a:avLst/>
          </a:prstGeom>
          <a:noFill/>
          <a:ln w="9525">
            <a:noFill/>
            <a:miter lim="800000"/>
            <a:headEnd/>
            <a:tailEnd/>
          </a:ln>
        </p:spPr>
      </p:pic>
      <p:grpSp>
        <p:nvGrpSpPr>
          <p:cNvPr id="2" name="9 Grupo"/>
          <p:cNvGrpSpPr>
            <a:grpSpLocks/>
          </p:cNvGrpSpPr>
          <p:nvPr/>
        </p:nvGrpSpPr>
        <p:grpSpPr bwMode="auto">
          <a:xfrm>
            <a:off x="4870090" y="1453922"/>
            <a:ext cx="5107962" cy="4631219"/>
            <a:chOff x="3286116" y="1357298"/>
            <a:chExt cx="5357850" cy="4857784"/>
          </a:xfrm>
        </p:grpSpPr>
        <p:sp>
          <p:nvSpPr>
            <p:cNvPr id="5" name="4 Elipse"/>
            <p:cNvSpPr/>
            <p:nvPr/>
          </p:nvSpPr>
          <p:spPr>
            <a:xfrm>
              <a:off x="4286248" y="1357298"/>
              <a:ext cx="4357718" cy="485778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cxnSp>
          <p:nvCxnSpPr>
            <p:cNvPr id="7" name="6 Conector recto"/>
            <p:cNvCxnSpPr/>
            <p:nvPr/>
          </p:nvCxnSpPr>
          <p:spPr>
            <a:xfrm flipV="1">
              <a:off x="3286116" y="1857363"/>
              <a:ext cx="1857388" cy="16430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6200000" flipH="1">
              <a:off x="3143241" y="3643313"/>
              <a:ext cx="1643073" cy="13573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7414" name="10 CuadroTexto"/>
          <p:cNvSpPr txBox="1">
            <a:spLocks noChangeArrowheads="1"/>
          </p:cNvSpPr>
          <p:nvPr/>
        </p:nvSpPr>
        <p:spPr bwMode="auto">
          <a:xfrm>
            <a:off x="4257135" y="772861"/>
            <a:ext cx="4222582"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71725" fontAlgn="base">
              <a:lnSpc>
                <a:spcPct val="100000"/>
              </a:lnSpc>
              <a:spcBef>
                <a:spcPct val="0"/>
              </a:spcBef>
              <a:spcAft>
                <a:spcPct val="0"/>
              </a:spcAft>
              <a:buNone/>
            </a:pPr>
            <a:r>
              <a:rPr lang="es-ES" altLang="es-ES" sz="2288">
                <a:solidFill>
                  <a:prstClr val="white"/>
                </a:solidFill>
                <a:latin typeface="Arial" panose="020B0604020202020204" pitchFamily="34" charset="0"/>
              </a:rPr>
              <a:t>Axo-dendrítica o axo-somática</a:t>
            </a:r>
          </a:p>
        </p:txBody>
      </p:sp>
      <p:grpSp>
        <p:nvGrpSpPr>
          <p:cNvPr id="3" name="29 Grupo"/>
          <p:cNvGrpSpPr>
            <a:grpSpLocks/>
          </p:cNvGrpSpPr>
          <p:nvPr/>
        </p:nvGrpSpPr>
        <p:grpSpPr bwMode="auto">
          <a:xfrm>
            <a:off x="6504637" y="1453922"/>
            <a:ext cx="2724246" cy="4661488"/>
            <a:chOff x="5000628" y="1357298"/>
            <a:chExt cx="2857521" cy="4889911"/>
          </a:xfrm>
        </p:grpSpPr>
        <p:grpSp>
          <p:nvGrpSpPr>
            <p:cNvPr id="17445" name="17 Grupo"/>
            <p:cNvGrpSpPr>
              <a:grpSpLocks/>
            </p:cNvGrpSpPr>
            <p:nvPr/>
          </p:nvGrpSpPr>
          <p:grpSpPr bwMode="auto">
            <a:xfrm>
              <a:off x="5000628" y="1357298"/>
              <a:ext cx="2857521" cy="4889911"/>
              <a:chOff x="5000628" y="1357297"/>
              <a:chExt cx="2857521" cy="4889908"/>
            </a:xfrm>
          </p:grpSpPr>
          <p:grpSp>
            <p:nvGrpSpPr>
              <p:cNvPr id="17450" name="11 Grupo"/>
              <p:cNvGrpSpPr>
                <a:grpSpLocks/>
              </p:cNvGrpSpPr>
              <p:nvPr/>
            </p:nvGrpSpPr>
            <p:grpSpPr bwMode="auto">
              <a:xfrm rot="-5400000">
                <a:off x="5187796" y="1170129"/>
                <a:ext cx="2483185" cy="2857521"/>
                <a:chOff x="1071538" y="1857364"/>
                <a:chExt cx="2626061" cy="1428760"/>
              </a:xfrm>
            </p:grpSpPr>
            <p:sp>
              <p:nvSpPr>
                <p:cNvPr id="13" name="12 Rectángulo"/>
                <p:cNvSpPr/>
                <p:nvPr/>
              </p:nvSpPr>
              <p:spPr>
                <a:xfrm>
                  <a:off x="2428290" y="2428868"/>
                  <a:ext cx="1269309" cy="2524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14" name="13 Elipse"/>
                <p:cNvSpPr/>
                <p:nvPr/>
              </p:nvSpPr>
              <p:spPr>
                <a:xfrm>
                  <a:off x="1101894" y="1857364"/>
                  <a:ext cx="1375086" cy="14287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nvGrpSpPr>
              <p:cNvPr id="17451" name="14 Grupo"/>
              <p:cNvGrpSpPr>
                <a:grpSpLocks/>
              </p:cNvGrpSpPr>
              <p:nvPr/>
            </p:nvGrpSpPr>
            <p:grpSpPr bwMode="auto">
              <a:xfrm rot="5400000">
                <a:off x="5443802" y="3843082"/>
                <a:ext cx="1960949" cy="2847297"/>
                <a:chOff x="1500166" y="3286124"/>
                <a:chExt cx="2240296" cy="1500198"/>
              </a:xfrm>
            </p:grpSpPr>
            <p:sp>
              <p:nvSpPr>
                <p:cNvPr id="16" name="15 Rectángulo"/>
                <p:cNvSpPr/>
                <p:nvPr/>
              </p:nvSpPr>
              <p:spPr>
                <a:xfrm>
                  <a:off x="2643114" y="3872097"/>
                  <a:ext cx="1097349" cy="265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17" name="16 Elipse"/>
                <p:cNvSpPr/>
                <p:nvPr/>
              </p:nvSpPr>
              <p:spPr>
                <a:xfrm>
                  <a:off x="1500420" y="3285755"/>
                  <a:ext cx="1188039" cy="15005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grpSp>
          <p:nvGrpSpPr>
            <p:cNvPr id="17446" name="28 Grupo"/>
            <p:cNvGrpSpPr>
              <a:grpSpLocks/>
            </p:cNvGrpSpPr>
            <p:nvPr/>
          </p:nvGrpSpPr>
          <p:grpSpPr bwMode="auto">
            <a:xfrm>
              <a:off x="5559875" y="4131122"/>
              <a:ext cx="1785950" cy="357191"/>
              <a:chOff x="5559433" y="4130890"/>
              <a:chExt cx="1785950" cy="357218"/>
            </a:xfrm>
          </p:grpSpPr>
          <p:sp>
            <p:nvSpPr>
              <p:cNvPr id="19" name="18 Forma en L"/>
              <p:cNvSpPr/>
              <p:nvPr/>
            </p:nvSpPr>
            <p:spPr>
              <a:xfrm rot="18896620">
                <a:off x="5558968" y="4202132"/>
                <a:ext cx="285796" cy="28575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0" name="19 Forma en L"/>
              <p:cNvSpPr/>
              <p:nvPr/>
            </p:nvSpPr>
            <p:spPr>
              <a:xfrm rot="18896620">
                <a:off x="6273348" y="4130683"/>
                <a:ext cx="285796" cy="28575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1" name="20 Forma en L"/>
              <p:cNvSpPr/>
              <p:nvPr/>
            </p:nvSpPr>
            <p:spPr>
              <a:xfrm rot="18896620">
                <a:off x="7059167" y="4202132"/>
                <a:ext cx="285796" cy="285752"/>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grpSp>
      <p:grpSp>
        <p:nvGrpSpPr>
          <p:cNvPr id="12" name="27 Grupo"/>
          <p:cNvGrpSpPr>
            <a:grpSpLocks/>
          </p:cNvGrpSpPr>
          <p:nvPr/>
        </p:nvGrpSpPr>
        <p:grpSpPr bwMode="auto">
          <a:xfrm>
            <a:off x="7321911" y="3020363"/>
            <a:ext cx="1225911" cy="612956"/>
            <a:chOff x="5857884" y="3000372"/>
            <a:chExt cx="1285884" cy="642942"/>
          </a:xfrm>
        </p:grpSpPr>
        <p:sp>
          <p:nvSpPr>
            <p:cNvPr id="23" name="22 Triángulo isósceles"/>
            <p:cNvSpPr/>
            <p:nvPr/>
          </p:nvSpPr>
          <p:spPr>
            <a:xfrm rot="10800000">
              <a:off x="5857884" y="3286124"/>
              <a:ext cx="214315" cy="21431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5" name="24 Triángulo isósceles"/>
            <p:cNvSpPr/>
            <p:nvPr/>
          </p:nvSpPr>
          <p:spPr>
            <a:xfrm rot="10800000">
              <a:off x="6643703" y="3286124"/>
              <a:ext cx="214313" cy="21431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6" name="25 Triángulo isósceles"/>
            <p:cNvSpPr/>
            <p:nvPr/>
          </p:nvSpPr>
          <p:spPr>
            <a:xfrm rot="10800000">
              <a:off x="6929455" y="3429000"/>
              <a:ext cx="214313" cy="21431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27" name="26 Triángulo isósceles"/>
            <p:cNvSpPr/>
            <p:nvPr/>
          </p:nvSpPr>
          <p:spPr>
            <a:xfrm rot="10800000">
              <a:off x="6286512" y="3000372"/>
              <a:ext cx="214315" cy="214314"/>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pic>
        <p:nvPicPr>
          <p:cNvPr id="31"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98654" y="4859230"/>
            <a:ext cx="272425" cy="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34 Grupo"/>
          <p:cNvGrpSpPr>
            <a:grpSpLocks/>
          </p:cNvGrpSpPr>
          <p:nvPr/>
        </p:nvGrpSpPr>
        <p:grpSpPr bwMode="auto">
          <a:xfrm>
            <a:off x="7321911" y="4450593"/>
            <a:ext cx="1362123" cy="458581"/>
            <a:chOff x="5857884" y="4500570"/>
            <a:chExt cx="1428758" cy="481014"/>
          </a:xfrm>
        </p:grpSpPr>
        <p:pic>
          <p:nvPicPr>
            <p:cNvPr id="17438"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57884" y="4714884"/>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00892" y="4714884"/>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3636" y="4500570"/>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37 Grupo"/>
          <p:cNvGrpSpPr>
            <a:grpSpLocks/>
          </p:cNvGrpSpPr>
          <p:nvPr/>
        </p:nvGrpSpPr>
        <p:grpSpPr bwMode="auto">
          <a:xfrm>
            <a:off x="8139186" y="2066877"/>
            <a:ext cx="1959944" cy="2478636"/>
            <a:chOff x="6715140" y="2000240"/>
            <a:chExt cx="2056005" cy="2599105"/>
          </a:xfrm>
        </p:grpSpPr>
        <p:sp>
          <p:nvSpPr>
            <p:cNvPr id="17436" name="35 CuadroTexto"/>
            <p:cNvSpPr txBox="1">
              <a:spLocks noChangeArrowheads="1"/>
            </p:cNvSpPr>
            <p:nvPr/>
          </p:nvSpPr>
          <p:spPr bwMode="auto">
            <a:xfrm>
              <a:off x="6715140" y="2000240"/>
              <a:ext cx="1214446" cy="52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1334" dirty="0">
                  <a:solidFill>
                    <a:prstClr val="white"/>
                  </a:solidFill>
                  <a:latin typeface="Arial" panose="020B0604020202020204" pitchFamily="34" charset="0"/>
                </a:rPr>
                <a:t>Terminal </a:t>
              </a:r>
            </a:p>
            <a:p>
              <a:pPr algn="ctr" defTabSz="871725" fontAlgn="base">
                <a:lnSpc>
                  <a:spcPct val="100000"/>
                </a:lnSpc>
                <a:spcBef>
                  <a:spcPct val="0"/>
                </a:spcBef>
                <a:spcAft>
                  <a:spcPct val="0"/>
                </a:spcAft>
                <a:buNone/>
              </a:pPr>
              <a:r>
                <a:rPr lang="es-ES" altLang="es-ES" sz="1334" dirty="0">
                  <a:solidFill>
                    <a:prstClr val="white"/>
                  </a:solidFill>
                  <a:latin typeface="Arial" panose="020B0604020202020204" pitchFamily="34" charset="0"/>
                </a:rPr>
                <a:t>presináptica</a:t>
              </a:r>
            </a:p>
          </p:txBody>
        </p:sp>
        <p:sp>
          <p:nvSpPr>
            <p:cNvPr id="17437" name="36 CuadroTexto"/>
            <p:cNvSpPr txBox="1">
              <a:spLocks noChangeArrowheads="1"/>
            </p:cNvSpPr>
            <p:nvPr/>
          </p:nvSpPr>
          <p:spPr bwMode="auto">
            <a:xfrm>
              <a:off x="7429519" y="4071942"/>
              <a:ext cx="1341626" cy="52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71725" fontAlgn="base">
                <a:lnSpc>
                  <a:spcPct val="100000"/>
                </a:lnSpc>
                <a:spcBef>
                  <a:spcPct val="0"/>
                </a:spcBef>
                <a:spcAft>
                  <a:spcPct val="0"/>
                </a:spcAft>
                <a:buNone/>
              </a:pPr>
              <a:r>
                <a:rPr lang="es-ES" altLang="es-ES" sz="1334" dirty="0">
                  <a:solidFill>
                    <a:prstClr val="white"/>
                  </a:solidFill>
                  <a:latin typeface="Arial" panose="020B0604020202020204" pitchFamily="34" charset="0"/>
                </a:rPr>
                <a:t>Membrana</a:t>
              </a:r>
            </a:p>
            <a:p>
              <a:pPr algn="ctr" defTabSz="871725" fontAlgn="base">
                <a:lnSpc>
                  <a:spcPct val="100000"/>
                </a:lnSpc>
                <a:spcBef>
                  <a:spcPct val="0"/>
                </a:spcBef>
                <a:spcAft>
                  <a:spcPct val="0"/>
                </a:spcAft>
                <a:buNone/>
              </a:pPr>
              <a:r>
                <a:rPr lang="es-ES" altLang="es-ES" sz="1334" dirty="0">
                  <a:solidFill>
                    <a:prstClr val="white"/>
                  </a:solidFill>
                  <a:latin typeface="Arial" panose="020B0604020202020204" pitchFamily="34" charset="0"/>
                </a:rPr>
                <a:t>postsináptica</a:t>
              </a:r>
            </a:p>
          </p:txBody>
        </p:sp>
      </p:grpSp>
      <p:pic>
        <p:nvPicPr>
          <p:cNvPr id="36"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947" y="5004523"/>
            <a:ext cx="272425" cy="2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D:\A_Nuvia\A_Maestría Informática\AA_Tesis\Imágenes\STAR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00279" y="1590135"/>
            <a:ext cx="348098" cy="3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22 Triángulo isósceles"/>
          <p:cNvSpPr/>
          <p:nvPr/>
        </p:nvSpPr>
        <p:spPr bwMode="auto">
          <a:xfrm rot="10800000">
            <a:off x="7594336" y="3463811"/>
            <a:ext cx="204319" cy="204318"/>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nvGrpSpPr>
          <p:cNvPr id="22" name="Grupo 21"/>
          <p:cNvGrpSpPr>
            <a:grpSpLocks/>
          </p:cNvGrpSpPr>
          <p:nvPr/>
        </p:nvGrpSpPr>
        <p:grpSpPr bwMode="auto">
          <a:xfrm>
            <a:off x="7390017" y="3020363"/>
            <a:ext cx="1089699" cy="514580"/>
            <a:chOff x="7453314" y="3000375"/>
            <a:chExt cx="1143000" cy="540385"/>
          </a:xfrm>
        </p:grpSpPr>
        <p:sp>
          <p:nvSpPr>
            <p:cNvPr id="6" name="Elipse 5"/>
            <p:cNvSpPr/>
            <p:nvPr/>
          </p:nvSpPr>
          <p:spPr>
            <a:xfrm>
              <a:off x="7881939" y="3000375"/>
              <a:ext cx="71437" cy="46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41" name="Elipse 40"/>
            <p:cNvSpPr/>
            <p:nvPr/>
          </p:nvSpPr>
          <p:spPr>
            <a:xfrm>
              <a:off x="7753351" y="3494669"/>
              <a:ext cx="71438" cy="46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42" name="Elipse 41"/>
            <p:cNvSpPr/>
            <p:nvPr/>
          </p:nvSpPr>
          <p:spPr>
            <a:xfrm>
              <a:off x="8234364" y="3318249"/>
              <a:ext cx="69850" cy="46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43" name="Elipse 42"/>
            <p:cNvSpPr/>
            <p:nvPr/>
          </p:nvSpPr>
          <p:spPr>
            <a:xfrm>
              <a:off x="8524876" y="3464470"/>
              <a:ext cx="71438" cy="46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sp>
          <p:nvSpPr>
            <p:cNvPr id="44" name="Elipse 43"/>
            <p:cNvSpPr/>
            <p:nvPr/>
          </p:nvSpPr>
          <p:spPr>
            <a:xfrm>
              <a:off x="7453314" y="3334142"/>
              <a:ext cx="71437" cy="46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grpSp>
      <p:pic>
        <p:nvPicPr>
          <p:cNvPr id="17425" name="Imagen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797" y="2159199"/>
            <a:ext cx="3533952" cy="322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lipse 23"/>
          <p:cNvSpPr/>
          <p:nvPr/>
        </p:nvSpPr>
        <p:spPr>
          <a:xfrm>
            <a:off x="7676063" y="3497107"/>
            <a:ext cx="68106" cy="43890"/>
          </a:xfrm>
          <a:prstGeom prst="ellips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1725">
              <a:defRPr/>
            </a:pPr>
            <a:endParaRPr lang="es-ES" sz="1716">
              <a:solidFill>
                <a:prstClr val="white"/>
              </a:solidFill>
              <a:latin typeface="Calibri" panose="020F0502020204030204"/>
            </a:endParaRPr>
          </a:p>
        </p:txBody>
      </p:sp>
      <p:pic>
        <p:nvPicPr>
          <p:cNvPr id="28" name="Imagen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3219" y="4191789"/>
            <a:ext cx="413177" cy="31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upo 28"/>
          <p:cNvGrpSpPr>
            <a:grpSpLocks/>
          </p:cNvGrpSpPr>
          <p:nvPr/>
        </p:nvGrpSpPr>
        <p:grpSpPr bwMode="auto">
          <a:xfrm>
            <a:off x="8796031" y="3540998"/>
            <a:ext cx="2861972" cy="620426"/>
            <a:chOff x="8928544" y="3546475"/>
            <a:chExt cx="3001519" cy="650994"/>
          </a:xfrm>
        </p:grpSpPr>
        <p:sp>
          <p:nvSpPr>
            <p:cNvPr id="17429" name="CuadroTexto 7"/>
            <p:cNvSpPr txBox="1">
              <a:spLocks noChangeArrowheads="1"/>
            </p:cNvSpPr>
            <p:nvPr/>
          </p:nvSpPr>
          <p:spPr bwMode="auto">
            <a:xfrm>
              <a:off x="10558463" y="3546475"/>
              <a:ext cx="1371600" cy="65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871725" eaLnBrk="0" fontAlgn="base" hangingPunct="0">
                <a:spcBef>
                  <a:spcPct val="0"/>
                </a:spcBef>
                <a:spcAft>
                  <a:spcPct val="0"/>
                </a:spcAft>
              </a:pPr>
              <a:r>
                <a:rPr lang="es-ES" altLang="es-ES" sz="1716">
                  <a:solidFill>
                    <a:prstClr val="white"/>
                  </a:solidFill>
                </a:rPr>
                <a:t>Hendidura sináptica</a:t>
              </a:r>
            </a:p>
          </p:txBody>
        </p:sp>
        <p:cxnSp>
          <p:nvCxnSpPr>
            <p:cNvPr id="11" name="Conector recto de flecha 10"/>
            <p:cNvCxnSpPr/>
            <p:nvPr/>
          </p:nvCxnSpPr>
          <p:spPr>
            <a:xfrm flipH="1">
              <a:off x="8928544" y="3876786"/>
              <a:ext cx="1472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35907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938094" y="1004788"/>
            <a:ext cx="10297650" cy="1078116"/>
          </a:xfrm>
          <a:prstGeom prst="rect">
            <a:avLst/>
          </a:prstGeom>
          <a:solidFill>
            <a:schemeClr val="bg1">
              <a:lumMod val="85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448788" fontAlgn="base">
              <a:lnSpc>
                <a:spcPct val="140000"/>
              </a:lnSpc>
              <a:spcBef>
                <a:spcPct val="50000"/>
              </a:spcBef>
              <a:spcAft>
                <a:spcPct val="0"/>
              </a:spcAft>
              <a:buNone/>
            </a:pPr>
            <a:r>
              <a:rPr lang="es-ES_tradnl" altLang="es-EC" sz="2288" dirty="0">
                <a:solidFill>
                  <a:srgbClr val="111111"/>
                </a:solidFill>
                <a:latin typeface="Verdana" panose="020B0604030504040204" pitchFamily="34" charset="0"/>
              </a:rPr>
              <a:t>Sustancias químicas liberadas por las neuronas y </a:t>
            </a:r>
            <a:r>
              <a:rPr lang="es-ES_tradnl" altLang="es-EC" sz="2288" dirty="0" smtClean="0">
                <a:solidFill>
                  <a:srgbClr val="111111"/>
                </a:solidFill>
                <a:latin typeface="Verdana" panose="020B0604030504040204" pitchFamily="34" charset="0"/>
              </a:rPr>
              <a:t>que </a:t>
            </a:r>
            <a:r>
              <a:rPr lang="es-ES_tradnl" altLang="es-EC" sz="2288" dirty="0">
                <a:solidFill>
                  <a:srgbClr val="111111"/>
                </a:solidFill>
                <a:latin typeface="Verdana" panose="020B0604030504040204" pitchFamily="34" charset="0"/>
              </a:rPr>
              <a:t>son capaces de modular y transmitir una información determinada.</a:t>
            </a:r>
            <a:endParaRPr lang="es-ES" altLang="es-EC" sz="2288" dirty="0">
              <a:solidFill>
                <a:srgbClr val="111111"/>
              </a:solidFill>
              <a:latin typeface="Verdana" panose="020B0604030504040204" pitchFamily="34" charset="0"/>
            </a:endParaRPr>
          </a:p>
        </p:txBody>
      </p:sp>
      <p:sp>
        <p:nvSpPr>
          <p:cNvPr id="19459" name="Text Box 5"/>
          <p:cNvSpPr txBox="1">
            <a:spLocks noChangeArrowheads="1"/>
          </p:cNvSpPr>
          <p:nvPr/>
        </p:nvSpPr>
        <p:spPr bwMode="auto">
          <a:xfrm>
            <a:off x="2881390" y="474967"/>
            <a:ext cx="7276764" cy="4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fontAlgn="base">
              <a:lnSpc>
                <a:spcPct val="100000"/>
              </a:lnSpc>
              <a:spcBef>
                <a:spcPct val="50000"/>
              </a:spcBef>
              <a:spcAft>
                <a:spcPct val="0"/>
              </a:spcAft>
              <a:buNone/>
            </a:pPr>
            <a:r>
              <a:rPr lang="es-ES_tradnl" altLang="es-EC" sz="2288" b="1" dirty="0" smtClean="0">
                <a:solidFill>
                  <a:schemeClr val="tx1">
                    <a:lumMod val="95000"/>
                    <a:lumOff val="5000"/>
                  </a:schemeClr>
                </a:solidFill>
                <a:latin typeface="Verdana" panose="020B0604030504040204" pitchFamily="34" charset="0"/>
              </a:rPr>
              <a:t>NEUROTRANSMISORES (NT)</a:t>
            </a:r>
            <a:endParaRPr lang="es-ES" altLang="es-EC" sz="2288" b="1" dirty="0">
              <a:solidFill>
                <a:schemeClr val="tx1">
                  <a:lumMod val="95000"/>
                  <a:lumOff val="5000"/>
                </a:schemeClr>
              </a:solidFill>
              <a:latin typeface="Verdana" panose="020B0604030504040204" pitchFamily="34" charset="0"/>
            </a:endParaRPr>
          </a:p>
        </p:txBody>
      </p:sp>
      <p:sp>
        <p:nvSpPr>
          <p:cNvPr id="19460" name="Text Box 6"/>
          <p:cNvSpPr txBox="1">
            <a:spLocks noChangeArrowheads="1"/>
          </p:cNvSpPr>
          <p:nvPr/>
        </p:nvSpPr>
        <p:spPr bwMode="auto">
          <a:xfrm>
            <a:off x="938095" y="4586806"/>
            <a:ext cx="10488348" cy="1993623"/>
          </a:xfrm>
          <a:prstGeom prst="rect">
            <a:avLst/>
          </a:prstGeom>
          <a:solidFill>
            <a:schemeClr val="bg1">
              <a:lumMod val="85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448788" fontAlgn="base">
              <a:lnSpc>
                <a:spcPct val="180000"/>
              </a:lnSpc>
              <a:spcBef>
                <a:spcPct val="50000"/>
              </a:spcBef>
              <a:spcAft>
                <a:spcPct val="0"/>
              </a:spcAft>
              <a:buNone/>
            </a:pPr>
            <a:r>
              <a:rPr lang="es-ES_tradnl" altLang="es-EC" sz="2288" dirty="0">
                <a:solidFill>
                  <a:srgbClr val="111111"/>
                </a:solidFill>
                <a:latin typeface="Verdana" panose="020B0604030504040204" pitchFamily="34" charset="0"/>
              </a:rPr>
              <a:t>Los </a:t>
            </a:r>
            <a:r>
              <a:rPr lang="es-ES_tradnl" altLang="es-EC" sz="2288" b="1" dirty="0">
                <a:solidFill>
                  <a:srgbClr val="111111"/>
                </a:solidFill>
                <a:latin typeface="Verdana" panose="020B0604030504040204" pitchFamily="34" charset="0"/>
              </a:rPr>
              <a:t>neurotransmisores </a:t>
            </a:r>
            <a:r>
              <a:rPr lang="es-ES_tradnl" altLang="es-EC" sz="2288" dirty="0">
                <a:solidFill>
                  <a:srgbClr val="111111"/>
                </a:solidFill>
                <a:latin typeface="Verdana" panose="020B0604030504040204" pitchFamily="34" charset="0"/>
              </a:rPr>
              <a:t>actúan sobre gran variedad de receptores tanto en el Sistema Nervioso Central (SNC) como en el Sistema Nervioso Periférico (SNP)</a:t>
            </a:r>
            <a:endParaRPr lang="es-ES" altLang="es-EC" sz="2288" dirty="0">
              <a:solidFill>
                <a:srgbClr val="111111"/>
              </a:solidFill>
              <a:latin typeface="Verdana" panose="020B0604030504040204" pitchFamily="34" charset="0"/>
            </a:endParaRPr>
          </a:p>
        </p:txBody>
      </p:sp>
      <p:pic>
        <p:nvPicPr>
          <p:cNvPr id="19461" name="Picture 2" descr="D:\A_NUVIA\A_Maestría Informática\AA_Tesis\Drogosoft\imagenes\neurobuz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84710" y="1938232"/>
            <a:ext cx="4154475" cy="266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1"/>
          <p:cNvSpPr txBox="1">
            <a:spLocks noChangeArrowheads="1"/>
          </p:cNvSpPr>
          <p:nvPr/>
        </p:nvSpPr>
        <p:spPr bwMode="auto">
          <a:xfrm>
            <a:off x="8381340" y="2529999"/>
            <a:ext cx="2084049" cy="913840"/>
          </a:xfrm>
          <a:prstGeom prst="rect">
            <a:avLst/>
          </a:prstGeom>
          <a:solidFill>
            <a:schemeClr val="bg1">
              <a:lumMod val="85000"/>
            </a:schemeClr>
          </a:solid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48788" eaLnBrk="0" fontAlgn="base" hangingPunct="0">
              <a:lnSpc>
                <a:spcPct val="100000"/>
              </a:lnSpc>
              <a:spcBef>
                <a:spcPct val="0"/>
              </a:spcBef>
              <a:spcAft>
                <a:spcPct val="0"/>
              </a:spcAft>
              <a:buNone/>
            </a:pPr>
            <a:r>
              <a:rPr lang="es-ES" altLang="es-ES" sz="2669">
                <a:solidFill>
                  <a:prstClr val="black"/>
                </a:solidFill>
              </a:rPr>
              <a:t>“Carteros” celulares</a:t>
            </a:r>
          </a:p>
        </p:txBody>
      </p:sp>
      <p:sp>
        <p:nvSpPr>
          <p:cNvPr id="2" name="CuadroTexto 1"/>
          <p:cNvSpPr txBox="1"/>
          <p:nvPr/>
        </p:nvSpPr>
        <p:spPr>
          <a:xfrm>
            <a:off x="8264910" y="3567445"/>
            <a:ext cx="3035808" cy="923330"/>
          </a:xfrm>
          <a:prstGeom prst="rect">
            <a:avLst/>
          </a:prstGeom>
          <a:noFill/>
        </p:spPr>
        <p:txBody>
          <a:bodyPr wrap="square" rtlCol="0">
            <a:spAutoFit/>
          </a:bodyPr>
          <a:lstStyle/>
          <a:p>
            <a:r>
              <a:rPr lang="es-ES" dirty="0" smtClean="0"/>
              <a:t>Permiten la comunicación entre las neuronas e inducen cambios en la célula diana</a:t>
            </a:r>
            <a:endParaRPr lang="es-ES" dirty="0"/>
          </a:p>
        </p:txBody>
      </p:sp>
    </p:spTree>
    <p:extLst>
      <p:ext uri="{BB962C8B-B14F-4D97-AF65-F5344CB8AC3E}">
        <p14:creationId xmlns:p14="http://schemas.microsoft.com/office/powerpoint/2010/main" val="80607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4343</TotalTime>
  <Words>5875</Words>
  <Application>Microsoft Office PowerPoint</Application>
  <PresentationFormat>Panorámica</PresentationFormat>
  <Paragraphs>1234</Paragraphs>
  <Slides>55</Slides>
  <Notes>35</Notes>
  <HiddenSlides>0</HiddenSlides>
  <MMClips>1</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55</vt:i4>
      </vt:variant>
    </vt:vector>
  </HeadingPairs>
  <TitlesOfParts>
    <vt:vector size="72" baseType="lpstr">
      <vt:lpstr>Arial</vt:lpstr>
      <vt:lpstr>Arial Black</vt:lpstr>
      <vt:lpstr>Calibri</vt:lpstr>
      <vt:lpstr>Calibri Light</vt:lpstr>
      <vt:lpstr>Corbel Light</vt:lpstr>
      <vt:lpstr>Monotype Corsiva</vt:lpstr>
      <vt:lpstr>Times New Roman</vt:lpstr>
      <vt:lpstr>TimesLTStd-Roman</vt:lpstr>
      <vt:lpstr>Verdana</vt:lpstr>
      <vt:lpstr>Wingdings</vt:lpstr>
      <vt:lpstr>Wingdings 3</vt:lpstr>
      <vt:lpstr>1_Tema de Office</vt:lpstr>
      <vt:lpstr>2_Tema de Office</vt:lpstr>
      <vt:lpstr>4_Tema de Office</vt:lpstr>
      <vt:lpstr>3_Tema de Office</vt:lpstr>
      <vt:lpstr>7_Tema de Office</vt:lpstr>
      <vt:lpstr>Tema de Office</vt:lpstr>
      <vt:lpstr>FARMACOLOGÍA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NERVIOSO AUTÓNOMO (SNA)   </vt:lpstr>
      <vt:lpstr> Sistemas nerviosos Simpático y Parasimpático  formados por neuronas PREGANGLIONARES y posganglionares. </vt:lpstr>
      <vt:lpstr> Sistemas nerviosos Simpático y Parasimpático  formados por neuronas preganglionares y POSGANGLIONARES. </vt:lpstr>
      <vt:lpstr>Resumen de características anatomofisiológicas del  Sistema Nervioso Simpático y Parasimpático </vt:lpstr>
      <vt:lpstr>Presentación de PowerPoint</vt:lpstr>
      <vt:lpstr>Presentación de PowerPoint</vt:lpstr>
      <vt:lpstr>INACTIVACIÓN ENZIMÁTICA Y NO EZIMÁTICA NORADRENÉRGICA</vt:lpstr>
      <vt:lpstr>Presentación de PowerPoint</vt:lpstr>
      <vt:lpstr>DEGRADACIÓN NORADRENÉRGICA:  Inactivación NO enzimática </vt:lpstr>
      <vt:lpstr>Presentación de PowerPoint</vt:lpstr>
      <vt:lpstr>FÁRMACOS que modifican la SÍNTESIS de NT ADRENÉRGICOS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FÁRMACOS QUE MODIFICAN LA INACTIVACIÓN de NT adrenérgicos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Algunos usos terapéuticos de los  agentes anticolinesterásicos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dc:creator>
  <cp:lastModifiedBy>Javier</cp:lastModifiedBy>
  <cp:revision>291</cp:revision>
  <dcterms:created xsi:type="dcterms:W3CDTF">2024-02-07T19:57:27Z</dcterms:created>
  <dcterms:modified xsi:type="dcterms:W3CDTF">2024-02-13T04:54:11Z</dcterms:modified>
</cp:coreProperties>
</file>