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87" r:id="rId2"/>
    <p:sldId id="273" r:id="rId3"/>
    <p:sldId id="274" r:id="rId4"/>
    <p:sldId id="284" r:id="rId5"/>
    <p:sldId id="277" r:id="rId6"/>
    <p:sldId id="295" r:id="rId7"/>
    <p:sldId id="297" r:id="rId8"/>
    <p:sldId id="298" r:id="rId9"/>
    <p:sldId id="285" r:id="rId10"/>
    <p:sldId id="266" r:id="rId11"/>
    <p:sldId id="258" r:id="rId12"/>
    <p:sldId id="300" r:id="rId13"/>
    <p:sldId id="28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isa Saavedra"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890"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891"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892"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893"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894"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95"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‹Nº›</a:t>
            </a:fld>
            <a:endParaRPr lang="en-US"/>
          </a:p>
        </p:txBody>
      </p:sp>
    </p:spTree>
    <p:extLst>
      <p:ext uri="{BB962C8B-B14F-4D97-AF65-F5344CB8AC3E}">
        <p14:creationId xmlns:p14="http://schemas.microsoft.com/office/powerpoint/2010/main" val="34346146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769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7E462372-5F84-4362-8289-FD461ABEE15C}" type="datetimeFigureOut">
              <a:rPr lang="es-ES" smtClean="0"/>
              <a:t>19/12/2023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1870481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505056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97996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447062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98661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3449871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1593592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426300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1238166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7E462372-5F84-4362-8289-FD461ABEE15C}" type="datetimeFigureOut">
              <a:rPr lang="es-ES" smtClean="0"/>
              <a:t>19/12/2023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3429656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7E462372-5F84-4362-8289-FD461ABEE15C}" type="datetimeFigureOut">
              <a:rPr lang="es-ES" smtClean="0"/>
              <a:t>19/12/2023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608977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E462372-5F84-4362-8289-FD461ABEE15C}" type="datetimeFigureOut">
              <a:rPr lang="es-ES" smtClean="0"/>
              <a:t>19/12/2023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350108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E462372-5F84-4362-8289-FD461ABEE15C}" type="datetimeFigureOut">
              <a:rPr lang="es-ES" smtClean="0"/>
              <a:t>19/12/2023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337180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62372-5F84-4362-8289-FD461ABEE15C}" type="datetimeFigureOut">
              <a:rPr lang="es-ES" smtClean="0"/>
              <a:t>19/12/2023</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2505038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E462372-5F84-4362-8289-FD461ABEE15C}" type="datetimeFigureOut">
              <a:rPr lang="es-ES" smtClean="0"/>
              <a:t>19/12/2023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1437677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7E462372-5F84-4362-8289-FD461ABEE15C}" type="datetimeFigureOut">
              <a:rPr lang="es-ES" smtClean="0"/>
              <a:t>19/12/2023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AED33C9B-7CF0-4F8E-B8B5-D5AAE9EF50EB}" type="slidenum">
              <a:rPr lang="es-ES" smtClean="0"/>
              <a:t>‹Nº›</a:t>
            </a:fld>
            <a:endParaRPr lang="es-ES"/>
          </a:p>
        </p:txBody>
      </p:sp>
    </p:spTree>
    <p:extLst>
      <p:ext uri="{BB962C8B-B14F-4D97-AF65-F5344CB8AC3E}">
        <p14:creationId xmlns:p14="http://schemas.microsoft.com/office/powerpoint/2010/main" val="2435544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E462372-5F84-4362-8289-FD461ABEE15C}" type="datetimeFigureOut">
              <a:rPr lang="es-ES" smtClean="0"/>
              <a:t>19/12/2023</a:t>
            </a:fld>
            <a:endParaRPr lang="es-E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E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AED33C9B-7CF0-4F8E-B8B5-D5AAE9EF50EB}" type="slidenum">
              <a:rPr lang="es-ES" smtClean="0"/>
              <a:t>‹Nº›</a:t>
            </a:fld>
            <a:endParaRPr lang="es-ES"/>
          </a:p>
        </p:txBody>
      </p:sp>
    </p:spTree>
    <p:extLst>
      <p:ext uri="{BB962C8B-B14F-4D97-AF65-F5344CB8AC3E}">
        <p14:creationId xmlns:p14="http://schemas.microsoft.com/office/powerpoint/2010/main" val="28440447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ARREGLADO%20FORUM%20CIENCIA%20TECNICA%202023.pptx"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8BB72147-E464-49AB-BBFA-6618BE46E21E}"/>
              </a:ext>
            </a:extLst>
          </p:cNvPr>
          <p:cNvSpPr>
            <a:spLocks noGrp="1"/>
          </p:cNvSpPr>
          <p:nvPr>
            <p:ph idx="1"/>
          </p:nvPr>
        </p:nvSpPr>
        <p:spPr>
          <a:xfrm>
            <a:off x="684211" y="685800"/>
            <a:ext cx="10495065" cy="2263877"/>
          </a:xfrm>
        </p:spPr>
        <p:txBody>
          <a:bodyPr>
            <a:normAutofit fontScale="92500" lnSpcReduction="10000"/>
          </a:bodyPr>
          <a:lstStyle/>
          <a:p>
            <a:pPr marL="0" marR="0" lvl="0" indent="-1270" algn="ctr" defTabSz="2004456" rtl="0" eaLnBrk="1" fontAlgn="auto" latinLnBrk="0" hangingPunct="1">
              <a:lnSpc>
                <a:spcPct val="150000"/>
              </a:lnSpc>
              <a:spcBef>
                <a:spcPts val="0"/>
              </a:spcBef>
              <a:spcAft>
                <a:spcPts val="800"/>
              </a:spcAft>
              <a:buClrTx/>
              <a:buSzTx/>
              <a:buFontTx/>
              <a:buNone/>
              <a:tabLst/>
              <a:defRPr/>
            </a:pPr>
            <a:r>
              <a:rPr kumimoji="0" lang="es-ES" sz="3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Reunión docente metodol</a:t>
            </a:r>
            <a:r>
              <a:rPr lang="es-ES" sz="3200" noProof="0" dirty="0" smtClean="0">
                <a:solidFill>
                  <a:prstClr val="black"/>
                </a:solidFill>
                <a:latin typeface="Arial" panose="020B0604020202020204" pitchFamily="34" charset="0"/>
                <a:cs typeface="Arial" panose="020B0604020202020204" pitchFamily="34" charset="0"/>
              </a:rPr>
              <a:t>ógica </a:t>
            </a:r>
          </a:p>
          <a:p>
            <a:pPr marL="0" marR="0" lvl="0" indent="-1270" algn="ctr" defTabSz="2004456" rtl="0" eaLnBrk="1" fontAlgn="auto" latinLnBrk="0" hangingPunct="1">
              <a:lnSpc>
                <a:spcPct val="150000"/>
              </a:lnSpc>
              <a:spcBef>
                <a:spcPts val="0"/>
              </a:spcBef>
              <a:spcAft>
                <a:spcPts val="800"/>
              </a:spcAft>
              <a:buClrTx/>
              <a:buSzTx/>
              <a:buFontTx/>
              <a:buNone/>
              <a:tabLst/>
              <a:defRPr/>
            </a:pPr>
            <a:r>
              <a:rPr lang="es-MX" sz="3200" dirty="0" smtClean="0">
                <a:solidFill>
                  <a:prstClr val="black"/>
                </a:solidFill>
                <a:latin typeface="Arial" panose="020B0604020202020204" pitchFamily="34" charset="0"/>
                <a:cs typeface="Arial" panose="020B0604020202020204" pitchFamily="34" charset="0"/>
              </a:rPr>
              <a:t>Tema metodológico</a:t>
            </a:r>
          </a:p>
          <a:p>
            <a:pPr marL="0" marR="0" lvl="0" indent="-1270" algn="ctr" defTabSz="2004456" rtl="0" eaLnBrk="1" fontAlgn="auto" latinLnBrk="0" hangingPunct="1">
              <a:lnSpc>
                <a:spcPct val="150000"/>
              </a:lnSpc>
              <a:spcBef>
                <a:spcPts val="0"/>
              </a:spcBef>
              <a:spcAft>
                <a:spcPts val="800"/>
              </a:spcAft>
              <a:buClrTx/>
              <a:buSzTx/>
              <a:buFontTx/>
              <a:buNone/>
              <a:tabLst/>
              <a:defRPr/>
            </a:pPr>
            <a:r>
              <a:rPr lang="es-MX" sz="3200" dirty="0" smtClean="0">
                <a:solidFill>
                  <a:prstClr val="black"/>
                </a:solidFill>
                <a:latin typeface="Arial" panose="020B0604020202020204" pitchFamily="34" charset="0"/>
                <a:cs typeface="Arial" panose="020B0604020202020204" pitchFamily="34" charset="0"/>
              </a:rPr>
              <a:t> 20 Diciembre 2023 </a:t>
            </a:r>
            <a:endParaRPr lang="es-ES_tradnl" dirty="0"/>
          </a:p>
        </p:txBody>
      </p:sp>
      <p:sp>
        <p:nvSpPr>
          <p:cNvPr id="5" name="CuadroTexto 4">
            <a:extLst>
              <a:ext uri="{FF2B5EF4-FFF2-40B4-BE49-F238E27FC236}">
                <a16:creationId xmlns="" xmlns:a16="http://schemas.microsoft.com/office/drawing/2014/main" id="{7D1E6EED-B84B-4EF2-8D03-6FFAC41813A6}"/>
              </a:ext>
            </a:extLst>
          </p:cNvPr>
          <p:cNvSpPr txBox="1"/>
          <p:nvPr/>
        </p:nvSpPr>
        <p:spPr>
          <a:xfrm>
            <a:off x="6741994" y="3741421"/>
            <a:ext cx="4629012" cy="487506"/>
          </a:xfrm>
          <a:prstGeom prst="rect">
            <a:avLst/>
          </a:prstGeom>
          <a:noFill/>
        </p:spPr>
        <p:txBody>
          <a:bodyPr wrap="square">
            <a:spAutoFit/>
          </a:bodyPr>
          <a:lstStyle/>
          <a:p>
            <a:pPr marL="0" marR="0" lvl="0" indent="0" algn="l" defTabSz="2004456" rtl="0" eaLnBrk="1" fontAlgn="auto" latinLnBrk="0" hangingPunct="1">
              <a:lnSpc>
                <a:spcPct val="107000"/>
              </a:lnSpc>
              <a:spcBef>
                <a:spcPts val="0"/>
              </a:spcBef>
              <a:spcAft>
                <a:spcPts val="800"/>
              </a:spcAft>
              <a:buClrTx/>
              <a:buSzTx/>
              <a:buFontTx/>
              <a:buNone/>
              <a:tabLst/>
              <a:defRPr/>
            </a:pPr>
            <a:r>
              <a:rPr kumimoji="0" lang="es-ES"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s-ES" sz="2400" b="1" i="0" u="none" strike="noStrike" kern="1200" cap="none" spc="0" normalizeH="0" baseline="0" noProof="0" dirty="0" err="1"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Lic</a:t>
            </a:r>
            <a:r>
              <a:rPr kumimoji="0" lang="es-ES"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 Inés </a:t>
            </a:r>
            <a:r>
              <a:rPr kumimoji="0" lang="es-ES" sz="24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Elisa Treto </a:t>
            </a:r>
            <a:r>
              <a:rPr kumimoji="0" lang="es-ES" sz="2400" b="1" i="0" u="none" strike="noStrike" kern="1200" cap="none" spc="0" normalizeH="0" baseline="0" noProof="0" dirty="0" smtClean="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rPr>
              <a:t>Bravo</a:t>
            </a:r>
            <a:endParaRPr kumimoji="0" lang="es-ES_tradnl" sz="2800" b="1"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Arial" panose="020B0604020202020204" pitchFamily="34" charset="0"/>
            </a:endParaRPr>
          </a:p>
        </p:txBody>
      </p:sp>
      <p:pic>
        <p:nvPicPr>
          <p:cNvPr id="6" name="Imagen 5">
            <a:hlinkClick r:id="rId2" action="ppaction://hlinkpres?slideindex=1&amp;slidetitle="/>
            <a:extLst>
              <a:ext uri="{FF2B5EF4-FFF2-40B4-BE49-F238E27FC236}">
                <a16:creationId xmlns="" xmlns:a16="http://schemas.microsoft.com/office/drawing/2014/main" id="{FED685F0-03CE-493D-8A1E-5B40A7AB175D}"/>
              </a:ext>
            </a:extLst>
          </p:cNvPr>
          <p:cNvPicPr>
            <a:picLocks noChangeAspect="1"/>
          </p:cNvPicPr>
          <p:nvPr/>
        </p:nvPicPr>
        <p:blipFill rotWithShape="1">
          <a:blip r:embed="rId3">
            <a:extLst>
              <a:ext uri="{28A0092B-C50C-407E-A947-70E740481C1C}">
                <a14:useLocalDpi xmlns:a14="http://schemas.microsoft.com/office/drawing/2010/main" val="0"/>
              </a:ext>
            </a:extLst>
          </a:blip>
          <a:srcRect b="26711"/>
          <a:stretch/>
        </p:blipFill>
        <p:spPr>
          <a:xfrm>
            <a:off x="8955386" y="1324650"/>
            <a:ext cx="2552404" cy="2263877"/>
          </a:xfrm>
          <a:prstGeom prst="rect">
            <a:avLst/>
          </a:prstGeom>
          <a:ln>
            <a:noFill/>
          </a:ln>
          <a:effectLst>
            <a:softEdge rad="112500"/>
          </a:effectLst>
        </p:spPr>
      </p:pic>
    </p:spTree>
    <p:extLst>
      <p:ext uri="{BB962C8B-B14F-4D97-AF65-F5344CB8AC3E}">
        <p14:creationId xmlns:p14="http://schemas.microsoft.com/office/powerpoint/2010/main" val="1968793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Elipse 1048654"/>
          <p:cNvSpPr/>
          <p:nvPr/>
        </p:nvSpPr>
        <p:spPr>
          <a:xfrm>
            <a:off x="2949677" y="619625"/>
            <a:ext cx="7300452" cy="1514562"/>
          </a:xfrm>
          <a:prstGeom prst="ellipse">
            <a:avLst/>
          </a:prstGeom>
          <a:solidFill>
            <a:schemeClr val="accent6">
              <a:lumMod val="20000"/>
              <a:lumOff val="80000"/>
            </a:schemeClr>
          </a:solidFill>
          <a:ln w="25400">
            <a:solidFill>
              <a:srgbClr val="000000"/>
            </a:solidFill>
            <a:prstDash val="solid"/>
          </a:ln>
        </p:spPr>
        <p:txBody>
          <a:bodyPr anchor="ctr"/>
          <a:lstStyle/>
          <a:p>
            <a:pPr algn="ctr"/>
            <a:endParaRPr lang="es-ES" sz="2800" dirty="0">
              <a:solidFill>
                <a:srgbClr val="000000"/>
              </a:solidFill>
              <a:latin typeface="Calibri" panose="020F0502020204030204" pitchFamily="34" charset="0"/>
              <a:ea typeface="Calibri" panose="020F0502020204030204" pitchFamily="34" charset="0"/>
            </a:endParaRPr>
          </a:p>
          <a:p>
            <a:pPr algn="ctr"/>
            <a:r>
              <a:rPr lang="es-ES" sz="2800" dirty="0">
                <a:solidFill>
                  <a:srgbClr val="000000"/>
                </a:solidFill>
                <a:latin typeface="Calibri" panose="020F0502020204030204" pitchFamily="34" charset="0"/>
                <a:ea typeface="Calibri" panose="020F0502020204030204" pitchFamily="34" charset="0"/>
              </a:rPr>
              <a:t>REFLEXIONES PARA EL TRA</a:t>
            </a:r>
            <a:r>
              <a:rPr lang="es-ES" sz="2800" b="1" dirty="0">
                <a:solidFill>
                  <a:srgbClr val="000000"/>
                </a:solidFill>
                <a:latin typeface="Calibri" panose="020F0502020204030204" pitchFamily="34" charset="0"/>
                <a:ea typeface="Calibri" panose="020F0502020204030204" pitchFamily="34" charset="0"/>
              </a:rPr>
              <a:t>BAJO EN EL AULA Virtual</a:t>
            </a:r>
            <a:endParaRPr lang="es-ES_tradnl" sz="2800" dirty="0">
              <a:solidFill>
                <a:srgbClr val="000000"/>
              </a:solidFill>
              <a:latin typeface="Calibri" panose="020F0502020204030204" pitchFamily="34" charset="0"/>
              <a:ea typeface="Calibri" panose="020F0502020204030204" pitchFamily="34" charset="0"/>
            </a:endParaRPr>
          </a:p>
          <a:p>
            <a:pPr algn="ctr"/>
            <a:endParaRPr lang="es-US" sz="2800" dirty="0"/>
          </a:p>
        </p:txBody>
      </p:sp>
      <p:sp>
        <p:nvSpPr>
          <p:cNvPr id="1048656" name="Flecha: curvada hacia la derecha 1048655"/>
          <p:cNvSpPr/>
          <p:nvPr/>
        </p:nvSpPr>
        <p:spPr>
          <a:xfrm>
            <a:off x="946767" y="1642375"/>
            <a:ext cx="733689" cy="1587549"/>
          </a:xfrm>
          <a:prstGeom prst="curvedRightArrow">
            <a:avLst/>
          </a:prstGeom>
          <a:solidFill>
            <a:schemeClr val="accent2">
              <a:lumMod val="40000"/>
              <a:lumOff val="60000"/>
            </a:schemeClr>
          </a:solidFill>
          <a:ln w="25400">
            <a:solidFill>
              <a:srgbClr val="000095"/>
            </a:solidFill>
            <a:prstDash val="solid"/>
          </a:ln>
        </p:spPr>
        <p:txBody>
          <a:bodyPr anchor="ctr"/>
          <a:lstStyle/>
          <a:p>
            <a:pPr algn="ctr"/>
            <a:endParaRPr lang="es-US">
              <a:solidFill>
                <a:srgbClr val="FFFFFF"/>
              </a:solidFill>
            </a:endParaRPr>
          </a:p>
        </p:txBody>
      </p:sp>
      <p:sp>
        <p:nvSpPr>
          <p:cNvPr id="1048658" name="Flecha: curvada hacia la derecha 1048657"/>
          <p:cNvSpPr/>
          <p:nvPr/>
        </p:nvSpPr>
        <p:spPr>
          <a:xfrm>
            <a:off x="946767" y="1642375"/>
            <a:ext cx="698705" cy="2390662"/>
          </a:xfrm>
          <a:prstGeom prst="curvedRightArrow">
            <a:avLst/>
          </a:prstGeom>
          <a:solidFill>
            <a:schemeClr val="accent6"/>
          </a:solidFill>
          <a:ln w="25400">
            <a:solidFill>
              <a:srgbClr val="000095"/>
            </a:solidFill>
            <a:prstDash val="solid"/>
          </a:ln>
        </p:spPr>
        <p:txBody>
          <a:bodyPr anchor="ctr"/>
          <a:lstStyle/>
          <a:p>
            <a:pPr algn="ctr"/>
            <a:endParaRPr lang="es-US">
              <a:solidFill>
                <a:srgbClr val="FFFFFF"/>
              </a:solidFill>
            </a:endParaRPr>
          </a:p>
        </p:txBody>
      </p:sp>
      <p:sp>
        <p:nvSpPr>
          <p:cNvPr id="1048660" name="Flecha: curvada hacia la derecha 1048659"/>
          <p:cNvSpPr/>
          <p:nvPr/>
        </p:nvSpPr>
        <p:spPr>
          <a:xfrm>
            <a:off x="822536" y="1642375"/>
            <a:ext cx="822937" cy="3082446"/>
          </a:xfrm>
          <a:prstGeom prst="curvedRightArrow">
            <a:avLst/>
          </a:prstGeom>
          <a:solidFill>
            <a:schemeClr val="accent6">
              <a:lumMod val="50000"/>
            </a:schemeClr>
          </a:solidFill>
          <a:ln w="25400">
            <a:solidFill>
              <a:srgbClr val="000095"/>
            </a:solidFill>
            <a:prstDash val="solid"/>
          </a:ln>
        </p:spPr>
        <p:txBody>
          <a:bodyPr anchor="ctr"/>
          <a:lstStyle/>
          <a:p>
            <a:pPr algn="ctr"/>
            <a:endParaRPr lang="es-US">
              <a:solidFill>
                <a:srgbClr val="FFFFFF"/>
              </a:solidFill>
            </a:endParaRPr>
          </a:p>
        </p:txBody>
      </p:sp>
      <p:sp>
        <p:nvSpPr>
          <p:cNvPr id="1048662" name="Flecha: curvada hacia la derecha 1048661"/>
          <p:cNvSpPr/>
          <p:nvPr/>
        </p:nvSpPr>
        <p:spPr>
          <a:xfrm>
            <a:off x="716470" y="1642375"/>
            <a:ext cx="1011064" cy="4060309"/>
          </a:xfrm>
          <a:prstGeom prst="curvedRightArrow">
            <a:avLst/>
          </a:prstGeom>
          <a:solidFill>
            <a:schemeClr val="accent6">
              <a:lumMod val="60000"/>
              <a:lumOff val="40000"/>
            </a:schemeClr>
          </a:solidFill>
          <a:ln w="25400">
            <a:solidFill>
              <a:srgbClr val="000095"/>
            </a:solidFill>
            <a:prstDash val="solid"/>
          </a:ln>
        </p:spPr>
        <p:txBody>
          <a:bodyPr anchor="ctr"/>
          <a:lstStyle/>
          <a:p>
            <a:pPr algn="ctr"/>
            <a:endParaRPr lang="es-US">
              <a:solidFill>
                <a:srgbClr val="FFFFFF"/>
              </a:solidFill>
            </a:endParaRPr>
          </a:p>
        </p:txBody>
      </p:sp>
      <p:sp>
        <p:nvSpPr>
          <p:cNvPr id="12" name="CuadroTexto 11">
            <a:extLst>
              <a:ext uri="{FF2B5EF4-FFF2-40B4-BE49-F238E27FC236}">
                <a16:creationId xmlns="" xmlns:a16="http://schemas.microsoft.com/office/drawing/2014/main" id="{963D6BE3-16A9-4F84-952E-7CE77DF81617}"/>
              </a:ext>
            </a:extLst>
          </p:cNvPr>
          <p:cNvSpPr txBox="1"/>
          <p:nvPr/>
        </p:nvSpPr>
        <p:spPr>
          <a:xfrm>
            <a:off x="2241755" y="2399656"/>
            <a:ext cx="8613058" cy="3552063"/>
          </a:xfrm>
          <a:prstGeom prst="rect">
            <a:avLst/>
          </a:prstGeom>
          <a:noFill/>
        </p:spPr>
        <p:txBody>
          <a:bodyPr wrap="square">
            <a:spAutoFit/>
          </a:bodyPr>
          <a:lstStyle/>
          <a:p>
            <a:pPr algn="just">
              <a:lnSpc>
                <a:spcPct val="107000"/>
              </a:lnSpc>
              <a:spcAft>
                <a:spcPts val="800"/>
              </a:spcAft>
            </a:pPr>
            <a:r>
              <a:rPr lang="es-ES" dirty="0">
                <a:solidFill>
                  <a:srgbClr val="000000"/>
                </a:solidFill>
                <a:effectLst/>
                <a:latin typeface="Calibri" panose="020F0502020204030204" pitchFamily="34" charset="0"/>
                <a:ea typeface="Calibri" panose="020F0502020204030204" pitchFamily="34" charset="0"/>
              </a:rPr>
              <a:t> ¿</a:t>
            </a:r>
            <a:r>
              <a:rPr lang="es-ES" sz="2800" dirty="0">
                <a:solidFill>
                  <a:srgbClr val="000000"/>
                </a:solidFill>
                <a:effectLst/>
                <a:latin typeface="Calibri" panose="020F0502020204030204" pitchFamily="34" charset="0"/>
                <a:ea typeface="Calibri" panose="020F0502020204030204" pitchFamily="34" charset="0"/>
              </a:rPr>
              <a:t>Qué conocimientos previos necesita el alumno para su utilización?</a:t>
            </a:r>
          </a:p>
          <a:p>
            <a:pPr algn="just">
              <a:lnSpc>
                <a:spcPct val="107000"/>
              </a:lnSpc>
              <a:spcAft>
                <a:spcPts val="800"/>
              </a:spcAft>
            </a:pPr>
            <a:r>
              <a:rPr lang="es-ES" sz="2800" dirty="0">
                <a:solidFill>
                  <a:srgbClr val="000000"/>
                </a:solidFill>
                <a:effectLst/>
                <a:latin typeface="Calibri" panose="020F0502020204030204" pitchFamily="34" charset="0"/>
                <a:ea typeface="Calibri" panose="020F0502020204030204" pitchFamily="34" charset="0"/>
              </a:rPr>
              <a:t>¿Qué habilidades se desarrollarán?</a:t>
            </a:r>
          </a:p>
          <a:p>
            <a:pPr algn="just">
              <a:lnSpc>
                <a:spcPct val="107000"/>
              </a:lnSpc>
              <a:spcAft>
                <a:spcPts val="800"/>
              </a:spcAft>
            </a:pPr>
            <a:r>
              <a:rPr lang="es-ES" sz="2800" dirty="0">
                <a:solidFill>
                  <a:srgbClr val="000000"/>
                </a:solidFill>
                <a:effectLst/>
                <a:latin typeface="Calibri" panose="020F0502020204030204" pitchFamily="34" charset="0"/>
                <a:ea typeface="Calibri" panose="020F0502020204030204" pitchFamily="34" charset="0"/>
              </a:rPr>
              <a:t> ¿Cuál es la estrategia didáctica a seguir en la presentación de su contenido?, ¿Cuál será su alcance?</a:t>
            </a:r>
          </a:p>
          <a:p>
            <a:pPr algn="just">
              <a:lnSpc>
                <a:spcPct val="107000"/>
              </a:lnSpc>
              <a:spcAft>
                <a:spcPts val="800"/>
              </a:spcAft>
            </a:pPr>
            <a:r>
              <a:rPr lang="es-ES" sz="2800" dirty="0">
                <a:solidFill>
                  <a:srgbClr val="000000"/>
                </a:solidFill>
                <a:effectLst/>
                <a:latin typeface="Calibri" panose="020F0502020204030204" pitchFamily="34" charset="0"/>
                <a:ea typeface="Calibri" panose="020F0502020204030204" pitchFamily="34" charset="0"/>
              </a:rPr>
              <a:t> ¿Cómo organizar el trabajo de los alumnos? </a:t>
            </a:r>
          </a:p>
          <a:p>
            <a:pPr>
              <a:lnSpc>
                <a:spcPct val="107000"/>
              </a:lnSpc>
              <a:spcAft>
                <a:spcPts val="800"/>
              </a:spcAft>
            </a:pPr>
            <a:endParaRPr lang="es-ES_tradnl" dirty="0">
              <a:solidFill>
                <a:srgbClr val="000000"/>
              </a:solidFill>
              <a:effectLst/>
              <a:latin typeface="Calibri" panose="020F0502020204030204" pitchFamily="34" charset="0"/>
              <a:ea typeface="Calibri" panose="020F0502020204030204" pitchFamily="34" charset="0"/>
            </a:endParaRPr>
          </a:p>
        </p:txBody>
      </p:sp>
      <p:sp>
        <p:nvSpPr>
          <p:cNvPr id="14" name="CuadroTexto 13">
            <a:extLst>
              <a:ext uri="{FF2B5EF4-FFF2-40B4-BE49-F238E27FC236}">
                <a16:creationId xmlns="" xmlns:a16="http://schemas.microsoft.com/office/drawing/2014/main" id="{810E83E1-A1FE-40DD-AB99-5E9B2AF6B942}"/>
              </a:ext>
            </a:extLst>
          </p:cNvPr>
          <p:cNvSpPr txBox="1"/>
          <p:nvPr/>
        </p:nvSpPr>
        <p:spPr>
          <a:xfrm>
            <a:off x="560440" y="839262"/>
            <a:ext cx="1681316" cy="707886"/>
          </a:xfrm>
          <a:prstGeom prst="rect">
            <a:avLst/>
          </a:prstGeom>
          <a:noFill/>
        </p:spPr>
        <p:txBody>
          <a:bodyPr wrap="square">
            <a:spAutoFit/>
          </a:bodyPr>
          <a:lstStyle/>
          <a:p>
            <a:r>
              <a:rPr lang="es-ES" sz="4000" dirty="0">
                <a:solidFill>
                  <a:srgbClr val="000000"/>
                </a:solidFill>
                <a:effectLst/>
                <a:latin typeface="Calibri" panose="020F0502020204030204" pitchFamily="34" charset="0"/>
                <a:ea typeface="Calibri" panose="020F0502020204030204" pitchFamily="34" charset="0"/>
              </a:rPr>
              <a:t>SABER</a:t>
            </a:r>
            <a:endParaRPr lang="es-ES_tradnl"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CuadroTexto 1048606"/>
          <p:cNvSpPr txBox="1"/>
          <p:nvPr/>
        </p:nvSpPr>
        <p:spPr>
          <a:xfrm>
            <a:off x="4095999" y="2626359"/>
            <a:ext cx="4000000" cy="461665"/>
          </a:xfrm>
          <a:prstGeom prst="rect">
            <a:avLst/>
          </a:prstGeom>
        </p:spPr>
        <p:txBody>
          <a:bodyPr wrap="square" rtlCol="0">
            <a:spAutoFit/>
          </a:bodyPr>
          <a:lstStyle/>
          <a:p>
            <a:pPr algn="ctr"/>
            <a:r>
              <a:rPr lang="en-US" altLang="es-US" sz="2400" b="1" dirty="0">
                <a:solidFill>
                  <a:srgbClr val="000000"/>
                </a:solidFill>
              </a:rPr>
              <a:t> </a:t>
            </a:r>
            <a:endParaRPr lang="es-US" sz="2400" b="1" dirty="0">
              <a:solidFill>
                <a:srgbClr val="000000"/>
              </a:solidFill>
            </a:endParaRPr>
          </a:p>
        </p:txBody>
      </p:sp>
      <p:pic>
        <p:nvPicPr>
          <p:cNvPr id="10" name="Imagen 9">
            <a:extLst>
              <a:ext uri="{FF2B5EF4-FFF2-40B4-BE49-F238E27FC236}">
                <a16:creationId xmlns="" xmlns:a16="http://schemas.microsoft.com/office/drawing/2014/main" id="{FC3ACAFA-9474-4E64-83C4-80966172D740}"/>
              </a:ext>
            </a:extLst>
          </p:cNvPr>
          <p:cNvPicPr>
            <a:picLocks noChangeAspect="1"/>
          </p:cNvPicPr>
          <p:nvPr/>
        </p:nvPicPr>
        <p:blipFill rotWithShape="1">
          <a:blip r:embed="rId2">
            <a:extLst>
              <a:ext uri="{28A0092B-C50C-407E-A947-70E740481C1C}">
                <a14:useLocalDpi xmlns:a14="http://schemas.microsoft.com/office/drawing/2010/main" val="0"/>
              </a:ext>
            </a:extLst>
          </a:blip>
          <a:srcRect b="26711"/>
          <a:stretch/>
        </p:blipFill>
        <p:spPr>
          <a:xfrm>
            <a:off x="328480" y="1828800"/>
            <a:ext cx="3236615" cy="3583858"/>
          </a:xfrm>
          <a:prstGeom prst="rect">
            <a:avLst/>
          </a:prstGeom>
          <a:ln>
            <a:noFill/>
          </a:ln>
          <a:effectLst>
            <a:softEdge rad="112500"/>
          </a:effectLst>
        </p:spPr>
      </p:pic>
      <p:sp>
        <p:nvSpPr>
          <p:cNvPr id="12" name="CuadroTexto 11">
            <a:extLst>
              <a:ext uri="{FF2B5EF4-FFF2-40B4-BE49-F238E27FC236}">
                <a16:creationId xmlns="" xmlns:a16="http://schemas.microsoft.com/office/drawing/2014/main" id="{2F541C5F-4B7D-44F7-B579-186BF0BC4F68}"/>
              </a:ext>
            </a:extLst>
          </p:cNvPr>
          <p:cNvSpPr txBox="1"/>
          <p:nvPr/>
        </p:nvSpPr>
        <p:spPr>
          <a:xfrm>
            <a:off x="5384028" y="849124"/>
            <a:ext cx="6635908" cy="224676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lvl="0" algn="ctr">
              <a:defRPr/>
            </a:pPr>
            <a:r>
              <a:rPr lang="es-MX" sz="2800" dirty="0" smtClean="0">
                <a:solidFill>
                  <a:srgbClr val="000000"/>
                </a:solidFill>
                <a:latin typeface="Verdana" panose="020B0604030504040204" pitchFamily="34" charset="0"/>
              </a:rPr>
              <a:t>En </a:t>
            </a:r>
            <a:r>
              <a:rPr lang="es-MX" sz="2800" dirty="0">
                <a:solidFill>
                  <a:srgbClr val="000000"/>
                </a:solidFill>
                <a:latin typeface="Verdana" panose="020B0604030504040204" pitchFamily="34" charset="0"/>
              </a:rPr>
              <a:t>la denominada sociedad del conocimiento, </a:t>
            </a:r>
            <a:r>
              <a:rPr lang="es-MX" sz="2800" dirty="0" smtClean="0">
                <a:solidFill>
                  <a:srgbClr val="000000"/>
                </a:solidFill>
                <a:latin typeface="Verdana" panose="020B0604030504040204" pitchFamily="34" charset="0"/>
              </a:rPr>
              <a:t>todavía el aula virtual  </a:t>
            </a:r>
            <a:r>
              <a:rPr lang="es-MX" sz="2800" dirty="0">
                <a:solidFill>
                  <a:srgbClr val="000000"/>
                </a:solidFill>
                <a:latin typeface="Verdana" panose="020B0604030504040204" pitchFamily="34" charset="0"/>
              </a:rPr>
              <a:t>no ha sido adoptada como una responsabilidad social en las </a:t>
            </a:r>
            <a:r>
              <a:rPr lang="es-MX" sz="2800" dirty="0" smtClean="0">
                <a:solidFill>
                  <a:srgbClr val="000000"/>
                </a:solidFill>
                <a:latin typeface="Verdana" panose="020B0604030504040204" pitchFamily="34" charset="0"/>
              </a:rPr>
              <a:t>universidades </a:t>
            </a:r>
            <a:endParaRPr lang="es-ES_tradnl" sz="2800" dirty="0"/>
          </a:p>
        </p:txBody>
      </p:sp>
      <p:sp>
        <p:nvSpPr>
          <p:cNvPr id="16" name="CuadroTexto 15">
            <a:extLst>
              <a:ext uri="{FF2B5EF4-FFF2-40B4-BE49-F238E27FC236}">
                <a16:creationId xmlns="" xmlns:a16="http://schemas.microsoft.com/office/drawing/2014/main" id="{7C4FB851-D7D9-4DAC-A3AA-F8BADB4B51F8}"/>
              </a:ext>
            </a:extLst>
          </p:cNvPr>
          <p:cNvSpPr txBox="1"/>
          <p:nvPr/>
        </p:nvSpPr>
        <p:spPr>
          <a:xfrm>
            <a:off x="5590072" y="3572753"/>
            <a:ext cx="6223819" cy="1901611"/>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lnSpc>
                <a:spcPct val="107000"/>
              </a:lnSpc>
              <a:spcAft>
                <a:spcPts val="800"/>
              </a:spcAft>
            </a:pPr>
            <a:r>
              <a:rPr lang="es-MX" sz="2800" dirty="0" smtClean="0">
                <a:solidFill>
                  <a:srgbClr val="000000"/>
                </a:solidFill>
                <a:latin typeface="Verdana" panose="020B0604030504040204" pitchFamily="34" charset="0"/>
              </a:rPr>
              <a:t> </a:t>
            </a:r>
            <a:r>
              <a:rPr lang="es-MX" sz="2800" smtClean="0">
                <a:solidFill>
                  <a:srgbClr val="000000"/>
                </a:solidFill>
                <a:latin typeface="Verdana" panose="020B0604030504040204" pitchFamily="34" charset="0"/>
              </a:rPr>
              <a:t>Constituye un forzoso </a:t>
            </a:r>
            <a:r>
              <a:rPr lang="es-MX" sz="2800" dirty="0">
                <a:solidFill>
                  <a:srgbClr val="000000"/>
                </a:solidFill>
                <a:latin typeface="Verdana" panose="020B0604030504040204" pitchFamily="34" charset="0"/>
              </a:rPr>
              <a:t>cambio adaptativo y profundo a incorporarse en el trabajo metodológico </a:t>
            </a:r>
            <a:endParaRPr lang="es-ES_tradnl"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7" name="Flecha: cheurón 16">
            <a:extLst>
              <a:ext uri="{FF2B5EF4-FFF2-40B4-BE49-F238E27FC236}">
                <a16:creationId xmlns="" xmlns:a16="http://schemas.microsoft.com/office/drawing/2014/main" id="{7F03B468-5549-4A70-8E20-832C37492FC5}"/>
              </a:ext>
            </a:extLst>
          </p:cNvPr>
          <p:cNvSpPr/>
          <p:nvPr/>
        </p:nvSpPr>
        <p:spPr>
          <a:xfrm>
            <a:off x="4095998" y="1148712"/>
            <a:ext cx="1456769" cy="5242530"/>
          </a:xfrm>
          <a:prstGeom prst="chevron">
            <a:avLst>
              <a:gd name="adj" fmla="val 50000"/>
            </a:avLst>
          </a:prstGeom>
          <a:solidFill>
            <a:schemeClr val="accent1">
              <a:lumMod val="75000"/>
            </a:schemeClr>
          </a:solidFill>
          <a:ln w="127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a:endParaRPr lang="es-US"/>
          </a:p>
        </p:txBody>
      </p:sp>
      <p:sp>
        <p:nvSpPr>
          <p:cNvPr id="3" name="Subtítulo 2"/>
          <p:cNvSpPr>
            <a:spLocks noGrp="1"/>
          </p:cNvSpPr>
          <p:nvPr>
            <p:ph type="subTitle" idx="1"/>
          </p:nvPr>
        </p:nvSpPr>
        <p:spPr>
          <a:xfrm>
            <a:off x="1310185" y="0"/>
            <a:ext cx="6400800" cy="672010"/>
          </a:xfrm>
        </p:spPr>
        <p:txBody>
          <a:bodyPr>
            <a:normAutofit/>
          </a:bodyPr>
          <a:lstStyle/>
          <a:p>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Consideraciones finales </a:t>
            </a:r>
            <a:endParaRPr lang="es-E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CuadroTexto 1048606"/>
          <p:cNvSpPr txBox="1"/>
          <p:nvPr/>
        </p:nvSpPr>
        <p:spPr>
          <a:xfrm>
            <a:off x="4095999" y="2626359"/>
            <a:ext cx="4000000" cy="461665"/>
          </a:xfrm>
          <a:prstGeom prst="rect">
            <a:avLst/>
          </a:prstGeom>
        </p:spPr>
        <p:txBody>
          <a:bodyPr wrap="square" rtlCol="0">
            <a:spAutoFit/>
          </a:bodyPr>
          <a:lstStyle/>
          <a:p>
            <a:pPr algn="ctr"/>
            <a:r>
              <a:rPr lang="en-US" altLang="es-US" sz="2400" b="1" dirty="0">
                <a:solidFill>
                  <a:srgbClr val="000000"/>
                </a:solidFill>
              </a:rPr>
              <a:t> </a:t>
            </a:r>
            <a:endParaRPr lang="es-US" sz="2400" b="1" dirty="0">
              <a:solidFill>
                <a:srgbClr val="000000"/>
              </a:solidFill>
            </a:endParaRPr>
          </a:p>
        </p:txBody>
      </p:sp>
      <p:pic>
        <p:nvPicPr>
          <p:cNvPr id="10" name="Imagen 9">
            <a:extLst>
              <a:ext uri="{FF2B5EF4-FFF2-40B4-BE49-F238E27FC236}">
                <a16:creationId xmlns="" xmlns:a16="http://schemas.microsoft.com/office/drawing/2014/main" id="{FC3ACAFA-9474-4E64-83C4-80966172D740}"/>
              </a:ext>
            </a:extLst>
          </p:cNvPr>
          <p:cNvPicPr>
            <a:picLocks noChangeAspect="1"/>
          </p:cNvPicPr>
          <p:nvPr/>
        </p:nvPicPr>
        <p:blipFill rotWithShape="1">
          <a:blip r:embed="rId2">
            <a:extLst>
              <a:ext uri="{28A0092B-C50C-407E-A947-70E740481C1C}">
                <a14:useLocalDpi xmlns:a14="http://schemas.microsoft.com/office/drawing/2010/main" val="0"/>
              </a:ext>
            </a:extLst>
          </a:blip>
          <a:srcRect b="26711"/>
          <a:stretch/>
        </p:blipFill>
        <p:spPr>
          <a:xfrm>
            <a:off x="328480" y="1828800"/>
            <a:ext cx="3236615" cy="3583858"/>
          </a:xfrm>
          <a:prstGeom prst="rect">
            <a:avLst/>
          </a:prstGeom>
          <a:ln>
            <a:noFill/>
          </a:ln>
          <a:effectLst>
            <a:softEdge rad="112500"/>
          </a:effectLst>
        </p:spPr>
      </p:pic>
      <p:sp>
        <p:nvSpPr>
          <p:cNvPr id="12" name="CuadroTexto 11">
            <a:extLst>
              <a:ext uri="{FF2B5EF4-FFF2-40B4-BE49-F238E27FC236}">
                <a16:creationId xmlns="" xmlns:a16="http://schemas.microsoft.com/office/drawing/2014/main" id="{2F541C5F-4B7D-44F7-B579-186BF0BC4F68}"/>
              </a:ext>
            </a:extLst>
          </p:cNvPr>
          <p:cNvSpPr txBox="1"/>
          <p:nvPr/>
        </p:nvSpPr>
        <p:spPr>
          <a:xfrm>
            <a:off x="5384028" y="849124"/>
            <a:ext cx="6635908" cy="2246769"/>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ES" sz="2800" dirty="0" smtClean="0">
                <a:solidFill>
                  <a:srgbClr val="000000"/>
                </a:solidFill>
                <a:latin typeface="Arial" panose="020B0604020202020204" pitchFamily="34" charset="0"/>
                <a:ea typeface="Calibri" panose="020F0502020204030204" pitchFamily="34" charset="0"/>
                <a:cs typeface="Arial" panose="020B0604020202020204" pitchFamily="34" charset="0"/>
              </a:rPr>
              <a:t> El </a:t>
            </a:r>
            <a:r>
              <a:rPr lang="es-ES" sz="2800" dirty="0" smtClean="0">
                <a:solidFill>
                  <a:srgbClr val="000000"/>
                </a:solidFill>
                <a:latin typeface="Arial" panose="020B0604020202020204" pitchFamily="34" charset="0"/>
                <a:ea typeface="Calibri" panose="020F0502020204030204" pitchFamily="34" charset="0"/>
                <a:cs typeface="Arial" panose="020B0604020202020204" pitchFamily="34" charset="0"/>
              </a:rPr>
              <a:t>aula virtual es una </a:t>
            </a:r>
            <a:r>
              <a:rPr lang="es-ES" sz="2800" dirty="0" smtClean="0">
                <a:solidFill>
                  <a:srgbClr val="000000"/>
                </a:solidFill>
                <a:latin typeface="Arial" panose="020B0604020202020204" pitchFamily="34" charset="0"/>
                <a:ea typeface="Calibri" panose="020F0502020204030204" pitchFamily="34" charset="0"/>
                <a:cs typeface="Arial" panose="020B0604020202020204" pitchFamily="34" charset="0"/>
              </a:rPr>
              <a:t>P</a:t>
            </a:r>
            <a:r>
              <a:rPr kumimoji="0" lang="es-ES" sz="2800" b="0" i="0" u="none" strike="noStrike" kern="1200" cap="none" spc="0" normalizeH="0" baseline="0" noProof="0" dirty="0" err="1"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lataforma</a:t>
            </a:r>
            <a:r>
              <a:rPr kumimoji="0" lang="es-ES" sz="2800" b="0" i="0" u="none" strike="noStrike" kern="1200" cap="none" spc="0" normalizeH="0" baseline="0" noProof="0" dirty="0" smtClean="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versátil que proporciona herramientas que facilitan la docencia</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presencial/semipresencial/virtual </a:t>
            </a:r>
            <a:endParaRPr kumimoji="0" lang="es-ES_tradnl" sz="28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p>
            <a:pPr algn="ct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 </a:t>
            </a:r>
            <a:endParaRPr lang="es-ES_tradnl" sz="2800" dirty="0"/>
          </a:p>
        </p:txBody>
      </p:sp>
      <p:sp>
        <p:nvSpPr>
          <p:cNvPr id="16" name="CuadroTexto 15">
            <a:extLst>
              <a:ext uri="{FF2B5EF4-FFF2-40B4-BE49-F238E27FC236}">
                <a16:creationId xmlns="" xmlns:a16="http://schemas.microsoft.com/office/drawing/2014/main" id="{7C4FB851-D7D9-4DAC-A3AA-F8BADB4B51F8}"/>
              </a:ext>
            </a:extLst>
          </p:cNvPr>
          <p:cNvSpPr txBox="1"/>
          <p:nvPr/>
        </p:nvSpPr>
        <p:spPr>
          <a:xfrm>
            <a:off x="5590072" y="3572753"/>
            <a:ext cx="6223819" cy="1441933"/>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ctr">
              <a:lnSpc>
                <a:spcPct val="107000"/>
              </a:lnSpc>
              <a:spcAft>
                <a:spcPts val="800"/>
              </a:spcAft>
            </a:pPr>
            <a:r>
              <a:rPr lang="es-E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y la creación de espacios colaborativos para grupos de trabajo multidisciplinares”</a:t>
            </a:r>
            <a:endParaRPr lang="es-ES_tradnl"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7" name="Flecha: cheurón 16">
            <a:extLst>
              <a:ext uri="{FF2B5EF4-FFF2-40B4-BE49-F238E27FC236}">
                <a16:creationId xmlns="" xmlns:a16="http://schemas.microsoft.com/office/drawing/2014/main" id="{7F03B468-5549-4A70-8E20-832C37492FC5}"/>
              </a:ext>
            </a:extLst>
          </p:cNvPr>
          <p:cNvSpPr/>
          <p:nvPr/>
        </p:nvSpPr>
        <p:spPr>
          <a:xfrm>
            <a:off x="4095998" y="1148712"/>
            <a:ext cx="1456769" cy="5242530"/>
          </a:xfrm>
          <a:prstGeom prst="chevron">
            <a:avLst>
              <a:gd name="adj" fmla="val 50000"/>
            </a:avLst>
          </a:prstGeom>
          <a:solidFill>
            <a:schemeClr val="accent1">
              <a:lumMod val="75000"/>
            </a:schemeClr>
          </a:solidFill>
          <a:ln w="127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lstStyle/>
          <a:p>
            <a:pPr algn="ctr"/>
            <a:endParaRPr lang="es-US"/>
          </a:p>
        </p:txBody>
      </p:sp>
      <p:sp>
        <p:nvSpPr>
          <p:cNvPr id="3" name="Subtítulo 2"/>
          <p:cNvSpPr>
            <a:spLocks noGrp="1"/>
          </p:cNvSpPr>
          <p:nvPr>
            <p:ph type="subTitle" idx="1"/>
          </p:nvPr>
        </p:nvSpPr>
        <p:spPr>
          <a:xfrm>
            <a:off x="1310185" y="0"/>
            <a:ext cx="6400800" cy="672010"/>
          </a:xfrm>
        </p:spPr>
        <p:txBody>
          <a:bodyPr>
            <a:normAutofit/>
          </a:bodyPr>
          <a:lstStyle/>
          <a:p>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Consideraciones finales </a:t>
            </a:r>
            <a:endParaRPr lang="es-E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00361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95A6A882-BF82-4E07-92B7-831A50BCD55C}"/>
              </a:ext>
            </a:extLst>
          </p:cNvPr>
          <p:cNvSpPr>
            <a:spLocks noGrp="1"/>
          </p:cNvSpPr>
          <p:nvPr>
            <p:ph idx="1"/>
          </p:nvPr>
        </p:nvSpPr>
        <p:spPr>
          <a:xfrm>
            <a:off x="684211" y="685800"/>
            <a:ext cx="10480317" cy="3615267"/>
          </a:xfrm>
        </p:spPr>
        <p:txBody>
          <a:bodyPr/>
          <a:lstStyle/>
          <a:p>
            <a:pPr algn="just">
              <a:lnSpc>
                <a:spcPct val="107000"/>
              </a:lnSpc>
              <a:spcAft>
                <a:spcPts val="800"/>
              </a:spcAft>
            </a:pPr>
            <a:r>
              <a:rPr lang="es-ES" sz="2800" dirty="0">
                <a:solidFill>
                  <a:srgbClr val="000000"/>
                </a:solidFill>
                <a:latin typeface="Calibri" panose="020F0502020204030204" pitchFamily="34" charset="0"/>
                <a:ea typeface="Calibri" panose="020F0502020204030204" pitchFamily="34" charset="0"/>
              </a:rPr>
              <a:t>E</a:t>
            </a:r>
            <a:r>
              <a:rPr lang="es-ES" sz="2800" dirty="0">
                <a:solidFill>
                  <a:srgbClr val="000000"/>
                </a:solidFill>
                <a:effectLst/>
                <a:latin typeface="Calibri" panose="020F0502020204030204" pitchFamily="34" charset="0"/>
                <a:ea typeface="Calibri" panose="020F0502020204030204" pitchFamily="34" charset="0"/>
              </a:rPr>
              <a:t>l maestro no cede su puesto directivo, sino que lo hace desde las condiciones imperantes de virtualidad. Se trata de logar un estudiante independiente cognoscitivamente que pueda vencer el sistema de objetivos-contenidos-habilidades-valores que exige su carrera. </a:t>
            </a:r>
            <a:endParaRPr lang="es-ES_tradnl" sz="2800" dirty="0">
              <a:solidFill>
                <a:srgbClr val="000000"/>
              </a:solidFill>
              <a:effectLst/>
              <a:latin typeface="Calibri" panose="020F0502020204030204" pitchFamily="34" charset="0"/>
              <a:ea typeface="Calibri" panose="020F0502020204030204" pitchFamily="34" charset="0"/>
            </a:endParaRPr>
          </a:p>
          <a:p>
            <a:endParaRPr lang="es-ES_tradnl" dirty="0"/>
          </a:p>
        </p:txBody>
      </p:sp>
      <p:pic>
        <p:nvPicPr>
          <p:cNvPr id="4" name="Imagen 3">
            <a:extLst>
              <a:ext uri="{FF2B5EF4-FFF2-40B4-BE49-F238E27FC236}">
                <a16:creationId xmlns="" xmlns:a16="http://schemas.microsoft.com/office/drawing/2014/main" id="{4AE53921-8241-415E-A03A-02B1AEC626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6710" y="2949677"/>
            <a:ext cx="4488426" cy="3539613"/>
          </a:xfrm>
          <a:prstGeom prst="rect">
            <a:avLst/>
          </a:prstGeom>
          <a:ln>
            <a:noFill/>
          </a:ln>
          <a:effectLst>
            <a:softEdge rad="112500"/>
          </a:effectLst>
        </p:spPr>
      </p:pic>
    </p:spTree>
    <p:extLst>
      <p:ext uri="{BB962C8B-B14F-4D97-AF65-F5344CB8AC3E}">
        <p14:creationId xmlns:p14="http://schemas.microsoft.com/office/powerpoint/2010/main" val="3332729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CCA3FB6C-A2EB-405E-82C5-2480F132CBEF}"/>
              </a:ext>
            </a:extLst>
          </p:cNvPr>
          <p:cNvSpPr>
            <a:spLocks noGrp="1"/>
          </p:cNvSpPr>
          <p:nvPr>
            <p:ph idx="1"/>
          </p:nvPr>
        </p:nvSpPr>
        <p:spPr>
          <a:xfrm>
            <a:off x="302667" y="4574201"/>
            <a:ext cx="11040756" cy="1970822"/>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3">
            <a:schemeClr val="lt1"/>
          </a:lnRef>
          <a:fillRef idx="1">
            <a:schemeClr val="accent3"/>
          </a:fillRef>
          <a:effectRef idx="1">
            <a:schemeClr val="accent3"/>
          </a:effectRef>
          <a:fontRef idx="minor">
            <a:schemeClr val="lt1"/>
          </a:fontRef>
        </p:style>
        <p:txBody>
          <a:bodyPr>
            <a:normAutofit/>
          </a:bodyPr>
          <a:lstStyle/>
          <a:p>
            <a:pPr marL="0" indent="0">
              <a:buNone/>
            </a:pPr>
            <a:r>
              <a:rPr lang="es-ES" sz="3200" b="1" dirty="0" smtClean="0">
                <a:solidFill>
                  <a:srgbClr val="000000"/>
                </a:solidFill>
                <a:latin typeface="Verdana" panose="020B0604030504040204" pitchFamily="34" charset="0"/>
              </a:rPr>
              <a:t>Aulas virtuales como cultura </a:t>
            </a:r>
            <a:r>
              <a:rPr lang="es-ES" sz="3200" b="1" dirty="0">
                <a:solidFill>
                  <a:srgbClr val="000000"/>
                </a:solidFill>
                <a:latin typeface="Verdana" panose="020B0604030504040204" pitchFamily="34" charset="0"/>
              </a:rPr>
              <a:t>docente innovadora </a:t>
            </a:r>
            <a:r>
              <a:rPr lang="es-MX" sz="3200" dirty="0" smtClean="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es-MX" sz="3200" b="1" dirty="0">
                <a:solidFill>
                  <a:srgbClr val="000000"/>
                </a:solidFill>
                <a:latin typeface="Verdana" panose="020B0604030504040204" pitchFamily="34" charset="0"/>
              </a:rPr>
              <a:t>limitaciones de su implementación </a:t>
            </a:r>
            <a:endParaRPr lang="es-ES_tradnl" sz="3200" b="1" dirty="0">
              <a:solidFill>
                <a:srgbClr val="000000"/>
              </a:solidFill>
              <a:latin typeface="Verdana" panose="020B0604030504040204" pitchFamily="34" charset="0"/>
            </a:endParaRPr>
          </a:p>
        </p:txBody>
      </p:sp>
      <p:pic>
        <p:nvPicPr>
          <p:cNvPr id="6" name="Imagen 5">
            <a:extLst>
              <a:ext uri="{FF2B5EF4-FFF2-40B4-BE49-F238E27FC236}">
                <a16:creationId xmlns="" xmlns:a16="http://schemas.microsoft.com/office/drawing/2014/main" id="{41E7A922-6BB1-4D07-81CD-3B9294485F4F}"/>
              </a:ext>
            </a:extLst>
          </p:cNvPr>
          <p:cNvPicPr>
            <a:picLocks noChangeAspect="1"/>
          </p:cNvPicPr>
          <p:nvPr/>
        </p:nvPicPr>
        <p:blipFill rotWithShape="1">
          <a:blip r:embed="rId2">
            <a:extLst>
              <a:ext uri="{28A0092B-C50C-407E-A947-70E740481C1C}">
                <a14:useLocalDpi xmlns:a14="http://schemas.microsoft.com/office/drawing/2010/main" val="0"/>
              </a:ext>
            </a:extLst>
          </a:blip>
          <a:srcRect t="19963" b="2255"/>
          <a:stretch/>
        </p:blipFill>
        <p:spPr>
          <a:xfrm>
            <a:off x="8527733" y="0"/>
            <a:ext cx="3664267" cy="3515739"/>
          </a:xfrm>
          <a:prstGeom prst="rect">
            <a:avLst/>
          </a:prstGeom>
          <a:ln>
            <a:noFill/>
          </a:ln>
          <a:effectLst>
            <a:softEdge rad="112500"/>
          </a:effectLst>
        </p:spPr>
      </p:pic>
      <p:pic>
        <p:nvPicPr>
          <p:cNvPr id="8" name="Imagen 7">
            <a:extLst>
              <a:ext uri="{FF2B5EF4-FFF2-40B4-BE49-F238E27FC236}">
                <a16:creationId xmlns="" xmlns:a16="http://schemas.microsoft.com/office/drawing/2014/main" id="{1290FB13-3A23-4311-914F-BA0EE550D7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4344" y="825910"/>
            <a:ext cx="4896465" cy="3539613"/>
          </a:xfrm>
          <a:prstGeom prst="rect">
            <a:avLst/>
          </a:prstGeom>
          <a:ln>
            <a:noFill/>
          </a:ln>
          <a:effectLst>
            <a:softEdge rad="112500"/>
          </a:effectLst>
        </p:spPr>
      </p:pic>
    </p:spTree>
    <p:extLst>
      <p:ext uri="{BB962C8B-B14F-4D97-AF65-F5344CB8AC3E}">
        <p14:creationId xmlns:p14="http://schemas.microsoft.com/office/powerpoint/2010/main" val="35364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65FE82DB-CBA7-4A6E-B5F8-715D8A483E30}"/>
              </a:ext>
            </a:extLst>
          </p:cNvPr>
          <p:cNvSpPr>
            <a:spLocks noGrp="1"/>
          </p:cNvSpPr>
          <p:nvPr>
            <p:ph idx="1"/>
          </p:nvPr>
        </p:nvSpPr>
        <p:spPr>
          <a:xfrm>
            <a:off x="684211" y="2079523"/>
            <a:ext cx="10952265" cy="3666886"/>
          </a:xfrm>
          <a:solidFill>
            <a:schemeClr val="tx2"/>
          </a:solidFill>
          <a:ln>
            <a:noFill/>
          </a:ln>
          <a:effectLst/>
          <a:scene3d>
            <a:camera prst="orthographicFront">
              <a:rot lat="0" lon="0" rev="0"/>
            </a:camera>
            <a:lightRig rig="chilly" dir="t">
              <a:rot lat="0" lon="0" rev="18480000"/>
            </a:lightRig>
          </a:scene3d>
          <a:sp3d prstMaterial="clear">
            <a:bevelT h="63500"/>
          </a:sp3d>
        </p:spPr>
        <p:style>
          <a:lnRef idx="0">
            <a:scrgbClr r="0" g="0" b="0"/>
          </a:lnRef>
          <a:fillRef idx="0">
            <a:scrgbClr r="0" g="0" b="0"/>
          </a:fillRef>
          <a:effectRef idx="0">
            <a:scrgbClr r="0" g="0" b="0"/>
          </a:effectRef>
          <a:fontRef idx="minor">
            <a:schemeClr val="accent2"/>
          </a:fontRef>
        </p:style>
        <p:txBody>
          <a:bodyPr/>
          <a:lstStyle/>
          <a:p>
            <a:pPr marL="0" indent="0">
              <a:lnSpc>
                <a:spcPct val="107000"/>
              </a:lnSpc>
              <a:spcAft>
                <a:spcPts val="800"/>
              </a:spcAft>
              <a:buNone/>
            </a:pPr>
            <a:r>
              <a:rPr lang="es-ES" sz="2800" dirty="0">
                <a:solidFill>
                  <a:srgbClr val="000000"/>
                </a:solidFill>
                <a:effectLst/>
                <a:latin typeface="Arial" panose="020B0604020202020204" pitchFamily="34" charset="0"/>
                <a:ea typeface="Calibri" panose="020F0502020204030204" pitchFamily="34" charset="0"/>
                <a:cs typeface="Arial" panose="020B0604020202020204" pitchFamily="34" charset="0"/>
              </a:rPr>
              <a:t>.“El maestro no es virtual, es un ser humano, un maestro que imparte clases de su materia por la nueva modalidad educativa virtual, en un aula virtual. No cambia su rol, cambió solo su escenario”</a:t>
            </a:r>
            <a:endParaRPr lang="es-ES_tradnl" sz="2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endParaRPr lang="es-ES_tradnl" dirty="0"/>
          </a:p>
        </p:txBody>
      </p:sp>
    </p:spTree>
    <p:extLst>
      <p:ext uri="{BB962C8B-B14F-4D97-AF65-F5344CB8AC3E}">
        <p14:creationId xmlns:p14="http://schemas.microsoft.com/office/powerpoint/2010/main" val="366531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CA120184-40D4-4443-AE41-AF2C05B53ED3}"/>
              </a:ext>
            </a:extLst>
          </p:cNvPr>
          <p:cNvSpPr>
            <a:spLocks noGrp="1"/>
          </p:cNvSpPr>
          <p:nvPr>
            <p:ph idx="1"/>
          </p:nvPr>
        </p:nvSpPr>
        <p:spPr>
          <a:xfrm>
            <a:off x="684211" y="3760839"/>
            <a:ext cx="11173491" cy="283169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5"/>
          </a:lnRef>
          <a:fillRef idx="2">
            <a:schemeClr val="accent5"/>
          </a:fillRef>
          <a:effectRef idx="1">
            <a:schemeClr val="accent5"/>
          </a:effectRef>
          <a:fontRef idx="minor">
            <a:schemeClr val="dk1"/>
          </a:fontRef>
        </p:style>
        <p:txBody>
          <a:bodyPr/>
          <a:lstStyle/>
          <a:p>
            <a:pPr algn="just"/>
            <a:r>
              <a:rPr lang="es-ES" sz="2800" dirty="0">
                <a:solidFill>
                  <a:schemeClr val="bg1"/>
                </a:solidFill>
                <a:effectLst/>
                <a:latin typeface="Arial" panose="020B0604020202020204" pitchFamily="34" charset="0"/>
                <a:ea typeface="Calibri" panose="020F0502020204030204" pitchFamily="34" charset="0"/>
                <a:cs typeface="Arial" panose="020B0604020202020204" pitchFamily="34" charset="0"/>
              </a:rPr>
              <a:t>Las aulas virtuales utilizan un poderoso medio de enseñanza: la multimedia, considerado un sistema que combina diferentes medios, que toma como eje de confluencia el ordenador y cuya integración se caracteriza por la sincronización de los medios, la interacción entre el sistema y el usuario </a:t>
            </a:r>
            <a:r>
              <a:rPr lang="es-ES" sz="2000" dirty="0">
                <a:effectLst/>
                <a:latin typeface="Calibri" panose="020F0502020204030204" pitchFamily="34" charset="0"/>
                <a:ea typeface="Calibri" panose="020F0502020204030204" pitchFamily="34" charset="0"/>
              </a:rPr>
              <a:t>. </a:t>
            </a:r>
            <a:endParaRPr lang="es-ES_tradnl" dirty="0"/>
          </a:p>
        </p:txBody>
      </p:sp>
      <p:pic>
        <p:nvPicPr>
          <p:cNvPr id="4" name="Imagen 3">
            <a:extLst>
              <a:ext uri="{FF2B5EF4-FFF2-40B4-BE49-F238E27FC236}">
                <a16:creationId xmlns="" xmlns:a16="http://schemas.microsoft.com/office/drawing/2014/main" id="{6B923FE2-BB2A-49D2-B208-986446D01B9F}"/>
              </a:ext>
            </a:extLst>
          </p:cNvPr>
          <p:cNvPicPr>
            <a:picLocks noChangeAspect="1"/>
          </p:cNvPicPr>
          <p:nvPr/>
        </p:nvPicPr>
        <p:blipFill>
          <a:blip r:embed="rId2"/>
          <a:stretch>
            <a:fillRect/>
          </a:stretch>
        </p:blipFill>
        <p:spPr>
          <a:xfrm>
            <a:off x="7360398" y="0"/>
            <a:ext cx="4895512" cy="3542083"/>
          </a:xfrm>
          <a:prstGeom prst="rect">
            <a:avLst/>
          </a:prstGeom>
        </p:spPr>
      </p:pic>
    </p:spTree>
    <p:extLst>
      <p:ext uri="{BB962C8B-B14F-4D97-AF65-F5344CB8AC3E}">
        <p14:creationId xmlns:p14="http://schemas.microsoft.com/office/powerpoint/2010/main" val="3828416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Rectángulo: esquinas redondeadas 1048621"/>
          <p:cNvSpPr/>
          <p:nvPr/>
        </p:nvSpPr>
        <p:spPr>
          <a:xfrm>
            <a:off x="1224116" y="1194620"/>
            <a:ext cx="8950805" cy="1702359"/>
          </a:xfrm>
          <a:prstGeom prst="roundRect">
            <a:avLst/>
          </a:prstGeom>
          <a:solidFill>
            <a:schemeClr val="accent1">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lvl="0" algn="ctr">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falta de una cultura docente en relación con la innovación educativa, elemento imprescindible para dirigir un pensamiento renovador de la docencia</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4" name="Rectángulo: esquinas redondeadas 1048623"/>
          <p:cNvSpPr/>
          <p:nvPr/>
        </p:nvSpPr>
        <p:spPr>
          <a:xfrm>
            <a:off x="3008671" y="3098309"/>
            <a:ext cx="8391832" cy="1336660"/>
          </a:xfrm>
          <a:prstGeom prst="roundRect">
            <a:avLst/>
          </a:prstGeom>
          <a:solidFill>
            <a:srgbClr val="FFFFFF"/>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lvl="0" algn="ctr">
              <a:defRPr/>
            </a:pPr>
            <a:r>
              <a:rPr lang="es-MX" sz="2400" dirty="0" smtClean="0">
                <a:solidFill>
                  <a:srgbClr val="000000"/>
                </a:solidFill>
                <a:latin typeface="Verdana" panose="020B0604030504040204" pitchFamily="34" charset="0"/>
              </a:rPr>
              <a:t>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No todos los docentes son promotores de un aprendizaje más independiente, basado en la gestión de la información</a:t>
            </a:r>
            <a:r>
              <a:rPr lang="es-MX"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6" name="Rectángulo: esquinas redondeadas 1048625"/>
          <p:cNvSpPr/>
          <p:nvPr/>
        </p:nvSpPr>
        <p:spPr>
          <a:xfrm>
            <a:off x="2685671" y="4762025"/>
            <a:ext cx="8950806" cy="1336660"/>
          </a:xfrm>
          <a:prstGeom prst="roundRect">
            <a:avLst/>
          </a:prstGeom>
          <a:solidFill>
            <a:schemeClr val="accent2">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lvl="0">
              <a:lnSpc>
                <a:spcPct val="107000"/>
              </a:lnSpc>
              <a:spcBef>
                <a:spcPct val="20000"/>
              </a:spcBef>
              <a:spcAft>
                <a:spcPts val="800"/>
              </a:spcAft>
              <a:buClr>
                <a:prstClr val="white"/>
              </a:buClr>
              <a:buSzPct val="80000"/>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Insuficiente capacitación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docente para que el uso que puedan hacer de las TIC esté orientado hacia la innovación educativa </a:t>
            </a:r>
            <a:endParaRPr lang="es-ES_tradnl"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 name="CuadroTexto 9">
            <a:extLst>
              <a:ext uri="{FF2B5EF4-FFF2-40B4-BE49-F238E27FC236}">
                <a16:creationId xmlns="" xmlns:a16="http://schemas.microsoft.com/office/drawing/2014/main" id="{06F3872D-C152-4CFD-8C59-C1356A8D95D5}"/>
              </a:ext>
            </a:extLst>
          </p:cNvPr>
          <p:cNvSpPr txBox="1"/>
          <p:nvPr/>
        </p:nvSpPr>
        <p:spPr>
          <a:xfrm>
            <a:off x="2685671" y="471000"/>
            <a:ext cx="7345433" cy="584775"/>
          </a:xfrm>
          <a:prstGeom prst="rect">
            <a:avLst/>
          </a:prstGeom>
          <a:noFill/>
        </p:spPr>
        <p:txBody>
          <a:bodyPr wrap="square">
            <a:spAutoFit/>
          </a:bodyPr>
          <a:lstStyle/>
          <a:p>
            <a:r>
              <a:rPr lang="es-MX" sz="3200" dirty="0" smtClean="0">
                <a:solidFill>
                  <a:srgbClr val="002060"/>
                </a:solidFill>
                <a:latin typeface="Arial" panose="020B0604020202020204" pitchFamily="34" charset="0"/>
                <a:cs typeface="Arial" panose="020B0604020202020204" pitchFamily="34" charset="0"/>
              </a:rPr>
              <a:t>Limitaciones para el uso del aula virtual </a:t>
            </a:r>
            <a:endParaRPr lang="es-ES_tradnl"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3660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Rectángulo: esquinas redondeadas 1048621"/>
          <p:cNvSpPr/>
          <p:nvPr/>
        </p:nvSpPr>
        <p:spPr>
          <a:xfrm>
            <a:off x="1374241" y="1232422"/>
            <a:ext cx="8950805" cy="1702359"/>
          </a:xfrm>
          <a:prstGeom prst="roundRect">
            <a:avLst/>
          </a:prstGeom>
          <a:solidFill>
            <a:schemeClr val="accent1">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Dificultades en la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orientación y autoevaluación del proceso de aprendizaje</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4" name="Rectángulo: esquinas redondeadas 1048623"/>
          <p:cNvSpPr/>
          <p:nvPr/>
        </p:nvSpPr>
        <p:spPr>
          <a:xfrm>
            <a:off x="3008671" y="3098309"/>
            <a:ext cx="8391832" cy="1336660"/>
          </a:xfrm>
          <a:prstGeom prst="roundRect">
            <a:avLst/>
          </a:prstGeom>
          <a:solidFill>
            <a:srgbClr val="FFFFFF"/>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defRPr/>
            </a:pPr>
            <a:r>
              <a:rPr lang="es-US" sz="2400" dirty="0">
                <a:solidFill>
                  <a:srgbClr val="000000"/>
                </a:solidFill>
                <a:latin typeface="Arial" panose="020B0604020202020204" pitchFamily="34" charset="0"/>
                <a:ea typeface="Calibri" panose="020F0502020204030204" pitchFamily="34" charset="0"/>
                <a:cs typeface="Arial" panose="020B0604020202020204" pitchFamily="34" charset="0"/>
              </a:rPr>
              <a:t>Insuficiente autonomía de los estudiantes en el dominio de las TIC</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6" name="Rectángulo: esquinas redondeadas 1048625"/>
          <p:cNvSpPr/>
          <p:nvPr/>
        </p:nvSpPr>
        <p:spPr>
          <a:xfrm>
            <a:off x="2685671" y="4762025"/>
            <a:ext cx="8950806" cy="1336660"/>
          </a:xfrm>
          <a:prstGeom prst="roundRect">
            <a:avLst/>
          </a:prstGeom>
          <a:solidFill>
            <a:schemeClr val="accent2">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lnSpc>
                <a:spcPct val="107000"/>
              </a:lnSpc>
              <a:spcBef>
                <a:spcPct val="20000"/>
              </a:spcBef>
              <a:spcAft>
                <a:spcPts val="800"/>
              </a:spcAft>
              <a:buClr>
                <a:prstClr val="white"/>
              </a:buClr>
              <a:buSzPct val="80000"/>
              <a:defRPr/>
            </a:pPr>
            <a:r>
              <a:rPr lang="es-MX" sz="2400" dirty="0" smtClean="0">
                <a:solidFill>
                  <a:srgbClr val="000000"/>
                </a:solidFill>
                <a:latin typeface="Verdana" panose="020B0604030504040204" pitchFamily="34" charset="0"/>
              </a:rPr>
              <a:t>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Resistencia profesor-estudiante a cambios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en métodos y estilos de la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enseñanza-aprendizaje </a:t>
            </a:r>
            <a:endParaRPr lang="es-ES_tradnl"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 name="CuadroTexto 9">
            <a:extLst>
              <a:ext uri="{FF2B5EF4-FFF2-40B4-BE49-F238E27FC236}">
                <a16:creationId xmlns="" xmlns:a16="http://schemas.microsoft.com/office/drawing/2014/main" id="{06F3872D-C152-4CFD-8C59-C1356A8D95D5}"/>
              </a:ext>
            </a:extLst>
          </p:cNvPr>
          <p:cNvSpPr txBox="1"/>
          <p:nvPr/>
        </p:nvSpPr>
        <p:spPr>
          <a:xfrm>
            <a:off x="2685671" y="471000"/>
            <a:ext cx="7345433" cy="584775"/>
          </a:xfrm>
          <a:prstGeom prst="rect">
            <a:avLst/>
          </a:prstGeom>
          <a:noFill/>
        </p:spPr>
        <p:txBody>
          <a:bodyPr wrap="square">
            <a:spAutoFit/>
          </a:bodyPr>
          <a:lstStyle/>
          <a:p>
            <a:r>
              <a:rPr lang="es-MX" sz="3200" dirty="0" smtClean="0">
                <a:solidFill>
                  <a:srgbClr val="002060"/>
                </a:solidFill>
                <a:latin typeface="Arial" panose="020B0604020202020204" pitchFamily="34" charset="0"/>
                <a:cs typeface="Arial" panose="020B0604020202020204" pitchFamily="34" charset="0"/>
              </a:rPr>
              <a:t>Limitaciones para el uso del aula virtual </a:t>
            </a:r>
            <a:endParaRPr lang="es-ES_tradnl"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5032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Rectángulo: esquinas redondeadas 1048621"/>
          <p:cNvSpPr/>
          <p:nvPr/>
        </p:nvSpPr>
        <p:spPr>
          <a:xfrm>
            <a:off x="1374241" y="1232422"/>
            <a:ext cx="8950805" cy="1702359"/>
          </a:xfrm>
          <a:prstGeom prst="roundRect">
            <a:avLst/>
          </a:prstGeom>
          <a:solidFill>
            <a:schemeClr val="accent1">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No se organizan los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contenidos mediante una narrativa multimedia, gestionada a través de una secuencia de aprendizaje que jerarquice el trabajo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colaborativo. </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4" name="Rectángulo: esquinas redondeadas 1048623"/>
          <p:cNvSpPr/>
          <p:nvPr/>
        </p:nvSpPr>
        <p:spPr>
          <a:xfrm>
            <a:off x="3008671" y="3098309"/>
            <a:ext cx="8391832" cy="1336660"/>
          </a:xfrm>
          <a:prstGeom prst="roundRect">
            <a:avLst/>
          </a:prstGeom>
          <a:solidFill>
            <a:srgbClr val="FFFFFF"/>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No se evidencia sincronía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entre el desarrollo social y el perfeccionamiento de la formación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profesional</a:t>
            </a:r>
            <a:r>
              <a:rPr lang="es-MX" sz="2400" dirty="0" smtClean="0">
                <a:solidFill>
                  <a:srgbClr val="000000"/>
                </a:solidFill>
                <a:latin typeface="Verdana" panose="020B0604030504040204" pitchFamily="34" charset="0"/>
              </a:rPr>
              <a:t>. </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6" name="Rectángulo: esquinas redondeadas 1048625"/>
          <p:cNvSpPr/>
          <p:nvPr/>
        </p:nvSpPr>
        <p:spPr>
          <a:xfrm>
            <a:off x="2685671" y="4762025"/>
            <a:ext cx="8950806" cy="1336660"/>
          </a:xfrm>
          <a:prstGeom prst="roundRect">
            <a:avLst/>
          </a:prstGeom>
          <a:solidFill>
            <a:schemeClr val="accent2">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lnSpc>
                <a:spcPct val="107000"/>
              </a:lnSpc>
              <a:spcBef>
                <a:spcPct val="20000"/>
              </a:spcBef>
              <a:spcAft>
                <a:spcPts val="800"/>
              </a:spcAft>
              <a:buClr>
                <a:prstClr val="white"/>
              </a:buClr>
              <a:buSzPct val="80000"/>
              <a:defRPr/>
            </a:pPr>
            <a:r>
              <a:rPr lang="es-MX" sz="2400" dirty="0" smtClean="0">
                <a:solidFill>
                  <a:srgbClr val="000000"/>
                </a:solidFill>
                <a:latin typeface="Verdana" panose="020B0604030504040204" pitchFamily="34" charset="0"/>
              </a:rPr>
              <a:t> </a:t>
            </a:r>
            <a:endParaRPr lang="es-ES_tradnl"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 name="CuadroTexto 9">
            <a:extLst>
              <a:ext uri="{FF2B5EF4-FFF2-40B4-BE49-F238E27FC236}">
                <a16:creationId xmlns="" xmlns:a16="http://schemas.microsoft.com/office/drawing/2014/main" id="{06F3872D-C152-4CFD-8C59-C1356A8D95D5}"/>
              </a:ext>
            </a:extLst>
          </p:cNvPr>
          <p:cNvSpPr txBox="1"/>
          <p:nvPr/>
        </p:nvSpPr>
        <p:spPr>
          <a:xfrm>
            <a:off x="2685671" y="471000"/>
            <a:ext cx="7345433" cy="584775"/>
          </a:xfrm>
          <a:prstGeom prst="rect">
            <a:avLst/>
          </a:prstGeom>
          <a:noFill/>
        </p:spPr>
        <p:txBody>
          <a:bodyPr wrap="square">
            <a:spAutoFit/>
          </a:bodyPr>
          <a:lstStyle/>
          <a:p>
            <a:r>
              <a:rPr lang="es-MX" sz="3200" dirty="0" smtClean="0">
                <a:solidFill>
                  <a:srgbClr val="002060"/>
                </a:solidFill>
                <a:latin typeface="Arial" panose="020B0604020202020204" pitchFamily="34" charset="0"/>
                <a:cs typeface="Arial" panose="020B0604020202020204" pitchFamily="34" charset="0"/>
              </a:rPr>
              <a:t>Limitaciones para el uso del aula virtual </a:t>
            </a:r>
            <a:endParaRPr lang="es-ES_tradnl" sz="3200" dirty="0">
              <a:solidFill>
                <a:srgbClr val="002060"/>
              </a:solidFill>
              <a:latin typeface="Arial" panose="020B0604020202020204" pitchFamily="34" charset="0"/>
              <a:cs typeface="Arial" panose="020B0604020202020204" pitchFamily="34" charset="0"/>
            </a:endParaRPr>
          </a:p>
        </p:txBody>
      </p:sp>
      <p:sp>
        <p:nvSpPr>
          <p:cNvPr id="6" name="Rectángulo: esquinas redondeadas 1048625"/>
          <p:cNvSpPr/>
          <p:nvPr/>
        </p:nvSpPr>
        <p:spPr>
          <a:xfrm>
            <a:off x="2732778" y="4762025"/>
            <a:ext cx="8950806" cy="1336660"/>
          </a:xfrm>
          <a:prstGeom prst="roundRect">
            <a:avLst/>
          </a:prstGeom>
          <a:solidFill>
            <a:schemeClr val="accent2">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gn="ctr">
              <a:lnSpc>
                <a:spcPct val="107000"/>
              </a:lnSpc>
              <a:spcBef>
                <a:spcPct val="20000"/>
              </a:spcBef>
              <a:spcAft>
                <a:spcPts val="800"/>
              </a:spcAft>
              <a:buClr>
                <a:prstClr val="white"/>
              </a:buClr>
              <a:buSzPct val="80000"/>
              <a:defRPr/>
            </a:pPr>
            <a:r>
              <a:rPr lang="es-MX" sz="2400" dirty="0" smtClean="0">
                <a:solidFill>
                  <a:srgbClr val="000000"/>
                </a:solidFill>
                <a:latin typeface="Verdana" panose="020B0604030504040204" pitchFamily="34" charset="0"/>
              </a:rPr>
              <a:t>Falta de compromiso </a:t>
            </a:r>
            <a:r>
              <a:rPr lang="es-MX" sz="2400" dirty="0">
                <a:solidFill>
                  <a:srgbClr val="000000"/>
                </a:solidFill>
                <a:latin typeface="Verdana" panose="020B0604030504040204" pitchFamily="34" charset="0"/>
              </a:rPr>
              <a:t>personal de los docentes, así como el de las instituciones </a:t>
            </a:r>
            <a:r>
              <a:rPr lang="es-MX" sz="2400" dirty="0" smtClean="0">
                <a:solidFill>
                  <a:srgbClr val="000000"/>
                </a:solidFill>
                <a:latin typeface="Verdana" panose="020B0604030504040204" pitchFamily="34" charset="0"/>
              </a:rPr>
              <a:t>educativas</a:t>
            </a:r>
            <a:r>
              <a:rPr lang="es-MX" sz="2400" dirty="0">
                <a:solidFill>
                  <a:srgbClr val="000000"/>
                </a:solidFill>
                <a:latin typeface="Verdana" panose="020B0604030504040204" pitchFamily="34" charset="0"/>
              </a:rPr>
              <a:t>.</a:t>
            </a:r>
            <a:endParaRPr lang="es-ES_tradnl"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39680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2" name="Rectángulo: esquinas redondeadas 1048621"/>
          <p:cNvSpPr/>
          <p:nvPr/>
        </p:nvSpPr>
        <p:spPr>
          <a:xfrm>
            <a:off x="1374241" y="1232422"/>
            <a:ext cx="8950805" cy="1702359"/>
          </a:xfrm>
          <a:prstGeom prst="roundRect">
            <a:avLst/>
          </a:prstGeom>
          <a:solidFill>
            <a:schemeClr val="accent1">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No se utiliza para brindar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apoyo a aquellos estudiantes que muestren dificultades en su autopreparación o que, por razones personales justificadas, deban ausentarse temporalmente de las clases. </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4" name="Rectángulo: esquinas redondeadas 1048623"/>
          <p:cNvSpPr/>
          <p:nvPr/>
        </p:nvSpPr>
        <p:spPr>
          <a:xfrm>
            <a:off x="3008671" y="3098309"/>
            <a:ext cx="8391832" cy="1336660"/>
          </a:xfrm>
          <a:prstGeom prst="roundRect">
            <a:avLst/>
          </a:prstGeom>
          <a:solidFill>
            <a:srgbClr val="FFFFFF"/>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defRPr/>
            </a:pP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Necesidad de acometer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iniciativas para que esta propuesta innovadora se convierta en un estilo de trabajo metodológico en sus dos vertientes: docente y científica </a:t>
            </a:r>
            <a:endParaRPr lang="es-US"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48626" name="Rectángulo: esquinas redondeadas 1048625"/>
          <p:cNvSpPr/>
          <p:nvPr/>
        </p:nvSpPr>
        <p:spPr>
          <a:xfrm>
            <a:off x="2685671" y="4762025"/>
            <a:ext cx="8950806" cy="1336660"/>
          </a:xfrm>
          <a:prstGeom prst="roundRect">
            <a:avLst/>
          </a:prstGeom>
          <a:solidFill>
            <a:schemeClr val="accent2">
              <a:lumMod val="40000"/>
              <a:lumOff val="60000"/>
            </a:schemeClr>
          </a:solidFill>
          <a:ln w="2540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chor="ctr"/>
          <a:lstStyle/>
          <a:p>
            <a:pPr>
              <a:lnSpc>
                <a:spcPct val="107000"/>
              </a:lnSpc>
              <a:spcBef>
                <a:spcPct val="20000"/>
              </a:spcBef>
              <a:spcAft>
                <a:spcPts val="800"/>
              </a:spcAft>
              <a:buClr>
                <a:prstClr val="white"/>
              </a:buClr>
              <a:buSzPct val="80000"/>
              <a:defRPr/>
            </a:pPr>
            <a:r>
              <a:rPr lang="es-MX" sz="2400" dirty="0" smtClean="0">
                <a:solidFill>
                  <a:srgbClr val="000000"/>
                </a:solidFill>
                <a:latin typeface="Verdana" panose="020B0604030504040204" pitchFamily="34" charset="0"/>
              </a:rPr>
              <a:t>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Aceptar que las </a:t>
            </a:r>
            <a:r>
              <a:rPr lang="es-MX" sz="2400" dirty="0">
                <a:solidFill>
                  <a:srgbClr val="000000"/>
                </a:solidFill>
                <a:latin typeface="Arial" panose="020B0604020202020204" pitchFamily="34" charset="0"/>
                <a:ea typeface="Calibri" panose="020F0502020204030204" pitchFamily="34" charset="0"/>
                <a:cs typeface="Arial" panose="020B0604020202020204" pitchFamily="34" charset="0"/>
              </a:rPr>
              <a:t>aulas virtuales ofrecen la posibilidad de reanimar la docencia </a:t>
            </a:r>
            <a:endParaRPr lang="es-ES_tradnl" sz="2400" dirty="0">
              <a:solidFill>
                <a:srgbClr val="000000"/>
              </a:solidFill>
              <a:latin typeface="Arial" panose="020B0604020202020204" pitchFamily="34" charset="0"/>
              <a:ea typeface="Calibri" panose="020F0502020204030204" pitchFamily="34" charset="0"/>
              <a:cs typeface="Arial" panose="020B0604020202020204" pitchFamily="34" charset="0"/>
            </a:endParaRPr>
          </a:p>
        </p:txBody>
      </p:sp>
      <p:sp>
        <p:nvSpPr>
          <p:cNvPr id="10" name="CuadroTexto 9">
            <a:extLst>
              <a:ext uri="{FF2B5EF4-FFF2-40B4-BE49-F238E27FC236}">
                <a16:creationId xmlns="" xmlns:a16="http://schemas.microsoft.com/office/drawing/2014/main" id="{06F3872D-C152-4CFD-8C59-C1356A8D95D5}"/>
              </a:ext>
            </a:extLst>
          </p:cNvPr>
          <p:cNvSpPr txBox="1"/>
          <p:nvPr/>
        </p:nvSpPr>
        <p:spPr>
          <a:xfrm>
            <a:off x="2685671" y="471000"/>
            <a:ext cx="7345433" cy="584775"/>
          </a:xfrm>
          <a:prstGeom prst="rect">
            <a:avLst/>
          </a:prstGeom>
          <a:noFill/>
        </p:spPr>
        <p:txBody>
          <a:bodyPr wrap="square">
            <a:spAutoFit/>
          </a:bodyPr>
          <a:lstStyle/>
          <a:p>
            <a:r>
              <a:rPr lang="es-MX" sz="3200" dirty="0" smtClean="0">
                <a:solidFill>
                  <a:srgbClr val="002060"/>
                </a:solidFill>
                <a:latin typeface="Arial" panose="020B0604020202020204" pitchFamily="34" charset="0"/>
                <a:cs typeface="Arial" panose="020B0604020202020204" pitchFamily="34" charset="0"/>
              </a:rPr>
              <a:t>Limitaciones para el uso del aula virtual </a:t>
            </a:r>
            <a:endParaRPr lang="es-ES_tradnl" sz="32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291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 xmlns:a16="http://schemas.microsoft.com/office/drawing/2014/main" id="{601017AC-94C4-4F63-9703-4E01D667A3FD}"/>
              </a:ext>
            </a:extLst>
          </p:cNvPr>
          <p:cNvSpPr>
            <a:spLocks noGrp="1"/>
          </p:cNvSpPr>
          <p:nvPr>
            <p:ph idx="1"/>
          </p:nvPr>
        </p:nvSpPr>
        <p:spPr>
          <a:xfrm>
            <a:off x="4871884" y="1946786"/>
            <a:ext cx="7133303" cy="4218039"/>
          </a:xfrm>
          <a:solidFill>
            <a:schemeClr val="accent4">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0" algn="just">
              <a:lnSpc>
                <a:spcPct val="107000"/>
              </a:lnSpc>
              <a:spcAft>
                <a:spcPts val="800"/>
              </a:spcAft>
            </a:pPr>
            <a:r>
              <a:rPr lang="es-ES" sz="2400" dirty="0">
                <a:solidFill>
                  <a:schemeClr val="dk1"/>
                </a:solidFill>
                <a:latin typeface="Arial" panose="020B0604020202020204" pitchFamily="34" charset="0"/>
                <a:ea typeface="Calibri" panose="020F0502020204030204" pitchFamily="34" charset="0"/>
                <a:cs typeface="Arial" panose="020B0604020202020204" pitchFamily="34" charset="0"/>
              </a:rPr>
              <a:t>Deben aprovecharse las habilidades informáticas de los alumnos, adquiridas en las clases de Computación. </a:t>
            </a:r>
          </a:p>
          <a:p>
            <a:pPr marL="0" algn="just">
              <a:lnSpc>
                <a:spcPct val="107000"/>
              </a:lnSpc>
              <a:spcAft>
                <a:spcPts val="800"/>
              </a:spcAft>
            </a:pPr>
            <a:r>
              <a:rPr lang="es-ES" sz="2400" dirty="0">
                <a:solidFill>
                  <a:schemeClr val="dk1"/>
                </a:solidFill>
                <a:latin typeface="Arial" panose="020B0604020202020204" pitchFamily="34" charset="0"/>
                <a:ea typeface="Calibri" panose="020F0502020204030204" pitchFamily="34" charset="0"/>
                <a:cs typeface="Arial" panose="020B0604020202020204" pitchFamily="34" charset="0"/>
              </a:rPr>
              <a:t>Seleccionar la plataforma a utilizar en dependencia de su contenido y propósitos educativos, así como de las habilidades del docente y los alumnos. Al determinar su uso es necesario</a:t>
            </a:r>
            <a:endParaRPr lang="es-ES_tradnl" sz="2400" dirty="0">
              <a:solidFill>
                <a:schemeClr val="dk1"/>
              </a:solidFill>
              <a:latin typeface="Arial" panose="020B0604020202020204" pitchFamily="34" charset="0"/>
              <a:ea typeface="Calibri" panose="020F0502020204030204" pitchFamily="34" charset="0"/>
              <a:cs typeface="Arial" panose="020B0604020202020204" pitchFamily="34" charset="0"/>
            </a:endParaRPr>
          </a:p>
          <a:p>
            <a:endParaRPr lang="es-ES_tradnl" dirty="0"/>
          </a:p>
        </p:txBody>
      </p:sp>
      <p:pic>
        <p:nvPicPr>
          <p:cNvPr id="4" name="Imagen 3">
            <a:extLst>
              <a:ext uri="{FF2B5EF4-FFF2-40B4-BE49-F238E27FC236}">
                <a16:creationId xmlns="" xmlns:a16="http://schemas.microsoft.com/office/drawing/2014/main" id="{6CAC5B85-FC75-4751-A56E-CB81A10AE6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458" y="914400"/>
            <a:ext cx="4488426" cy="3539613"/>
          </a:xfrm>
          <a:prstGeom prst="rect">
            <a:avLst/>
          </a:prstGeom>
          <a:ln>
            <a:noFill/>
          </a:ln>
          <a:effectLst>
            <a:softEdge rad="112500"/>
          </a:effectLst>
        </p:spPr>
      </p:pic>
      <p:sp>
        <p:nvSpPr>
          <p:cNvPr id="6" name="CuadroTexto 5">
            <a:extLst>
              <a:ext uri="{FF2B5EF4-FFF2-40B4-BE49-F238E27FC236}">
                <a16:creationId xmlns="" xmlns:a16="http://schemas.microsoft.com/office/drawing/2014/main" id="{ABC91028-4870-4DF5-8EBE-F8B787DB57B8}"/>
              </a:ext>
            </a:extLst>
          </p:cNvPr>
          <p:cNvSpPr txBox="1"/>
          <p:nvPr/>
        </p:nvSpPr>
        <p:spPr>
          <a:xfrm>
            <a:off x="5265174" y="646075"/>
            <a:ext cx="6105832" cy="120032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rPr>
              <a:t>RECOMENDACIONES PARA LA DIRECCIÓN DEL PROCESO DE ENSEÑANZA-APRENDIZAJE VIRTUAL</a:t>
            </a:r>
            <a:endParaRPr kumimoji="0" lang="es-ES_tradnl" sz="24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mn-cs"/>
            </a:endParaRPr>
          </a:p>
        </p:txBody>
      </p:sp>
    </p:spTree>
    <p:extLst>
      <p:ext uri="{BB962C8B-B14F-4D97-AF65-F5344CB8AC3E}">
        <p14:creationId xmlns:p14="http://schemas.microsoft.com/office/powerpoint/2010/main" val="3416379230"/>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TotalTime>
  <Words>592</Words>
  <Application>Microsoft Office PowerPoint</Application>
  <PresentationFormat>Panorámica</PresentationFormat>
  <Paragraphs>45</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Century Gothic</vt:lpstr>
      <vt:lpstr>Verdana</vt:lpstr>
      <vt:lpstr>Wingdings 3</vt:lpstr>
      <vt:lpstr>Sector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Puerperio Normal</dc:title>
  <dc:creator>Luisa Saavedra</dc:creator>
  <cp:lastModifiedBy>Ito</cp:lastModifiedBy>
  <cp:revision>35</cp:revision>
  <dcterms:created xsi:type="dcterms:W3CDTF">2021-12-16T05:30:37Z</dcterms:created>
  <dcterms:modified xsi:type="dcterms:W3CDTF">2023-12-20T00:58:26Z</dcterms:modified>
</cp:coreProperties>
</file>