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84" r:id="rId18"/>
    <p:sldId id="280" r:id="rId19"/>
    <p:sldId id="272" r:id="rId20"/>
    <p:sldId id="281" r:id="rId21"/>
    <p:sldId id="273" r:id="rId22"/>
    <p:sldId id="274" r:id="rId23"/>
    <p:sldId id="283" r:id="rId24"/>
    <p:sldId id="275" r:id="rId25"/>
    <p:sldId id="285" r:id="rId26"/>
    <p:sldId id="276" r:id="rId27"/>
    <p:sldId id="282" r:id="rId28"/>
    <p:sldId id="277" r:id="rId29"/>
    <p:sldId id="278" r:id="rId30"/>
    <p:sldId id="279" r:id="rId3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FC0B3FC-6A75-4489-80FD-2E52709D0B4E}" type="datetimeFigureOut">
              <a:rPr lang="es-ES" smtClean="0"/>
              <a:pPr/>
              <a:t>01/01/2002</a:t>
            </a:fld>
            <a:endParaRPr lang="es-E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s-E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92FA133-FC48-40F3-8BE5-C12FA0B233D1}" type="slidenum">
              <a:rPr lang="es-ES" smtClean="0"/>
              <a:pPr/>
              <a:t>‹Nº›</a:t>
            </a:fld>
            <a:endParaRPr lang="es-E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FC0B3FC-6A75-4489-80FD-2E52709D0B4E}" type="datetimeFigureOut">
              <a:rPr lang="es-ES" smtClean="0"/>
              <a:pPr/>
              <a:t>01/01/2002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92FA133-FC48-40F3-8BE5-C12FA0B233D1}" type="slidenum">
              <a:rPr lang="es-ES" smtClean="0"/>
              <a:pPr/>
              <a:t>‹Nº›</a:t>
            </a:fld>
            <a:endParaRPr lang="es-E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FC0B3FC-6A75-4489-80FD-2E52709D0B4E}" type="datetimeFigureOut">
              <a:rPr lang="es-ES" smtClean="0"/>
              <a:pPr/>
              <a:t>01/01/2002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92FA133-FC48-40F3-8BE5-C12FA0B233D1}" type="slidenum">
              <a:rPr lang="es-ES" smtClean="0"/>
              <a:pPr/>
              <a:t>‹Nº›</a:t>
            </a:fld>
            <a:endParaRPr lang="es-E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FC0B3FC-6A75-4489-80FD-2E52709D0B4E}" type="datetimeFigureOut">
              <a:rPr lang="es-ES" smtClean="0"/>
              <a:pPr/>
              <a:t>01/01/2002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92FA133-FC48-40F3-8BE5-C12FA0B233D1}" type="slidenum">
              <a:rPr lang="es-ES" smtClean="0"/>
              <a:pPr/>
              <a:t>‹Nº›</a:t>
            </a:fld>
            <a:endParaRPr lang="es-ES"/>
          </a:p>
        </p:txBody>
      </p:sp>
      <p:sp>
        <p:nvSpPr>
          <p:cNvPr id="11" name="Title 10"/>
          <p:cNvSpPr>
            <a:spLocks noGrp="1"/>
          </p:cNvSpPr>
          <p:nvPr>
            <p:ph type="title"/>
          </p:nvPr>
        </p:nvSpPr>
        <p:spPr/>
        <p:txBody>
          <a:bodyPr/>
          <a:lstStyle/>
          <a:p>
            <a:r>
              <a:rPr lang="es-ES" smtClean="0"/>
              <a:t>Haga clic para modificar el estilo de título del patrón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FC0B3FC-6A75-4489-80FD-2E52709D0B4E}" type="datetimeFigureOut">
              <a:rPr lang="es-ES" smtClean="0"/>
              <a:pPr/>
              <a:t>01/01/2002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D92FA133-FC48-40F3-8BE5-C12FA0B233D1}"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FC0B3FC-6A75-4489-80FD-2E52709D0B4E}" type="datetimeFigureOut">
              <a:rPr lang="es-ES" smtClean="0"/>
              <a:pPr/>
              <a:t>01/01/2002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D92FA133-FC48-40F3-8BE5-C12FA0B233D1}" type="slidenum">
              <a:rPr lang="es-ES" smtClean="0"/>
              <a:pPr/>
              <a:t>‹Nº›</a:t>
            </a:fld>
            <a:endParaRPr lang="es-ES"/>
          </a:p>
        </p:txBody>
      </p:sp>
      <p:sp>
        <p:nvSpPr>
          <p:cNvPr id="12" name="Title 11"/>
          <p:cNvSpPr>
            <a:spLocks noGrp="1"/>
          </p:cNvSpPr>
          <p:nvPr>
            <p:ph type="title"/>
          </p:nvPr>
        </p:nvSpPr>
        <p:spPr/>
        <p:txBody>
          <a:bodyPr/>
          <a:lstStyle>
            <a:lvl1pPr>
              <a:defRPr>
                <a:solidFill>
                  <a:schemeClr val="tx2"/>
                </a:solidFill>
              </a:defRPr>
            </a:lvl1pPr>
          </a:lstStyle>
          <a:p>
            <a:r>
              <a:rPr lang="es-ES" smtClean="0"/>
              <a:t>Haga clic para modificar el estilo de título del patrón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FC0B3FC-6A75-4489-80FD-2E52709D0B4E}" type="datetimeFigureOut">
              <a:rPr lang="es-ES" smtClean="0"/>
              <a:pPr/>
              <a:t>01/01/2002</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D92FA133-FC48-40F3-8BE5-C12FA0B233D1}" type="slidenum">
              <a:rPr lang="es-ES" smtClean="0"/>
              <a:pPr/>
              <a:t>‹Nº›</a:t>
            </a:fld>
            <a:endParaRPr lang="es-E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1FC0B3FC-6A75-4489-80FD-2E52709D0B4E}" type="datetimeFigureOut">
              <a:rPr lang="es-ES" smtClean="0"/>
              <a:pPr/>
              <a:t>01/01/2002</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D92FA133-FC48-40F3-8BE5-C12FA0B233D1}" type="slidenum">
              <a:rPr lang="es-ES" smtClean="0"/>
              <a:pPr/>
              <a:t>‹Nº›</a:t>
            </a:fld>
            <a:endParaRPr lang="es-E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C0B3FC-6A75-4489-80FD-2E52709D0B4E}" type="datetimeFigureOut">
              <a:rPr lang="es-ES" smtClean="0"/>
              <a:pPr/>
              <a:t>01/01/2002</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D92FA133-FC48-40F3-8BE5-C12FA0B233D1}"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FC0B3FC-6A75-4489-80FD-2E52709D0B4E}" type="datetimeFigureOut">
              <a:rPr lang="es-ES" smtClean="0"/>
              <a:pPr/>
              <a:t>01/01/2002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D92FA133-FC48-40F3-8BE5-C12FA0B233D1}"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FC0B3FC-6A75-4489-80FD-2E52709D0B4E}" type="datetimeFigureOut">
              <a:rPr lang="es-ES" smtClean="0"/>
              <a:pPr/>
              <a:t>01/01/2002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D92FA133-FC48-40F3-8BE5-C12FA0B233D1}"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1FC0B3FC-6A75-4489-80FD-2E52709D0B4E}" type="datetimeFigureOut">
              <a:rPr lang="es-ES" smtClean="0"/>
              <a:pPr/>
              <a:t>01/01/2002</a:t>
            </a:fld>
            <a:endParaRPr lang="es-E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s-E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D92FA133-FC48-40F3-8BE5-C12FA0B233D1}"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3 Rectángulo"/>
          <p:cNvSpPr/>
          <p:nvPr/>
        </p:nvSpPr>
        <p:spPr>
          <a:xfrm>
            <a:off x="179512" y="476672"/>
            <a:ext cx="8784975" cy="1569660"/>
          </a:xfrm>
          <a:prstGeom prst="rect">
            <a:avLst/>
          </a:prstGeom>
        </p:spPr>
        <p:txBody>
          <a:bodyPr wrap="square">
            <a:spAutoFit/>
          </a:bodyPr>
          <a:lstStyle/>
          <a:p>
            <a:pPr algn="ctr"/>
            <a:r>
              <a:rPr lang="es-ES" sz="2400" dirty="0" smtClean="0">
                <a:solidFill>
                  <a:srgbClr val="FFFF00"/>
                </a:solidFill>
                <a:latin typeface="Arial" pitchFamily="34" charset="0"/>
                <a:cs typeface="Arial" pitchFamily="34" charset="0"/>
              </a:rPr>
              <a:t>UNIVERSIDAD DE CIENCIAS MÉDICAS DE LA HABANA</a:t>
            </a:r>
          </a:p>
          <a:p>
            <a:pPr algn="ctr"/>
            <a:r>
              <a:rPr lang="es-ES" sz="2400" dirty="0" smtClean="0">
                <a:solidFill>
                  <a:srgbClr val="FFFF00"/>
                </a:solidFill>
                <a:latin typeface="Arial" pitchFamily="34" charset="0"/>
                <a:cs typeface="Arial" pitchFamily="34" charset="0"/>
              </a:rPr>
              <a:t>FACULTAD DE ESTOMATOLOGÍA</a:t>
            </a:r>
          </a:p>
          <a:p>
            <a:pPr algn="ctr"/>
            <a:r>
              <a:rPr lang="es-ES" sz="2400" dirty="0" smtClean="0">
                <a:solidFill>
                  <a:srgbClr val="FFFF00"/>
                </a:solidFill>
                <a:latin typeface="Arial" pitchFamily="34" charset="0"/>
                <a:cs typeface="Arial" pitchFamily="34" charset="0"/>
              </a:rPr>
              <a:t>ENSEÑANZA TÉCNICA</a:t>
            </a:r>
          </a:p>
          <a:p>
            <a:pPr algn="ctr"/>
            <a:r>
              <a:rPr lang="es-ES" sz="2400" smtClean="0">
                <a:solidFill>
                  <a:srgbClr val="FFFF00"/>
                </a:solidFill>
                <a:latin typeface="Arial" pitchFamily="34" charset="0"/>
                <a:cs typeface="Arial" pitchFamily="34" charset="0"/>
              </a:rPr>
              <a:t>CURSO </a:t>
            </a:r>
            <a:r>
              <a:rPr lang="es-ES" sz="2400" smtClean="0">
                <a:solidFill>
                  <a:srgbClr val="FFFF00"/>
                </a:solidFill>
                <a:latin typeface="Arial" pitchFamily="34" charset="0"/>
                <a:cs typeface="Arial" pitchFamily="34" charset="0"/>
              </a:rPr>
              <a:t>2020-2021</a:t>
            </a:r>
            <a:endParaRPr lang="es-ES" sz="2400" dirty="0">
              <a:solidFill>
                <a:srgbClr val="FFFF00"/>
              </a:solidFill>
              <a:latin typeface="Arial" pitchFamily="34" charset="0"/>
              <a:cs typeface="Arial" pitchFamily="34" charset="0"/>
            </a:endParaRPr>
          </a:p>
        </p:txBody>
      </p:sp>
      <p:sp>
        <p:nvSpPr>
          <p:cNvPr id="5" name="4 Rectángulo"/>
          <p:cNvSpPr/>
          <p:nvPr/>
        </p:nvSpPr>
        <p:spPr>
          <a:xfrm>
            <a:off x="1187624" y="3068960"/>
            <a:ext cx="6716326" cy="461665"/>
          </a:xfrm>
          <a:prstGeom prst="rect">
            <a:avLst/>
          </a:prstGeom>
        </p:spPr>
        <p:txBody>
          <a:bodyPr wrap="none">
            <a:spAutoFit/>
          </a:bodyPr>
          <a:lstStyle/>
          <a:p>
            <a:r>
              <a:rPr lang="es-ES" sz="2400" dirty="0" smtClean="0">
                <a:solidFill>
                  <a:srgbClr val="FFFF00"/>
                </a:solidFill>
                <a:latin typeface="Arial" pitchFamily="34" charset="0"/>
                <a:cs typeface="Arial" pitchFamily="34" charset="0"/>
              </a:rPr>
              <a:t>Asignatura : PRÓTESIS PARCIAL REMOVIBLE</a:t>
            </a:r>
            <a:endParaRPr lang="es-ES" sz="2400" dirty="0">
              <a:solidFill>
                <a:srgbClr val="FFFF00"/>
              </a:solidFill>
              <a:latin typeface="Arial" pitchFamily="34" charset="0"/>
              <a:cs typeface="Arial" pitchFamily="34" charset="0"/>
            </a:endParaRPr>
          </a:p>
        </p:txBody>
      </p:sp>
      <p:sp>
        <p:nvSpPr>
          <p:cNvPr id="6" name="5 Rectángulo"/>
          <p:cNvSpPr/>
          <p:nvPr/>
        </p:nvSpPr>
        <p:spPr>
          <a:xfrm>
            <a:off x="1653804" y="4725144"/>
            <a:ext cx="5438476" cy="400110"/>
          </a:xfrm>
          <a:prstGeom prst="rect">
            <a:avLst/>
          </a:prstGeom>
        </p:spPr>
        <p:txBody>
          <a:bodyPr wrap="none">
            <a:spAutoFit/>
          </a:bodyPr>
          <a:lstStyle/>
          <a:p>
            <a:r>
              <a:rPr lang="es-ES" sz="2000" dirty="0" smtClean="0">
                <a:solidFill>
                  <a:srgbClr val="FFFF00"/>
                </a:solidFill>
                <a:latin typeface="Arial" pitchFamily="34" charset="0"/>
                <a:cs typeface="Arial" pitchFamily="34" charset="0"/>
              </a:rPr>
              <a:t>Profesor.  LIC. YUSDEL CRESPO  FROMETA</a:t>
            </a:r>
            <a:endParaRPr lang="es-ES" sz="20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25913170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332656"/>
            <a:ext cx="8856984" cy="6124754"/>
          </a:xfrm>
          <a:prstGeom prst="rect">
            <a:avLst/>
          </a:prstGeom>
        </p:spPr>
        <p:txBody>
          <a:bodyPr wrap="square">
            <a:spAutoFit/>
          </a:bodyPr>
          <a:lstStyle/>
          <a:p>
            <a:r>
              <a:rPr lang="es-ES" sz="2800" b="1" dirty="0" smtClean="0">
                <a:solidFill>
                  <a:srgbClr val="FFFF00"/>
                </a:solidFill>
                <a:latin typeface="Arial" pitchFamily="34" charset="0"/>
                <a:cs typeface="Arial" pitchFamily="34" charset="0"/>
              </a:rPr>
              <a:t>Planeo:</a:t>
            </a:r>
          </a:p>
          <a:p>
            <a:endParaRPr lang="es-ES" sz="2800" dirty="0" smtClean="0">
              <a:solidFill>
                <a:srgbClr val="FFFF00"/>
              </a:solidFill>
              <a:latin typeface="Arial" pitchFamily="34" charset="0"/>
              <a:cs typeface="Arial" pitchFamily="34" charset="0"/>
            </a:endParaRPr>
          </a:p>
          <a:p>
            <a:endParaRPr lang="es-ES" sz="2800" dirty="0" smtClean="0">
              <a:solidFill>
                <a:srgbClr val="FFFF00"/>
              </a:solidFill>
              <a:latin typeface="Arial" pitchFamily="34" charset="0"/>
              <a:cs typeface="Arial" pitchFamily="34" charset="0"/>
            </a:endParaRPr>
          </a:p>
          <a:p>
            <a:pPr algn="just"/>
            <a:r>
              <a:rPr lang="es-ES" sz="2800" dirty="0" smtClean="0">
                <a:solidFill>
                  <a:srgbClr val="FFFF00"/>
                </a:solidFill>
                <a:latin typeface="Arial" pitchFamily="34" charset="0"/>
                <a:cs typeface="Arial" pitchFamily="34" charset="0"/>
              </a:rPr>
              <a:t>Discusión de problemas y observaciones clínicas, recogidas durante el examen y complementadas con la historia clínica y los modelos de estudio.</a:t>
            </a:r>
          </a:p>
          <a:p>
            <a:pPr algn="just"/>
            <a:r>
              <a:rPr lang="es-ES" sz="2800" dirty="0" smtClean="0">
                <a:solidFill>
                  <a:srgbClr val="FFFF00"/>
                </a:solidFill>
                <a:latin typeface="Arial" pitchFamily="34" charset="0"/>
                <a:cs typeface="Arial" pitchFamily="34" charset="0"/>
              </a:rPr>
              <a:t>El planeo supone diagnóstico, definición del modo de tratamiento, proyecto, plan de trabajo, aun en sus menores detalles.</a:t>
            </a:r>
          </a:p>
          <a:p>
            <a:pPr algn="just"/>
            <a:r>
              <a:rPr lang="es-ES" sz="2800" dirty="0" smtClean="0">
                <a:solidFill>
                  <a:srgbClr val="FFFF00"/>
                </a:solidFill>
                <a:latin typeface="Arial" pitchFamily="34" charset="0"/>
                <a:cs typeface="Arial" pitchFamily="34" charset="0"/>
              </a:rPr>
              <a:t>En fin, este término se reserva para todo lo que se refiera a la configuración de detalles del futuro aparato, en estrecha conexión con los diferentes materiales a usar, la técnica de impresión, el tipo de paciente y la forma de tratarlo.</a:t>
            </a:r>
            <a:endParaRPr lang="es-ES" sz="28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16626534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1635765"/>
            <a:ext cx="8712968" cy="3539430"/>
          </a:xfrm>
          <a:prstGeom prst="rect">
            <a:avLst/>
          </a:prstGeom>
        </p:spPr>
        <p:txBody>
          <a:bodyPr wrap="square">
            <a:spAutoFit/>
          </a:bodyPr>
          <a:lstStyle/>
          <a:p>
            <a:r>
              <a:rPr lang="es-ES" sz="2800" b="1" dirty="0" smtClean="0">
                <a:solidFill>
                  <a:srgbClr val="FFFF00"/>
                </a:solidFill>
                <a:latin typeface="Arial" pitchFamily="34" charset="0"/>
                <a:cs typeface="Arial" pitchFamily="34" charset="0"/>
              </a:rPr>
              <a:t>Planeamiento:</a:t>
            </a:r>
          </a:p>
          <a:p>
            <a:endParaRPr lang="es-ES" sz="2800" dirty="0">
              <a:solidFill>
                <a:srgbClr val="FFFF00"/>
              </a:solidFill>
              <a:latin typeface="Arial" pitchFamily="34" charset="0"/>
              <a:cs typeface="Arial" pitchFamily="34" charset="0"/>
            </a:endParaRPr>
          </a:p>
          <a:p>
            <a:r>
              <a:rPr lang="es-ES" sz="2800" dirty="0" smtClean="0">
                <a:solidFill>
                  <a:srgbClr val="FFFF00"/>
                </a:solidFill>
                <a:latin typeface="Arial" pitchFamily="34" charset="0"/>
                <a:cs typeface="Arial" pitchFamily="34" charset="0"/>
              </a:rPr>
              <a:t> Es la fase donde se planifica la integración entre aparato y terreno biológico, o sea, se refiere  a la configuración del futuro aparato teniendo en cuenta las clasificaciones topográficas, funcionales  y  tipo de anclaje.</a:t>
            </a:r>
          </a:p>
          <a:p>
            <a:endParaRPr lang="es-ES" sz="2800" dirty="0">
              <a:solidFill>
                <a:srgbClr val="FFFF00"/>
              </a:solidFill>
            </a:endParaRPr>
          </a:p>
        </p:txBody>
      </p:sp>
    </p:spTree>
    <p:extLst>
      <p:ext uri="{BB962C8B-B14F-4D97-AF65-F5344CB8AC3E}">
        <p14:creationId xmlns="" xmlns:p14="http://schemas.microsoft.com/office/powerpoint/2010/main" val="25553622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260648"/>
            <a:ext cx="8784976" cy="3108543"/>
          </a:xfrm>
          <a:prstGeom prst="rect">
            <a:avLst/>
          </a:prstGeom>
        </p:spPr>
        <p:txBody>
          <a:bodyPr wrap="square">
            <a:spAutoFit/>
          </a:bodyPr>
          <a:lstStyle/>
          <a:p>
            <a:r>
              <a:rPr lang="es-ES" sz="2800" dirty="0" smtClean="0">
                <a:solidFill>
                  <a:srgbClr val="FFFF00"/>
                </a:solidFill>
                <a:latin typeface="Arial" pitchFamily="34" charset="0"/>
                <a:cs typeface="Arial" pitchFamily="34" charset="0"/>
              </a:rPr>
              <a:t>Diseño:</a:t>
            </a:r>
          </a:p>
          <a:p>
            <a:endParaRPr lang="es-ES" sz="2800" dirty="0" smtClean="0">
              <a:solidFill>
                <a:srgbClr val="FFFF00"/>
              </a:solidFill>
              <a:latin typeface="Arial" pitchFamily="34" charset="0"/>
              <a:cs typeface="Arial" pitchFamily="34" charset="0"/>
            </a:endParaRPr>
          </a:p>
          <a:p>
            <a:pPr algn="just"/>
            <a:r>
              <a:rPr lang="es-ES" sz="2800" dirty="0" smtClean="0">
                <a:solidFill>
                  <a:srgbClr val="FFFF00"/>
                </a:solidFill>
                <a:latin typeface="Arial" pitchFamily="34" charset="0"/>
                <a:cs typeface="Arial" pitchFamily="34" charset="0"/>
              </a:rPr>
              <a:t>Es el dibujo del futuro aparato que realizamos sobre el modelo de trabajo, para uso del laboratorio. Es tan sólo delineamiento de contornos y a lo sumo una maniobra complementaria, auxiliar o </a:t>
            </a:r>
            <a:r>
              <a:rPr lang="es-ES" sz="2800" dirty="0" err="1" smtClean="0">
                <a:solidFill>
                  <a:srgbClr val="FFFF00"/>
                </a:solidFill>
                <a:latin typeface="Arial" pitchFamily="34" charset="0"/>
                <a:cs typeface="Arial" pitchFamily="34" charset="0"/>
              </a:rPr>
              <a:t>constatatoria</a:t>
            </a:r>
            <a:r>
              <a:rPr lang="es-ES" sz="2800" dirty="0" smtClean="0">
                <a:solidFill>
                  <a:srgbClr val="FFFF00"/>
                </a:solidFill>
                <a:latin typeface="Arial" pitchFamily="34" charset="0"/>
                <a:cs typeface="Arial" pitchFamily="34" charset="0"/>
              </a:rPr>
              <a:t> del planeo.</a:t>
            </a:r>
            <a:endParaRPr lang="es-ES" sz="2800" dirty="0">
              <a:solidFill>
                <a:srgbClr val="FFFF00"/>
              </a:solidFill>
              <a:latin typeface="Arial" pitchFamily="34" charset="0"/>
              <a:cs typeface="Arial" pitchFamily="34" charset="0"/>
            </a:endParaRPr>
          </a:p>
        </p:txBody>
      </p:sp>
      <p:sp>
        <p:nvSpPr>
          <p:cNvPr id="5" name="4 Rectángulo"/>
          <p:cNvSpPr/>
          <p:nvPr/>
        </p:nvSpPr>
        <p:spPr>
          <a:xfrm>
            <a:off x="179512" y="3356992"/>
            <a:ext cx="8784976" cy="3816429"/>
          </a:xfrm>
          <a:prstGeom prst="rect">
            <a:avLst/>
          </a:prstGeom>
        </p:spPr>
        <p:txBody>
          <a:bodyPr wrap="square">
            <a:spAutoFit/>
          </a:bodyPr>
          <a:lstStyle/>
          <a:p>
            <a:pPr algn="just"/>
            <a:r>
              <a:rPr lang="es-ES" sz="2800" dirty="0" smtClean="0">
                <a:solidFill>
                  <a:srgbClr val="FFFF00"/>
                </a:solidFill>
                <a:latin typeface="Arial" pitchFamily="34" charset="0"/>
                <a:cs typeface="Arial" pitchFamily="34" charset="0"/>
              </a:rPr>
              <a:t>Cuando se va a dibujar o diseñar el aparato debe saberse con toda certeza:</a:t>
            </a:r>
          </a:p>
          <a:p>
            <a:pPr algn="just"/>
            <a:endParaRPr lang="es-ES" sz="2800" dirty="0" smtClean="0">
              <a:solidFill>
                <a:srgbClr val="FFFF00"/>
              </a:solidFill>
              <a:latin typeface="Arial" pitchFamily="34" charset="0"/>
              <a:cs typeface="Arial" pitchFamily="34" charset="0"/>
            </a:endParaRPr>
          </a:p>
          <a:p>
            <a:pPr algn="just"/>
            <a:r>
              <a:rPr lang="es-ES" sz="2800" dirty="0" smtClean="0">
                <a:solidFill>
                  <a:srgbClr val="FFFF00"/>
                </a:solidFill>
                <a:latin typeface="Arial" pitchFamily="34" charset="0"/>
                <a:cs typeface="Arial" pitchFamily="34" charset="0"/>
              </a:rPr>
              <a:t>•Qué pilares hemos elegido y la distribución de los mismos</a:t>
            </a:r>
          </a:p>
          <a:p>
            <a:pPr algn="just"/>
            <a:r>
              <a:rPr lang="es-ES" sz="2800" dirty="0" smtClean="0">
                <a:solidFill>
                  <a:srgbClr val="FFFF00"/>
                </a:solidFill>
                <a:latin typeface="Arial" pitchFamily="34" charset="0"/>
                <a:cs typeface="Arial" pitchFamily="34" charset="0"/>
              </a:rPr>
              <a:t>•Características del soporte, tipo de anclaje y modo de carga</a:t>
            </a:r>
          </a:p>
          <a:p>
            <a:pPr algn="just"/>
            <a:r>
              <a:rPr lang="es-ES" sz="2800" dirty="0" smtClean="0">
                <a:solidFill>
                  <a:srgbClr val="FFFF00"/>
                </a:solidFill>
                <a:latin typeface="Arial" pitchFamily="34" charset="0"/>
                <a:cs typeface="Arial" pitchFamily="34" charset="0"/>
              </a:rPr>
              <a:t>•Materiales que se van a usar.</a:t>
            </a:r>
          </a:p>
          <a:p>
            <a:pPr algn="just"/>
            <a:endParaRPr lang="es-ES" dirty="0">
              <a:solidFill>
                <a:srgbClr val="FFFF00"/>
              </a:solidFill>
            </a:endParaRPr>
          </a:p>
        </p:txBody>
      </p:sp>
    </p:spTree>
    <p:extLst>
      <p:ext uri="{BB962C8B-B14F-4D97-AF65-F5344CB8AC3E}">
        <p14:creationId xmlns="" xmlns:p14="http://schemas.microsoft.com/office/powerpoint/2010/main" val="42394944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2551837"/>
            <a:ext cx="8784976" cy="2246769"/>
          </a:xfrm>
          <a:prstGeom prst="rect">
            <a:avLst/>
          </a:prstGeom>
        </p:spPr>
        <p:txBody>
          <a:bodyPr wrap="square">
            <a:spAutoFit/>
          </a:bodyPr>
          <a:lstStyle/>
          <a:p>
            <a:pPr algn="just"/>
            <a:r>
              <a:rPr lang="es-ES" sz="2800" dirty="0" smtClean="0">
                <a:solidFill>
                  <a:srgbClr val="FFFF00"/>
                </a:solidFill>
                <a:latin typeface="Arial" pitchFamily="34" charset="0"/>
                <a:cs typeface="Arial" pitchFamily="34" charset="0"/>
              </a:rPr>
              <a:t>La importancia del planeamiento y del diseño se basa en que así se determina la forma del aparato, los elementos mecánicos que llevará y por lo tanto, se determina en qué forma se transportarán las fuerzas a la dentadura remanente</a:t>
            </a:r>
            <a:r>
              <a:rPr lang="es-ES" dirty="0" smtClean="0"/>
              <a:t>.</a:t>
            </a:r>
            <a:endParaRPr lang="es-ES" dirty="0"/>
          </a:p>
        </p:txBody>
      </p:sp>
    </p:spTree>
    <p:extLst>
      <p:ext uri="{BB962C8B-B14F-4D97-AF65-F5344CB8AC3E}">
        <p14:creationId xmlns="" xmlns:p14="http://schemas.microsoft.com/office/powerpoint/2010/main" val="30783262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476672"/>
            <a:ext cx="9036496" cy="6124754"/>
          </a:xfrm>
          <a:prstGeom prst="rect">
            <a:avLst/>
          </a:prstGeom>
        </p:spPr>
        <p:txBody>
          <a:bodyPr wrap="square">
            <a:spAutoFit/>
          </a:bodyPr>
          <a:lstStyle/>
          <a:p>
            <a:pPr algn="just"/>
            <a:r>
              <a:rPr lang="es-ES" sz="2800" b="1" dirty="0" smtClean="0">
                <a:solidFill>
                  <a:srgbClr val="FFFF00"/>
                </a:solidFill>
                <a:latin typeface="Arial" pitchFamily="34" charset="0"/>
                <a:cs typeface="Arial" pitchFamily="34" charset="0"/>
              </a:rPr>
              <a:t>Vía de inserción y remoción (eje de inserción):</a:t>
            </a:r>
          </a:p>
          <a:p>
            <a:pPr algn="just"/>
            <a:endParaRPr lang="es-ES" sz="2800" dirty="0" smtClean="0">
              <a:solidFill>
                <a:srgbClr val="FFFF00"/>
              </a:solidFill>
              <a:latin typeface="Arial" pitchFamily="34" charset="0"/>
              <a:cs typeface="Arial" pitchFamily="34" charset="0"/>
            </a:endParaRPr>
          </a:p>
          <a:p>
            <a:pPr algn="just"/>
            <a:r>
              <a:rPr lang="es-ES" sz="2800" dirty="0" smtClean="0">
                <a:solidFill>
                  <a:srgbClr val="FFFF00"/>
                </a:solidFill>
                <a:latin typeface="Arial" pitchFamily="34" charset="0"/>
                <a:cs typeface="Arial" pitchFamily="34" charset="0"/>
              </a:rPr>
              <a:t>Es el eje que coincide con la dirección de entrada y salida del futuro aparato  determinado por el ecuador protético que es perpendicular al eje vertical.</a:t>
            </a:r>
          </a:p>
          <a:p>
            <a:pPr algn="just"/>
            <a:r>
              <a:rPr lang="es-ES" sz="2800" dirty="0" smtClean="0">
                <a:solidFill>
                  <a:srgbClr val="FFFF00"/>
                </a:solidFill>
                <a:latin typeface="Arial" pitchFamily="34" charset="0"/>
                <a:cs typeface="Arial" pitchFamily="34" charset="0"/>
              </a:rPr>
              <a:t>Si por conveniencia en el análisis inclinamos el modelo en un plano no horizontal y le pasamos de nuevo el grafito, variará el ecuador y las correspondientes superficies retentivas y expulsivas en las coronas. Hacia el lado en que se incline el modelo se incrementará la superficie retentiva y disminuirá la expulsiva, mientras que del lado opuesto ocurre a la inversa, variando de esta forma el eje de inserción y remoción determinado.</a:t>
            </a:r>
            <a:endParaRPr lang="es-ES" sz="28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26953728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7504" y="44624"/>
            <a:ext cx="8928992" cy="6986528"/>
          </a:xfrm>
          <a:prstGeom prst="rect">
            <a:avLst/>
          </a:prstGeom>
        </p:spPr>
        <p:txBody>
          <a:bodyPr wrap="square">
            <a:spAutoFit/>
          </a:bodyPr>
          <a:lstStyle/>
          <a:p>
            <a:pPr algn="just"/>
            <a:r>
              <a:rPr lang="es-ES" sz="2800" b="1" dirty="0" smtClean="0">
                <a:solidFill>
                  <a:srgbClr val="FFFF00"/>
                </a:solidFill>
                <a:latin typeface="Arial" pitchFamily="34" charset="0"/>
                <a:cs typeface="Arial" pitchFamily="34" charset="0"/>
              </a:rPr>
              <a:t>Factores que intervienen en la inserción y remoción: </a:t>
            </a:r>
          </a:p>
          <a:p>
            <a:pPr algn="just"/>
            <a:endParaRPr lang="es-ES" sz="2800" dirty="0" smtClean="0">
              <a:solidFill>
                <a:srgbClr val="FFFF00"/>
              </a:solidFill>
              <a:latin typeface="Arial" pitchFamily="34" charset="0"/>
              <a:cs typeface="Arial" pitchFamily="34" charset="0"/>
            </a:endParaRPr>
          </a:p>
          <a:p>
            <a:pPr algn="just"/>
            <a:r>
              <a:rPr lang="es-ES" sz="2800" dirty="0" smtClean="0">
                <a:solidFill>
                  <a:srgbClr val="FFFF00"/>
                </a:solidFill>
                <a:latin typeface="Arial" pitchFamily="34" charset="0"/>
                <a:cs typeface="Arial" pitchFamily="34" charset="0"/>
              </a:rPr>
              <a:t>•Planos guías (paralelizar las caras proximales según los bordes)</a:t>
            </a:r>
          </a:p>
          <a:p>
            <a:pPr algn="just"/>
            <a:endParaRPr lang="es-ES" sz="2800" dirty="0" smtClean="0">
              <a:solidFill>
                <a:srgbClr val="FFFF00"/>
              </a:solidFill>
              <a:latin typeface="Arial" pitchFamily="34" charset="0"/>
              <a:cs typeface="Arial" pitchFamily="34" charset="0"/>
            </a:endParaRPr>
          </a:p>
          <a:p>
            <a:pPr algn="just"/>
            <a:r>
              <a:rPr lang="es-ES" sz="2800" dirty="0" smtClean="0">
                <a:solidFill>
                  <a:srgbClr val="FFFF00"/>
                </a:solidFill>
                <a:latin typeface="Arial" pitchFamily="34" charset="0"/>
                <a:cs typeface="Arial" pitchFamily="34" charset="0"/>
              </a:rPr>
              <a:t>•Retención (utilizar la adecuada de acuerdo al diente elegido)</a:t>
            </a:r>
          </a:p>
          <a:p>
            <a:pPr algn="just"/>
            <a:endParaRPr lang="es-ES" sz="2800" dirty="0" smtClean="0">
              <a:solidFill>
                <a:srgbClr val="FFFF00"/>
              </a:solidFill>
              <a:latin typeface="Arial" pitchFamily="34" charset="0"/>
              <a:cs typeface="Arial" pitchFamily="34" charset="0"/>
            </a:endParaRPr>
          </a:p>
          <a:p>
            <a:pPr algn="just"/>
            <a:r>
              <a:rPr lang="es-ES" sz="2800" dirty="0" smtClean="0">
                <a:solidFill>
                  <a:srgbClr val="FFFF00"/>
                </a:solidFill>
                <a:latin typeface="Arial" pitchFamily="34" charset="0"/>
                <a:cs typeface="Arial" pitchFamily="34" charset="0"/>
              </a:rPr>
              <a:t>•Interferencias Dentarias (preparaciones </a:t>
            </a:r>
            <a:r>
              <a:rPr lang="es-ES" sz="2800" dirty="0" err="1" smtClean="0">
                <a:solidFill>
                  <a:srgbClr val="FFFF00"/>
                </a:solidFill>
                <a:latin typeface="Arial" pitchFamily="34" charset="0"/>
                <a:cs typeface="Arial" pitchFamily="34" charset="0"/>
              </a:rPr>
              <a:t>biostáticas</a:t>
            </a:r>
            <a:r>
              <a:rPr lang="es-ES" sz="2800" dirty="0" smtClean="0">
                <a:solidFill>
                  <a:srgbClr val="FFFF00"/>
                </a:solidFill>
                <a:latin typeface="Arial" pitchFamily="34" charset="0"/>
                <a:cs typeface="Arial" pitchFamily="34" charset="0"/>
              </a:rPr>
              <a:t>)</a:t>
            </a:r>
          </a:p>
          <a:p>
            <a:pPr algn="just"/>
            <a:endParaRPr lang="es-ES" sz="2800" dirty="0" smtClean="0">
              <a:solidFill>
                <a:srgbClr val="FFFF00"/>
              </a:solidFill>
              <a:latin typeface="Arial" pitchFamily="34" charset="0"/>
              <a:cs typeface="Arial" pitchFamily="34" charset="0"/>
            </a:endParaRPr>
          </a:p>
          <a:p>
            <a:pPr algn="just"/>
            <a:r>
              <a:rPr lang="es-ES" sz="2800" dirty="0" smtClean="0">
                <a:solidFill>
                  <a:srgbClr val="FFFF00"/>
                </a:solidFill>
                <a:latin typeface="Arial" pitchFamily="34" charset="0"/>
                <a:cs typeface="Arial" pitchFamily="34" charset="0"/>
              </a:rPr>
              <a:t>•Estéticas (Seleccionar retenedores estéticos, los brazos circunferenciales lo más cervical posible)</a:t>
            </a:r>
          </a:p>
          <a:p>
            <a:pPr algn="just"/>
            <a:endParaRPr lang="es-ES" sz="2800" dirty="0" smtClean="0">
              <a:solidFill>
                <a:srgbClr val="FFFF00"/>
              </a:solidFill>
              <a:latin typeface="Arial" pitchFamily="34" charset="0"/>
              <a:cs typeface="Arial" pitchFamily="34" charset="0"/>
            </a:endParaRPr>
          </a:p>
          <a:p>
            <a:pPr algn="just"/>
            <a:r>
              <a:rPr lang="es-ES" sz="2800" dirty="0" smtClean="0">
                <a:solidFill>
                  <a:srgbClr val="FFFF00"/>
                </a:solidFill>
                <a:latin typeface="Arial" pitchFamily="34" charset="0"/>
                <a:cs typeface="Arial" pitchFamily="34" charset="0"/>
              </a:rPr>
              <a:t>•Óseas (</a:t>
            </a:r>
            <a:r>
              <a:rPr lang="es-ES" sz="2800" dirty="0" err="1" smtClean="0">
                <a:solidFill>
                  <a:srgbClr val="FFFF00"/>
                </a:solidFill>
                <a:latin typeface="Arial" pitchFamily="34" charset="0"/>
                <a:cs typeface="Arial" pitchFamily="34" charset="0"/>
              </a:rPr>
              <a:t>torus</a:t>
            </a:r>
            <a:r>
              <a:rPr lang="es-ES" sz="2800" dirty="0" smtClean="0">
                <a:solidFill>
                  <a:srgbClr val="FFFF00"/>
                </a:solidFill>
                <a:latin typeface="Arial" pitchFamily="34" charset="0"/>
                <a:cs typeface="Arial" pitchFamily="34" charset="0"/>
              </a:rPr>
              <a:t>, exóstosis, balcones, buscar diseños que lo esquiven)</a:t>
            </a:r>
            <a:endParaRPr lang="es-ES" sz="28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26972706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116632"/>
            <a:ext cx="9144000" cy="5693866"/>
          </a:xfrm>
          <a:prstGeom prst="rect">
            <a:avLst/>
          </a:prstGeom>
        </p:spPr>
        <p:txBody>
          <a:bodyPr wrap="square">
            <a:spAutoFit/>
          </a:bodyPr>
          <a:lstStyle/>
          <a:p>
            <a:r>
              <a:rPr lang="es-ES" sz="2800" dirty="0" smtClean="0">
                <a:solidFill>
                  <a:srgbClr val="FFFF00"/>
                </a:solidFill>
                <a:latin typeface="Arial" pitchFamily="34" charset="0"/>
                <a:cs typeface="Arial" pitchFamily="34" charset="0"/>
              </a:rPr>
              <a:t>Aspectos a tener en cuenta en el planeamiento y diseño:</a:t>
            </a:r>
          </a:p>
          <a:p>
            <a:endParaRPr lang="es-ES" sz="2800" dirty="0" smtClean="0">
              <a:solidFill>
                <a:srgbClr val="FFFF00"/>
              </a:solidFill>
              <a:latin typeface="Arial" pitchFamily="34" charset="0"/>
              <a:cs typeface="Arial" pitchFamily="34" charset="0"/>
            </a:endParaRPr>
          </a:p>
          <a:p>
            <a:r>
              <a:rPr lang="es-ES" sz="2800" dirty="0" smtClean="0">
                <a:solidFill>
                  <a:srgbClr val="FFFF00"/>
                </a:solidFill>
                <a:latin typeface="Arial" pitchFamily="34" charset="0"/>
                <a:cs typeface="Arial" pitchFamily="34" charset="0"/>
              </a:rPr>
              <a:t>Cuanto mayor sea la superficie por la cual la prótesis carga al maxilar por la vía dentaria, mejor será su estabilidad funcional.</a:t>
            </a:r>
          </a:p>
          <a:p>
            <a:endParaRPr lang="es-ES" sz="2800" dirty="0" smtClean="0">
              <a:solidFill>
                <a:srgbClr val="FFFF00"/>
              </a:solidFill>
              <a:latin typeface="Arial" pitchFamily="34" charset="0"/>
              <a:cs typeface="Arial" pitchFamily="34" charset="0"/>
            </a:endParaRPr>
          </a:p>
          <a:p>
            <a:r>
              <a:rPr lang="es-ES" sz="2800" dirty="0" smtClean="0">
                <a:solidFill>
                  <a:srgbClr val="FFFF00"/>
                </a:solidFill>
                <a:latin typeface="Arial" pitchFamily="34" charset="0"/>
                <a:cs typeface="Arial" pitchFamily="34" charset="0"/>
              </a:rPr>
              <a:t>Si se colocan dos retenedores, es preferible que estén en sentido diagonal mejor que diametral, y tratándose de retenedores circunferenciales es recomendable que uno esté en sentido </a:t>
            </a:r>
            <a:r>
              <a:rPr lang="es-ES" sz="2800" dirty="0" err="1" smtClean="0">
                <a:solidFill>
                  <a:srgbClr val="FFFF00"/>
                </a:solidFill>
                <a:latin typeface="Arial" pitchFamily="34" charset="0"/>
                <a:cs typeface="Arial" pitchFamily="34" charset="0"/>
              </a:rPr>
              <a:t>mesio</a:t>
            </a:r>
            <a:r>
              <a:rPr lang="es-ES" sz="2800" dirty="0" smtClean="0">
                <a:solidFill>
                  <a:srgbClr val="FFFF00"/>
                </a:solidFill>
                <a:latin typeface="Arial" pitchFamily="34" charset="0"/>
                <a:cs typeface="Arial" pitchFamily="34" charset="0"/>
              </a:rPr>
              <a:t>-distal y otro en el sentido opuesto.</a:t>
            </a:r>
          </a:p>
          <a:p>
            <a:endParaRPr lang="es-ES" sz="2800" dirty="0" smtClean="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5586371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402337"/>
            <a:ext cx="9144000" cy="2954655"/>
          </a:xfrm>
          <a:prstGeom prst="rect">
            <a:avLst/>
          </a:prstGeom>
        </p:spPr>
        <p:txBody>
          <a:bodyPr wrap="square">
            <a:spAutoFit/>
          </a:bodyPr>
          <a:lstStyle/>
          <a:p>
            <a:pPr algn="just"/>
            <a:r>
              <a:rPr lang="es-ES" sz="2800" dirty="0">
                <a:solidFill>
                  <a:srgbClr val="FFFF00"/>
                </a:solidFill>
                <a:latin typeface="Arial" pitchFamily="34" charset="0"/>
                <a:cs typeface="Arial" pitchFamily="34" charset="0"/>
              </a:rPr>
              <a:t>Si se puede utilizar un tercer pilar con retenedor se tratará de ubicar de manera que comprendan entre los tres, un triángulo con tendencia a la </a:t>
            </a:r>
            <a:r>
              <a:rPr lang="es-ES" sz="2800" dirty="0" err="1">
                <a:solidFill>
                  <a:srgbClr val="FFFF00"/>
                </a:solidFill>
                <a:latin typeface="Arial" pitchFamily="34" charset="0"/>
                <a:cs typeface="Arial" pitchFamily="34" charset="0"/>
              </a:rPr>
              <a:t>equilateralidad</a:t>
            </a:r>
            <a:r>
              <a:rPr lang="es-ES" sz="2800" dirty="0">
                <a:solidFill>
                  <a:srgbClr val="FFFF00"/>
                </a:solidFill>
                <a:latin typeface="Arial" pitchFamily="34" charset="0"/>
                <a:cs typeface="Arial" pitchFamily="34" charset="0"/>
              </a:rPr>
              <a:t>, o lo que es lo mismo, que si de un lado hay un retenedor del otro deberían estar los otros dos, bien alejados entre sí. </a:t>
            </a:r>
          </a:p>
          <a:p>
            <a:pPr algn="just"/>
            <a:endParaRPr lang="es-ES" sz="2800" dirty="0">
              <a:solidFill>
                <a:srgbClr val="FFFF00"/>
              </a:solidFill>
              <a:latin typeface="Arial" pitchFamily="34" charset="0"/>
              <a:cs typeface="Arial" pitchFamily="34" charset="0"/>
            </a:endParaRPr>
          </a:p>
          <a:p>
            <a:endParaRPr lang="es-ES" dirty="0"/>
          </a:p>
        </p:txBody>
      </p:sp>
      <p:sp>
        <p:nvSpPr>
          <p:cNvPr id="5" name="4 Rectángulo"/>
          <p:cNvSpPr/>
          <p:nvPr/>
        </p:nvSpPr>
        <p:spPr>
          <a:xfrm>
            <a:off x="0" y="3629342"/>
            <a:ext cx="9144000" cy="1815882"/>
          </a:xfrm>
          <a:prstGeom prst="rect">
            <a:avLst/>
          </a:prstGeom>
        </p:spPr>
        <p:txBody>
          <a:bodyPr wrap="square">
            <a:spAutoFit/>
          </a:bodyPr>
          <a:lstStyle/>
          <a:p>
            <a:pPr algn="just"/>
            <a:r>
              <a:rPr lang="es-ES" sz="2800" dirty="0">
                <a:solidFill>
                  <a:srgbClr val="FFFF00"/>
                </a:solidFill>
                <a:latin typeface="Arial" pitchFamily="34" charset="0"/>
                <a:cs typeface="Arial" pitchFamily="34" charset="0"/>
              </a:rPr>
              <a:t>Si se colocan dos retenedores de cada lado se buscará que el efecto tensor sea equivalente y la figura geométrica que los comprenda sea lo más parecida al cuadrado.</a:t>
            </a:r>
          </a:p>
        </p:txBody>
      </p:sp>
    </p:spTree>
    <p:extLst>
      <p:ext uri="{BB962C8B-B14F-4D97-AF65-F5344CB8AC3E}">
        <p14:creationId xmlns="" xmlns:p14="http://schemas.microsoft.com/office/powerpoint/2010/main" val="29589826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764704"/>
            <a:ext cx="9144000" cy="4401205"/>
          </a:xfrm>
          <a:prstGeom prst="rect">
            <a:avLst/>
          </a:prstGeom>
        </p:spPr>
        <p:txBody>
          <a:bodyPr wrap="square">
            <a:spAutoFit/>
          </a:bodyPr>
          <a:lstStyle/>
          <a:p>
            <a:r>
              <a:rPr lang="es-ES" sz="2800" dirty="0">
                <a:solidFill>
                  <a:srgbClr val="FFFF00"/>
                </a:solidFill>
                <a:latin typeface="Arial" pitchFamily="34" charset="0"/>
                <a:cs typeface="Arial" pitchFamily="34" charset="0"/>
              </a:rPr>
              <a:t>Reglas para el modo de carga de los maxilares:</a:t>
            </a:r>
          </a:p>
          <a:p>
            <a:endParaRPr lang="es-ES" sz="2800" dirty="0">
              <a:solidFill>
                <a:srgbClr val="FFFF00"/>
              </a:solidFill>
              <a:latin typeface="Arial" pitchFamily="34" charset="0"/>
              <a:cs typeface="Arial" pitchFamily="34" charset="0"/>
            </a:endParaRPr>
          </a:p>
          <a:p>
            <a:endParaRPr lang="es-ES" sz="2800" dirty="0">
              <a:solidFill>
                <a:srgbClr val="FFFF00"/>
              </a:solidFill>
              <a:latin typeface="Arial" pitchFamily="34" charset="0"/>
              <a:cs typeface="Arial" pitchFamily="34" charset="0"/>
            </a:endParaRPr>
          </a:p>
          <a:p>
            <a:r>
              <a:rPr lang="es-ES" sz="2800" dirty="0">
                <a:solidFill>
                  <a:srgbClr val="FFFF00"/>
                </a:solidFill>
                <a:latin typeface="Arial" pitchFamily="34" charset="0"/>
                <a:cs typeface="Arial" pitchFamily="34" charset="0"/>
              </a:rPr>
              <a:t>Para que haya carga por vía dentaria deben colocarse apoyos oclusales al extremo de cada brecha</a:t>
            </a:r>
            <a:r>
              <a:rPr lang="es-ES" sz="2800" dirty="0" smtClean="0">
                <a:solidFill>
                  <a:srgbClr val="FFFF00"/>
                </a:solidFill>
                <a:latin typeface="Arial" pitchFamily="34" charset="0"/>
                <a:cs typeface="Arial" pitchFamily="34" charset="0"/>
              </a:rPr>
              <a:t>.</a:t>
            </a:r>
          </a:p>
          <a:p>
            <a:endParaRPr lang="es-ES" sz="2800" dirty="0">
              <a:solidFill>
                <a:srgbClr val="FFFF00"/>
              </a:solidFill>
              <a:latin typeface="Arial" pitchFamily="34" charset="0"/>
              <a:cs typeface="Arial" pitchFamily="34" charset="0"/>
            </a:endParaRPr>
          </a:p>
          <a:p>
            <a:endParaRPr lang="es-ES" sz="2800" dirty="0">
              <a:solidFill>
                <a:srgbClr val="FFFF00"/>
              </a:solidFill>
              <a:latin typeface="Arial" pitchFamily="34" charset="0"/>
              <a:cs typeface="Arial" pitchFamily="34" charset="0"/>
            </a:endParaRPr>
          </a:p>
          <a:p>
            <a:r>
              <a:rPr lang="es-ES" sz="2800" dirty="0">
                <a:solidFill>
                  <a:srgbClr val="FFFF00"/>
                </a:solidFill>
                <a:latin typeface="Arial" pitchFamily="34" charset="0"/>
                <a:cs typeface="Arial" pitchFamily="34" charset="0"/>
              </a:rPr>
              <a:t>Para que haya carga por vía mucosa la base deberá estar libre sobre la mucosa, sin topes oclusales, unidos a ellas directamente.</a:t>
            </a:r>
          </a:p>
        </p:txBody>
      </p:sp>
    </p:spTree>
    <p:extLst>
      <p:ext uri="{BB962C8B-B14F-4D97-AF65-F5344CB8AC3E}">
        <p14:creationId xmlns="" xmlns:p14="http://schemas.microsoft.com/office/powerpoint/2010/main" val="7606557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7504" y="1606148"/>
            <a:ext cx="9036496" cy="3046988"/>
          </a:xfrm>
          <a:prstGeom prst="rect">
            <a:avLst/>
          </a:prstGeom>
        </p:spPr>
        <p:txBody>
          <a:bodyPr wrap="square">
            <a:spAutoFit/>
          </a:bodyPr>
          <a:lstStyle/>
          <a:p>
            <a:pPr algn="just"/>
            <a:endParaRPr lang="es-ES" sz="2400" dirty="0" smtClean="0">
              <a:solidFill>
                <a:srgbClr val="FFFF00"/>
              </a:solidFill>
              <a:latin typeface="Arial" pitchFamily="34" charset="0"/>
              <a:cs typeface="Arial" pitchFamily="34" charset="0"/>
            </a:endParaRPr>
          </a:p>
          <a:p>
            <a:pPr algn="just"/>
            <a:r>
              <a:rPr lang="es-ES" sz="2800" dirty="0" smtClean="0">
                <a:solidFill>
                  <a:srgbClr val="FFFF00"/>
                </a:solidFill>
                <a:latin typeface="Arial" pitchFamily="34" charset="0"/>
                <a:cs typeface="Arial" pitchFamily="34" charset="0"/>
              </a:rPr>
              <a:t>Para carga por ambas vías en un mismo maxilar debería recurrirse a prótesis de dos partes; una sobre dientes o parte dentaria, y otra mucosa. Esta última formada por la o las bases de extremo libre y el conector mayor seleccionado. </a:t>
            </a:r>
          </a:p>
          <a:p>
            <a:pPr algn="just"/>
            <a:endParaRPr lang="es-ES" sz="2800" dirty="0" smtClean="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24629422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95536" y="2204864"/>
            <a:ext cx="8352928" cy="2554545"/>
          </a:xfrm>
          <a:prstGeom prst="rect">
            <a:avLst/>
          </a:prstGeom>
        </p:spPr>
        <p:txBody>
          <a:bodyPr wrap="square">
            <a:spAutoFit/>
          </a:bodyPr>
          <a:lstStyle/>
          <a:p>
            <a:pPr algn="ctr"/>
            <a:r>
              <a:rPr lang="es-ES" sz="3200" dirty="0" smtClean="0">
                <a:solidFill>
                  <a:srgbClr val="FFFF00"/>
                </a:solidFill>
                <a:latin typeface="Arial" pitchFamily="34" charset="0"/>
                <a:cs typeface="Arial" pitchFamily="34" charset="0"/>
              </a:rPr>
              <a:t>Tema 6 </a:t>
            </a:r>
          </a:p>
          <a:p>
            <a:pPr algn="ctr"/>
            <a:endParaRPr lang="es-ES" sz="3200" dirty="0" smtClean="0">
              <a:solidFill>
                <a:srgbClr val="FFFF00"/>
              </a:solidFill>
              <a:latin typeface="Arial" pitchFamily="34" charset="0"/>
              <a:cs typeface="Arial" pitchFamily="34" charset="0"/>
            </a:endParaRPr>
          </a:p>
          <a:p>
            <a:pPr algn="ctr"/>
            <a:r>
              <a:rPr lang="es-ES" sz="3200" dirty="0" smtClean="0">
                <a:solidFill>
                  <a:srgbClr val="FFFF00"/>
                </a:solidFill>
                <a:latin typeface="Arial" pitchFamily="34" charset="0"/>
                <a:cs typeface="Arial" pitchFamily="34" charset="0"/>
              </a:rPr>
              <a:t> Planeamiento y diseño en Prótesis Parcial Removible   </a:t>
            </a:r>
          </a:p>
          <a:p>
            <a:pPr algn="ctr"/>
            <a:endParaRPr lang="es-ES" sz="32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30922805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7504" y="1700808"/>
            <a:ext cx="8856984" cy="3108543"/>
          </a:xfrm>
          <a:prstGeom prst="rect">
            <a:avLst/>
          </a:prstGeom>
        </p:spPr>
        <p:txBody>
          <a:bodyPr wrap="square">
            <a:spAutoFit/>
          </a:bodyPr>
          <a:lstStyle/>
          <a:p>
            <a:pPr algn="just"/>
            <a:r>
              <a:rPr lang="es-ES" sz="2800" dirty="0">
                <a:solidFill>
                  <a:srgbClr val="FFFF00"/>
                </a:solidFill>
                <a:latin typeface="Arial" pitchFamily="34" charset="0"/>
                <a:cs typeface="Arial" pitchFamily="34" charset="0"/>
              </a:rPr>
              <a:t>Las bases deberán ser extendidas, con bordes romos y gruesos toda vez que se trate de una base para carga por vía mucosa. En cambio, cuando la base sea para carga por vía dentaria la base podrá ser limitada, con bordes finos, puesto que no trabaja cargando a la mucosa sino que es simple sostén de dientes artificiales.</a:t>
            </a:r>
          </a:p>
        </p:txBody>
      </p:sp>
    </p:spTree>
    <p:extLst>
      <p:ext uri="{BB962C8B-B14F-4D97-AF65-F5344CB8AC3E}">
        <p14:creationId xmlns="" xmlns:p14="http://schemas.microsoft.com/office/powerpoint/2010/main" val="30878269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80120" y="2564904"/>
            <a:ext cx="8316416" cy="861774"/>
          </a:xfrm>
          <a:prstGeom prst="rect">
            <a:avLst/>
          </a:prstGeom>
        </p:spPr>
        <p:txBody>
          <a:bodyPr wrap="square">
            <a:spAutoFit/>
          </a:bodyPr>
          <a:lstStyle/>
          <a:p>
            <a:endParaRPr lang="es-ES" dirty="0" smtClean="0"/>
          </a:p>
          <a:p>
            <a:r>
              <a:rPr lang="es-ES" sz="3200" b="1" dirty="0" smtClean="0">
                <a:solidFill>
                  <a:srgbClr val="FFFF00"/>
                </a:solidFill>
                <a:latin typeface="Arial" pitchFamily="34" charset="0"/>
                <a:cs typeface="Arial" pitchFamily="34" charset="0"/>
              </a:rPr>
              <a:t>Pasos a seguir en el diseño</a:t>
            </a:r>
            <a:endParaRPr lang="es-ES" sz="3200" b="1"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18069023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116632"/>
            <a:ext cx="8964488" cy="6124754"/>
          </a:xfrm>
          <a:prstGeom prst="rect">
            <a:avLst/>
          </a:prstGeom>
        </p:spPr>
        <p:txBody>
          <a:bodyPr wrap="square">
            <a:spAutoFit/>
          </a:bodyPr>
          <a:lstStyle/>
          <a:p>
            <a:pPr marL="342900" indent="-342900">
              <a:buAutoNum type="arabicPeriod"/>
            </a:pPr>
            <a:r>
              <a:rPr lang="es-ES" sz="2800" dirty="0" smtClean="0">
                <a:solidFill>
                  <a:srgbClr val="FFFF00"/>
                </a:solidFill>
                <a:latin typeface="Arial" pitchFamily="34" charset="0"/>
                <a:cs typeface="Arial" pitchFamily="34" charset="0"/>
              </a:rPr>
              <a:t>Crítica del modelo.</a:t>
            </a:r>
          </a:p>
          <a:p>
            <a:endParaRPr lang="es-ES" sz="2800" dirty="0" smtClean="0">
              <a:solidFill>
                <a:srgbClr val="FFFF00"/>
              </a:solidFill>
              <a:latin typeface="Arial" pitchFamily="34" charset="0"/>
              <a:cs typeface="Arial" pitchFamily="34" charset="0"/>
            </a:endParaRPr>
          </a:p>
          <a:p>
            <a:r>
              <a:rPr lang="es-ES" sz="2800" dirty="0" smtClean="0">
                <a:solidFill>
                  <a:srgbClr val="FFFF00"/>
                </a:solidFill>
                <a:latin typeface="Arial" pitchFamily="34" charset="0"/>
                <a:cs typeface="Arial" pitchFamily="34" charset="0"/>
              </a:rPr>
              <a:t>2. Colocar el modelo en la platina, hallar los ángulos retentivos o eje de inserción. Para esto movemos la platina sobre la base y precisamos con la varilla analizadora el eje de inserción y remoción conveniente hasta conseguir un ecuador protético donde los pilares tengan una retención  distribuida lo más equitativamente posible entre sí.</a:t>
            </a:r>
          </a:p>
          <a:p>
            <a:endParaRPr lang="es-ES" sz="2800" dirty="0" smtClean="0">
              <a:solidFill>
                <a:srgbClr val="FFFF00"/>
              </a:solidFill>
              <a:latin typeface="Arial" pitchFamily="34" charset="0"/>
              <a:cs typeface="Arial" pitchFamily="34" charset="0"/>
            </a:endParaRPr>
          </a:p>
          <a:p>
            <a:r>
              <a:rPr lang="es-ES" sz="2800" dirty="0" smtClean="0">
                <a:solidFill>
                  <a:srgbClr val="FFFF00"/>
                </a:solidFill>
                <a:latin typeface="Arial" pitchFamily="34" charset="0"/>
                <a:cs typeface="Arial" pitchFamily="34" charset="0"/>
              </a:rPr>
              <a:t>Para encontrar el eje de inserción podemos marcar los ejes de los dientes sobre el zócalo del modelo visto de costado. Con ello se obtiene una bisectriz.</a:t>
            </a:r>
          </a:p>
          <a:p>
            <a:endParaRPr lang="es-ES" sz="2800" dirty="0" smtClean="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4619485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39552" y="2420888"/>
            <a:ext cx="8352928" cy="1815882"/>
          </a:xfrm>
          <a:prstGeom prst="rect">
            <a:avLst/>
          </a:prstGeom>
        </p:spPr>
        <p:txBody>
          <a:bodyPr wrap="square">
            <a:spAutoFit/>
          </a:bodyPr>
          <a:lstStyle/>
          <a:p>
            <a:r>
              <a:rPr lang="es-ES" sz="2800" dirty="0">
                <a:solidFill>
                  <a:srgbClr val="FFFF00"/>
                </a:solidFill>
                <a:latin typeface="Arial" pitchFamily="34" charset="0"/>
                <a:cs typeface="Arial" pitchFamily="34" charset="0"/>
              </a:rPr>
              <a:t>Luego se toma el modelo mirando desde atrás, y se hace lo mismo con lo que se puede obtener otra bisectriz. El término medio de ellas sería el eje de inserción.</a:t>
            </a:r>
          </a:p>
        </p:txBody>
      </p:sp>
    </p:spTree>
    <p:extLst>
      <p:ext uri="{BB962C8B-B14F-4D97-AF65-F5344CB8AC3E}">
        <p14:creationId xmlns="" xmlns:p14="http://schemas.microsoft.com/office/powerpoint/2010/main" val="37410957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7504" y="620688"/>
            <a:ext cx="8928992" cy="5262979"/>
          </a:xfrm>
          <a:prstGeom prst="rect">
            <a:avLst/>
          </a:prstGeom>
        </p:spPr>
        <p:txBody>
          <a:bodyPr wrap="square">
            <a:spAutoFit/>
          </a:bodyPr>
          <a:lstStyle/>
          <a:p>
            <a:r>
              <a:rPr lang="es-ES" sz="2800" dirty="0" smtClean="0">
                <a:solidFill>
                  <a:srgbClr val="FFFF00"/>
                </a:solidFill>
                <a:latin typeface="Arial" pitchFamily="34" charset="0"/>
                <a:cs typeface="Arial" pitchFamily="34" charset="0"/>
              </a:rPr>
              <a:t>A veces, por razones de conveniencia (estética o de retención), el eje término medio no es el mejor. Por eso comenzamos a mirar el modelo desde arriba y así determinamos el eje aproximado que vaya atendiendo a las exigencias anotadas con el cual se determina un eje que llamamos eje de conveniencia, que puede o no coincidir con el eje término medio. Muchas veces, por razones estéticas, inclinamos el modelo y hacemos que en un diente visible se obtenga el ecuador más próximo a la encía, con lo que el retenedor se expondrá menos.</a:t>
            </a:r>
          </a:p>
          <a:p>
            <a:endParaRPr lang="es-ES" sz="2800" dirty="0" smtClean="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8850442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2551837"/>
            <a:ext cx="8568952" cy="2246769"/>
          </a:xfrm>
          <a:prstGeom prst="rect">
            <a:avLst/>
          </a:prstGeom>
        </p:spPr>
        <p:txBody>
          <a:bodyPr wrap="square">
            <a:spAutoFit/>
          </a:bodyPr>
          <a:lstStyle/>
          <a:p>
            <a:pPr algn="just"/>
            <a:r>
              <a:rPr lang="es-ES" sz="2800" dirty="0">
                <a:solidFill>
                  <a:srgbClr val="FFFF00"/>
                </a:solidFill>
                <a:latin typeface="Arial" pitchFamily="34" charset="0"/>
                <a:cs typeface="Arial" pitchFamily="34" charset="0"/>
              </a:rPr>
              <a:t>Estando el modelo inclinado según convenga respecto a la vertical sobre la platina del analizador significa que en esta relación de posición se encontrará la línea de entrada y salida del aparato en la boca del paciente. </a:t>
            </a:r>
          </a:p>
        </p:txBody>
      </p:sp>
    </p:spTree>
    <p:extLst>
      <p:ext uri="{BB962C8B-B14F-4D97-AF65-F5344CB8AC3E}">
        <p14:creationId xmlns="" xmlns:p14="http://schemas.microsoft.com/office/powerpoint/2010/main" val="9795447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620688"/>
            <a:ext cx="8712968" cy="5262979"/>
          </a:xfrm>
          <a:prstGeom prst="rect">
            <a:avLst/>
          </a:prstGeom>
        </p:spPr>
        <p:txBody>
          <a:bodyPr wrap="square">
            <a:spAutoFit/>
          </a:bodyPr>
          <a:lstStyle/>
          <a:p>
            <a:r>
              <a:rPr lang="es-ES" sz="2800" dirty="0" smtClean="0">
                <a:solidFill>
                  <a:srgbClr val="FFFF00"/>
                </a:solidFill>
                <a:latin typeface="Arial" pitchFamily="34" charset="0"/>
                <a:cs typeface="Arial" pitchFamily="34" charset="0"/>
              </a:rPr>
              <a:t>3.Marcar el ecuador protético.</a:t>
            </a:r>
          </a:p>
          <a:p>
            <a:endParaRPr lang="es-ES" sz="2800" dirty="0" smtClean="0">
              <a:solidFill>
                <a:srgbClr val="FFFF00"/>
              </a:solidFill>
              <a:latin typeface="Arial" pitchFamily="34" charset="0"/>
              <a:cs typeface="Arial" pitchFamily="34" charset="0"/>
            </a:endParaRPr>
          </a:p>
          <a:p>
            <a:r>
              <a:rPr lang="es-ES" sz="2800" dirty="0" smtClean="0">
                <a:solidFill>
                  <a:srgbClr val="FFFF00"/>
                </a:solidFill>
                <a:latin typeface="Arial" pitchFamily="34" charset="0"/>
                <a:cs typeface="Arial" pitchFamily="34" charset="0"/>
              </a:rPr>
              <a:t>•Se hace por medio de un grafito ajustado en el eje del analizador</a:t>
            </a:r>
          </a:p>
          <a:p>
            <a:r>
              <a:rPr lang="es-ES" sz="2800" dirty="0" smtClean="0">
                <a:solidFill>
                  <a:srgbClr val="FFFF00"/>
                </a:solidFill>
                <a:latin typeface="Arial" pitchFamily="34" charset="0"/>
                <a:cs typeface="Arial" pitchFamily="34" charset="0"/>
              </a:rPr>
              <a:t>•Se recorren todos los dientes extremos y también aquellos que van a tomar contacto con ganchos continuos</a:t>
            </a:r>
          </a:p>
          <a:p>
            <a:r>
              <a:rPr lang="es-ES" sz="2800" dirty="0" smtClean="0">
                <a:solidFill>
                  <a:srgbClr val="FFFF00"/>
                </a:solidFill>
                <a:latin typeface="Arial" pitchFamily="34" charset="0"/>
                <a:cs typeface="Arial" pitchFamily="34" charset="0"/>
              </a:rPr>
              <a:t>•También se marcarán las zonas proximales gingivales que delimitan los ángulos retentivos que vamos a eliminar, y por último la zona gingival que presente socavados que luego dificultan la ubicación de barras o conectores.</a:t>
            </a:r>
            <a:endParaRPr lang="es-ES" sz="28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4733371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1412776"/>
            <a:ext cx="9036496" cy="3539430"/>
          </a:xfrm>
          <a:prstGeom prst="rect">
            <a:avLst/>
          </a:prstGeom>
        </p:spPr>
        <p:txBody>
          <a:bodyPr wrap="square">
            <a:spAutoFit/>
          </a:bodyPr>
          <a:lstStyle/>
          <a:p>
            <a:pPr algn="just"/>
            <a:r>
              <a:rPr lang="es-ES" sz="2800" dirty="0" smtClean="0">
                <a:solidFill>
                  <a:srgbClr val="FFFF00"/>
                </a:solidFill>
                <a:latin typeface="Arial" pitchFamily="34" charset="0"/>
                <a:cs typeface="Arial" pitchFamily="34" charset="0"/>
              </a:rPr>
              <a:t>4.Obtener </a:t>
            </a:r>
            <a:r>
              <a:rPr lang="es-ES" sz="2800" dirty="0">
                <a:solidFill>
                  <a:srgbClr val="FFFF00"/>
                </a:solidFill>
                <a:latin typeface="Arial" pitchFamily="34" charset="0"/>
                <a:cs typeface="Arial" pitchFamily="34" charset="0"/>
              </a:rPr>
              <a:t>el punto retentivo o profundidad de retención, marcándola con lápiz rojo. La cantidad de retención que buscamos es la mínima efectiva para evitar grandes fuerzas sobre los dientes. Colocar medidor de profundidad de 0.010 que es para el cromo cobalto y marcar con lápiz rojo el punto de retención final donde irá el brazo retentivo por debajo del calibrador y junto al mismo.</a:t>
            </a:r>
          </a:p>
        </p:txBody>
      </p:sp>
    </p:spTree>
    <p:extLst>
      <p:ext uri="{BB962C8B-B14F-4D97-AF65-F5344CB8AC3E}">
        <p14:creationId xmlns="" xmlns:p14="http://schemas.microsoft.com/office/powerpoint/2010/main" val="28948167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1268760"/>
            <a:ext cx="8784976" cy="4401205"/>
          </a:xfrm>
          <a:prstGeom prst="rect">
            <a:avLst/>
          </a:prstGeom>
        </p:spPr>
        <p:txBody>
          <a:bodyPr wrap="square">
            <a:spAutoFit/>
          </a:bodyPr>
          <a:lstStyle/>
          <a:p>
            <a:pPr algn="just"/>
            <a:r>
              <a:rPr lang="es-ES" sz="2800" dirty="0" smtClean="0">
                <a:solidFill>
                  <a:srgbClr val="FFFF00"/>
                </a:solidFill>
                <a:latin typeface="Arial" pitchFamily="34" charset="0"/>
                <a:cs typeface="Arial" pitchFamily="34" charset="0"/>
              </a:rPr>
              <a:t>5.Marcar en el zócalo del modelo el eje de inserción y remoción. Para esto  se registrará con lápiz tinta la dirección del eje de inserción retenido en varias caras del zócalo del modelo, trazando una line que siga la dirección de la varilla analizadora .Esto nos permite llevar el modelo al paralizador cuantas veces sean necesarias para la realización del trabajo.</a:t>
            </a:r>
          </a:p>
          <a:p>
            <a:pPr algn="just"/>
            <a:endParaRPr lang="es-ES" sz="2800" dirty="0" smtClean="0">
              <a:solidFill>
                <a:srgbClr val="FFFF00"/>
              </a:solidFill>
              <a:latin typeface="Arial" pitchFamily="34" charset="0"/>
              <a:cs typeface="Arial" pitchFamily="34" charset="0"/>
            </a:endParaRPr>
          </a:p>
          <a:p>
            <a:pPr algn="just"/>
            <a:endParaRPr lang="es-ES" sz="2800" dirty="0" smtClean="0">
              <a:solidFill>
                <a:srgbClr val="FFFF00"/>
              </a:solidFill>
              <a:latin typeface="Arial" pitchFamily="34" charset="0"/>
              <a:cs typeface="Arial" pitchFamily="34" charset="0"/>
            </a:endParaRPr>
          </a:p>
          <a:p>
            <a:pPr algn="just"/>
            <a:r>
              <a:rPr lang="es-ES" sz="2800" dirty="0" smtClean="0">
                <a:solidFill>
                  <a:srgbClr val="FFFF00"/>
                </a:solidFill>
                <a:latin typeface="Arial" pitchFamily="34" charset="0"/>
                <a:cs typeface="Arial" pitchFamily="34" charset="0"/>
              </a:rPr>
              <a:t>6.Dibujar el futuro aparato con lápiz negro.</a:t>
            </a:r>
            <a:endParaRPr lang="es-ES" sz="28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38739365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7504" y="1268760"/>
            <a:ext cx="8928992" cy="5324535"/>
          </a:xfrm>
          <a:prstGeom prst="rect">
            <a:avLst/>
          </a:prstGeom>
        </p:spPr>
        <p:txBody>
          <a:bodyPr wrap="square">
            <a:spAutoFit/>
          </a:bodyPr>
          <a:lstStyle/>
          <a:p>
            <a:r>
              <a:rPr lang="es-ES" sz="2000" dirty="0" smtClean="0">
                <a:solidFill>
                  <a:srgbClr val="FFFF00"/>
                </a:solidFill>
                <a:latin typeface="Arial" pitchFamily="34" charset="0"/>
                <a:cs typeface="Arial" pitchFamily="34" charset="0"/>
              </a:rPr>
              <a:t>Libro de Materiales Dentales. Colectivo de autores. Fatesa.2009.</a:t>
            </a:r>
          </a:p>
          <a:p>
            <a:endParaRPr lang="es-ES" sz="2000" dirty="0" smtClean="0">
              <a:solidFill>
                <a:srgbClr val="FFFF00"/>
              </a:solidFill>
              <a:latin typeface="Arial" pitchFamily="34" charset="0"/>
              <a:cs typeface="Arial" pitchFamily="34" charset="0"/>
            </a:endParaRPr>
          </a:p>
          <a:p>
            <a:r>
              <a:rPr lang="es-ES" sz="2000" dirty="0" err="1" smtClean="0">
                <a:solidFill>
                  <a:srgbClr val="FFFF00"/>
                </a:solidFill>
                <a:latin typeface="Arial" pitchFamily="34" charset="0"/>
                <a:cs typeface="Arial" pitchFamily="34" charset="0"/>
              </a:rPr>
              <a:t>Rebossio</a:t>
            </a:r>
            <a:r>
              <a:rPr lang="es-ES" sz="2000" dirty="0" smtClean="0">
                <a:solidFill>
                  <a:srgbClr val="FFFF00"/>
                </a:solidFill>
                <a:latin typeface="Arial" pitchFamily="34" charset="0"/>
                <a:cs typeface="Arial" pitchFamily="34" charset="0"/>
              </a:rPr>
              <a:t> A.D. Prótesis Parcial Removible. Ciencia y Técnica. Instituto </a:t>
            </a:r>
          </a:p>
          <a:p>
            <a:r>
              <a:rPr lang="es-ES" sz="2000" dirty="0" smtClean="0">
                <a:solidFill>
                  <a:srgbClr val="FFFF00"/>
                </a:solidFill>
                <a:latin typeface="Arial" pitchFamily="34" charset="0"/>
                <a:cs typeface="Arial" pitchFamily="34" charset="0"/>
              </a:rPr>
              <a:t>Cubano del Libro. La Habana 1972</a:t>
            </a:r>
          </a:p>
          <a:p>
            <a:endParaRPr lang="es-ES" sz="2000" dirty="0" smtClean="0">
              <a:solidFill>
                <a:srgbClr val="FFFF00"/>
              </a:solidFill>
              <a:latin typeface="Arial" pitchFamily="34" charset="0"/>
              <a:cs typeface="Arial" pitchFamily="34" charset="0"/>
            </a:endParaRPr>
          </a:p>
          <a:p>
            <a:r>
              <a:rPr lang="es-ES" sz="2000" dirty="0" err="1" smtClean="0">
                <a:solidFill>
                  <a:srgbClr val="FFFF00"/>
                </a:solidFill>
                <a:latin typeface="Arial" pitchFamily="34" charset="0"/>
                <a:cs typeface="Arial" pitchFamily="34" charset="0"/>
              </a:rPr>
              <a:t>Barber</a:t>
            </a:r>
            <a:r>
              <a:rPr lang="es-ES" sz="2000" dirty="0" smtClean="0">
                <a:solidFill>
                  <a:srgbClr val="FFFF00"/>
                </a:solidFill>
                <a:latin typeface="Arial" pitchFamily="34" charset="0"/>
                <a:cs typeface="Arial" pitchFamily="34" charset="0"/>
              </a:rPr>
              <a:t> Ramona G. Diseño y Planeamiento aparatológico en  Prótesis Parcial Removible. Primera y segunda parte. Escuela Estomatología. Universidad de la Habana. 1975.</a:t>
            </a:r>
          </a:p>
          <a:p>
            <a:endParaRPr lang="es-ES" sz="2000" dirty="0" smtClean="0">
              <a:solidFill>
                <a:srgbClr val="FFFF00"/>
              </a:solidFill>
              <a:latin typeface="Arial" pitchFamily="34" charset="0"/>
              <a:cs typeface="Arial" pitchFamily="34" charset="0"/>
            </a:endParaRPr>
          </a:p>
          <a:p>
            <a:r>
              <a:rPr lang="es-ES" sz="2000" dirty="0" err="1" smtClean="0">
                <a:solidFill>
                  <a:srgbClr val="FFFF00"/>
                </a:solidFill>
                <a:latin typeface="Arial" pitchFamily="34" charset="0"/>
                <a:cs typeface="Arial" pitchFamily="34" charset="0"/>
              </a:rPr>
              <a:t>Applegate</a:t>
            </a:r>
            <a:r>
              <a:rPr lang="es-ES" sz="2000" dirty="0" smtClean="0">
                <a:solidFill>
                  <a:srgbClr val="FFFF00"/>
                </a:solidFill>
                <a:latin typeface="Arial" pitchFamily="34" charset="0"/>
                <a:cs typeface="Arial" pitchFamily="34" charset="0"/>
              </a:rPr>
              <a:t> O. Elementos de prótesis de dentaduras parciales removible. Buenos  Aires. Argentina. 1959.</a:t>
            </a:r>
          </a:p>
          <a:p>
            <a:endParaRPr lang="es-ES" sz="2000" dirty="0" smtClean="0">
              <a:solidFill>
                <a:srgbClr val="FFFF00"/>
              </a:solidFill>
              <a:latin typeface="Arial" pitchFamily="34" charset="0"/>
              <a:cs typeface="Arial" pitchFamily="34" charset="0"/>
            </a:endParaRPr>
          </a:p>
          <a:p>
            <a:r>
              <a:rPr lang="es-ES" sz="2000" dirty="0" smtClean="0">
                <a:solidFill>
                  <a:srgbClr val="FFFF00"/>
                </a:solidFill>
                <a:latin typeface="Arial" pitchFamily="34" charset="0"/>
                <a:cs typeface="Arial" pitchFamily="34" charset="0"/>
              </a:rPr>
              <a:t>Material de Apoyo a los programas de la especialidad del técnico de Prótesis Dental. MINSAP.1981.</a:t>
            </a:r>
          </a:p>
          <a:p>
            <a:endParaRPr lang="es-ES" sz="2000" dirty="0" smtClean="0">
              <a:solidFill>
                <a:srgbClr val="FFFF00"/>
              </a:solidFill>
              <a:latin typeface="Arial" pitchFamily="34" charset="0"/>
              <a:cs typeface="Arial" pitchFamily="34" charset="0"/>
            </a:endParaRPr>
          </a:p>
          <a:p>
            <a:r>
              <a:rPr lang="es-ES" sz="2000" dirty="0" err="1" smtClean="0">
                <a:solidFill>
                  <a:srgbClr val="FFFF00"/>
                </a:solidFill>
                <a:latin typeface="Arial" pitchFamily="34" charset="0"/>
                <a:cs typeface="Arial" pitchFamily="34" charset="0"/>
              </a:rPr>
              <a:t>Cossio</a:t>
            </a:r>
            <a:r>
              <a:rPr lang="es-ES" sz="2000" dirty="0" smtClean="0">
                <a:solidFill>
                  <a:srgbClr val="FFFF00"/>
                </a:solidFill>
                <a:latin typeface="Arial" pitchFamily="34" charset="0"/>
                <a:cs typeface="Arial" pitchFamily="34" charset="0"/>
              </a:rPr>
              <a:t> C Teresa. Especialidad Estomatología. Prótesis Estomatológica tomo I y II texto provisional. MINSAP.1982. </a:t>
            </a:r>
            <a:endParaRPr lang="es-ES" sz="2000" dirty="0">
              <a:solidFill>
                <a:srgbClr val="FFFF00"/>
              </a:solidFill>
              <a:latin typeface="Arial" pitchFamily="34" charset="0"/>
              <a:cs typeface="Arial" pitchFamily="34" charset="0"/>
            </a:endParaRPr>
          </a:p>
        </p:txBody>
      </p:sp>
      <p:sp>
        <p:nvSpPr>
          <p:cNvPr id="5" name="4 Rectángulo"/>
          <p:cNvSpPr/>
          <p:nvPr/>
        </p:nvSpPr>
        <p:spPr>
          <a:xfrm>
            <a:off x="2844445" y="116632"/>
            <a:ext cx="345511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Bibliografía</a:t>
            </a:r>
            <a:endParaRPr lang="es-E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 xmlns:p14="http://schemas.microsoft.com/office/powerpoint/2010/main" val="8986363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67544" y="1412776"/>
            <a:ext cx="3456384" cy="584775"/>
          </a:xfrm>
          <a:prstGeom prst="rect">
            <a:avLst/>
          </a:prstGeom>
        </p:spPr>
        <p:txBody>
          <a:bodyPr wrap="square">
            <a:spAutoFit/>
          </a:bodyPr>
          <a:lstStyle/>
          <a:p>
            <a:r>
              <a:rPr lang="es-ES" sz="3200" dirty="0" smtClean="0">
                <a:solidFill>
                  <a:srgbClr val="FFFF00"/>
                </a:solidFill>
                <a:latin typeface="Arial" pitchFamily="34" charset="0"/>
                <a:cs typeface="Arial" pitchFamily="34" charset="0"/>
              </a:rPr>
              <a:t>SUMARIO:</a:t>
            </a:r>
            <a:endParaRPr lang="es-ES" sz="3200" dirty="0">
              <a:solidFill>
                <a:srgbClr val="FFFF00"/>
              </a:solidFill>
              <a:latin typeface="Arial" pitchFamily="34" charset="0"/>
              <a:cs typeface="Arial" pitchFamily="34" charset="0"/>
            </a:endParaRPr>
          </a:p>
        </p:txBody>
      </p:sp>
      <p:sp>
        <p:nvSpPr>
          <p:cNvPr id="5" name="4 Rectángulo"/>
          <p:cNvSpPr/>
          <p:nvPr/>
        </p:nvSpPr>
        <p:spPr>
          <a:xfrm>
            <a:off x="467544" y="2413338"/>
            <a:ext cx="8424936" cy="3539430"/>
          </a:xfrm>
          <a:prstGeom prst="rect">
            <a:avLst/>
          </a:prstGeom>
        </p:spPr>
        <p:txBody>
          <a:bodyPr wrap="square">
            <a:spAutoFit/>
          </a:bodyPr>
          <a:lstStyle/>
          <a:p>
            <a:r>
              <a:rPr lang="es-ES" sz="2800" dirty="0">
                <a:solidFill>
                  <a:srgbClr val="FFFF00"/>
                </a:solidFill>
                <a:latin typeface="Arial" pitchFamily="34" charset="0"/>
                <a:cs typeface="Arial" pitchFamily="34" charset="0"/>
              </a:rPr>
              <a:t>6</a:t>
            </a:r>
            <a:r>
              <a:rPr lang="es-ES" sz="2800" dirty="0" smtClean="0">
                <a:solidFill>
                  <a:srgbClr val="FFFF00"/>
                </a:solidFill>
                <a:latin typeface="Arial" pitchFamily="34" charset="0"/>
                <a:cs typeface="Arial" pitchFamily="34" charset="0"/>
              </a:rPr>
              <a:t>.1.- Analizadores o </a:t>
            </a:r>
            <a:r>
              <a:rPr lang="es-ES" sz="2800" dirty="0" err="1" smtClean="0">
                <a:solidFill>
                  <a:srgbClr val="FFFF00"/>
                </a:solidFill>
                <a:latin typeface="Arial" pitchFamily="34" charset="0"/>
                <a:cs typeface="Arial" pitchFamily="34" charset="0"/>
              </a:rPr>
              <a:t>tangenciómetros</a:t>
            </a:r>
            <a:r>
              <a:rPr lang="es-ES" sz="2800" dirty="0" smtClean="0">
                <a:solidFill>
                  <a:srgbClr val="FFFF00"/>
                </a:solidFill>
                <a:latin typeface="Arial" pitchFamily="34" charset="0"/>
                <a:cs typeface="Arial" pitchFamily="34" charset="0"/>
              </a:rPr>
              <a:t>. Concepto. Tipos. Descripción del analizador de </a:t>
            </a:r>
            <a:r>
              <a:rPr lang="es-ES" sz="2800" dirty="0" err="1" smtClean="0">
                <a:solidFill>
                  <a:srgbClr val="FFFF00"/>
                </a:solidFill>
                <a:latin typeface="Arial" pitchFamily="34" charset="0"/>
                <a:cs typeface="Arial" pitchFamily="34" charset="0"/>
              </a:rPr>
              <a:t>Ney</a:t>
            </a:r>
            <a:r>
              <a:rPr lang="es-ES" sz="2800" dirty="0" smtClean="0">
                <a:solidFill>
                  <a:srgbClr val="FFFF00"/>
                </a:solidFill>
                <a:latin typeface="Arial" pitchFamily="34" charset="0"/>
                <a:cs typeface="Arial" pitchFamily="34" charset="0"/>
              </a:rPr>
              <a:t>. Aditamentos. Usos del analizador. </a:t>
            </a:r>
          </a:p>
          <a:p>
            <a:endParaRPr lang="es-ES" sz="2800" dirty="0" smtClean="0">
              <a:solidFill>
                <a:srgbClr val="FFFF00"/>
              </a:solidFill>
              <a:latin typeface="Arial" pitchFamily="34" charset="0"/>
              <a:cs typeface="Arial" pitchFamily="34" charset="0"/>
            </a:endParaRPr>
          </a:p>
          <a:p>
            <a:r>
              <a:rPr lang="es-ES" sz="2800" dirty="0">
                <a:solidFill>
                  <a:srgbClr val="FFFF00"/>
                </a:solidFill>
                <a:latin typeface="Arial" pitchFamily="34" charset="0"/>
                <a:cs typeface="Arial" pitchFamily="34" charset="0"/>
              </a:rPr>
              <a:t>6</a:t>
            </a:r>
            <a:r>
              <a:rPr lang="es-ES" sz="2800" dirty="0" smtClean="0">
                <a:solidFill>
                  <a:srgbClr val="FFFF00"/>
                </a:solidFill>
                <a:latin typeface="Arial" pitchFamily="34" charset="0"/>
                <a:cs typeface="Arial" pitchFamily="34" charset="0"/>
              </a:rPr>
              <a:t>.2- Planeamiento y diseño en Prótesis Parcial Removible. Concepto. Factores que intervienen. Vía de inserción y remoción. Concepto. Factores que lo determinan.</a:t>
            </a:r>
            <a:endParaRPr lang="es-ES" sz="28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3817533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95536" y="2564904"/>
            <a:ext cx="8568952" cy="2677656"/>
          </a:xfrm>
          <a:prstGeom prst="rect">
            <a:avLst/>
          </a:prstGeom>
        </p:spPr>
        <p:txBody>
          <a:bodyPr wrap="square">
            <a:spAutoFit/>
          </a:bodyPr>
          <a:lstStyle/>
          <a:p>
            <a:pPr algn="ctr"/>
            <a:r>
              <a:rPr lang="es-ES" sz="2800" dirty="0" smtClean="0">
                <a:solidFill>
                  <a:srgbClr val="FFFF00"/>
                </a:solidFill>
                <a:latin typeface="Arial" pitchFamily="34" charset="0"/>
                <a:cs typeface="Arial" pitchFamily="34" charset="0"/>
              </a:rPr>
              <a:t>Tema  6  </a:t>
            </a:r>
          </a:p>
          <a:p>
            <a:pPr algn="ctr"/>
            <a:r>
              <a:rPr lang="es-ES" sz="2800" dirty="0" smtClean="0">
                <a:solidFill>
                  <a:srgbClr val="FFFF00"/>
                </a:solidFill>
                <a:latin typeface="Arial" pitchFamily="34" charset="0"/>
                <a:cs typeface="Arial" pitchFamily="34" charset="0"/>
              </a:rPr>
              <a:t>          </a:t>
            </a:r>
          </a:p>
          <a:p>
            <a:pPr algn="ctr"/>
            <a:r>
              <a:rPr lang="es-ES" sz="2800" dirty="0" smtClean="0">
                <a:solidFill>
                  <a:srgbClr val="FFFF00"/>
                </a:solidFill>
                <a:latin typeface="Arial" pitchFamily="34" charset="0"/>
                <a:cs typeface="Arial" pitchFamily="34" charset="0"/>
              </a:rPr>
              <a:t>Continuación</a:t>
            </a:r>
          </a:p>
          <a:p>
            <a:endParaRPr lang="es-ES" sz="2800" dirty="0" smtClean="0">
              <a:solidFill>
                <a:srgbClr val="FFFF00"/>
              </a:solidFill>
              <a:latin typeface="Arial" pitchFamily="34" charset="0"/>
              <a:cs typeface="Arial" pitchFamily="34" charset="0"/>
            </a:endParaRPr>
          </a:p>
          <a:p>
            <a:pPr algn="ctr"/>
            <a:r>
              <a:rPr lang="es-ES" sz="2800" dirty="0" smtClean="0">
                <a:solidFill>
                  <a:srgbClr val="FFFF00"/>
                </a:solidFill>
                <a:latin typeface="Arial" pitchFamily="34" charset="0"/>
                <a:cs typeface="Arial" pitchFamily="34" charset="0"/>
              </a:rPr>
              <a:t> Planeamiento y diseño en Prótesis Parcial Removible.</a:t>
            </a:r>
            <a:endParaRPr lang="es-ES" sz="2800" dirty="0">
              <a:solidFill>
                <a:srgbClr val="FFFF00"/>
              </a:solidFill>
              <a:latin typeface="Arial" pitchFamily="34" charset="0"/>
              <a:cs typeface="Arial" pitchFamily="34" charset="0"/>
            </a:endParaRPr>
          </a:p>
        </p:txBody>
      </p:sp>
      <p:sp>
        <p:nvSpPr>
          <p:cNvPr id="5" name="4 Rectángulo"/>
          <p:cNvSpPr/>
          <p:nvPr/>
        </p:nvSpPr>
        <p:spPr>
          <a:xfrm>
            <a:off x="2471844" y="692696"/>
            <a:ext cx="4200317"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Próxima Clase</a:t>
            </a:r>
            <a:endParaRPr lang="es-E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 xmlns:p14="http://schemas.microsoft.com/office/powerpoint/2010/main" val="2039692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1916832"/>
            <a:ext cx="8784976" cy="3539430"/>
          </a:xfrm>
          <a:prstGeom prst="rect">
            <a:avLst/>
          </a:prstGeom>
        </p:spPr>
        <p:txBody>
          <a:bodyPr wrap="square">
            <a:spAutoFit/>
          </a:bodyPr>
          <a:lstStyle/>
          <a:p>
            <a:r>
              <a:rPr lang="es-ES" sz="2800" dirty="0" smtClean="0">
                <a:solidFill>
                  <a:srgbClr val="FFFF00"/>
                </a:solidFill>
                <a:latin typeface="Arial" pitchFamily="34" charset="0"/>
                <a:cs typeface="Arial" pitchFamily="34" charset="0"/>
              </a:rPr>
              <a:t>Analizadores o </a:t>
            </a:r>
            <a:r>
              <a:rPr lang="es-ES" sz="2800" dirty="0" err="1" smtClean="0">
                <a:solidFill>
                  <a:srgbClr val="FFFF00"/>
                </a:solidFill>
                <a:latin typeface="Arial" pitchFamily="34" charset="0"/>
                <a:cs typeface="Arial" pitchFamily="34" charset="0"/>
              </a:rPr>
              <a:t>tangenciómetros</a:t>
            </a:r>
            <a:r>
              <a:rPr lang="es-ES" sz="2800" dirty="0" smtClean="0">
                <a:solidFill>
                  <a:srgbClr val="FFFF00"/>
                </a:solidFill>
                <a:latin typeface="Arial" pitchFamily="34" charset="0"/>
                <a:cs typeface="Arial" pitchFamily="34" charset="0"/>
              </a:rPr>
              <a:t>:</a:t>
            </a:r>
          </a:p>
          <a:p>
            <a:endParaRPr lang="es-ES" sz="2800" dirty="0" smtClean="0">
              <a:solidFill>
                <a:srgbClr val="FFFF00"/>
              </a:solidFill>
              <a:latin typeface="Arial" pitchFamily="34" charset="0"/>
              <a:cs typeface="Arial" pitchFamily="34" charset="0"/>
            </a:endParaRPr>
          </a:p>
          <a:p>
            <a:pPr algn="just"/>
            <a:r>
              <a:rPr lang="es-ES" sz="2800" dirty="0" smtClean="0">
                <a:solidFill>
                  <a:srgbClr val="FFFF00"/>
                </a:solidFill>
                <a:latin typeface="Arial" pitchFamily="34" charset="0"/>
                <a:cs typeface="Arial" pitchFamily="34" charset="0"/>
              </a:rPr>
              <a:t>Aparato auxiliar del técnico en el diseño de una estructura metálica, donde se fijan los modelos en una posición seleccionada, determinando con alta precisión las zonas retentivas y expulsivas, ecuador protético, el eje de inserción y remoción del aparato, así como la retención. </a:t>
            </a:r>
            <a:endParaRPr lang="es-ES" sz="28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11202209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79512" y="188640"/>
            <a:ext cx="8568952" cy="6986528"/>
          </a:xfrm>
          <a:prstGeom prst="rect">
            <a:avLst/>
          </a:prstGeom>
        </p:spPr>
        <p:txBody>
          <a:bodyPr wrap="square">
            <a:spAutoFit/>
          </a:bodyPr>
          <a:lstStyle/>
          <a:p>
            <a:r>
              <a:rPr lang="es-ES" sz="2800" b="1" dirty="0" smtClean="0">
                <a:solidFill>
                  <a:srgbClr val="FFFF00"/>
                </a:solidFill>
                <a:latin typeface="Arial" pitchFamily="34" charset="0"/>
                <a:cs typeface="Arial" pitchFamily="34" charset="0"/>
              </a:rPr>
              <a:t>Partes del analizador de </a:t>
            </a:r>
            <a:r>
              <a:rPr lang="es-ES" sz="2800" b="1" dirty="0" err="1" smtClean="0">
                <a:solidFill>
                  <a:srgbClr val="FFFF00"/>
                </a:solidFill>
                <a:latin typeface="Arial" pitchFamily="34" charset="0"/>
                <a:cs typeface="Arial" pitchFamily="34" charset="0"/>
              </a:rPr>
              <a:t>Ney</a:t>
            </a:r>
            <a:r>
              <a:rPr lang="es-ES" sz="2800" b="1" dirty="0" smtClean="0">
                <a:solidFill>
                  <a:srgbClr val="FFFF00"/>
                </a:solidFill>
                <a:latin typeface="Arial" pitchFamily="34" charset="0"/>
                <a:cs typeface="Arial" pitchFamily="34" charset="0"/>
              </a:rPr>
              <a:t>:</a:t>
            </a:r>
          </a:p>
          <a:p>
            <a:pPr algn="just"/>
            <a:r>
              <a:rPr lang="es-ES" sz="2800" dirty="0" smtClean="0">
                <a:solidFill>
                  <a:srgbClr val="FFFF00"/>
                </a:solidFill>
                <a:latin typeface="Arial" pitchFamily="34" charset="0"/>
                <a:cs typeface="Arial" pitchFamily="34" charset="0"/>
              </a:rPr>
              <a:t>•Plataforma horizontal</a:t>
            </a:r>
          </a:p>
          <a:p>
            <a:pPr algn="just"/>
            <a:r>
              <a:rPr lang="es-ES" sz="2800" dirty="0" smtClean="0">
                <a:solidFill>
                  <a:srgbClr val="FFFF00"/>
                </a:solidFill>
                <a:latin typeface="Arial" pitchFamily="34" charset="0"/>
                <a:cs typeface="Arial" pitchFamily="34" charset="0"/>
              </a:rPr>
              <a:t>•Columna vertical principal</a:t>
            </a:r>
          </a:p>
          <a:p>
            <a:pPr algn="just"/>
            <a:r>
              <a:rPr lang="es-ES" sz="2800" dirty="0" smtClean="0">
                <a:solidFill>
                  <a:srgbClr val="FFFF00"/>
                </a:solidFill>
                <a:latin typeface="Arial" pitchFamily="34" charset="0"/>
                <a:cs typeface="Arial" pitchFamily="34" charset="0"/>
              </a:rPr>
              <a:t>•Brazo horizontal</a:t>
            </a:r>
          </a:p>
          <a:p>
            <a:pPr algn="just"/>
            <a:r>
              <a:rPr lang="es-ES" sz="2800" dirty="0" smtClean="0">
                <a:solidFill>
                  <a:srgbClr val="FFFF00"/>
                </a:solidFill>
                <a:latin typeface="Arial" pitchFamily="34" charset="0"/>
                <a:cs typeface="Arial" pitchFamily="34" charset="0"/>
              </a:rPr>
              <a:t>•Eje o mandril vertical giratorio</a:t>
            </a:r>
          </a:p>
          <a:p>
            <a:pPr algn="just"/>
            <a:r>
              <a:rPr lang="es-ES" sz="2800" dirty="0" smtClean="0">
                <a:solidFill>
                  <a:srgbClr val="FFFF00"/>
                </a:solidFill>
                <a:latin typeface="Arial" pitchFamily="34" charset="0"/>
                <a:cs typeface="Arial" pitchFamily="34" charset="0"/>
              </a:rPr>
              <a:t>•Tornillo para ajustar eje vertical</a:t>
            </a:r>
          </a:p>
          <a:p>
            <a:pPr algn="just"/>
            <a:r>
              <a:rPr lang="es-ES" sz="2800" dirty="0" smtClean="0">
                <a:solidFill>
                  <a:srgbClr val="FFFF00"/>
                </a:solidFill>
                <a:latin typeface="Arial" pitchFamily="34" charset="0"/>
                <a:cs typeface="Arial" pitchFamily="34" charset="0"/>
              </a:rPr>
              <a:t>•Boquilla para instrumento</a:t>
            </a:r>
          </a:p>
          <a:p>
            <a:pPr algn="just"/>
            <a:r>
              <a:rPr lang="es-ES" sz="2800" dirty="0" smtClean="0">
                <a:solidFill>
                  <a:srgbClr val="FFFF00"/>
                </a:solidFill>
                <a:latin typeface="Arial" pitchFamily="34" charset="0"/>
                <a:cs typeface="Arial" pitchFamily="34" charset="0"/>
              </a:rPr>
              <a:t>•Tornillo para ajustar los instrumentos</a:t>
            </a:r>
          </a:p>
          <a:p>
            <a:pPr algn="just"/>
            <a:r>
              <a:rPr lang="es-ES" sz="2800" dirty="0" smtClean="0">
                <a:solidFill>
                  <a:srgbClr val="FFFF00"/>
                </a:solidFill>
                <a:latin typeface="Arial" pitchFamily="34" charset="0"/>
                <a:cs typeface="Arial" pitchFamily="34" charset="0"/>
              </a:rPr>
              <a:t>•Base que sostiene la platina para el modelo</a:t>
            </a:r>
          </a:p>
          <a:p>
            <a:pPr algn="just"/>
            <a:r>
              <a:rPr lang="es-ES" sz="2800" dirty="0" smtClean="0">
                <a:solidFill>
                  <a:srgbClr val="FFFF00"/>
                </a:solidFill>
                <a:latin typeface="Arial" pitchFamily="34" charset="0"/>
                <a:cs typeface="Arial" pitchFamily="34" charset="0"/>
              </a:rPr>
              <a:t>•Tenaza para ajustar el modelo a la platina</a:t>
            </a:r>
          </a:p>
          <a:p>
            <a:pPr algn="just"/>
            <a:r>
              <a:rPr lang="es-ES" sz="2800" dirty="0" smtClean="0">
                <a:solidFill>
                  <a:srgbClr val="FFFF00"/>
                </a:solidFill>
                <a:latin typeface="Arial" pitchFamily="34" charset="0"/>
                <a:cs typeface="Arial" pitchFamily="34" charset="0"/>
              </a:rPr>
              <a:t>•Tornillo para ajustar la base movible</a:t>
            </a:r>
          </a:p>
          <a:p>
            <a:pPr algn="just"/>
            <a:r>
              <a:rPr lang="es-ES" sz="2800" dirty="0" smtClean="0">
                <a:solidFill>
                  <a:srgbClr val="FFFF00"/>
                </a:solidFill>
                <a:latin typeface="Arial" pitchFamily="34" charset="0"/>
                <a:cs typeface="Arial" pitchFamily="34" charset="0"/>
              </a:rPr>
              <a:t>•Eje de la base movible</a:t>
            </a:r>
          </a:p>
          <a:p>
            <a:pPr algn="just"/>
            <a:r>
              <a:rPr lang="es-ES" sz="2800" dirty="0" smtClean="0">
                <a:solidFill>
                  <a:srgbClr val="FFFF00"/>
                </a:solidFill>
                <a:latin typeface="Arial" pitchFamily="34" charset="0"/>
                <a:cs typeface="Arial" pitchFamily="34" charset="0"/>
              </a:rPr>
              <a:t>•Lugar para colocar los instrumentos en uso</a:t>
            </a:r>
          </a:p>
          <a:p>
            <a:pPr algn="just"/>
            <a:r>
              <a:rPr lang="es-ES" sz="2800" dirty="0" smtClean="0">
                <a:solidFill>
                  <a:srgbClr val="FFFF00"/>
                </a:solidFill>
                <a:latin typeface="Arial" pitchFamily="34" charset="0"/>
                <a:cs typeface="Arial" pitchFamily="34" charset="0"/>
              </a:rPr>
              <a:t>•Tornillo para asegurar los modelos a la platina</a:t>
            </a:r>
          </a:p>
          <a:p>
            <a:pPr algn="just"/>
            <a:r>
              <a:rPr lang="es-ES" sz="2800" dirty="0" smtClean="0">
                <a:solidFill>
                  <a:srgbClr val="FFFF00"/>
                </a:solidFill>
                <a:latin typeface="Arial" pitchFamily="34" charset="0"/>
                <a:cs typeface="Arial" pitchFamily="34" charset="0"/>
              </a:rPr>
              <a:t>•Platina movible para colocar el modelo</a:t>
            </a:r>
          </a:p>
          <a:p>
            <a:endParaRPr lang="es-ES" sz="28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17916691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188640"/>
            <a:ext cx="8892480" cy="6555641"/>
          </a:xfrm>
          <a:prstGeom prst="rect">
            <a:avLst/>
          </a:prstGeom>
        </p:spPr>
        <p:txBody>
          <a:bodyPr wrap="square">
            <a:spAutoFit/>
          </a:bodyPr>
          <a:lstStyle/>
          <a:p>
            <a:r>
              <a:rPr lang="es-ES" sz="2000" dirty="0" smtClean="0">
                <a:solidFill>
                  <a:srgbClr val="FFFF00"/>
                </a:solidFill>
                <a:latin typeface="Arial" pitchFamily="34" charset="0"/>
                <a:cs typeface="Arial" pitchFamily="34" charset="0"/>
              </a:rPr>
              <a:t>Tipos de analizadores:</a:t>
            </a:r>
          </a:p>
          <a:p>
            <a:r>
              <a:rPr lang="es-ES" sz="2000" dirty="0" smtClean="0">
                <a:solidFill>
                  <a:srgbClr val="FFFF00"/>
                </a:solidFill>
                <a:latin typeface="Arial" pitchFamily="34" charset="0"/>
                <a:cs typeface="Arial" pitchFamily="34" charset="0"/>
              </a:rPr>
              <a:t> </a:t>
            </a:r>
          </a:p>
          <a:p>
            <a:r>
              <a:rPr lang="es-ES" sz="2000" dirty="0" smtClean="0">
                <a:solidFill>
                  <a:srgbClr val="FFFF00"/>
                </a:solidFill>
                <a:latin typeface="Arial" pitchFamily="34" charset="0"/>
                <a:cs typeface="Arial" pitchFamily="34" charset="0"/>
              </a:rPr>
              <a:t>•</a:t>
            </a:r>
            <a:r>
              <a:rPr lang="es-ES" sz="2000" dirty="0" err="1" smtClean="0">
                <a:solidFill>
                  <a:srgbClr val="FFFF00"/>
                </a:solidFill>
                <a:latin typeface="Arial" pitchFamily="34" charset="0"/>
                <a:cs typeface="Arial" pitchFamily="34" charset="0"/>
              </a:rPr>
              <a:t>Lentz</a:t>
            </a:r>
            <a:r>
              <a:rPr lang="es-ES" sz="2000" dirty="0" smtClean="0">
                <a:solidFill>
                  <a:srgbClr val="FFFF00"/>
                </a:solidFill>
                <a:latin typeface="Arial" pitchFamily="34" charset="0"/>
                <a:cs typeface="Arial" pitchFamily="34" charset="0"/>
              </a:rPr>
              <a:t> (1915)</a:t>
            </a:r>
          </a:p>
          <a:p>
            <a:r>
              <a:rPr lang="es-ES" sz="2000" dirty="0" smtClean="0">
                <a:solidFill>
                  <a:srgbClr val="FFFF00"/>
                </a:solidFill>
                <a:latin typeface="Arial" pitchFamily="34" charset="0"/>
                <a:cs typeface="Arial" pitchFamily="34" charset="0"/>
              </a:rPr>
              <a:t>•</a:t>
            </a:r>
            <a:r>
              <a:rPr lang="es-ES" sz="2000" dirty="0" err="1" smtClean="0">
                <a:solidFill>
                  <a:srgbClr val="FFFF00"/>
                </a:solidFill>
                <a:latin typeface="Arial" pitchFamily="34" charset="0"/>
                <a:cs typeface="Arial" pitchFamily="34" charset="0"/>
              </a:rPr>
              <a:t>Ney</a:t>
            </a:r>
            <a:r>
              <a:rPr lang="es-ES" sz="2000" dirty="0" smtClean="0">
                <a:solidFill>
                  <a:srgbClr val="FFFF00"/>
                </a:solidFill>
                <a:latin typeface="Arial" pitchFamily="34" charset="0"/>
                <a:cs typeface="Arial" pitchFamily="34" charset="0"/>
              </a:rPr>
              <a:t> (1923)</a:t>
            </a:r>
          </a:p>
          <a:p>
            <a:r>
              <a:rPr lang="es-ES" sz="2000" dirty="0" smtClean="0">
                <a:solidFill>
                  <a:srgbClr val="FFFF00"/>
                </a:solidFill>
                <a:latin typeface="Arial" pitchFamily="34" charset="0"/>
                <a:cs typeface="Arial" pitchFamily="34" charset="0"/>
              </a:rPr>
              <a:t>•Brown- </a:t>
            </a:r>
            <a:r>
              <a:rPr lang="es-ES" sz="2000" dirty="0" err="1" smtClean="0">
                <a:solidFill>
                  <a:srgbClr val="FFFF00"/>
                </a:solidFill>
                <a:latin typeface="Arial" pitchFamily="34" charset="0"/>
                <a:cs typeface="Arial" pitchFamily="34" charset="0"/>
              </a:rPr>
              <a:t>Maier</a:t>
            </a:r>
            <a:r>
              <a:rPr lang="es-ES" sz="2000" dirty="0" smtClean="0">
                <a:solidFill>
                  <a:srgbClr val="FFFF00"/>
                </a:solidFill>
                <a:latin typeface="Arial" pitchFamily="34" charset="0"/>
                <a:cs typeface="Arial" pitchFamily="34" charset="0"/>
              </a:rPr>
              <a:t> (1925)</a:t>
            </a:r>
          </a:p>
          <a:p>
            <a:r>
              <a:rPr lang="es-ES" sz="2000" dirty="0" smtClean="0">
                <a:solidFill>
                  <a:srgbClr val="FFFF00"/>
                </a:solidFill>
                <a:latin typeface="Arial" pitchFamily="34" charset="0"/>
                <a:cs typeface="Arial" pitchFamily="34" charset="0"/>
              </a:rPr>
              <a:t>•</a:t>
            </a:r>
            <a:r>
              <a:rPr lang="es-ES" sz="2000" dirty="0" err="1" smtClean="0">
                <a:solidFill>
                  <a:srgbClr val="FFFF00"/>
                </a:solidFill>
                <a:latin typeface="Arial" pitchFamily="34" charset="0"/>
                <a:cs typeface="Arial" pitchFamily="34" charset="0"/>
              </a:rPr>
              <a:t>Wills</a:t>
            </a:r>
            <a:r>
              <a:rPr lang="es-ES" sz="2000" dirty="0" smtClean="0">
                <a:solidFill>
                  <a:srgbClr val="FFFF00"/>
                </a:solidFill>
                <a:latin typeface="Arial" pitchFamily="34" charset="0"/>
                <a:cs typeface="Arial" pitchFamily="34" charset="0"/>
              </a:rPr>
              <a:t> (1929)</a:t>
            </a:r>
          </a:p>
          <a:p>
            <a:r>
              <a:rPr lang="es-ES" sz="2000" dirty="0" smtClean="0">
                <a:solidFill>
                  <a:srgbClr val="FFFF00"/>
                </a:solidFill>
                <a:latin typeface="Arial" pitchFamily="34" charset="0"/>
                <a:cs typeface="Arial" pitchFamily="34" charset="0"/>
              </a:rPr>
              <a:t>•</a:t>
            </a:r>
            <a:r>
              <a:rPr lang="es-ES" sz="2000" dirty="0" err="1" smtClean="0">
                <a:solidFill>
                  <a:srgbClr val="FFFF00"/>
                </a:solidFill>
                <a:latin typeface="Arial" pitchFamily="34" charset="0"/>
                <a:cs typeface="Arial" pitchFamily="34" charset="0"/>
              </a:rPr>
              <a:t>Lineer</a:t>
            </a:r>
            <a:r>
              <a:rPr lang="es-ES" sz="2000" dirty="0" smtClean="0">
                <a:solidFill>
                  <a:srgbClr val="FFFF00"/>
                </a:solidFill>
                <a:latin typeface="Arial" pitchFamily="34" charset="0"/>
                <a:cs typeface="Arial" pitchFamily="34" charset="0"/>
              </a:rPr>
              <a:t> (1937)</a:t>
            </a:r>
          </a:p>
          <a:p>
            <a:r>
              <a:rPr lang="es-ES" sz="2000" dirty="0" smtClean="0">
                <a:solidFill>
                  <a:srgbClr val="FFFF00"/>
                </a:solidFill>
                <a:latin typeface="Arial" pitchFamily="34" charset="0"/>
                <a:cs typeface="Arial" pitchFamily="34" charset="0"/>
              </a:rPr>
              <a:t>•</a:t>
            </a:r>
            <a:r>
              <a:rPr lang="es-ES" sz="2000" dirty="0" err="1" smtClean="0">
                <a:solidFill>
                  <a:srgbClr val="FFFF00"/>
                </a:solidFill>
                <a:latin typeface="Arial" pitchFamily="34" charset="0"/>
                <a:cs typeface="Arial" pitchFamily="34" charset="0"/>
              </a:rPr>
              <a:t>Ney</a:t>
            </a:r>
            <a:r>
              <a:rPr lang="es-ES" sz="2000" dirty="0" smtClean="0">
                <a:solidFill>
                  <a:srgbClr val="FFFF00"/>
                </a:solidFill>
                <a:latin typeface="Arial" pitchFamily="34" charset="0"/>
                <a:cs typeface="Arial" pitchFamily="34" charset="0"/>
              </a:rPr>
              <a:t> (1937)</a:t>
            </a:r>
          </a:p>
          <a:p>
            <a:r>
              <a:rPr lang="es-ES" sz="2000" dirty="0" smtClean="0">
                <a:solidFill>
                  <a:srgbClr val="FFFF00"/>
                </a:solidFill>
                <a:latin typeface="Arial" pitchFamily="34" charset="0"/>
                <a:cs typeface="Arial" pitchFamily="34" charset="0"/>
              </a:rPr>
              <a:t>•</a:t>
            </a:r>
            <a:r>
              <a:rPr lang="es-ES" sz="2000" dirty="0" err="1" smtClean="0">
                <a:solidFill>
                  <a:srgbClr val="FFFF00"/>
                </a:solidFill>
                <a:latin typeface="Arial" pitchFamily="34" charset="0"/>
                <a:cs typeface="Arial" pitchFamily="34" charset="0"/>
              </a:rPr>
              <a:t>Franzwa</a:t>
            </a:r>
            <a:r>
              <a:rPr lang="es-ES" sz="2000" dirty="0" smtClean="0">
                <a:solidFill>
                  <a:srgbClr val="FFFF00"/>
                </a:solidFill>
                <a:latin typeface="Arial" pitchFamily="34" charset="0"/>
                <a:cs typeface="Arial" pitchFamily="34" charset="0"/>
              </a:rPr>
              <a:t> (1937)</a:t>
            </a:r>
          </a:p>
          <a:p>
            <a:r>
              <a:rPr lang="es-ES" sz="2000" dirty="0" smtClean="0">
                <a:solidFill>
                  <a:srgbClr val="FFFF00"/>
                </a:solidFill>
                <a:latin typeface="Arial" pitchFamily="34" charset="0"/>
                <a:cs typeface="Arial" pitchFamily="34" charset="0"/>
              </a:rPr>
              <a:t>•Ringle- </a:t>
            </a:r>
            <a:r>
              <a:rPr lang="es-ES" sz="2000" dirty="0" err="1" smtClean="0">
                <a:solidFill>
                  <a:srgbClr val="FFFF00"/>
                </a:solidFill>
                <a:latin typeface="Arial" pitchFamily="34" charset="0"/>
                <a:cs typeface="Arial" pitchFamily="34" charset="0"/>
              </a:rPr>
              <a:t>Hiatt</a:t>
            </a:r>
            <a:r>
              <a:rPr lang="es-ES" sz="2000" dirty="0" smtClean="0">
                <a:solidFill>
                  <a:srgbClr val="FFFF00"/>
                </a:solidFill>
                <a:latin typeface="Arial" pitchFamily="34" charset="0"/>
                <a:cs typeface="Arial" pitchFamily="34" charset="0"/>
              </a:rPr>
              <a:t>- Smith (1944)</a:t>
            </a:r>
          </a:p>
          <a:p>
            <a:r>
              <a:rPr lang="es-ES" sz="2000" dirty="0" smtClean="0">
                <a:solidFill>
                  <a:srgbClr val="FFFF00"/>
                </a:solidFill>
                <a:latin typeface="Arial" pitchFamily="34" charset="0"/>
                <a:cs typeface="Arial" pitchFamily="34" charset="0"/>
              </a:rPr>
              <a:t>•</a:t>
            </a:r>
            <a:r>
              <a:rPr lang="es-ES" sz="2000" dirty="0" err="1" smtClean="0">
                <a:solidFill>
                  <a:srgbClr val="FFFF00"/>
                </a:solidFill>
                <a:latin typeface="Arial" pitchFamily="34" charset="0"/>
                <a:cs typeface="Arial" pitchFamily="34" charset="0"/>
              </a:rPr>
              <a:t>McKay</a:t>
            </a:r>
            <a:r>
              <a:rPr lang="es-ES" sz="2000" dirty="0" smtClean="0">
                <a:solidFill>
                  <a:srgbClr val="FFFF00"/>
                </a:solidFill>
                <a:latin typeface="Arial" pitchFamily="34" charset="0"/>
                <a:cs typeface="Arial" pitchFamily="34" charset="0"/>
              </a:rPr>
              <a:t> (1944)</a:t>
            </a:r>
          </a:p>
          <a:p>
            <a:r>
              <a:rPr lang="es-ES" sz="2000" dirty="0" smtClean="0">
                <a:solidFill>
                  <a:srgbClr val="FFFF00"/>
                </a:solidFill>
                <a:latin typeface="Arial" pitchFamily="34" charset="0"/>
                <a:cs typeface="Arial" pitchFamily="34" charset="0"/>
              </a:rPr>
              <a:t>•</a:t>
            </a:r>
            <a:r>
              <a:rPr lang="es-ES" sz="2000" dirty="0" err="1" smtClean="0">
                <a:solidFill>
                  <a:srgbClr val="FFFF00"/>
                </a:solidFill>
                <a:latin typeface="Arial" pitchFamily="34" charset="0"/>
                <a:cs typeface="Arial" pitchFamily="34" charset="0"/>
              </a:rPr>
              <a:t>Hagman</a:t>
            </a:r>
            <a:r>
              <a:rPr lang="es-ES" sz="2000" dirty="0" smtClean="0">
                <a:solidFill>
                  <a:srgbClr val="FFFF00"/>
                </a:solidFill>
                <a:latin typeface="Arial" pitchFamily="34" charset="0"/>
                <a:cs typeface="Arial" pitchFamily="34" charset="0"/>
              </a:rPr>
              <a:t> (1944)</a:t>
            </a:r>
          </a:p>
          <a:p>
            <a:r>
              <a:rPr lang="es-ES" sz="2000" dirty="0" smtClean="0">
                <a:solidFill>
                  <a:srgbClr val="FFFF00"/>
                </a:solidFill>
                <a:latin typeface="Arial" pitchFamily="34" charset="0"/>
                <a:cs typeface="Arial" pitchFamily="34" charset="0"/>
              </a:rPr>
              <a:t>•Williams</a:t>
            </a:r>
          </a:p>
          <a:p>
            <a:r>
              <a:rPr lang="es-ES" sz="2000" dirty="0" smtClean="0">
                <a:solidFill>
                  <a:srgbClr val="FFFF00"/>
                </a:solidFill>
                <a:latin typeface="Arial" pitchFamily="34" charset="0"/>
                <a:cs typeface="Arial" pitchFamily="34" charset="0"/>
              </a:rPr>
              <a:t>•</a:t>
            </a:r>
            <a:r>
              <a:rPr lang="es-ES" sz="2000" dirty="0" err="1" smtClean="0">
                <a:solidFill>
                  <a:srgbClr val="FFFF00"/>
                </a:solidFill>
                <a:latin typeface="Arial" pitchFamily="34" charset="0"/>
                <a:cs typeface="Arial" pitchFamily="34" charset="0"/>
              </a:rPr>
              <a:t>Retentoscope</a:t>
            </a:r>
            <a:endParaRPr lang="es-ES" sz="2000" dirty="0" smtClean="0">
              <a:solidFill>
                <a:srgbClr val="FFFF00"/>
              </a:solidFill>
              <a:latin typeface="Arial" pitchFamily="34" charset="0"/>
              <a:cs typeface="Arial" pitchFamily="34" charset="0"/>
            </a:endParaRPr>
          </a:p>
          <a:p>
            <a:r>
              <a:rPr lang="es-ES" sz="2000" dirty="0" smtClean="0">
                <a:solidFill>
                  <a:srgbClr val="FFFF00"/>
                </a:solidFill>
                <a:latin typeface="Arial" pitchFamily="34" charset="0"/>
                <a:cs typeface="Arial" pitchFamily="34" charset="0"/>
              </a:rPr>
              <a:t>•</a:t>
            </a:r>
            <a:r>
              <a:rPr lang="es-ES" sz="2000" dirty="0" err="1" smtClean="0">
                <a:solidFill>
                  <a:srgbClr val="FFFF00"/>
                </a:solidFill>
                <a:latin typeface="Arial" pitchFamily="34" charset="0"/>
                <a:cs typeface="Arial" pitchFamily="34" charset="0"/>
              </a:rPr>
              <a:t>Roach</a:t>
            </a:r>
            <a:r>
              <a:rPr lang="es-ES" sz="2000" dirty="0" smtClean="0">
                <a:solidFill>
                  <a:srgbClr val="FFFF00"/>
                </a:solidFill>
                <a:latin typeface="Arial" pitchFamily="34" charset="0"/>
                <a:cs typeface="Arial" pitchFamily="34" charset="0"/>
              </a:rPr>
              <a:t> (1944)</a:t>
            </a:r>
          </a:p>
          <a:p>
            <a:r>
              <a:rPr lang="es-ES" sz="2000" dirty="0" smtClean="0">
                <a:solidFill>
                  <a:srgbClr val="FFFF00"/>
                </a:solidFill>
                <a:latin typeface="Arial" pitchFamily="34" charset="0"/>
                <a:cs typeface="Arial" pitchFamily="34" charset="0"/>
              </a:rPr>
              <a:t>•</a:t>
            </a:r>
            <a:r>
              <a:rPr lang="es-ES" sz="2000" dirty="0" err="1" smtClean="0">
                <a:solidFill>
                  <a:srgbClr val="FFFF00"/>
                </a:solidFill>
                <a:latin typeface="Arial" pitchFamily="34" charset="0"/>
                <a:cs typeface="Arial" pitchFamily="34" charset="0"/>
              </a:rPr>
              <a:t>Riechelmann</a:t>
            </a:r>
            <a:r>
              <a:rPr lang="es-ES" sz="2000" dirty="0" smtClean="0">
                <a:solidFill>
                  <a:srgbClr val="FFFF00"/>
                </a:solidFill>
                <a:latin typeface="Arial" pitchFamily="34" charset="0"/>
                <a:cs typeface="Arial" pitchFamily="34" charset="0"/>
              </a:rPr>
              <a:t> (1920)</a:t>
            </a:r>
          </a:p>
          <a:p>
            <a:r>
              <a:rPr lang="es-ES" sz="2000" dirty="0" smtClean="0">
                <a:solidFill>
                  <a:srgbClr val="FFFF00"/>
                </a:solidFill>
                <a:latin typeface="Arial" pitchFamily="34" charset="0"/>
                <a:cs typeface="Arial" pitchFamily="34" charset="0"/>
              </a:rPr>
              <a:t>•</a:t>
            </a:r>
            <a:r>
              <a:rPr lang="es-ES" sz="2000" dirty="0" err="1" smtClean="0">
                <a:solidFill>
                  <a:srgbClr val="FFFF00"/>
                </a:solidFill>
                <a:latin typeface="Arial" pitchFamily="34" charset="0"/>
                <a:cs typeface="Arial" pitchFamily="34" charset="0"/>
              </a:rPr>
              <a:t>Torit</a:t>
            </a:r>
            <a:endParaRPr lang="es-ES" sz="2000" dirty="0" smtClean="0">
              <a:solidFill>
                <a:srgbClr val="FFFF00"/>
              </a:solidFill>
              <a:latin typeface="Arial" pitchFamily="34" charset="0"/>
              <a:cs typeface="Arial" pitchFamily="34" charset="0"/>
            </a:endParaRPr>
          </a:p>
          <a:p>
            <a:r>
              <a:rPr lang="es-ES" sz="2000" dirty="0" smtClean="0">
                <a:solidFill>
                  <a:srgbClr val="FFFF00"/>
                </a:solidFill>
                <a:latin typeface="Arial" pitchFamily="34" charset="0"/>
                <a:cs typeface="Arial" pitchFamily="34" charset="0"/>
              </a:rPr>
              <a:t>•Columbia</a:t>
            </a:r>
          </a:p>
          <a:p>
            <a:r>
              <a:rPr lang="es-ES" sz="2000" dirty="0" smtClean="0">
                <a:solidFill>
                  <a:srgbClr val="FFFF00"/>
                </a:solidFill>
                <a:latin typeface="Arial" pitchFamily="34" charset="0"/>
                <a:cs typeface="Arial" pitchFamily="34" charset="0"/>
              </a:rPr>
              <a:t>•</a:t>
            </a:r>
            <a:r>
              <a:rPr lang="es-ES" sz="2000" dirty="0" err="1" smtClean="0">
                <a:solidFill>
                  <a:srgbClr val="FFFF00"/>
                </a:solidFill>
                <a:latin typeface="Arial" pitchFamily="34" charset="0"/>
                <a:cs typeface="Arial" pitchFamily="34" charset="0"/>
              </a:rPr>
              <a:t>Dee</a:t>
            </a:r>
            <a:endParaRPr lang="es-ES" sz="2000" dirty="0" smtClean="0">
              <a:solidFill>
                <a:srgbClr val="FFFF00"/>
              </a:solidFill>
              <a:latin typeface="Arial" pitchFamily="34" charset="0"/>
              <a:cs typeface="Arial" pitchFamily="34" charset="0"/>
            </a:endParaRPr>
          </a:p>
          <a:p>
            <a:r>
              <a:rPr lang="es-ES" sz="2000" dirty="0" smtClean="0">
                <a:solidFill>
                  <a:srgbClr val="FFFF00"/>
                </a:solidFill>
                <a:latin typeface="Arial" pitchFamily="34" charset="0"/>
                <a:cs typeface="Arial" pitchFamily="34" charset="0"/>
              </a:rPr>
              <a:t>•Chayes</a:t>
            </a:r>
          </a:p>
          <a:p>
            <a:r>
              <a:rPr lang="es-ES" sz="2000" dirty="0" smtClean="0">
                <a:solidFill>
                  <a:srgbClr val="FFFF00"/>
                </a:solidFill>
                <a:latin typeface="Arial" pitchFamily="34" charset="0"/>
                <a:cs typeface="Arial" pitchFamily="34" charset="0"/>
              </a:rPr>
              <a:t>•</a:t>
            </a:r>
            <a:r>
              <a:rPr lang="es-ES" sz="2000" dirty="0" err="1" smtClean="0">
                <a:solidFill>
                  <a:srgbClr val="FFFF00"/>
                </a:solidFill>
                <a:latin typeface="Arial" pitchFamily="34" charset="0"/>
                <a:cs typeface="Arial" pitchFamily="34" charset="0"/>
              </a:rPr>
              <a:t>Vitallium</a:t>
            </a:r>
            <a:endParaRPr lang="es-ES" sz="20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3719330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79512" y="548680"/>
            <a:ext cx="8640960" cy="5539978"/>
          </a:xfrm>
          <a:prstGeom prst="rect">
            <a:avLst/>
          </a:prstGeom>
        </p:spPr>
        <p:txBody>
          <a:bodyPr wrap="square">
            <a:spAutoFit/>
          </a:bodyPr>
          <a:lstStyle/>
          <a:p>
            <a:endParaRPr lang="es-ES" dirty="0" smtClean="0"/>
          </a:p>
          <a:p>
            <a:r>
              <a:rPr lang="es-ES" sz="2800" dirty="0" smtClean="0">
                <a:solidFill>
                  <a:srgbClr val="FFFF00"/>
                </a:solidFill>
                <a:latin typeface="Arial" pitchFamily="34" charset="0"/>
                <a:cs typeface="Arial" pitchFamily="34" charset="0"/>
              </a:rPr>
              <a:t>Aditamentos o instrumentos accesorios:</a:t>
            </a:r>
          </a:p>
          <a:p>
            <a:endParaRPr lang="es-ES" sz="2800" dirty="0" smtClean="0">
              <a:solidFill>
                <a:srgbClr val="FFFF00"/>
              </a:solidFill>
              <a:latin typeface="Arial" pitchFamily="34" charset="0"/>
              <a:cs typeface="Arial" pitchFamily="34" charset="0"/>
            </a:endParaRPr>
          </a:p>
          <a:p>
            <a:endParaRPr lang="es-ES" sz="2800" dirty="0" smtClean="0">
              <a:solidFill>
                <a:srgbClr val="FFFF00"/>
              </a:solidFill>
              <a:latin typeface="Arial" pitchFamily="34" charset="0"/>
              <a:cs typeface="Arial" pitchFamily="34" charset="0"/>
            </a:endParaRPr>
          </a:p>
          <a:p>
            <a:r>
              <a:rPr lang="es-ES" sz="2800" dirty="0" smtClean="0">
                <a:solidFill>
                  <a:srgbClr val="FFFF00"/>
                </a:solidFill>
                <a:latin typeface="Arial" pitchFamily="34" charset="0"/>
                <a:cs typeface="Arial" pitchFamily="34" charset="0"/>
              </a:rPr>
              <a:t>•Varilla analizadora</a:t>
            </a:r>
          </a:p>
          <a:p>
            <a:endParaRPr lang="es-ES" sz="2800" dirty="0" smtClean="0">
              <a:solidFill>
                <a:srgbClr val="FFFF00"/>
              </a:solidFill>
              <a:latin typeface="Arial" pitchFamily="34" charset="0"/>
              <a:cs typeface="Arial" pitchFamily="34" charset="0"/>
            </a:endParaRPr>
          </a:p>
          <a:p>
            <a:r>
              <a:rPr lang="es-ES" sz="2800" dirty="0" smtClean="0">
                <a:solidFill>
                  <a:srgbClr val="FFFF00"/>
                </a:solidFill>
                <a:latin typeface="Arial" pitchFamily="34" charset="0"/>
                <a:cs typeface="Arial" pitchFamily="34" charset="0"/>
              </a:rPr>
              <a:t>•Medidores de profundidad 0.010,  0.020,  0.030 mm</a:t>
            </a:r>
          </a:p>
          <a:p>
            <a:endParaRPr lang="es-ES" sz="2800" dirty="0" smtClean="0">
              <a:solidFill>
                <a:srgbClr val="FFFF00"/>
              </a:solidFill>
              <a:latin typeface="Arial" pitchFamily="34" charset="0"/>
              <a:cs typeface="Arial" pitchFamily="34" charset="0"/>
            </a:endParaRPr>
          </a:p>
          <a:p>
            <a:r>
              <a:rPr lang="es-ES" sz="2800" dirty="0" smtClean="0">
                <a:solidFill>
                  <a:srgbClr val="FFFF00"/>
                </a:solidFill>
                <a:latin typeface="Arial" pitchFamily="34" charset="0"/>
                <a:cs typeface="Arial" pitchFamily="34" charset="0"/>
              </a:rPr>
              <a:t>•Cuchilla para eliminar la cera sobrante</a:t>
            </a:r>
          </a:p>
          <a:p>
            <a:endParaRPr lang="es-ES" sz="2800" dirty="0" smtClean="0">
              <a:solidFill>
                <a:srgbClr val="FFFF00"/>
              </a:solidFill>
              <a:latin typeface="Arial" pitchFamily="34" charset="0"/>
              <a:cs typeface="Arial" pitchFamily="34" charset="0"/>
            </a:endParaRPr>
          </a:p>
          <a:p>
            <a:r>
              <a:rPr lang="es-ES" sz="2800" dirty="0" smtClean="0">
                <a:solidFill>
                  <a:srgbClr val="FFFF00"/>
                </a:solidFill>
                <a:latin typeface="Arial" pitchFamily="34" charset="0"/>
                <a:cs typeface="Arial" pitchFamily="34" charset="0"/>
              </a:rPr>
              <a:t>•Protector de grafito</a:t>
            </a:r>
          </a:p>
          <a:p>
            <a:endParaRPr lang="es-ES" sz="2800" dirty="0" smtClean="0">
              <a:solidFill>
                <a:srgbClr val="FFFF00"/>
              </a:solidFill>
              <a:latin typeface="Arial" pitchFamily="34" charset="0"/>
              <a:cs typeface="Arial" pitchFamily="34" charset="0"/>
            </a:endParaRPr>
          </a:p>
          <a:p>
            <a:r>
              <a:rPr lang="es-ES" sz="2800" dirty="0" smtClean="0">
                <a:solidFill>
                  <a:srgbClr val="FFFF00"/>
                </a:solidFill>
                <a:latin typeface="Arial" pitchFamily="34" charset="0"/>
                <a:cs typeface="Arial" pitchFamily="34" charset="0"/>
              </a:rPr>
              <a:t>•Grafito</a:t>
            </a:r>
            <a:endParaRPr lang="es-ES" sz="28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4112736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260648"/>
            <a:ext cx="8712968" cy="6555641"/>
          </a:xfrm>
          <a:prstGeom prst="rect">
            <a:avLst/>
          </a:prstGeom>
        </p:spPr>
        <p:txBody>
          <a:bodyPr wrap="square">
            <a:spAutoFit/>
          </a:bodyPr>
          <a:lstStyle/>
          <a:p>
            <a:r>
              <a:rPr lang="es-ES" sz="2800" dirty="0" smtClean="0">
                <a:solidFill>
                  <a:srgbClr val="FFFF00"/>
                </a:solidFill>
                <a:latin typeface="Arial" pitchFamily="34" charset="0"/>
                <a:cs typeface="Arial" pitchFamily="34" charset="0"/>
              </a:rPr>
              <a:t>Usos del analizador:</a:t>
            </a:r>
          </a:p>
          <a:p>
            <a:endParaRPr lang="es-ES" sz="2800" dirty="0" smtClean="0">
              <a:solidFill>
                <a:srgbClr val="FFFF00"/>
              </a:solidFill>
              <a:latin typeface="Arial" pitchFamily="34" charset="0"/>
              <a:cs typeface="Arial" pitchFamily="34" charset="0"/>
            </a:endParaRPr>
          </a:p>
          <a:p>
            <a:endParaRPr lang="es-ES" sz="2800" dirty="0" smtClean="0">
              <a:solidFill>
                <a:srgbClr val="FFFF00"/>
              </a:solidFill>
              <a:latin typeface="Arial" pitchFamily="34" charset="0"/>
              <a:cs typeface="Arial" pitchFamily="34" charset="0"/>
            </a:endParaRPr>
          </a:p>
          <a:p>
            <a:pPr algn="just"/>
            <a:r>
              <a:rPr lang="es-ES" sz="2800" dirty="0" smtClean="0">
                <a:solidFill>
                  <a:srgbClr val="FFFF00"/>
                </a:solidFill>
                <a:latin typeface="Arial" pitchFamily="34" charset="0"/>
                <a:cs typeface="Arial" pitchFamily="34" charset="0"/>
              </a:rPr>
              <a:t>•Permite analizar el modelo de estudio y de trabajo</a:t>
            </a:r>
          </a:p>
          <a:p>
            <a:pPr algn="just"/>
            <a:endParaRPr lang="es-ES" sz="2800" dirty="0" smtClean="0">
              <a:solidFill>
                <a:srgbClr val="FFFF00"/>
              </a:solidFill>
              <a:latin typeface="Arial" pitchFamily="34" charset="0"/>
              <a:cs typeface="Arial" pitchFamily="34" charset="0"/>
            </a:endParaRPr>
          </a:p>
          <a:p>
            <a:pPr algn="just"/>
            <a:r>
              <a:rPr lang="es-ES" sz="2800" dirty="0" smtClean="0">
                <a:solidFill>
                  <a:srgbClr val="FFFF00"/>
                </a:solidFill>
                <a:latin typeface="Arial" pitchFamily="34" charset="0"/>
                <a:cs typeface="Arial" pitchFamily="34" charset="0"/>
              </a:rPr>
              <a:t>•Determinar con precisión zonas retentivas y no retentivas</a:t>
            </a:r>
          </a:p>
          <a:p>
            <a:pPr algn="just"/>
            <a:endParaRPr lang="es-ES" sz="2800" dirty="0" smtClean="0">
              <a:solidFill>
                <a:srgbClr val="FFFF00"/>
              </a:solidFill>
              <a:latin typeface="Arial" pitchFamily="34" charset="0"/>
              <a:cs typeface="Arial" pitchFamily="34" charset="0"/>
            </a:endParaRPr>
          </a:p>
          <a:p>
            <a:pPr algn="just"/>
            <a:r>
              <a:rPr lang="es-ES" sz="2800" dirty="0" smtClean="0">
                <a:solidFill>
                  <a:srgbClr val="FFFF00"/>
                </a:solidFill>
                <a:latin typeface="Arial" pitchFamily="34" charset="0"/>
                <a:cs typeface="Arial" pitchFamily="34" charset="0"/>
              </a:rPr>
              <a:t>•Precisa el ecuador protético</a:t>
            </a:r>
          </a:p>
          <a:p>
            <a:pPr algn="just"/>
            <a:endParaRPr lang="es-ES" sz="2800" dirty="0" smtClean="0">
              <a:solidFill>
                <a:srgbClr val="FFFF00"/>
              </a:solidFill>
              <a:latin typeface="Arial" pitchFamily="34" charset="0"/>
              <a:cs typeface="Arial" pitchFamily="34" charset="0"/>
            </a:endParaRPr>
          </a:p>
          <a:p>
            <a:pPr algn="just"/>
            <a:r>
              <a:rPr lang="es-ES" sz="2800" dirty="0" smtClean="0">
                <a:solidFill>
                  <a:srgbClr val="FFFF00"/>
                </a:solidFill>
                <a:latin typeface="Arial" pitchFamily="34" charset="0"/>
                <a:cs typeface="Arial" pitchFamily="34" charset="0"/>
              </a:rPr>
              <a:t>•Determina el eje de inserción y remoción del aparato</a:t>
            </a:r>
          </a:p>
          <a:p>
            <a:pPr algn="just"/>
            <a:endParaRPr lang="es-ES" sz="2800" dirty="0" smtClean="0">
              <a:solidFill>
                <a:srgbClr val="FFFF00"/>
              </a:solidFill>
              <a:latin typeface="Arial" pitchFamily="34" charset="0"/>
              <a:cs typeface="Arial" pitchFamily="34" charset="0"/>
            </a:endParaRPr>
          </a:p>
          <a:p>
            <a:pPr algn="just"/>
            <a:r>
              <a:rPr lang="es-ES" sz="2800" dirty="0" smtClean="0">
                <a:solidFill>
                  <a:srgbClr val="FFFF00"/>
                </a:solidFill>
                <a:latin typeface="Arial" pitchFamily="34" charset="0"/>
                <a:cs typeface="Arial" pitchFamily="34" charset="0"/>
              </a:rPr>
              <a:t>•Permite determinar la posición exacta del punto retentivo. </a:t>
            </a:r>
          </a:p>
          <a:p>
            <a:pPr algn="just"/>
            <a:endParaRPr lang="es-ES" sz="2800" dirty="0">
              <a:solidFill>
                <a:srgbClr val="FFFF00"/>
              </a:solidFill>
              <a:latin typeface="Arial" pitchFamily="34" charset="0"/>
              <a:cs typeface="Arial" pitchFamily="34" charset="0"/>
            </a:endParaRPr>
          </a:p>
        </p:txBody>
      </p:sp>
    </p:spTree>
    <p:extLst>
      <p:ext uri="{BB962C8B-B14F-4D97-AF65-F5344CB8AC3E}">
        <p14:creationId xmlns="" xmlns:p14="http://schemas.microsoft.com/office/powerpoint/2010/main" val="37961299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3105835"/>
            <a:ext cx="8964488" cy="954107"/>
          </a:xfrm>
          <a:prstGeom prst="rect">
            <a:avLst/>
          </a:prstGeom>
        </p:spPr>
        <p:txBody>
          <a:bodyPr wrap="square">
            <a:spAutoFit/>
          </a:bodyPr>
          <a:lstStyle/>
          <a:p>
            <a:pPr algn="ctr"/>
            <a:r>
              <a:rPr lang="es-ES" sz="2800" b="1" dirty="0" smtClean="0">
                <a:solidFill>
                  <a:srgbClr val="FFFF00"/>
                </a:solidFill>
                <a:latin typeface="Arial" pitchFamily="34" charset="0"/>
                <a:cs typeface="Arial" pitchFamily="34" charset="0"/>
              </a:rPr>
              <a:t>Planeamiento y diseño en Prótesis Parcial Removible</a:t>
            </a:r>
            <a:r>
              <a:rPr lang="es-ES" sz="2800" dirty="0" smtClean="0">
                <a:latin typeface="Arial" pitchFamily="34" charset="0"/>
                <a:cs typeface="Arial" pitchFamily="34" charset="0"/>
              </a:rPr>
              <a:t>:</a:t>
            </a:r>
            <a:endParaRPr lang="es-ES" sz="2800" dirty="0">
              <a:latin typeface="Arial" pitchFamily="34" charset="0"/>
              <a:cs typeface="Arial" pitchFamily="34" charset="0"/>
            </a:endParaRPr>
          </a:p>
        </p:txBody>
      </p:sp>
    </p:spTree>
    <p:extLst>
      <p:ext uri="{BB962C8B-B14F-4D97-AF65-F5344CB8AC3E}">
        <p14:creationId xmlns="" xmlns:p14="http://schemas.microsoft.com/office/powerpoint/2010/main" val="6382966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rtoné">
  <a:themeElements>
    <a:clrScheme name="Cartoné">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artoné">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rtoné">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222</TotalTime>
  <Words>1788</Words>
  <Application>Microsoft Office PowerPoint</Application>
  <PresentationFormat>Presentación en pantalla (4:3)</PresentationFormat>
  <Paragraphs>167</Paragraphs>
  <Slides>30</Slides>
  <Notes>0</Notes>
  <HiddenSlides>0</HiddenSlides>
  <MMClips>0</MMClips>
  <ScaleCrop>false</ScaleCrop>
  <HeadingPairs>
    <vt:vector size="4" baseType="variant">
      <vt:variant>
        <vt:lpstr>Tema</vt:lpstr>
      </vt:variant>
      <vt:variant>
        <vt:i4>1</vt:i4>
      </vt:variant>
      <vt:variant>
        <vt:lpstr>Títulos de diapositiva</vt:lpstr>
      </vt:variant>
      <vt:variant>
        <vt:i4>30</vt:i4>
      </vt:variant>
    </vt:vector>
  </HeadingPairs>
  <TitlesOfParts>
    <vt:vector size="31" baseType="lpstr">
      <vt:lpstr>Cartoné</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Pc-Yusdel</dc:creator>
  <cp:lastModifiedBy>Centor</cp:lastModifiedBy>
  <cp:revision>16</cp:revision>
  <dcterms:created xsi:type="dcterms:W3CDTF">2015-03-15T15:45:45Z</dcterms:created>
  <dcterms:modified xsi:type="dcterms:W3CDTF">2002-01-01T05:20:32Z</dcterms:modified>
</cp:coreProperties>
</file>