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94" r:id="rId5"/>
    <p:sldId id="263" r:id="rId6"/>
    <p:sldId id="298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24" r:id="rId26"/>
    <p:sldId id="260" r:id="rId27"/>
    <p:sldId id="28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E00"/>
    <a:srgbClr val="CC99FF"/>
    <a:srgbClr val="808080"/>
    <a:srgbClr val="FCFCFC"/>
    <a:srgbClr val="E8E8E8"/>
    <a:srgbClr val="FFD84B"/>
    <a:srgbClr val="FFFFFF"/>
    <a:srgbClr val="CC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62" autoAdjust="0"/>
    <p:restoredTop sz="94660"/>
  </p:normalViewPr>
  <p:slideViewPr>
    <p:cSldViewPr>
      <p:cViewPr varScale="1">
        <p:scale>
          <a:sx n="74" d="100"/>
          <a:sy n="74" d="100"/>
        </p:scale>
        <p:origin x="3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ECE32B-91A1-47DF-AF03-A3AE83376C9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4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AC31A8-A639-498D-8B3B-B3B3C0357E0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5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CF1D2-F653-4DF9-BAC7-9A774365207A}" type="slidenum">
              <a:rPr lang="en-US"/>
              <a:pPr/>
              <a:t>26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48421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reeform 7"/>
          <p:cNvSpPr>
            <a:spLocks/>
          </p:cNvSpPr>
          <p:nvPr/>
        </p:nvSpPr>
        <p:spPr bwMode="gray">
          <a:xfrm>
            <a:off x="-1588" y="5881688"/>
            <a:ext cx="2917826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0" name="Freeform 8"/>
          <p:cNvSpPr>
            <a:spLocks/>
          </p:cNvSpPr>
          <p:nvPr/>
        </p:nvSpPr>
        <p:spPr bwMode="gray">
          <a:xfrm>
            <a:off x="2559050" y="4684713"/>
            <a:ext cx="6596063" cy="2239962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1" name="Freeform 9"/>
          <p:cNvSpPr>
            <a:spLocks/>
          </p:cNvSpPr>
          <p:nvPr/>
        </p:nvSpPr>
        <p:spPr bwMode="gray">
          <a:xfrm>
            <a:off x="4356100" y="641350"/>
            <a:ext cx="4787900" cy="5997575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2" name="Freeform 10"/>
          <p:cNvSpPr>
            <a:spLocks/>
          </p:cNvSpPr>
          <p:nvPr/>
        </p:nvSpPr>
        <p:spPr bwMode="gray">
          <a:xfrm>
            <a:off x="4719638" y="1588"/>
            <a:ext cx="2508250" cy="2601912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3" name="Freeform 11"/>
          <p:cNvSpPr>
            <a:spLocks/>
          </p:cNvSpPr>
          <p:nvPr/>
        </p:nvSpPr>
        <p:spPr bwMode="gray">
          <a:xfrm>
            <a:off x="0" y="5889625"/>
            <a:ext cx="2935288" cy="977900"/>
          </a:xfrm>
          <a:custGeom>
            <a:avLst/>
            <a:gdLst>
              <a:gd name="T0" fmla="*/ 0 w 1838"/>
              <a:gd name="T1" fmla="*/ 74 h 618"/>
              <a:gd name="T2" fmla="*/ 1589 w 1838"/>
              <a:gd name="T3" fmla="*/ 0 h 618"/>
              <a:gd name="T4" fmla="*/ 1838 w 1838"/>
              <a:gd name="T5" fmla="*/ 618 h 618"/>
              <a:gd name="T6" fmla="*/ 0 w 1838"/>
              <a:gd name="T7" fmla="*/ 618 h 618"/>
              <a:gd name="T8" fmla="*/ 0 w 1838"/>
              <a:gd name="T9" fmla="*/ 7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8" h="618">
                <a:moveTo>
                  <a:pt x="0" y="74"/>
                </a:moveTo>
                <a:cubicBezTo>
                  <a:pt x="879" y="269"/>
                  <a:pt x="1589" y="0"/>
                  <a:pt x="1589" y="0"/>
                </a:cubicBezTo>
                <a:cubicBezTo>
                  <a:pt x="1652" y="335"/>
                  <a:pt x="1838" y="618"/>
                  <a:pt x="1838" y="618"/>
                </a:cubicBezTo>
                <a:lnTo>
                  <a:pt x="0" y="618"/>
                </a:lnTo>
                <a:cubicBezTo>
                  <a:pt x="0" y="618"/>
                  <a:pt x="0" y="346"/>
                  <a:pt x="0" y="74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4" name="Freeform 12"/>
          <p:cNvSpPr>
            <a:spLocks/>
          </p:cNvSpPr>
          <p:nvPr/>
        </p:nvSpPr>
        <p:spPr bwMode="gray">
          <a:xfrm>
            <a:off x="2541588" y="4673600"/>
            <a:ext cx="6596062" cy="2239963"/>
          </a:xfrm>
          <a:custGeom>
            <a:avLst/>
            <a:gdLst>
              <a:gd name="T0" fmla="*/ 1114 w 4171"/>
              <a:gd name="T1" fmla="*/ 0 h 1416"/>
              <a:gd name="T2" fmla="*/ 0 w 4171"/>
              <a:gd name="T3" fmla="*/ 754 h 1416"/>
              <a:gd name="T4" fmla="*/ 406 w 4171"/>
              <a:gd name="T5" fmla="*/ 1375 h 1416"/>
              <a:gd name="T6" fmla="*/ 4171 w 4171"/>
              <a:gd name="T7" fmla="*/ 1375 h 1416"/>
              <a:gd name="T8" fmla="*/ 4171 w 4171"/>
              <a:gd name="T9" fmla="*/ 468 h 1416"/>
              <a:gd name="T10" fmla="*/ 1114 w 4171"/>
              <a:gd name="T11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71" h="1416">
                <a:moveTo>
                  <a:pt x="1114" y="0"/>
                </a:moveTo>
                <a:cubicBezTo>
                  <a:pt x="1114" y="0"/>
                  <a:pt x="557" y="377"/>
                  <a:pt x="0" y="754"/>
                </a:cubicBezTo>
                <a:cubicBezTo>
                  <a:pt x="180" y="1190"/>
                  <a:pt x="406" y="1375"/>
                  <a:pt x="406" y="1375"/>
                </a:cubicBezTo>
                <a:cubicBezTo>
                  <a:pt x="2288" y="1375"/>
                  <a:pt x="4171" y="1375"/>
                  <a:pt x="4171" y="1375"/>
                </a:cubicBezTo>
                <a:lnTo>
                  <a:pt x="4171" y="468"/>
                </a:lnTo>
                <a:cubicBezTo>
                  <a:pt x="4171" y="468"/>
                  <a:pt x="2546" y="1416"/>
                  <a:pt x="1114" y="0"/>
                </a:cubicBez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5" name="Freeform 13"/>
          <p:cNvSpPr>
            <a:spLocks/>
          </p:cNvSpPr>
          <p:nvPr/>
        </p:nvSpPr>
        <p:spPr bwMode="gray">
          <a:xfrm>
            <a:off x="4348163" y="628650"/>
            <a:ext cx="4787900" cy="6008688"/>
          </a:xfrm>
          <a:custGeom>
            <a:avLst/>
            <a:gdLst>
              <a:gd name="T0" fmla="*/ 548 w 3016"/>
              <a:gd name="T1" fmla="*/ 1300 h 3791"/>
              <a:gd name="T2" fmla="*/ 0 w 3016"/>
              <a:gd name="T3" fmla="*/ 2525 h 3791"/>
              <a:gd name="T4" fmla="*/ 3016 w 3016"/>
              <a:gd name="T5" fmla="*/ 2752 h 3791"/>
              <a:gd name="T6" fmla="*/ 3016 w 3016"/>
              <a:gd name="T7" fmla="*/ 665 h 3791"/>
              <a:gd name="T8" fmla="*/ 1944 w 3016"/>
              <a:gd name="T9" fmla="*/ 0 h 3791"/>
              <a:gd name="T10" fmla="*/ 548 w 3016"/>
              <a:gd name="T11" fmla="*/ 130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16" h="3791">
                <a:moveTo>
                  <a:pt x="548" y="1300"/>
                </a:moveTo>
                <a:cubicBezTo>
                  <a:pt x="274" y="1912"/>
                  <a:pt x="0" y="2525"/>
                  <a:pt x="0" y="2525"/>
                </a:cubicBezTo>
                <a:cubicBezTo>
                  <a:pt x="1458" y="3791"/>
                  <a:pt x="3016" y="2752"/>
                  <a:pt x="3016" y="2752"/>
                </a:cubicBezTo>
                <a:cubicBezTo>
                  <a:pt x="3016" y="2752"/>
                  <a:pt x="3016" y="1708"/>
                  <a:pt x="3016" y="665"/>
                </a:cubicBezTo>
                <a:cubicBezTo>
                  <a:pt x="2528" y="170"/>
                  <a:pt x="1944" y="0"/>
                  <a:pt x="1944" y="0"/>
                </a:cubicBezTo>
                <a:cubicBezTo>
                  <a:pt x="1944" y="0"/>
                  <a:pt x="1639" y="839"/>
                  <a:pt x="548" y="130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6" name="Freeform 14" descr="1"/>
          <p:cNvSpPr>
            <a:spLocks/>
          </p:cNvSpPr>
          <p:nvPr/>
        </p:nvSpPr>
        <p:spPr bwMode="gray">
          <a:xfrm>
            <a:off x="4694238" y="-1588"/>
            <a:ext cx="2543175" cy="2632076"/>
          </a:xfrm>
          <a:custGeom>
            <a:avLst/>
            <a:gdLst>
              <a:gd name="T0" fmla="*/ 0 w 1569"/>
              <a:gd name="T1" fmla="*/ 0 h 1645"/>
              <a:gd name="T2" fmla="*/ 335 w 1569"/>
              <a:gd name="T3" fmla="*/ 1645 h 1645"/>
              <a:gd name="T4" fmla="*/ 1569 w 1569"/>
              <a:gd name="T5" fmla="*/ 0 h 1645"/>
              <a:gd name="T6" fmla="*/ 0 w 1569"/>
              <a:gd name="T7" fmla="*/ 0 h 1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9" h="1645">
                <a:moveTo>
                  <a:pt x="0" y="0"/>
                </a:moveTo>
                <a:lnTo>
                  <a:pt x="335" y="1645"/>
                </a:lnTo>
                <a:cubicBezTo>
                  <a:pt x="335" y="1645"/>
                  <a:pt x="1394" y="1086"/>
                  <a:pt x="1569" y="0"/>
                </a:cubicBezTo>
                <a:cubicBezTo>
                  <a:pt x="784" y="0"/>
                  <a:pt x="0" y="0"/>
                  <a:pt x="0" y="0"/>
                </a:cubicBez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7" name="Freeform 15"/>
          <p:cNvSpPr>
            <a:spLocks/>
          </p:cNvSpPr>
          <p:nvPr/>
        </p:nvSpPr>
        <p:spPr bwMode="gray">
          <a:xfrm>
            <a:off x="-3175" y="1588"/>
            <a:ext cx="5857875" cy="6794500"/>
          </a:xfrm>
          <a:custGeom>
            <a:avLst/>
            <a:gdLst>
              <a:gd name="T0" fmla="*/ 0 w 3690"/>
              <a:gd name="T1" fmla="*/ 3810 h 4280"/>
              <a:gd name="T2" fmla="*/ 0 w 3690"/>
              <a:gd name="T3" fmla="*/ 1 h 4280"/>
              <a:gd name="T4" fmla="*/ 2974 w 3690"/>
              <a:gd name="T5" fmla="*/ 0 h 4280"/>
              <a:gd name="T6" fmla="*/ 2768 w 3690"/>
              <a:gd name="T7" fmla="*/ 2926 h 4280"/>
              <a:gd name="T8" fmla="*/ 0 w 3690"/>
              <a:gd name="T9" fmla="*/ 3810 h 4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0" h="4280">
                <a:moveTo>
                  <a:pt x="0" y="3810"/>
                </a:moveTo>
                <a:lnTo>
                  <a:pt x="0" y="1"/>
                </a:lnTo>
                <a:lnTo>
                  <a:pt x="2974" y="0"/>
                </a:lnTo>
                <a:cubicBezTo>
                  <a:pt x="3284" y="452"/>
                  <a:pt x="3690" y="1776"/>
                  <a:pt x="2768" y="2926"/>
                </a:cubicBezTo>
                <a:cubicBezTo>
                  <a:pt x="1610" y="4280"/>
                  <a:pt x="0" y="3810"/>
                  <a:pt x="0" y="38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088" name="Freeform 16"/>
          <p:cNvSpPr>
            <a:spLocks/>
          </p:cNvSpPr>
          <p:nvPr/>
        </p:nvSpPr>
        <p:spPr bwMode="gray">
          <a:xfrm>
            <a:off x="-3175" y="1588"/>
            <a:ext cx="5943600" cy="6437312"/>
          </a:xfrm>
          <a:custGeom>
            <a:avLst/>
            <a:gdLst>
              <a:gd name="T0" fmla="*/ 0 w 3635"/>
              <a:gd name="T1" fmla="*/ 3765 h 4115"/>
              <a:gd name="T2" fmla="*/ 0 w 3635"/>
              <a:gd name="T3" fmla="*/ 0 h 4115"/>
              <a:gd name="T4" fmla="*/ 2767 w 3635"/>
              <a:gd name="T5" fmla="*/ 0 h 4115"/>
              <a:gd name="T6" fmla="*/ 2567 w 3635"/>
              <a:gd name="T7" fmla="*/ 2858 h 4115"/>
              <a:gd name="T8" fmla="*/ 0 w 3635"/>
              <a:gd name="T9" fmla="*/ 3765 h 4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5" h="4115">
                <a:moveTo>
                  <a:pt x="0" y="3765"/>
                </a:moveTo>
                <a:lnTo>
                  <a:pt x="0" y="0"/>
                </a:lnTo>
                <a:lnTo>
                  <a:pt x="2767" y="0"/>
                </a:lnTo>
                <a:cubicBezTo>
                  <a:pt x="2767" y="0"/>
                  <a:pt x="3635" y="1445"/>
                  <a:pt x="2567" y="2858"/>
                </a:cubicBezTo>
                <a:cubicBezTo>
                  <a:pt x="1523" y="4115"/>
                  <a:pt x="0" y="3765"/>
                  <a:pt x="0" y="376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19216"/>
                  <a:invGamma/>
                </a:srgbClr>
              </a:gs>
              <a:gs pos="100000">
                <a:srgbClr val="FDF58D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50825" y="9525"/>
            <a:ext cx="4176713" cy="5908675"/>
            <a:chOff x="158" y="6"/>
            <a:chExt cx="2631" cy="3722"/>
          </a:xfrm>
        </p:grpSpPr>
        <p:sp>
          <p:nvSpPr>
            <p:cNvPr id="3090" name="Line 18"/>
            <p:cNvSpPr>
              <a:spLocks noChangeShapeType="1"/>
            </p:cNvSpPr>
            <p:nvPr/>
          </p:nvSpPr>
          <p:spPr bwMode="gray">
            <a:xfrm>
              <a:off x="158" y="6"/>
              <a:ext cx="0" cy="372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gray">
            <a:xfrm>
              <a:off x="815" y="6"/>
              <a:ext cx="0" cy="372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gray">
            <a:xfrm>
              <a:off x="1473" y="6"/>
              <a:ext cx="0" cy="358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gray">
            <a:xfrm>
              <a:off x="2131" y="6"/>
              <a:ext cx="0" cy="325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gray">
            <a:xfrm>
              <a:off x="2789" y="6"/>
              <a:ext cx="0" cy="2589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6350" y="260350"/>
            <a:ext cx="5041900" cy="5329238"/>
            <a:chOff x="4" y="164"/>
            <a:chExt cx="3176" cy="3357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gray">
            <a:xfrm rot="5400000">
              <a:off x="1466" y="-1298"/>
              <a:ext cx="0" cy="292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gray">
            <a:xfrm rot="5400000">
              <a:off x="1575" y="-736"/>
              <a:ext cx="0" cy="314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gray">
            <a:xfrm rot="5400000">
              <a:off x="1592" y="-82"/>
              <a:ext cx="0" cy="317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gray">
            <a:xfrm rot="5400000">
              <a:off x="1508" y="674"/>
              <a:ext cx="0" cy="300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gray">
            <a:xfrm rot="5400000">
              <a:off x="1306" y="1547"/>
              <a:ext cx="0" cy="2603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gray">
            <a:xfrm rot="5400000">
              <a:off x="838" y="2687"/>
              <a:ext cx="0" cy="166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dist="17961" dir="2700000" algn="ctr" rotWithShape="0">
                <a:srgbClr val="FFCC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2368550" y="288925"/>
            <a:ext cx="1012825" cy="1025525"/>
          </a:xfrm>
          <a:prstGeom prst="rect">
            <a:avLst/>
          </a:prstGeom>
          <a:solidFill>
            <a:srgbClr val="FFFFFF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279400"/>
            <a:ext cx="250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1331913" y="9525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106" name="Freeform 34"/>
          <p:cNvSpPr>
            <a:spLocks/>
          </p:cNvSpPr>
          <p:nvPr/>
        </p:nvSpPr>
        <p:spPr bwMode="gray">
          <a:xfrm>
            <a:off x="4452938" y="1347788"/>
            <a:ext cx="720725" cy="1047750"/>
          </a:xfrm>
          <a:custGeom>
            <a:avLst/>
            <a:gdLst>
              <a:gd name="T0" fmla="*/ 363 w 454"/>
              <a:gd name="T1" fmla="*/ 0 h 680"/>
              <a:gd name="T2" fmla="*/ 0 w 454"/>
              <a:gd name="T3" fmla="*/ 0 h 680"/>
              <a:gd name="T4" fmla="*/ 0 w 454"/>
              <a:gd name="T5" fmla="*/ 680 h 680"/>
              <a:gd name="T6" fmla="*/ 409 w 454"/>
              <a:gd name="T7" fmla="*/ 680 h 680"/>
              <a:gd name="T8" fmla="*/ 454 w 454"/>
              <a:gd name="T9" fmla="*/ 317 h 680"/>
              <a:gd name="T10" fmla="*/ 363 w 454"/>
              <a:gd name="T11" fmla="*/ 0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" h="680">
                <a:moveTo>
                  <a:pt x="363" y="0"/>
                </a:moveTo>
                <a:lnTo>
                  <a:pt x="0" y="0"/>
                </a:lnTo>
                <a:lnTo>
                  <a:pt x="0" y="680"/>
                </a:lnTo>
                <a:lnTo>
                  <a:pt x="409" y="680"/>
                </a:lnTo>
                <a:lnTo>
                  <a:pt x="454" y="317"/>
                </a:lnTo>
                <a:lnTo>
                  <a:pt x="363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2365375" y="4549775"/>
            <a:ext cx="1003300" cy="1023938"/>
          </a:xfrm>
          <a:custGeom>
            <a:avLst/>
            <a:gdLst>
              <a:gd name="T0" fmla="*/ 635 w 680"/>
              <a:gd name="T1" fmla="*/ 0 h 681"/>
              <a:gd name="T2" fmla="*/ 0 w 680"/>
              <a:gd name="T3" fmla="*/ 0 h 681"/>
              <a:gd name="T4" fmla="*/ 0 w 680"/>
              <a:gd name="T5" fmla="*/ 681 h 681"/>
              <a:gd name="T6" fmla="*/ 272 w 680"/>
              <a:gd name="T7" fmla="*/ 681 h 681"/>
              <a:gd name="T8" fmla="*/ 680 w 680"/>
              <a:gd name="T9" fmla="*/ 454 h 681"/>
              <a:gd name="T10" fmla="*/ 680 w 680"/>
              <a:gd name="T11" fmla="*/ 0 h 681"/>
              <a:gd name="T12" fmla="*/ 635 w 680"/>
              <a:gd name="T13" fmla="*/ 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0" h="681">
                <a:moveTo>
                  <a:pt x="635" y="0"/>
                </a:moveTo>
                <a:lnTo>
                  <a:pt x="0" y="0"/>
                </a:lnTo>
                <a:lnTo>
                  <a:pt x="0" y="681"/>
                </a:lnTo>
                <a:lnTo>
                  <a:pt x="272" y="681"/>
                </a:lnTo>
                <a:lnTo>
                  <a:pt x="680" y="454"/>
                </a:lnTo>
                <a:lnTo>
                  <a:pt x="680" y="0"/>
                </a:lnTo>
                <a:lnTo>
                  <a:pt x="635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108" name="Freeform 36"/>
          <p:cNvSpPr>
            <a:spLocks/>
          </p:cNvSpPr>
          <p:nvPr/>
        </p:nvSpPr>
        <p:spPr bwMode="gray">
          <a:xfrm>
            <a:off x="7524750" y="0"/>
            <a:ext cx="1620838" cy="1230313"/>
          </a:xfrm>
          <a:custGeom>
            <a:avLst/>
            <a:gdLst>
              <a:gd name="T0" fmla="*/ 34 w 1009"/>
              <a:gd name="T1" fmla="*/ 0 h 775"/>
              <a:gd name="T2" fmla="*/ 0 w 1009"/>
              <a:gd name="T3" fmla="*/ 255 h 775"/>
              <a:gd name="T4" fmla="*/ 1007 w 1009"/>
              <a:gd name="T5" fmla="*/ 775 h 775"/>
              <a:gd name="T6" fmla="*/ 1009 w 1009"/>
              <a:gd name="T7" fmla="*/ 0 h 775"/>
              <a:gd name="T8" fmla="*/ 34 w 1009"/>
              <a:gd name="T9" fmla="*/ 0 h 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9" h="775">
                <a:moveTo>
                  <a:pt x="34" y="0"/>
                </a:moveTo>
                <a:cubicBezTo>
                  <a:pt x="34" y="115"/>
                  <a:pt x="0" y="255"/>
                  <a:pt x="0" y="255"/>
                </a:cubicBezTo>
                <a:cubicBezTo>
                  <a:pt x="489" y="376"/>
                  <a:pt x="1007" y="775"/>
                  <a:pt x="1007" y="775"/>
                </a:cubicBezTo>
                <a:lnTo>
                  <a:pt x="1009" y="0"/>
                </a:lnTo>
                <a:cubicBezTo>
                  <a:pt x="1009" y="0"/>
                  <a:pt x="521" y="0"/>
                  <a:pt x="34" y="0"/>
                </a:cubicBezTo>
                <a:close/>
              </a:path>
            </a:pathLst>
          </a:custGeom>
          <a:solidFill>
            <a:srgbClr val="E8E8E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3109" name="Picture 37" descr="wa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268538" y="5842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6A4549A-7835-41A4-8164-5634B41A094D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228600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latin typeface="Arial Black" panose="020B0A04020102020204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0" grpId="0" animBg="1"/>
      <p:bldP spid="3081" grpId="0" animBg="1"/>
      <p:bldP spid="3082" grpId="0" animBg="1"/>
      <p:bldP spid="3083" grpId="0" animBg="1"/>
      <p:bldP spid="3083" grpId="1" animBg="1"/>
      <p:bldP spid="3084" grpId="0" animBg="1"/>
      <p:bldP spid="3084" grpId="1" animBg="1"/>
      <p:bldP spid="3084" grpId="2" animBg="1"/>
      <p:bldP spid="3085" grpId="0" animBg="1"/>
      <p:bldP spid="3085" grpId="1" animBg="1"/>
      <p:bldP spid="3086" grpId="0" animBg="1"/>
      <p:bldP spid="3086" grpId="1" animBg="1"/>
      <p:bldP spid="3086" grpId="2" animBg="1"/>
      <p:bldP spid="310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C6F5E-406F-4EE8-B777-A5E8029A8DB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8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0CB52-358B-4C75-BBE6-8F5F49F61DD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65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56BC47-469C-419A-81B2-F20F019866A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91D72-9139-4D80-8C22-E9C99FBD8E6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6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4BEED-2601-460A-8F33-8EECFF7313F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5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C7ABD-F9CB-40EF-A23D-75292876150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25442-10EE-4439-9F67-73E717B2383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4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9F57-0ADB-4B8E-B55A-8222215B4D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06247-F094-4B09-96FE-007EF17CBC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29FE4-8FD4-4CD4-938D-032593418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C061-2326-4D9E-B0C6-45180A7C4F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3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65938"/>
          </a:xfrm>
          <a:custGeom>
            <a:avLst/>
            <a:gdLst>
              <a:gd name="T0" fmla="*/ 5766 w 5768"/>
              <a:gd name="T1" fmla="*/ 605 h 4325"/>
              <a:gd name="T2" fmla="*/ 5768 w 5768"/>
              <a:gd name="T3" fmla="*/ 4325 h 4325"/>
              <a:gd name="T4" fmla="*/ 1331 w 5768"/>
              <a:gd name="T5" fmla="*/ 4325 h 4325"/>
              <a:gd name="T6" fmla="*/ 4 w 5768"/>
              <a:gd name="T7" fmla="*/ 3111 h 4325"/>
              <a:gd name="T8" fmla="*/ 0 w 5768"/>
              <a:gd name="T9" fmla="*/ 0 h 4325"/>
              <a:gd name="T10" fmla="*/ 2428 w 5768"/>
              <a:gd name="T11" fmla="*/ 7 h 4325"/>
              <a:gd name="T12" fmla="*/ 5766 w 5768"/>
              <a:gd name="T13" fmla="*/ 60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5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cubicBezTo>
                  <a:pt x="5768" y="4325"/>
                  <a:pt x="3549" y="4325"/>
                  <a:pt x="1331" y="4325"/>
                </a:cubicBezTo>
                <a:cubicBezTo>
                  <a:pt x="499" y="3811"/>
                  <a:pt x="0" y="3109"/>
                  <a:pt x="4" y="311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rgbClr val="FDF58D">
                  <a:gamma/>
                  <a:tint val="3137"/>
                  <a:invGamma/>
                </a:srgbClr>
              </a:gs>
              <a:gs pos="100000">
                <a:srgbClr val="FDF58D">
                  <a:alpha val="70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1032" name="Picture 8" descr="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9"/>
          <p:cNvSpPr>
            <a:spLocks/>
          </p:cNvSpPr>
          <p:nvPr/>
        </p:nvSpPr>
        <p:spPr bwMode="gray">
          <a:xfrm>
            <a:off x="6350" y="5113338"/>
            <a:ext cx="1852613" cy="174625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0" y="0"/>
            <a:ext cx="9156700" cy="6875463"/>
            <a:chOff x="0" y="0"/>
            <a:chExt cx="5768" cy="4331"/>
          </a:xfrm>
        </p:grpSpPr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332" y="0"/>
              <a:ext cx="5080" cy="4331"/>
              <a:chOff x="332" y="0"/>
              <a:chExt cx="5080" cy="4331"/>
            </a:xfrm>
          </p:grpSpPr>
          <p:sp>
            <p:nvSpPr>
              <p:cNvPr id="1037" name="Line 13"/>
              <p:cNvSpPr>
                <a:spLocks noChangeShapeType="1"/>
              </p:cNvSpPr>
              <p:nvPr/>
            </p:nvSpPr>
            <p:spPr bwMode="gray">
              <a:xfrm>
                <a:off x="332" y="0"/>
                <a:ext cx="0" cy="351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8" name="Line 14"/>
              <p:cNvSpPr>
                <a:spLocks noChangeShapeType="1"/>
              </p:cNvSpPr>
              <p:nvPr/>
            </p:nvSpPr>
            <p:spPr bwMode="gray">
              <a:xfrm>
                <a:off x="1057" y="0"/>
                <a:ext cx="0" cy="414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9" name="Line 15"/>
              <p:cNvSpPr>
                <a:spLocks noChangeShapeType="1"/>
              </p:cNvSpPr>
              <p:nvPr/>
            </p:nvSpPr>
            <p:spPr bwMode="gray">
              <a:xfrm>
                <a:off x="1783" y="0"/>
                <a:ext cx="0" cy="432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0" name="Line 16"/>
              <p:cNvSpPr>
                <a:spLocks noChangeShapeType="1"/>
              </p:cNvSpPr>
              <p:nvPr/>
            </p:nvSpPr>
            <p:spPr bwMode="gray">
              <a:xfrm>
                <a:off x="2509" y="0"/>
                <a:ext cx="0" cy="433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1" name="Line 17"/>
              <p:cNvSpPr>
                <a:spLocks noChangeShapeType="1"/>
              </p:cNvSpPr>
              <p:nvPr/>
            </p:nvSpPr>
            <p:spPr bwMode="gray">
              <a:xfrm>
                <a:off x="3234" y="245"/>
                <a:ext cx="0" cy="408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2" name="Line 18"/>
              <p:cNvSpPr>
                <a:spLocks noChangeShapeType="1"/>
              </p:cNvSpPr>
              <p:nvPr/>
            </p:nvSpPr>
            <p:spPr bwMode="gray">
              <a:xfrm>
                <a:off x="3960" y="390"/>
                <a:ext cx="0" cy="3941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gray">
              <a:xfrm>
                <a:off x="4686" y="487"/>
                <a:ext cx="0" cy="384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gray">
              <a:xfrm>
                <a:off x="5412" y="567"/>
                <a:ext cx="0" cy="376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264"/>
              <a:ext cx="5768" cy="3538"/>
              <a:chOff x="0" y="264"/>
              <a:chExt cx="5768" cy="3538"/>
            </a:xfrm>
          </p:grpSpPr>
          <p:sp>
            <p:nvSpPr>
              <p:cNvPr id="1046" name="Line 22"/>
              <p:cNvSpPr>
                <a:spLocks noChangeShapeType="1"/>
              </p:cNvSpPr>
              <p:nvPr/>
            </p:nvSpPr>
            <p:spPr bwMode="gray">
              <a:xfrm rot="5400000">
                <a:off x="1635" y="-1371"/>
                <a:ext cx="0" cy="3270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7" name="Line 23"/>
              <p:cNvSpPr>
                <a:spLocks noChangeShapeType="1"/>
              </p:cNvSpPr>
              <p:nvPr/>
            </p:nvSpPr>
            <p:spPr bwMode="gray">
              <a:xfrm rot="5400000">
                <a:off x="2884" y="-1913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gray">
              <a:xfrm rot="5400000">
                <a:off x="2884" y="-1205"/>
                <a:ext cx="0" cy="5768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gray">
              <a:xfrm rot="5400000">
                <a:off x="2885" y="-497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0" name="Line 26"/>
              <p:cNvSpPr>
                <a:spLocks noChangeShapeType="1"/>
              </p:cNvSpPr>
              <p:nvPr/>
            </p:nvSpPr>
            <p:spPr bwMode="gray">
              <a:xfrm rot="5400000">
                <a:off x="2885" y="211"/>
                <a:ext cx="0" cy="5766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gray">
              <a:xfrm rot="5400000">
                <a:off x="3192" y="1251"/>
                <a:ext cx="0" cy="510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FFCC00">
                    <a:alpha val="35001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059" name="Picture 35" descr="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-180975" y="5638800"/>
            <a:ext cx="20161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A1CB27-C8BD-46A8-B613-49401BA404B1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060" name="Freeform 36" descr="11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4041775" y="1588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34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44824"/>
            <a:ext cx="4559424" cy="1470025"/>
          </a:xfrm>
        </p:spPr>
        <p:txBody>
          <a:bodyPr/>
          <a:lstStyle/>
          <a:p>
            <a:r>
              <a:rPr lang="es-ES_tradnl" sz="3600" dirty="0" smtClean="0"/>
              <a:t>Metabolismo y Nutrición</a:t>
            </a:r>
            <a:br>
              <a:rPr lang="es-ES_tradnl" sz="3600" dirty="0" smtClean="0"/>
            </a:br>
            <a:r>
              <a:rPr lang="es-ES_tradnl" sz="3600" dirty="0" smtClean="0"/>
              <a:t> </a:t>
            </a:r>
            <a:br>
              <a:rPr lang="es-ES_tradnl" sz="3600" dirty="0" smtClean="0"/>
            </a:br>
            <a:r>
              <a:rPr lang="es-ES_tradnl" sz="3600" dirty="0" smtClean="0"/>
              <a:t>Tema </a:t>
            </a:r>
            <a:r>
              <a:rPr lang="es-ES_tradnl" sz="3600" dirty="0"/>
              <a:t>III. Metabolismo de los glúcidos</a:t>
            </a:r>
            <a:r>
              <a:rPr lang="es-ES" sz="3600" dirty="0"/>
              <a:t/>
            </a:r>
            <a:br>
              <a:rPr lang="es-ES" sz="3600" dirty="0"/>
            </a:b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221088"/>
            <a:ext cx="6400800" cy="493445"/>
          </a:xfrm>
        </p:spPr>
        <p:txBody>
          <a:bodyPr/>
          <a:lstStyle/>
          <a:p>
            <a:r>
              <a:rPr lang="es-ES" sz="2000" b="1" dirty="0" smtClean="0"/>
              <a:t>Profesor</a:t>
            </a:r>
            <a:r>
              <a:rPr lang="en-US" sz="2000" b="1" dirty="0" smtClean="0"/>
              <a:t>: MSc. Gleymis Venet Cadet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328" y="188640"/>
            <a:ext cx="8229600" cy="927100"/>
          </a:xfrm>
        </p:spPr>
        <p:txBody>
          <a:bodyPr/>
          <a:lstStyle/>
          <a:p>
            <a:r>
              <a:rPr lang="es-ES" dirty="0" smtClean="0"/>
              <a:t>TAREA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7750" y="1115740"/>
            <a:ext cx="8229600" cy="53375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s-ES" sz="2800" b="1" dirty="0"/>
              <a:t>7. </a:t>
            </a:r>
            <a:r>
              <a:rPr lang="es-ES" sz="2800" b="1" dirty="0" smtClean="0"/>
              <a:t>Marca </a:t>
            </a:r>
            <a:r>
              <a:rPr lang="es-ES" sz="2800" b="1" dirty="0"/>
              <a:t>con una cruz (X) </a:t>
            </a:r>
            <a:r>
              <a:rPr lang="es-ES" sz="2800" b="1" dirty="0" smtClean="0"/>
              <a:t>la respuesta correcta. </a:t>
            </a:r>
            <a:r>
              <a:rPr lang="es-ES" sz="2800" b="1" dirty="0"/>
              <a:t>Argumenta tu selección.</a:t>
            </a:r>
          </a:p>
          <a:p>
            <a:pPr marL="0" indent="0" algn="just">
              <a:buNone/>
            </a:pPr>
            <a:r>
              <a:rPr lang="es-ES" sz="2800" b="1" dirty="0"/>
              <a:t>a) </a:t>
            </a:r>
            <a:r>
              <a:rPr lang="es-ES" sz="2800" b="1" dirty="0" smtClean="0"/>
              <a:t>__La </a:t>
            </a:r>
            <a:r>
              <a:rPr lang="es-ES" sz="2800" b="1" dirty="0"/>
              <a:t>capacidad del hígado de sintetizar glucógeno se incrementa por la acción de la insulina.</a:t>
            </a:r>
          </a:p>
          <a:p>
            <a:pPr marL="0" indent="0" algn="just">
              <a:buNone/>
            </a:pPr>
            <a:r>
              <a:rPr lang="es-ES" sz="2800" b="1" dirty="0"/>
              <a:t>b) </a:t>
            </a:r>
            <a:r>
              <a:rPr lang="es-ES" sz="2800" b="1" dirty="0" smtClean="0"/>
              <a:t>__La glucogenólisis </a:t>
            </a:r>
            <a:r>
              <a:rPr lang="es-ES" sz="2800" b="1" dirty="0"/>
              <a:t>muscular es estimulada por la acción del glucagón.</a:t>
            </a:r>
          </a:p>
          <a:p>
            <a:pPr marL="0" indent="0" algn="just">
              <a:buNone/>
            </a:pPr>
            <a:r>
              <a:rPr lang="es-ES" sz="2800" b="1" dirty="0"/>
              <a:t>c) </a:t>
            </a:r>
            <a:r>
              <a:rPr lang="es-ES" sz="2800" b="1" dirty="0" smtClean="0"/>
              <a:t>__Los </a:t>
            </a:r>
            <a:r>
              <a:rPr lang="es-ES" sz="2800" b="1" dirty="0"/>
              <a:t>niveles intracelulares de </a:t>
            </a:r>
            <a:r>
              <a:rPr lang="es-ES" sz="2800" b="1" dirty="0" err="1"/>
              <a:t>AMPc</a:t>
            </a:r>
            <a:r>
              <a:rPr lang="es-ES" sz="2800" b="1" dirty="0"/>
              <a:t> se incrementan por la acción de la insulina.</a:t>
            </a:r>
          </a:p>
          <a:p>
            <a:pPr marL="0" indent="0" algn="just">
              <a:buNone/>
            </a:pPr>
            <a:r>
              <a:rPr lang="es-ES" sz="2800" b="1" dirty="0"/>
              <a:t>d) </a:t>
            </a:r>
            <a:r>
              <a:rPr lang="es-ES" sz="2800" b="1" dirty="0" smtClean="0"/>
              <a:t>__La </a:t>
            </a:r>
            <a:r>
              <a:rPr lang="es-ES" sz="2800" b="1" dirty="0"/>
              <a:t>proteína quinasa A es el principal mediador de la acción de la insulina</a:t>
            </a:r>
            <a:r>
              <a:rPr lang="es-ES" sz="2800" b="1" dirty="0" smtClean="0"/>
              <a:t>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77363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482" y="188640"/>
            <a:ext cx="8229600" cy="648072"/>
          </a:xfrm>
        </p:spPr>
        <p:txBody>
          <a:bodyPr/>
          <a:lstStyle/>
          <a:p>
            <a:r>
              <a:rPr lang="es-ES" dirty="0" smtClean="0"/>
              <a:t>TAREA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482" y="848172"/>
            <a:ext cx="8524006" cy="58931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457200" lvl="0" indent="-457200" algn="just">
              <a:buAutoNum type="arabicPeriod"/>
            </a:pPr>
            <a:r>
              <a:rPr lang="es-ES" sz="2400" b="1" dirty="0" smtClean="0"/>
              <a:t>Complete </a:t>
            </a:r>
            <a:r>
              <a:rPr lang="es-ES" sz="2400" b="1" dirty="0"/>
              <a:t>los siguientes espacios en blanco</a:t>
            </a:r>
            <a:r>
              <a:rPr lang="es-ES" sz="2400" b="1" dirty="0" smtClean="0"/>
              <a:t>:</a:t>
            </a:r>
          </a:p>
          <a:p>
            <a:pPr marL="0" lv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r>
              <a:rPr lang="es-ES" sz="2400" b="1" dirty="0" smtClean="0"/>
              <a:t>a. Dos </a:t>
            </a:r>
            <a:r>
              <a:rPr lang="es-ES" sz="2400" b="1" dirty="0"/>
              <a:t>de los factores que modifican los requerimientos energéticos en el humano son_______________ y  </a:t>
            </a:r>
            <a:r>
              <a:rPr lang="es-ES" sz="2400" b="1" dirty="0" smtClean="0"/>
              <a:t>______________.</a:t>
            </a:r>
            <a:endParaRPr lang="es-ES" sz="2400" b="1" dirty="0"/>
          </a:p>
          <a:p>
            <a:pPr marL="0" lvl="0" indent="0" algn="just">
              <a:buNone/>
            </a:pPr>
            <a:r>
              <a:rPr lang="es-ES" sz="2400" b="1" dirty="0" smtClean="0"/>
              <a:t>b. Los </a:t>
            </a:r>
            <a:r>
              <a:rPr lang="es-ES" sz="2400" b="1" dirty="0"/>
              <a:t>glúcidos se ingieren fundamentalmente en forma de</a:t>
            </a:r>
            <a:r>
              <a:rPr lang="es-ES" sz="2400" b="1" dirty="0" smtClean="0"/>
              <a:t>__________.</a:t>
            </a:r>
            <a:endParaRPr lang="es-ES" sz="2400" b="1" dirty="0"/>
          </a:p>
          <a:p>
            <a:pPr marL="0" lvl="0" indent="0" algn="just">
              <a:buNone/>
            </a:pPr>
            <a:r>
              <a:rPr lang="es-ES" sz="2400" b="1" dirty="0" smtClean="0"/>
              <a:t>c. El </a:t>
            </a:r>
            <a:r>
              <a:rPr lang="es-ES" sz="2400" b="1" dirty="0"/>
              <a:t>principal producto de la digestión de los glúcidos es______________.</a:t>
            </a:r>
          </a:p>
          <a:p>
            <a:pPr marL="0" lvl="0" indent="0" algn="just">
              <a:buNone/>
            </a:pPr>
            <a:r>
              <a:rPr lang="es-ES" sz="2400" b="1" dirty="0" smtClean="0"/>
              <a:t>d. Las </a:t>
            </a:r>
            <a:r>
              <a:rPr lang="es-ES" sz="2400" b="1" dirty="0"/>
              <a:t>enzimas que participan en la digestión del almidón son______________ y </a:t>
            </a:r>
            <a:r>
              <a:rPr lang="es-ES" sz="2400" b="1" dirty="0" smtClean="0"/>
              <a:t>_______.</a:t>
            </a:r>
            <a:endParaRPr lang="es-ES" sz="2400" b="1" dirty="0"/>
          </a:p>
          <a:p>
            <a:pPr marL="0" lvl="0" indent="0" algn="just">
              <a:buNone/>
            </a:pPr>
            <a:r>
              <a:rPr lang="es-ES" sz="2400" b="1" dirty="0" smtClean="0"/>
              <a:t>e. La </a:t>
            </a:r>
            <a:r>
              <a:rPr lang="es-ES" sz="2400" b="1" dirty="0"/>
              <a:t>función de los glúcidos de la dieta es </a:t>
            </a:r>
            <a:r>
              <a:rPr lang="es-ES" sz="2400" b="1" dirty="0" smtClean="0"/>
              <a:t>___________. </a:t>
            </a:r>
            <a:endParaRPr lang="es-ES" sz="2400" b="1" dirty="0"/>
          </a:p>
          <a:p>
            <a:pPr marL="0" lvl="0" indent="0" algn="just">
              <a:buNone/>
            </a:pPr>
            <a:r>
              <a:rPr lang="es-ES" sz="2400" b="1" dirty="0" smtClean="0"/>
              <a:t>f. Un </a:t>
            </a:r>
            <a:r>
              <a:rPr lang="es-ES" sz="2400" b="1" dirty="0"/>
              <a:t>ejemplo de glúcido no digerible pero beneficioso para la digestión es la</a:t>
            </a:r>
            <a:r>
              <a:rPr lang="es-ES" sz="2400" b="1" dirty="0" smtClean="0"/>
              <a:t>_________.</a:t>
            </a:r>
            <a:endParaRPr lang="es-ES" sz="2400" b="1" dirty="0"/>
          </a:p>
          <a:p>
            <a:pPr marL="0" indent="0" algn="just">
              <a:buNone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3740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2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52538"/>
            <a:ext cx="8517632" cy="548883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es-ES" b="1" dirty="0" smtClean="0"/>
              <a:t>2. Una </a:t>
            </a:r>
            <a:r>
              <a:rPr lang="es-ES" b="1" dirty="0"/>
              <a:t>de las siguientes afirmaciones sobre el glucógeno es incorrecta. Justifique su elección</a:t>
            </a:r>
            <a:r>
              <a:rPr lang="es-ES" b="1" dirty="0" smtClean="0"/>
              <a:t>.</a:t>
            </a:r>
            <a:endParaRPr lang="es-ES" b="1" dirty="0"/>
          </a:p>
          <a:p>
            <a:pPr marL="0" lvl="0" indent="0">
              <a:buNone/>
            </a:pPr>
            <a:r>
              <a:rPr lang="es-ES" b="1" dirty="0"/>
              <a:t>a</a:t>
            </a:r>
            <a:r>
              <a:rPr lang="es-ES" b="1" dirty="0" smtClean="0"/>
              <a:t>. ____ </a:t>
            </a:r>
            <a:r>
              <a:rPr lang="es-ES" b="1" dirty="0"/>
              <a:t>Se almacena en músculo e hígado.</a:t>
            </a:r>
          </a:p>
          <a:p>
            <a:pPr marL="0" lvl="0" indent="0">
              <a:buNone/>
            </a:pPr>
            <a:r>
              <a:rPr lang="es-ES" b="1" dirty="0" smtClean="0"/>
              <a:t>b. ____ </a:t>
            </a:r>
            <a:r>
              <a:rPr lang="es-ES" b="1" dirty="0"/>
              <a:t>Se almacena en el citosol en forma anhidra.</a:t>
            </a:r>
          </a:p>
          <a:p>
            <a:pPr marL="0" lvl="0" indent="0">
              <a:buNone/>
            </a:pPr>
            <a:r>
              <a:rPr lang="es-ES" b="1" dirty="0" smtClean="0"/>
              <a:t>c. ____  </a:t>
            </a:r>
            <a:r>
              <a:rPr lang="es-ES" b="1" dirty="0"/>
              <a:t>Presenta ramificaciones debido a enlaces α1,6 O-</a:t>
            </a:r>
            <a:r>
              <a:rPr lang="es-ES" b="1" dirty="0" err="1"/>
              <a:t>glicosídico</a:t>
            </a:r>
            <a:r>
              <a:rPr lang="es-ES" b="1" dirty="0"/>
              <a:t>.</a:t>
            </a:r>
          </a:p>
          <a:p>
            <a:pPr marL="0" lvl="0" indent="0">
              <a:buNone/>
            </a:pPr>
            <a:r>
              <a:rPr lang="es-ES" b="1" dirty="0" smtClean="0"/>
              <a:t>d. ____ </a:t>
            </a:r>
            <a:r>
              <a:rPr lang="es-ES" b="1" dirty="0"/>
              <a:t>Se almacena en forma de gránulos densos asociados a numerosas enzimas.</a:t>
            </a:r>
          </a:p>
          <a:p>
            <a:pPr marL="0" indent="0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68236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95536" y="764704"/>
            <a:ext cx="8424936" cy="56323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45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3. Para  las siguientes enzimas del metabolismo del glucógeno, diga si cada enunciado es verdadero(V) </a:t>
            </a:r>
            <a:r>
              <a:rPr kumimoji="0" lang="es-E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ó</a:t>
            </a: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falso(F):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I-. La Glucógeno Sintasa.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45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a.____ se  activa cuando está desfosforilada.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45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b.____ es activa fosforilada  en presencia de glucosa 6P.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45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c.____ es activa fosforilada en presencia de altos niveles de AMP.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II-.La Glucógeno Fosforilasa.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45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a.____ se activa por la acción  de glucógeno fosforilasa quinasa.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45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b.____ es activa fosfatada en presencia de altos niveles de glucosa.</a:t>
            </a:r>
            <a:endParaRPr kumimoji="0" lang="es-E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444500" algn="l"/>
              </a:tabLst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c.____ es  activa desfosforilada en presencia de altos niveles de ATP.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865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604867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ES" sz="2800" b="1" dirty="0" smtClean="0"/>
              <a:t>4. Sobre </a:t>
            </a:r>
            <a:r>
              <a:rPr lang="es-ES" sz="2800" b="1" dirty="0"/>
              <a:t>el metabolismo del glucógeno coloque junto a cada enunciado:</a:t>
            </a:r>
          </a:p>
          <a:p>
            <a:pPr marL="457200" lvl="1" indent="0" algn="just">
              <a:buNone/>
            </a:pPr>
            <a:r>
              <a:rPr lang="es-ES" sz="2400" b="1" dirty="0" smtClean="0"/>
              <a:t>A. Si </a:t>
            </a:r>
            <a:r>
              <a:rPr lang="es-ES" sz="2400" b="1" dirty="0"/>
              <a:t>corresponde a glucogénesis.</a:t>
            </a:r>
          </a:p>
          <a:p>
            <a:pPr marL="457200" lvl="1" indent="0" algn="just">
              <a:buNone/>
            </a:pPr>
            <a:r>
              <a:rPr lang="es-ES" sz="2400" b="1" dirty="0" smtClean="0"/>
              <a:t>B. Si </a:t>
            </a:r>
            <a:r>
              <a:rPr lang="es-ES" sz="2400" b="1" dirty="0"/>
              <a:t>corresponde a glucogenólisis.</a:t>
            </a:r>
          </a:p>
          <a:p>
            <a:pPr marL="457200" lvl="1" indent="0" algn="just">
              <a:buNone/>
            </a:pPr>
            <a:r>
              <a:rPr lang="es-ES" sz="2400" b="1" dirty="0" smtClean="0"/>
              <a:t>C. Si </a:t>
            </a:r>
            <a:r>
              <a:rPr lang="es-ES" sz="2400" b="1" dirty="0"/>
              <a:t>corresponde a ambos procesos</a:t>
            </a:r>
            <a:r>
              <a:rPr lang="es-ES" sz="2400" b="1" dirty="0" smtClean="0"/>
              <a:t>.</a:t>
            </a:r>
            <a:endParaRPr lang="es-ES" sz="2400" b="1" dirty="0"/>
          </a:p>
          <a:p>
            <a:pPr marL="0" indent="0" algn="just">
              <a:buNone/>
            </a:pPr>
            <a:r>
              <a:rPr lang="es-ES" sz="2800" b="1" dirty="0"/>
              <a:t>a) ___ Su principal enzima reguladora varía su actividad en respuesta a </a:t>
            </a:r>
            <a:r>
              <a:rPr lang="es-ES" sz="2800" b="1" dirty="0" err="1"/>
              <a:t>AMPc</a:t>
            </a:r>
            <a:r>
              <a:rPr lang="es-ES" sz="2800" b="1" dirty="0"/>
              <a:t>.</a:t>
            </a:r>
          </a:p>
          <a:p>
            <a:pPr marL="0" indent="0" algn="just">
              <a:buNone/>
            </a:pPr>
            <a:r>
              <a:rPr lang="es-ES" sz="2800" b="1" dirty="0"/>
              <a:t>b) ___La proteína quinasa A favorece la conformación menos activa de la enzima reguladora.</a:t>
            </a:r>
          </a:p>
          <a:p>
            <a:pPr marL="0" indent="0" algn="just">
              <a:buNone/>
            </a:pPr>
            <a:r>
              <a:rPr lang="es-ES" sz="2800" b="1" dirty="0"/>
              <a:t>c) ___ Las fosfoproteínas fosfatasas incrementan la actividad de la enzima reguladora.</a:t>
            </a:r>
          </a:p>
          <a:p>
            <a:pPr marL="0" indent="0" algn="just">
              <a:buNone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49528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604867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ES" sz="2800" b="1" dirty="0"/>
              <a:t>4. Sobre el metabolismo del glucógeno coloque junto a cada enunciado:</a:t>
            </a:r>
          </a:p>
          <a:p>
            <a:pPr marL="457200" lvl="1" indent="0" algn="just">
              <a:buNone/>
            </a:pPr>
            <a:r>
              <a:rPr lang="es-ES" sz="2400" b="1" dirty="0"/>
              <a:t>A. Si corresponde a glucogénesis.</a:t>
            </a:r>
          </a:p>
          <a:p>
            <a:pPr marL="457200" lvl="1" indent="0" algn="just">
              <a:buNone/>
            </a:pPr>
            <a:r>
              <a:rPr lang="es-ES" sz="2400" b="1" dirty="0"/>
              <a:t>B. Si corresponde a glucogenólisis.</a:t>
            </a:r>
          </a:p>
          <a:p>
            <a:pPr marL="457200" lvl="1" indent="0" algn="just">
              <a:buNone/>
            </a:pPr>
            <a:r>
              <a:rPr lang="es-ES" sz="2400" b="1" dirty="0"/>
              <a:t>C. Si corresponde a ambos procesos.</a:t>
            </a:r>
          </a:p>
          <a:p>
            <a:pPr marL="0" indent="0" algn="just">
              <a:buNone/>
            </a:pPr>
            <a:r>
              <a:rPr lang="es-ES" b="1" dirty="0" smtClean="0"/>
              <a:t>d</a:t>
            </a:r>
            <a:r>
              <a:rPr lang="es-ES" b="1" dirty="0"/>
              <a:t>) ___ Ocurre transferencia de segmentos </a:t>
            </a:r>
            <a:r>
              <a:rPr lang="es-ES" b="1" dirty="0" err="1"/>
              <a:t>glucosídicos</a:t>
            </a:r>
            <a:r>
              <a:rPr lang="es-ES" b="1" dirty="0"/>
              <a:t> de una cadena a la otra.</a:t>
            </a:r>
          </a:p>
          <a:p>
            <a:pPr marL="0" indent="0" algn="just">
              <a:buNone/>
            </a:pPr>
            <a:r>
              <a:rPr lang="es-ES" b="1" dirty="0"/>
              <a:t>e) ___ Vía metabólica deprimida en la </a:t>
            </a:r>
            <a:r>
              <a:rPr lang="es-ES" b="1" dirty="0" err="1"/>
              <a:t>glucogenosis</a:t>
            </a:r>
            <a:r>
              <a:rPr lang="es-ES" b="1" dirty="0"/>
              <a:t> tipo1.</a:t>
            </a:r>
          </a:p>
          <a:p>
            <a:pPr marL="0" indent="0" algn="just">
              <a:buNone/>
            </a:pPr>
            <a:r>
              <a:rPr lang="es-ES" b="1" dirty="0"/>
              <a:t>f) ___ Ocurre ruptura </a:t>
            </a:r>
            <a:r>
              <a:rPr lang="es-ES" b="1" dirty="0" err="1"/>
              <a:t>fosforolítica</a:t>
            </a:r>
            <a:r>
              <a:rPr lang="es-ES" b="1" dirty="0"/>
              <a:t> de enlaces </a:t>
            </a:r>
            <a:r>
              <a:rPr lang="es-ES" b="1" dirty="0" err="1"/>
              <a:t>glucosídicos</a:t>
            </a:r>
            <a:r>
              <a:rPr lang="es-ES" b="1" dirty="0"/>
              <a:t> alfa 1,4.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48220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95028"/>
            <a:ext cx="8229600" cy="685700"/>
          </a:xfrm>
        </p:spPr>
        <p:txBody>
          <a:bodyPr/>
          <a:lstStyle/>
          <a:p>
            <a:r>
              <a:rPr lang="es-ES" dirty="0" smtClean="0"/>
              <a:t>TAREA 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5046" y="980728"/>
            <a:ext cx="8229600" cy="576064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ES" b="1" dirty="0" smtClean="0"/>
              <a:t>1. Un </a:t>
            </a:r>
            <a:r>
              <a:rPr lang="es-ES" b="1" dirty="0"/>
              <a:t>estudiante de medicina se levanta a estudiar a las 5 A.M, a las 8 A.M desayuna abundantemente y vuelve al estudio. Con relación a las 5 de la mañana  diga</a:t>
            </a:r>
            <a:r>
              <a:rPr lang="es-ES" b="1" dirty="0" smtClean="0"/>
              <a:t>:</a:t>
            </a:r>
            <a:endParaRPr lang="es-ES" dirty="0"/>
          </a:p>
          <a:p>
            <a:pPr lvl="0" algn="just"/>
            <a:r>
              <a:rPr lang="es-ES" dirty="0"/>
              <a:t>Como se encuentra la glucemia a las 5 de la mañana.  </a:t>
            </a:r>
          </a:p>
          <a:p>
            <a:pPr lvl="0" algn="just"/>
            <a:r>
              <a:rPr lang="es-ES" dirty="0"/>
              <a:t>Que hormona pancreática esta elevada en sangre. </a:t>
            </a:r>
          </a:p>
          <a:p>
            <a:pPr lvl="0" algn="just"/>
            <a:r>
              <a:rPr lang="es-ES" dirty="0"/>
              <a:t>Cuáles son los órganos blancos de esa hormona y donde se ubica su receptor </a:t>
            </a:r>
          </a:p>
        </p:txBody>
      </p:sp>
    </p:spTree>
    <p:extLst>
      <p:ext uri="{BB962C8B-B14F-4D97-AF65-F5344CB8AC3E}">
        <p14:creationId xmlns:p14="http://schemas.microsoft.com/office/powerpoint/2010/main" val="389510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1148" y="1281138"/>
            <a:ext cx="8229600" cy="4925144"/>
          </a:xfrm>
        </p:spPr>
        <p:txBody>
          <a:bodyPr/>
          <a:lstStyle/>
          <a:p>
            <a:pPr marL="0" lvl="0" indent="0" algn="just">
              <a:buNone/>
            </a:pPr>
            <a:r>
              <a:rPr lang="es-ES" sz="3600" b="1" dirty="0" smtClean="0"/>
              <a:t>1. CONTINUACIÓN</a:t>
            </a:r>
          </a:p>
          <a:p>
            <a:pPr lvl="0" algn="just"/>
            <a:r>
              <a:rPr lang="es-ES" sz="3600" b="1" dirty="0" smtClean="0"/>
              <a:t>Que </a:t>
            </a:r>
            <a:r>
              <a:rPr lang="es-ES" sz="3600" b="1" dirty="0"/>
              <a:t>procesos del metabolismo de los glúcidos está activado. </a:t>
            </a:r>
          </a:p>
          <a:p>
            <a:pPr lvl="0" algn="just"/>
            <a:r>
              <a:rPr lang="es-ES" sz="3600" b="1" dirty="0"/>
              <a:t>Cuál es la enzima que regula ese proceso y que regulación presenta. </a:t>
            </a:r>
          </a:p>
          <a:p>
            <a:pPr lvl="0" algn="just"/>
            <a:r>
              <a:rPr lang="es-ES" sz="3600" b="1" dirty="0"/>
              <a:t>Que sustrato oxidable utiliza el cerebro. </a:t>
            </a:r>
          </a:p>
          <a:p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575098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2747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sz="4000" dirty="0" smtClean="0"/>
              <a:t>2. Con </a:t>
            </a:r>
            <a:r>
              <a:rPr lang="es-ES" sz="4000" dirty="0"/>
              <a:t>relación a las 8:30 de la mañana diga</a:t>
            </a:r>
            <a:r>
              <a:rPr lang="es-ES" sz="4000" dirty="0" smtClean="0"/>
              <a:t>: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514350" lvl="0" indent="-514350" algn="just">
              <a:buFont typeface="+mj-lt"/>
              <a:buAutoNum type="alphaLcParenR"/>
            </a:pPr>
            <a:r>
              <a:rPr lang="es-ES" b="1" dirty="0"/>
              <a:t>Como se encuentra la glucemia a las 9 de la mañana. 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es-ES" b="1" dirty="0"/>
              <a:t>Qué hormona pancreática esta elevada en sangre y donde se ubica su receptor. 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es-ES" b="1" dirty="0"/>
              <a:t>Qué proceso del metabolismo del glucógeno está activado.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es-ES" b="1" dirty="0"/>
              <a:t>Cuál es la enzima que regula ese proceso y que regulación presenta. </a:t>
            </a:r>
          </a:p>
        </p:txBody>
      </p:sp>
    </p:spTree>
    <p:extLst>
      <p:ext uri="{BB962C8B-B14F-4D97-AF65-F5344CB8AC3E}">
        <p14:creationId xmlns:p14="http://schemas.microsoft.com/office/powerpoint/2010/main" val="791868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marL="514350" lvl="0" indent="-514350" algn="just">
              <a:buFont typeface="+mj-lt"/>
              <a:buAutoNum type="alphaLcParenR"/>
            </a:pPr>
            <a:r>
              <a:rPr lang="es-ES" b="1" dirty="0"/>
              <a:t>Qué proceso del metabolismo de la glucosa está activado. 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es-ES" b="1" dirty="0"/>
              <a:t>Cuál es la enzima reguladora de ese proceso y que tipo de regulación presenta.</a:t>
            </a:r>
          </a:p>
          <a:p>
            <a:pPr marL="514350" lvl="0" indent="-514350" algn="just">
              <a:buFont typeface="+mj-lt"/>
              <a:buAutoNum type="alphaLcParenR"/>
            </a:pPr>
            <a:r>
              <a:rPr lang="es-ES" b="1" dirty="0"/>
              <a:t>Cuál es la función principal de esta enzima y en qué condiciones realiza su mayor aporte. </a:t>
            </a:r>
          </a:p>
          <a:p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27476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s-ES" sz="4000" dirty="0" smtClean="0"/>
              <a:t>2. Con </a:t>
            </a:r>
            <a:r>
              <a:rPr lang="es-ES" sz="4000" dirty="0"/>
              <a:t>relación a las 8:30 de la mañana diga</a:t>
            </a:r>
            <a:r>
              <a:rPr lang="es-ES" sz="4000" dirty="0" smtClean="0"/>
              <a:t>: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404793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3427"/>
            <a:ext cx="8229600" cy="927100"/>
          </a:xfrm>
        </p:spPr>
        <p:txBody>
          <a:bodyPr/>
          <a:lstStyle/>
          <a:p>
            <a:r>
              <a:rPr lang="es-ES_tradnl" sz="2800" dirty="0" smtClean="0"/>
              <a:t>Clase taller </a:t>
            </a:r>
            <a:r>
              <a:rPr lang="es-ES_tradnl" sz="2800" dirty="0"/>
              <a:t>3</a:t>
            </a:r>
            <a:r>
              <a:rPr lang="es-ES_tradnl" sz="2800" dirty="0" smtClean="0"/>
              <a:t>: </a:t>
            </a:r>
            <a:br>
              <a:rPr lang="es-ES_tradnl" sz="2800" dirty="0" smtClean="0"/>
            </a:br>
            <a:r>
              <a:rPr lang="es-ES_tradnl" sz="2800" dirty="0" smtClean="0"/>
              <a:t>Incorporación de la glucosa a las células del organismo</a:t>
            </a:r>
            <a:r>
              <a:rPr lang="es-ES" sz="2800" dirty="0" smtClean="0"/>
              <a:t>. </a:t>
            </a:r>
            <a:r>
              <a:rPr lang="es-ES_tradnl" sz="2800" dirty="0" smtClean="0"/>
              <a:t>Metabolismo del glucógeno.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n-US" sz="2800" dirty="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gray">
          <a:xfrm>
            <a:off x="611559" y="2425700"/>
            <a:ext cx="8239049" cy="593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gray">
          <a:xfrm>
            <a:off x="611558" y="1614031"/>
            <a:ext cx="8239049" cy="77041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8297788" y="2069403"/>
            <a:ext cx="187325" cy="601663"/>
            <a:chOff x="960" y="1764"/>
            <a:chExt cx="130" cy="418"/>
          </a:xfrm>
        </p:grpSpPr>
        <p:sp>
          <p:nvSpPr>
            <p:cNvPr id="5126" name="Oval 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7" name="Oval 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29" name="Group 9"/>
          <p:cNvGrpSpPr>
            <a:grpSpLocks/>
          </p:cNvGrpSpPr>
          <p:nvPr/>
        </p:nvGrpSpPr>
        <p:grpSpPr bwMode="auto">
          <a:xfrm>
            <a:off x="847515" y="2094894"/>
            <a:ext cx="187325" cy="601663"/>
            <a:chOff x="960" y="1764"/>
            <a:chExt cx="130" cy="418"/>
          </a:xfrm>
        </p:grpSpPr>
        <p:sp>
          <p:nvSpPr>
            <p:cNvPr id="5130" name="Oval 10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2" name="AutoShape 12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33" name="Text Box 13"/>
          <p:cNvSpPr txBox="1">
            <a:spLocks noChangeArrowheads="1"/>
          </p:cNvSpPr>
          <p:nvPr/>
        </p:nvSpPr>
        <p:spPr bwMode="white">
          <a:xfrm>
            <a:off x="1050418" y="1589373"/>
            <a:ext cx="748607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2400" b="1" dirty="0" smtClean="0">
                <a:solidFill>
                  <a:schemeClr val="bg1"/>
                </a:solidFill>
              </a:rPr>
              <a:t>1. Principales </a:t>
            </a:r>
            <a:r>
              <a:rPr lang="es-ES" sz="2400" b="1" dirty="0">
                <a:solidFill>
                  <a:schemeClr val="bg1"/>
                </a:solidFill>
              </a:rPr>
              <a:t>glúcidos de la dieta</a:t>
            </a:r>
            <a:r>
              <a:rPr lang="es-ES" sz="2400" b="1" dirty="0" smtClean="0">
                <a:solidFill>
                  <a:schemeClr val="bg1"/>
                </a:solidFill>
              </a:rPr>
              <a:t>.</a:t>
            </a:r>
            <a:r>
              <a:rPr lang="es-ES" sz="2400" b="1" dirty="0">
                <a:solidFill>
                  <a:schemeClr val="bg1"/>
                </a:solidFill>
              </a:rPr>
              <a:t> Breve </a:t>
            </a:r>
            <a:r>
              <a:rPr lang="es-ES" sz="2400" b="1" dirty="0" smtClean="0">
                <a:solidFill>
                  <a:schemeClr val="bg1"/>
                </a:solidFill>
              </a:rPr>
              <a:t>digestión.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gray">
          <a:xfrm>
            <a:off x="611560" y="3151188"/>
            <a:ext cx="8239048" cy="709927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gray">
          <a:xfrm>
            <a:off x="590626" y="3982656"/>
            <a:ext cx="8239048" cy="79867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8345115" y="3509963"/>
            <a:ext cx="187325" cy="601662"/>
            <a:chOff x="960" y="1764"/>
            <a:chExt cx="130" cy="418"/>
          </a:xfrm>
        </p:grpSpPr>
        <p:sp>
          <p:nvSpPr>
            <p:cNvPr id="5137" name="Oval 17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9" name="AutoShape 19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40" name="Group 20"/>
          <p:cNvGrpSpPr>
            <a:grpSpLocks/>
          </p:cNvGrpSpPr>
          <p:nvPr/>
        </p:nvGrpSpPr>
        <p:grpSpPr bwMode="auto">
          <a:xfrm>
            <a:off x="788585" y="3626892"/>
            <a:ext cx="187325" cy="601662"/>
            <a:chOff x="960" y="1764"/>
            <a:chExt cx="130" cy="418"/>
          </a:xfrm>
        </p:grpSpPr>
        <p:sp>
          <p:nvSpPr>
            <p:cNvPr id="5141" name="Oval 21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3" name="AutoShape 23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144" name="AutoShape 24"/>
          <p:cNvSpPr>
            <a:spLocks noChangeArrowheads="1"/>
          </p:cNvSpPr>
          <p:nvPr/>
        </p:nvSpPr>
        <p:spPr bwMode="gray">
          <a:xfrm>
            <a:off x="550590" y="4872924"/>
            <a:ext cx="8239048" cy="5937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white">
          <a:xfrm>
            <a:off x="893625" y="2498725"/>
            <a:ext cx="7956984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r>
              <a:rPr lang="es-ES" sz="2400" b="1" dirty="0" smtClean="0">
                <a:solidFill>
                  <a:schemeClr val="bg1"/>
                </a:solidFill>
              </a:rPr>
              <a:t> </a:t>
            </a:r>
            <a:r>
              <a:rPr lang="es-ES" sz="2400" b="1" dirty="0">
                <a:solidFill>
                  <a:schemeClr val="bg1"/>
                </a:solidFill>
              </a:rPr>
              <a:t>Incorporación y </a:t>
            </a:r>
            <a:r>
              <a:rPr lang="es-ES" sz="2400" b="1" dirty="0" smtClean="0">
                <a:solidFill>
                  <a:schemeClr val="bg1"/>
                </a:solidFill>
              </a:rPr>
              <a:t>fosforilación inicial de la glucosa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white">
          <a:xfrm>
            <a:off x="981848" y="3094464"/>
            <a:ext cx="7877257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3. 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Procesos </a:t>
            </a:r>
            <a:r>
              <a:rPr lang="es-ES" sz="2400" b="1" dirty="0">
                <a:solidFill>
                  <a:schemeClr val="bg1"/>
                </a:solidFill>
                <a:latin typeface="+mj-lt"/>
              </a:rPr>
              <a:t>que aportan y sustraen glucosa a la sangre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white">
          <a:xfrm>
            <a:off x="994495" y="3927475"/>
            <a:ext cx="804200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chemeClr val="bg1"/>
                </a:solidFill>
              </a:rPr>
              <a:t>4. </a:t>
            </a:r>
            <a:r>
              <a:rPr lang="es-ES" sz="2400" b="1" dirty="0">
                <a:solidFill>
                  <a:schemeClr val="bg1"/>
                </a:solidFill>
              </a:rPr>
              <a:t>Metabolismo del glucógeno. </a:t>
            </a:r>
            <a:r>
              <a:rPr lang="es-ES" sz="2400" b="1" dirty="0" smtClean="0">
                <a:solidFill>
                  <a:schemeClr val="bg1"/>
                </a:solidFill>
              </a:rPr>
              <a:t>Características generales.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white">
          <a:xfrm>
            <a:off x="916959" y="4923746"/>
            <a:ext cx="7956984" cy="4572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 smtClean="0">
                <a:solidFill>
                  <a:srgbClr val="FFFFFF"/>
                </a:solidFill>
              </a:rPr>
              <a:t>5. </a:t>
            </a:r>
            <a:r>
              <a:rPr lang="es-ES" sz="2400" b="1" dirty="0" smtClean="0">
                <a:solidFill>
                  <a:srgbClr val="FFFFFF"/>
                </a:solidFill>
              </a:rPr>
              <a:t>Enzimas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s-ES" sz="2400" b="1" dirty="0" smtClean="0">
                <a:solidFill>
                  <a:srgbClr val="FFFFFF"/>
                </a:solidFill>
              </a:rPr>
              <a:t>reguladoras</a:t>
            </a:r>
            <a:endParaRPr lang="es-ES" sz="2400" b="1" dirty="0">
              <a:solidFill>
                <a:srgbClr val="FFFFFF"/>
              </a:solidFill>
            </a:endParaRPr>
          </a:p>
        </p:txBody>
      </p:sp>
      <p:sp>
        <p:nvSpPr>
          <p:cNvPr id="5149" name="AutoShape 29"/>
          <p:cNvSpPr>
            <a:spLocks noChangeArrowheads="1"/>
          </p:cNvSpPr>
          <p:nvPr/>
        </p:nvSpPr>
        <p:spPr bwMode="gray">
          <a:xfrm>
            <a:off x="593617" y="5569343"/>
            <a:ext cx="8239048" cy="998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 algn="ctr">
            <a:solidFill>
              <a:srgbClr val="FCFCFC"/>
            </a:solidFill>
            <a:round/>
            <a:headEnd/>
            <a:tailEnd/>
          </a:ln>
          <a:effectLst>
            <a:outerShdw dist="35921" dir="2700000" algn="ctr" rotWithShape="0">
              <a:srgbClr val="001D3A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white">
          <a:xfrm>
            <a:off x="915063" y="5640210"/>
            <a:ext cx="7803201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6. </a:t>
            </a:r>
            <a:r>
              <a:rPr lang="es-ES" sz="2400" b="1" dirty="0">
                <a:solidFill>
                  <a:schemeClr val="bg1"/>
                </a:solidFill>
                <a:latin typeface="+mj-lt"/>
              </a:rPr>
              <a:t>Significación biológica de la glucogenólisis hepática y </a:t>
            </a:r>
            <a:r>
              <a:rPr lang="es-ES" sz="2400" b="1" dirty="0" smtClean="0">
                <a:solidFill>
                  <a:schemeClr val="bg1"/>
                </a:solidFill>
                <a:latin typeface="+mj-lt"/>
              </a:rPr>
              <a:t>muscular.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8326077" y="5245388"/>
            <a:ext cx="187325" cy="601663"/>
            <a:chOff x="960" y="1764"/>
            <a:chExt cx="130" cy="418"/>
          </a:xfrm>
        </p:grpSpPr>
        <p:sp>
          <p:nvSpPr>
            <p:cNvPr id="5152" name="Oval 32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4" name="AutoShape 34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27451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739984" y="5245180"/>
            <a:ext cx="187325" cy="601663"/>
            <a:chOff x="960" y="1764"/>
            <a:chExt cx="130" cy="418"/>
          </a:xfrm>
        </p:grpSpPr>
        <p:sp>
          <p:nvSpPr>
            <p:cNvPr id="5156" name="Oval 36"/>
            <p:cNvSpPr>
              <a:spLocks noChangeArrowheads="1"/>
            </p:cNvSpPr>
            <p:nvPr/>
          </p:nvSpPr>
          <p:spPr bwMode="gray">
            <a:xfrm>
              <a:off x="960" y="1764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gray">
            <a:xfrm>
              <a:off x="964" y="2062"/>
              <a:ext cx="126" cy="120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8" name="AutoShape 38"/>
            <p:cNvSpPr>
              <a:spLocks noChangeArrowheads="1"/>
            </p:cNvSpPr>
            <p:nvPr/>
          </p:nvSpPr>
          <p:spPr bwMode="gray">
            <a:xfrm>
              <a:off x="996" y="1836"/>
              <a:ext cx="62" cy="3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2B2B2"/>
                </a:gs>
                <a:gs pos="50000">
                  <a:srgbClr val="B2B2B2">
                    <a:gamma/>
                    <a:tint val="0"/>
                    <a:invGamma/>
                  </a:srgbClr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5D9DD7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3500" dir="3187806" algn="ctr" rotWithShape="0">
                      <a:srgbClr val="001D3A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3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6584" y="1228180"/>
            <a:ext cx="8229600" cy="544118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ES" b="1" dirty="0" smtClean="0"/>
              <a:t>3. Paciente </a:t>
            </a:r>
            <a:r>
              <a:rPr lang="es-ES" b="1" dirty="0"/>
              <a:t>obesa de 40 años que es traída por su hija inconsciente al cuerpo de guardia, refiere que </a:t>
            </a:r>
            <a:r>
              <a:rPr lang="es-ES" b="1" dirty="0" smtClean="0"/>
              <a:t>en </a:t>
            </a:r>
            <a:r>
              <a:rPr lang="es-ES" b="1" dirty="0"/>
              <a:t>los antecedentes patológicos familiares </a:t>
            </a:r>
            <a:r>
              <a:rPr lang="es-ES" b="1" dirty="0" smtClean="0"/>
              <a:t>sus </a:t>
            </a:r>
            <a:r>
              <a:rPr lang="es-ES" b="1" dirty="0"/>
              <a:t>padres </a:t>
            </a:r>
            <a:r>
              <a:rPr lang="es-ES" b="1" dirty="0" smtClean="0"/>
              <a:t>eran diabéticos</a:t>
            </a:r>
            <a:r>
              <a:rPr lang="es-ES" b="1" dirty="0"/>
              <a:t>. Al examen físico se detecta un aliento ce tónico, y cierta deshidratación de la paciente. Por lo que el médico le ordena una glicemia que arrojó  como resultado 15milimoles/l, el médico le informa a la hija que su mama   diabetes complicada con una cetosis.</a:t>
            </a:r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3121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Continuación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s-ES" sz="3600" b="1" dirty="0"/>
              <a:t>A su juicio qué tipo de diabetes tendrá esta paciente. </a:t>
            </a:r>
          </a:p>
          <a:p>
            <a:pPr lvl="0" algn="just"/>
            <a:r>
              <a:rPr lang="es-ES" sz="3600" b="1" dirty="0"/>
              <a:t>Que alteraciones del metabolismo  presentes en esta enfermedad justifican los síntomas y signos presentes en la paciente. </a:t>
            </a:r>
          </a:p>
          <a:p>
            <a:pPr algn="just"/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256309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4: </a:t>
            </a:r>
            <a:r>
              <a:rPr lang="es-ES" dirty="0"/>
              <a:t>Problema # </a:t>
            </a:r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54168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ES" sz="3600" b="1" dirty="0" smtClean="0"/>
              <a:t>Si </a:t>
            </a:r>
            <a:r>
              <a:rPr lang="es-ES" sz="3600" b="1" dirty="0"/>
              <a:t>usted ingiere una dieta rica en Almidón (</a:t>
            </a:r>
            <a:r>
              <a:rPr lang="es-ES" sz="3600" b="1" dirty="0" err="1"/>
              <a:t>Ej</a:t>
            </a:r>
            <a:r>
              <a:rPr lang="es-ES" sz="3600" b="1" dirty="0"/>
              <a:t>: Yuca).</a:t>
            </a:r>
          </a:p>
          <a:p>
            <a:pPr lvl="0" algn="just"/>
            <a:r>
              <a:rPr lang="es-ES" sz="3600" b="1" dirty="0"/>
              <a:t>Explique como ocurre la digestión del Almidón.</a:t>
            </a:r>
          </a:p>
          <a:p>
            <a:pPr lvl="0" algn="just"/>
            <a:r>
              <a:rPr lang="es-ES" sz="3600" b="1" dirty="0"/>
              <a:t>Enzimas que participan y como lo hacen, según los diferentes lugares del sistema digestivo.</a:t>
            </a:r>
          </a:p>
          <a:p>
            <a:pPr lvl="0" algn="just"/>
            <a:r>
              <a:rPr lang="es-ES" sz="3600" b="1" dirty="0"/>
              <a:t>Diga cuál será el producto final de la digestión del Almidón</a:t>
            </a:r>
            <a:r>
              <a:rPr lang="es-ES" sz="3600" b="1" dirty="0" smtClean="0"/>
              <a:t>.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785069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4: </a:t>
            </a:r>
            <a:r>
              <a:rPr lang="es-ES" dirty="0"/>
              <a:t>Problema # 2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85056" y="1360514"/>
            <a:ext cx="8363272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la Glucogenólisis diga: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Concepto.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Enzima reguladora fundamental y como lo hace.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Metabolito inicial, metabolito final.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Tejidos donde ocurre, localización Sub celular.</a:t>
            </a:r>
            <a:endParaRPr kumimoji="0" lang="es-E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3424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1608" y="1276350"/>
            <a:ext cx="8229600" cy="539301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lvl="0" indent="0" algn="just">
              <a:buNone/>
            </a:pPr>
            <a:r>
              <a:rPr lang="es-ES" sz="3600" b="1" dirty="0"/>
              <a:t>De la </a:t>
            </a:r>
            <a:r>
              <a:rPr lang="es-ES" sz="3600" b="1" dirty="0" smtClean="0"/>
              <a:t>Glucogenogénesis </a:t>
            </a:r>
            <a:r>
              <a:rPr lang="es-ES" sz="3600" b="1" dirty="0"/>
              <a:t>diga:</a:t>
            </a:r>
          </a:p>
          <a:p>
            <a:pPr lvl="0" algn="just"/>
            <a:r>
              <a:rPr lang="es-ES" sz="3600" b="1" dirty="0"/>
              <a:t>Concepto.</a:t>
            </a:r>
          </a:p>
          <a:p>
            <a:pPr lvl="0" algn="just"/>
            <a:r>
              <a:rPr lang="es-ES" sz="3600" b="1" dirty="0"/>
              <a:t>Enzima reguladora fundamental y como lo hace.</a:t>
            </a:r>
          </a:p>
          <a:p>
            <a:pPr lvl="0" algn="just"/>
            <a:r>
              <a:rPr lang="es-ES" sz="3600" b="1" dirty="0"/>
              <a:t>Metabolito inicial, metabolito final.</a:t>
            </a:r>
          </a:p>
          <a:p>
            <a:pPr lvl="0" algn="just"/>
            <a:r>
              <a:rPr lang="es-ES" sz="3600" b="1" dirty="0"/>
              <a:t>Tejidos donde ocurre, localización Sub celular.</a:t>
            </a:r>
          </a:p>
          <a:p>
            <a:pPr algn="just"/>
            <a:endParaRPr lang="es-ES" sz="36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4: </a:t>
            </a:r>
            <a:r>
              <a:rPr lang="es-ES" dirty="0"/>
              <a:t>Problema # </a:t>
            </a:r>
            <a:r>
              <a:rPr lang="es-ES" dirty="0" smtClean="0"/>
              <a:t>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3525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7600" y="669774"/>
            <a:ext cx="8229600" cy="927100"/>
          </a:xfrm>
        </p:spPr>
        <p:txBody>
          <a:bodyPr/>
          <a:lstStyle/>
          <a:p>
            <a:r>
              <a:rPr lang="es-ES" sz="3600" dirty="0" smtClean="0"/>
              <a:t>METABOLISMO DEL GLUCÓGENO</a:t>
            </a:r>
            <a:endParaRPr lang="es-ES" sz="3600" dirty="0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70562" y="1931988"/>
            <a:ext cx="3581219" cy="1508125"/>
            <a:chOff x="699" y="1238"/>
            <a:chExt cx="898" cy="95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699" y="1238"/>
              <a:ext cx="898" cy="950"/>
              <a:chOff x="192" y="1917"/>
              <a:chExt cx="1042" cy="1102"/>
            </a:xfrm>
          </p:grpSpPr>
          <p:pic>
            <p:nvPicPr>
              <p:cNvPr id="7" name="Picture 16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7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18"/>
              <p:cNvSpPr>
                <a:spLocks noChangeArrowheads="1"/>
              </p:cNvSpPr>
              <p:nvPr/>
            </p:nvSpPr>
            <p:spPr bwMode="lt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FF66FF">
                      <a:gamma/>
                      <a:shade val="63529"/>
                      <a:invGamma/>
                      <a:alpha val="89999"/>
                    </a:srgbClr>
                  </a:gs>
                  <a:gs pos="50000">
                    <a:srgbClr val="FF66FF">
                      <a:alpha val="55000"/>
                    </a:srgbClr>
                  </a:gs>
                  <a:gs pos="100000">
                    <a:srgbClr val="FF66FF">
                      <a:gamma/>
                      <a:shade val="63529"/>
                      <a:invGamma/>
                      <a:alpha val="89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6" name="Picture 19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789" y="1247"/>
              <a:ext cx="709" cy="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4833907" y="1931988"/>
            <a:ext cx="3568261" cy="1508125"/>
            <a:chOff x="192" y="1917"/>
            <a:chExt cx="1042" cy="1102"/>
          </a:xfrm>
        </p:grpSpPr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13" name="Picture 22" descr="light_shadow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3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Oval 24"/>
              <p:cNvSpPr>
                <a:spLocks noChangeArrowheads="1"/>
              </p:cNvSpPr>
              <p:nvPr/>
            </p:nvSpPr>
            <p:spPr bwMode="lt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folHlink">
                      <a:alpha val="55000"/>
                    </a:schemeClr>
                  </a:gs>
                  <a:gs pos="10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pic>
          <p:nvPicPr>
            <p:cNvPr id="12" name="Picture 25" descr="Picture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26"/>
          <p:cNvSpPr>
            <a:spLocks noChangeArrowheads="1"/>
          </p:cNvSpPr>
          <p:nvPr/>
        </p:nvSpPr>
        <p:spPr bwMode="gray">
          <a:xfrm>
            <a:off x="823730" y="2386397"/>
            <a:ext cx="3074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GLUCOGÉNESIS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gray">
          <a:xfrm>
            <a:off x="4945376" y="2370026"/>
            <a:ext cx="3433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GLUCOGENÓLISIS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gray">
          <a:xfrm>
            <a:off x="317600" y="3440113"/>
            <a:ext cx="3074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GLUCOSA 6P</a:t>
            </a:r>
            <a:endParaRPr lang="en-US" sz="2800" b="1" dirty="0">
              <a:solidFill>
                <a:srgbClr val="080808"/>
              </a:solidFill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1331640" y="4056641"/>
            <a:ext cx="0" cy="120615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6"/>
          <p:cNvSpPr>
            <a:spLocks noChangeArrowheads="1"/>
          </p:cNvSpPr>
          <p:nvPr/>
        </p:nvSpPr>
        <p:spPr bwMode="gray">
          <a:xfrm>
            <a:off x="317600" y="5281167"/>
            <a:ext cx="2746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GLUCÓGENO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gray">
          <a:xfrm>
            <a:off x="1522284" y="4065286"/>
            <a:ext cx="26294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GLUCÓGENO</a:t>
            </a:r>
          </a:p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SINTASA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gray">
          <a:xfrm>
            <a:off x="4695158" y="3488167"/>
            <a:ext cx="27466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GLUCÓGENO</a:t>
            </a:r>
            <a:endParaRPr lang="en-US" sz="2800" b="1" dirty="0">
              <a:solidFill>
                <a:srgbClr val="080808"/>
              </a:solidFill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>
            <a:off x="5508104" y="4065286"/>
            <a:ext cx="0" cy="119751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6"/>
          <p:cNvSpPr>
            <a:spLocks noChangeArrowheads="1"/>
          </p:cNvSpPr>
          <p:nvPr/>
        </p:nvSpPr>
        <p:spPr bwMode="gray">
          <a:xfrm>
            <a:off x="4377527" y="5281167"/>
            <a:ext cx="24987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GLUCOSA 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gray">
          <a:xfrm>
            <a:off x="5698747" y="4056641"/>
            <a:ext cx="29880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GLUCÓGENO</a:t>
            </a:r>
          </a:p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FOSFORILASA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gray">
          <a:xfrm>
            <a:off x="540291" y="5804387"/>
            <a:ext cx="262949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+ INSULINA</a:t>
            </a:r>
            <a:endParaRPr lang="en-US" sz="2800" b="1" dirty="0">
              <a:solidFill>
                <a:srgbClr val="080808"/>
              </a:solidFill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gray">
          <a:xfrm>
            <a:off x="4674992" y="5982606"/>
            <a:ext cx="262949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panose="020B0604020202020204" pitchFamily="34" charset="0"/>
              <a:buNone/>
            </a:pPr>
            <a:r>
              <a:rPr lang="en-US" sz="2800" b="1" dirty="0" smtClean="0">
                <a:solidFill>
                  <a:srgbClr val="080808"/>
                </a:solidFill>
              </a:rPr>
              <a:t>+ GLUCAGÓN</a:t>
            </a:r>
            <a:endParaRPr lang="en-US" sz="2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  <p:bldP spid="26" grpId="0"/>
      <p:bldP spid="29" grpId="0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AutoShape 26"/>
          <p:cNvSpPr>
            <a:spLocks noChangeArrowheads="1"/>
          </p:cNvSpPr>
          <p:nvPr/>
        </p:nvSpPr>
        <p:spPr bwMode="ltGray">
          <a:xfrm>
            <a:off x="323528" y="5015853"/>
            <a:ext cx="8496944" cy="1728669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ltGray">
          <a:xfrm>
            <a:off x="1447800" y="1604963"/>
            <a:ext cx="6248400" cy="1222375"/>
          </a:xfrm>
          <a:prstGeom prst="roundRect">
            <a:avLst>
              <a:gd name="adj" fmla="val 16625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ltGray">
          <a:xfrm>
            <a:off x="323528" y="3270249"/>
            <a:ext cx="8496944" cy="1519145"/>
          </a:xfrm>
          <a:prstGeom prst="roundRect">
            <a:avLst>
              <a:gd name="adj" fmla="val 1750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s-ES" dirty="0" smtClean="0"/>
              <a:t>Conclusiones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ltGray">
          <a:xfrm>
            <a:off x="1460500" y="2497138"/>
            <a:ext cx="62261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rgbClr val="DCECA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ltGray">
          <a:xfrm>
            <a:off x="1460500" y="1485900"/>
            <a:ext cx="6226175" cy="3079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2F0B8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4183063" y="1309688"/>
            <a:ext cx="611187" cy="608012"/>
            <a:chOff x="579" y="1386"/>
            <a:chExt cx="385" cy="383"/>
          </a:xfrm>
        </p:grpSpPr>
        <p:sp>
          <p:nvSpPr>
            <p:cNvPr id="7175" name="Oval 7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176" name="Group 8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177" name="Oval 9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79" name="Oval 11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80" name="Oval 12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</p:grpSp>
      <p:sp>
        <p:nvSpPr>
          <p:cNvPr id="7181" name="Text Box 13"/>
          <p:cNvSpPr txBox="1">
            <a:spLocks noChangeArrowheads="1"/>
          </p:cNvSpPr>
          <p:nvPr/>
        </p:nvSpPr>
        <p:spPr bwMode="gray">
          <a:xfrm>
            <a:off x="4291013" y="13795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ltGray">
          <a:xfrm>
            <a:off x="489360" y="4247460"/>
            <a:ext cx="8197439" cy="309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ltGray">
          <a:xfrm>
            <a:off x="1463675" y="3286125"/>
            <a:ext cx="6224588" cy="309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9E5FF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4183063" y="2861888"/>
            <a:ext cx="611187" cy="608013"/>
            <a:chOff x="579" y="1386"/>
            <a:chExt cx="385" cy="383"/>
          </a:xfrm>
        </p:grpSpPr>
        <p:sp>
          <p:nvSpPr>
            <p:cNvPr id="7187" name="Oval 19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189" name="Oval 21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</p:grpSp>
      <p:sp>
        <p:nvSpPr>
          <p:cNvPr id="7193" name="Text Box 25"/>
          <p:cNvSpPr txBox="1">
            <a:spLocks noChangeArrowheads="1"/>
          </p:cNvSpPr>
          <p:nvPr/>
        </p:nvSpPr>
        <p:spPr bwMode="gray">
          <a:xfrm>
            <a:off x="4301991" y="29059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ltGray">
          <a:xfrm>
            <a:off x="457200" y="6322984"/>
            <a:ext cx="8229598" cy="4349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BEB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ltGray">
          <a:xfrm>
            <a:off x="489359" y="5025377"/>
            <a:ext cx="8197439" cy="43499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CBCB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7198" name="Group 30"/>
          <p:cNvGrpSpPr>
            <a:grpSpLocks/>
          </p:cNvGrpSpPr>
          <p:nvPr/>
        </p:nvGrpSpPr>
        <p:grpSpPr bwMode="auto">
          <a:xfrm>
            <a:off x="4183063" y="4811618"/>
            <a:ext cx="611187" cy="608013"/>
            <a:chOff x="579" y="1386"/>
            <a:chExt cx="385" cy="383"/>
          </a:xfrm>
        </p:grpSpPr>
        <p:sp>
          <p:nvSpPr>
            <p:cNvPr id="7199" name="Oval 31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7200" name="Group 32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7201" name="Oval 33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202" name="Oval 34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203" name="Oval 35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7204" name="Oval 36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</p:grpSp>
      <p:sp>
        <p:nvSpPr>
          <p:cNvPr id="7205" name="Text Box 37"/>
          <p:cNvSpPr txBox="1">
            <a:spLocks noChangeArrowheads="1"/>
          </p:cNvSpPr>
          <p:nvPr/>
        </p:nvSpPr>
        <p:spPr bwMode="gray">
          <a:xfrm>
            <a:off x="4286339" y="489246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black">
          <a:xfrm>
            <a:off x="1752600" y="1846263"/>
            <a:ext cx="5638800" cy="89255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4320" lvl="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9C007F"/>
              </a:buClr>
              <a:buSzPct val="95000"/>
              <a:buFont typeface="Wingdings 2"/>
              <a:buChar char=""/>
            </a:pPr>
            <a:r>
              <a:rPr lang="es-ES" sz="2600" dirty="0">
                <a:solidFill>
                  <a:prstClr val="black"/>
                </a:solidFill>
                <a:latin typeface="Constantia"/>
              </a:rPr>
              <a:t>Principales glúcidos de la dieta son polisacáridos y disacáridos.</a:t>
            </a:r>
          </a:p>
        </p:txBody>
      </p:sp>
      <p:sp>
        <p:nvSpPr>
          <p:cNvPr id="7207" name="Text Box 39"/>
          <p:cNvSpPr txBox="1">
            <a:spLocks noChangeArrowheads="1"/>
          </p:cNvSpPr>
          <p:nvPr/>
        </p:nvSpPr>
        <p:spPr bwMode="black">
          <a:xfrm>
            <a:off x="489360" y="3313280"/>
            <a:ext cx="8229600" cy="156966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4320" lvl="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9C007F"/>
              </a:buClr>
              <a:buSzPct val="95000"/>
              <a:buFont typeface="Wingdings 2"/>
              <a:buChar char=""/>
            </a:pPr>
            <a:r>
              <a:rPr lang="es-ES" sz="2400" dirty="0">
                <a:solidFill>
                  <a:prstClr val="black"/>
                </a:solidFill>
                <a:latin typeface="Constantia"/>
              </a:rPr>
              <a:t>Digestión de los mismos comienza en la boca, luego continua en el duodeno por acción de las amilasas  y termina en las </a:t>
            </a:r>
            <a:r>
              <a:rPr lang="es-ES" sz="2400" dirty="0" smtClean="0">
                <a:solidFill>
                  <a:prstClr val="black"/>
                </a:solidFill>
                <a:latin typeface="Constantia"/>
              </a:rPr>
              <a:t>micro-vellosidades </a:t>
            </a:r>
            <a:r>
              <a:rPr lang="es-ES" sz="2400" dirty="0">
                <a:solidFill>
                  <a:prstClr val="black"/>
                </a:solidFill>
                <a:latin typeface="Constantia"/>
              </a:rPr>
              <a:t>de la mucosa intestinal, </a:t>
            </a:r>
            <a:r>
              <a:rPr lang="es-ES" sz="2400" dirty="0" smtClean="0">
                <a:solidFill>
                  <a:prstClr val="black"/>
                </a:solidFill>
                <a:latin typeface="Constantia"/>
              </a:rPr>
              <a:t>por </a:t>
            </a:r>
            <a:r>
              <a:rPr lang="es-ES" sz="2400" dirty="0">
                <a:solidFill>
                  <a:prstClr val="black"/>
                </a:solidFill>
                <a:latin typeface="Constantia"/>
              </a:rPr>
              <a:t>las enzimas disacaridasas.</a:t>
            </a: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black">
          <a:xfrm>
            <a:off x="489359" y="5124050"/>
            <a:ext cx="8331111" cy="169277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74320" lvl="0" indent="-274320" algn="just" fontAlgn="auto">
              <a:spcBef>
                <a:spcPct val="20000"/>
              </a:spcBef>
              <a:spcAft>
                <a:spcPts val="0"/>
              </a:spcAft>
              <a:buClr>
                <a:srgbClr val="9C007F"/>
              </a:buClr>
              <a:buSzPct val="95000"/>
              <a:buFont typeface="Wingdings 2"/>
              <a:buChar char=""/>
            </a:pPr>
            <a:r>
              <a:rPr lang="es-ES" sz="2600" dirty="0">
                <a:solidFill>
                  <a:prstClr val="black"/>
                </a:solidFill>
                <a:latin typeface="Constantia"/>
              </a:rPr>
              <a:t>Las vías relacionadas con el metabolismo del glucógeno (Glucogénesis y </a:t>
            </a:r>
            <a:r>
              <a:rPr lang="es-ES" sz="2600" dirty="0" smtClean="0">
                <a:solidFill>
                  <a:prstClr val="black"/>
                </a:solidFill>
                <a:latin typeface="Constantia"/>
              </a:rPr>
              <a:t>Glucogenólisis) </a:t>
            </a:r>
            <a:r>
              <a:rPr lang="es-ES" sz="2600" dirty="0">
                <a:solidFill>
                  <a:prstClr val="black"/>
                </a:solidFill>
                <a:latin typeface="Constantia"/>
              </a:rPr>
              <a:t>ocurren en las células de </a:t>
            </a:r>
            <a:r>
              <a:rPr lang="es-ES" sz="2600" dirty="0" smtClean="0">
                <a:solidFill>
                  <a:prstClr val="black"/>
                </a:solidFill>
                <a:latin typeface="Constantia"/>
              </a:rPr>
              <a:t>hígado y músculo bajo diferentes </a:t>
            </a:r>
            <a:r>
              <a:rPr lang="es-ES" sz="2600" dirty="0">
                <a:solidFill>
                  <a:prstClr val="black"/>
                </a:solidFill>
                <a:latin typeface="Constantia"/>
              </a:rPr>
              <a:t>mecanismos de regulación.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500" dirty="0"/>
              <a:t>Thank You!</a:t>
            </a:r>
          </a:p>
        </p:txBody>
      </p:sp>
      <p:pic>
        <p:nvPicPr>
          <p:cNvPr id="8" name="Picture 6" descr="FRDAY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36712"/>
            <a:ext cx="282200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87072" cy="4493096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 smtClean="0"/>
              <a:t>Citar </a:t>
            </a:r>
            <a:r>
              <a:rPr lang="es-ES" dirty="0"/>
              <a:t>los principales glúcidos de la dieta.  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Expresar la importancia de la fosforilación inicial de la glucosa.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Mencionar las principales enzimas reguladoras de la glucogénesis y la </a:t>
            </a:r>
            <a:r>
              <a:rPr lang="es-ES" dirty="0" smtClean="0"/>
              <a:t>glucogenólisis.</a:t>
            </a:r>
            <a:endParaRPr lang="es-ES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s-ES" dirty="0"/>
              <a:t>Expresar el significado biológico del glucógeno hepático y muscular.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7" name="13 CuadroTexto"/>
          <p:cNvSpPr txBox="1"/>
          <p:nvPr/>
        </p:nvSpPr>
        <p:spPr>
          <a:xfrm>
            <a:off x="5646596" y="6309320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Bibliografía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772817"/>
            <a:ext cx="8363272" cy="384929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b="1" dirty="0" smtClean="0"/>
              <a:t>Metabolismo y Nutrición capítulos 5 y 6, páginas 39 - 47 . </a:t>
            </a:r>
            <a:endParaRPr lang="es-ES" b="1" dirty="0"/>
          </a:p>
          <a:p>
            <a:pPr>
              <a:lnSpc>
                <a:spcPct val="80000"/>
              </a:lnSpc>
              <a:buFontTx/>
              <a:buNone/>
            </a:pPr>
            <a:endParaRPr lang="es-ES" b="1" dirty="0"/>
          </a:p>
          <a:p>
            <a:pPr>
              <a:lnSpc>
                <a:spcPct val="80000"/>
              </a:lnSpc>
            </a:pPr>
            <a:r>
              <a:rPr lang="es-ES" b="1" dirty="0"/>
              <a:t>Bioquímica Médica de Cardellá, Tomo III, capítulo 42. Pág., 709 - 719. Capítulo 43, pág. 721- 742. </a:t>
            </a:r>
          </a:p>
          <a:p>
            <a:endParaRPr lang="es-ES" dirty="0"/>
          </a:p>
        </p:txBody>
      </p:sp>
      <p:pic>
        <p:nvPicPr>
          <p:cNvPr id="4" name="Picture 4" descr="BD0509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3"/>
            <a:ext cx="274664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3 CuadroTexto"/>
          <p:cNvSpPr txBox="1"/>
          <p:nvPr/>
        </p:nvSpPr>
        <p:spPr>
          <a:xfrm>
            <a:off x="5652120" y="6080737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863" y="260225"/>
            <a:ext cx="6131024" cy="927100"/>
          </a:xfrm>
        </p:spPr>
        <p:txBody>
          <a:bodyPr/>
          <a:lstStyle/>
          <a:p>
            <a:r>
              <a:rPr lang="es-ES" dirty="0" smtClean="0"/>
              <a:t>Principales glúcidos de la dieta</a:t>
            </a:r>
            <a:endParaRPr lang="es-ES" dirty="0"/>
          </a:p>
        </p:txBody>
      </p:sp>
      <p:pic>
        <p:nvPicPr>
          <p:cNvPr id="12292" name="Picture 4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884363"/>
            <a:ext cx="7921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gray">
          <a:xfrm>
            <a:off x="4387554" y="4362393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>
                  <a:gamma/>
                  <a:tint val="80000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2294" name="Picture 6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3214688"/>
            <a:ext cx="79375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gray">
          <a:xfrm>
            <a:off x="4387554" y="5646623"/>
            <a:ext cx="3702050" cy="10668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>
                  <a:gamma/>
                  <a:tint val="8000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2296" name="Picture 8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538663"/>
            <a:ext cx="7921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79514" y="1948284"/>
            <a:ext cx="2922232" cy="1825625"/>
            <a:chOff x="2457" y="2000"/>
            <a:chExt cx="901" cy="888"/>
          </a:xfrm>
        </p:grpSpPr>
        <p:pic>
          <p:nvPicPr>
            <p:cNvPr id="12298" name="Picture 10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9" name="Oval 11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00" name="Freeform 12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2302" name="Group 1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03" name="AutoShape 1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04" name="AutoShape 1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05" name="AutoShape 1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06" name="AutoShape 1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2307" name="Group 1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08" name="AutoShape 2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09" name="AutoShape 2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10" name="AutoShape 2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11" name="AutoShape 2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179513" y="3956050"/>
            <a:ext cx="3135214" cy="1825625"/>
            <a:chOff x="2457" y="2000"/>
            <a:chExt cx="901" cy="888"/>
          </a:xfrm>
        </p:grpSpPr>
        <p:pic>
          <p:nvPicPr>
            <p:cNvPr id="12313" name="Picture 25" descr="circuler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14" name="Oval 26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"/>
            </a:p>
          </p:txBody>
        </p:sp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2317" name="Group 29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2318" name="AutoShape 30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19" name="AutoShape 31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1" name="AutoShape 33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  <p:grpSp>
            <p:nvGrpSpPr>
              <p:cNvPr id="12322" name="Group 34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323" name="AutoShape 35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4" name="AutoShape 36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5" name="AutoShape 37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12326" name="AutoShape 38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12327" name="Rectangle 39"/>
          <p:cNvSpPr>
            <a:spLocks noChangeArrowheads="1"/>
          </p:cNvSpPr>
          <p:nvPr/>
        </p:nvSpPr>
        <p:spPr bwMode="black">
          <a:xfrm>
            <a:off x="4545452" y="4490568"/>
            <a:ext cx="342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GALACTOSA  </a:t>
            </a:r>
            <a:endParaRPr lang="es-ES" sz="2400" b="1" dirty="0" smtClean="0"/>
          </a:p>
          <a:p>
            <a:pPr algn="ctr"/>
            <a:r>
              <a:rPr lang="es-ES" sz="2400" b="1" dirty="0" smtClean="0"/>
              <a:t>GLUCOSA</a:t>
            </a:r>
            <a:endParaRPr lang="es-ES" sz="2400" b="1" dirty="0"/>
          </a:p>
        </p:txBody>
      </p:sp>
      <p:sp>
        <p:nvSpPr>
          <p:cNvPr id="12329" name="Rectangle 41"/>
          <p:cNvSpPr>
            <a:spLocks noChangeArrowheads="1"/>
          </p:cNvSpPr>
          <p:nvPr/>
        </p:nvSpPr>
        <p:spPr bwMode="black">
          <a:xfrm>
            <a:off x="4440702" y="5803785"/>
            <a:ext cx="3425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ES" sz="2400" b="1" dirty="0"/>
              <a:t>2GLUCOSA</a:t>
            </a:r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433420" y="2172236"/>
            <a:ext cx="23928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POLISACÁRIDOS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ALMIDÓN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GLUCÓGENO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CELULOSA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516299" y="4138570"/>
            <a:ext cx="21832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DISACÁRIDOS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SACAROSA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LACTOSA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000" b="1" dirty="0"/>
              <a:t>MALTOSA</a:t>
            </a:r>
          </a:p>
        </p:txBody>
      </p:sp>
      <p:sp>
        <p:nvSpPr>
          <p:cNvPr id="12332" name="Freeform 44"/>
          <p:cNvSpPr>
            <a:spLocks/>
          </p:cNvSpPr>
          <p:nvPr/>
        </p:nvSpPr>
        <p:spPr bwMode="gray">
          <a:xfrm rot="16200000" flipH="1">
            <a:off x="2967496" y="4802671"/>
            <a:ext cx="953847" cy="1915437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333" name="Freeform 45"/>
          <p:cNvSpPr>
            <a:spLocks/>
          </p:cNvSpPr>
          <p:nvPr/>
        </p:nvSpPr>
        <p:spPr bwMode="gray">
          <a:xfrm rot="16200000">
            <a:off x="3266176" y="4076633"/>
            <a:ext cx="163744" cy="1908041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2584638" y="3103562"/>
            <a:ext cx="5554474" cy="1600440"/>
            <a:chOff x="2584638" y="3103562"/>
            <a:chExt cx="5554474" cy="1600440"/>
          </a:xfrm>
        </p:grpSpPr>
        <p:sp>
          <p:nvSpPr>
            <p:cNvPr id="12291" name="AutoShape 3"/>
            <p:cNvSpPr>
              <a:spLocks noChangeArrowheads="1"/>
            </p:cNvSpPr>
            <p:nvPr/>
          </p:nvSpPr>
          <p:spPr bwMode="ltGray">
            <a:xfrm>
              <a:off x="4437062" y="3103562"/>
              <a:ext cx="3702050" cy="10668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>
                    <a:gamma/>
                    <a:tint val="7607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25400">
              <a:solidFill>
                <a:srgbClr val="FE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328" name="Rectangle 40"/>
            <p:cNvSpPr>
              <a:spLocks noChangeArrowheads="1"/>
            </p:cNvSpPr>
            <p:nvPr/>
          </p:nvSpPr>
          <p:spPr bwMode="black">
            <a:xfrm>
              <a:off x="4555795" y="3228388"/>
              <a:ext cx="3425825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s-ES" sz="2400" b="1" dirty="0"/>
                <a:t>GLUCOSA  </a:t>
              </a:r>
              <a:endParaRPr lang="es-ES" sz="2400" b="1" dirty="0" smtClean="0"/>
            </a:p>
            <a:p>
              <a:pPr algn="ctr"/>
              <a:r>
                <a:rPr lang="es-ES" sz="2400" b="1" dirty="0" smtClean="0"/>
                <a:t>FRUCTOSA</a:t>
              </a:r>
              <a:endParaRPr lang="es-ES" sz="2400" b="1" dirty="0"/>
            </a:p>
          </p:txBody>
        </p:sp>
        <p:sp>
          <p:nvSpPr>
            <p:cNvPr id="12334" name="Freeform 46"/>
            <p:cNvSpPr>
              <a:spLocks/>
            </p:cNvSpPr>
            <p:nvPr/>
          </p:nvSpPr>
          <p:spPr bwMode="gray">
            <a:xfrm rot="16200000">
              <a:off x="3014484" y="3281424"/>
              <a:ext cx="992732" cy="1852424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7" name="6 CuadroTexto"/>
          <p:cNvSpPr txBox="1"/>
          <p:nvPr/>
        </p:nvSpPr>
        <p:spPr>
          <a:xfrm>
            <a:off x="3403375" y="1275460"/>
            <a:ext cx="5548559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Los glúcidos ocupan un lugar importante en la dieta humana ya que son los nutrientes más abundantes y los que mayor cantidad de energía aportan</a:t>
            </a:r>
            <a:endParaRPr lang="es-ES" sz="2000" b="1" dirty="0"/>
          </a:p>
        </p:txBody>
      </p:sp>
      <p:sp>
        <p:nvSpPr>
          <p:cNvPr id="49" name="21 CuadroTexto"/>
          <p:cNvSpPr txBox="1"/>
          <p:nvPr/>
        </p:nvSpPr>
        <p:spPr>
          <a:xfrm>
            <a:off x="337863" y="6306058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prstClr val="black"/>
                </a:solidFill>
              </a:rPr>
              <a:t>MSc. Gleymis Venet Cadet </a:t>
            </a:r>
            <a:endParaRPr lang="es-E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  <p:bldP spid="12327" grpId="0"/>
      <p:bldP spid="12329" grpId="0"/>
      <p:bldP spid="12332" grpId="0" animBg="1"/>
      <p:bldP spid="123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087" y="278541"/>
            <a:ext cx="8229600" cy="927100"/>
          </a:xfrm>
        </p:spPr>
        <p:txBody>
          <a:bodyPr/>
          <a:lstStyle/>
          <a:p>
            <a:r>
              <a:rPr lang="es-ES" b="1" dirty="0" smtClean="0"/>
              <a:t>TAREA 1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087" y="1185474"/>
            <a:ext cx="8229600" cy="548388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b="1" dirty="0"/>
              <a:t>1. La glucosa se incorpora a los tejidos mediante diferentes mecanismos. Responde escribiendo A o B según corresponda:</a:t>
            </a:r>
          </a:p>
          <a:p>
            <a:pPr marL="0" indent="0" algn="just">
              <a:buNone/>
            </a:pPr>
            <a:r>
              <a:rPr lang="es-ES" sz="2800" b="1" dirty="0"/>
              <a:t>A: Transporte facilitado dependiente de insulina.</a:t>
            </a:r>
          </a:p>
          <a:p>
            <a:pPr marL="0" indent="0" algn="just">
              <a:buNone/>
            </a:pPr>
            <a:r>
              <a:rPr lang="es-ES" sz="2800" b="1" dirty="0"/>
              <a:t>B: Transporte facilitado no dependiente de insulina.</a:t>
            </a:r>
          </a:p>
          <a:p>
            <a:pPr marL="0" indent="0" algn="just">
              <a:buNone/>
            </a:pPr>
            <a:r>
              <a:rPr lang="es-ES" sz="2800" b="1" dirty="0"/>
              <a:t>__ Muscular</a:t>
            </a:r>
          </a:p>
          <a:p>
            <a:pPr marL="0" indent="0" algn="just">
              <a:buNone/>
            </a:pPr>
            <a:r>
              <a:rPr lang="es-ES" sz="2800" b="1" dirty="0"/>
              <a:t>__ Hepático</a:t>
            </a:r>
          </a:p>
          <a:p>
            <a:pPr marL="0" indent="0" algn="just">
              <a:buNone/>
            </a:pPr>
            <a:r>
              <a:rPr lang="es-ES" sz="2800" b="1" dirty="0"/>
              <a:t>__ Adiposo</a:t>
            </a:r>
          </a:p>
          <a:p>
            <a:pPr marL="0" indent="0" algn="just">
              <a:buNone/>
            </a:pPr>
            <a:r>
              <a:rPr lang="es-ES" sz="2800" b="1" dirty="0"/>
              <a:t>__ Nervioso</a:t>
            </a:r>
          </a:p>
          <a:p>
            <a:pPr marL="0" indent="0" algn="just">
              <a:buNone/>
            </a:pPr>
            <a:endParaRPr lang="es-ES" sz="2800" b="1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5652120" y="6080737"/>
            <a:ext cx="303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MSc. Gleymis Venet Cadet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69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52538"/>
            <a:ext cx="8229600" cy="541682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s-ES" sz="2400" b="1" dirty="0"/>
              <a:t>2. Sobre la fosforilación inicial de la glucosa responde:</a:t>
            </a:r>
          </a:p>
          <a:p>
            <a:pPr marL="0" indent="0" algn="just">
              <a:buNone/>
            </a:pPr>
            <a:r>
              <a:rPr lang="es-ES" sz="2400" b="1" dirty="0"/>
              <a:t>a) ¿Qué importancia tiene este proceso?</a:t>
            </a:r>
          </a:p>
          <a:p>
            <a:pPr marL="0" indent="0" algn="just">
              <a:buNone/>
            </a:pPr>
            <a:r>
              <a:rPr lang="es-ES" sz="2400" b="1" dirty="0"/>
              <a:t>b) ¿Qué particularidad tiene este proceso en el hígado? Explica</a:t>
            </a:r>
            <a:r>
              <a:rPr lang="es-ES" sz="2400" b="1" dirty="0" smtClean="0"/>
              <a:t>.</a:t>
            </a:r>
          </a:p>
          <a:p>
            <a:pPr marL="0" indent="0" algn="just">
              <a:buNone/>
            </a:pPr>
            <a:endParaRPr lang="es-ES" sz="2400" b="1" dirty="0" smtClean="0"/>
          </a:p>
          <a:p>
            <a:pPr marL="0" indent="0" algn="just">
              <a:buNone/>
            </a:pPr>
            <a:r>
              <a:rPr lang="es-ES" sz="2400" b="1" dirty="0" smtClean="0"/>
              <a:t> </a:t>
            </a:r>
            <a:r>
              <a:rPr lang="es-ES" sz="2400" b="1" dirty="0"/>
              <a:t>3</a:t>
            </a:r>
            <a:r>
              <a:rPr lang="es-ES" sz="2400" b="1" dirty="0" smtClean="0"/>
              <a:t>. </a:t>
            </a:r>
            <a:r>
              <a:rPr lang="es-ES" sz="2400" b="1" dirty="0"/>
              <a:t>Marca con una cruz la situación en la que la glucogénesis hepática es más intensa y argumenta tu selección:</a:t>
            </a:r>
          </a:p>
          <a:p>
            <a:pPr marL="0" indent="0" algn="just">
              <a:buNone/>
            </a:pPr>
            <a:r>
              <a:rPr lang="es-ES" sz="2400" b="1" dirty="0"/>
              <a:t>a) __ Ayuno.</a:t>
            </a:r>
          </a:p>
          <a:p>
            <a:pPr marL="0" indent="0" algn="just">
              <a:buNone/>
            </a:pPr>
            <a:r>
              <a:rPr lang="es-ES" sz="2400" b="1" dirty="0"/>
              <a:t>b) __ Hipoglicemia.</a:t>
            </a:r>
          </a:p>
          <a:p>
            <a:pPr marL="0" indent="0" algn="just">
              <a:buNone/>
            </a:pPr>
            <a:r>
              <a:rPr lang="es-ES" sz="2400" b="1" dirty="0"/>
              <a:t>c) __ </a:t>
            </a:r>
            <a:r>
              <a:rPr lang="es-ES" sz="2400" b="1" dirty="0" err="1"/>
              <a:t>Normoglicemia</a:t>
            </a:r>
            <a:r>
              <a:rPr lang="es-ES" sz="2400" b="1" dirty="0"/>
              <a:t>.</a:t>
            </a:r>
          </a:p>
          <a:p>
            <a:pPr marL="0" indent="0" algn="just">
              <a:buNone/>
            </a:pPr>
            <a:r>
              <a:rPr lang="es-ES" sz="2400" b="1" dirty="0"/>
              <a:t>d) __ Hiperglicemia</a:t>
            </a:r>
            <a:r>
              <a:rPr lang="es-ES" sz="2400" dirty="0"/>
              <a:t>.</a:t>
            </a:r>
          </a:p>
          <a:p>
            <a:pPr marL="0" indent="0" algn="just">
              <a:buNone/>
            </a:pPr>
            <a:endParaRPr lang="es-ES" sz="2400" b="1" dirty="0"/>
          </a:p>
          <a:p>
            <a:pPr marL="0" indent="0" algn="just">
              <a:buNone/>
            </a:pP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142646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0872" y="1228180"/>
            <a:ext cx="8229600" cy="52971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sz="2800" b="1" dirty="0"/>
              <a:t>4</a:t>
            </a:r>
            <a:r>
              <a:rPr lang="es-ES" sz="2800" b="1" dirty="0" smtClean="0"/>
              <a:t>. </a:t>
            </a:r>
            <a:r>
              <a:rPr lang="es-ES" sz="2800" b="1" dirty="0"/>
              <a:t>¿Cuál de los siguientes enunciados describe la acción de la enzima </a:t>
            </a:r>
            <a:r>
              <a:rPr lang="es-ES" sz="2800" b="1" dirty="0" err="1"/>
              <a:t>ramificante</a:t>
            </a:r>
            <a:r>
              <a:rPr lang="es-ES" sz="2800" b="1" dirty="0" smtClean="0"/>
              <a:t>?</a:t>
            </a:r>
          </a:p>
          <a:p>
            <a:pPr marL="0" indent="0">
              <a:buNone/>
            </a:pPr>
            <a:endParaRPr lang="es-ES" sz="2800" b="1" dirty="0"/>
          </a:p>
          <a:p>
            <a:pPr marL="0" indent="0">
              <a:buNone/>
            </a:pPr>
            <a:r>
              <a:rPr lang="es-ES" sz="2800" b="1" dirty="0" smtClean="0"/>
              <a:t>a</a:t>
            </a:r>
            <a:r>
              <a:rPr lang="es-ES" sz="2800" b="1" dirty="0"/>
              <a:t>) __ Transfiere restos </a:t>
            </a:r>
            <a:r>
              <a:rPr lang="es-ES" sz="2800" b="1" dirty="0" err="1"/>
              <a:t>glicosilos</a:t>
            </a:r>
            <a:r>
              <a:rPr lang="es-ES" sz="2800" b="1" dirty="0"/>
              <a:t> del extremo 4 </a:t>
            </a:r>
            <a:r>
              <a:rPr lang="es-ES" sz="2800" b="1" dirty="0" smtClean="0"/>
              <a:t>hacia </a:t>
            </a:r>
            <a:r>
              <a:rPr lang="es-ES" sz="2800" b="1" dirty="0"/>
              <a:t>el extremo </a:t>
            </a:r>
            <a:r>
              <a:rPr lang="es-ES" sz="2800" b="1" dirty="0" smtClean="0"/>
              <a:t>1.</a:t>
            </a:r>
            <a:endParaRPr lang="es-ES" sz="2800" b="1" dirty="0"/>
          </a:p>
          <a:p>
            <a:pPr marL="0" indent="0">
              <a:buNone/>
            </a:pPr>
            <a:r>
              <a:rPr lang="es-ES" sz="2800" b="1" dirty="0"/>
              <a:t>b) __ Transfiere oligosacáridos de un extremo y los une a otra glucosa mediante enlaces alfa 1-6 glicosídicos.</a:t>
            </a:r>
          </a:p>
          <a:p>
            <a:pPr marL="0" indent="0">
              <a:buNone/>
            </a:pPr>
            <a:r>
              <a:rPr lang="es-ES" sz="2800" b="1" dirty="0"/>
              <a:t>c) __ Rompe enlaces.</a:t>
            </a:r>
          </a:p>
          <a:p>
            <a:pPr marL="0" indent="0">
              <a:buNone/>
            </a:pPr>
            <a:r>
              <a:rPr lang="es-ES" sz="2800" b="1" dirty="0"/>
              <a:t>d) __ Coopera con la glucógeno sintetasa en el alargamiento de cadenas preexistentes.</a:t>
            </a:r>
          </a:p>
          <a:p>
            <a:pPr marL="0" indent="0">
              <a:buNone/>
            </a:pP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3217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TAREA 1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/>
              <a:t>5. Marca con una cruz (X) cuál de las enzimas de la </a:t>
            </a:r>
            <a:r>
              <a:rPr lang="es-ES" b="1" dirty="0" smtClean="0"/>
              <a:t>glucogenólisis </a:t>
            </a:r>
            <a:r>
              <a:rPr lang="es-ES" b="1" dirty="0"/>
              <a:t>hepática permite que el hígado participe en el control de la glicemia. Argumenta tu selección.</a:t>
            </a:r>
          </a:p>
          <a:p>
            <a:pPr marL="0" indent="0" algn="just">
              <a:buNone/>
            </a:pPr>
            <a:r>
              <a:rPr lang="es-ES" b="1" dirty="0"/>
              <a:t>a) __ Glucógeno fosforilasa.</a:t>
            </a:r>
          </a:p>
          <a:p>
            <a:pPr marL="0" indent="0" algn="just">
              <a:buNone/>
            </a:pPr>
            <a:r>
              <a:rPr lang="es-ES" b="1" dirty="0"/>
              <a:t>b) __ Enzima desramificante.</a:t>
            </a:r>
          </a:p>
          <a:p>
            <a:pPr marL="0" indent="0" algn="just">
              <a:buNone/>
            </a:pPr>
            <a:r>
              <a:rPr lang="es-ES" b="1" dirty="0"/>
              <a:t>c) __ Glucosa-6-fosfatasa.</a:t>
            </a:r>
          </a:p>
          <a:p>
            <a:pPr marL="0" indent="0" algn="just">
              <a:buNone/>
            </a:pPr>
            <a:r>
              <a:rPr lang="es-ES" b="1" dirty="0"/>
              <a:t>d) __ </a:t>
            </a:r>
            <a:r>
              <a:rPr lang="es-ES" b="1" dirty="0" err="1"/>
              <a:t>Fosfogluco</a:t>
            </a:r>
            <a:r>
              <a:rPr lang="es-ES" b="1" dirty="0"/>
              <a:t> </a:t>
            </a:r>
            <a:r>
              <a:rPr lang="es-ES" b="1" dirty="0" err="1"/>
              <a:t>mutasa</a:t>
            </a:r>
            <a:r>
              <a:rPr lang="es-ES" b="1" dirty="0"/>
              <a:t>.</a:t>
            </a:r>
          </a:p>
          <a:p>
            <a:pPr marL="0" indent="0" algn="just">
              <a:buNone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74814585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577TGp_fruit_light_ani</Template>
  <TotalTime>531</TotalTime>
  <Words>1535</Words>
  <Application>Microsoft Office PowerPoint</Application>
  <PresentationFormat>Presentación en pantalla (4:3)</PresentationFormat>
  <Paragraphs>176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Constantia</vt:lpstr>
      <vt:lpstr>Times New Roman</vt:lpstr>
      <vt:lpstr>Wingdings</vt:lpstr>
      <vt:lpstr>Wingdings 2</vt:lpstr>
      <vt:lpstr>Default Design</vt:lpstr>
      <vt:lpstr>Metabolismo y Nutrición   Tema III. Metabolismo de los glúcidos </vt:lpstr>
      <vt:lpstr>Clase taller 3:  Incorporación de la glucosa a las células del organismo. Metabolismo del glucógeno. </vt:lpstr>
      <vt:lpstr>Objetivos: </vt:lpstr>
      <vt:lpstr>Bibliografía </vt:lpstr>
      <vt:lpstr>Principales glúcidos de la dieta</vt:lpstr>
      <vt:lpstr>TAREA 1</vt:lpstr>
      <vt:lpstr>TAREA 1</vt:lpstr>
      <vt:lpstr>TAREA 1</vt:lpstr>
      <vt:lpstr>TAREA 1</vt:lpstr>
      <vt:lpstr>TAREA 1</vt:lpstr>
      <vt:lpstr>TAREA 2</vt:lpstr>
      <vt:lpstr>TAREA 2</vt:lpstr>
      <vt:lpstr>Presentación de PowerPoint</vt:lpstr>
      <vt:lpstr>Presentación de PowerPoint</vt:lpstr>
      <vt:lpstr>Presentación de PowerPoint</vt:lpstr>
      <vt:lpstr>TAREA 3</vt:lpstr>
      <vt:lpstr>TAREA 3</vt:lpstr>
      <vt:lpstr>2. Con relación a las 8:30 de la mañana diga:</vt:lpstr>
      <vt:lpstr>2. Con relación a las 8:30 de la mañana diga:</vt:lpstr>
      <vt:lpstr>TAREA 3</vt:lpstr>
      <vt:lpstr>3. Continuación </vt:lpstr>
      <vt:lpstr>Tarea 4: Problema # 1</vt:lpstr>
      <vt:lpstr>Tarea 4: Problema # 2</vt:lpstr>
      <vt:lpstr>Tarea 4: Problema # 3</vt:lpstr>
      <vt:lpstr>METABOLISMO DEL GLUCÓGENO</vt:lpstr>
      <vt:lpstr>Conclusiones 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Metabolismo y Nutrición   Tema III. Metabolismo de los glúcidos</dc:title>
  <dc:creator>Gleymis</dc:creator>
  <cp:lastModifiedBy>Gleymis</cp:lastModifiedBy>
  <cp:revision>46</cp:revision>
  <dcterms:created xsi:type="dcterms:W3CDTF">2018-02-25T23:06:54Z</dcterms:created>
  <dcterms:modified xsi:type="dcterms:W3CDTF">2008-01-06T04:16:18Z</dcterms:modified>
</cp:coreProperties>
</file>