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4"/>
  </p:notesMasterIdLst>
  <p:sldIdLst>
    <p:sldId id="920" r:id="rId2"/>
    <p:sldId id="261" r:id="rId3"/>
    <p:sldId id="487" r:id="rId4"/>
    <p:sldId id="494" r:id="rId5"/>
    <p:sldId id="760" r:id="rId6"/>
    <p:sldId id="753" r:id="rId7"/>
    <p:sldId id="702" r:id="rId8"/>
    <p:sldId id="927" r:id="rId9"/>
    <p:sldId id="775" r:id="rId10"/>
    <p:sldId id="845" r:id="rId11"/>
    <p:sldId id="873" r:id="rId12"/>
    <p:sldId id="849" r:id="rId13"/>
    <p:sldId id="850" r:id="rId14"/>
    <p:sldId id="880" r:id="rId15"/>
    <p:sldId id="851" r:id="rId16"/>
    <p:sldId id="856" r:id="rId17"/>
    <p:sldId id="846" r:id="rId18"/>
    <p:sldId id="855" r:id="rId19"/>
    <p:sldId id="834" r:id="rId20"/>
    <p:sldId id="822" r:id="rId21"/>
    <p:sldId id="864" r:id="rId22"/>
    <p:sldId id="844" r:id="rId23"/>
    <p:sldId id="828" r:id="rId24"/>
    <p:sldId id="840" r:id="rId25"/>
    <p:sldId id="889" r:id="rId26"/>
    <p:sldId id="890" r:id="rId27"/>
    <p:sldId id="891" r:id="rId28"/>
    <p:sldId id="854" r:id="rId29"/>
    <p:sldId id="824" r:id="rId30"/>
    <p:sldId id="830" r:id="rId31"/>
    <p:sldId id="831" r:id="rId32"/>
    <p:sldId id="887" r:id="rId33"/>
    <p:sldId id="857" r:id="rId34"/>
    <p:sldId id="839" r:id="rId35"/>
    <p:sldId id="858" r:id="rId36"/>
    <p:sldId id="781" r:id="rId37"/>
    <p:sldId id="859" r:id="rId38"/>
    <p:sldId id="915" r:id="rId39"/>
    <p:sldId id="860" r:id="rId40"/>
    <p:sldId id="916" r:id="rId41"/>
    <p:sldId id="892" r:id="rId42"/>
    <p:sldId id="884" r:id="rId4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80" autoAdjust="0"/>
  </p:normalViewPr>
  <p:slideViewPr>
    <p:cSldViewPr>
      <p:cViewPr varScale="1">
        <p:scale>
          <a:sx n="62" d="100"/>
          <a:sy n="62" d="100"/>
        </p:scale>
        <p:origin x="6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512FC9-103D-440C-B79E-405EB5A75961}" type="datetimeFigureOut">
              <a:rPr lang="es-ES" smtClean="0"/>
              <a:t>06/05/2026</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D22F04-AC36-4430-88BC-7D434BDDEA30}" type="slidenum">
              <a:rPr lang="es-ES" smtClean="0"/>
              <a:t>‹Nº›</a:t>
            </a:fld>
            <a:endParaRPr lang="es-ES" dirty="0"/>
          </a:p>
        </p:txBody>
      </p:sp>
    </p:spTree>
    <p:extLst>
      <p:ext uri="{BB962C8B-B14F-4D97-AF65-F5344CB8AC3E}">
        <p14:creationId xmlns:p14="http://schemas.microsoft.com/office/powerpoint/2010/main" val="1081510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3AD22F04-AC36-4430-88BC-7D434BDDEA30}" type="slidenum">
              <a:rPr lang="es-ES" smtClean="0">
                <a:solidFill>
                  <a:prstClr val="black"/>
                </a:solidFill>
              </a:rPr>
              <a:pPr/>
              <a:t>4</a:t>
            </a:fld>
            <a:endParaRPr lang="es-ES" dirty="0">
              <a:solidFill>
                <a:prstClr val="black"/>
              </a:solidFill>
            </a:endParaRPr>
          </a:p>
        </p:txBody>
      </p:sp>
    </p:spTree>
    <p:extLst>
      <p:ext uri="{BB962C8B-B14F-4D97-AF65-F5344CB8AC3E}">
        <p14:creationId xmlns:p14="http://schemas.microsoft.com/office/powerpoint/2010/main" val="3592177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3AD22F04-AC36-4430-88BC-7D434BDDEA30}" type="slidenum">
              <a:rPr lang="es-ES" smtClean="0"/>
              <a:t>14</a:t>
            </a:fld>
            <a:endParaRPr lang="es-ES" dirty="0"/>
          </a:p>
        </p:txBody>
      </p:sp>
    </p:spTree>
    <p:extLst>
      <p:ext uri="{BB962C8B-B14F-4D97-AF65-F5344CB8AC3E}">
        <p14:creationId xmlns:p14="http://schemas.microsoft.com/office/powerpoint/2010/main" val="2435659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3AD22F04-AC36-4430-88BC-7D434BDDEA30}" type="slidenum">
              <a:rPr lang="es-ES" smtClean="0"/>
              <a:t>34</a:t>
            </a:fld>
            <a:endParaRPr lang="es-ES" dirty="0"/>
          </a:p>
        </p:txBody>
      </p:sp>
    </p:spTree>
    <p:extLst>
      <p:ext uri="{BB962C8B-B14F-4D97-AF65-F5344CB8AC3E}">
        <p14:creationId xmlns:p14="http://schemas.microsoft.com/office/powerpoint/2010/main" val="557402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546942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397007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273176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932392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60382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29116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96101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2778861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99245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184983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35388C8-8DA4-4A9D-AF1A-DB78FC88D7AB}" type="datetimeFigureOut">
              <a:rPr lang="es-ES" smtClean="0"/>
              <a:t>06/05/2026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39DF3AA-0089-4B6C-A4C4-C5EEB637B7EC}" type="slidenum">
              <a:rPr lang="es-ES" smtClean="0"/>
              <a:t>‹Nº›</a:t>
            </a:fld>
            <a:endParaRPr lang="es-ES" dirty="0"/>
          </a:p>
        </p:txBody>
      </p:sp>
    </p:spTree>
    <p:extLst>
      <p:ext uri="{BB962C8B-B14F-4D97-AF65-F5344CB8AC3E}">
        <p14:creationId xmlns:p14="http://schemas.microsoft.com/office/powerpoint/2010/main" val="3214301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5388C8-8DA4-4A9D-AF1A-DB78FC88D7AB}" type="datetimeFigureOut">
              <a:rPr lang="es-ES" smtClean="0"/>
              <a:t>06/05/2026</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DF3AA-0089-4B6C-A4C4-C5EEB637B7EC}" type="slidenum">
              <a:rPr lang="es-ES" smtClean="0"/>
              <a:t>‹Nº›</a:t>
            </a:fld>
            <a:endParaRPr lang="es-ES" dirty="0"/>
          </a:p>
        </p:txBody>
      </p:sp>
    </p:spTree>
    <p:extLst>
      <p:ext uri="{BB962C8B-B14F-4D97-AF65-F5344CB8AC3E}">
        <p14:creationId xmlns:p14="http://schemas.microsoft.com/office/powerpoint/2010/main" val="421463620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936104"/>
          </a:xfrm>
        </p:spPr>
        <p:txBody>
          <a:bodyPr>
            <a:normAutofit fontScale="90000"/>
          </a:bodyPr>
          <a:lstStyle/>
          <a:p>
            <a:br>
              <a:rPr lang="es-ES" dirty="0"/>
            </a:br>
            <a:r>
              <a:rPr lang="es-ES" b="1" dirty="0"/>
              <a:t>¨</a:t>
            </a:r>
            <a:r>
              <a:rPr lang="es-ES" sz="3600" b="1" dirty="0"/>
              <a:t>Para ir  delante de los demás, se necesita ver más que ellos¨</a:t>
            </a:r>
            <a:br>
              <a:rPr lang="es-ES" sz="3600" b="1" dirty="0"/>
            </a:br>
            <a:r>
              <a:rPr lang="es-ES" sz="3600" b="1" dirty="0"/>
              <a:t>José Martí </a:t>
            </a:r>
          </a:p>
        </p:txBody>
      </p:sp>
      <p:pic>
        <p:nvPicPr>
          <p:cNvPr id="1026" name="Picture 2" descr="F:\VIDEOS FIDEL,TROMBA;ETC\FIDEL 130825\IMG-20250813-WA00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698969"/>
            <a:ext cx="6192688"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148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60648"/>
            <a:ext cx="8229600" cy="1570186"/>
          </a:xfrm>
        </p:spPr>
        <p:txBody>
          <a:bodyPr>
            <a:normAutofit fontScale="90000"/>
          </a:bodyPr>
          <a:lstStyle/>
          <a:p>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r>
              <a:rPr lang="es-ES" sz="3600" b="1" dirty="0"/>
              <a:t>ASPECTOS IMPORTANTES </a:t>
            </a:r>
            <a:r>
              <a:rPr lang="es-ES" sz="4900" b="1" dirty="0"/>
              <a:t>PARA ORGANIZAR EL TRABAJO </a:t>
            </a:r>
            <a:br>
              <a:rPr lang="es-ES" sz="4900" b="1" dirty="0"/>
            </a:br>
            <a:r>
              <a:rPr lang="es-ES" sz="3200" b="1" dirty="0"/>
              <a:t>* </a:t>
            </a:r>
            <a:r>
              <a:rPr lang="es-ES" sz="3200" dirty="0"/>
              <a:t>Uso racional </a:t>
            </a:r>
            <a:r>
              <a:rPr lang="es-ES" sz="3200" b="1" dirty="0"/>
              <a:t>del tiempo </a:t>
            </a:r>
            <a:r>
              <a:rPr lang="es-ES" sz="3200" dirty="0"/>
              <a:t>(planificar (</a:t>
            </a:r>
            <a:r>
              <a:rPr lang="es-ES" sz="3200" b="1" dirty="0"/>
              <a:t>plan de trabajo</a:t>
            </a:r>
            <a:r>
              <a:rPr lang="es-ES" sz="3200" dirty="0"/>
              <a:t>) y establecer </a:t>
            </a:r>
            <a:r>
              <a:rPr lang="es-ES" sz="3200" b="1" dirty="0"/>
              <a:t>prioridades</a:t>
            </a:r>
            <a:r>
              <a:rPr lang="es-ES" sz="3200" dirty="0"/>
              <a:t> (uso de la tabla de prioridades )</a:t>
            </a:r>
            <a:br>
              <a:rPr lang="es-ES" sz="3200" dirty="0"/>
            </a:br>
            <a:r>
              <a:rPr lang="es-ES" sz="3200" dirty="0"/>
              <a:t>*</a:t>
            </a:r>
            <a:r>
              <a:rPr lang="es-ES" sz="3200" b="1" dirty="0"/>
              <a:t>Toma de decisiones</a:t>
            </a:r>
            <a:br>
              <a:rPr lang="es-ES" sz="3200" b="1" dirty="0"/>
            </a:br>
            <a:r>
              <a:rPr lang="es-ES" sz="3200" dirty="0"/>
              <a:t>*</a:t>
            </a:r>
            <a:r>
              <a:rPr lang="es-ES" sz="3200" b="1" dirty="0"/>
              <a:t>Delegación de autoridad</a:t>
            </a:r>
            <a:br>
              <a:rPr lang="es-ES" sz="3200" b="1" dirty="0"/>
            </a:br>
            <a:r>
              <a:rPr lang="es-ES" sz="3200" dirty="0"/>
              <a:t>*Organización y </a:t>
            </a:r>
            <a:r>
              <a:rPr lang="es-ES" sz="3200" b="1" dirty="0"/>
              <a:t>preparación correcta de las reuniones  </a:t>
            </a:r>
            <a:br>
              <a:rPr lang="es-ES" sz="3200" b="1" dirty="0"/>
            </a:br>
            <a:r>
              <a:rPr lang="es-ES" sz="3200" dirty="0"/>
              <a:t> </a:t>
            </a:r>
            <a:br>
              <a:rPr lang="es-ES" sz="3200" dirty="0"/>
            </a:br>
            <a:endParaRPr lang="es-ES" sz="3200" dirty="0"/>
          </a:p>
        </p:txBody>
      </p:sp>
    </p:spTree>
    <p:extLst>
      <p:ext uri="{BB962C8B-B14F-4D97-AF65-F5344CB8AC3E}">
        <p14:creationId xmlns:p14="http://schemas.microsoft.com/office/powerpoint/2010/main" val="2186908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EL ASPECTO ESENCIAL ES EL USO RACIONAL Y EFICIENTE DEL TIEMPO </a:t>
            </a:r>
          </a:p>
        </p:txBody>
      </p:sp>
    </p:spTree>
    <p:extLst>
      <p:ext uri="{BB962C8B-B14F-4D97-AF65-F5344CB8AC3E}">
        <p14:creationId xmlns:p14="http://schemas.microsoft.com/office/powerpoint/2010/main" val="220220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b="1" dirty="0">
                <a:solidFill>
                  <a:prstClr val="black"/>
                </a:solidFill>
              </a:rPr>
              <a:t>Tiempo (Filosofía) </a:t>
            </a:r>
            <a:br>
              <a:rPr lang="es-ES" b="1" dirty="0">
                <a:solidFill>
                  <a:prstClr val="black"/>
                </a:solidFill>
              </a:rPr>
            </a:br>
            <a:r>
              <a:rPr lang="es-ES" sz="3100" dirty="0">
                <a:solidFill>
                  <a:prstClr val="black"/>
                </a:solidFill>
              </a:rPr>
              <a:t>Duración de los estados de las cosas que se encuentran sujetas a cambios </a:t>
            </a:r>
            <a:br>
              <a:rPr lang="es-ES" sz="3100" b="1" dirty="0"/>
            </a:br>
            <a:r>
              <a:rPr lang="es-ES" sz="3100" b="1" dirty="0"/>
              <a:t>Características </a:t>
            </a:r>
            <a:br>
              <a:rPr lang="es-ES" sz="3100" b="1" dirty="0"/>
            </a:br>
            <a:r>
              <a:rPr lang="es-ES" sz="3100" dirty="0"/>
              <a:t>Unidireccional</a:t>
            </a:r>
            <a:br>
              <a:rPr lang="es-ES" sz="3100" dirty="0"/>
            </a:br>
            <a:r>
              <a:rPr lang="es-ES" sz="3100" dirty="0"/>
              <a:t>Irreversible</a:t>
            </a:r>
            <a:br>
              <a:rPr lang="es-ES" sz="3100" dirty="0"/>
            </a:br>
            <a:r>
              <a:rPr lang="es-ES" sz="3100" dirty="0"/>
              <a:t>Finito</a:t>
            </a:r>
            <a:br>
              <a:rPr lang="es-ES" sz="3100" dirty="0"/>
            </a:br>
            <a:r>
              <a:rPr lang="es-ES" sz="3100" dirty="0"/>
              <a:t>Relativo </a:t>
            </a:r>
            <a:br>
              <a:rPr lang="es-ES" sz="3100" dirty="0"/>
            </a:br>
            <a:r>
              <a:rPr lang="es-ES" sz="3100" dirty="0"/>
              <a:t>Inelástico </a:t>
            </a:r>
            <a:br>
              <a:rPr lang="es-ES" sz="3100" dirty="0"/>
            </a:br>
            <a:r>
              <a:rPr lang="es-ES" sz="3100" dirty="0"/>
              <a:t>Ininterrumpido (es un continuum)</a:t>
            </a:r>
            <a:br>
              <a:rPr lang="es-ES" sz="3100" dirty="0"/>
            </a:br>
            <a:r>
              <a:rPr lang="es-ES" sz="3100" dirty="0"/>
              <a:t>Indispensable</a:t>
            </a:r>
            <a:br>
              <a:rPr lang="es-ES" sz="3100" dirty="0"/>
            </a:br>
            <a:r>
              <a:rPr lang="es-ES" sz="3100" dirty="0"/>
              <a:t>Irrecuperable</a:t>
            </a:r>
            <a:br>
              <a:rPr lang="es-ES" sz="3100" dirty="0"/>
            </a:br>
            <a:r>
              <a:rPr lang="es-ES" sz="3100" dirty="0"/>
              <a:t>  </a:t>
            </a:r>
            <a:br>
              <a:rPr lang="es-ES" sz="3100" dirty="0"/>
            </a:br>
            <a:r>
              <a:rPr lang="es-ES" sz="3600" dirty="0"/>
              <a:t> </a:t>
            </a:r>
          </a:p>
        </p:txBody>
      </p:sp>
    </p:spTree>
    <p:extLst>
      <p:ext uri="{BB962C8B-B14F-4D97-AF65-F5344CB8AC3E}">
        <p14:creationId xmlns:p14="http://schemas.microsoft.com/office/powerpoint/2010/main" val="3073989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b="1" dirty="0"/>
              <a:t>EL TIEMPO ES…</a:t>
            </a:r>
            <a:br>
              <a:rPr lang="es-ES" b="1" dirty="0"/>
            </a:br>
            <a:r>
              <a:rPr lang="es-ES" sz="3600" dirty="0"/>
              <a:t>Muy lento para los que esperan</a:t>
            </a:r>
            <a:br>
              <a:rPr lang="es-ES" sz="3600" dirty="0"/>
            </a:br>
            <a:r>
              <a:rPr lang="es-ES" sz="3600" dirty="0"/>
              <a:t>Muy rápido para los que temen</a:t>
            </a:r>
            <a:br>
              <a:rPr lang="es-ES" sz="3600" dirty="0"/>
            </a:br>
            <a:r>
              <a:rPr lang="es-ES" sz="3600" dirty="0"/>
              <a:t>Muy largo para los que sufren</a:t>
            </a:r>
            <a:br>
              <a:rPr lang="es-ES" sz="3600" dirty="0"/>
            </a:br>
            <a:r>
              <a:rPr lang="es-ES" sz="3600" dirty="0"/>
              <a:t>Muy corto para los que disfrutan</a:t>
            </a:r>
            <a:br>
              <a:rPr lang="es-ES" sz="3600" dirty="0"/>
            </a:br>
            <a:r>
              <a:rPr lang="es-ES" sz="3600" dirty="0"/>
              <a:t>                        </a:t>
            </a:r>
            <a:br>
              <a:rPr lang="es-ES" sz="3600" dirty="0"/>
            </a:br>
            <a:r>
              <a:rPr lang="es-ES" sz="3600" b="1" dirty="0"/>
              <a:t>RELATIVIDAD DEL TIEMPO  </a:t>
            </a:r>
          </a:p>
        </p:txBody>
      </p:sp>
    </p:spTree>
    <p:extLst>
      <p:ext uri="{BB962C8B-B14F-4D97-AF65-F5344CB8AC3E}">
        <p14:creationId xmlns:p14="http://schemas.microsoft.com/office/powerpoint/2010/main" val="3552617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08720"/>
            <a:ext cx="8229600" cy="1368152"/>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sz="3100" dirty="0"/>
              <a:t>…Para los que aman el tiempo es una eternidad…</a:t>
            </a:r>
            <a:br>
              <a:rPr lang="es-ES" sz="3100" dirty="0"/>
            </a:br>
            <a:r>
              <a:rPr lang="es-ES" sz="3100" dirty="0"/>
              <a:t>…Y es que el tiempo es tan perfecto que muchas veces solo el tiempo nos termina dando la razón… </a:t>
            </a:r>
            <a:br>
              <a:rPr lang="es-ES" sz="3100" dirty="0"/>
            </a:br>
            <a:r>
              <a:rPr lang="es-ES" sz="3100" dirty="0"/>
              <a:t>…Y es que de eso trata la vida…de una palaba llamada tiempo…</a:t>
            </a:r>
            <a:br>
              <a:rPr lang="es-ES" sz="3100" dirty="0"/>
            </a:br>
            <a:r>
              <a:rPr lang="es-ES" sz="3100" dirty="0"/>
              <a:t>…Así que disfruta cada momento e tu vida, porque </a:t>
            </a:r>
            <a:r>
              <a:rPr lang="es-ES" sz="3100"/>
              <a:t>cada momento </a:t>
            </a:r>
            <a:r>
              <a:rPr lang="es-ES" sz="3100" dirty="0"/>
              <a:t>vivido no se volverá a repetir…</a:t>
            </a:r>
            <a:br>
              <a:rPr lang="es-ES" sz="3100" dirty="0"/>
            </a:br>
            <a:r>
              <a:rPr lang="es-ES" sz="3100" dirty="0"/>
              <a:t>…Y tener presente que no podemos cambiar el pasado , pero si tenemos la opción de aprender él… </a:t>
            </a:r>
            <a:br>
              <a:rPr lang="es-ES" sz="3100" dirty="0"/>
            </a:br>
            <a:r>
              <a:rPr lang="es-ES" sz="3100" b="1" dirty="0"/>
              <a:t>William Shakespeare  </a:t>
            </a:r>
            <a:br>
              <a:rPr lang="es-ES" sz="3100" b="1" dirty="0"/>
            </a:br>
            <a:r>
              <a:rPr lang="es-ES" sz="3100" b="1" dirty="0"/>
              <a:t>  </a:t>
            </a:r>
            <a:br>
              <a:rPr lang="es-ES" sz="3100" b="1" dirty="0"/>
            </a:br>
            <a:br>
              <a:rPr lang="es-ES" sz="3600" dirty="0"/>
            </a:br>
            <a:br>
              <a:rPr lang="es-ES" sz="3600" dirty="0"/>
            </a:br>
            <a:br>
              <a:rPr lang="es-ES" sz="3600" dirty="0"/>
            </a:br>
            <a:endParaRPr lang="es-ES" sz="3600" b="1" dirty="0">
              <a:solidFill>
                <a:srgbClr val="FF0000"/>
              </a:solidFill>
            </a:endParaRPr>
          </a:p>
        </p:txBody>
      </p:sp>
    </p:spTree>
    <p:extLst>
      <p:ext uri="{BB962C8B-B14F-4D97-AF65-F5344CB8AC3E}">
        <p14:creationId xmlns:p14="http://schemas.microsoft.com/office/powerpoint/2010/main" val="1927475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br>
              <a:rPr lang="es-ES" sz="2800" dirty="0"/>
            </a:br>
            <a:r>
              <a:rPr lang="es-ES" sz="2800" b="1" dirty="0"/>
              <a:t>Veamos algo interesante con relación a definiciones de TIEMPO  </a:t>
            </a:r>
            <a:br>
              <a:rPr lang="es-ES" sz="2800" b="1" dirty="0"/>
            </a:br>
            <a:r>
              <a:rPr lang="es-ES" sz="2800" b="1" dirty="0"/>
              <a:t>Economía Política (Marx)</a:t>
            </a:r>
            <a:br>
              <a:rPr lang="es-ES" sz="2800" b="1" dirty="0"/>
            </a:br>
            <a:r>
              <a:rPr lang="es-ES" sz="2400" b="1" dirty="0"/>
              <a:t>Mercancía</a:t>
            </a:r>
            <a:r>
              <a:rPr lang="es-ES" sz="2400" dirty="0"/>
              <a:t>: Valor, </a:t>
            </a:r>
            <a:r>
              <a:rPr lang="es-ES" sz="2400" b="1" dirty="0">
                <a:solidFill>
                  <a:srgbClr val="FFFF00"/>
                </a:solidFill>
              </a:rPr>
              <a:t>Valor de cambio </a:t>
            </a:r>
            <a:r>
              <a:rPr lang="es-ES" sz="2400" dirty="0"/>
              <a:t>y Valor de uso (precio) </a:t>
            </a:r>
            <a:br>
              <a:rPr lang="es-ES" sz="2400" dirty="0"/>
            </a:br>
            <a:r>
              <a:rPr lang="es-ES" sz="2400" b="1" dirty="0"/>
              <a:t>Valor de cambio de la mercancía: </a:t>
            </a:r>
            <a:r>
              <a:rPr lang="es-ES" sz="2400" dirty="0"/>
              <a:t>Es la capacidad de compra de un bien </a:t>
            </a:r>
            <a:br>
              <a:rPr lang="es-ES" sz="2400" dirty="0"/>
            </a:br>
            <a:r>
              <a:rPr lang="es-ES" sz="2400" dirty="0"/>
              <a:t>Lo que regula el valor de cambio de la mercancía en el comercio según Marx  es el </a:t>
            </a:r>
            <a:r>
              <a:rPr lang="es-ES" sz="2400" b="1" dirty="0">
                <a:solidFill>
                  <a:srgbClr val="FFFF00"/>
                </a:solidFill>
              </a:rPr>
              <a:t>TIEMPO DE TRABAJO SOCIALMENTE NECESARIO INVERTIDO EN PRODUCIRLO</a:t>
            </a:r>
            <a:br>
              <a:rPr lang="es-ES" sz="2400" b="1" dirty="0">
                <a:solidFill>
                  <a:srgbClr val="FFFF00"/>
                </a:solidFill>
              </a:rPr>
            </a:br>
            <a:r>
              <a:rPr lang="es-ES" sz="2400" dirty="0"/>
              <a:t>Se define como el tiempo de trabajo útil o concreto que la sociedad requiere en promedio para producir un valor de uso particular y su valor varia en proporción inversa de la fuerza productiva de trabajo productor de ese valor     </a:t>
            </a:r>
          </a:p>
        </p:txBody>
      </p:sp>
    </p:spTree>
    <p:extLst>
      <p:ext uri="{BB962C8B-B14F-4D97-AF65-F5344CB8AC3E}">
        <p14:creationId xmlns:p14="http://schemas.microsoft.com/office/powerpoint/2010/main" val="122787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sz="4000" dirty="0"/>
              <a:t>Organizar y/o gestionar el tiempo es el proceso de planear y ejecutar el control consciente del tiempo empleado en actividades concretas y especialmente  para aumentar la eficacia y la eficiencia </a:t>
            </a:r>
          </a:p>
        </p:txBody>
      </p:sp>
    </p:spTree>
    <p:extLst>
      <p:ext uri="{BB962C8B-B14F-4D97-AF65-F5344CB8AC3E}">
        <p14:creationId xmlns:p14="http://schemas.microsoft.com/office/powerpoint/2010/main" val="4113400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858218"/>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4000" dirty="0"/>
              <a:t>La organización del tiempo de trabajo es en alguna medida un resultado de cómo organizar otros factores tales como las </a:t>
            </a:r>
            <a:r>
              <a:rPr lang="es-ES" sz="4000" b="1" dirty="0"/>
              <a:t>reuniones,</a:t>
            </a:r>
            <a:r>
              <a:rPr lang="es-ES" sz="4000" dirty="0"/>
              <a:t> los </a:t>
            </a:r>
            <a:r>
              <a:rPr lang="es-ES" sz="4000" b="1" dirty="0"/>
              <a:t>despachos</a:t>
            </a:r>
            <a:r>
              <a:rPr lang="es-ES" sz="4000" dirty="0"/>
              <a:t>, la </a:t>
            </a:r>
            <a:r>
              <a:rPr lang="es-ES" sz="4000" b="1" dirty="0"/>
              <a:t>delegación de autoridad </a:t>
            </a:r>
            <a:r>
              <a:rPr lang="es-ES" sz="4000" dirty="0"/>
              <a:t>o </a:t>
            </a:r>
            <a:r>
              <a:rPr lang="es-ES" sz="4000" b="1" dirty="0"/>
              <a:t>la toma de decisiones  </a:t>
            </a:r>
          </a:p>
        </p:txBody>
      </p:sp>
    </p:spTree>
    <p:extLst>
      <p:ext uri="{BB962C8B-B14F-4D97-AF65-F5344CB8AC3E}">
        <p14:creationId xmlns:p14="http://schemas.microsoft.com/office/powerpoint/2010/main" val="1270692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20688"/>
            <a:ext cx="8229600" cy="1512168"/>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r>
              <a:rPr lang="es-ES" sz="4000" b="1" dirty="0"/>
              <a:t>GESTIONAR</a:t>
            </a:r>
            <a:br>
              <a:rPr lang="es-ES" sz="4000" b="1" dirty="0"/>
            </a:br>
            <a:r>
              <a:rPr lang="es-ES" sz="4000" dirty="0"/>
              <a:t> Asumir y ejercer responsabilidades de un conjunto de actividades  </a:t>
            </a:r>
            <a:br>
              <a:rPr lang="es-ES" sz="4000" dirty="0"/>
            </a:br>
            <a:r>
              <a:rPr lang="es-ES" sz="4000" dirty="0"/>
              <a:t>Llevar adelante un proyecto o proceso</a:t>
            </a:r>
            <a:br>
              <a:rPr lang="es-ES" sz="4000" dirty="0"/>
            </a:br>
            <a:r>
              <a:rPr lang="es-ES" sz="4000" dirty="0"/>
              <a:t>Ocuparse de la administración, organización y funcionamiento de una empresa, actividad, institución u organismo    </a:t>
            </a:r>
          </a:p>
        </p:txBody>
      </p:sp>
    </p:spTree>
    <p:extLst>
      <p:ext uri="{BB962C8B-B14F-4D97-AF65-F5344CB8AC3E}">
        <p14:creationId xmlns:p14="http://schemas.microsoft.com/office/powerpoint/2010/main" val="1448334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78621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r>
              <a:rPr lang="es-ES" b="1" dirty="0"/>
              <a:t>FRASES</a:t>
            </a:r>
            <a:br>
              <a:rPr lang="es-ES" dirty="0"/>
            </a:br>
            <a:r>
              <a:rPr lang="es-ES" sz="3600" dirty="0"/>
              <a:t>¨No es que tengamos poco tiempo, sino que lo perdemos mucho¨</a:t>
            </a:r>
            <a:br>
              <a:rPr lang="es-ES" sz="3600" dirty="0"/>
            </a:br>
            <a:r>
              <a:rPr lang="es-ES" sz="3600" dirty="0"/>
              <a:t>                      </a:t>
            </a:r>
            <a:r>
              <a:rPr lang="es-ES" sz="3100" dirty="0"/>
              <a:t>Séneca (Libro La Brevedad de la Vida)</a:t>
            </a:r>
            <a:br>
              <a:rPr lang="es-ES" sz="3100" dirty="0"/>
            </a:br>
            <a:br>
              <a:rPr lang="es-ES" sz="3100" dirty="0"/>
            </a:br>
            <a:r>
              <a:rPr lang="es-ES" sz="3100" dirty="0"/>
              <a:t>¨Nunca hay suficiente tiempo para hacerlo todo, pero siempre hay suficiente tiempo para hacer lo más importante¨</a:t>
            </a:r>
          </a:p>
        </p:txBody>
      </p:sp>
    </p:spTree>
    <p:extLst>
      <p:ext uri="{BB962C8B-B14F-4D97-AF65-F5344CB8AC3E}">
        <p14:creationId xmlns:p14="http://schemas.microsoft.com/office/powerpoint/2010/main" val="3227575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96752"/>
            <a:ext cx="6480720" cy="4176464"/>
          </a:xfrm>
        </p:spPr>
        <p:txBody>
          <a:bodyPr>
            <a:normAutofit/>
          </a:bodyPr>
          <a:lstStyle/>
          <a:p>
            <a:r>
              <a:rPr lang="es-ES" sz="7200" b="1" dirty="0"/>
              <a:t>EL RETO DE GESTIONAR LA DIRECCION </a:t>
            </a:r>
          </a:p>
        </p:txBody>
      </p:sp>
    </p:spTree>
    <p:extLst>
      <p:ext uri="{BB962C8B-B14F-4D97-AF65-F5344CB8AC3E}">
        <p14:creationId xmlns:p14="http://schemas.microsoft.com/office/powerpoint/2010/main" val="2075982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000" b="1" dirty="0"/>
              <a:t>EVALUE DEL 1 al 5</a:t>
            </a:r>
            <a:br>
              <a:rPr lang="es-ES" sz="6000" b="1" dirty="0"/>
            </a:br>
            <a:r>
              <a:rPr lang="es-ES" sz="6000" b="1" dirty="0"/>
              <a:t>*</a:t>
            </a:r>
            <a:r>
              <a:rPr lang="es-ES" sz="3100" b="1" dirty="0"/>
              <a:t>¿Cómo considera usted que utiliza su tiempo? </a:t>
            </a:r>
            <a:br>
              <a:rPr lang="es-ES" sz="3100" b="1" dirty="0"/>
            </a:br>
            <a:r>
              <a:rPr lang="es-ES" sz="3100" dirty="0"/>
              <a:t>Mal 1, Regular 2,Bien 3, Muy Bien 4 y Excelente 5</a:t>
            </a:r>
            <a:br>
              <a:rPr lang="es-ES" sz="3100" dirty="0"/>
            </a:br>
            <a:r>
              <a:rPr lang="es-ES" sz="3100" dirty="0"/>
              <a:t>*</a:t>
            </a:r>
            <a:r>
              <a:rPr lang="es-ES" sz="3100" b="1" dirty="0"/>
              <a:t>¿Tiene usted muchas interrupciones en su día de trabajo? </a:t>
            </a:r>
            <a:br>
              <a:rPr lang="es-ES" sz="3100" b="1" dirty="0"/>
            </a:br>
            <a:r>
              <a:rPr lang="es-ES" sz="3100" b="1" dirty="0"/>
              <a:t>Ninguna 1, Casi ninguna 2 Algunas 3, Bastantes 4,</a:t>
            </a:r>
            <a:br>
              <a:rPr lang="es-ES" sz="3100" b="1" dirty="0"/>
            </a:br>
            <a:r>
              <a:rPr lang="es-ES" sz="3100" b="1" dirty="0"/>
              <a:t> 5 Incontables</a:t>
            </a:r>
            <a:br>
              <a:rPr lang="es-ES" sz="3100" b="1" dirty="0"/>
            </a:br>
            <a:r>
              <a:rPr lang="es-ES" sz="3100" b="1" dirty="0"/>
              <a:t>*¿Mantiene usted dominio sobre su tiempo? </a:t>
            </a:r>
            <a:br>
              <a:rPr lang="es-ES" sz="3100" b="1" dirty="0"/>
            </a:br>
            <a:r>
              <a:rPr lang="es-ES" sz="3100" dirty="0"/>
              <a:t>Muy poco 1, Poco 2, Regular 3, Bastante 4, Mucho 5</a:t>
            </a:r>
          </a:p>
        </p:txBody>
      </p:sp>
    </p:spTree>
    <p:extLst>
      <p:ext uri="{BB962C8B-B14F-4D97-AF65-F5344CB8AC3E}">
        <p14:creationId xmlns:p14="http://schemas.microsoft.com/office/powerpoint/2010/main" val="3242420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1152128"/>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700" b="1" dirty="0"/>
              <a:t>FRASES</a:t>
            </a:r>
            <a:br>
              <a:rPr lang="es-ES" dirty="0"/>
            </a:br>
            <a:r>
              <a:rPr lang="es-ES" dirty="0"/>
              <a:t>*</a:t>
            </a:r>
            <a:r>
              <a:rPr lang="es-ES" sz="3600" dirty="0"/>
              <a:t>¨Para el hombre laborioso y organizado el tiempo es elástico y da para todo. Sólo le falta el tiempo a quien no sabe aprovecharlo¨ </a:t>
            </a:r>
            <a:br>
              <a:rPr lang="es-ES" sz="3600" dirty="0"/>
            </a:br>
            <a:r>
              <a:rPr lang="es-ES" sz="3600" dirty="0"/>
              <a:t>*¨La vida y el tiempo son los mejores maestros, La vida nos enseña a aprovechar el tiempo y el tiempo nos enseña a valorar la vida¨</a:t>
            </a:r>
            <a:br>
              <a:rPr lang="es-ES" sz="3600" dirty="0"/>
            </a:br>
            <a:r>
              <a:rPr lang="es-ES" sz="3600" dirty="0"/>
              <a:t>     </a:t>
            </a:r>
          </a:p>
        </p:txBody>
      </p:sp>
    </p:spTree>
    <p:extLst>
      <p:ext uri="{BB962C8B-B14F-4D97-AF65-F5344CB8AC3E}">
        <p14:creationId xmlns:p14="http://schemas.microsoft.com/office/powerpoint/2010/main" val="220105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¿Qué y cómo lograr organizar y/o gestionar nuestro tiempo?  </a:t>
            </a:r>
          </a:p>
        </p:txBody>
      </p:sp>
    </p:spTree>
    <p:extLst>
      <p:ext uri="{BB962C8B-B14F-4D97-AF65-F5344CB8AC3E}">
        <p14:creationId xmlns:p14="http://schemas.microsoft.com/office/powerpoint/2010/main" val="600503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Organizar el tiempo permite…</a:t>
            </a:r>
            <a:br>
              <a:rPr lang="es-ES" b="1" dirty="0"/>
            </a:br>
            <a:r>
              <a:rPr lang="es-ES" sz="4000" dirty="0"/>
              <a:t>Reducir tensiones</a:t>
            </a:r>
            <a:br>
              <a:rPr lang="es-ES" sz="4000" dirty="0"/>
            </a:br>
            <a:r>
              <a:rPr lang="es-ES" sz="4000" dirty="0"/>
              <a:t>Ahorro de energía física y psíquica</a:t>
            </a:r>
            <a:br>
              <a:rPr lang="es-ES" sz="4000" dirty="0"/>
            </a:br>
            <a:r>
              <a:rPr lang="es-ES" sz="4000" dirty="0"/>
              <a:t>Efectos productivos en los resultados de la institución  </a:t>
            </a:r>
          </a:p>
        </p:txBody>
      </p:sp>
    </p:spTree>
    <p:extLst>
      <p:ext uri="{BB962C8B-B14F-4D97-AF65-F5344CB8AC3E}">
        <p14:creationId xmlns:p14="http://schemas.microsoft.com/office/powerpoint/2010/main" val="18841293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2617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ORGANIZAR EL TIEMPO AYUDA A…</a:t>
            </a:r>
            <a:br>
              <a:rPr lang="es-ES" b="1" dirty="0"/>
            </a:br>
            <a:r>
              <a:rPr lang="es-ES" sz="3600" dirty="0"/>
              <a:t>Disminuir el estrés</a:t>
            </a:r>
            <a:br>
              <a:rPr lang="es-ES" sz="3600" dirty="0"/>
            </a:br>
            <a:r>
              <a:rPr lang="es-ES" sz="3600" dirty="0"/>
              <a:t>Aumenta la confianza</a:t>
            </a:r>
            <a:br>
              <a:rPr lang="es-ES" sz="3600" dirty="0"/>
            </a:br>
            <a:r>
              <a:rPr lang="es-ES" sz="3600" dirty="0"/>
              <a:t>Disminuye la ansiedad </a:t>
            </a:r>
            <a:br>
              <a:rPr lang="es-ES" sz="3600" dirty="0"/>
            </a:br>
            <a:r>
              <a:rPr lang="es-ES" sz="3600" dirty="0"/>
              <a:t>Facilita el desarrollo personal</a:t>
            </a:r>
            <a:br>
              <a:rPr lang="es-ES" sz="3600" dirty="0"/>
            </a:br>
            <a:r>
              <a:rPr lang="es-ES" sz="3600" dirty="0"/>
              <a:t>Favorece la creatividad</a:t>
            </a:r>
            <a:br>
              <a:rPr lang="es-ES" sz="3600" dirty="0"/>
            </a:br>
            <a:r>
              <a:rPr lang="es-ES" sz="3600" dirty="0"/>
              <a:t>Aumenta la capacidad de concentración </a:t>
            </a:r>
            <a:br>
              <a:rPr lang="es-ES" sz="3600" dirty="0"/>
            </a:br>
            <a:r>
              <a:rPr lang="es-ES" sz="3600" dirty="0"/>
              <a:t> </a:t>
            </a:r>
            <a:r>
              <a:rPr lang="es-ES" sz="3600" b="1" dirty="0"/>
              <a:t>Te ayudará siempre a esta organización el p</a:t>
            </a:r>
            <a:r>
              <a:rPr lang="es-ES" sz="3600" b="1" dirty="0">
                <a:solidFill>
                  <a:prstClr val="black"/>
                </a:solidFill>
              </a:rPr>
              <a:t>reparar una lista diaria de lo que vas a hacer  </a:t>
            </a:r>
            <a:br>
              <a:rPr lang="es-ES" sz="3600" b="1" dirty="0">
                <a:solidFill>
                  <a:prstClr val="black"/>
                </a:solidFill>
              </a:rPr>
            </a:br>
            <a:r>
              <a:rPr lang="es-ES" sz="3600" dirty="0"/>
              <a:t> </a:t>
            </a:r>
            <a:br>
              <a:rPr lang="es-ES" sz="3600" dirty="0"/>
            </a:br>
            <a:endParaRPr lang="es-ES" sz="3600" b="1" dirty="0"/>
          </a:p>
        </p:txBody>
      </p:sp>
    </p:spTree>
    <p:extLst>
      <p:ext uri="{BB962C8B-B14F-4D97-AF65-F5344CB8AC3E}">
        <p14:creationId xmlns:p14="http://schemas.microsoft.com/office/powerpoint/2010/main" val="3654792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940966"/>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sz="4000" b="1" dirty="0"/>
              <a:t>Pasos para lograr organizar el tiempo</a:t>
            </a:r>
            <a:br>
              <a:rPr lang="es-ES" sz="4000" b="1" dirty="0"/>
            </a:br>
            <a:r>
              <a:rPr lang="es-ES" sz="4000" b="1" dirty="0"/>
              <a:t>*</a:t>
            </a:r>
            <a:r>
              <a:rPr lang="es-ES" sz="3100" dirty="0"/>
              <a:t>Analiza cómo y en qué gastas tu tiempo</a:t>
            </a:r>
            <a:br>
              <a:rPr lang="es-ES" sz="3100" dirty="0"/>
            </a:br>
            <a:r>
              <a:rPr lang="es-ES" sz="3100" dirty="0"/>
              <a:t>*Prioriza tareas y define un plan de trabajo</a:t>
            </a:r>
            <a:br>
              <a:rPr lang="es-ES" sz="3100" dirty="0"/>
            </a:br>
            <a:r>
              <a:rPr lang="es-ES" sz="3100" dirty="0"/>
              <a:t>*Define el tiempo de cada actividad</a:t>
            </a:r>
            <a:br>
              <a:rPr lang="es-ES" sz="3100" dirty="0"/>
            </a:br>
            <a:r>
              <a:rPr lang="es-ES" sz="3100" dirty="0"/>
              <a:t>*Relájate</a:t>
            </a:r>
            <a:br>
              <a:rPr lang="es-ES" sz="3100" dirty="0"/>
            </a:br>
            <a:r>
              <a:rPr lang="es-ES" sz="3100" dirty="0"/>
              <a:t>*Una cosa a la vez</a:t>
            </a:r>
            <a:br>
              <a:rPr lang="es-ES" sz="3100" dirty="0"/>
            </a:br>
            <a:r>
              <a:rPr lang="es-ES" sz="3600" dirty="0"/>
              <a:t> </a:t>
            </a:r>
            <a:br>
              <a:rPr lang="es-ES" sz="3600" dirty="0"/>
            </a:br>
            <a:r>
              <a:rPr lang="es-ES" sz="3600" dirty="0"/>
              <a:t>  </a:t>
            </a:r>
          </a:p>
        </p:txBody>
      </p:sp>
    </p:spTree>
    <p:extLst>
      <p:ext uri="{BB962C8B-B14F-4D97-AF65-F5344CB8AC3E}">
        <p14:creationId xmlns:p14="http://schemas.microsoft.com/office/powerpoint/2010/main" val="1658213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940966"/>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sz="4000" b="1" dirty="0"/>
              <a:t>Pasos para lograr organizar el tiempo</a:t>
            </a:r>
            <a:br>
              <a:rPr lang="es-ES" sz="4000" b="1" dirty="0"/>
            </a:br>
            <a:br>
              <a:rPr lang="es-ES" sz="2200" dirty="0"/>
            </a:br>
            <a:r>
              <a:rPr lang="es-ES" sz="2200" dirty="0"/>
              <a:t>*</a:t>
            </a:r>
            <a:r>
              <a:rPr lang="es-ES" sz="3100" dirty="0"/>
              <a:t>Organiza prioridades según metas, objetivos y prepara un plan de acción y un cronograma (esquema de organización del tiempo) para lograrlas</a:t>
            </a:r>
            <a:br>
              <a:rPr lang="es-ES" sz="3100" dirty="0"/>
            </a:br>
            <a:r>
              <a:rPr lang="es-ES" sz="3100" dirty="0"/>
              <a:t>*Mantén tus metas claras </a:t>
            </a:r>
            <a:br>
              <a:rPr lang="es-ES" sz="3100" dirty="0"/>
            </a:br>
            <a:r>
              <a:rPr lang="es-ES" sz="3100" dirty="0"/>
              <a:t>*Prescinde de imposiciones e improvisaciones</a:t>
            </a:r>
            <a:br>
              <a:rPr lang="es-ES" sz="3100" dirty="0"/>
            </a:br>
            <a:r>
              <a:rPr lang="es-ES" sz="3100" dirty="0"/>
              <a:t>*Evita las interrupciones</a:t>
            </a:r>
            <a:br>
              <a:rPr lang="es-ES" sz="3100" dirty="0"/>
            </a:br>
            <a:br>
              <a:rPr lang="es-ES" sz="2200" dirty="0"/>
            </a:br>
            <a:br>
              <a:rPr lang="es-ES" sz="2200" dirty="0"/>
            </a:br>
            <a:r>
              <a:rPr lang="es-ES" sz="3600" dirty="0"/>
              <a:t>    </a:t>
            </a:r>
            <a:br>
              <a:rPr lang="es-ES" sz="3600" dirty="0"/>
            </a:br>
            <a:r>
              <a:rPr lang="es-ES" sz="3600" dirty="0"/>
              <a:t>  </a:t>
            </a:r>
          </a:p>
        </p:txBody>
      </p:sp>
    </p:spTree>
    <p:extLst>
      <p:ext uri="{BB962C8B-B14F-4D97-AF65-F5344CB8AC3E}">
        <p14:creationId xmlns:p14="http://schemas.microsoft.com/office/powerpoint/2010/main" val="1658213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940966"/>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sz="4000" b="1" dirty="0"/>
              <a:t>Pasos para lograr organizar el tiempo</a:t>
            </a:r>
            <a:br>
              <a:rPr lang="es-ES" sz="4000" b="1" dirty="0"/>
            </a:br>
            <a:r>
              <a:rPr lang="es-ES" sz="4000" b="1" dirty="0"/>
              <a:t>*</a:t>
            </a:r>
            <a:r>
              <a:rPr lang="es-ES" sz="3100" dirty="0"/>
              <a:t>Organiza tu día</a:t>
            </a:r>
            <a:br>
              <a:rPr lang="es-ES" sz="3100" dirty="0"/>
            </a:br>
            <a:r>
              <a:rPr lang="es-ES" sz="3100" dirty="0"/>
              <a:t>*Prepara lista de tareas pendientes</a:t>
            </a:r>
            <a:br>
              <a:rPr lang="es-ES" sz="3100" dirty="0"/>
            </a:br>
            <a:r>
              <a:rPr lang="es-ES" sz="3100" dirty="0"/>
              <a:t>*Prioriza</a:t>
            </a:r>
            <a:br>
              <a:rPr lang="es-ES" sz="3100" dirty="0"/>
            </a:br>
            <a:r>
              <a:rPr lang="es-ES" sz="3100" dirty="0"/>
              <a:t>*Anota fechas de cumplimiento</a:t>
            </a:r>
            <a:br>
              <a:rPr lang="es-ES" sz="3100" dirty="0"/>
            </a:br>
            <a:r>
              <a:rPr lang="es-ES" sz="3100" dirty="0"/>
              <a:t>*Planifícate con anticipación (PT) </a:t>
            </a:r>
            <a:br>
              <a:rPr lang="es-ES" sz="3100" dirty="0"/>
            </a:br>
            <a:br>
              <a:rPr lang="es-ES" sz="3100" dirty="0"/>
            </a:br>
            <a:r>
              <a:rPr lang="es-ES" sz="3600" dirty="0"/>
              <a:t>    </a:t>
            </a:r>
            <a:br>
              <a:rPr lang="es-ES" sz="3600" dirty="0"/>
            </a:br>
            <a:r>
              <a:rPr lang="es-ES" sz="3600" dirty="0"/>
              <a:t>  </a:t>
            </a:r>
          </a:p>
        </p:txBody>
      </p:sp>
    </p:spTree>
    <p:extLst>
      <p:ext uri="{BB962C8B-B14F-4D97-AF65-F5344CB8AC3E}">
        <p14:creationId xmlns:p14="http://schemas.microsoft.com/office/powerpoint/2010/main" val="2230752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VEAMOS ALGUNAS DEFINICIONES INTERESANTES DE TIEMPO </a:t>
            </a:r>
          </a:p>
        </p:txBody>
      </p:sp>
    </p:spTree>
    <p:extLst>
      <p:ext uri="{BB962C8B-B14F-4D97-AF65-F5344CB8AC3E}">
        <p14:creationId xmlns:p14="http://schemas.microsoft.com/office/powerpoint/2010/main" val="861586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br>
              <a:rPr lang="es-ES" sz="3600" b="1" dirty="0"/>
            </a:br>
            <a:r>
              <a:rPr lang="es-ES" sz="4900" b="1" dirty="0"/>
              <a:t>DEFINICIONES DE TIEMPO(1)   </a:t>
            </a:r>
            <a:br>
              <a:rPr lang="es-ES" sz="4900" b="1" dirty="0"/>
            </a:br>
            <a:r>
              <a:rPr lang="es-ES" sz="3600" b="1" dirty="0"/>
              <a:t>Tiempo productivo: </a:t>
            </a:r>
            <a:r>
              <a:rPr lang="es-ES" sz="3600" dirty="0"/>
              <a:t>Aquel que determina resultados perfectamente cuantificables, ya sea en forma inmediata o en el futuro. El dedicado a lograr éxito aprovechando mejor la capacidad de sus colaboradores, enriqueciendo su capacidad profesional y estimulando la creatividad   </a:t>
            </a:r>
          </a:p>
        </p:txBody>
      </p:sp>
    </p:spTree>
    <p:extLst>
      <p:ext uri="{BB962C8B-B14F-4D97-AF65-F5344CB8AC3E}">
        <p14:creationId xmlns:p14="http://schemas.microsoft.com/office/powerpoint/2010/main" val="197381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000" b="1" dirty="0"/>
              <a:t>ESENCIA CLASE ANTERIOR</a:t>
            </a:r>
          </a:p>
        </p:txBody>
      </p:sp>
    </p:spTree>
    <p:extLst>
      <p:ext uri="{BB962C8B-B14F-4D97-AF65-F5344CB8AC3E}">
        <p14:creationId xmlns:p14="http://schemas.microsoft.com/office/powerpoint/2010/main" val="3281297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786210"/>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r>
              <a:rPr lang="es-ES" b="1" dirty="0"/>
              <a:t>Definiciones Tiempo(2)</a:t>
            </a:r>
            <a:br>
              <a:rPr lang="es-ES" dirty="0"/>
            </a:br>
            <a:r>
              <a:rPr lang="es-ES" sz="3600" b="1" dirty="0"/>
              <a:t>Tiempo rutinario: </a:t>
            </a:r>
            <a:r>
              <a:rPr lang="es-ES" sz="3600" dirty="0"/>
              <a:t>Aquel que se dedica a actividades que podrían simplificarse, delegarse o eliminarse y que ocupa una gran parte de la jornada de trabajo del directivo</a:t>
            </a:r>
            <a:br>
              <a:rPr lang="es-ES" sz="3600" dirty="0"/>
            </a:br>
            <a:r>
              <a:rPr lang="es-ES" sz="3600" b="1" dirty="0"/>
              <a:t>Ejemplos:</a:t>
            </a:r>
            <a:r>
              <a:rPr lang="es-ES" sz="3600" dirty="0"/>
              <a:t> Elaborar informes que nadie después lee o necesita</a:t>
            </a:r>
            <a:br>
              <a:rPr lang="es-ES" sz="3600" dirty="0"/>
            </a:br>
            <a:r>
              <a:rPr lang="es-ES" sz="3600" dirty="0"/>
              <a:t>El que se gasta en reuniones no preparadas previamente   </a:t>
            </a:r>
          </a:p>
        </p:txBody>
      </p:sp>
    </p:spTree>
    <p:extLst>
      <p:ext uri="{BB962C8B-B14F-4D97-AF65-F5344CB8AC3E}">
        <p14:creationId xmlns:p14="http://schemas.microsoft.com/office/powerpoint/2010/main" val="1029891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Definiciones Tiempo (3)</a:t>
            </a:r>
            <a:br>
              <a:rPr lang="es-ES" b="1" dirty="0"/>
            </a:br>
            <a:r>
              <a:rPr lang="es-ES" sz="3600" b="1" dirty="0"/>
              <a:t>Tiempo desperdiciado: </a:t>
            </a:r>
            <a:r>
              <a:rPr lang="es-ES" sz="3600" dirty="0"/>
              <a:t>Aquel que se pierde atendiendo visitas inesperadas, viajes innecesarios, reuniones no planificadas o inesperadas, esperar por falta de decisiones tomadas, falta de planificación en general. Es dedicado a actividades que no reportan ningún beneficio     </a:t>
            </a:r>
          </a:p>
        </p:txBody>
      </p:sp>
    </p:spTree>
    <p:extLst>
      <p:ext uri="{BB962C8B-B14F-4D97-AF65-F5344CB8AC3E}">
        <p14:creationId xmlns:p14="http://schemas.microsoft.com/office/powerpoint/2010/main" val="2103539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sz="6000" b="1" dirty="0"/>
              <a:t>FRASE</a:t>
            </a:r>
            <a:br>
              <a:rPr lang="es-ES" dirty="0"/>
            </a:br>
            <a:r>
              <a:rPr lang="es-ES" dirty="0"/>
              <a:t>Tiempo sin decisiones, es tiempo perdido </a:t>
            </a:r>
          </a:p>
        </p:txBody>
      </p:sp>
    </p:spTree>
    <p:extLst>
      <p:ext uri="{BB962C8B-B14F-4D97-AF65-F5344CB8AC3E}">
        <p14:creationId xmlns:p14="http://schemas.microsoft.com/office/powerpoint/2010/main" val="2730714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¿Qué hace la diferencia entre tiempo productivo, rutinario y desperdiciado?</a:t>
            </a:r>
            <a:r>
              <a:rPr lang="es-ES" dirty="0"/>
              <a:t> </a:t>
            </a:r>
          </a:p>
        </p:txBody>
      </p:sp>
    </p:spTree>
    <p:extLst>
      <p:ext uri="{BB962C8B-B14F-4D97-AF65-F5344CB8AC3E}">
        <p14:creationId xmlns:p14="http://schemas.microsoft.com/office/powerpoint/2010/main" val="19707336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1152128"/>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r>
              <a:rPr lang="es-ES" sz="6700" b="1" dirty="0"/>
              <a:t>FRASE</a:t>
            </a:r>
            <a:br>
              <a:rPr lang="es-ES" dirty="0"/>
            </a:br>
            <a:r>
              <a:rPr lang="es-ES" dirty="0"/>
              <a:t>¨La gestión efectiva del tiempo no es cuestión de reloj, sino de brújula¨  </a:t>
            </a:r>
            <a:br>
              <a:rPr lang="es-ES" dirty="0"/>
            </a:br>
            <a:r>
              <a:rPr lang="es-ES" b="1" dirty="0"/>
              <a:t>Intercambio 10 minutos   </a:t>
            </a:r>
          </a:p>
        </p:txBody>
      </p:sp>
    </p:spTree>
    <p:extLst>
      <p:ext uri="{BB962C8B-B14F-4D97-AF65-F5344CB8AC3E}">
        <p14:creationId xmlns:p14="http://schemas.microsoft.com/office/powerpoint/2010/main" val="7669442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26170"/>
          </a:xfrm>
        </p:spPr>
        <p:txBody>
          <a:bodyPr>
            <a:normAutofit fontScale="90000"/>
          </a:bodyPr>
          <a:lstStyle/>
          <a:p>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a:br>
            <a:br>
              <a:rPr lang="es-ES" sz="3200" b="1"/>
            </a:br>
            <a:r>
              <a:rPr lang="es-ES" sz="4900" b="1"/>
              <a:t>BUENA </a:t>
            </a:r>
            <a:r>
              <a:rPr lang="es-ES" sz="4900" b="1" dirty="0"/>
              <a:t>GESTION DEL TIEMPO</a:t>
            </a:r>
            <a:br>
              <a:rPr lang="es-ES" sz="4900" b="1" dirty="0"/>
            </a:br>
            <a:r>
              <a:rPr lang="es-ES" dirty="0"/>
              <a:t>Trabajar arduamente durante el tiempo que se le dedica a un proyecto o tarea</a:t>
            </a:r>
            <a:br>
              <a:rPr lang="es-ES" dirty="0"/>
            </a:br>
            <a:br>
              <a:rPr lang="es-ES" dirty="0"/>
            </a:br>
            <a:r>
              <a:rPr lang="es-ES" sz="3200" dirty="0"/>
              <a:t> </a:t>
            </a:r>
          </a:p>
        </p:txBody>
      </p:sp>
    </p:spTree>
    <p:extLst>
      <p:ext uri="{BB962C8B-B14F-4D97-AF65-F5344CB8AC3E}">
        <p14:creationId xmlns:p14="http://schemas.microsoft.com/office/powerpoint/2010/main" val="20492280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MALA GESTIÓN DEL TIEMPO</a:t>
            </a:r>
            <a:br>
              <a:rPr lang="es-ES" b="1" dirty="0"/>
            </a:br>
            <a:r>
              <a:rPr lang="es-ES" sz="3600" dirty="0"/>
              <a:t>Se produce por mala organización , mala planificación y falta de establecimiento de prioridades</a:t>
            </a:r>
            <a:br>
              <a:rPr lang="es-ES" sz="3600" dirty="0"/>
            </a:br>
            <a:r>
              <a:rPr lang="es-ES" sz="3600" dirty="0"/>
              <a:t>Organizar el tiempo ayuda a mejorar la eficacia del trabajo en la institución y la calidad de vida   </a:t>
            </a:r>
            <a:br>
              <a:rPr lang="es-ES" sz="3600" dirty="0"/>
            </a:br>
            <a:endParaRPr lang="es-ES" sz="3600" dirty="0"/>
          </a:p>
        </p:txBody>
      </p:sp>
    </p:spTree>
    <p:extLst>
      <p:ext uri="{BB962C8B-B14F-4D97-AF65-F5344CB8AC3E}">
        <p14:creationId xmlns:p14="http://schemas.microsoft.com/office/powerpoint/2010/main" val="14993046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26170"/>
          </a:xfrm>
        </p:spPr>
        <p:txBody>
          <a:bodyPr>
            <a:normAutofit fontScale="90000"/>
          </a:bodyPr>
          <a:lstStyle/>
          <a:p>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br>
              <a:rPr lang="es-ES" sz="3200" b="1" dirty="0"/>
            </a:br>
            <a:r>
              <a:rPr lang="es-ES" sz="4000" b="1" dirty="0"/>
              <a:t>CONSECUENCIAS DE LA MALA GESTION DEL TIEMPO</a:t>
            </a:r>
            <a:br>
              <a:rPr lang="es-ES" sz="4000" b="1" dirty="0"/>
            </a:br>
            <a:r>
              <a:rPr lang="es-ES" sz="3600" dirty="0"/>
              <a:t>Proyectos inacabados</a:t>
            </a:r>
            <a:br>
              <a:rPr lang="es-ES" sz="3600" dirty="0"/>
            </a:br>
            <a:r>
              <a:rPr lang="es-ES" sz="3600" dirty="0"/>
              <a:t>Productividad deteriorada </a:t>
            </a:r>
            <a:br>
              <a:rPr lang="es-ES" sz="3600" dirty="0"/>
            </a:br>
            <a:r>
              <a:rPr lang="es-ES" sz="3600" dirty="0"/>
              <a:t>Incumplimiento de plazos</a:t>
            </a:r>
            <a:br>
              <a:rPr lang="es-ES" sz="3600" dirty="0"/>
            </a:br>
            <a:r>
              <a:rPr lang="es-ES" sz="3600" dirty="0"/>
              <a:t>Insatisfacción y perdida de clientes </a:t>
            </a:r>
            <a:br>
              <a:rPr lang="es-ES" sz="3600" dirty="0"/>
            </a:br>
            <a:r>
              <a:rPr lang="es-ES" sz="3600" dirty="0"/>
              <a:t>Reuniones fallidas</a:t>
            </a:r>
            <a:br>
              <a:rPr lang="es-ES" sz="3600" dirty="0"/>
            </a:br>
            <a:r>
              <a:rPr lang="es-ES" sz="3600" dirty="0"/>
              <a:t>Conflictos en el trabajo</a:t>
            </a:r>
            <a:br>
              <a:rPr lang="es-ES" sz="3600" dirty="0"/>
            </a:br>
            <a:r>
              <a:rPr lang="es-ES" sz="3600" dirty="0"/>
              <a:t>Aumento de las horas extras de trabajo  </a:t>
            </a:r>
          </a:p>
        </p:txBody>
      </p:sp>
    </p:spTree>
    <p:extLst>
      <p:ext uri="{BB962C8B-B14F-4D97-AF65-F5344CB8AC3E}">
        <p14:creationId xmlns:p14="http://schemas.microsoft.com/office/powerpoint/2010/main" val="17699468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7F29C8-C208-4438-B41E-DB7662E07279}"/>
              </a:ext>
            </a:extLst>
          </p:cNvPr>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r>
              <a:rPr lang="es-ES" b="1" dirty="0"/>
              <a:t>AVANCES PROXIMO ENCUENTRO </a:t>
            </a:r>
            <a:endParaRPr lang="es-US" b="1" dirty="0"/>
          </a:p>
        </p:txBody>
      </p:sp>
    </p:spTree>
    <p:extLst>
      <p:ext uri="{BB962C8B-B14F-4D97-AF65-F5344CB8AC3E}">
        <p14:creationId xmlns:p14="http://schemas.microsoft.com/office/powerpoint/2010/main" val="5662675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b="1" dirty="0"/>
              <a:t>¿Cómo optimizar entonces la gestión del tiempo?</a:t>
            </a:r>
            <a:br>
              <a:rPr lang="es-ES" b="1" dirty="0"/>
            </a:br>
            <a:r>
              <a:rPr lang="es-ES" sz="3600" dirty="0"/>
              <a:t>Para la mejor gestión del tiempo se debe utilizar la </a:t>
            </a:r>
            <a:r>
              <a:rPr lang="es-ES" sz="3600" b="1" dirty="0"/>
              <a:t>tabla de prioridades, matriz de administración del tiempo o matriz de Eisenhower, entre otras técnicas </a:t>
            </a:r>
          </a:p>
        </p:txBody>
      </p:sp>
    </p:spTree>
    <p:extLst>
      <p:ext uri="{BB962C8B-B14F-4D97-AF65-F5344CB8AC3E}">
        <p14:creationId xmlns:p14="http://schemas.microsoft.com/office/powerpoint/2010/main" val="904585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flipV="1">
            <a:off x="457200" y="228919"/>
            <a:ext cx="8229600" cy="45719"/>
          </a:xfrm>
        </p:spPr>
        <p:txBody>
          <a:bodyPr>
            <a:normAutofit fontScale="90000"/>
          </a:bodyPr>
          <a:lstStyle/>
          <a:p>
            <a:br>
              <a:rPr lang="es-ES" dirty="0"/>
            </a:br>
            <a:br>
              <a:rPr lang="es-ES" dirty="0"/>
            </a:br>
            <a:br>
              <a:rPr lang="es-ES" dirty="0"/>
            </a:br>
            <a:r>
              <a:rPr lang="es-ES" sz="8900" b="1" dirty="0"/>
              <a:t>RECONOCER</a:t>
            </a:r>
            <a:br>
              <a:rPr lang="es-ES" sz="8900" b="1" dirty="0"/>
            </a:br>
            <a:br>
              <a:rPr lang="es-ES" dirty="0"/>
            </a:br>
            <a:br>
              <a:rPr lang="es-ES" dirty="0"/>
            </a:br>
            <a:br>
              <a:rPr lang="es-ES" dirty="0"/>
            </a:br>
            <a:br>
              <a:rPr lang="es-ES" sz="7300" dirty="0"/>
            </a:br>
            <a:br>
              <a:rPr lang="es-ES" sz="7300" dirty="0"/>
            </a:br>
            <a:br>
              <a:rPr lang="es-ES" sz="7300" dirty="0"/>
            </a:br>
            <a:br>
              <a:rPr lang="es-ES" sz="7300" dirty="0"/>
            </a:br>
            <a:endParaRPr lang="es-ES" sz="73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2636911"/>
            <a:ext cx="6552728" cy="2520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0972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5C889B-76EF-4886-9645-C593AD91A4B3}"/>
              </a:ext>
            </a:extLst>
          </p:cNvPr>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VIDEO 1</a:t>
            </a:r>
            <a:br>
              <a:rPr lang="es-ES" b="1" dirty="0"/>
            </a:br>
            <a:r>
              <a:rPr lang="es-ES" b="1" dirty="0"/>
              <a:t> PARA GESTIONAR EL TIEMPO (CC)</a:t>
            </a:r>
            <a:br>
              <a:rPr lang="es-ES" b="1" dirty="0"/>
            </a:br>
            <a:endParaRPr lang="es-US" b="1" dirty="0"/>
          </a:p>
        </p:txBody>
      </p:sp>
    </p:spTree>
    <p:extLst>
      <p:ext uri="{BB962C8B-B14F-4D97-AF65-F5344CB8AC3E}">
        <p14:creationId xmlns:p14="http://schemas.microsoft.com/office/powerpoint/2010/main" val="37483781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sz="6000" b="1" dirty="0"/>
              <a:t>FRASE </a:t>
            </a:r>
            <a:br>
              <a:rPr lang="es-ES" b="1" dirty="0"/>
            </a:br>
            <a:r>
              <a:rPr lang="es-ES" sz="4000" dirty="0"/>
              <a:t>No existe tiempo perdido , cada tiempo que hemos dedicado a aquello en lo que </a:t>
            </a:r>
            <a:r>
              <a:rPr lang="es-ES" sz="4000"/>
              <a:t>hemos creído, </a:t>
            </a:r>
            <a:r>
              <a:rPr lang="es-ES" sz="4000" dirty="0"/>
              <a:t>nos enseñó algo    </a:t>
            </a:r>
          </a:p>
        </p:txBody>
      </p:sp>
    </p:spTree>
    <p:extLst>
      <p:ext uri="{BB962C8B-B14F-4D97-AF65-F5344CB8AC3E}">
        <p14:creationId xmlns:p14="http://schemas.microsoft.com/office/powerpoint/2010/main" val="24014616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504056"/>
          </a:xfrm>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TRABAJO INDEPENDIENTE </a:t>
            </a:r>
            <a:br>
              <a:rPr lang="es-ES" b="1" dirty="0"/>
            </a:br>
            <a:r>
              <a:rPr lang="es-ES" b="1" dirty="0"/>
              <a:t>LISTAR Y TRAER </a:t>
            </a:r>
            <a:br>
              <a:rPr lang="es-ES" b="1" dirty="0"/>
            </a:br>
            <a:r>
              <a:rPr lang="es-ES" b="1" dirty="0"/>
              <a:t>PROXIMO ENCUENTRO</a:t>
            </a:r>
            <a:br>
              <a:rPr lang="es-ES" b="1" dirty="0"/>
            </a:br>
            <a:r>
              <a:rPr lang="es-ES" sz="4000" dirty="0"/>
              <a:t>Tres situaciones que más tiempo le roben a usted durante un día normal de trabajo </a:t>
            </a:r>
            <a:br>
              <a:rPr lang="es-ES" sz="4000" dirty="0"/>
            </a:br>
            <a:endParaRPr lang="es-ES" sz="4000" dirty="0">
              <a:solidFill>
                <a:srgbClr val="FF0000"/>
              </a:solidFill>
            </a:endParaRPr>
          </a:p>
        </p:txBody>
      </p:sp>
    </p:spTree>
    <p:extLst>
      <p:ext uri="{BB962C8B-B14F-4D97-AF65-F5344CB8AC3E}">
        <p14:creationId xmlns:p14="http://schemas.microsoft.com/office/powerpoint/2010/main" val="1657174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570186"/>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br>
              <a:rPr lang="es-ES" b="1" dirty="0"/>
            </a:br>
            <a:r>
              <a:rPr lang="es-ES" sz="5300" b="1" dirty="0"/>
              <a:t>FRASES</a:t>
            </a:r>
            <a:br>
              <a:rPr lang="es-ES" b="1" dirty="0"/>
            </a:br>
            <a:r>
              <a:rPr lang="es-ES" sz="3600" dirty="0"/>
              <a:t>¨El riesgo de una decisión incorrecta , es preferible al temor de la indecisión… </a:t>
            </a:r>
            <a:br>
              <a:rPr lang="es-ES" sz="3600" dirty="0"/>
            </a:br>
            <a:r>
              <a:rPr lang="es-ES" sz="3600" dirty="0"/>
              <a:t>Cualquier decisión conlleva la posibilidad de error</a:t>
            </a:r>
            <a:br>
              <a:rPr lang="es-ES" sz="3600" dirty="0"/>
            </a:br>
            <a:r>
              <a:rPr lang="es-ES" sz="3600" dirty="0"/>
              <a:t>El miedo a equivocarte nunca debe justificar la inacción (que además es otra decisión) …a menudo, la más errónea de todas¨</a:t>
            </a:r>
            <a:br>
              <a:rPr lang="es-ES" sz="3600" dirty="0"/>
            </a:br>
            <a:br>
              <a:rPr lang="es-ES" sz="3600" dirty="0"/>
            </a:br>
            <a:r>
              <a:rPr lang="es-ES" sz="3100" dirty="0"/>
              <a:t>      </a:t>
            </a:r>
            <a:br>
              <a:rPr lang="es-ES" sz="3100" dirty="0"/>
            </a:br>
            <a:r>
              <a:rPr lang="es-ES" dirty="0"/>
              <a:t>                                     </a:t>
            </a:r>
          </a:p>
        </p:txBody>
      </p:sp>
    </p:spTree>
    <p:extLst>
      <p:ext uri="{BB962C8B-B14F-4D97-AF65-F5344CB8AC3E}">
        <p14:creationId xmlns:p14="http://schemas.microsoft.com/office/powerpoint/2010/main" val="2640118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570186"/>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r>
              <a:rPr lang="es-ES" sz="6000" b="1" dirty="0"/>
              <a:t>FRASES</a:t>
            </a:r>
            <a:br>
              <a:rPr lang="es-ES" b="1" dirty="0"/>
            </a:br>
            <a:r>
              <a:rPr lang="es-ES" sz="4000" dirty="0"/>
              <a:t>¨Donde hay una institución de calidad y éxito, alguien tomó alguna vez una decisión valiente¨</a:t>
            </a:r>
            <a:br>
              <a:rPr lang="es-ES" sz="4000" dirty="0"/>
            </a:br>
            <a:r>
              <a:rPr lang="es-ES" dirty="0"/>
              <a:t> </a:t>
            </a:r>
            <a:r>
              <a:rPr lang="es-ES" sz="3100" dirty="0"/>
              <a:t>Peter Drucker (Abogado austriaco, consultor y profesor de negocios)</a:t>
            </a:r>
            <a:br>
              <a:rPr lang="es-ES" sz="3100" dirty="0"/>
            </a:br>
            <a:r>
              <a:rPr lang="es-ES" sz="3100" dirty="0"/>
              <a:t>Principal tesis: La innovación como acción humana esencial</a:t>
            </a:r>
          </a:p>
        </p:txBody>
      </p:sp>
    </p:spTree>
    <p:extLst>
      <p:ext uri="{BB962C8B-B14F-4D97-AF65-F5344CB8AC3E}">
        <p14:creationId xmlns:p14="http://schemas.microsoft.com/office/powerpoint/2010/main" val="1432381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08720"/>
            <a:ext cx="8229600" cy="648072"/>
          </a:xfrm>
        </p:spPr>
        <p:txBody>
          <a:bodyPr>
            <a:normAutofit fontScale="90000"/>
          </a:bodyPr>
          <a:lstStyle/>
          <a:p>
            <a:br>
              <a:rPr lang="es-ES" b="1" dirty="0"/>
            </a:br>
            <a:br>
              <a:rPr lang="es-ES" b="1" dirty="0"/>
            </a:br>
            <a:br>
              <a:rPr lang="es-ES" b="1" dirty="0"/>
            </a:br>
            <a:br>
              <a:rPr lang="es-ES" b="1" dirty="0"/>
            </a:br>
            <a:br>
              <a:rPr lang="es-ES" b="1" dirty="0"/>
            </a:br>
            <a:br>
              <a:rPr lang="es-ES" b="1" dirty="0"/>
            </a:br>
            <a:br>
              <a:rPr lang="es-ES" b="1" dirty="0"/>
            </a:br>
            <a:br>
              <a:rPr lang="es-ES" b="1" dirty="0"/>
            </a:br>
            <a:r>
              <a:rPr lang="es-ES" sz="4000" b="1" dirty="0"/>
              <a:t>CURIOSIDADES SOBRE LA TOMA DE  DECISIONES</a:t>
            </a:r>
            <a:br>
              <a:rPr lang="es-ES" sz="4000" b="1" dirty="0"/>
            </a:br>
            <a:r>
              <a:rPr lang="es-ES" sz="3100" b="1" dirty="0"/>
              <a:t>Cuentos infantiles y toma de decisiones</a:t>
            </a:r>
            <a:br>
              <a:rPr lang="es-ES" sz="3100" b="1" dirty="0"/>
            </a:br>
            <a:r>
              <a:rPr lang="es-ES" sz="3600" dirty="0"/>
              <a:t>La Cucarachita Martina</a:t>
            </a:r>
            <a:br>
              <a:rPr lang="es-ES" sz="3600" dirty="0"/>
            </a:br>
            <a:r>
              <a:rPr lang="es-ES" sz="3600" dirty="0"/>
              <a:t>Autor: Vicente Marcano (1880)</a:t>
            </a:r>
            <a:br>
              <a:rPr lang="es-ES" sz="3600" dirty="0"/>
            </a:br>
            <a:r>
              <a:rPr lang="es-ES" sz="3600" dirty="0"/>
              <a:t>Es el cuento infantil donde mayor cantidad de decisiones se toman…</a:t>
            </a:r>
            <a:br>
              <a:rPr lang="es-ES" sz="3600" dirty="0"/>
            </a:br>
            <a:r>
              <a:rPr lang="es-ES" sz="2700" dirty="0"/>
              <a:t>¿Qué me compraré? (varias alternativas hasta llegar a la caja de polvos)</a:t>
            </a:r>
            <a:br>
              <a:rPr lang="es-ES" sz="2700" dirty="0"/>
            </a:br>
            <a:r>
              <a:rPr lang="es-ES" sz="2700" dirty="0"/>
              <a:t>¿Te quieres casar conmigo? , ¿a ver qué haces de noche? (varios pretendientes hasta llegar al Ratoncito Pérez)  </a:t>
            </a:r>
            <a:br>
              <a:rPr lang="es-ES" sz="2700" dirty="0"/>
            </a:br>
            <a:r>
              <a:rPr lang="es-ES" sz="2700" dirty="0"/>
              <a:t>  </a:t>
            </a:r>
          </a:p>
        </p:txBody>
      </p:sp>
    </p:spTree>
    <p:extLst>
      <p:ext uri="{BB962C8B-B14F-4D97-AF65-F5344CB8AC3E}">
        <p14:creationId xmlns:p14="http://schemas.microsoft.com/office/powerpoint/2010/main" val="2250703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504056"/>
          </a:xfrm>
        </p:spPr>
        <p:txBody>
          <a:bodyPr>
            <a:normAutofit fontScale="90000"/>
          </a:bodyPr>
          <a:lstStyle/>
          <a:p>
            <a:br>
              <a:rPr lang="es-ES" dirty="0"/>
            </a:br>
            <a:br>
              <a:rPr lang="es-ES" dirty="0"/>
            </a:br>
            <a:br>
              <a:rPr lang="es-ES" dirty="0"/>
            </a:br>
            <a:br>
              <a:rPr lang="es-ES" dirty="0"/>
            </a:br>
            <a:br>
              <a:rPr lang="es-ES" dirty="0"/>
            </a:br>
            <a:r>
              <a:rPr lang="es-ES" b="1" dirty="0"/>
              <a:t>TRABAJO INDEPENDIENTE </a:t>
            </a:r>
            <a:br>
              <a:rPr lang="es-ES" b="1" dirty="0"/>
            </a:br>
            <a:r>
              <a:rPr lang="es-ES" sz="3600" dirty="0"/>
              <a:t>De los temas que mostramos</a:t>
            </a:r>
            <a:br>
              <a:rPr lang="es-ES" sz="3600" dirty="0"/>
            </a:br>
            <a:r>
              <a:rPr lang="es-ES" sz="3600" dirty="0"/>
              <a:t>  ¿cuál a su criterio es el que más lo ha ayudado a organizar su tiempo?   </a:t>
            </a:r>
            <a:br>
              <a:rPr lang="es-ES" sz="3600" dirty="0"/>
            </a:br>
            <a:r>
              <a:rPr lang="es-ES" sz="3600" dirty="0"/>
              <a:t>Fundamente su decisión </a:t>
            </a:r>
            <a:br>
              <a:rPr lang="es-ES" sz="3600" dirty="0"/>
            </a:br>
            <a:r>
              <a:rPr lang="es-ES" sz="4000" dirty="0"/>
              <a:t> </a:t>
            </a:r>
          </a:p>
        </p:txBody>
      </p:sp>
      <p:pic>
        <p:nvPicPr>
          <p:cNvPr id="4" name="Imagen 3">
            <a:extLst>
              <a:ext uri="{FF2B5EF4-FFF2-40B4-BE49-F238E27FC236}">
                <a16:creationId xmlns:a16="http://schemas.microsoft.com/office/drawing/2014/main" id="{E53FE0E3-6498-4C70-A82A-C186175EF8E8}"/>
              </a:ext>
            </a:extLst>
          </p:cNvPr>
          <p:cNvPicPr>
            <a:picLocks noChangeAspect="1"/>
          </p:cNvPicPr>
          <p:nvPr/>
        </p:nvPicPr>
        <p:blipFill>
          <a:blip r:embed="rId2"/>
          <a:stretch>
            <a:fillRect/>
          </a:stretch>
        </p:blipFill>
        <p:spPr>
          <a:xfrm>
            <a:off x="0" y="2996952"/>
            <a:ext cx="8925432" cy="3600400"/>
          </a:xfrm>
          <a:prstGeom prst="rect">
            <a:avLst/>
          </a:prstGeom>
        </p:spPr>
      </p:pic>
    </p:spTree>
    <p:extLst>
      <p:ext uri="{BB962C8B-B14F-4D97-AF65-F5344CB8AC3E}">
        <p14:creationId xmlns:p14="http://schemas.microsoft.com/office/powerpoint/2010/main" val="2332519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br>
              <a:rPr lang="es-ES" dirty="0"/>
            </a:br>
            <a:br>
              <a:rPr lang="es-ES" dirty="0"/>
            </a:br>
            <a:br>
              <a:rPr lang="es-ES" dirty="0"/>
            </a:br>
            <a:br>
              <a:rPr lang="es-ES" dirty="0"/>
            </a:br>
            <a:br>
              <a:rPr lang="es-ES" dirty="0"/>
            </a:br>
            <a:br>
              <a:rPr lang="es-ES" dirty="0"/>
            </a:br>
            <a:br>
              <a:rPr lang="es-ES" dirty="0"/>
            </a:br>
            <a:br>
              <a:rPr lang="es-ES" dirty="0"/>
            </a:br>
            <a:br>
              <a:rPr lang="es-ES" dirty="0"/>
            </a:br>
            <a:br>
              <a:rPr lang="es-ES" dirty="0"/>
            </a:br>
            <a:r>
              <a:rPr lang="es-ES" b="1" dirty="0"/>
              <a:t>GESTIÓN U ORGANIZACIÓN DEL TIEMPO</a:t>
            </a:r>
            <a:br>
              <a:rPr lang="es-ES" b="1" dirty="0"/>
            </a:br>
            <a:r>
              <a:rPr lang="es-ES" b="1" dirty="0"/>
              <a:t> </a:t>
            </a:r>
          </a:p>
        </p:txBody>
      </p:sp>
    </p:spTree>
    <p:extLst>
      <p:ext uri="{BB962C8B-B14F-4D97-AF65-F5344CB8AC3E}">
        <p14:creationId xmlns:p14="http://schemas.microsoft.com/office/powerpoint/2010/main" val="4252786923"/>
      </p:ext>
    </p:extLst>
  </p:cSld>
  <p:clrMapOvr>
    <a:masterClrMapping/>
  </p:clrMapOvr>
</p:sld>
</file>

<file path=ppt/theme/theme1.xml><?xml version="1.0" encoding="utf-8"?>
<a:theme xmlns:a="http://schemas.openxmlformats.org/drawingml/2006/main" name="Tema de Offic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4864</TotalTime>
  <Words>1915</Words>
  <Application>Microsoft Office PowerPoint</Application>
  <PresentationFormat>Presentación en pantalla (4:3)</PresentationFormat>
  <Paragraphs>45</Paragraphs>
  <Slides>42</Slides>
  <Notes>3</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42</vt:i4>
      </vt:variant>
    </vt:vector>
  </HeadingPairs>
  <TitlesOfParts>
    <vt:vector size="45" baseType="lpstr">
      <vt:lpstr>Arial</vt:lpstr>
      <vt:lpstr>Calibri</vt:lpstr>
      <vt:lpstr>Tema de Office</vt:lpstr>
      <vt:lpstr> ¨Para ir  delante de los demás, se necesita ver más que ellos¨ José Martí </vt:lpstr>
      <vt:lpstr>EL RETO DE GESTIONAR LA DIRECCION </vt:lpstr>
      <vt:lpstr>        ESENCIA CLASE ANTERIOR</vt:lpstr>
      <vt:lpstr>   RECONOCER        </vt:lpstr>
      <vt:lpstr>          FRASES ¨El riesgo de una decisión incorrecta , es preferible al temor de la indecisión…  Cualquier decisión conlleva la posibilidad de error El miedo a equivocarte nunca debe justificar la inacción (que además es otra decisión) …a menudo, la más errónea de todas¨                                              </vt:lpstr>
      <vt:lpstr>       FRASES ¨Donde hay una institución de calidad y éxito, alguien tomó alguna vez una decisión valiente¨  Peter Drucker (Abogado austriaco, consultor y profesor de negocios) Principal tesis: La innovación como acción humana esencial</vt:lpstr>
      <vt:lpstr>        CURIOSIDADES SOBRE LA TOMA DE  DECISIONES Cuentos infantiles y toma de decisiones La Cucarachita Martina Autor: Vicente Marcano (1880) Es el cuento infantil donde mayor cantidad de decisiones se toman… ¿Qué me compraré? (varias alternativas hasta llegar a la caja de polvos) ¿Te quieres casar conmigo? , ¿a ver qué haces de noche? (varios pretendientes hasta llegar al Ratoncito Pérez)     </vt:lpstr>
      <vt:lpstr>     TRABAJO INDEPENDIENTE  De los temas que mostramos   ¿cuál a su criterio es el que más lo ha ayudado a organizar su tiempo?    Fundamente su decisión   </vt:lpstr>
      <vt:lpstr>          GESTIÓN U ORGANIZACIÓN DEL TIEMPO  </vt:lpstr>
      <vt:lpstr>             ASPECTOS IMPORTANTES PARA ORGANIZAR EL TRABAJO  * Uso racional del tiempo (planificar (plan de trabajo) y establecer prioridades (uso de la tabla de prioridades ) *Toma de decisiones *Delegación de autoridad *Organización y preparación correcta de las reuniones     </vt:lpstr>
      <vt:lpstr>        EL ASPECTO ESENCIAL ES EL USO RACIONAL Y EFICIENTE DEL TIEMPO </vt:lpstr>
      <vt:lpstr>              Tiempo (Filosofía)  Duración de los estados de las cosas que se encuentran sujetas a cambios  Características  Unidireccional Irreversible Finito Relativo  Inelástico  Ininterrumpido (es un continuum) Indispensable Irrecuperable     </vt:lpstr>
      <vt:lpstr>            EL TIEMPO ES… Muy lento para los que esperan Muy rápido para los que temen Muy largo para los que sufren Muy corto para los que disfrutan                          RELATIVIDAD DEL TIEMPO  </vt:lpstr>
      <vt:lpstr>          …Para los que aman el tiempo es una eternidad… …Y es que el tiempo es tan perfecto que muchas veces solo el tiempo nos termina dando la razón…  …Y es que de eso trata la vida…de una palaba llamada tiempo… …Así que disfruta cada momento e tu vida, porque cada momento vivido no se volverá a repetir… …Y tener presente que no podemos cambiar el pasado , pero si tenemos la opción de aprender él…  William Shakespeare         </vt:lpstr>
      <vt:lpstr>           Veamos algo interesante con relación a definiciones de TIEMPO   Economía Política (Marx) Mercancía: Valor, Valor de cambio y Valor de uso (precio)  Valor de cambio de la mercancía: Es la capacidad de compra de un bien  Lo que regula el valor de cambio de la mercancía en el comercio según Marx  es el TIEMPO DE TRABAJO SOCIALMENTE NECESARIO INVERTIDO EN PRODUCIRLO Se define como el tiempo de trabajo útil o concreto que la sociedad requiere en promedio para producir un valor de uso particular y su valor varia en proporción inversa de la fuerza productiva de trabajo productor de ese valor     </vt:lpstr>
      <vt:lpstr>         Organizar y/o gestionar el tiempo es el proceso de planear y ejecutar el control consciente del tiempo empleado en actividades concretas y especialmente  para aumentar la eficacia y la eficiencia </vt:lpstr>
      <vt:lpstr>        La organización del tiempo de trabajo es en alguna medida un resultado de cómo organizar otros factores tales como las reuniones, los despachos, la delegación de autoridad o la toma de decisiones  </vt:lpstr>
      <vt:lpstr>       GESTIONAR  Asumir y ejercer responsabilidades de un conjunto de actividades   Llevar adelante un proyecto o proceso Ocuparse de la administración, organización y funcionamiento de una empresa, actividad, institución u organismo    </vt:lpstr>
      <vt:lpstr>       FRASES ¨No es que tengamos poco tiempo, sino que lo perdemos mucho¨                       Séneca (Libro La Brevedad de la Vida)  ¨Nunca hay suficiente tiempo para hacerlo todo, pero siempre hay suficiente tiempo para hacer lo más importante¨</vt:lpstr>
      <vt:lpstr>        EVALUE DEL 1 al 5 *¿Cómo considera usted que utiliza su tiempo?  Mal 1, Regular 2,Bien 3, Muy Bien 4 y Excelente 5 *¿Tiene usted muchas interrupciones en su día de trabajo?  Ninguna 1, Casi ninguna 2 Algunas 3, Bastantes 4,  5 Incontables *¿Mantiene usted dominio sobre su tiempo?  Muy poco 1, Poco 2, Regular 3, Bastante 4, Mucho 5</vt:lpstr>
      <vt:lpstr>        FRASES *¨Para el hombre laborioso y organizado el tiempo es elástico y da para todo. Sólo le falta el tiempo a quien no sabe aprovecharlo¨  *¨La vida y el tiempo son los mejores maestros, La vida nos enseña a aprovechar el tiempo y el tiempo nos enseña a valorar la vida¨      </vt:lpstr>
      <vt:lpstr>        ¿Qué y cómo lograr organizar y/o gestionar nuestro tiempo?  </vt:lpstr>
      <vt:lpstr>        Organizar el tiempo permite… Reducir tensiones Ahorro de energía física y psíquica Efectos productivos en los resultados de la institución  </vt:lpstr>
      <vt:lpstr>         ORGANIZAR EL TIEMPO AYUDA A… Disminuir el estrés Aumenta la confianza Disminuye la ansiedad  Facilita el desarrollo personal Favorece la creatividad Aumenta la capacidad de concentración   Te ayudará siempre a esta organización el preparar una lista diaria de lo que vas a hacer     </vt:lpstr>
      <vt:lpstr>          Pasos para lograr organizar el tiempo *Analiza cómo y en qué gastas tu tiempo *Prioriza tareas y define un plan de trabajo *Define el tiempo de cada actividad *Relájate *Una cosa a la vez     </vt:lpstr>
      <vt:lpstr>          Pasos para lograr organizar el tiempo  *Organiza prioridades según metas, objetivos y prepara un plan de acción y un cronograma (esquema de organización del tiempo) para lograrlas *Mantén tus metas claras  *Prescinde de imposiciones e improvisaciones *Evita las interrupciones          </vt:lpstr>
      <vt:lpstr>          Pasos para lograr organizar el tiempo *Organiza tu día *Prepara lista de tareas pendientes *Prioriza *Anota fechas de cumplimiento *Planifícate con anticipación (PT)          </vt:lpstr>
      <vt:lpstr>        VEAMOS ALGUNAS DEFINICIONES INTERESANTES DE TIEMPO </vt:lpstr>
      <vt:lpstr>          DEFINICIONES DE TIEMPO(1)    Tiempo productivo: Aquel que determina resultados perfectamente cuantificables, ya sea en forma inmediata o en el futuro. El dedicado a lograr éxito aprovechando mejor la capacidad de sus colaboradores, enriqueciendo su capacidad profesional y estimulando la creatividad   </vt:lpstr>
      <vt:lpstr>       Definiciones Tiempo(2) Tiempo rutinario: Aquel que se dedica a actividades que podrían simplificarse, delegarse o eliminarse y que ocupa una gran parte de la jornada de trabajo del directivo Ejemplos: Elaborar informes que nadie después lee o necesita El que se gasta en reuniones no preparadas previamente   </vt:lpstr>
      <vt:lpstr>        Definiciones Tiempo (3) Tiempo desperdiciado: Aquel que se pierde atendiendo visitas inesperadas, viajes innecesarios, reuniones no planificadas o inesperadas, esperar por falta de decisiones tomadas, falta de planificación en general. Es dedicado a actividades que no reportan ningún beneficio     </vt:lpstr>
      <vt:lpstr>        FRASE Tiempo sin decisiones, es tiempo perdido </vt:lpstr>
      <vt:lpstr>        ¿Qué hace la diferencia entre tiempo productivo, rutinario y desperdiciado? </vt:lpstr>
      <vt:lpstr>       FRASE ¨La gestión efectiva del tiempo no es cuestión de reloj, sino de brújula¨   Intercambio 10 minutos   </vt:lpstr>
      <vt:lpstr>             BUENA GESTION DEL TIEMPO Trabajar arduamente durante el tiempo que se le dedica a un proyecto o tarea   </vt:lpstr>
      <vt:lpstr>        MALA GESTIÓN DEL TIEMPO Se produce por mala organización , mala planificación y falta de establecimiento de prioridades Organizar el tiempo ayuda a mejorar la eficacia del trabajo en la institución y la calidad de vida    </vt:lpstr>
      <vt:lpstr>           CONSECUENCIAS DE LA MALA GESTION DEL TIEMPO Proyectos inacabados Productividad deteriorada  Incumplimiento de plazos Insatisfacción y perdida de clientes  Reuniones fallidas Conflictos en el trabajo Aumento de las horas extras de trabajo  </vt:lpstr>
      <vt:lpstr>        AVANCES PROXIMO ENCUENTRO </vt:lpstr>
      <vt:lpstr>        ¿Cómo optimizar entonces la gestión del tiempo? Para la mejor gestión del tiempo se debe utilizar la tabla de prioridades, matriz de administración del tiempo o matriz de Eisenhower, entre otras técnicas </vt:lpstr>
      <vt:lpstr>         VIDEO 1  PARA GESTIONAR EL TIEMPO (CC) </vt:lpstr>
      <vt:lpstr>         FRASE  No existe tiempo perdido , cada tiempo que hemos dedicado a aquello en lo que hemos creído, nos enseñó algo    </vt:lpstr>
      <vt:lpstr>          TRABAJO INDEPENDIENTE  LISTAR Y TRAER  PROXIMO ENCUENTRO Tres situaciones que más tiempo le roben a usted durante un día normal de trabajo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REGLAS DE TRABAJO EN GRUPO</dc:title>
  <dc:creator>Pereda</dc:creator>
  <cp:lastModifiedBy>jpmtzl@infomed.sld.cu</cp:lastModifiedBy>
  <cp:revision>1232</cp:revision>
  <dcterms:created xsi:type="dcterms:W3CDTF">2020-02-02T18:25:14Z</dcterms:created>
  <dcterms:modified xsi:type="dcterms:W3CDTF">2026-05-06T15:48:43Z</dcterms:modified>
</cp:coreProperties>
</file>