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321" r:id="rId3"/>
    <p:sldId id="320" r:id="rId4"/>
    <p:sldId id="257" r:id="rId5"/>
    <p:sldId id="290" r:id="rId6"/>
    <p:sldId id="323" r:id="rId7"/>
    <p:sldId id="258" r:id="rId8"/>
    <p:sldId id="259" r:id="rId9"/>
    <p:sldId id="309" r:id="rId10"/>
    <p:sldId id="260" r:id="rId11"/>
    <p:sldId id="324" r:id="rId12"/>
    <p:sldId id="325" r:id="rId13"/>
    <p:sldId id="261" r:id="rId14"/>
    <p:sldId id="262" r:id="rId15"/>
    <p:sldId id="326" r:id="rId16"/>
    <p:sldId id="322" r:id="rId17"/>
    <p:sldId id="310" r:id="rId18"/>
    <p:sldId id="263" r:id="rId19"/>
    <p:sldId id="311" r:id="rId20"/>
    <p:sldId id="264" r:id="rId21"/>
    <p:sldId id="312" r:id="rId22"/>
    <p:sldId id="327" r:id="rId23"/>
    <p:sldId id="295" r:id="rId24"/>
    <p:sldId id="294" r:id="rId25"/>
    <p:sldId id="268" r:id="rId26"/>
    <p:sldId id="296" r:id="rId27"/>
    <p:sldId id="297" r:id="rId28"/>
    <p:sldId id="298" r:id="rId29"/>
    <p:sldId id="299" r:id="rId30"/>
    <p:sldId id="300" r:id="rId31"/>
    <p:sldId id="313" r:id="rId32"/>
    <p:sldId id="301" r:id="rId33"/>
    <p:sldId id="302" r:id="rId34"/>
    <p:sldId id="303" r:id="rId35"/>
    <p:sldId id="304" r:id="rId36"/>
    <p:sldId id="305" r:id="rId37"/>
    <p:sldId id="306" r:id="rId38"/>
    <p:sldId id="307" r:id="rId39"/>
    <p:sldId id="308" r:id="rId40"/>
    <p:sldId id="269" r:id="rId41"/>
    <p:sldId id="270" r:id="rId42"/>
    <p:sldId id="314" r:id="rId43"/>
    <p:sldId id="272" r:id="rId44"/>
    <p:sldId id="273" r:id="rId45"/>
    <p:sldId id="275" r:id="rId46"/>
    <p:sldId id="291" r:id="rId47"/>
    <p:sldId id="276" r:id="rId48"/>
    <p:sldId id="277" r:id="rId49"/>
    <p:sldId id="274" r:id="rId50"/>
    <p:sldId id="278" r:id="rId51"/>
    <p:sldId id="316" r:id="rId52"/>
    <p:sldId id="280" r:id="rId53"/>
    <p:sldId id="281" r:id="rId54"/>
    <p:sldId id="318" r:id="rId55"/>
    <p:sldId id="283" r:id="rId56"/>
    <p:sldId id="284" r:id="rId57"/>
    <p:sldId id="285" r:id="rId58"/>
    <p:sldId id="293" r:id="rId59"/>
    <p:sldId id="286" r:id="rId60"/>
    <p:sldId id="288" r:id="rId61"/>
    <p:sldId id="319" r:id="rId62"/>
    <p:sldId id="292" r:id="rId63"/>
    <p:sldId id="289" r:id="rId64"/>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040" autoAdjust="0"/>
  </p:normalViewPr>
  <p:slideViewPr>
    <p:cSldViewPr>
      <p:cViewPr varScale="1">
        <p:scale>
          <a:sx n="69" d="100"/>
          <a:sy n="69" d="100"/>
        </p:scale>
        <p:origin x="-1170" y="-102"/>
      </p:cViewPr>
      <p:guideLst>
        <p:guide orient="horz" pos="2160"/>
        <p:guide pos="2880"/>
      </p:guideLst>
    </p:cSldViewPr>
  </p:slideViewPr>
  <p:outlineViewPr>
    <p:cViewPr>
      <p:scale>
        <a:sx n="33" d="100"/>
        <a:sy n="33" d="100"/>
      </p:scale>
      <p:origin x="0" y="1015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49C9C3E8-3811-4B03-BA7A-8B1EFA613FA1}" type="datetimeFigureOut">
              <a:rPr lang="es-ES"/>
              <a:pPr>
                <a:defRPr/>
              </a:pPr>
              <a:t>09/09/2020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4B01AD1-2FC5-4566-B20F-C22F70D9013D}" type="slidenum">
              <a:rPr lang="es-ES"/>
              <a:pPr>
                <a:defRPr/>
              </a:pPr>
              <a:t>‹Nº›</a:t>
            </a:fld>
            <a:endParaRPr lang="es-ES"/>
          </a:p>
        </p:txBody>
      </p:sp>
    </p:spTree>
    <p:extLst>
      <p:ext uri="{BB962C8B-B14F-4D97-AF65-F5344CB8AC3E}">
        <p14:creationId xmlns:p14="http://schemas.microsoft.com/office/powerpoint/2010/main" val="1209651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smtClean="0"/>
          </a:p>
        </p:txBody>
      </p:sp>
      <p:sp>
        <p:nvSpPr>
          <p:cNvPr id="675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FA09C74-6F2E-4A54-97DF-2B4D0E78AA21}" type="slidenum">
              <a:rPr lang="es-ES" smtClean="0"/>
              <a:pPr/>
              <a:t>4</a:t>
            </a:fld>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smtClean="0"/>
          </a:p>
        </p:txBody>
      </p:sp>
      <p:sp>
        <p:nvSpPr>
          <p:cNvPr id="768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AFFC524-860A-46F8-A6A9-EA9F558A1703}" type="slidenum">
              <a:rPr lang="es-ES" smtClean="0"/>
              <a:pPr/>
              <a:t>15</a:t>
            </a:fld>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smtClean="0"/>
          </a:p>
        </p:txBody>
      </p:sp>
      <p:sp>
        <p:nvSpPr>
          <p:cNvPr id="7782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BD05488-2B36-4B42-B563-D16013F09CC6}" type="slidenum">
              <a:rPr lang="es-ES" smtClean="0"/>
              <a:pPr/>
              <a:t>16</a:t>
            </a:fld>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smtClean="0"/>
          </a:p>
        </p:txBody>
      </p:sp>
      <p:sp>
        <p:nvSpPr>
          <p:cNvPr id="788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4BAFFAC-CB7B-425E-85B7-32401D32A402}" type="slidenum">
              <a:rPr lang="es-ES" smtClean="0"/>
              <a:pPr/>
              <a:t>17</a:t>
            </a:fld>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smtClean="0"/>
          </a:p>
        </p:txBody>
      </p:sp>
      <p:sp>
        <p:nvSpPr>
          <p:cNvPr id="798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8FE0334-83E2-4A3F-9A82-30E446C1DA09}" type="slidenum">
              <a:rPr lang="es-ES" smtClean="0"/>
              <a:pPr/>
              <a:t>18</a:t>
            </a:fld>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smtClean="0"/>
          </a:p>
        </p:txBody>
      </p:sp>
      <p:sp>
        <p:nvSpPr>
          <p:cNvPr id="809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9CB441D-64F5-4B9E-B789-F0252C58D030}" type="slidenum">
              <a:rPr lang="es-ES" smtClean="0"/>
              <a:pPr/>
              <a:t>19</a:t>
            </a:fld>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smtClean="0"/>
          </a:p>
        </p:txBody>
      </p:sp>
      <p:sp>
        <p:nvSpPr>
          <p:cNvPr id="8192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84D0401-2A34-495D-9F56-F8A0553BCE6F}" type="slidenum">
              <a:rPr lang="es-ES" smtClean="0"/>
              <a:pPr/>
              <a:t>23</a:t>
            </a:fld>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smtClean="0"/>
          </a:p>
        </p:txBody>
      </p:sp>
      <p:sp>
        <p:nvSpPr>
          <p:cNvPr id="829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C4007A3-427A-4B93-BC25-7D683B10A00F}" type="slidenum">
              <a:rPr lang="es-ES" smtClean="0"/>
              <a:pPr/>
              <a:t>24</a:t>
            </a:fld>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smtClean="0"/>
          </a:p>
        </p:txBody>
      </p:sp>
      <p:sp>
        <p:nvSpPr>
          <p:cNvPr id="8397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B1822EB-45D3-4D2A-A9F1-C104FD2D6DC1}" type="slidenum">
              <a:rPr lang="es-ES" smtClean="0"/>
              <a:pPr/>
              <a:t>25</a:t>
            </a:fld>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smtClean="0"/>
          </a:p>
        </p:txBody>
      </p:sp>
      <p:sp>
        <p:nvSpPr>
          <p:cNvPr id="8499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4ECF7C8-A625-4067-95AB-CE9FFC90798D}" type="slidenum">
              <a:rPr lang="es-ES" smtClean="0"/>
              <a:pPr/>
              <a:t>27</a:t>
            </a:fld>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smtClean="0"/>
          </a:p>
        </p:txBody>
      </p:sp>
      <p:sp>
        <p:nvSpPr>
          <p:cNvPr id="8602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0FF2F73-4426-4BE0-A456-C053DCD3DD1D}" type="slidenum">
              <a:rPr lang="es-ES" smtClean="0"/>
              <a:pPr/>
              <a:t>37</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smtClean="0"/>
          </a:p>
        </p:txBody>
      </p:sp>
      <p:sp>
        <p:nvSpPr>
          <p:cNvPr id="6861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06C11E1-2260-4B85-B221-E397BFDB5D3B}" type="slidenum">
              <a:rPr lang="es-ES" smtClean="0"/>
              <a:pPr/>
              <a:t>5</a:t>
            </a:fld>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smtClean="0"/>
          </a:p>
        </p:txBody>
      </p:sp>
      <p:sp>
        <p:nvSpPr>
          <p:cNvPr id="870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0C47E2B-DFCB-43B1-9C91-FE0633AF8B49}" type="slidenum">
              <a:rPr lang="es-ES" smtClean="0"/>
              <a:pPr/>
              <a:t>39</a:t>
            </a:fld>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8A0AA3F-6BB8-4325-B0CF-FD1A23DE9A83}" type="slidenum">
              <a:rPr lang="en-US" smtClean="0"/>
              <a:pPr/>
              <a:t>40</a:t>
            </a:fld>
            <a:endParaRPr lang="en-US" smtClean="0"/>
          </a:p>
        </p:txBody>
      </p:sp>
      <p:sp>
        <p:nvSpPr>
          <p:cNvPr id="8806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A5E7A8C-F184-4336-B531-AABC624EA37C}" type="slidenum">
              <a:rPr lang="en-US" smtClean="0"/>
              <a:pPr/>
              <a:t>41</a:t>
            </a:fld>
            <a:endParaRPr lang="en-US" smtClean="0"/>
          </a:p>
        </p:txBody>
      </p:sp>
      <p:sp>
        <p:nvSpPr>
          <p:cNvPr id="8909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smtClean="0"/>
          </a:p>
        </p:txBody>
      </p:sp>
      <p:sp>
        <p:nvSpPr>
          <p:cNvPr id="901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6B6D668-3962-4BAF-8B7E-2454B9107E2B}" type="slidenum">
              <a:rPr lang="es-ES" smtClean="0"/>
              <a:pPr/>
              <a:t>42</a:t>
            </a:fld>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FB8A4A0-B9C2-46D5-BFCF-07ADAA8C5A76}" type="slidenum">
              <a:rPr lang="en-US" smtClean="0"/>
              <a:pPr/>
              <a:t>43</a:t>
            </a:fld>
            <a:endParaRPr lang="en-US" smtClean="0"/>
          </a:p>
        </p:txBody>
      </p:sp>
      <p:sp>
        <p:nvSpPr>
          <p:cNvPr id="9113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08CB642-0F4C-4397-AA12-A9349ED357B2}" type="slidenum">
              <a:rPr lang="en-US" smtClean="0"/>
              <a:pPr/>
              <a:t>44</a:t>
            </a:fld>
            <a:endParaRPr lang="en-US" smtClean="0"/>
          </a:p>
        </p:txBody>
      </p:sp>
      <p:sp>
        <p:nvSpPr>
          <p:cNvPr id="9216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815A90D-186E-4E68-AB34-D1F95E789CB4}" type="slidenum">
              <a:rPr lang="en-US" smtClean="0"/>
              <a:pPr/>
              <a:t>45</a:t>
            </a:fld>
            <a:endParaRPr lang="en-US" smtClean="0"/>
          </a:p>
        </p:txBody>
      </p:sp>
      <p:sp>
        <p:nvSpPr>
          <p:cNvPr id="9318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3935227-BD43-4EDC-A05E-AF8E18124AD3}" type="slidenum">
              <a:rPr lang="en-US" smtClean="0"/>
              <a:pPr/>
              <a:t>46</a:t>
            </a:fld>
            <a:endParaRPr lang="en-US" smtClean="0"/>
          </a:p>
        </p:txBody>
      </p:sp>
      <p:sp>
        <p:nvSpPr>
          <p:cNvPr id="9421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98303E2-2B73-4447-A950-EAD04E74CC91}" type="slidenum">
              <a:rPr lang="en-US" smtClean="0"/>
              <a:pPr/>
              <a:t>47</a:t>
            </a:fld>
            <a:endParaRPr lang="en-US" smtClean="0"/>
          </a:p>
        </p:txBody>
      </p:sp>
      <p:sp>
        <p:nvSpPr>
          <p:cNvPr id="9523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46FEAF6-139C-495D-935F-680E01F5D863}" type="slidenum">
              <a:rPr lang="en-US" smtClean="0"/>
              <a:pPr/>
              <a:t>48</a:t>
            </a:fld>
            <a:endParaRPr lang="en-US" smtClean="0"/>
          </a:p>
        </p:txBody>
      </p:sp>
      <p:sp>
        <p:nvSpPr>
          <p:cNvPr id="9625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smtClean="0"/>
          </a:p>
        </p:txBody>
      </p:sp>
      <p:sp>
        <p:nvSpPr>
          <p:cNvPr id="696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559767D-869D-4B20-93AD-8FE9CECD7B6E}" type="slidenum">
              <a:rPr lang="es-ES" smtClean="0"/>
              <a:pPr/>
              <a:t>6</a:t>
            </a:fld>
            <a:endParaRPr lang="es-E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D2EC6EB-A8A9-4625-90D4-F6C54FB0E9D7}" type="slidenum">
              <a:rPr lang="en-US" smtClean="0"/>
              <a:pPr/>
              <a:t>49</a:t>
            </a:fld>
            <a:endParaRPr lang="en-US" smtClean="0"/>
          </a:p>
        </p:txBody>
      </p:sp>
      <p:sp>
        <p:nvSpPr>
          <p:cNvPr id="9728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3B7252D-6ED0-4442-889E-200180BAD5C8}" type="slidenum">
              <a:rPr lang="en-US" smtClean="0"/>
              <a:pPr/>
              <a:t>50</a:t>
            </a:fld>
            <a:endParaRPr lang="en-US" smtClean="0"/>
          </a:p>
        </p:txBody>
      </p:sp>
      <p:sp>
        <p:nvSpPr>
          <p:cNvPr id="9830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6039E16-E5A4-4C84-A3A5-0EAE863EAC82}" type="slidenum">
              <a:rPr lang="en-US" smtClean="0"/>
              <a:pPr/>
              <a:t>52</a:t>
            </a:fld>
            <a:endParaRPr lang="en-US" smtClean="0"/>
          </a:p>
        </p:txBody>
      </p:sp>
      <p:sp>
        <p:nvSpPr>
          <p:cNvPr id="9933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33B0737-2687-41F7-A043-48FEFBC07088}" type="slidenum">
              <a:rPr lang="en-US" smtClean="0"/>
              <a:pPr/>
              <a:t>53</a:t>
            </a:fld>
            <a:endParaRPr lang="en-US" smtClean="0"/>
          </a:p>
        </p:txBody>
      </p:sp>
      <p:sp>
        <p:nvSpPr>
          <p:cNvPr id="10035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4817D8F-499F-449B-A571-D68AC9FD4462}" type="slidenum">
              <a:rPr lang="en-US" smtClean="0"/>
              <a:pPr/>
              <a:t>55</a:t>
            </a:fld>
            <a:endParaRPr lang="en-US" smtClean="0"/>
          </a:p>
        </p:txBody>
      </p:sp>
      <p:sp>
        <p:nvSpPr>
          <p:cNvPr id="10137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5B28DCD-3809-4298-85D1-BF7042270014}" type="slidenum">
              <a:rPr lang="en-US" smtClean="0"/>
              <a:pPr/>
              <a:t>56</a:t>
            </a:fld>
            <a:endParaRPr lang="en-US" smtClean="0"/>
          </a:p>
        </p:txBody>
      </p:sp>
      <p:sp>
        <p:nvSpPr>
          <p:cNvPr id="10240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B4A108E-9F1E-4019-8E9D-8179B03B11D7}" type="slidenum">
              <a:rPr lang="en-US" smtClean="0"/>
              <a:pPr/>
              <a:t>57</a:t>
            </a:fld>
            <a:endParaRPr lang="en-US" smtClean="0"/>
          </a:p>
        </p:txBody>
      </p:sp>
      <p:sp>
        <p:nvSpPr>
          <p:cNvPr id="10342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C830EAE-55A7-4BA1-B9C7-BE0B4B81F865}" type="slidenum">
              <a:rPr lang="en-US" smtClean="0"/>
              <a:pPr/>
              <a:t>58</a:t>
            </a:fld>
            <a:endParaRPr lang="en-US" smtClean="0"/>
          </a:p>
        </p:txBody>
      </p:sp>
      <p:sp>
        <p:nvSpPr>
          <p:cNvPr id="10445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044251E-1185-4A83-9C83-625FC2D4E731}" type="slidenum">
              <a:rPr lang="en-US" smtClean="0"/>
              <a:pPr/>
              <a:t>59</a:t>
            </a:fld>
            <a:endParaRPr lang="en-US" smtClean="0"/>
          </a:p>
        </p:txBody>
      </p:sp>
      <p:sp>
        <p:nvSpPr>
          <p:cNvPr id="10547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0EB9BB2-17B0-4049-8A95-DF1D218AF6DD}" type="slidenum">
              <a:rPr lang="en-US" smtClean="0"/>
              <a:pPr/>
              <a:t>60</a:t>
            </a:fld>
            <a:endParaRPr lang="en-US" smtClean="0"/>
          </a:p>
        </p:txBody>
      </p:sp>
      <p:sp>
        <p:nvSpPr>
          <p:cNvPr id="10649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smtClean="0"/>
          </a:p>
        </p:txBody>
      </p:sp>
      <p:sp>
        <p:nvSpPr>
          <p:cNvPr id="7066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2BEA6D7-BAA7-4D0A-B129-59BFAF0E0454}" type="slidenum">
              <a:rPr lang="es-ES" smtClean="0"/>
              <a:pPr/>
              <a:t>7</a:t>
            </a:fld>
            <a:endParaRPr lang="es-E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9B1EC04-D860-408E-AEC7-C9640109963D}" type="slidenum">
              <a:rPr lang="en-US" smtClean="0"/>
              <a:pPr/>
              <a:t>62</a:t>
            </a:fld>
            <a:endParaRPr lang="en-US" smtClean="0"/>
          </a:p>
        </p:txBody>
      </p:sp>
      <p:sp>
        <p:nvSpPr>
          <p:cNvPr id="10752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92A216F-3532-44A2-BD30-F74A8349C449}" type="slidenum">
              <a:rPr lang="en-US" smtClean="0"/>
              <a:pPr/>
              <a:t>63</a:t>
            </a:fld>
            <a:endParaRPr lang="en-US" smtClean="0"/>
          </a:p>
        </p:txBody>
      </p:sp>
      <p:sp>
        <p:nvSpPr>
          <p:cNvPr id="10854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smtClean="0"/>
          </a:p>
        </p:txBody>
      </p:sp>
      <p:sp>
        <p:nvSpPr>
          <p:cNvPr id="7168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DE4FE58-6CBF-43F0-A6E1-917C879B6D3D}" type="slidenum">
              <a:rPr lang="es-ES" smtClean="0"/>
              <a:pPr/>
              <a:t>8</a:t>
            </a:fld>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smtClean="0"/>
          </a:p>
        </p:txBody>
      </p:sp>
      <p:sp>
        <p:nvSpPr>
          <p:cNvPr id="727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5455A6B-ED19-47F1-A520-4B32B56A3545}" type="slidenum">
              <a:rPr lang="es-ES" smtClean="0"/>
              <a:pPr/>
              <a:t>10</a:t>
            </a:fld>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smtClean="0"/>
          </a:p>
        </p:txBody>
      </p:sp>
      <p:sp>
        <p:nvSpPr>
          <p:cNvPr id="7373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1C47C5F-92AC-4863-B543-2406806FF895}" type="slidenum">
              <a:rPr lang="es-ES" smtClean="0"/>
              <a:pPr/>
              <a:t>11</a:t>
            </a:fld>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smtClean="0"/>
          </a:p>
        </p:txBody>
      </p:sp>
      <p:sp>
        <p:nvSpPr>
          <p:cNvPr id="747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4573DCC-93D7-45F5-81B0-EF548DBA6243}" type="slidenum">
              <a:rPr lang="es-ES" smtClean="0"/>
              <a:pPr/>
              <a:t>12</a:t>
            </a:fld>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smtClean="0"/>
          </a:p>
        </p:txBody>
      </p:sp>
      <p:sp>
        <p:nvSpPr>
          <p:cNvPr id="757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EA90955-78A2-4CEF-8C41-148FFB0CEB4F}" type="slidenum">
              <a:rPr lang="es-ES" smtClean="0"/>
              <a:pPr/>
              <a:t>14</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677E342-40BA-49B2-8A8F-DF40CAFEB3F4}" type="slidenum">
              <a:rPr lang="es-ES"/>
              <a:pPr>
                <a:defRPr/>
              </a:pPr>
              <a:t>‹Nº›</a:t>
            </a:fld>
            <a:endParaRPr lang="es-ES"/>
          </a:p>
        </p:txBody>
      </p:sp>
    </p:spTree>
    <p:extLst>
      <p:ext uri="{BB962C8B-B14F-4D97-AF65-F5344CB8AC3E}">
        <p14:creationId xmlns:p14="http://schemas.microsoft.com/office/powerpoint/2010/main" val="1685308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F0CC0ED-8D03-47AB-90F2-E6955A4F69D6}" type="slidenum">
              <a:rPr lang="es-ES"/>
              <a:pPr>
                <a:defRPr/>
              </a:pPr>
              <a:t>‹Nº›</a:t>
            </a:fld>
            <a:endParaRPr lang="es-ES"/>
          </a:p>
        </p:txBody>
      </p:sp>
    </p:spTree>
    <p:extLst>
      <p:ext uri="{BB962C8B-B14F-4D97-AF65-F5344CB8AC3E}">
        <p14:creationId xmlns:p14="http://schemas.microsoft.com/office/powerpoint/2010/main" val="3285969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117B033-40DB-4050-82DB-2960AA2F2DDE}" type="slidenum">
              <a:rPr lang="es-ES"/>
              <a:pPr>
                <a:defRPr/>
              </a:pPr>
              <a:t>‹Nº›</a:t>
            </a:fld>
            <a:endParaRPr lang="es-ES"/>
          </a:p>
        </p:txBody>
      </p:sp>
    </p:spTree>
    <p:extLst>
      <p:ext uri="{BB962C8B-B14F-4D97-AF65-F5344CB8AC3E}">
        <p14:creationId xmlns:p14="http://schemas.microsoft.com/office/powerpoint/2010/main" val="3516803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4648200" y="1600200"/>
            <a:ext cx="4038600" cy="4525963"/>
          </a:xfrm>
        </p:spPr>
        <p:txBody>
          <a:bodyPr/>
          <a:lstStyle/>
          <a:p>
            <a:pPr lvl="0"/>
            <a:endParaRPr lang="es-E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53097AF-DD6B-4EC8-ABFD-D68DFD2525DA}" type="slidenum">
              <a:rPr lang="es-ES"/>
              <a:pPr>
                <a:defRPr/>
              </a:pPr>
              <a:t>‹Nº›</a:t>
            </a:fld>
            <a:endParaRPr lang="es-ES"/>
          </a:p>
        </p:txBody>
      </p:sp>
    </p:spTree>
    <p:extLst>
      <p:ext uri="{BB962C8B-B14F-4D97-AF65-F5344CB8AC3E}">
        <p14:creationId xmlns:p14="http://schemas.microsoft.com/office/powerpoint/2010/main" val="2396122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6C050A5-B84F-4BB3-87CA-54E4D0D8A755}" type="slidenum">
              <a:rPr lang="es-ES"/>
              <a:pPr>
                <a:defRPr/>
              </a:pPr>
              <a:t>‹Nº›</a:t>
            </a:fld>
            <a:endParaRPr lang="es-ES"/>
          </a:p>
        </p:txBody>
      </p:sp>
    </p:spTree>
    <p:extLst>
      <p:ext uri="{BB962C8B-B14F-4D97-AF65-F5344CB8AC3E}">
        <p14:creationId xmlns:p14="http://schemas.microsoft.com/office/powerpoint/2010/main" val="162690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5A34BE5-145F-4E01-90E4-09474D866D30}" type="slidenum">
              <a:rPr lang="es-ES"/>
              <a:pPr>
                <a:defRPr/>
              </a:pPr>
              <a:t>‹Nº›</a:t>
            </a:fld>
            <a:endParaRPr lang="es-ES"/>
          </a:p>
        </p:txBody>
      </p:sp>
    </p:spTree>
    <p:extLst>
      <p:ext uri="{BB962C8B-B14F-4D97-AF65-F5344CB8AC3E}">
        <p14:creationId xmlns:p14="http://schemas.microsoft.com/office/powerpoint/2010/main" val="3139430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BD27B76-2163-45E1-8027-FC8BF9CC1FE7}" type="slidenum">
              <a:rPr lang="es-ES"/>
              <a:pPr>
                <a:defRPr/>
              </a:pPr>
              <a:t>‹Nº›</a:t>
            </a:fld>
            <a:endParaRPr lang="es-ES"/>
          </a:p>
        </p:txBody>
      </p:sp>
    </p:spTree>
    <p:extLst>
      <p:ext uri="{BB962C8B-B14F-4D97-AF65-F5344CB8AC3E}">
        <p14:creationId xmlns:p14="http://schemas.microsoft.com/office/powerpoint/2010/main" val="3682713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26694A23-67E3-4E57-A4FE-16AA4C7BB329}" type="slidenum">
              <a:rPr lang="es-ES"/>
              <a:pPr>
                <a:defRPr/>
              </a:pPr>
              <a:t>‹Nº›</a:t>
            </a:fld>
            <a:endParaRPr lang="es-ES"/>
          </a:p>
        </p:txBody>
      </p:sp>
    </p:spTree>
    <p:extLst>
      <p:ext uri="{BB962C8B-B14F-4D97-AF65-F5344CB8AC3E}">
        <p14:creationId xmlns:p14="http://schemas.microsoft.com/office/powerpoint/2010/main" val="3975049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F58007D9-A852-40E2-83DE-C7B62469CE61}" type="slidenum">
              <a:rPr lang="es-ES"/>
              <a:pPr>
                <a:defRPr/>
              </a:pPr>
              <a:t>‹Nº›</a:t>
            </a:fld>
            <a:endParaRPr lang="es-ES"/>
          </a:p>
        </p:txBody>
      </p:sp>
    </p:spTree>
    <p:extLst>
      <p:ext uri="{BB962C8B-B14F-4D97-AF65-F5344CB8AC3E}">
        <p14:creationId xmlns:p14="http://schemas.microsoft.com/office/powerpoint/2010/main" val="353881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2D4DA7E-2024-46DA-A5AA-C8F7E0E1B094}" type="slidenum">
              <a:rPr lang="es-ES"/>
              <a:pPr>
                <a:defRPr/>
              </a:pPr>
              <a:t>‹Nº›</a:t>
            </a:fld>
            <a:endParaRPr lang="es-ES"/>
          </a:p>
        </p:txBody>
      </p:sp>
    </p:spTree>
    <p:extLst>
      <p:ext uri="{BB962C8B-B14F-4D97-AF65-F5344CB8AC3E}">
        <p14:creationId xmlns:p14="http://schemas.microsoft.com/office/powerpoint/2010/main" val="3310917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FCF5E78-3108-4169-BF36-31941D93528A}" type="slidenum">
              <a:rPr lang="es-ES"/>
              <a:pPr>
                <a:defRPr/>
              </a:pPr>
              <a:t>‹Nº›</a:t>
            </a:fld>
            <a:endParaRPr lang="es-ES"/>
          </a:p>
        </p:txBody>
      </p:sp>
    </p:spTree>
    <p:extLst>
      <p:ext uri="{BB962C8B-B14F-4D97-AF65-F5344CB8AC3E}">
        <p14:creationId xmlns:p14="http://schemas.microsoft.com/office/powerpoint/2010/main" val="1954956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2C9C096-8E16-4D75-8148-F02DB5B19AEE}" type="slidenum">
              <a:rPr lang="es-ES"/>
              <a:pPr>
                <a:defRPr/>
              </a:pPr>
              <a:t>‹Nº›</a:t>
            </a:fld>
            <a:endParaRPr lang="es-ES"/>
          </a:p>
        </p:txBody>
      </p:sp>
    </p:spTree>
    <p:extLst>
      <p:ext uri="{BB962C8B-B14F-4D97-AF65-F5344CB8AC3E}">
        <p14:creationId xmlns:p14="http://schemas.microsoft.com/office/powerpoint/2010/main" val="470794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A08A519-C1E3-4DFA-B74F-E9F7BC236CAD}" type="slidenum">
              <a:rPr lang="es-ES"/>
              <a:pPr>
                <a:defRPr/>
              </a:pPr>
              <a:t>‹Nº›</a:t>
            </a:fld>
            <a:endParaRPr lang="es-E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1357313" y="5135563"/>
            <a:ext cx="6215062" cy="936625"/>
          </a:xfrm>
        </p:spPr>
        <p:txBody>
          <a:bodyPr/>
          <a:lstStyle/>
          <a:p>
            <a:pPr eaLnBrk="1" hangingPunct="1">
              <a:lnSpc>
                <a:spcPct val="90000"/>
              </a:lnSpc>
            </a:pPr>
            <a:r>
              <a:rPr lang="es-ES" sz="4400" smtClean="0"/>
              <a:t>ÚLCERA PÉPTICA </a:t>
            </a:r>
          </a:p>
          <a:p>
            <a:pPr eaLnBrk="1" hangingPunct="1">
              <a:lnSpc>
                <a:spcPct val="90000"/>
              </a:lnSpc>
            </a:pPr>
            <a:endParaRPr lang="es-ES" sz="4400" smtClean="0"/>
          </a:p>
        </p:txBody>
      </p:sp>
      <p:pic>
        <p:nvPicPr>
          <p:cNvPr id="2052" name="Picture 4" descr="D:\ATLAS ENDOSCOPIA A\0 IMAGEN DE LA MULTIMEDIA\0 A MIS IMAGENES\2488Q jaboulay ulce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738" y="722313"/>
            <a:ext cx="4916437" cy="306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4450"/>
            <a:ext cx="8229600" cy="777875"/>
          </a:xfrm>
        </p:spPr>
        <p:txBody>
          <a:bodyPr/>
          <a:lstStyle/>
          <a:p>
            <a:pPr eaLnBrk="1" hangingPunct="1"/>
            <a:r>
              <a:rPr lang="es-ES_tradnl" sz="3200" smtClean="0"/>
              <a:t>ETIOLOGÍA</a:t>
            </a:r>
            <a:r>
              <a:rPr lang="es-ES" sz="3200" smtClean="0"/>
              <a:t> </a:t>
            </a:r>
          </a:p>
        </p:txBody>
      </p:sp>
      <p:sp>
        <p:nvSpPr>
          <p:cNvPr id="7171" name="Rectangle 3"/>
          <p:cNvSpPr>
            <a:spLocks noGrp="1" noChangeArrowheads="1"/>
          </p:cNvSpPr>
          <p:nvPr>
            <p:ph type="body" sz="half" idx="1"/>
          </p:nvPr>
        </p:nvSpPr>
        <p:spPr>
          <a:xfrm>
            <a:off x="180975" y="1052513"/>
            <a:ext cx="8135441" cy="5062537"/>
          </a:xfrm>
        </p:spPr>
        <p:txBody>
          <a:bodyPr/>
          <a:lstStyle/>
          <a:p>
            <a:pPr marL="0" indent="0" eaLnBrk="1" hangingPunct="1">
              <a:buFontTx/>
              <a:buNone/>
              <a:defRPr/>
            </a:pPr>
            <a:r>
              <a:rPr lang="es-ES_tradnl" sz="2400" dirty="0" smtClean="0"/>
              <a:t> </a:t>
            </a:r>
          </a:p>
          <a:p>
            <a:pPr eaLnBrk="1" hangingPunct="1">
              <a:buFontTx/>
              <a:buNone/>
              <a:defRPr/>
            </a:pPr>
            <a:r>
              <a:rPr lang="es-ES_tradnl" sz="2400" dirty="0" smtClean="0"/>
              <a:t>1- Infección por HELICOBACTER PYLORI</a:t>
            </a:r>
            <a:r>
              <a:rPr lang="es-ES" sz="2400" dirty="0" smtClean="0"/>
              <a:t> </a:t>
            </a:r>
            <a:endParaRPr lang="es-ES_tradnl" sz="2400" dirty="0" smtClean="0"/>
          </a:p>
          <a:p>
            <a:pPr eaLnBrk="1" hangingPunct="1">
              <a:buFontTx/>
              <a:buNone/>
              <a:defRPr/>
            </a:pPr>
            <a:endParaRPr lang="es-ES_tradnl" sz="2400" dirty="0" smtClean="0"/>
          </a:p>
          <a:p>
            <a:pPr>
              <a:buFontTx/>
              <a:buNone/>
              <a:defRPr/>
            </a:pPr>
            <a:r>
              <a:rPr lang="es-ES_tradnl" sz="2400" dirty="0" smtClean="0"/>
              <a:t>2- Consumo de </a:t>
            </a:r>
            <a:r>
              <a:rPr lang="es-ES_tradnl" sz="2400" dirty="0" err="1" smtClean="0"/>
              <a:t>AINEs</a:t>
            </a:r>
            <a:r>
              <a:rPr lang="es-ES_tradnl" sz="2400" dirty="0" smtClean="0"/>
              <a:t> y </a:t>
            </a:r>
            <a:r>
              <a:rPr lang="es-ES" sz="2400" dirty="0" smtClean="0"/>
              <a:t>ácido </a:t>
            </a:r>
            <a:r>
              <a:rPr lang="es-ES" sz="2400" dirty="0" err="1" smtClean="0"/>
              <a:t>acetilsalicílico</a:t>
            </a:r>
            <a:r>
              <a:rPr lang="es-ES" sz="2400" dirty="0" smtClean="0"/>
              <a:t> (AAS)</a:t>
            </a:r>
            <a:endParaRPr lang="es-ES_tradnl" sz="2400" dirty="0" smtClean="0"/>
          </a:p>
          <a:p>
            <a:pPr eaLnBrk="1" hangingPunct="1">
              <a:buFontTx/>
              <a:buNone/>
              <a:defRPr/>
            </a:pPr>
            <a:endParaRPr lang="es-ES_tradnl" sz="2400" dirty="0" smtClean="0"/>
          </a:p>
          <a:p>
            <a:pPr eaLnBrk="1" hangingPunct="1">
              <a:buFontTx/>
              <a:buNone/>
              <a:defRPr/>
            </a:pPr>
            <a:r>
              <a:rPr lang="es-ES_tradnl" sz="2400" dirty="0" smtClean="0"/>
              <a:t>3- Úlceras de estrés</a:t>
            </a:r>
          </a:p>
          <a:p>
            <a:pPr eaLnBrk="1" hangingPunct="1">
              <a:buFontTx/>
              <a:buNone/>
              <a:defRPr/>
            </a:pPr>
            <a:endParaRPr lang="es-ES_tradnl" sz="2400" dirty="0" smtClean="0"/>
          </a:p>
          <a:p>
            <a:pPr eaLnBrk="1" hangingPunct="1">
              <a:defRPr/>
            </a:pPr>
            <a:r>
              <a:rPr lang="es-ES_tradnl" sz="2400" dirty="0" smtClean="0"/>
              <a:t>99% de las úlceras pépticas. </a:t>
            </a:r>
            <a:endParaRPr lang="es-ES" sz="2400" dirty="0" smtClean="0"/>
          </a:p>
          <a:p>
            <a:pPr eaLnBrk="1" hangingPunct="1">
              <a:defRPr/>
            </a:pPr>
            <a:endParaRPr lang="es-ES" sz="2400" dirty="0" smtClean="0"/>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44450"/>
            <a:ext cx="8229600" cy="777875"/>
          </a:xfrm>
        </p:spPr>
        <p:txBody>
          <a:bodyPr/>
          <a:lstStyle/>
          <a:p>
            <a:pPr eaLnBrk="1" hangingPunct="1"/>
            <a:r>
              <a:rPr lang="es-ES_tradnl" sz="3200" smtClean="0"/>
              <a:t>ETIOLOGÍA</a:t>
            </a:r>
            <a:r>
              <a:rPr lang="es-ES" sz="3200" smtClean="0"/>
              <a:t> </a:t>
            </a:r>
          </a:p>
        </p:txBody>
      </p:sp>
      <p:sp>
        <p:nvSpPr>
          <p:cNvPr id="7171" name="Rectangle 3"/>
          <p:cNvSpPr>
            <a:spLocks noGrp="1" noChangeArrowheads="1"/>
          </p:cNvSpPr>
          <p:nvPr>
            <p:ph type="body" sz="half" idx="1"/>
          </p:nvPr>
        </p:nvSpPr>
        <p:spPr>
          <a:xfrm>
            <a:off x="180975" y="857250"/>
            <a:ext cx="7847409" cy="5257800"/>
          </a:xfrm>
        </p:spPr>
        <p:txBody>
          <a:bodyPr/>
          <a:lstStyle/>
          <a:p>
            <a:pPr marL="0" indent="0" eaLnBrk="1" hangingPunct="1">
              <a:buFontTx/>
              <a:buNone/>
              <a:defRPr/>
            </a:pPr>
            <a:r>
              <a:rPr lang="es-ES_tradnl" sz="2400" dirty="0" smtClean="0"/>
              <a:t> </a:t>
            </a:r>
          </a:p>
          <a:p>
            <a:pPr>
              <a:defRPr/>
            </a:pPr>
            <a:r>
              <a:rPr lang="es-ES" sz="2400" dirty="0" err="1" smtClean="0"/>
              <a:t>Hipergastrinemias</a:t>
            </a:r>
            <a:r>
              <a:rPr lang="es-ES" sz="2400" dirty="0" smtClean="0"/>
              <a:t> con hipersecreción gástrica ácida secundaria a un </a:t>
            </a:r>
            <a:r>
              <a:rPr lang="es-ES" sz="2400" dirty="0" err="1" smtClean="0"/>
              <a:t>Gastrinoma</a:t>
            </a:r>
            <a:r>
              <a:rPr lang="es-ES" sz="2400" dirty="0" smtClean="0"/>
              <a:t> o a una Hiperplasia de células G </a:t>
            </a:r>
            <a:r>
              <a:rPr lang="es-ES" sz="2400" dirty="0" err="1" smtClean="0"/>
              <a:t>antrales</a:t>
            </a:r>
            <a:r>
              <a:rPr lang="es-ES" sz="2400" dirty="0" smtClean="0"/>
              <a:t>.</a:t>
            </a:r>
          </a:p>
          <a:p>
            <a:pPr>
              <a:defRPr/>
            </a:pPr>
            <a:r>
              <a:rPr lang="es-ES" sz="2400" dirty="0" err="1" smtClean="0"/>
              <a:t>Mastocitosis</a:t>
            </a:r>
            <a:r>
              <a:rPr lang="es-ES" sz="2400" dirty="0" smtClean="0"/>
              <a:t> sistémica.</a:t>
            </a:r>
          </a:p>
          <a:p>
            <a:pPr>
              <a:defRPr/>
            </a:pPr>
            <a:r>
              <a:rPr lang="es-ES" sz="2400" dirty="0" smtClean="0"/>
              <a:t>Enfermedades </a:t>
            </a:r>
            <a:r>
              <a:rPr lang="es-ES" sz="2400" dirty="0" err="1" smtClean="0"/>
              <a:t>mieloproliferativas</a:t>
            </a:r>
            <a:r>
              <a:rPr lang="es-ES" sz="2400" dirty="0" smtClean="0"/>
              <a:t> con </a:t>
            </a:r>
            <a:r>
              <a:rPr lang="es-ES" sz="2400" dirty="0" err="1" smtClean="0"/>
              <a:t>basofilia</a:t>
            </a:r>
            <a:r>
              <a:rPr lang="es-ES" sz="2400" dirty="0" smtClean="0"/>
              <a:t>.</a:t>
            </a:r>
          </a:p>
          <a:p>
            <a:pPr>
              <a:defRPr/>
            </a:pPr>
            <a:r>
              <a:rPr lang="es-ES" sz="2400" dirty="0" smtClean="0"/>
              <a:t>Enfermedad de </a:t>
            </a:r>
            <a:r>
              <a:rPr lang="es-ES" sz="2400" dirty="0" err="1" smtClean="0"/>
              <a:t>Crohn</a:t>
            </a:r>
            <a:r>
              <a:rPr lang="es-ES" sz="2400" dirty="0" smtClean="0"/>
              <a:t>.</a:t>
            </a:r>
          </a:p>
          <a:p>
            <a:pPr>
              <a:defRPr/>
            </a:pPr>
            <a:r>
              <a:rPr lang="es-ES" sz="2400" dirty="0" smtClean="0"/>
              <a:t>Enfermedad de </a:t>
            </a:r>
            <a:r>
              <a:rPr lang="es-ES" sz="2400" dirty="0" err="1" smtClean="0"/>
              <a:t>Behcet</a:t>
            </a:r>
            <a:r>
              <a:rPr lang="es-ES" sz="2400" dirty="0" smtClean="0"/>
              <a:t>.</a:t>
            </a: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4450"/>
            <a:ext cx="8229600" cy="777875"/>
          </a:xfrm>
        </p:spPr>
        <p:txBody>
          <a:bodyPr/>
          <a:lstStyle/>
          <a:p>
            <a:pPr eaLnBrk="1" hangingPunct="1"/>
            <a:r>
              <a:rPr lang="es-ES_tradnl" sz="3200" smtClean="0"/>
              <a:t>ETIOLOGÍA</a:t>
            </a:r>
            <a:r>
              <a:rPr lang="es-ES" sz="3200" smtClean="0"/>
              <a:t> </a:t>
            </a:r>
          </a:p>
        </p:txBody>
      </p:sp>
      <p:sp>
        <p:nvSpPr>
          <p:cNvPr id="13316" name="4 Marcador de texto"/>
          <p:cNvSpPr>
            <a:spLocks noGrp="1"/>
          </p:cNvSpPr>
          <p:nvPr>
            <p:ph type="body" sz="half" idx="1"/>
          </p:nvPr>
        </p:nvSpPr>
        <p:spPr>
          <a:xfrm>
            <a:off x="457200" y="1089025"/>
            <a:ext cx="8003232" cy="5268913"/>
          </a:xfrm>
        </p:spPr>
        <p:txBody>
          <a:bodyPr/>
          <a:lstStyle/>
          <a:p>
            <a:r>
              <a:rPr lang="es-ES" sz="2400" dirty="0" smtClean="0"/>
              <a:t>Gastroenteritis </a:t>
            </a:r>
            <a:r>
              <a:rPr lang="es-ES" sz="2400" dirty="0" err="1" smtClean="0"/>
              <a:t>eosinofílica</a:t>
            </a:r>
            <a:r>
              <a:rPr lang="es-ES" sz="2400" dirty="0" smtClean="0"/>
              <a:t>.</a:t>
            </a:r>
          </a:p>
          <a:p>
            <a:r>
              <a:rPr lang="es-ES" sz="2400" dirty="0" err="1" smtClean="0"/>
              <a:t>Amiloidosis</a:t>
            </a:r>
            <a:r>
              <a:rPr lang="es-ES" sz="2400" dirty="0" smtClean="0"/>
              <a:t>. </a:t>
            </a:r>
          </a:p>
          <a:p>
            <a:r>
              <a:rPr lang="es-ES" sz="2400" dirty="0" smtClean="0"/>
              <a:t>Infección por </a:t>
            </a:r>
            <a:r>
              <a:rPr lang="es-ES" sz="2400" dirty="0" err="1" smtClean="0"/>
              <a:t>Helicobacter</a:t>
            </a:r>
            <a:r>
              <a:rPr lang="es-ES" sz="2400" dirty="0" smtClean="0"/>
              <a:t> </a:t>
            </a:r>
            <a:r>
              <a:rPr lang="es-ES" sz="2400" dirty="0" err="1" smtClean="0"/>
              <a:t>heilmanii</a:t>
            </a:r>
            <a:r>
              <a:rPr lang="es-ES" sz="2400" dirty="0" smtClean="0"/>
              <a:t>.</a:t>
            </a:r>
          </a:p>
          <a:p>
            <a:r>
              <a:rPr lang="es-ES" sz="2400" dirty="0" smtClean="0"/>
              <a:t>Infecciones bacterianas: sífilis y la tuberculosis.</a:t>
            </a:r>
          </a:p>
          <a:p>
            <a:r>
              <a:rPr lang="es-ES" sz="2400" dirty="0" smtClean="0"/>
              <a:t>Isquemia.</a:t>
            </a:r>
          </a:p>
          <a:p>
            <a:r>
              <a:rPr lang="es-ES" sz="2400" dirty="0" smtClean="0">
                <a:solidFill>
                  <a:srgbClr val="FF0000"/>
                </a:solidFill>
              </a:rPr>
              <a:t>Infecciones virales por </a:t>
            </a:r>
            <a:r>
              <a:rPr lang="es-ES" sz="2400" dirty="0" err="1" smtClean="0">
                <a:solidFill>
                  <a:srgbClr val="FF0000"/>
                </a:solidFill>
              </a:rPr>
              <a:t>citomegalovirus</a:t>
            </a:r>
            <a:r>
              <a:rPr lang="es-ES" sz="2400" dirty="0" smtClean="0">
                <a:solidFill>
                  <a:srgbClr val="FF0000"/>
                </a:solidFill>
              </a:rPr>
              <a:t> o por herpes simple.</a:t>
            </a:r>
          </a:p>
          <a:p>
            <a:r>
              <a:rPr lang="es-ES" sz="2400" dirty="0" smtClean="0"/>
              <a:t>Idiopática: son las de causa desconocida.</a:t>
            </a:r>
          </a:p>
          <a:p>
            <a:endParaRPr lang="es-ES" sz="2000" dirty="0" smtClean="0"/>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44450"/>
            <a:ext cx="8229600" cy="777875"/>
          </a:xfrm>
        </p:spPr>
        <p:txBody>
          <a:bodyPr/>
          <a:lstStyle/>
          <a:p>
            <a:pPr eaLnBrk="1" hangingPunct="1"/>
            <a:r>
              <a:rPr lang="es-ES_tradnl" sz="3200" smtClean="0"/>
              <a:t>HELICOBACTER PYLORI</a:t>
            </a:r>
            <a:r>
              <a:rPr lang="es-ES" sz="3200" smtClean="0"/>
              <a:t> </a:t>
            </a:r>
          </a:p>
        </p:txBody>
      </p:sp>
      <p:sp>
        <p:nvSpPr>
          <p:cNvPr id="8195" name="Rectangle 3"/>
          <p:cNvSpPr>
            <a:spLocks noGrp="1" noChangeArrowheads="1"/>
          </p:cNvSpPr>
          <p:nvPr>
            <p:ph type="body" sz="half" idx="1"/>
          </p:nvPr>
        </p:nvSpPr>
        <p:spPr>
          <a:xfrm>
            <a:off x="34925" y="1285875"/>
            <a:ext cx="4606925" cy="4378325"/>
          </a:xfrm>
        </p:spPr>
        <p:txBody>
          <a:bodyPr/>
          <a:lstStyle/>
          <a:p>
            <a:pPr eaLnBrk="1" hangingPunct="1">
              <a:defRPr/>
            </a:pPr>
            <a:endParaRPr lang="es-ES_tradnl" sz="2400" dirty="0" smtClean="0"/>
          </a:p>
          <a:p>
            <a:pPr eaLnBrk="1" hangingPunct="1">
              <a:defRPr/>
            </a:pPr>
            <a:endParaRPr lang="es-ES_tradnl" sz="2400" dirty="0" smtClean="0"/>
          </a:p>
          <a:p>
            <a:pPr eaLnBrk="1" hangingPunct="1">
              <a:defRPr/>
            </a:pPr>
            <a:r>
              <a:rPr lang="es-ES_tradnl" sz="2400" dirty="0" smtClean="0"/>
              <a:t>En 1983 </a:t>
            </a:r>
            <a:r>
              <a:rPr lang="es-ES_tradnl" sz="2400" dirty="0" err="1" smtClean="0"/>
              <a:t>Robin</a:t>
            </a:r>
            <a:r>
              <a:rPr lang="es-ES_tradnl" sz="2400" dirty="0" smtClean="0"/>
              <a:t> Warren y Barry Marshall descubren la bacteria </a:t>
            </a:r>
            <a:endParaRPr lang="es-ES" sz="2400" dirty="0" smtClean="0"/>
          </a:p>
          <a:p>
            <a:pPr marL="0" indent="0" eaLnBrk="1" hangingPunct="1">
              <a:buFontTx/>
              <a:buNone/>
              <a:defRPr/>
            </a:pPr>
            <a:endParaRPr lang="es-ES" sz="2400" dirty="0" smtClean="0"/>
          </a:p>
          <a:p>
            <a:pPr eaLnBrk="1" hangingPunct="1">
              <a:defRPr/>
            </a:pPr>
            <a:endParaRPr lang="es-ES" sz="2400" dirty="0" smtClean="0"/>
          </a:p>
          <a:p>
            <a:pPr eaLnBrk="1" hangingPunct="1">
              <a:defRPr/>
            </a:pPr>
            <a:r>
              <a:rPr lang="es-ES_tradnl" sz="2400" dirty="0" smtClean="0"/>
              <a:t>En noviembre de 2005, </a:t>
            </a:r>
            <a:r>
              <a:rPr lang="es-ES_tradnl" sz="2400" dirty="0" err="1" smtClean="0"/>
              <a:t>Robin</a:t>
            </a:r>
            <a:r>
              <a:rPr lang="es-ES_tradnl" sz="2400" dirty="0" smtClean="0"/>
              <a:t> Warren y Barry Marshall recibieron el Nobel de Medicina y Fisiología. </a:t>
            </a:r>
            <a:endParaRPr lang="es-ES" sz="2400" dirty="0" smtClean="0"/>
          </a:p>
        </p:txBody>
      </p:sp>
      <p:pic>
        <p:nvPicPr>
          <p:cNvPr id="1434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4288" y="2852936"/>
            <a:ext cx="3438525"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22250"/>
            <a:ext cx="8229600" cy="777875"/>
          </a:xfrm>
        </p:spPr>
        <p:txBody>
          <a:bodyPr/>
          <a:lstStyle/>
          <a:p>
            <a:pPr eaLnBrk="1" hangingPunct="1"/>
            <a:r>
              <a:rPr lang="es-ES_tradnl" sz="3200" smtClean="0">
                <a:solidFill>
                  <a:schemeClr val="tx1"/>
                </a:solidFill>
              </a:rPr>
              <a:t>HELICOBACTER PYLORI</a:t>
            </a:r>
            <a:endParaRPr lang="es-ES" sz="3200" smtClean="0">
              <a:solidFill>
                <a:schemeClr val="tx1"/>
              </a:solidFill>
            </a:endParaRPr>
          </a:p>
        </p:txBody>
      </p:sp>
      <p:sp>
        <p:nvSpPr>
          <p:cNvPr id="15363" name="Rectangle 3"/>
          <p:cNvSpPr>
            <a:spLocks noGrp="1" noChangeArrowheads="1"/>
          </p:cNvSpPr>
          <p:nvPr>
            <p:ph type="body" sz="half" idx="1"/>
          </p:nvPr>
        </p:nvSpPr>
        <p:spPr>
          <a:xfrm>
            <a:off x="0" y="1143000"/>
            <a:ext cx="5214938" cy="5000625"/>
          </a:xfrm>
        </p:spPr>
        <p:txBody>
          <a:bodyPr/>
          <a:lstStyle/>
          <a:p>
            <a:r>
              <a:rPr lang="es-ES" sz="2400" smtClean="0"/>
              <a:t>Enfermedad bacteriana crónica más extendida del mundo</a:t>
            </a:r>
          </a:p>
          <a:p>
            <a:endParaRPr lang="es-ES" sz="2400" smtClean="0"/>
          </a:p>
          <a:p>
            <a:r>
              <a:rPr lang="es-ES" sz="2400" smtClean="0"/>
              <a:t>Vías de transmisión: Fecal-oral. Oral-oral</a:t>
            </a:r>
          </a:p>
          <a:p>
            <a:endParaRPr lang="es-ES" sz="2400" smtClean="0"/>
          </a:p>
          <a:p>
            <a:r>
              <a:rPr lang="es-ES" sz="2400" smtClean="0"/>
              <a:t>La prevalencia de la infección por H. pylori : 50% en los países desarrollados y más de 80% en los países en vías de desarrollo </a:t>
            </a:r>
          </a:p>
          <a:p>
            <a:endParaRPr lang="es-ES" sz="2400" smtClean="0"/>
          </a:p>
        </p:txBody>
      </p:sp>
      <p:pic>
        <p:nvPicPr>
          <p:cNvPr id="15364" name="Picture 5" descr="pyloribn"/>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357813" y="2143125"/>
            <a:ext cx="3575050" cy="2428875"/>
          </a:xfrm>
          <a:noFill/>
        </p:spPr>
      </p:pic>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22250"/>
            <a:ext cx="8229600" cy="777875"/>
          </a:xfrm>
        </p:spPr>
        <p:txBody>
          <a:bodyPr/>
          <a:lstStyle/>
          <a:p>
            <a:pPr eaLnBrk="1" hangingPunct="1"/>
            <a:r>
              <a:rPr lang="es-ES_tradnl" sz="3200" smtClean="0">
                <a:solidFill>
                  <a:schemeClr val="tx1"/>
                </a:solidFill>
              </a:rPr>
              <a:t>HELICOBACTER PYLORI</a:t>
            </a:r>
            <a:endParaRPr lang="es-ES" sz="3200" smtClean="0">
              <a:solidFill>
                <a:schemeClr val="tx1"/>
              </a:solidFill>
            </a:endParaRPr>
          </a:p>
        </p:txBody>
      </p:sp>
      <p:sp>
        <p:nvSpPr>
          <p:cNvPr id="16387" name="Rectangle 3"/>
          <p:cNvSpPr>
            <a:spLocks noGrp="1" noChangeArrowheads="1"/>
          </p:cNvSpPr>
          <p:nvPr>
            <p:ph type="body" sz="half" idx="1"/>
          </p:nvPr>
        </p:nvSpPr>
        <p:spPr>
          <a:xfrm>
            <a:off x="467544" y="1484784"/>
            <a:ext cx="7956376" cy="3633788"/>
          </a:xfrm>
        </p:spPr>
        <p:txBody>
          <a:bodyPr/>
          <a:lstStyle/>
          <a:p>
            <a:endParaRPr lang="es-ES" sz="2000" dirty="0" smtClean="0"/>
          </a:p>
          <a:p>
            <a:r>
              <a:rPr lang="es-ES" sz="2400" dirty="0" smtClean="0"/>
              <a:t>Es reconocida como el agente causal de:</a:t>
            </a:r>
          </a:p>
          <a:p>
            <a:r>
              <a:rPr lang="es-ES" sz="2400" dirty="0" smtClean="0"/>
              <a:t>Gastritis  crónica activa </a:t>
            </a:r>
          </a:p>
          <a:p>
            <a:r>
              <a:rPr lang="es-ES" sz="2400" dirty="0" smtClean="0"/>
              <a:t>Es el principal factor de riesgo para desarrollo de úlcera gástrica y duodenal </a:t>
            </a:r>
          </a:p>
          <a:p>
            <a:r>
              <a:rPr lang="es-ES" sz="2400" dirty="0" smtClean="0"/>
              <a:t>Está relacionada con el desarrollo de cáncer y linfoma MALT gástrico. </a:t>
            </a: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22250"/>
            <a:ext cx="8229600" cy="777875"/>
          </a:xfrm>
        </p:spPr>
        <p:txBody>
          <a:bodyPr/>
          <a:lstStyle/>
          <a:p>
            <a:pPr eaLnBrk="1" hangingPunct="1"/>
            <a:r>
              <a:rPr lang="es-ES_tradnl" sz="3200" smtClean="0">
                <a:solidFill>
                  <a:schemeClr val="tx1"/>
                </a:solidFill>
              </a:rPr>
              <a:t>FACTORES DE RIESGO DE INFECCIÓN POR HELICOBACTER PYLORI</a:t>
            </a:r>
            <a:endParaRPr lang="es-ES" sz="3200" smtClean="0">
              <a:solidFill>
                <a:schemeClr val="tx1"/>
              </a:solidFill>
            </a:endParaRPr>
          </a:p>
        </p:txBody>
      </p:sp>
      <p:sp>
        <p:nvSpPr>
          <p:cNvPr id="17411" name="Rectangle 3"/>
          <p:cNvSpPr>
            <a:spLocks noGrp="1" noChangeArrowheads="1"/>
          </p:cNvSpPr>
          <p:nvPr>
            <p:ph type="body" sz="half" idx="1"/>
          </p:nvPr>
        </p:nvSpPr>
        <p:spPr>
          <a:xfrm>
            <a:off x="611560" y="1268760"/>
            <a:ext cx="8028384" cy="5143500"/>
          </a:xfrm>
        </p:spPr>
        <p:txBody>
          <a:bodyPr/>
          <a:lstStyle/>
          <a:p>
            <a:pPr>
              <a:buFontTx/>
              <a:buNone/>
            </a:pPr>
            <a:endParaRPr lang="es-ES" sz="2400" dirty="0" smtClean="0"/>
          </a:p>
          <a:p>
            <a:r>
              <a:rPr lang="es-ES" sz="2000" dirty="0" smtClean="0"/>
              <a:t>Bajo nivel socioeconómico y educativo</a:t>
            </a:r>
          </a:p>
          <a:p>
            <a:endParaRPr lang="es-ES" sz="2000" dirty="0" smtClean="0"/>
          </a:p>
          <a:p>
            <a:r>
              <a:rPr lang="es-ES" sz="2000" dirty="0" smtClean="0"/>
              <a:t>Condiciones sanitarias insuficientes </a:t>
            </a:r>
          </a:p>
          <a:p>
            <a:endParaRPr lang="es-ES" sz="2000" dirty="0" smtClean="0"/>
          </a:p>
          <a:p>
            <a:r>
              <a:rPr lang="es-ES" sz="2000" dirty="0" smtClean="0"/>
              <a:t>Hacinamiento</a:t>
            </a:r>
          </a:p>
          <a:p>
            <a:endParaRPr lang="es-ES" sz="2000" dirty="0" smtClean="0"/>
          </a:p>
          <a:p>
            <a:r>
              <a:rPr lang="es-ES" sz="2000" dirty="0" smtClean="0"/>
              <a:t>Mal manejo del agua </a:t>
            </a:r>
            <a:r>
              <a:rPr lang="es-ES" sz="2000" dirty="0" err="1" smtClean="0"/>
              <a:t>ingerible</a:t>
            </a:r>
            <a:endParaRPr lang="es-ES" sz="2000" dirty="0" smtClean="0"/>
          </a:p>
          <a:p>
            <a:endParaRPr lang="es-ES" sz="2000" dirty="0" smtClean="0"/>
          </a:p>
          <a:p>
            <a:r>
              <a:rPr lang="es-ES" sz="2000" dirty="0" smtClean="0"/>
              <a:t>Habitación sin provisión de agua potable</a:t>
            </a:r>
          </a:p>
          <a:p>
            <a:endParaRPr lang="es-ES" sz="2000" dirty="0" smtClean="0"/>
          </a:p>
          <a:p>
            <a:r>
              <a:rPr lang="es-ES" sz="2000" dirty="0" smtClean="0"/>
              <a:t>Edad: se ha establecido que a mayor edad, mayor probabilidad de infección</a:t>
            </a:r>
            <a:r>
              <a:rPr lang="es-ES" sz="2400" dirty="0" smtClean="0"/>
              <a:t>.</a:t>
            </a: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texto 2"/>
          <p:cNvSpPr>
            <a:spLocks noGrp="1"/>
          </p:cNvSpPr>
          <p:nvPr>
            <p:ph type="body" sz="half" idx="1"/>
          </p:nvPr>
        </p:nvSpPr>
        <p:spPr>
          <a:xfrm>
            <a:off x="395536" y="1693069"/>
            <a:ext cx="8245549" cy="4114800"/>
          </a:xfrm>
        </p:spPr>
        <p:txBody>
          <a:bodyPr/>
          <a:lstStyle/>
          <a:p>
            <a:r>
              <a:rPr lang="es-ES" sz="2000" dirty="0" smtClean="0"/>
              <a:t>Bacteria </a:t>
            </a:r>
            <a:r>
              <a:rPr lang="es-ES" sz="2000" dirty="0" err="1" smtClean="0"/>
              <a:t>gram</a:t>
            </a:r>
            <a:r>
              <a:rPr lang="es-ES" sz="2000" dirty="0" smtClean="0"/>
              <a:t> negativa, </a:t>
            </a:r>
            <a:r>
              <a:rPr lang="es-ES" sz="2000" dirty="0" err="1" smtClean="0"/>
              <a:t>microaerofílico</a:t>
            </a:r>
            <a:r>
              <a:rPr lang="es-ES" sz="2000" dirty="0" smtClean="0"/>
              <a:t>, tamaño de 2-3nm, con formas curva o </a:t>
            </a:r>
            <a:r>
              <a:rPr lang="es-ES" sz="2000" dirty="0" err="1" smtClean="0"/>
              <a:t>espirilado</a:t>
            </a:r>
            <a:r>
              <a:rPr lang="es-ES" sz="2000" dirty="0" smtClean="0"/>
              <a:t>, con 4-6 </a:t>
            </a:r>
            <a:r>
              <a:rPr lang="es-ES" sz="2000" dirty="0" err="1" smtClean="0"/>
              <a:t>flágelos</a:t>
            </a:r>
            <a:r>
              <a:rPr lang="es-ES" sz="2000" dirty="0" smtClean="0"/>
              <a:t> en uno de sus polos que le dan gran movilidad.</a:t>
            </a:r>
          </a:p>
          <a:p>
            <a:pPr>
              <a:buFontTx/>
              <a:buNone/>
            </a:pPr>
            <a:r>
              <a:rPr lang="es-ES" sz="2000" dirty="0" smtClean="0"/>
              <a:t> </a:t>
            </a:r>
          </a:p>
          <a:p>
            <a:r>
              <a:rPr lang="es-ES" sz="2000" dirty="0" smtClean="0"/>
              <a:t>Coloniza el estómago. Penetra la capa de gel mucosa          epitelio gástrico. Infecta solo el epitelio de tipo gástrico. </a:t>
            </a:r>
          </a:p>
          <a:p>
            <a:pPr>
              <a:buFontTx/>
              <a:buNone/>
            </a:pPr>
            <a:endParaRPr lang="es-ES" sz="2000" dirty="0" smtClean="0"/>
          </a:p>
          <a:p>
            <a:r>
              <a:rPr lang="es-ES" sz="2000" dirty="0" smtClean="0"/>
              <a:t>Su característica bioquímica más sobresaliente  es la producción de ureasa que cataliza la hidrólisis de la urea en amonio y bióxido de carbono</a:t>
            </a:r>
          </a:p>
          <a:p>
            <a:pPr>
              <a:buFontTx/>
              <a:buNone/>
            </a:pPr>
            <a:endParaRPr lang="es-ES" sz="2000" dirty="0" smtClean="0"/>
          </a:p>
        </p:txBody>
      </p:sp>
      <p:sp>
        <p:nvSpPr>
          <p:cNvPr id="18436" name="Rectangle 2"/>
          <p:cNvSpPr>
            <a:spLocks noGrp="1" noChangeArrowheads="1"/>
          </p:cNvSpPr>
          <p:nvPr>
            <p:ph type="title"/>
          </p:nvPr>
        </p:nvSpPr>
        <p:spPr>
          <a:xfrm>
            <a:off x="457200" y="222250"/>
            <a:ext cx="8229600" cy="777875"/>
          </a:xfrm>
        </p:spPr>
        <p:txBody>
          <a:bodyPr/>
          <a:lstStyle/>
          <a:p>
            <a:pPr eaLnBrk="1" hangingPunct="1"/>
            <a:r>
              <a:rPr lang="es-ES_tradnl" sz="3200" smtClean="0">
                <a:solidFill>
                  <a:schemeClr val="tx1"/>
                </a:solidFill>
              </a:rPr>
              <a:t>CARACTERÍSTICAS DEL HELICOBACTER PYLORI</a:t>
            </a:r>
            <a:endParaRPr lang="es-ES" sz="3200" smtClean="0">
              <a:solidFill>
                <a:schemeClr val="tx1"/>
              </a:solidFill>
            </a:endParaRPr>
          </a:p>
        </p:txBody>
      </p:sp>
      <p:sp>
        <p:nvSpPr>
          <p:cNvPr id="5" name="4 Flecha derecha"/>
          <p:cNvSpPr/>
          <p:nvPr/>
        </p:nvSpPr>
        <p:spPr>
          <a:xfrm>
            <a:off x="2857500" y="3643313"/>
            <a:ext cx="571500" cy="214312"/>
          </a:xfrm>
          <a:prstGeom prst="rightArrow">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44450"/>
            <a:ext cx="8229600" cy="777875"/>
          </a:xfrm>
        </p:spPr>
        <p:txBody>
          <a:bodyPr/>
          <a:lstStyle/>
          <a:p>
            <a:pPr eaLnBrk="1" hangingPunct="1"/>
            <a:r>
              <a:rPr lang="es-ES_tradnl" sz="3200" smtClean="0">
                <a:solidFill>
                  <a:schemeClr val="tx1"/>
                </a:solidFill>
              </a:rPr>
              <a:t>MODO DE INFECCIÓN DE H. PYLORI</a:t>
            </a:r>
            <a:endParaRPr lang="es-ES" sz="3200" smtClean="0">
              <a:solidFill>
                <a:schemeClr val="tx1"/>
              </a:solidFill>
            </a:endParaRPr>
          </a:p>
        </p:txBody>
      </p:sp>
      <p:sp>
        <p:nvSpPr>
          <p:cNvPr id="19459" name="Rectangle 3"/>
          <p:cNvSpPr>
            <a:spLocks noGrp="1" noChangeArrowheads="1"/>
          </p:cNvSpPr>
          <p:nvPr>
            <p:ph type="body" sz="half" idx="1"/>
          </p:nvPr>
        </p:nvSpPr>
        <p:spPr>
          <a:xfrm>
            <a:off x="0" y="857250"/>
            <a:ext cx="5072063" cy="2714625"/>
          </a:xfrm>
        </p:spPr>
        <p:txBody>
          <a:bodyPr/>
          <a:lstStyle/>
          <a:p>
            <a:pPr marL="457200" indent="-457200">
              <a:lnSpc>
                <a:spcPct val="150000"/>
              </a:lnSpc>
              <a:buFontTx/>
              <a:buAutoNum type="arabicPeriod"/>
            </a:pPr>
            <a:r>
              <a:rPr lang="es-ES_tradnl" sz="2400" smtClean="0"/>
              <a:t>H. pylori penetra la capa mucosa del estómago y se adhiere a la superficie entre la capa mucosa y epitelial gástrica.</a:t>
            </a:r>
          </a:p>
          <a:p>
            <a:pPr marL="457200" indent="-457200">
              <a:lnSpc>
                <a:spcPct val="150000"/>
              </a:lnSpc>
              <a:buFontTx/>
              <a:buNone/>
            </a:pPr>
            <a:endParaRPr lang="es-ES_tradnl" sz="2400" smtClean="0"/>
          </a:p>
          <a:p>
            <a:pPr marL="457200" indent="-457200">
              <a:lnSpc>
                <a:spcPct val="150000"/>
              </a:lnSpc>
              <a:buFontTx/>
              <a:buNone/>
            </a:pPr>
            <a:r>
              <a:rPr lang="es-ES_tradnl" sz="2400" smtClean="0"/>
              <a:t>2. </a:t>
            </a:r>
            <a:r>
              <a:rPr lang="es-ES" sz="2400" smtClean="0"/>
              <a:t>Ureasa: esta enzima convierte la urea gástrica en amonio y CO2, lo que permite neutralizar el pH ácido del estómago. </a:t>
            </a:r>
            <a:endParaRPr lang="es-ES_tradnl" sz="2400" smtClean="0"/>
          </a:p>
        </p:txBody>
      </p:sp>
      <p:pic>
        <p:nvPicPr>
          <p:cNvPr id="1946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3929063"/>
            <a:ext cx="40005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p:cNvPicPr>
            <a:picLocks noGrp="1"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5000625" y="1071563"/>
            <a:ext cx="4038600" cy="2041525"/>
          </a:xfrm>
          <a:noFill/>
        </p:spPr>
      </p:pic>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ángulo 4"/>
          <p:cNvSpPr>
            <a:spLocks noChangeArrowheads="1"/>
          </p:cNvSpPr>
          <p:nvPr/>
        </p:nvSpPr>
        <p:spPr bwMode="auto">
          <a:xfrm>
            <a:off x="214313" y="1143000"/>
            <a:ext cx="4429125"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s-ES_tradnl" sz="2400"/>
              <a:t>3. Migración y proliferación de H. pylori al foco de infección</a:t>
            </a:r>
          </a:p>
          <a:p>
            <a:pPr eaLnBrk="1" hangingPunct="1">
              <a:lnSpc>
                <a:spcPct val="150000"/>
              </a:lnSpc>
            </a:pPr>
            <a:endParaRPr lang="es-ES_tradnl" sz="2000"/>
          </a:p>
          <a:p>
            <a:pPr eaLnBrk="1" hangingPunct="1">
              <a:lnSpc>
                <a:spcPct val="150000"/>
              </a:lnSpc>
            </a:pPr>
            <a:r>
              <a:rPr lang="es-ES_tradnl" sz="2400"/>
              <a:t>4. Se desarrolla la ulceración con destrucción de la mucosa, inflamación y muerte de las células mucosas. </a:t>
            </a:r>
          </a:p>
          <a:p>
            <a:pPr eaLnBrk="1" hangingPunct="1">
              <a:lnSpc>
                <a:spcPct val="150000"/>
              </a:lnSpc>
            </a:pPr>
            <a:endParaRPr lang="es-ES_tradnl" sz="2000"/>
          </a:p>
        </p:txBody>
      </p:sp>
      <p:sp>
        <p:nvSpPr>
          <p:cNvPr id="20483" name="Rectangle 2"/>
          <p:cNvSpPr>
            <a:spLocks noGrp="1" noChangeArrowheads="1"/>
          </p:cNvSpPr>
          <p:nvPr>
            <p:ph type="title"/>
          </p:nvPr>
        </p:nvSpPr>
        <p:spPr>
          <a:xfrm>
            <a:off x="457200" y="44450"/>
            <a:ext cx="8229600" cy="777875"/>
          </a:xfrm>
        </p:spPr>
        <p:txBody>
          <a:bodyPr/>
          <a:lstStyle/>
          <a:p>
            <a:pPr eaLnBrk="1" hangingPunct="1"/>
            <a:r>
              <a:rPr lang="es-ES_tradnl" sz="3200" smtClean="0">
                <a:solidFill>
                  <a:schemeClr val="tx1"/>
                </a:solidFill>
              </a:rPr>
              <a:t>MODO DE INFECCIÓN DE H. PYLORI</a:t>
            </a:r>
            <a:endParaRPr lang="es-ES" sz="3200" smtClean="0">
              <a:solidFill>
                <a:schemeClr val="tx1"/>
              </a:solidFill>
            </a:endParaRPr>
          </a:p>
        </p:txBody>
      </p:sp>
      <p:pic>
        <p:nvPicPr>
          <p:cNvPr id="204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338" y="3000375"/>
            <a:ext cx="40767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p:cNvPicPr>
            <a:picLocks noGrp="1"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4572000" y="857250"/>
            <a:ext cx="4038600" cy="2062163"/>
          </a:xfrm>
          <a:noFill/>
        </p:spPr>
      </p:pic>
      <p:sp>
        <p:nvSpPr>
          <p:cNvPr id="20486" name="10 CuadroTexto"/>
          <p:cNvSpPr txBox="1">
            <a:spLocks noChangeArrowheads="1"/>
          </p:cNvSpPr>
          <p:nvPr/>
        </p:nvSpPr>
        <p:spPr bwMode="auto">
          <a:xfrm>
            <a:off x="4500563" y="5186363"/>
            <a:ext cx="450056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ES_tradnl" sz="2000"/>
              <a:t>Factores de virulencia (cepas del helicobacter): Gen vac A y </a:t>
            </a:r>
            <a:r>
              <a:rPr lang="es-ES" sz="2000"/>
              <a:t>gen cagA </a:t>
            </a:r>
            <a:r>
              <a:rPr lang="es-ES_tradnl" sz="2000"/>
              <a:t>que codifican la citoxina vacuolizante CacA y las proteina CagA y </a:t>
            </a:r>
            <a:r>
              <a:rPr lang="es-ES" sz="2000"/>
              <a:t>VacA.</a:t>
            </a:r>
            <a:endParaRPr lang="es-ES_tradnl" sz="2000"/>
          </a:p>
          <a:p>
            <a:pPr algn="ctr"/>
            <a:endParaRPr lang="es-ES"/>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ángulo 3"/>
          <p:cNvSpPr>
            <a:spLocks noChangeArrowheads="1"/>
          </p:cNvSpPr>
          <p:nvPr/>
        </p:nvSpPr>
        <p:spPr bwMode="auto">
          <a:xfrm>
            <a:off x="323850" y="2133600"/>
            <a:ext cx="84963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9388" indent="-179388" algn="just"/>
            <a:r>
              <a:rPr lang="es-ES" sz="2800">
                <a:cs typeface="Times New Roman" pitchFamily="18" charset="0"/>
              </a:rPr>
              <a:t>Concepto. Clasificación. Epidemiología. Etiología.</a:t>
            </a:r>
          </a:p>
          <a:p>
            <a:pPr marL="179388" indent="-179388" algn="just"/>
            <a:r>
              <a:rPr lang="es-ES" sz="2800">
                <a:cs typeface="Times New Roman" pitchFamily="18" charset="0"/>
              </a:rPr>
              <a:t>Fisiopatología, papel de la infección por</a:t>
            </a:r>
          </a:p>
          <a:p>
            <a:pPr marL="179388" indent="-179388" algn="just"/>
            <a:r>
              <a:rPr lang="es-ES" sz="2800">
                <a:cs typeface="Times New Roman" pitchFamily="18" charset="0"/>
              </a:rPr>
              <a:t>Helicobacter pylori. Diagnóstico clínico.</a:t>
            </a:r>
          </a:p>
          <a:p>
            <a:pPr marL="179388" indent="-179388" algn="just"/>
            <a:r>
              <a:rPr lang="es-ES" sz="2800">
                <a:cs typeface="Times New Roman" pitchFamily="18" charset="0"/>
              </a:rPr>
              <a:t>Complicaciones. Exámenes complementarios.</a:t>
            </a:r>
          </a:p>
          <a:p>
            <a:pPr marL="179388" indent="-179388" algn="just"/>
            <a:r>
              <a:rPr lang="es-ES" sz="2800">
                <a:cs typeface="Times New Roman" pitchFamily="18" charset="0"/>
              </a:rPr>
              <a:t>Tratamiento</a:t>
            </a:r>
            <a:endParaRPr lang="es-ES" sz="2800">
              <a:latin typeface="Times New Roman" pitchFamily="18" charset="0"/>
              <a:cs typeface="Times New Roman" pitchFamily="18" charset="0"/>
            </a:endParaRPr>
          </a:p>
        </p:txBody>
      </p:sp>
      <p:sp>
        <p:nvSpPr>
          <p:cNvPr id="3075" name="CuadroTexto 4"/>
          <p:cNvSpPr txBox="1">
            <a:spLocks noChangeArrowheads="1"/>
          </p:cNvSpPr>
          <p:nvPr/>
        </p:nvSpPr>
        <p:spPr bwMode="auto">
          <a:xfrm>
            <a:off x="971550" y="404813"/>
            <a:ext cx="5616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s-ES" sz="4400" b="1"/>
              <a:t>Sumario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22250"/>
            <a:ext cx="8229600" cy="777875"/>
          </a:xfrm>
        </p:spPr>
        <p:txBody>
          <a:bodyPr/>
          <a:lstStyle/>
          <a:p>
            <a:pPr eaLnBrk="1" hangingPunct="1"/>
            <a:r>
              <a:rPr lang="es-ES_tradnl" sz="3200" smtClean="0">
                <a:solidFill>
                  <a:schemeClr val="tx1"/>
                </a:solidFill>
              </a:rPr>
              <a:t>ANTIINFLAMATORIOS NO ESTEROIDEOS (AINE)</a:t>
            </a:r>
            <a:endParaRPr lang="es-ES" sz="3200" smtClean="0">
              <a:solidFill>
                <a:schemeClr val="tx1"/>
              </a:solidFill>
            </a:endParaRPr>
          </a:p>
        </p:txBody>
      </p:sp>
      <p:sp>
        <p:nvSpPr>
          <p:cNvPr id="21507" name="Rectangle 3"/>
          <p:cNvSpPr>
            <a:spLocks noGrp="1" noChangeArrowheads="1"/>
          </p:cNvSpPr>
          <p:nvPr>
            <p:ph type="body" sz="half" idx="1"/>
          </p:nvPr>
        </p:nvSpPr>
        <p:spPr>
          <a:xfrm>
            <a:off x="2123728" y="1844824"/>
            <a:ext cx="6264696" cy="3714750"/>
          </a:xfrm>
        </p:spPr>
        <p:txBody>
          <a:bodyPr/>
          <a:lstStyle/>
          <a:p>
            <a:pPr>
              <a:buFontTx/>
              <a:buNone/>
            </a:pPr>
            <a:endParaRPr lang="es-ES_tradnl" sz="2000" dirty="0" smtClean="0"/>
          </a:p>
          <a:p>
            <a:pPr>
              <a:buFontTx/>
              <a:buNone/>
            </a:pPr>
            <a:r>
              <a:rPr lang="es-ES_tradnl" sz="2000" dirty="0" smtClean="0"/>
              <a:t>Efecto tóxico de los </a:t>
            </a:r>
            <a:r>
              <a:rPr lang="es-ES_tradnl" sz="2000" dirty="0" err="1" smtClean="0"/>
              <a:t>AINEs</a:t>
            </a:r>
            <a:r>
              <a:rPr lang="es-ES_tradnl" sz="2000" dirty="0" smtClean="0"/>
              <a:t> : </a:t>
            </a:r>
          </a:p>
          <a:p>
            <a:pPr>
              <a:buFontTx/>
              <a:buNone/>
            </a:pPr>
            <a:endParaRPr lang="es-ES_tradnl" sz="2000" dirty="0" smtClean="0"/>
          </a:p>
          <a:p>
            <a:r>
              <a:rPr lang="es-ES_tradnl" sz="2000" dirty="0" smtClean="0"/>
              <a:t>Efecto local directo provocando la lisis celular; alteran la </a:t>
            </a:r>
            <a:r>
              <a:rPr lang="es-ES_tradnl" sz="2000" dirty="0" err="1" smtClean="0"/>
              <a:t>hidrofobicidad</a:t>
            </a:r>
            <a:r>
              <a:rPr lang="es-ES_tradnl" sz="2000" dirty="0" smtClean="0"/>
              <a:t> y propiedades del moco.</a:t>
            </a:r>
          </a:p>
          <a:p>
            <a:endParaRPr lang="es-ES_tradnl" sz="2000" dirty="0" smtClean="0"/>
          </a:p>
          <a:p>
            <a:r>
              <a:rPr lang="es-ES_tradnl" sz="2000" dirty="0" smtClean="0"/>
              <a:t>Efecto sistémico, producen depleción de prostaglandinas endógenas</a:t>
            </a: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57200" y="150813"/>
            <a:ext cx="8229600" cy="777875"/>
          </a:xfrm>
        </p:spPr>
        <p:txBody>
          <a:bodyPr/>
          <a:lstStyle/>
          <a:p>
            <a:pPr eaLnBrk="1" hangingPunct="1"/>
            <a:r>
              <a:rPr lang="es-ES_tradnl" sz="3200" smtClean="0">
                <a:solidFill>
                  <a:schemeClr val="tx1"/>
                </a:solidFill>
              </a:rPr>
              <a:t>FACTORES AGRESIVOS Y DEFENSIVOS.</a:t>
            </a:r>
            <a:endParaRPr lang="es-ES" sz="3200" smtClean="0">
              <a:solidFill>
                <a:schemeClr val="tx1"/>
              </a:solidFill>
            </a:endParaRPr>
          </a:p>
        </p:txBody>
      </p:sp>
      <p:sp>
        <p:nvSpPr>
          <p:cNvPr id="22532" name="4 Marcador de texto"/>
          <p:cNvSpPr>
            <a:spLocks noGrp="1"/>
          </p:cNvSpPr>
          <p:nvPr>
            <p:ph type="body" sz="half" idx="1"/>
          </p:nvPr>
        </p:nvSpPr>
        <p:spPr>
          <a:xfrm>
            <a:off x="467544" y="1412776"/>
            <a:ext cx="8391847" cy="4525962"/>
          </a:xfrm>
        </p:spPr>
        <p:txBody>
          <a:bodyPr/>
          <a:lstStyle/>
          <a:p>
            <a:r>
              <a:rPr lang="es-ES" sz="1800" dirty="0" smtClean="0"/>
              <a:t>La barrera mucosa gástrica es la propiedad que posee la mucosa gástrica para contener una solución ácida, evitando la </a:t>
            </a:r>
            <a:r>
              <a:rPr lang="es-ES" sz="1800" dirty="0" err="1" smtClean="0"/>
              <a:t>retrodifusión</a:t>
            </a:r>
            <a:r>
              <a:rPr lang="es-ES" sz="1800" dirty="0" smtClean="0"/>
              <a:t> de los hidrogeniones a su través.</a:t>
            </a:r>
          </a:p>
          <a:p>
            <a:r>
              <a:rPr lang="es-ES" sz="1800" dirty="0" smtClean="0"/>
              <a:t>La ruptura de esta barrera permite el paso de hidrogeniones, lo que unido a la acción de la pepsina producida por activación del </a:t>
            </a:r>
            <a:r>
              <a:rPr lang="es-ES" sz="1800" dirty="0" err="1" smtClean="0"/>
              <a:t>pepsinógeno</a:t>
            </a:r>
            <a:r>
              <a:rPr lang="es-ES" sz="1800" dirty="0" smtClean="0"/>
              <a:t>, conduce a la aparición de la necrosis del epitelio, dando lugar a erosiones o úlceras.</a:t>
            </a:r>
          </a:p>
          <a:p>
            <a:r>
              <a:rPr lang="es-ES" sz="1800" dirty="0" smtClean="0"/>
              <a:t>La integridad de la mucosa gástrica dependerá por tanto de que se establezca un equilibrio entre los factores agresivos de la mucosa y los factores defensivos de la misma.</a:t>
            </a: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457200" y="150813"/>
            <a:ext cx="8229600" cy="777875"/>
          </a:xfrm>
        </p:spPr>
        <p:txBody>
          <a:bodyPr/>
          <a:lstStyle/>
          <a:p>
            <a:pPr eaLnBrk="1" hangingPunct="1"/>
            <a:r>
              <a:rPr lang="es-ES_tradnl" sz="3200" smtClean="0">
                <a:solidFill>
                  <a:schemeClr val="tx1"/>
                </a:solidFill>
              </a:rPr>
              <a:t>FACTORES AGRESIVOS Y DEFENSIVOS.</a:t>
            </a:r>
            <a:endParaRPr lang="es-ES" sz="3200" smtClean="0">
              <a:solidFill>
                <a:schemeClr val="tx1"/>
              </a:solidFill>
            </a:endParaRPr>
          </a:p>
        </p:txBody>
      </p:sp>
      <p:sp>
        <p:nvSpPr>
          <p:cNvPr id="23556" name="4 Marcador de texto"/>
          <p:cNvSpPr>
            <a:spLocks noGrp="1"/>
          </p:cNvSpPr>
          <p:nvPr>
            <p:ph type="body" sz="half" idx="1"/>
          </p:nvPr>
        </p:nvSpPr>
        <p:spPr>
          <a:xfrm>
            <a:off x="428624" y="1046162"/>
            <a:ext cx="7815783" cy="5551189"/>
          </a:xfrm>
        </p:spPr>
        <p:txBody>
          <a:bodyPr/>
          <a:lstStyle/>
          <a:p>
            <a:pPr>
              <a:lnSpc>
                <a:spcPct val="80000"/>
              </a:lnSpc>
              <a:buFontTx/>
              <a:buNone/>
            </a:pPr>
            <a:r>
              <a:rPr lang="es-ES_tradnl" sz="1800" dirty="0" smtClean="0"/>
              <a:t>Factores agresivos:</a:t>
            </a:r>
          </a:p>
          <a:p>
            <a:pPr>
              <a:lnSpc>
                <a:spcPct val="80000"/>
              </a:lnSpc>
            </a:pPr>
            <a:r>
              <a:rPr lang="es-ES_tradnl" sz="1800" dirty="0" smtClean="0"/>
              <a:t>HCL</a:t>
            </a:r>
          </a:p>
          <a:p>
            <a:pPr>
              <a:lnSpc>
                <a:spcPct val="80000"/>
              </a:lnSpc>
            </a:pPr>
            <a:r>
              <a:rPr lang="es-ES_tradnl" sz="1800" dirty="0" smtClean="0"/>
              <a:t>Pepsina.</a:t>
            </a:r>
          </a:p>
          <a:p>
            <a:pPr>
              <a:lnSpc>
                <a:spcPct val="80000"/>
              </a:lnSpc>
            </a:pPr>
            <a:r>
              <a:rPr lang="es-ES_tradnl" sz="1800" dirty="0" smtClean="0"/>
              <a:t>Ácidos biliares.</a:t>
            </a:r>
          </a:p>
          <a:p>
            <a:pPr>
              <a:lnSpc>
                <a:spcPct val="80000"/>
              </a:lnSpc>
            </a:pPr>
            <a:r>
              <a:rPr lang="es-ES_tradnl" sz="1800" dirty="0" smtClean="0"/>
              <a:t>Trastornos motilidad.</a:t>
            </a:r>
          </a:p>
          <a:p>
            <a:pPr>
              <a:lnSpc>
                <a:spcPct val="80000"/>
              </a:lnSpc>
            </a:pPr>
            <a:r>
              <a:rPr lang="es-ES_tradnl" sz="1800" dirty="0" smtClean="0"/>
              <a:t>Alcohol.</a:t>
            </a:r>
          </a:p>
          <a:p>
            <a:pPr>
              <a:lnSpc>
                <a:spcPct val="80000"/>
              </a:lnSpc>
            </a:pPr>
            <a:r>
              <a:rPr lang="es-ES_tradnl" sz="1800" dirty="0" smtClean="0"/>
              <a:t>Drogas </a:t>
            </a:r>
            <a:r>
              <a:rPr lang="es-ES_tradnl" sz="1800" dirty="0" err="1" smtClean="0"/>
              <a:t>AINEs</a:t>
            </a:r>
            <a:r>
              <a:rPr lang="es-ES_tradnl" sz="1800" dirty="0" smtClean="0"/>
              <a:t>.</a:t>
            </a:r>
          </a:p>
          <a:p>
            <a:pPr>
              <a:lnSpc>
                <a:spcPct val="80000"/>
              </a:lnSpc>
            </a:pPr>
            <a:r>
              <a:rPr lang="es-ES_tradnl" sz="1800" dirty="0" smtClean="0"/>
              <a:t>Esteroides.</a:t>
            </a:r>
          </a:p>
          <a:p>
            <a:pPr>
              <a:lnSpc>
                <a:spcPct val="80000"/>
              </a:lnSpc>
            </a:pPr>
            <a:r>
              <a:rPr lang="es-ES_tradnl" sz="1800" dirty="0" err="1" smtClean="0"/>
              <a:t>Helicobacter</a:t>
            </a:r>
            <a:r>
              <a:rPr lang="es-ES_tradnl" sz="1800" dirty="0" smtClean="0"/>
              <a:t> Pylori</a:t>
            </a:r>
          </a:p>
          <a:p>
            <a:pPr>
              <a:lnSpc>
                <a:spcPct val="80000"/>
              </a:lnSpc>
            </a:pPr>
            <a:r>
              <a:rPr lang="es-ES_tradnl" sz="1800" dirty="0" smtClean="0"/>
              <a:t>Tabaquismo</a:t>
            </a:r>
          </a:p>
          <a:p>
            <a:pPr>
              <a:lnSpc>
                <a:spcPct val="80000"/>
              </a:lnSpc>
            </a:pPr>
            <a:endParaRPr lang="es-ES_tradnl" sz="1800" dirty="0" smtClean="0"/>
          </a:p>
          <a:p>
            <a:pPr>
              <a:lnSpc>
                <a:spcPct val="80000"/>
              </a:lnSpc>
              <a:buFontTx/>
              <a:buNone/>
            </a:pPr>
            <a:r>
              <a:rPr lang="es-ES_tradnl" sz="1800" dirty="0" smtClean="0"/>
              <a:t>     Factores defensivos</a:t>
            </a:r>
            <a:r>
              <a:rPr lang="es-ES_tradnl" sz="1800" u="sng" dirty="0" smtClean="0"/>
              <a:t>:</a:t>
            </a:r>
            <a:endParaRPr lang="es-ES_tradnl" sz="1800" dirty="0" smtClean="0"/>
          </a:p>
          <a:p>
            <a:pPr>
              <a:lnSpc>
                <a:spcPct val="80000"/>
              </a:lnSpc>
            </a:pPr>
            <a:r>
              <a:rPr lang="es-ES_tradnl" sz="1800" dirty="0" smtClean="0"/>
              <a:t>Prostaglandinas.</a:t>
            </a:r>
          </a:p>
          <a:p>
            <a:pPr>
              <a:lnSpc>
                <a:spcPct val="80000"/>
              </a:lnSpc>
            </a:pPr>
            <a:r>
              <a:rPr lang="es-ES_tradnl" sz="1800" dirty="0" smtClean="0"/>
              <a:t>Bicarbonato.</a:t>
            </a:r>
          </a:p>
          <a:p>
            <a:pPr>
              <a:lnSpc>
                <a:spcPct val="80000"/>
              </a:lnSpc>
            </a:pPr>
            <a:r>
              <a:rPr lang="es-ES_tradnl" sz="1800" dirty="0" smtClean="0"/>
              <a:t>Mucus.</a:t>
            </a:r>
          </a:p>
          <a:p>
            <a:pPr>
              <a:lnSpc>
                <a:spcPct val="80000"/>
              </a:lnSpc>
            </a:pPr>
            <a:r>
              <a:rPr lang="es-ES_tradnl" sz="1800" dirty="0" smtClean="0"/>
              <a:t>Fosfolípidos.</a:t>
            </a:r>
          </a:p>
          <a:p>
            <a:pPr>
              <a:lnSpc>
                <a:spcPct val="80000"/>
              </a:lnSpc>
            </a:pPr>
            <a:r>
              <a:rPr lang="es-ES_tradnl" sz="1800" dirty="0" smtClean="0"/>
              <a:t>Células epiteliales.</a:t>
            </a:r>
          </a:p>
          <a:p>
            <a:pPr>
              <a:lnSpc>
                <a:spcPct val="80000"/>
              </a:lnSpc>
            </a:pPr>
            <a:r>
              <a:rPr lang="es-ES_tradnl" sz="1800" dirty="0" smtClean="0"/>
              <a:t>Microcirculación.</a:t>
            </a:r>
          </a:p>
          <a:p>
            <a:pPr>
              <a:lnSpc>
                <a:spcPct val="80000"/>
              </a:lnSpc>
            </a:pPr>
            <a:r>
              <a:rPr lang="es-ES_tradnl" sz="1800" dirty="0" smtClean="0"/>
              <a:t>Sistema nervioso.</a:t>
            </a:r>
          </a:p>
          <a:p>
            <a:pPr>
              <a:lnSpc>
                <a:spcPct val="80000"/>
              </a:lnSpc>
            </a:pPr>
            <a:r>
              <a:rPr lang="es-ES_tradnl" sz="1800" dirty="0" smtClean="0"/>
              <a:t>Sistema </a:t>
            </a:r>
            <a:r>
              <a:rPr lang="es-ES_tradnl" sz="1800" dirty="0" err="1" smtClean="0"/>
              <a:t>enterico</a:t>
            </a:r>
            <a:r>
              <a:rPr lang="es-ES_tradnl" sz="1800" dirty="0" smtClean="0"/>
              <a:t>.</a:t>
            </a:r>
          </a:p>
          <a:p>
            <a:endParaRPr lang="es-ES" sz="1800" dirty="0" smtClean="0"/>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93688"/>
            <a:ext cx="8229600" cy="777875"/>
          </a:xfrm>
        </p:spPr>
        <p:txBody>
          <a:bodyPr/>
          <a:lstStyle/>
          <a:p>
            <a:r>
              <a:rPr lang="es-ES_tradnl" sz="3200" b="1" smtClean="0"/>
              <a:t> </a:t>
            </a:r>
            <a:r>
              <a:rPr lang="es-ES" sz="3200" smtClean="0">
                <a:solidFill>
                  <a:schemeClr val="tx1"/>
                </a:solidFill>
              </a:rPr>
              <a:t>FACTORES ESPECÍFICOS DE LA ÚLCERA GÁSTRICA</a:t>
            </a:r>
          </a:p>
        </p:txBody>
      </p:sp>
      <p:sp>
        <p:nvSpPr>
          <p:cNvPr id="24579" name="Rectangle 3"/>
          <p:cNvSpPr>
            <a:spLocks noGrp="1" noChangeArrowheads="1"/>
          </p:cNvSpPr>
          <p:nvPr>
            <p:ph type="body" sz="half" idx="1"/>
          </p:nvPr>
        </p:nvSpPr>
        <p:spPr>
          <a:xfrm>
            <a:off x="107950" y="1214438"/>
            <a:ext cx="8712522" cy="4662834"/>
          </a:xfrm>
        </p:spPr>
        <p:txBody>
          <a:bodyPr/>
          <a:lstStyle/>
          <a:p>
            <a:pPr>
              <a:buFontTx/>
              <a:buNone/>
            </a:pPr>
            <a:endParaRPr lang="es-ES" sz="2000" dirty="0" smtClean="0"/>
          </a:p>
          <a:p>
            <a:r>
              <a:rPr lang="es-ES" sz="2000" dirty="0" smtClean="0"/>
              <a:t>Vaciamiento gástrico retardado.</a:t>
            </a:r>
          </a:p>
          <a:p>
            <a:endParaRPr lang="es-ES" sz="2000" dirty="0" smtClean="0"/>
          </a:p>
          <a:p>
            <a:r>
              <a:rPr lang="es-ES" sz="2000" dirty="0" smtClean="0"/>
              <a:t>Disminución de los factores defensivos.</a:t>
            </a:r>
          </a:p>
          <a:p>
            <a:endParaRPr lang="es-ES" sz="2000" dirty="0" smtClean="0"/>
          </a:p>
          <a:p>
            <a:r>
              <a:rPr lang="es-ES" sz="2000" dirty="0" smtClean="0"/>
              <a:t>Hiperacidez, </a:t>
            </a:r>
            <a:r>
              <a:rPr lang="es-ES" sz="2000" dirty="0" err="1" smtClean="0"/>
              <a:t>normoacidez</a:t>
            </a:r>
            <a:r>
              <a:rPr lang="es-ES" sz="2000" dirty="0" smtClean="0"/>
              <a:t>, hipoacidez, </a:t>
            </a:r>
            <a:r>
              <a:rPr lang="es-ES" sz="2000" dirty="0" err="1" smtClean="0"/>
              <a:t>anacidez</a:t>
            </a:r>
            <a:r>
              <a:rPr lang="es-ES" sz="2000" dirty="0" smtClean="0"/>
              <a:t>.</a:t>
            </a:r>
          </a:p>
          <a:p>
            <a:pPr>
              <a:buFontTx/>
              <a:buNone/>
            </a:pPr>
            <a:endParaRPr lang="es-ES" sz="2000" dirty="0" smtClean="0"/>
          </a:p>
          <a:p>
            <a:r>
              <a:rPr lang="es-ES" sz="2000" dirty="0" smtClean="0"/>
              <a:t>Reflujo duodeno-gástrico.</a:t>
            </a:r>
          </a:p>
          <a:p>
            <a:endParaRPr lang="es-ES" sz="2000" dirty="0" smtClean="0"/>
          </a:p>
          <a:p>
            <a:r>
              <a:rPr lang="es-ES" sz="2000" dirty="0" err="1" smtClean="0"/>
              <a:t>AINEs</a:t>
            </a:r>
            <a:r>
              <a:rPr lang="es-ES" sz="2000" dirty="0" smtClean="0"/>
              <a:t>.</a:t>
            </a:r>
          </a:p>
          <a:p>
            <a:endParaRPr lang="es-ES" sz="2000" dirty="0" smtClean="0"/>
          </a:p>
          <a:p>
            <a:r>
              <a:rPr lang="es-ES" sz="2000" dirty="0" err="1" smtClean="0"/>
              <a:t>Helicobacter</a:t>
            </a:r>
            <a:r>
              <a:rPr lang="es-ES" sz="2000" dirty="0" smtClean="0"/>
              <a:t> pylori 60 - 70 %.</a:t>
            </a:r>
          </a:p>
          <a:p>
            <a:pPr>
              <a:buFontTx/>
              <a:buNone/>
            </a:pPr>
            <a:endParaRPr lang="es-ES" sz="2000" dirty="0" smtClean="0"/>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22250"/>
            <a:ext cx="8229600" cy="777875"/>
          </a:xfrm>
        </p:spPr>
        <p:txBody>
          <a:bodyPr/>
          <a:lstStyle/>
          <a:p>
            <a:r>
              <a:rPr lang="es-ES_tradnl" sz="3200" b="1" smtClean="0"/>
              <a:t> </a:t>
            </a:r>
            <a:r>
              <a:rPr lang="es-ES" sz="3200" smtClean="0">
                <a:solidFill>
                  <a:schemeClr val="tx1"/>
                </a:solidFill>
              </a:rPr>
              <a:t>FACTORES ESPECÍFICOS DE LA ÚLCERA DUODENAL</a:t>
            </a:r>
          </a:p>
        </p:txBody>
      </p:sp>
      <p:sp>
        <p:nvSpPr>
          <p:cNvPr id="25603" name="Rectangle 3"/>
          <p:cNvSpPr>
            <a:spLocks noGrp="1" noChangeArrowheads="1"/>
          </p:cNvSpPr>
          <p:nvPr>
            <p:ph type="body" sz="half" idx="1"/>
          </p:nvPr>
        </p:nvSpPr>
        <p:spPr>
          <a:xfrm>
            <a:off x="433388" y="1556792"/>
            <a:ext cx="7018932" cy="4896544"/>
          </a:xfrm>
        </p:spPr>
        <p:txBody>
          <a:bodyPr/>
          <a:lstStyle/>
          <a:p>
            <a:pPr>
              <a:lnSpc>
                <a:spcPct val="150000"/>
              </a:lnSpc>
              <a:buFontTx/>
              <a:buNone/>
            </a:pPr>
            <a:endParaRPr lang="es-ES" sz="2000" dirty="0" smtClean="0"/>
          </a:p>
          <a:p>
            <a:pPr>
              <a:lnSpc>
                <a:spcPct val="150000"/>
              </a:lnSpc>
            </a:pPr>
            <a:r>
              <a:rPr lang="es-ES" sz="2000" dirty="0" smtClean="0"/>
              <a:t>Vaciamiento gástrico acelerado</a:t>
            </a:r>
          </a:p>
          <a:p>
            <a:pPr>
              <a:lnSpc>
                <a:spcPct val="150000"/>
              </a:lnSpc>
            </a:pPr>
            <a:endParaRPr lang="es-ES" sz="2000" dirty="0" smtClean="0"/>
          </a:p>
          <a:p>
            <a:pPr>
              <a:lnSpc>
                <a:spcPct val="150000"/>
              </a:lnSpc>
            </a:pPr>
            <a:r>
              <a:rPr lang="es-ES" sz="2000" dirty="0" smtClean="0"/>
              <a:t>Disminución de los mecanismos de defensa</a:t>
            </a:r>
          </a:p>
          <a:p>
            <a:pPr>
              <a:lnSpc>
                <a:spcPct val="150000"/>
              </a:lnSpc>
            </a:pPr>
            <a:endParaRPr lang="es-ES" sz="2000" dirty="0" smtClean="0"/>
          </a:p>
          <a:p>
            <a:pPr>
              <a:lnSpc>
                <a:spcPct val="150000"/>
              </a:lnSpc>
            </a:pPr>
            <a:r>
              <a:rPr lang="es-ES" sz="2000" dirty="0" smtClean="0"/>
              <a:t>Hiperacidez</a:t>
            </a:r>
          </a:p>
          <a:p>
            <a:pPr>
              <a:lnSpc>
                <a:spcPct val="150000"/>
              </a:lnSpc>
            </a:pPr>
            <a:endParaRPr lang="es-ES" sz="2000" dirty="0" smtClean="0"/>
          </a:p>
          <a:p>
            <a:pPr>
              <a:lnSpc>
                <a:spcPct val="150000"/>
              </a:lnSpc>
            </a:pPr>
            <a:r>
              <a:rPr lang="es-ES" sz="2000" dirty="0" err="1" smtClean="0"/>
              <a:t>Helicobacter</a:t>
            </a:r>
            <a:r>
              <a:rPr lang="es-ES" sz="2000" dirty="0" smtClean="0"/>
              <a:t> pylori 90-95%</a:t>
            </a:r>
            <a:endParaRPr lang="es-ES_tradnl" sz="2000" dirty="0" smtClean="0"/>
          </a:p>
        </p:txBody>
      </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0813"/>
            <a:ext cx="8229600" cy="777875"/>
          </a:xfrm>
        </p:spPr>
        <p:txBody>
          <a:bodyPr/>
          <a:lstStyle/>
          <a:p>
            <a:pPr eaLnBrk="1" hangingPunct="1"/>
            <a:r>
              <a:rPr lang="es-ES_tradnl" sz="3200" smtClean="0">
                <a:solidFill>
                  <a:schemeClr val="tx1"/>
                </a:solidFill>
              </a:rPr>
              <a:t>CLÍNICA </a:t>
            </a:r>
            <a:endParaRPr lang="es-ES" sz="3200" smtClean="0">
              <a:solidFill>
                <a:schemeClr val="tx1"/>
              </a:solidFill>
            </a:endParaRPr>
          </a:p>
        </p:txBody>
      </p:sp>
      <p:sp>
        <p:nvSpPr>
          <p:cNvPr id="26627" name="Rectangle 3"/>
          <p:cNvSpPr>
            <a:spLocks noGrp="1" noChangeArrowheads="1"/>
          </p:cNvSpPr>
          <p:nvPr>
            <p:ph type="body" sz="half" idx="1"/>
          </p:nvPr>
        </p:nvSpPr>
        <p:spPr>
          <a:xfrm>
            <a:off x="71438" y="1285875"/>
            <a:ext cx="8316986" cy="4786313"/>
          </a:xfrm>
        </p:spPr>
        <p:txBody>
          <a:bodyPr/>
          <a:lstStyle/>
          <a:p>
            <a:pPr>
              <a:buFontTx/>
              <a:buNone/>
            </a:pPr>
            <a:endParaRPr lang="es-ES_tradnl" sz="2000" dirty="0" smtClean="0"/>
          </a:p>
          <a:p>
            <a:r>
              <a:rPr lang="es-ES_tradnl" sz="2000" dirty="0" smtClean="0"/>
              <a:t>Síndrome doloroso abdominal</a:t>
            </a:r>
          </a:p>
          <a:p>
            <a:endParaRPr lang="es-ES_tradnl" sz="2000" dirty="0" smtClean="0"/>
          </a:p>
          <a:p>
            <a:r>
              <a:rPr lang="es-ES_tradnl" sz="2000" dirty="0" smtClean="0"/>
              <a:t>Asintomático: Entre un 15-40 por ciento de los pacientes ulcerosos están libres de síntomas</a:t>
            </a:r>
          </a:p>
          <a:p>
            <a:endParaRPr lang="es-ES_tradnl" sz="2000" dirty="0" smtClean="0"/>
          </a:p>
          <a:p>
            <a:r>
              <a:rPr lang="es-ES_tradnl" sz="2000" dirty="0" smtClean="0"/>
              <a:t>Síntomas de las complicaciones. La clínica puede debutar en forma de una complicación </a:t>
            </a:r>
          </a:p>
          <a:p>
            <a:pPr>
              <a:buFontTx/>
              <a:buNone/>
            </a:pPr>
            <a:endParaRPr lang="es-ES_tradnl" sz="2000" dirty="0" smtClean="0"/>
          </a:p>
          <a:p>
            <a:r>
              <a:rPr lang="es-ES_tradnl" sz="2000" dirty="0" smtClean="0"/>
              <a:t>En la exploración física no suele existir ningún dato sugestivo de la presencia de una úlcera péptica excepto si existen complicaciones </a:t>
            </a:r>
          </a:p>
        </p:txBody>
      </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ctrTitle"/>
          </p:nvPr>
        </p:nvSpPr>
        <p:spPr>
          <a:xfrm>
            <a:off x="468313" y="1412875"/>
            <a:ext cx="6119911" cy="5000625"/>
          </a:xfrm>
        </p:spPr>
        <p:txBody>
          <a:bodyPr/>
          <a:lstStyle/>
          <a:p>
            <a:pPr algn="l"/>
            <a:r>
              <a:rPr lang="es-ES" sz="2400" dirty="0" smtClean="0"/>
              <a:t/>
            </a:r>
            <a:br>
              <a:rPr lang="es-ES" sz="2400" dirty="0" smtClean="0"/>
            </a:br>
            <a:r>
              <a:rPr lang="es-ES" sz="2400" dirty="0" smtClean="0"/>
              <a:t>1. Localización</a:t>
            </a:r>
            <a:br>
              <a:rPr lang="es-ES" sz="2400" dirty="0" smtClean="0"/>
            </a:br>
            <a:r>
              <a:rPr lang="es-ES" sz="2400" dirty="0" smtClean="0"/>
              <a:t>2. Irradiación</a:t>
            </a:r>
            <a:br>
              <a:rPr lang="es-ES" sz="2400" dirty="0" smtClean="0"/>
            </a:br>
            <a:r>
              <a:rPr lang="es-ES" sz="2400" dirty="0" smtClean="0"/>
              <a:t>3. Periodicidad</a:t>
            </a:r>
            <a:br>
              <a:rPr lang="es-ES" sz="2400" dirty="0" smtClean="0"/>
            </a:br>
            <a:r>
              <a:rPr lang="es-ES" sz="2400" dirty="0" smtClean="0"/>
              <a:t>4. Ritmo u horario</a:t>
            </a:r>
            <a:br>
              <a:rPr lang="es-ES" sz="2400" dirty="0" smtClean="0"/>
            </a:br>
            <a:r>
              <a:rPr lang="es-ES" sz="2400" dirty="0" smtClean="0"/>
              <a:t>5. Intensidad</a:t>
            </a:r>
            <a:br>
              <a:rPr lang="es-ES" sz="2400" dirty="0" smtClean="0"/>
            </a:br>
            <a:r>
              <a:rPr lang="es-ES" sz="2400" dirty="0" smtClean="0"/>
              <a:t>6. Calidad o carácter</a:t>
            </a:r>
            <a:br>
              <a:rPr lang="es-ES" sz="2400" dirty="0" smtClean="0"/>
            </a:br>
            <a:r>
              <a:rPr lang="es-ES" sz="2400" dirty="0" smtClean="0"/>
              <a:t>7. Modo de comienzo</a:t>
            </a:r>
            <a:br>
              <a:rPr lang="es-ES" sz="2400" dirty="0" smtClean="0"/>
            </a:br>
            <a:r>
              <a:rPr lang="es-ES" sz="2400" dirty="0" smtClean="0"/>
              <a:t>8. Modo de calmarse</a:t>
            </a:r>
            <a:br>
              <a:rPr lang="es-ES" sz="2400" dirty="0" smtClean="0"/>
            </a:br>
            <a:r>
              <a:rPr lang="es-ES" sz="2400" dirty="0" smtClean="0"/>
              <a:t>9. Variación según cambios de posición</a:t>
            </a:r>
            <a:br>
              <a:rPr lang="es-ES" sz="2400" dirty="0" smtClean="0"/>
            </a:br>
            <a:r>
              <a:rPr lang="es-ES" sz="2400" dirty="0" smtClean="0"/>
              <a:t>10. Síntomas asociados</a:t>
            </a:r>
            <a:br>
              <a:rPr lang="es-ES" sz="2400" dirty="0" smtClean="0"/>
            </a:br>
            <a:r>
              <a:rPr lang="es-ES" sz="2400" dirty="0" smtClean="0"/>
              <a:t>11. Curso</a:t>
            </a:r>
            <a:br>
              <a:rPr lang="es-ES" sz="2400" dirty="0" smtClean="0"/>
            </a:br>
            <a:endParaRPr lang="es-ES" sz="2400" dirty="0" smtClean="0"/>
          </a:p>
        </p:txBody>
      </p:sp>
      <p:sp>
        <p:nvSpPr>
          <p:cNvPr id="4" name="2 Subtítulo"/>
          <p:cNvSpPr txBox="1">
            <a:spLocks/>
          </p:cNvSpPr>
          <p:nvPr/>
        </p:nvSpPr>
        <p:spPr>
          <a:xfrm>
            <a:off x="285750" y="142875"/>
            <a:ext cx="8501063" cy="714375"/>
          </a:xfrm>
          <a:prstGeom prst="rect">
            <a:avLst/>
          </a:prstGeom>
        </p:spPr>
        <p:txBody>
          <a:bodyPr>
            <a:normAutofit fontScale="25000" lnSpcReduction="20000"/>
          </a:bodyPr>
          <a:lstStyle/>
          <a:p>
            <a:pPr eaLnBrk="1" fontAlgn="auto" hangingPunct="1">
              <a:spcBef>
                <a:spcPct val="20000"/>
              </a:spcBef>
              <a:spcAft>
                <a:spcPts val="0"/>
              </a:spcAft>
              <a:buFont typeface="Arial" pitchFamily="34" charset="0"/>
              <a:buNone/>
              <a:defRPr/>
            </a:pPr>
            <a:endParaRPr lang="es-ES" sz="3200" dirty="0">
              <a:solidFill>
                <a:schemeClr val="tx1">
                  <a:tint val="75000"/>
                </a:schemeClr>
              </a:solidFill>
              <a:latin typeface="+mn-lt"/>
              <a:cs typeface="+mn-cs"/>
            </a:endParaRPr>
          </a:p>
          <a:p>
            <a:pPr algn="ctr" eaLnBrk="1" hangingPunct="1">
              <a:spcBef>
                <a:spcPct val="20000"/>
              </a:spcBef>
              <a:defRPr/>
            </a:pPr>
            <a:r>
              <a:rPr lang="es-ES" sz="12800" dirty="0">
                <a:latin typeface="+mj-lt"/>
              </a:rPr>
              <a:t>CARACTERES SEMIOGRÁFICOS DEL DOLOR ABDOMINAL</a:t>
            </a:r>
            <a:br>
              <a:rPr lang="es-ES" sz="12800" dirty="0">
                <a:latin typeface="+mj-lt"/>
              </a:rPr>
            </a:br>
            <a:r>
              <a:rPr lang="es-ES" sz="12800" dirty="0">
                <a:latin typeface="+mj-lt"/>
              </a:rPr>
              <a:t> </a:t>
            </a:r>
            <a:endParaRPr lang="es-ES" sz="12800" dirty="0">
              <a:latin typeface="+mj-lt"/>
              <a:cs typeface="+mn-cs"/>
            </a:endParaRPr>
          </a:p>
        </p:txBody>
      </p:sp>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ctrTitle"/>
          </p:nvPr>
        </p:nvSpPr>
        <p:spPr>
          <a:xfrm>
            <a:off x="428625" y="1000125"/>
            <a:ext cx="8358188" cy="5143500"/>
          </a:xfrm>
        </p:spPr>
        <p:txBody>
          <a:bodyPr/>
          <a:lstStyle/>
          <a:p>
            <a:pPr algn="l"/>
            <a:r>
              <a:rPr lang="es-ES" sz="2000" smtClean="0"/>
              <a:t/>
            </a:r>
            <a:br>
              <a:rPr lang="es-ES" sz="2000" smtClean="0"/>
            </a:br>
            <a:r>
              <a:rPr lang="es-ES" sz="2000" smtClean="0"/>
              <a:t>Dolor ubicado en la región epigástrica: aquel que refiere el enfermo, del xifoides al ombligo y más o menos central (triángulo de Labbe y zona dolorosa de Mendel, de los anatomistas). </a:t>
            </a:r>
            <a:br>
              <a:rPr lang="es-ES" sz="2000" smtClean="0"/>
            </a:br>
            <a:r>
              <a:rPr lang="es-ES" sz="2000" smtClean="0"/>
              <a:t/>
            </a:r>
            <a:br>
              <a:rPr lang="es-ES" sz="2000" smtClean="0"/>
            </a:br>
            <a:r>
              <a:rPr lang="es-ES" sz="2000" smtClean="0"/>
              <a:t>- Dolor epigástrico alto</a:t>
            </a:r>
            <a:br>
              <a:rPr lang="es-ES" sz="2000" smtClean="0"/>
            </a:br>
            <a:r>
              <a:rPr lang="es-ES" sz="2000" smtClean="0"/>
              <a:t/>
            </a:r>
            <a:br>
              <a:rPr lang="es-ES" sz="2000" smtClean="0"/>
            </a:br>
            <a:r>
              <a:rPr lang="es-ES" sz="2000" smtClean="0"/>
              <a:t>- Dolor epigástrico mediano</a:t>
            </a:r>
            <a:br>
              <a:rPr lang="es-ES" sz="2000" smtClean="0"/>
            </a:br>
            <a:r>
              <a:rPr lang="es-ES" sz="2000" smtClean="0"/>
              <a:t/>
            </a:r>
            <a:br>
              <a:rPr lang="es-ES" sz="2000" smtClean="0"/>
            </a:br>
            <a:r>
              <a:rPr lang="es-ES" sz="2000" smtClean="0"/>
              <a:t>- Dolor epigástrico bajo</a:t>
            </a:r>
            <a:br>
              <a:rPr lang="es-ES" sz="2000" smtClean="0"/>
            </a:br>
            <a:r>
              <a:rPr lang="es-ES" sz="2000" smtClean="0"/>
              <a:t/>
            </a:r>
            <a:br>
              <a:rPr lang="es-ES" sz="2000" smtClean="0"/>
            </a:br>
            <a:r>
              <a:rPr lang="es-ES" sz="2000" smtClean="0"/>
              <a:t>- Dolor epigástrico a la derecha</a:t>
            </a:r>
            <a:br>
              <a:rPr lang="es-ES" sz="2000" smtClean="0"/>
            </a:br>
            <a:r>
              <a:rPr lang="es-ES" sz="2000" smtClean="0"/>
              <a:t/>
            </a:r>
            <a:br>
              <a:rPr lang="es-ES" sz="2000" smtClean="0"/>
            </a:br>
            <a:r>
              <a:rPr lang="es-ES" sz="2000" smtClean="0"/>
              <a:t>- Dolor epigástrico a la izquierda</a:t>
            </a:r>
            <a:br>
              <a:rPr lang="es-ES" sz="2000" smtClean="0"/>
            </a:br>
            <a:r>
              <a:rPr lang="es-ES" sz="2000" smtClean="0"/>
              <a:t/>
            </a:r>
            <a:br>
              <a:rPr lang="es-ES" sz="2000" smtClean="0"/>
            </a:br>
            <a:r>
              <a:rPr lang="es-ES" sz="2000" smtClean="0"/>
              <a:t>- Dolor posterior, a nivel de la columna dorsolumbar, al nivel de la altura del epigastrio. </a:t>
            </a:r>
          </a:p>
        </p:txBody>
      </p:sp>
      <p:sp>
        <p:nvSpPr>
          <p:cNvPr id="3" name="2 Subtítulo"/>
          <p:cNvSpPr>
            <a:spLocks noGrp="1"/>
          </p:cNvSpPr>
          <p:nvPr>
            <p:ph type="subTitle" idx="1"/>
          </p:nvPr>
        </p:nvSpPr>
        <p:spPr>
          <a:xfrm>
            <a:off x="1143000" y="142875"/>
            <a:ext cx="6400800" cy="714375"/>
          </a:xfrm>
        </p:spPr>
        <p:txBody>
          <a:bodyPr>
            <a:normAutofit fontScale="25000" lnSpcReduction="20000"/>
          </a:bodyPr>
          <a:lstStyle/>
          <a:p>
            <a:pPr algn="l">
              <a:defRPr/>
            </a:pPr>
            <a:endParaRPr lang="es-ES" dirty="0" smtClean="0"/>
          </a:p>
          <a:p>
            <a:pPr>
              <a:defRPr/>
            </a:pPr>
            <a:endParaRPr lang="es-ES" dirty="0"/>
          </a:p>
          <a:p>
            <a:pPr>
              <a:defRPr/>
            </a:pPr>
            <a:r>
              <a:rPr lang="es-ES" sz="12800" dirty="0" smtClean="0">
                <a:latin typeface="+mj-lt"/>
              </a:rPr>
              <a:t>LOCALIZACIÓN </a:t>
            </a:r>
            <a:endParaRPr lang="es-ES" sz="12800" dirty="0">
              <a:latin typeface="+mj-lt"/>
            </a:endParaRPr>
          </a:p>
        </p:txBody>
      </p:sp>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ctrTitle"/>
          </p:nvPr>
        </p:nvSpPr>
        <p:spPr>
          <a:xfrm>
            <a:off x="428625" y="1071563"/>
            <a:ext cx="8072438" cy="5429250"/>
          </a:xfrm>
        </p:spPr>
        <p:txBody>
          <a:bodyPr/>
          <a:lstStyle/>
          <a:p>
            <a:pPr algn="l"/>
            <a:r>
              <a:rPr lang="es-ES" sz="2400" smtClean="0"/>
              <a:t>- ¿Puede señalarme con su mano dónde siente usted el dolor?</a:t>
            </a:r>
            <a:br>
              <a:rPr lang="es-ES" sz="2400" smtClean="0"/>
            </a:br>
            <a:r>
              <a:rPr lang="es-ES" sz="2400" smtClean="0"/>
              <a:t/>
            </a:r>
            <a:br>
              <a:rPr lang="es-ES" sz="2400" smtClean="0"/>
            </a:br>
            <a:r>
              <a:rPr lang="es-ES" sz="2400" smtClean="0"/>
              <a:t>- ¿Su dolor es fijo en la boca del estómago, o se le corre?</a:t>
            </a:r>
            <a:br>
              <a:rPr lang="es-ES" sz="2400" smtClean="0"/>
            </a:br>
            <a:r>
              <a:rPr lang="es-ES" sz="2400" smtClean="0"/>
              <a:t/>
            </a:r>
            <a:br>
              <a:rPr lang="es-ES" sz="2400" smtClean="0"/>
            </a:br>
            <a:r>
              <a:rPr lang="es-ES" sz="2400" smtClean="0"/>
              <a:t>- En este caso, ¿hacia dónde se le corre?</a:t>
            </a:r>
            <a:br>
              <a:rPr lang="es-ES" sz="2400" smtClean="0"/>
            </a:br>
            <a:r>
              <a:rPr lang="es-ES" sz="2400" smtClean="0"/>
              <a:t>a) Hacia arriba </a:t>
            </a:r>
            <a:br>
              <a:rPr lang="es-ES" sz="2400" smtClean="0"/>
            </a:br>
            <a:r>
              <a:rPr lang="es-ES" sz="2400" smtClean="0"/>
              <a:t>b) Hacia la izquierda</a:t>
            </a:r>
            <a:br>
              <a:rPr lang="es-ES" sz="2400" smtClean="0"/>
            </a:br>
            <a:r>
              <a:rPr lang="es-ES" sz="2400" smtClean="0"/>
              <a:t>c) Hacia la derecha</a:t>
            </a:r>
            <a:br>
              <a:rPr lang="es-ES" sz="2400" smtClean="0"/>
            </a:br>
            <a:r>
              <a:rPr lang="es-ES" sz="2400" smtClean="0"/>
              <a:t>d) Hacia abajo</a:t>
            </a:r>
            <a:br>
              <a:rPr lang="es-ES" sz="2400" smtClean="0"/>
            </a:br>
            <a:r>
              <a:rPr lang="es-ES" sz="2400" smtClean="0"/>
              <a:t>e) Hacia detrás</a:t>
            </a:r>
            <a:br>
              <a:rPr lang="es-ES" sz="2400" smtClean="0"/>
            </a:br>
            <a:r>
              <a:rPr lang="es-ES" sz="2400" smtClean="0"/>
              <a:t>f)  La irradiación puede ser universal</a:t>
            </a:r>
          </a:p>
        </p:txBody>
      </p:sp>
      <p:sp>
        <p:nvSpPr>
          <p:cNvPr id="3" name="2 Subtítulo"/>
          <p:cNvSpPr>
            <a:spLocks noGrp="1"/>
          </p:cNvSpPr>
          <p:nvPr>
            <p:ph type="subTitle" idx="1"/>
          </p:nvPr>
        </p:nvSpPr>
        <p:spPr>
          <a:xfrm>
            <a:off x="1143000" y="142875"/>
            <a:ext cx="6400800" cy="714375"/>
          </a:xfrm>
        </p:spPr>
        <p:txBody>
          <a:bodyPr>
            <a:normAutofit fontScale="25000" lnSpcReduction="20000"/>
          </a:bodyPr>
          <a:lstStyle/>
          <a:p>
            <a:pPr algn="l">
              <a:defRPr/>
            </a:pPr>
            <a:endParaRPr lang="es-ES" dirty="0" smtClean="0"/>
          </a:p>
          <a:p>
            <a:pPr>
              <a:defRPr/>
            </a:pPr>
            <a:endParaRPr lang="es-ES" dirty="0"/>
          </a:p>
          <a:p>
            <a:pPr>
              <a:defRPr/>
            </a:pPr>
            <a:r>
              <a:rPr lang="es-ES" sz="12800" dirty="0" smtClean="0">
                <a:latin typeface="+mj-lt"/>
              </a:rPr>
              <a:t>IRRADIACIÓN</a:t>
            </a:r>
            <a:endParaRPr lang="es-ES" sz="12800" dirty="0">
              <a:latin typeface="+mj-lt"/>
            </a:endParaRPr>
          </a:p>
        </p:txBody>
      </p:sp>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ctrTitle"/>
          </p:nvPr>
        </p:nvSpPr>
        <p:spPr>
          <a:xfrm>
            <a:off x="428625" y="2143125"/>
            <a:ext cx="8215313" cy="3214688"/>
          </a:xfrm>
        </p:spPr>
        <p:txBody>
          <a:bodyPr/>
          <a:lstStyle/>
          <a:p>
            <a:pPr algn="l"/>
            <a:r>
              <a:rPr lang="es-ES" sz="2000" smtClean="0"/>
              <a:t/>
            </a:r>
            <a:br>
              <a:rPr lang="es-ES" sz="2000" smtClean="0"/>
            </a:br>
            <a:r>
              <a:rPr lang="es-ES" sz="2000" smtClean="0"/>
              <a:t>DOLORES PERIÓDICOS TÍPICOS. </a:t>
            </a:r>
            <a:br>
              <a:rPr lang="es-ES" sz="2000" smtClean="0"/>
            </a:br>
            <a:r>
              <a:rPr lang="es-ES" sz="2000" smtClean="0"/>
              <a:t/>
            </a:r>
            <a:br>
              <a:rPr lang="es-ES" sz="2000" smtClean="0"/>
            </a:br>
            <a:r>
              <a:rPr lang="es-ES" sz="2000" smtClean="0"/>
              <a:t>- Períodos largos de semanas que duran dos o tres semanas, puede prolongarse hasta dos meses </a:t>
            </a:r>
            <a:br>
              <a:rPr lang="es-ES" sz="2000" smtClean="0"/>
            </a:br>
            <a:r>
              <a:rPr lang="es-ES" sz="2000" smtClean="0"/>
              <a:t/>
            </a:r>
            <a:br>
              <a:rPr lang="es-ES" sz="2000" smtClean="0"/>
            </a:br>
            <a:r>
              <a:rPr lang="es-ES" sz="2000" smtClean="0"/>
              <a:t>- Períodos de calma o de remisión intercalados</a:t>
            </a:r>
            <a:br>
              <a:rPr lang="es-ES" sz="2000" smtClean="0"/>
            </a:br>
            <a:r>
              <a:rPr lang="es-ES" sz="2000" smtClean="0"/>
              <a:t/>
            </a:r>
            <a:br>
              <a:rPr lang="es-ES" sz="2000" smtClean="0"/>
            </a:br>
            <a:r>
              <a:rPr lang="es-ES" sz="2000" smtClean="0"/>
              <a:t>- Los períodos de actividad dolorosa en las úlceras se presentan particularmente durante los meses de primavera y otoño. </a:t>
            </a:r>
            <a:br>
              <a:rPr lang="es-ES" sz="2000" smtClean="0"/>
            </a:br>
            <a:r>
              <a:rPr lang="es-ES" sz="2000" smtClean="0"/>
              <a:t/>
            </a:r>
            <a:br>
              <a:rPr lang="es-ES" sz="2000" smtClean="0"/>
            </a:br>
            <a:r>
              <a:rPr lang="es-ES" sz="2000" smtClean="0"/>
              <a:t>- La periodicidad de un dolor epigástrico, por típica que sea, no debe considerarse exclusiva de las úlceras del estómago y del duodeno (síndrome pseudoulceroso</a:t>
            </a:r>
            <a:r>
              <a:rPr lang="es-ES" sz="2000" i="1" smtClean="0"/>
              <a:t>)</a:t>
            </a:r>
            <a:endParaRPr lang="es-ES" sz="2000" smtClean="0"/>
          </a:p>
        </p:txBody>
      </p:sp>
      <p:sp>
        <p:nvSpPr>
          <p:cNvPr id="3" name="2 Subtítulo"/>
          <p:cNvSpPr>
            <a:spLocks noGrp="1"/>
          </p:cNvSpPr>
          <p:nvPr>
            <p:ph type="subTitle" idx="1"/>
          </p:nvPr>
        </p:nvSpPr>
        <p:spPr>
          <a:xfrm>
            <a:off x="1071563" y="285750"/>
            <a:ext cx="6400800" cy="714375"/>
          </a:xfrm>
        </p:spPr>
        <p:txBody>
          <a:bodyPr>
            <a:normAutofit fontScale="25000" lnSpcReduction="20000"/>
          </a:bodyPr>
          <a:lstStyle/>
          <a:p>
            <a:pPr algn="l">
              <a:defRPr/>
            </a:pPr>
            <a:endParaRPr lang="es-ES" dirty="0" smtClean="0"/>
          </a:p>
          <a:p>
            <a:pPr>
              <a:defRPr/>
            </a:pPr>
            <a:endParaRPr lang="es-ES" dirty="0"/>
          </a:p>
          <a:p>
            <a:pPr>
              <a:defRPr/>
            </a:pPr>
            <a:r>
              <a:rPr lang="es-ES" sz="12800" dirty="0" smtClean="0">
                <a:latin typeface="+mj-lt"/>
              </a:rPr>
              <a:t>PERIODICIDAD</a:t>
            </a:r>
            <a:endParaRPr lang="es-ES" sz="12800" dirty="0">
              <a:latin typeface="+mj-lt"/>
            </a:endParaRP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uadroTexto 3"/>
          <p:cNvSpPr txBox="1">
            <a:spLocks noChangeArrowheads="1"/>
          </p:cNvSpPr>
          <p:nvPr/>
        </p:nvSpPr>
        <p:spPr bwMode="auto">
          <a:xfrm>
            <a:off x="971550" y="211138"/>
            <a:ext cx="5616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s-ES" sz="4400" b="1"/>
              <a:t>Objetivos </a:t>
            </a:r>
          </a:p>
        </p:txBody>
      </p:sp>
      <p:sp>
        <p:nvSpPr>
          <p:cNvPr id="4099" name="Rectángulo 4"/>
          <p:cNvSpPr>
            <a:spLocks noChangeArrowheads="1"/>
          </p:cNvSpPr>
          <p:nvPr/>
        </p:nvSpPr>
        <p:spPr bwMode="auto">
          <a:xfrm>
            <a:off x="500063" y="1500188"/>
            <a:ext cx="83534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4300" indent="-114300" algn="just">
              <a:lnSpc>
                <a:spcPct val="150000"/>
              </a:lnSpc>
              <a:buFont typeface="Arial" charset="0"/>
              <a:buChar char="•"/>
              <a:tabLst>
                <a:tab pos="114300" algn="l"/>
              </a:tabLst>
            </a:pPr>
            <a:r>
              <a:rPr lang="es-ES" sz="2400">
                <a:cs typeface="Times New Roman" pitchFamily="18" charset="0"/>
              </a:rPr>
              <a:t> Reproducir el concepto, etiología y cuadro clínico de la</a:t>
            </a:r>
          </a:p>
          <a:p>
            <a:pPr marL="114300" indent="-114300" algn="just">
              <a:lnSpc>
                <a:spcPct val="150000"/>
              </a:lnSpc>
              <a:tabLst>
                <a:tab pos="114300" algn="l"/>
              </a:tabLst>
            </a:pPr>
            <a:r>
              <a:rPr lang="es-ES" sz="2400">
                <a:cs typeface="Times New Roman" pitchFamily="18" charset="0"/>
              </a:rPr>
              <a:t>úlcera péptica</a:t>
            </a:r>
          </a:p>
          <a:p>
            <a:pPr marL="114300" indent="-114300" algn="just">
              <a:lnSpc>
                <a:spcPct val="150000"/>
              </a:lnSpc>
              <a:tabLst>
                <a:tab pos="114300" algn="l"/>
              </a:tabLst>
            </a:pPr>
            <a:endParaRPr lang="es-ES" sz="2400">
              <a:cs typeface="Times New Roman" pitchFamily="18" charset="0"/>
            </a:endParaRPr>
          </a:p>
          <a:p>
            <a:pPr marL="114300" indent="-114300" algn="just">
              <a:lnSpc>
                <a:spcPct val="150000"/>
              </a:lnSpc>
              <a:buFont typeface="Arial" charset="0"/>
              <a:buChar char="•"/>
              <a:tabLst>
                <a:tab pos="114300" algn="l"/>
              </a:tabLst>
            </a:pPr>
            <a:r>
              <a:rPr lang="es-ES" sz="2400">
                <a:cs typeface="Times New Roman" pitchFamily="18" charset="0"/>
              </a:rPr>
              <a:t> Describir el mecanismo de producción de la enfermedad</a:t>
            </a:r>
          </a:p>
          <a:p>
            <a:pPr marL="114300" indent="-114300" algn="just">
              <a:lnSpc>
                <a:spcPct val="150000"/>
              </a:lnSpc>
              <a:tabLst>
                <a:tab pos="114300" algn="l"/>
              </a:tabLst>
            </a:pPr>
            <a:r>
              <a:rPr lang="es-ES" sz="2400">
                <a:cs typeface="Times New Roman" pitchFamily="18" charset="0"/>
              </a:rPr>
              <a:t>Indicar e interpretar los exámenes complementarios</a:t>
            </a:r>
          </a:p>
          <a:p>
            <a:pPr marL="114300" indent="-114300" algn="just">
              <a:lnSpc>
                <a:spcPct val="150000"/>
              </a:lnSpc>
              <a:tabLst>
                <a:tab pos="114300" algn="l"/>
              </a:tabLst>
            </a:pPr>
            <a:r>
              <a:rPr lang="es-ES" sz="2400">
                <a:cs typeface="Times New Roman" pitchFamily="18" charset="0"/>
              </a:rPr>
              <a:t>que se utilizan en su estudio.</a:t>
            </a:r>
          </a:p>
          <a:p>
            <a:pPr marL="114300" indent="-114300" algn="just">
              <a:lnSpc>
                <a:spcPct val="150000"/>
              </a:lnSpc>
              <a:tabLst>
                <a:tab pos="114300" algn="l"/>
              </a:tabLst>
            </a:pPr>
            <a:endParaRPr lang="es-ES" sz="2400">
              <a:cs typeface="Times New Roman" pitchFamily="18" charset="0"/>
            </a:endParaRPr>
          </a:p>
          <a:p>
            <a:pPr marL="114300" indent="-114300" algn="just">
              <a:lnSpc>
                <a:spcPct val="150000"/>
              </a:lnSpc>
              <a:buFont typeface="Arial" charset="0"/>
              <a:buChar char="•"/>
              <a:tabLst>
                <a:tab pos="114300" algn="l"/>
              </a:tabLst>
            </a:pPr>
            <a:r>
              <a:rPr lang="es-ES" sz="2400">
                <a:cs typeface="Times New Roman" pitchFamily="18" charset="0"/>
              </a:rPr>
              <a:t> Realizar actividades de promoción, prevención y curación</a:t>
            </a:r>
            <a:endParaRPr lang="es-ES"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p:cNvSpPr>
            <a:spLocks noGrp="1"/>
          </p:cNvSpPr>
          <p:nvPr>
            <p:ph type="ctrTitle"/>
          </p:nvPr>
        </p:nvSpPr>
        <p:spPr>
          <a:xfrm>
            <a:off x="342900" y="2420938"/>
            <a:ext cx="8550275" cy="3143250"/>
          </a:xfrm>
        </p:spPr>
        <p:txBody>
          <a:bodyPr/>
          <a:lstStyle/>
          <a:p>
            <a:pPr algn="l"/>
            <a:r>
              <a:rPr lang="es-ES" sz="2400" smtClean="0"/>
              <a:t>La relación o evolución de este síntoma dentro de las 24 h.</a:t>
            </a:r>
            <a:br>
              <a:rPr lang="es-ES" sz="2400" smtClean="0"/>
            </a:br>
            <a:r>
              <a:rPr lang="es-ES" sz="2400" smtClean="0"/>
              <a:t/>
            </a:r>
            <a:br>
              <a:rPr lang="es-ES" sz="2400" smtClean="0"/>
            </a:br>
            <a:r>
              <a:rPr lang="es-ES" sz="2400" smtClean="0"/>
              <a:t>CAUSAS TÍPICA DE  DOLOR EPIGÁSTRICO CON RITMO, HORARIO Y RELACIÓN PRANDIAL</a:t>
            </a:r>
            <a:br>
              <a:rPr lang="es-ES" sz="2400" smtClean="0"/>
            </a:br>
            <a:r>
              <a:rPr lang="es-ES" sz="2400" smtClean="0"/>
              <a:t/>
            </a:r>
            <a:br>
              <a:rPr lang="es-ES" sz="2400" smtClean="0"/>
            </a:br>
            <a:r>
              <a:rPr lang="es-ES" sz="2400" smtClean="0"/>
              <a:t>Ritmo a cuatro tiempos de la úlcera gástrica</a:t>
            </a:r>
            <a:br>
              <a:rPr lang="es-ES" sz="2400" smtClean="0"/>
            </a:br>
            <a:r>
              <a:rPr lang="es-ES" sz="2400" smtClean="0"/>
              <a:t/>
            </a:r>
            <a:br>
              <a:rPr lang="es-ES" sz="2400" smtClean="0"/>
            </a:br>
            <a:r>
              <a:rPr lang="es-ES" sz="2400" smtClean="0"/>
              <a:t>1. Alimento</a:t>
            </a:r>
            <a:br>
              <a:rPr lang="es-ES" sz="2400" smtClean="0"/>
            </a:br>
            <a:r>
              <a:rPr lang="es-ES" sz="2400" smtClean="0"/>
              <a:t>2. Calma del dolor</a:t>
            </a:r>
            <a:br>
              <a:rPr lang="es-ES" sz="2400" smtClean="0"/>
            </a:br>
            <a:r>
              <a:rPr lang="es-ES" sz="2400" smtClean="0"/>
              <a:t>3. Reaparición temprana del dolor</a:t>
            </a:r>
            <a:br>
              <a:rPr lang="es-ES" sz="2400" smtClean="0"/>
            </a:br>
            <a:r>
              <a:rPr lang="es-ES" sz="2400" smtClean="0"/>
              <a:t>4. Nueva calma (espontánea) del dolor</a:t>
            </a:r>
            <a:br>
              <a:rPr lang="es-ES" sz="2400" smtClean="0"/>
            </a:br>
            <a:r>
              <a:rPr lang="es-ES" sz="2400" smtClean="0"/>
              <a:t/>
            </a:r>
            <a:br>
              <a:rPr lang="es-ES" sz="2400" smtClean="0"/>
            </a:br>
            <a:endParaRPr lang="es-ES" sz="2400" smtClean="0"/>
          </a:p>
        </p:txBody>
      </p:sp>
      <p:sp>
        <p:nvSpPr>
          <p:cNvPr id="3" name="2 Subtítulo"/>
          <p:cNvSpPr>
            <a:spLocks noGrp="1"/>
          </p:cNvSpPr>
          <p:nvPr>
            <p:ph type="subTitle" idx="1"/>
          </p:nvPr>
        </p:nvSpPr>
        <p:spPr>
          <a:xfrm>
            <a:off x="1071563" y="285750"/>
            <a:ext cx="6400800" cy="714375"/>
          </a:xfrm>
        </p:spPr>
        <p:txBody>
          <a:bodyPr>
            <a:normAutofit fontScale="25000" lnSpcReduction="20000"/>
          </a:bodyPr>
          <a:lstStyle/>
          <a:p>
            <a:pPr algn="l">
              <a:defRPr/>
            </a:pPr>
            <a:endParaRPr lang="es-ES" dirty="0" smtClean="0"/>
          </a:p>
          <a:p>
            <a:pPr>
              <a:defRPr/>
            </a:pPr>
            <a:endParaRPr lang="es-ES" dirty="0"/>
          </a:p>
          <a:p>
            <a:pPr>
              <a:defRPr/>
            </a:pPr>
            <a:r>
              <a:rPr lang="es-ES" sz="12800" dirty="0" smtClean="0">
                <a:latin typeface="+mj-lt"/>
              </a:rPr>
              <a:t>RITMO U HORARIO</a:t>
            </a:r>
            <a:endParaRPr lang="es-ES" sz="12800" dirty="0">
              <a:latin typeface="+mj-lt"/>
            </a:endParaRPr>
          </a:p>
        </p:txBody>
      </p:sp>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ángulo 4"/>
          <p:cNvSpPr>
            <a:spLocks noChangeArrowheads="1"/>
          </p:cNvSpPr>
          <p:nvPr/>
        </p:nvSpPr>
        <p:spPr bwMode="auto">
          <a:xfrm>
            <a:off x="468313" y="2274888"/>
            <a:ext cx="835183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sz="2400"/>
              <a:t>Ritmo a tres tiempos de la úlcera duodenal</a:t>
            </a:r>
          </a:p>
          <a:p>
            <a:pPr eaLnBrk="1" hangingPunct="1"/>
            <a:r>
              <a:rPr lang="es-ES" sz="2400"/>
              <a:t/>
            </a:r>
            <a:br>
              <a:rPr lang="es-ES" sz="2400"/>
            </a:br>
            <a:r>
              <a:rPr lang="es-ES" sz="2400"/>
              <a:t>1. Alimento</a:t>
            </a:r>
            <a:br>
              <a:rPr lang="es-ES" sz="2400"/>
            </a:br>
            <a:r>
              <a:rPr lang="es-ES" sz="2400"/>
              <a:t>2. Calma del dolor</a:t>
            </a:r>
            <a:br>
              <a:rPr lang="es-ES" sz="2400"/>
            </a:br>
            <a:r>
              <a:rPr lang="es-ES" sz="2400"/>
              <a:t>3. Reaparición tardía del dolor</a:t>
            </a:r>
            <a:br>
              <a:rPr lang="es-ES" sz="2400"/>
            </a:br>
            <a:r>
              <a:rPr lang="es-ES" sz="2400"/>
              <a:t>4. DOLOR NOCTURNO QUE SE ALIVIA CON LA INGESTIÓN DE ALIMENTOS</a:t>
            </a:r>
          </a:p>
        </p:txBody>
      </p:sp>
      <p:sp>
        <p:nvSpPr>
          <p:cNvPr id="6" name="2 Subtítulo"/>
          <p:cNvSpPr txBox="1">
            <a:spLocks/>
          </p:cNvSpPr>
          <p:nvPr/>
        </p:nvSpPr>
        <p:spPr bwMode="auto">
          <a:xfrm>
            <a:off x="1979613" y="333375"/>
            <a:ext cx="6400800" cy="714375"/>
          </a:xfrm>
          <a:prstGeom prst="rect">
            <a:avLst/>
          </a:prstGeom>
          <a:noFill/>
          <a:ln>
            <a:noFill/>
          </a:ln>
          <a:extLst/>
        </p:spPr>
        <p:txBody>
          <a:bodyPr>
            <a:normAutofit fontScale="25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defRPr/>
            </a:pPr>
            <a:endParaRPr lang="es-ES" kern="0" dirty="0" smtClean="0"/>
          </a:p>
          <a:p>
            <a:pPr>
              <a:defRPr/>
            </a:pPr>
            <a:endParaRPr lang="es-ES" kern="0" dirty="0" smtClean="0"/>
          </a:p>
          <a:p>
            <a:pPr marL="0" indent="0">
              <a:buFontTx/>
              <a:buNone/>
              <a:defRPr/>
            </a:pPr>
            <a:r>
              <a:rPr lang="es-ES" sz="12800" kern="0" dirty="0" smtClean="0">
                <a:latin typeface="+mj-lt"/>
              </a:rPr>
              <a:t>  RITMO U HORARIO</a:t>
            </a:r>
            <a:endParaRPr lang="es-ES" sz="12800" kern="0" dirty="0">
              <a:latin typeface="+mj-lt"/>
            </a:endParaRPr>
          </a:p>
        </p:txBody>
      </p:sp>
    </p:spTree>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Título"/>
          <p:cNvSpPr>
            <a:spLocks noGrp="1"/>
          </p:cNvSpPr>
          <p:nvPr>
            <p:ph type="ctrTitle"/>
          </p:nvPr>
        </p:nvSpPr>
        <p:spPr>
          <a:xfrm>
            <a:off x="428625" y="2214563"/>
            <a:ext cx="7772400" cy="3429000"/>
          </a:xfrm>
        </p:spPr>
        <p:txBody>
          <a:bodyPr/>
          <a:lstStyle/>
          <a:p>
            <a:pPr algn="l"/>
            <a:r>
              <a:rPr lang="es-ES" sz="2000" smtClean="0"/>
              <a:t>¿Qué tiempo hace que viene padeciendo de sus dolores?</a:t>
            </a:r>
            <a:br>
              <a:rPr lang="es-ES" sz="2000" smtClean="0"/>
            </a:br>
            <a:r>
              <a:rPr lang="es-ES" sz="2000" smtClean="0"/>
              <a:t/>
            </a:r>
            <a:br>
              <a:rPr lang="es-ES" sz="2000" smtClean="0"/>
            </a:br>
            <a:r>
              <a:rPr lang="es-ES" sz="2000" smtClean="0"/>
              <a:t>¿A través de los años de su padecimiento, su dolor se le ha presentado continuamente o, por el contrario, se ha presentado por temporadas, alternando</a:t>
            </a:r>
            <a:br>
              <a:rPr lang="es-ES" sz="2000" smtClean="0"/>
            </a:br>
            <a:r>
              <a:rPr lang="es-ES" sz="2000" smtClean="0"/>
              <a:t>con períodos de completa calma?</a:t>
            </a:r>
            <a:br>
              <a:rPr lang="es-ES" sz="2000" smtClean="0"/>
            </a:br>
            <a:r>
              <a:rPr lang="es-ES" sz="2000" smtClean="0"/>
              <a:t/>
            </a:r>
            <a:br>
              <a:rPr lang="es-ES" sz="2000" smtClean="0"/>
            </a:br>
            <a:r>
              <a:rPr lang="es-ES" sz="2000" smtClean="0"/>
              <a:t>¿Cuándo tiene usted su crisis de dolor? ¿Durante el día o por la noche?</a:t>
            </a:r>
            <a:br>
              <a:rPr lang="es-ES" sz="2000" smtClean="0"/>
            </a:br>
            <a:r>
              <a:rPr lang="es-ES" sz="2000" smtClean="0"/>
              <a:t/>
            </a:r>
            <a:br>
              <a:rPr lang="es-ES" sz="2000" smtClean="0"/>
            </a:br>
            <a:r>
              <a:rPr lang="es-ES" sz="2000" smtClean="0"/>
              <a:t>¿Tiene su dolor relación con las comidas?</a:t>
            </a:r>
          </a:p>
        </p:txBody>
      </p:sp>
      <p:sp>
        <p:nvSpPr>
          <p:cNvPr id="3" name="2 Subtítulo"/>
          <p:cNvSpPr>
            <a:spLocks noGrp="1"/>
          </p:cNvSpPr>
          <p:nvPr>
            <p:ph type="subTitle" idx="1"/>
          </p:nvPr>
        </p:nvSpPr>
        <p:spPr>
          <a:xfrm>
            <a:off x="571500" y="357188"/>
            <a:ext cx="7715250" cy="714375"/>
          </a:xfrm>
        </p:spPr>
        <p:txBody>
          <a:bodyPr>
            <a:normAutofit fontScale="25000" lnSpcReduction="20000"/>
          </a:bodyPr>
          <a:lstStyle/>
          <a:p>
            <a:pPr>
              <a:defRPr/>
            </a:pPr>
            <a:r>
              <a:rPr lang="es-ES" sz="12800" dirty="0" smtClean="0">
                <a:latin typeface="+mj-lt"/>
              </a:rPr>
              <a:t>PREGUNTAS IMPORTANTES PARA INTERROGAR LA PERIODICIDAD Y RITMO</a:t>
            </a:r>
            <a:endParaRPr lang="es-ES" sz="12800" dirty="0">
              <a:latin typeface="+mj-lt"/>
            </a:endParaRPr>
          </a:p>
        </p:txBody>
      </p:sp>
    </p:spTree>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p:cNvSpPr>
            <a:spLocks noGrp="1"/>
          </p:cNvSpPr>
          <p:nvPr>
            <p:ph type="ctrTitle"/>
          </p:nvPr>
        </p:nvSpPr>
        <p:spPr>
          <a:xfrm>
            <a:off x="428625" y="2071688"/>
            <a:ext cx="8247063" cy="2857500"/>
          </a:xfrm>
        </p:spPr>
        <p:txBody>
          <a:bodyPr/>
          <a:lstStyle/>
          <a:p>
            <a:pPr algn="l"/>
            <a:r>
              <a:rPr lang="es-ES" sz="2400" smtClean="0"/>
              <a:t>Los procesos orgánicos suelen producir reflejos más intensos que aquellos de orden funcional</a:t>
            </a:r>
            <a:br>
              <a:rPr lang="es-ES" sz="2400" smtClean="0"/>
            </a:br>
            <a:r>
              <a:rPr lang="es-ES" sz="2400" smtClean="0"/>
              <a:t/>
            </a:r>
            <a:br>
              <a:rPr lang="es-ES" sz="2400" smtClean="0"/>
            </a:br>
            <a:r>
              <a:rPr lang="es-ES" sz="2400" smtClean="0"/>
              <a:t/>
            </a:r>
            <a:br>
              <a:rPr lang="es-ES" sz="2400" smtClean="0"/>
            </a:br>
            <a:r>
              <a:rPr lang="es-ES" sz="2400" smtClean="0"/>
              <a:t> a) Dolores de gran intensidad:  úlcera perforada</a:t>
            </a:r>
            <a:br>
              <a:rPr lang="es-ES" sz="2400" smtClean="0"/>
            </a:br>
            <a:r>
              <a:rPr lang="es-ES" sz="2400" smtClean="0"/>
              <a:t/>
            </a:r>
            <a:br>
              <a:rPr lang="es-ES" sz="2400" smtClean="0"/>
            </a:br>
            <a:r>
              <a:rPr lang="es-ES" sz="2400" smtClean="0"/>
              <a:t> b) Dolores de mediana intensidad: úlceras gástricas y duodenales</a:t>
            </a:r>
            <a:br>
              <a:rPr lang="es-ES" sz="2400" smtClean="0"/>
            </a:br>
            <a:r>
              <a:rPr lang="es-ES" sz="2400" smtClean="0"/>
              <a:t/>
            </a:r>
            <a:br>
              <a:rPr lang="es-ES" sz="2400" smtClean="0"/>
            </a:br>
            <a:endParaRPr lang="es-ES" sz="2400" smtClean="0"/>
          </a:p>
        </p:txBody>
      </p:sp>
      <p:sp>
        <p:nvSpPr>
          <p:cNvPr id="3" name="2 Subtítulo"/>
          <p:cNvSpPr>
            <a:spLocks noGrp="1"/>
          </p:cNvSpPr>
          <p:nvPr>
            <p:ph type="subTitle" idx="1"/>
          </p:nvPr>
        </p:nvSpPr>
        <p:spPr>
          <a:xfrm>
            <a:off x="1071563" y="285750"/>
            <a:ext cx="6400800" cy="714375"/>
          </a:xfrm>
        </p:spPr>
        <p:txBody>
          <a:bodyPr>
            <a:normAutofit fontScale="25000" lnSpcReduction="20000"/>
          </a:bodyPr>
          <a:lstStyle/>
          <a:p>
            <a:pPr algn="l">
              <a:defRPr/>
            </a:pPr>
            <a:endParaRPr lang="es-ES" dirty="0" smtClean="0"/>
          </a:p>
          <a:p>
            <a:pPr>
              <a:defRPr/>
            </a:pPr>
            <a:endParaRPr lang="es-ES" dirty="0"/>
          </a:p>
          <a:p>
            <a:pPr>
              <a:defRPr/>
            </a:pPr>
            <a:r>
              <a:rPr lang="es-ES" sz="12800" dirty="0" smtClean="0">
                <a:latin typeface="+mj-lt"/>
              </a:rPr>
              <a:t>INTENSIDAD</a:t>
            </a:r>
            <a:endParaRPr lang="es-ES" sz="12800" dirty="0">
              <a:latin typeface="+mj-lt"/>
            </a:endParaRPr>
          </a:p>
        </p:txBody>
      </p:sp>
    </p:spTree>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Título"/>
          <p:cNvSpPr>
            <a:spLocks noGrp="1"/>
          </p:cNvSpPr>
          <p:nvPr>
            <p:ph type="ctrTitle"/>
          </p:nvPr>
        </p:nvSpPr>
        <p:spPr>
          <a:xfrm>
            <a:off x="428625" y="2803525"/>
            <a:ext cx="7772400" cy="2857500"/>
          </a:xfrm>
        </p:spPr>
        <p:txBody>
          <a:bodyPr/>
          <a:lstStyle/>
          <a:p>
            <a:pPr algn="l"/>
            <a:r>
              <a:rPr lang="es-ES" sz="2000" b="1" smtClean="0"/>
              <a:t>a) Dolor quemante o ardoroso : Se expresa como un dolor en brasa de candela, urente.</a:t>
            </a:r>
            <a:br>
              <a:rPr lang="es-ES" sz="2000" b="1" smtClean="0"/>
            </a:br>
            <a:r>
              <a:rPr lang="es-ES" sz="2000" b="1" smtClean="0"/>
              <a:t/>
            </a:r>
            <a:br>
              <a:rPr lang="es-ES" sz="2000" b="1" smtClean="0"/>
            </a:br>
            <a:r>
              <a:rPr lang="es-ES" sz="2000" b="1" smtClean="0"/>
              <a:t>b) Dolor de tipo de calambre o de torsión. Se expresa como un dolor de tipo cólico o de retortijón. (Pilórico)</a:t>
            </a:r>
            <a:br>
              <a:rPr lang="es-ES" sz="2000" b="1" smtClean="0"/>
            </a:br>
            <a:r>
              <a:rPr lang="es-ES" sz="2000" b="1" smtClean="0"/>
              <a:t/>
            </a:r>
            <a:br>
              <a:rPr lang="es-ES" sz="2000" b="1" smtClean="0"/>
            </a:br>
            <a:r>
              <a:rPr lang="es-ES" sz="2000" b="1" smtClean="0"/>
              <a:t> c) Dolor terebrante: Expresado por sensación de profundidad, de penetración, como producido por un taladro (Perforada o Penetración) </a:t>
            </a:r>
            <a:br>
              <a:rPr lang="es-ES" sz="2000" b="1" smtClean="0"/>
            </a:br>
            <a:r>
              <a:rPr lang="es-ES" sz="2000" b="1" smtClean="0"/>
              <a:t/>
            </a:r>
            <a:br>
              <a:rPr lang="es-ES" sz="2000" b="1" smtClean="0"/>
            </a:br>
            <a:r>
              <a:rPr lang="es-ES" sz="2000" b="1" smtClean="0"/>
              <a:t> d) Dolor gravativo. Se identifica como un dolor con sensación de pesantez </a:t>
            </a:r>
            <a:br>
              <a:rPr lang="es-ES" sz="2000" b="1" smtClean="0"/>
            </a:br>
            <a:r>
              <a:rPr lang="es-ES" sz="2000" b="1" smtClean="0"/>
              <a:t/>
            </a:r>
            <a:br>
              <a:rPr lang="es-ES" sz="2000" b="1" smtClean="0"/>
            </a:br>
            <a:r>
              <a:rPr lang="es-ES" sz="2000" smtClean="0"/>
              <a:t/>
            </a:r>
            <a:br>
              <a:rPr lang="es-ES" sz="2000" smtClean="0"/>
            </a:br>
            <a:r>
              <a:rPr lang="es-ES" sz="2000" smtClean="0"/>
              <a:t/>
            </a:r>
            <a:br>
              <a:rPr lang="es-ES" sz="2000" smtClean="0"/>
            </a:br>
            <a:endParaRPr lang="es-ES" sz="2000" smtClean="0"/>
          </a:p>
        </p:txBody>
      </p:sp>
      <p:sp>
        <p:nvSpPr>
          <p:cNvPr id="3" name="2 Subtítulo"/>
          <p:cNvSpPr>
            <a:spLocks noGrp="1"/>
          </p:cNvSpPr>
          <p:nvPr>
            <p:ph type="subTitle" idx="1"/>
          </p:nvPr>
        </p:nvSpPr>
        <p:spPr>
          <a:xfrm>
            <a:off x="1071563" y="285750"/>
            <a:ext cx="6400800" cy="714375"/>
          </a:xfrm>
        </p:spPr>
        <p:txBody>
          <a:bodyPr>
            <a:normAutofit fontScale="25000" lnSpcReduction="20000"/>
          </a:bodyPr>
          <a:lstStyle/>
          <a:p>
            <a:pPr algn="l">
              <a:defRPr/>
            </a:pPr>
            <a:endParaRPr lang="es-ES" dirty="0" smtClean="0"/>
          </a:p>
          <a:p>
            <a:pPr>
              <a:defRPr/>
            </a:pPr>
            <a:endParaRPr lang="es-ES" dirty="0"/>
          </a:p>
          <a:p>
            <a:pPr>
              <a:defRPr/>
            </a:pPr>
            <a:r>
              <a:rPr lang="es-ES" sz="12800" dirty="0" smtClean="0">
                <a:latin typeface="+mj-lt"/>
              </a:rPr>
              <a:t>CALIDAD O CARÁCTER</a:t>
            </a:r>
            <a:endParaRPr lang="es-ES" sz="12800" dirty="0">
              <a:latin typeface="+mj-lt"/>
            </a:endParaRPr>
          </a:p>
        </p:txBody>
      </p:sp>
    </p:spTree>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ctrTitle"/>
          </p:nvPr>
        </p:nvSpPr>
        <p:spPr>
          <a:xfrm>
            <a:off x="428625" y="2071688"/>
            <a:ext cx="7772400" cy="2857500"/>
          </a:xfrm>
        </p:spPr>
        <p:txBody>
          <a:bodyPr/>
          <a:lstStyle/>
          <a:p>
            <a:pPr algn="l"/>
            <a:r>
              <a:rPr lang="es-ES" sz="2400" smtClean="0"/>
              <a:t>a) Dolor de comienzo brusco: Ocurre en la mayor parte de los dolores abdominales agudos, por ejemplo, en la úlcera perforada</a:t>
            </a:r>
            <a:br>
              <a:rPr lang="es-ES" sz="2400" smtClean="0"/>
            </a:br>
            <a:r>
              <a:rPr lang="es-ES" sz="2400" smtClean="0"/>
              <a:t/>
            </a:r>
            <a:br>
              <a:rPr lang="es-ES" sz="2400" smtClean="0"/>
            </a:br>
            <a:r>
              <a:rPr lang="es-ES" sz="2400" smtClean="0"/>
              <a:t/>
            </a:r>
            <a:br>
              <a:rPr lang="es-ES" sz="2400" smtClean="0"/>
            </a:br>
            <a:r>
              <a:rPr lang="es-ES" sz="2400" smtClean="0"/>
              <a:t>b) Dolor de comienzo lento: En la mayor parte de los casos de úlceras gástricas y duodenales no complicadas</a:t>
            </a:r>
          </a:p>
        </p:txBody>
      </p:sp>
      <p:sp>
        <p:nvSpPr>
          <p:cNvPr id="3" name="2 Subtítulo"/>
          <p:cNvSpPr>
            <a:spLocks noGrp="1"/>
          </p:cNvSpPr>
          <p:nvPr>
            <p:ph type="subTitle" idx="1"/>
          </p:nvPr>
        </p:nvSpPr>
        <p:spPr>
          <a:xfrm>
            <a:off x="1071563" y="285750"/>
            <a:ext cx="6400800" cy="714375"/>
          </a:xfrm>
        </p:spPr>
        <p:txBody>
          <a:bodyPr>
            <a:normAutofit fontScale="25000" lnSpcReduction="20000"/>
          </a:bodyPr>
          <a:lstStyle/>
          <a:p>
            <a:pPr algn="l">
              <a:defRPr/>
            </a:pPr>
            <a:endParaRPr lang="es-ES" dirty="0" smtClean="0"/>
          </a:p>
          <a:p>
            <a:pPr>
              <a:defRPr/>
            </a:pPr>
            <a:endParaRPr lang="es-ES" dirty="0" smtClean="0"/>
          </a:p>
          <a:p>
            <a:pPr>
              <a:defRPr/>
            </a:pPr>
            <a:r>
              <a:rPr lang="es-ES" sz="12800" dirty="0" smtClean="0">
                <a:latin typeface="+mj-lt"/>
              </a:rPr>
              <a:t>MODO DE COMIENZO</a:t>
            </a:r>
            <a:endParaRPr lang="es-ES" sz="12800" dirty="0">
              <a:latin typeface="+mj-lt"/>
            </a:endParaRPr>
          </a:p>
        </p:txBody>
      </p:sp>
    </p:spTree>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p:cNvSpPr>
            <a:spLocks noGrp="1"/>
          </p:cNvSpPr>
          <p:nvPr>
            <p:ph type="ctrTitle"/>
          </p:nvPr>
        </p:nvSpPr>
        <p:spPr>
          <a:xfrm>
            <a:off x="428625" y="2428875"/>
            <a:ext cx="8607425" cy="2857500"/>
          </a:xfrm>
        </p:spPr>
        <p:txBody>
          <a:bodyPr/>
          <a:lstStyle/>
          <a:p>
            <a:pPr algn="l">
              <a:lnSpc>
                <a:spcPct val="150000"/>
              </a:lnSpc>
            </a:pPr>
            <a:r>
              <a:rPr lang="es-ES" sz="2400" smtClean="0"/>
              <a:t>a) Con la ingestión de alimentos, antiácidos , alcalinos o medicamentos anti ulcerosos.</a:t>
            </a:r>
            <a:br>
              <a:rPr lang="es-ES" sz="2400" smtClean="0"/>
            </a:br>
            <a:r>
              <a:rPr lang="es-ES" sz="2400" smtClean="0"/>
              <a:t/>
            </a:r>
            <a:br>
              <a:rPr lang="es-ES" sz="2400" smtClean="0"/>
            </a:br>
            <a:r>
              <a:rPr lang="es-ES" sz="2400" smtClean="0"/>
              <a:t>b) Administración de un medicamento antiespasmódico, lo que demuestra que son originados por espasmo y mala evacuación; el vómito calma el dolor al desaparecer el espasmo. </a:t>
            </a:r>
            <a:br>
              <a:rPr lang="es-ES" sz="2400" smtClean="0"/>
            </a:br>
            <a:r>
              <a:rPr lang="es-ES" sz="2400" smtClean="0"/>
              <a:t/>
            </a:r>
            <a:br>
              <a:rPr lang="es-ES" sz="2400" smtClean="0"/>
            </a:br>
            <a:r>
              <a:rPr lang="es-ES" sz="2400" smtClean="0"/>
              <a:t>c) Medicación analgésica </a:t>
            </a:r>
          </a:p>
        </p:txBody>
      </p:sp>
      <p:sp>
        <p:nvSpPr>
          <p:cNvPr id="3" name="2 Subtítulo"/>
          <p:cNvSpPr>
            <a:spLocks noGrp="1"/>
          </p:cNvSpPr>
          <p:nvPr>
            <p:ph type="subTitle" idx="1"/>
          </p:nvPr>
        </p:nvSpPr>
        <p:spPr>
          <a:xfrm>
            <a:off x="1071563" y="285750"/>
            <a:ext cx="6400800" cy="714375"/>
          </a:xfrm>
        </p:spPr>
        <p:txBody>
          <a:bodyPr>
            <a:normAutofit fontScale="25000" lnSpcReduction="20000"/>
          </a:bodyPr>
          <a:lstStyle/>
          <a:p>
            <a:pPr algn="l">
              <a:defRPr/>
            </a:pPr>
            <a:endParaRPr lang="es-ES" dirty="0" smtClean="0"/>
          </a:p>
          <a:p>
            <a:pPr>
              <a:defRPr/>
            </a:pPr>
            <a:endParaRPr lang="es-ES" dirty="0" smtClean="0"/>
          </a:p>
          <a:p>
            <a:pPr>
              <a:defRPr/>
            </a:pPr>
            <a:r>
              <a:rPr lang="es-ES" sz="12800" dirty="0" smtClean="0">
                <a:latin typeface="+mj-lt"/>
              </a:rPr>
              <a:t>MODO DE CALMARSE</a:t>
            </a:r>
            <a:endParaRPr lang="es-ES" sz="12800" dirty="0">
              <a:latin typeface="+mj-lt"/>
            </a:endParaRPr>
          </a:p>
        </p:txBody>
      </p:sp>
    </p:spTree>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ctrTitle"/>
          </p:nvPr>
        </p:nvSpPr>
        <p:spPr>
          <a:xfrm>
            <a:off x="395288" y="1989138"/>
            <a:ext cx="8320087" cy="2857500"/>
          </a:xfrm>
        </p:spPr>
        <p:txBody>
          <a:bodyPr/>
          <a:lstStyle/>
          <a:p>
            <a:pPr algn="l"/>
            <a:r>
              <a:rPr lang="es-ES" sz="2400" smtClean="0"/>
              <a:t>a) Variación del dolor (aumento o disminución) según la posición que adopten. El enfermo conoce la posición adecuada para aliviar su dolor (úlcera penetrada o perforada)</a:t>
            </a:r>
            <a:br>
              <a:rPr lang="es-ES" sz="2400" smtClean="0"/>
            </a:br>
            <a:r>
              <a:rPr lang="es-ES" sz="2400" smtClean="0"/>
              <a:t/>
            </a:r>
            <a:br>
              <a:rPr lang="es-ES" sz="2400" smtClean="0"/>
            </a:br>
            <a:r>
              <a:rPr lang="es-ES" sz="2400" smtClean="0"/>
              <a:t/>
            </a:r>
            <a:br>
              <a:rPr lang="es-ES" sz="2400" smtClean="0"/>
            </a:br>
            <a:r>
              <a:rPr lang="es-ES" sz="2400" smtClean="0"/>
              <a:t>b) En las úlceras no complicadas, no se aprecia esta relación</a:t>
            </a:r>
          </a:p>
        </p:txBody>
      </p:sp>
      <p:sp>
        <p:nvSpPr>
          <p:cNvPr id="3" name="2 Subtítulo"/>
          <p:cNvSpPr>
            <a:spLocks noGrp="1"/>
          </p:cNvSpPr>
          <p:nvPr>
            <p:ph type="subTitle" idx="1"/>
          </p:nvPr>
        </p:nvSpPr>
        <p:spPr>
          <a:xfrm>
            <a:off x="179388" y="285750"/>
            <a:ext cx="8856662" cy="714375"/>
          </a:xfrm>
        </p:spPr>
        <p:txBody>
          <a:bodyPr>
            <a:normAutofit fontScale="25000" lnSpcReduction="20000"/>
          </a:bodyPr>
          <a:lstStyle/>
          <a:p>
            <a:pPr algn="l">
              <a:defRPr/>
            </a:pPr>
            <a:endParaRPr lang="es-ES" dirty="0" smtClean="0"/>
          </a:p>
          <a:p>
            <a:pPr>
              <a:defRPr/>
            </a:pPr>
            <a:endParaRPr lang="es-ES" dirty="0" smtClean="0"/>
          </a:p>
          <a:p>
            <a:pPr>
              <a:defRPr/>
            </a:pPr>
            <a:r>
              <a:rPr lang="es-ES" sz="11200" dirty="0" smtClean="0">
                <a:latin typeface="+mj-lt"/>
              </a:rPr>
              <a:t>VARIACIÓN SEGÚN LOS CAMBIOS DE POSICIÓN</a:t>
            </a:r>
            <a:endParaRPr lang="es-ES" sz="11200" dirty="0">
              <a:latin typeface="+mj-lt"/>
            </a:endParaRPr>
          </a:p>
        </p:txBody>
      </p:sp>
    </p:spTree>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ctrTitle"/>
          </p:nvPr>
        </p:nvSpPr>
        <p:spPr>
          <a:xfrm>
            <a:off x="428625" y="2071688"/>
            <a:ext cx="7772400" cy="2857500"/>
          </a:xfrm>
        </p:spPr>
        <p:txBody>
          <a:bodyPr/>
          <a:lstStyle/>
          <a:p>
            <a:pPr algn="l"/>
            <a:r>
              <a:rPr lang="es-ES" sz="3200" smtClean="0"/>
              <a:t>a) Vómito</a:t>
            </a:r>
            <a:br>
              <a:rPr lang="es-ES" sz="3200" smtClean="0"/>
            </a:br>
            <a:r>
              <a:rPr lang="es-ES" sz="3200" smtClean="0"/>
              <a:t/>
            </a:r>
            <a:br>
              <a:rPr lang="es-ES" sz="3200" smtClean="0"/>
            </a:br>
            <a:r>
              <a:rPr lang="es-ES" sz="3200" smtClean="0"/>
              <a:t>b) Hematemesis</a:t>
            </a:r>
            <a:br>
              <a:rPr lang="es-ES" sz="3200" smtClean="0"/>
            </a:br>
            <a:r>
              <a:rPr lang="es-ES" sz="3200" smtClean="0"/>
              <a:t/>
            </a:r>
            <a:br>
              <a:rPr lang="es-ES" sz="3200" smtClean="0"/>
            </a:br>
            <a:r>
              <a:rPr lang="es-ES" sz="3200" smtClean="0"/>
              <a:t>c)  Melena</a:t>
            </a:r>
          </a:p>
        </p:txBody>
      </p:sp>
      <p:sp>
        <p:nvSpPr>
          <p:cNvPr id="3" name="2 Subtítulo"/>
          <p:cNvSpPr>
            <a:spLocks noGrp="1"/>
          </p:cNvSpPr>
          <p:nvPr>
            <p:ph type="subTitle" idx="1"/>
          </p:nvPr>
        </p:nvSpPr>
        <p:spPr>
          <a:xfrm>
            <a:off x="1071563" y="285750"/>
            <a:ext cx="6400800" cy="714375"/>
          </a:xfrm>
        </p:spPr>
        <p:txBody>
          <a:bodyPr>
            <a:normAutofit fontScale="25000" lnSpcReduction="20000"/>
          </a:bodyPr>
          <a:lstStyle/>
          <a:p>
            <a:pPr algn="l">
              <a:defRPr/>
            </a:pPr>
            <a:endParaRPr lang="es-ES" dirty="0" smtClean="0"/>
          </a:p>
          <a:p>
            <a:pPr>
              <a:defRPr/>
            </a:pPr>
            <a:endParaRPr lang="es-ES" dirty="0" smtClean="0"/>
          </a:p>
          <a:p>
            <a:pPr>
              <a:defRPr/>
            </a:pPr>
            <a:r>
              <a:rPr lang="es-ES" sz="12800" dirty="0" smtClean="0">
                <a:latin typeface="+mj-lt"/>
              </a:rPr>
              <a:t>SÍNTOMAS ASOCIADOS</a:t>
            </a:r>
            <a:endParaRPr lang="es-ES" sz="12800" dirty="0">
              <a:latin typeface="+mj-lt"/>
            </a:endParaRPr>
          </a:p>
        </p:txBody>
      </p:sp>
    </p:spTree>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p:cNvSpPr>
          <p:nvPr>
            <p:ph type="ctrTitle"/>
          </p:nvPr>
        </p:nvSpPr>
        <p:spPr>
          <a:xfrm>
            <a:off x="395288" y="2420938"/>
            <a:ext cx="8607425" cy="2857500"/>
          </a:xfrm>
        </p:spPr>
        <p:txBody>
          <a:bodyPr/>
          <a:lstStyle/>
          <a:p>
            <a:pPr algn="l"/>
            <a:r>
              <a:rPr lang="es-ES" sz="2400" smtClean="0"/>
              <a:t>Podemos clasificar los dolores epigástricos según sus caracteres semiográficos, en dos grandes tipos:</a:t>
            </a:r>
            <a:br>
              <a:rPr lang="es-ES" sz="2400" smtClean="0"/>
            </a:br>
            <a:r>
              <a:rPr lang="es-ES" sz="2400" smtClean="0"/>
              <a:t/>
            </a:r>
            <a:br>
              <a:rPr lang="es-ES" sz="2400" smtClean="0"/>
            </a:br>
            <a:r>
              <a:rPr lang="es-ES" sz="2400" smtClean="0"/>
              <a:t/>
            </a:r>
            <a:br>
              <a:rPr lang="es-ES" sz="2400" smtClean="0"/>
            </a:br>
            <a:r>
              <a:rPr lang="es-ES" sz="2400" smtClean="0"/>
              <a:t>a) Dolores de curso regular: Típico de la úlcera péptica</a:t>
            </a:r>
            <a:br>
              <a:rPr lang="es-ES" sz="2400" smtClean="0"/>
            </a:br>
            <a:r>
              <a:rPr lang="es-ES" sz="2400" smtClean="0"/>
              <a:t/>
            </a:r>
            <a:br>
              <a:rPr lang="es-ES" sz="2400" smtClean="0"/>
            </a:br>
            <a:r>
              <a:rPr lang="es-ES" sz="2400" smtClean="0"/>
              <a:t/>
            </a:r>
            <a:br>
              <a:rPr lang="es-ES" sz="2400" smtClean="0"/>
            </a:br>
            <a:r>
              <a:rPr lang="es-ES" sz="2400" smtClean="0"/>
              <a:t>b) Dolores de curso irregular</a:t>
            </a:r>
            <a:br>
              <a:rPr lang="es-ES" sz="2400" smtClean="0"/>
            </a:br>
            <a:r>
              <a:rPr lang="es-ES" sz="2400" smtClean="0"/>
              <a:t/>
            </a:r>
            <a:br>
              <a:rPr lang="es-ES" sz="2400" smtClean="0"/>
            </a:br>
            <a:endParaRPr lang="es-ES" sz="2400" smtClean="0"/>
          </a:p>
        </p:txBody>
      </p:sp>
      <p:sp>
        <p:nvSpPr>
          <p:cNvPr id="3" name="2 Subtítulo"/>
          <p:cNvSpPr>
            <a:spLocks noGrp="1"/>
          </p:cNvSpPr>
          <p:nvPr>
            <p:ph type="subTitle" idx="1"/>
          </p:nvPr>
        </p:nvSpPr>
        <p:spPr>
          <a:xfrm>
            <a:off x="1071563" y="285750"/>
            <a:ext cx="6400800" cy="714375"/>
          </a:xfrm>
        </p:spPr>
        <p:txBody>
          <a:bodyPr>
            <a:normAutofit fontScale="25000" lnSpcReduction="20000"/>
          </a:bodyPr>
          <a:lstStyle/>
          <a:p>
            <a:pPr algn="l">
              <a:defRPr/>
            </a:pPr>
            <a:endParaRPr lang="es-ES" dirty="0" smtClean="0"/>
          </a:p>
          <a:p>
            <a:pPr>
              <a:defRPr/>
            </a:pPr>
            <a:endParaRPr lang="es-ES" dirty="0" smtClean="0"/>
          </a:p>
          <a:p>
            <a:pPr>
              <a:defRPr/>
            </a:pPr>
            <a:r>
              <a:rPr lang="es-ES" sz="12800" dirty="0" smtClean="0">
                <a:latin typeface="+mj-lt"/>
              </a:rPr>
              <a:t>CURSO</a:t>
            </a:r>
            <a:endParaRPr lang="es-ES" sz="12800" dirty="0">
              <a:latin typeface="+mj-lt"/>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533400" y="0"/>
            <a:ext cx="8229600" cy="1143000"/>
          </a:xfrm>
        </p:spPr>
        <p:txBody>
          <a:bodyPr/>
          <a:lstStyle/>
          <a:p>
            <a:pPr eaLnBrk="1" hangingPunct="1"/>
            <a:r>
              <a:rPr lang="en-US" sz="3200" smtClean="0"/>
              <a:t>CONCEPTO </a:t>
            </a:r>
            <a:endParaRPr lang="es-ES" sz="3200" smtClean="0"/>
          </a:p>
        </p:txBody>
      </p:sp>
      <p:sp>
        <p:nvSpPr>
          <p:cNvPr id="6147" name="Rectangle 5"/>
          <p:cNvSpPr>
            <a:spLocks noGrp="1" noChangeArrowheads="1"/>
          </p:cNvSpPr>
          <p:nvPr>
            <p:ph type="body" sz="half" idx="1"/>
          </p:nvPr>
        </p:nvSpPr>
        <p:spPr>
          <a:xfrm>
            <a:off x="214312" y="1571625"/>
            <a:ext cx="7742063" cy="3225527"/>
          </a:xfrm>
        </p:spPr>
        <p:txBody>
          <a:bodyPr/>
          <a:lstStyle/>
          <a:p>
            <a:pPr eaLnBrk="1" hangingPunct="1">
              <a:lnSpc>
                <a:spcPct val="80000"/>
              </a:lnSpc>
              <a:defRPr/>
            </a:pPr>
            <a:r>
              <a:rPr lang="es-ES_tradnl" sz="2400" dirty="0" smtClean="0"/>
              <a:t>La úlcera péptica es una pérdida de sustancia a nivel de la mucosa, que alcanza por lo menos la </a:t>
            </a:r>
            <a:r>
              <a:rPr lang="es-ES_tradnl" sz="2400" dirty="0" err="1" smtClean="0"/>
              <a:t>muscularis</a:t>
            </a:r>
            <a:r>
              <a:rPr lang="es-ES_tradnl" sz="2400" dirty="0" smtClean="0"/>
              <a:t> </a:t>
            </a:r>
            <a:r>
              <a:rPr lang="es-ES_tradnl" sz="2400" dirty="0" err="1" smtClean="0"/>
              <a:t>mucosae</a:t>
            </a:r>
            <a:r>
              <a:rPr lang="es-ES_tradnl" sz="2400" dirty="0" smtClean="0"/>
              <a:t>, localizándose siempre en regiones del tracto digestivo expuestas a la acción del ácido clorhídrico, precisando como sustrato la existencia de mucosa de tipo gástrico o de áreas de </a:t>
            </a:r>
            <a:r>
              <a:rPr lang="es-ES_tradnl" sz="2400" dirty="0" err="1" smtClean="0"/>
              <a:t>metaplasia</a:t>
            </a:r>
            <a:r>
              <a:rPr lang="es-ES_tradnl" sz="2400" dirty="0" smtClean="0"/>
              <a:t> gástrica </a:t>
            </a:r>
            <a:endParaRPr lang="es-ES" sz="2400" dirty="0" smtClean="0"/>
          </a:p>
          <a:p>
            <a:pPr marL="0" indent="0" eaLnBrk="1" hangingPunct="1">
              <a:lnSpc>
                <a:spcPct val="150000"/>
              </a:lnSpc>
              <a:buFontTx/>
              <a:buNone/>
              <a:defRPr/>
            </a:pPr>
            <a:endParaRPr lang="es-ES" sz="1800" dirty="0" smtClean="0"/>
          </a:p>
        </p:txBody>
      </p:sp>
    </p:spTree>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706437"/>
          </a:xfrm>
        </p:spPr>
        <p:txBody>
          <a:bodyPr/>
          <a:lstStyle/>
          <a:p>
            <a:r>
              <a:rPr lang="es-ES_tradnl" sz="3200" smtClean="0">
                <a:solidFill>
                  <a:schemeClr val="tx1"/>
                </a:solidFill>
              </a:rPr>
              <a:t>COMPLICACIONES DE LA ÚLCERA PÉPTICA</a:t>
            </a:r>
          </a:p>
        </p:txBody>
      </p:sp>
      <p:sp>
        <p:nvSpPr>
          <p:cNvPr id="41987" name="Rectangle 3"/>
          <p:cNvSpPr>
            <a:spLocks noGrp="1" noChangeArrowheads="1"/>
          </p:cNvSpPr>
          <p:nvPr>
            <p:ph type="body" sz="half" idx="1"/>
          </p:nvPr>
        </p:nvSpPr>
        <p:spPr>
          <a:xfrm>
            <a:off x="142875" y="1714500"/>
            <a:ext cx="4716463" cy="3733800"/>
          </a:xfrm>
          <a:solidFill>
            <a:schemeClr val="bg1"/>
          </a:solidFill>
        </p:spPr>
        <p:txBody>
          <a:bodyPr/>
          <a:lstStyle/>
          <a:p>
            <a:pPr>
              <a:lnSpc>
                <a:spcPct val="80000"/>
              </a:lnSpc>
            </a:pPr>
            <a:r>
              <a:rPr lang="es-ES_tradnl" sz="2000" smtClean="0"/>
              <a:t>Tasa anual de complicaciones 1-2% de los pacientes ulcerosos. </a:t>
            </a:r>
          </a:p>
          <a:p>
            <a:pPr>
              <a:lnSpc>
                <a:spcPct val="80000"/>
              </a:lnSpc>
            </a:pPr>
            <a:endParaRPr lang="es-ES_tradnl" sz="2000" smtClean="0"/>
          </a:p>
          <a:p>
            <a:pPr>
              <a:lnSpc>
                <a:spcPct val="80000"/>
              </a:lnSpc>
            </a:pPr>
            <a:r>
              <a:rPr lang="es-ES_tradnl" sz="2000" smtClean="0"/>
              <a:t>Larga historia sintomatológica, pero puede constituir el primer síntoma de la enfermedad. </a:t>
            </a:r>
          </a:p>
          <a:p>
            <a:pPr>
              <a:lnSpc>
                <a:spcPct val="80000"/>
              </a:lnSpc>
            </a:pPr>
            <a:endParaRPr lang="es-ES_tradnl" sz="2000" smtClean="0"/>
          </a:p>
          <a:p>
            <a:pPr>
              <a:lnSpc>
                <a:spcPct val="80000"/>
              </a:lnSpc>
            </a:pPr>
            <a:r>
              <a:rPr lang="es-ES_tradnl" sz="2000" smtClean="0"/>
              <a:t>Complicaciones más frecuentes </a:t>
            </a:r>
          </a:p>
          <a:p>
            <a:pPr>
              <a:lnSpc>
                <a:spcPct val="80000"/>
              </a:lnSpc>
            </a:pPr>
            <a:endParaRPr lang="es-ES_tradnl" sz="2000" smtClean="0"/>
          </a:p>
          <a:p>
            <a:pPr>
              <a:lnSpc>
                <a:spcPct val="80000"/>
              </a:lnSpc>
              <a:buFontTx/>
              <a:buChar char="-"/>
            </a:pPr>
            <a:r>
              <a:rPr lang="es-ES_tradnl" sz="2000" smtClean="0"/>
              <a:t>Hemorragia digestiva</a:t>
            </a:r>
          </a:p>
          <a:p>
            <a:pPr>
              <a:lnSpc>
                <a:spcPct val="80000"/>
              </a:lnSpc>
              <a:buFontTx/>
              <a:buChar char="-"/>
            </a:pPr>
            <a:r>
              <a:rPr lang="es-ES_tradnl" sz="2000" smtClean="0"/>
              <a:t>Perforación</a:t>
            </a:r>
          </a:p>
          <a:p>
            <a:pPr>
              <a:lnSpc>
                <a:spcPct val="80000"/>
              </a:lnSpc>
              <a:buFontTx/>
              <a:buChar char="-"/>
            </a:pPr>
            <a:r>
              <a:rPr lang="es-ES_tradnl" sz="2000" smtClean="0"/>
              <a:t>Estenosis </a:t>
            </a:r>
          </a:p>
          <a:p>
            <a:pPr>
              <a:lnSpc>
                <a:spcPct val="80000"/>
              </a:lnSpc>
              <a:buFontTx/>
              <a:buChar char="-"/>
            </a:pPr>
            <a:r>
              <a:rPr lang="es-ES_tradnl" sz="2000" smtClean="0"/>
              <a:t>Penetración </a:t>
            </a:r>
          </a:p>
        </p:txBody>
      </p:sp>
      <p:pic>
        <p:nvPicPr>
          <p:cNvPr id="41988" name="Picture 5" descr="D:\ATLAS ENDOSCOPIA A\0 IMAGEN DE LA MULTIMEDIA\0 A MIS IMAGENES\527Q ULCERA GASTRICA SANG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552575"/>
            <a:ext cx="4132262"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68313" y="188913"/>
            <a:ext cx="8229600" cy="561975"/>
          </a:xfrm>
        </p:spPr>
        <p:txBody>
          <a:bodyPr/>
          <a:lstStyle/>
          <a:p>
            <a:r>
              <a:rPr lang="es-ES_tradnl" sz="3200" smtClean="0">
                <a:solidFill>
                  <a:schemeClr val="tx1"/>
                </a:solidFill>
              </a:rPr>
              <a:t>HEMORRAGIA DIGESTIVA</a:t>
            </a:r>
          </a:p>
        </p:txBody>
      </p:sp>
      <p:sp>
        <p:nvSpPr>
          <p:cNvPr id="30723" name="Rectangle 3"/>
          <p:cNvSpPr>
            <a:spLocks noGrp="1" noChangeArrowheads="1"/>
          </p:cNvSpPr>
          <p:nvPr>
            <p:ph type="body" sz="half" idx="1"/>
          </p:nvPr>
        </p:nvSpPr>
        <p:spPr>
          <a:xfrm>
            <a:off x="971600" y="1124744"/>
            <a:ext cx="7888113" cy="5091459"/>
          </a:xfrm>
          <a:solidFill>
            <a:schemeClr val="bg1"/>
          </a:solidFill>
        </p:spPr>
        <p:txBody>
          <a:bodyPr/>
          <a:lstStyle/>
          <a:p>
            <a:pPr>
              <a:defRPr/>
            </a:pPr>
            <a:r>
              <a:rPr lang="es-ES_tradnl" sz="2400" dirty="0" smtClean="0"/>
              <a:t>Complicación más frecuente </a:t>
            </a:r>
          </a:p>
          <a:p>
            <a:pPr marL="0" indent="0">
              <a:buFontTx/>
              <a:buNone/>
              <a:defRPr/>
            </a:pPr>
            <a:r>
              <a:rPr lang="es-ES_tradnl" sz="2400" dirty="0" smtClean="0"/>
              <a:t>25% de los pacientes ulcerosos </a:t>
            </a:r>
          </a:p>
          <a:p>
            <a:pPr>
              <a:defRPr/>
            </a:pPr>
            <a:endParaRPr lang="es-ES_tradnl" sz="2400" dirty="0" smtClean="0"/>
          </a:p>
          <a:p>
            <a:pPr>
              <a:defRPr/>
            </a:pPr>
            <a:r>
              <a:rPr lang="es-ES_tradnl" sz="2400" dirty="0" smtClean="0"/>
              <a:t>Responsable del 54% de las hemorragias digestivas de origen alto.</a:t>
            </a:r>
          </a:p>
          <a:p>
            <a:pPr>
              <a:defRPr/>
            </a:pPr>
            <a:endParaRPr lang="es-ES_tradnl" sz="2400" dirty="0" smtClean="0"/>
          </a:p>
          <a:p>
            <a:pPr>
              <a:defRPr/>
            </a:pPr>
            <a:r>
              <a:rPr lang="es-ES_tradnl" sz="2400" dirty="0" smtClean="0"/>
              <a:t>Clínica: HEMATEMESIS y/o MELENAS). En algunos casos puede manifestarse como una anemia crónica.</a:t>
            </a:r>
          </a:p>
          <a:p>
            <a:pPr>
              <a:defRPr/>
            </a:pPr>
            <a:endParaRPr lang="es-ES_tradnl" sz="2400" dirty="0" smtClean="0"/>
          </a:p>
          <a:p>
            <a:pPr>
              <a:defRPr/>
            </a:pPr>
            <a:r>
              <a:rPr lang="es-ES_tradnl" sz="2400" dirty="0" smtClean="0"/>
              <a:t>Diagnóstico: Endoscópico. Clasificación de </a:t>
            </a:r>
            <a:r>
              <a:rPr lang="es-ES_tradnl" sz="2400" dirty="0" err="1" smtClean="0"/>
              <a:t>Forrest</a:t>
            </a:r>
            <a:endParaRPr lang="es-ES_tradnl" sz="2400" dirty="0" smtClean="0"/>
          </a:p>
        </p:txBody>
      </p:sp>
    </p:spTree>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Marcador de texto 2"/>
          <p:cNvSpPr>
            <a:spLocks noGrp="1"/>
          </p:cNvSpPr>
          <p:nvPr>
            <p:ph type="body" sz="half" idx="1"/>
          </p:nvPr>
        </p:nvSpPr>
        <p:spPr>
          <a:xfrm>
            <a:off x="34925" y="571500"/>
            <a:ext cx="5180013" cy="4651375"/>
          </a:xfrm>
        </p:spPr>
        <p:txBody>
          <a:bodyPr/>
          <a:lstStyle/>
          <a:p>
            <a:r>
              <a:rPr lang="es-ES_tradnl" sz="2000" smtClean="0"/>
              <a:t>Segunda complicación en frecuencia 5%</a:t>
            </a:r>
          </a:p>
          <a:p>
            <a:endParaRPr lang="es-ES_tradnl" sz="2000" smtClean="0"/>
          </a:p>
          <a:p>
            <a:r>
              <a:rPr lang="es-ES_tradnl" sz="2000" smtClean="0"/>
              <a:t>Clínica: dolor intenso, de instauración brusca, que puede irradiarse a espalda, o bien extenderse de forma difusa al resto del abdomen</a:t>
            </a:r>
          </a:p>
          <a:p>
            <a:endParaRPr lang="es-ES_tradnl" sz="2000" smtClean="0"/>
          </a:p>
          <a:p>
            <a:r>
              <a:rPr lang="es-ES_tradnl" sz="2000" smtClean="0"/>
              <a:t>Examen físico: ausencia de ruidos abdominales, respiración superficial, signos de irritación peritoneal y/o vientre "en tabla".</a:t>
            </a:r>
          </a:p>
          <a:p>
            <a:endParaRPr lang="es-ES_tradnl" sz="2000" smtClean="0"/>
          </a:p>
          <a:p>
            <a:r>
              <a:rPr lang="es-ES_tradnl" sz="2000" smtClean="0"/>
              <a:t>Diagnóstico: presencia de neumoperitoneo en las radiografías simples de tórax y/o abdomen. </a:t>
            </a:r>
          </a:p>
          <a:p>
            <a:endParaRPr lang="es-ES_tradnl" sz="2000" smtClean="0"/>
          </a:p>
          <a:p>
            <a:r>
              <a:rPr lang="es-ES_tradnl" sz="2000" smtClean="0"/>
              <a:t>CONTRAINDICACIÓN ABSOLUTA DE ENDOSCOPIA</a:t>
            </a:r>
          </a:p>
          <a:p>
            <a:endParaRPr lang="es-ES" sz="2400" smtClean="0"/>
          </a:p>
        </p:txBody>
      </p:sp>
      <p:pic>
        <p:nvPicPr>
          <p:cNvPr id="44035" name="Picture 5" descr="lecc_07_e"/>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265738" y="1628775"/>
            <a:ext cx="3878262" cy="4094163"/>
          </a:xfrm>
        </p:spPr>
      </p:pic>
      <p:sp>
        <p:nvSpPr>
          <p:cNvPr id="44036" name="Rectangle 2"/>
          <p:cNvSpPr>
            <a:spLocks noGrp="1" noChangeArrowheads="1"/>
          </p:cNvSpPr>
          <p:nvPr>
            <p:ph type="title"/>
          </p:nvPr>
        </p:nvSpPr>
        <p:spPr>
          <a:xfrm>
            <a:off x="457200" y="71438"/>
            <a:ext cx="8229600" cy="558800"/>
          </a:xfrm>
        </p:spPr>
        <p:txBody>
          <a:bodyPr/>
          <a:lstStyle/>
          <a:p>
            <a:r>
              <a:rPr lang="es-ES_tradnl" sz="3200" smtClean="0">
                <a:solidFill>
                  <a:schemeClr val="tx1"/>
                </a:solidFill>
              </a:rPr>
              <a:t>PERFORACIÓN</a:t>
            </a:r>
          </a:p>
        </p:txBody>
      </p:sp>
    </p:spTree>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561975"/>
          </a:xfrm>
        </p:spPr>
        <p:txBody>
          <a:bodyPr/>
          <a:lstStyle/>
          <a:p>
            <a:r>
              <a:rPr lang="es-ES_tradnl" sz="3200" smtClean="0">
                <a:solidFill>
                  <a:schemeClr val="tx1"/>
                </a:solidFill>
              </a:rPr>
              <a:t>ESTENOSIS</a:t>
            </a:r>
          </a:p>
        </p:txBody>
      </p:sp>
      <p:sp>
        <p:nvSpPr>
          <p:cNvPr id="45059" name="Rectangle 3"/>
          <p:cNvSpPr>
            <a:spLocks noGrp="1" noChangeArrowheads="1"/>
          </p:cNvSpPr>
          <p:nvPr>
            <p:ph type="body" sz="half" idx="1"/>
          </p:nvPr>
        </p:nvSpPr>
        <p:spPr>
          <a:xfrm>
            <a:off x="214313" y="1125538"/>
            <a:ext cx="5581650" cy="4213225"/>
          </a:xfrm>
          <a:solidFill>
            <a:schemeClr val="bg1"/>
          </a:solidFill>
        </p:spPr>
        <p:txBody>
          <a:bodyPr/>
          <a:lstStyle/>
          <a:p>
            <a:pPr>
              <a:lnSpc>
                <a:spcPct val="80000"/>
              </a:lnSpc>
            </a:pPr>
            <a:r>
              <a:rPr lang="es-ES_tradnl" sz="2400" smtClean="0"/>
              <a:t>Menos del 5% de los ulcerosos. En la mayoría de los casos, se asocia a úlceras pilóricas o duodenales.</a:t>
            </a:r>
          </a:p>
          <a:p>
            <a:pPr>
              <a:lnSpc>
                <a:spcPct val="80000"/>
              </a:lnSpc>
            </a:pPr>
            <a:endParaRPr lang="es-ES_tradnl" sz="2400" smtClean="0"/>
          </a:p>
          <a:p>
            <a:pPr>
              <a:lnSpc>
                <a:spcPct val="80000"/>
              </a:lnSpc>
            </a:pPr>
            <a:r>
              <a:rPr lang="es-ES_tradnl" sz="2400" smtClean="0"/>
              <a:t>Clínica: vómitos de alimentos ingeridos 8 o 12 horas antes (vómitos de retención), saciedad precoz, distensión epigástrica, dolor en hemiabdomen superior, anorexia, náuseas, pérdida de peso, hipoclorémia. </a:t>
            </a:r>
          </a:p>
          <a:p>
            <a:pPr>
              <a:lnSpc>
                <a:spcPct val="80000"/>
              </a:lnSpc>
            </a:pPr>
            <a:endParaRPr lang="es-ES_tradnl" sz="2400" smtClean="0"/>
          </a:p>
          <a:p>
            <a:pPr>
              <a:lnSpc>
                <a:spcPct val="80000"/>
              </a:lnSpc>
            </a:pPr>
            <a:r>
              <a:rPr lang="es-ES_tradnl" sz="2400" smtClean="0"/>
              <a:t>Examen físico: distensión abdominal y el signo de "bazuqueo".</a:t>
            </a:r>
          </a:p>
          <a:p>
            <a:pPr>
              <a:lnSpc>
                <a:spcPct val="80000"/>
              </a:lnSpc>
            </a:pPr>
            <a:endParaRPr lang="es-ES_tradnl" sz="2400" smtClean="0"/>
          </a:p>
          <a:p>
            <a:pPr>
              <a:lnSpc>
                <a:spcPct val="80000"/>
              </a:lnSpc>
            </a:pPr>
            <a:r>
              <a:rPr lang="es-ES_tradnl" sz="2400" smtClean="0"/>
              <a:t>Diagnóstico: Endoscopia. Rx EED</a:t>
            </a:r>
          </a:p>
        </p:txBody>
      </p:sp>
      <p:pic>
        <p:nvPicPr>
          <p:cNvPr id="45060" name="Picture 4" descr="ULCERA BENIGNA ESTENOSIS PILORO"/>
          <p:cNvPicPr>
            <a:picLocks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795963" y="1628775"/>
            <a:ext cx="3116262" cy="3384550"/>
          </a:xfrm>
          <a:noFill/>
        </p:spPr>
      </p:pic>
      <p:sp>
        <p:nvSpPr>
          <p:cNvPr id="45061" name="Text Box 6"/>
          <p:cNvSpPr txBox="1">
            <a:spLocks noChangeArrowheads="1"/>
          </p:cNvSpPr>
          <p:nvPr/>
        </p:nvSpPr>
        <p:spPr bwMode="auto">
          <a:xfrm>
            <a:off x="5795963" y="5013325"/>
            <a:ext cx="295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CR" b="1">
                <a:solidFill>
                  <a:srgbClr val="FFFFCD"/>
                </a:solidFill>
              </a:rPr>
              <a:t>Estenosis pilórica</a:t>
            </a:r>
            <a:endParaRPr lang="es-ES" b="1">
              <a:solidFill>
                <a:srgbClr val="FFFFCD"/>
              </a:solidFill>
            </a:endParaRPr>
          </a:p>
        </p:txBody>
      </p:sp>
    </p:spTree>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8313" y="188913"/>
            <a:ext cx="8229600" cy="633412"/>
          </a:xfrm>
        </p:spPr>
        <p:txBody>
          <a:bodyPr/>
          <a:lstStyle/>
          <a:p>
            <a:r>
              <a:rPr lang="es-ES_tradnl" sz="3200" smtClean="0">
                <a:solidFill>
                  <a:schemeClr val="tx1"/>
                </a:solidFill>
              </a:rPr>
              <a:t>PENETRACIÓN</a:t>
            </a:r>
          </a:p>
        </p:txBody>
      </p:sp>
      <p:pic>
        <p:nvPicPr>
          <p:cNvPr id="19460" name="Picture 4" descr="ie4_image020"/>
          <p:cNvPicPr>
            <a:picLocks noGrp="1" noChangeAspect="1" noChangeArrowheads="1"/>
          </p:cNvPicPr>
          <p:nvPr>
            <p:ph sz="half" idx="2"/>
          </p:nvPr>
        </p:nvPicPr>
        <p:blipFill>
          <a:blip r:embed="rId3"/>
          <a:srcRect/>
          <a:stretch>
            <a:fillRect/>
          </a:stretch>
        </p:blipFill>
        <p:spPr>
          <a:xfrm>
            <a:off x="5214942" y="1643050"/>
            <a:ext cx="3535232" cy="33575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3"/>
          <p:cNvSpPr txBox="1">
            <a:spLocks noChangeArrowheads="1"/>
          </p:cNvSpPr>
          <p:nvPr/>
        </p:nvSpPr>
        <p:spPr bwMode="auto">
          <a:xfrm>
            <a:off x="71438" y="1214438"/>
            <a:ext cx="4857750" cy="4806950"/>
          </a:xfrm>
          <a:prstGeom prst="rect">
            <a:avLst/>
          </a:prstGeom>
          <a:solidFill>
            <a:schemeClr val="bg1"/>
          </a:solidFill>
          <a:ln w="9525">
            <a:noFill/>
            <a:miter lim="800000"/>
            <a:headEnd/>
            <a:tailEnd/>
          </a:ln>
        </p:spPr>
        <p:txBody>
          <a:bodyPr/>
          <a:lstStyle/>
          <a:p>
            <a:pPr marL="342900" indent="-342900">
              <a:lnSpc>
                <a:spcPct val="80000"/>
              </a:lnSpc>
              <a:spcBef>
                <a:spcPct val="20000"/>
              </a:spcBef>
              <a:buFontTx/>
              <a:buChar char="•"/>
              <a:defRPr/>
            </a:pPr>
            <a:r>
              <a:rPr lang="es-ES_tradnl" sz="2000" kern="0" dirty="0">
                <a:latin typeface="+mn-lt"/>
                <a:cs typeface="+mn-cs"/>
              </a:rPr>
              <a:t>Se produce en el 25% de las úlceras duodenales y en el 15% de las úlceras gástricas. </a:t>
            </a:r>
          </a:p>
          <a:p>
            <a:pPr marL="342900" indent="-342900">
              <a:lnSpc>
                <a:spcPct val="80000"/>
              </a:lnSpc>
              <a:spcBef>
                <a:spcPct val="20000"/>
              </a:spcBef>
              <a:buFontTx/>
              <a:buChar char="•"/>
              <a:defRPr/>
            </a:pPr>
            <a:endParaRPr lang="es-ES_tradnl" sz="2000" kern="0" dirty="0">
              <a:latin typeface="+mn-lt"/>
              <a:cs typeface="+mn-cs"/>
            </a:endParaRPr>
          </a:p>
          <a:p>
            <a:pPr marL="342900" indent="-342900">
              <a:lnSpc>
                <a:spcPct val="80000"/>
              </a:lnSpc>
              <a:spcBef>
                <a:spcPct val="20000"/>
              </a:spcBef>
              <a:buFontTx/>
              <a:buChar char="•"/>
              <a:defRPr/>
            </a:pPr>
            <a:r>
              <a:rPr lang="es-ES_tradnl" sz="2000" kern="0" dirty="0">
                <a:latin typeface="+mn-lt"/>
                <a:cs typeface="+mn-cs"/>
              </a:rPr>
              <a:t>Representa una variante de la perforación, en la que la úlcera atraviesa todas las capas del estómago sin abrirse a la cavidad peritoneal libre, sino que invade un órgano vecino pudiendo afectar a páncreas, tracto biliar, hígado, epiplón mayor, colon y estructuras vasculares.</a:t>
            </a:r>
          </a:p>
          <a:p>
            <a:pPr marL="342900" indent="-342900">
              <a:lnSpc>
                <a:spcPct val="80000"/>
              </a:lnSpc>
              <a:spcBef>
                <a:spcPct val="20000"/>
              </a:spcBef>
              <a:buFontTx/>
              <a:buChar char="•"/>
              <a:defRPr/>
            </a:pPr>
            <a:endParaRPr lang="es-ES_tradnl" sz="2000" kern="0" dirty="0">
              <a:latin typeface="+mn-lt"/>
              <a:cs typeface="+mn-cs"/>
            </a:endParaRPr>
          </a:p>
          <a:p>
            <a:pPr marL="342900" indent="-342900">
              <a:lnSpc>
                <a:spcPct val="80000"/>
              </a:lnSpc>
              <a:spcBef>
                <a:spcPct val="20000"/>
              </a:spcBef>
              <a:buFontTx/>
              <a:buChar char="•"/>
              <a:defRPr/>
            </a:pPr>
            <a:r>
              <a:rPr lang="es-ES_tradnl" sz="2000" kern="0" dirty="0">
                <a:latin typeface="+mn-lt"/>
                <a:cs typeface="+mn-cs"/>
              </a:rPr>
              <a:t>Clínica: Cambio de las características del dolor el cual pierde su ritmo, es más intenso, de mayor duración, menos localizado e irradiándose con frecuencia a región lumbar o torácica, siendo más frecuente su aparición nocturna.</a:t>
            </a:r>
          </a:p>
        </p:txBody>
      </p:sp>
    </p:spTree>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8"/>
          <p:cNvSpPr>
            <a:spLocks noChangeArrowheads="1"/>
          </p:cNvSpPr>
          <p:nvPr/>
        </p:nvSpPr>
        <p:spPr bwMode="auto">
          <a:xfrm>
            <a:off x="457200" y="79375"/>
            <a:ext cx="82296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s-ES_tradnl" sz="3200"/>
              <a:t>DIAGNÓSTICO DE LA ÚLCERA PÉPTICA </a:t>
            </a:r>
          </a:p>
        </p:txBody>
      </p:sp>
      <p:sp>
        <p:nvSpPr>
          <p:cNvPr id="8" name="Rectangle 3"/>
          <p:cNvSpPr txBox="1">
            <a:spLocks noChangeArrowheads="1"/>
          </p:cNvSpPr>
          <p:nvPr/>
        </p:nvSpPr>
        <p:spPr>
          <a:xfrm>
            <a:off x="179388" y="1341438"/>
            <a:ext cx="4857750" cy="2735262"/>
          </a:xfrm>
          <a:prstGeom prst="rect">
            <a:avLst/>
          </a:prstGeom>
          <a:solidFill>
            <a:schemeClr val="bg1"/>
          </a:solidFill>
        </p:spPr>
        <p:txBody>
          <a:bodyPr/>
          <a:lstStyle/>
          <a:p>
            <a:pPr marL="342900" indent="-342900">
              <a:lnSpc>
                <a:spcPct val="80000"/>
              </a:lnSpc>
              <a:spcBef>
                <a:spcPct val="20000"/>
              </a:spcBef>
              <a:buFontTx/>
              <a:buChar char="•"/>
              <a:defRPr/>
            </a:pPr>
            <a:endParaRPr lang="es-ES_tradnl" sz="3200" kern="0" dirty="0">
              <a:latin typeface="+mn-lt"/>
              <a:cs typeface="+mn-cs"/>
            </a:endParaRPr>
          </a:p>
          <a:p>
            <a:pPr marL="342900" indent="-342900">
              <a:lnSpc>
                <a:spcPct val="80000"/>
              </a:lnSpc>
              <a:spcBef>
                <a:spcPct val="20000"/>
              </a:spcBef>
              <a:buFontTx/>
              <a:buChar char="•"/>
              <a:defRPr/>
            </a:pPr>
            <a:r>
              <a:rPr lang="es-ES_tradnl" sz="3200" kern="0" dirty="0">
                <a:latin typeface="+mn-lt"/>
                <a:cs typeface="+mn-cs"/>
              </a:rPr>
              <a:t>Clínico</a:t>
            </a:r>
          </a:p>
          <a:p>
            <a:pPr marL="342900" indent="-342900">
              <a:lnSpc>
                <a:spcPct val="80000"/>
              </a:lnSpc>
              <a:spcBef>
                <a:spcPct val="20000"/>
              </a:spcBef>
              <a:buFontTx/>
              <a:buChar char="•"/>
              <a:defRPr/>
            </a:pPr>
            <a:endParaRPr lang="es-ES_tradnl" sz="3200" kern="0" dirty="0">
              <a:latin typeface="+mn-lt"/>
              <a:cs typeface="+mn-cs"/>
            </a:endParaRPr>
          </a:p>
          <a:p>
            <a:pPr marL="342900" indent="-342900">
              <a:lnSpc>
                <a:spcPct val="80000"/>
              </a:lnSpc>
              <a:spcBef>
                <a:spcPct val="20000"/>
              </a:spcBef>
              <a:buFontTx/>
              <a:buChar char="•"/>
              <a:defRPr/>
            </a:pPr>
            <a:r>
              <a:rPr lang="es-ES_tradnl" sz="3200" kern="0" dirty="0">
                <a:latin typeface="+mn-lt"/>
                <a:cs typeface="+mn-cs"/>
              </a:rPr>
              <a:t>Radiológico</a:t>
            </a:r>
          </a:p>
          <a:p>
            <a:pPr marL="342900" indent="-342900">
              <a:lnSpc>
                <a:spcPct val="80000"/>
              </a:lnSpc>
              <a:spcBef>
                <a:spcPct val="20000"/>
              </a:spcBef>
              <a:buFontTx/>
              <a:buChar char="•"/>
              <a:defRPr/>
            </a:pPr>
            <a:endParaRPr lang="es-ES_tradnl" sz="3200" kern="0" dirty="0">
              <a:latin typeface="+mn-lt"/>
              <a:cs typeface="+mn-cs"/>
            </a:endParaRPr>
          </a:p>
          <a:p>
            <a:pPr marL="342900" indent="-342900">
              <a:lnSpc>
                <a:spcPct val="80000"/>
              </a:lnSpc>
              <a:spcBef>
                <a:spcPct val="20000"/>
              </a:spcBef>
              <a:buFontTx/>
              <a:buChar char="•"/>
              <a:defRPr/>
            </a:pPr>
            <a:r>
              <a:rPr lang="es-ES_tradnl" sz="3200" kern="0" dirty="0">
                <a:latin typeface="+mn-lt"/>
                <a:cs typeface="+mn-cs"/>
              </a:rPr>
              <a:t>Endoscópico</a:t>
            </a:r>
          </a:p>
          <a:p>
            <a:pPr marL="342900" indent="-342900">
              <a:lnSpc>
                <a:spcPct val="80000"/>
              </a:lnSpc>
              <a:spcBef>
                <a:spcPct val="20000"/>
              </a:spcBef>
              <a:buFontTx/>
              <a:buChar char="•"/>
              <a:defRPr/>
            </a:pPr>
            <a:endParaRPr lang="es-ES_tradnl" sz="3200" kern="0" dirty="0">
              <a:latin typeface="+mn-lt"/>
              <a:cs typeface="+mn-cs"/>
            </a:endParaRPr>
          </a:p>
          <a:p>
            <a:pPr marL="342900" indent="-342900">
              <a:lnSpc>
                <a:spcPct val="80000"/>
              </a:lnSpc>
              <a:spcBef>
                <a:spcPct val="20000"/>
              </a:spcBef>
              <a:buFontTx/>
              <a:buChar char="•"/>
              <a:defRPr/>
            </a:pPr>
            <a:r>
              <a:rPr lang="es-ES_tradnl" sz="3200" kern="0" dirty="0">
                <a:latin typeface="+mn-lt"/>
                <a:cs typeface="+mn-cs"/>
              </a:rPr>
              <a:t>Histológico</a:t>
            </a:r>
          </a:p>
        </p:txBody>
      </p:sp>
      <p:pic>
        <p:nvPicPr>
          <p:cNvPr id="47108" name="Picture 8" descr="9a15-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4071938"/>
            <a:ext cx="34353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 descr="Úlcera en Cur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977900"/>
            <a:ext cx="3435350"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Úlcera en Cur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928688"/>
            <a:ext cx="360045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4"/>
          <p:cNvSpPr txBox="1">
            <a:spLocks noChangeArrowheads="1"/>
          </p:cNvSpPr>
          <p:nvPr/>
        </p:nvSpPr>
        <p:spPr bwMode="auto">
          <a:xfrm>
            <a:off x="4710113" y="6046788"/>
            <a:ext cx="4524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solidFill>
                  <a:srgbClr val="FFFFCD"/>
                </a:solidFill>
              </a:rPr>
              <a:t>Úlcera en curvatura menor.</a:t>
            </a:r>
            <a:endParaRPr lang="es-ES" sz="2800">
              <a:solidFill>
                <a:srgbClr val="FFFFCD"/>
              </a:solidFill>
            </a:endParaRPr>
          </a:p>
        </p:txBody>
      </p:sp>
      <p:sp>
        <p:nvSpPr>
          <p:cNvPr id="48132" name="Oval 6"/>
          <p:cNvSpPr>
            <a:spLocks noChangeArrowheads="1"/>
          </p:cNvSpPr>
          <p:nvPr/>
        </p:nvSpPr>
        <p:spPr bwMode="auto">
          <a:xfrm>
            <a:off x="6872288" y="3468688"/>
            <a:ext cx="914400" cy="914400"/>
          </a:xfrm>
          <a:prstGeom prst="ellipse">
            <a:avLst/>
          </a:prstGeom>
          <a:noFill/>
          <a:ln w="9525"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s-ES"/>
          </a:p>
        </p:txBody>
      </p:sp>
      <p:sp>
        <p:nvSpPr>
          <p:cNvPr id="9" name="Rectangle 3"/>
          <p:cNvSpPr txBox="1">
            <a:spLocks noChangeArrowheads="1"/>
          </p:cNvSpPr>
          <p:nvPr/>
        </p:nvSpPr>
        <p:spPr>
          <a:xfrm>
            <a:off x="80963" y="908050"/>
            <a:ext cx="4706937" cy="5761038"/>
          </a:xfrm>
          <a:prstGeom prst="rect">
            <a:avLst/>
          </a:prstGeom>
          <a:solidFill>
            <a:schemeClr val="bg1"/>
          </a:solidFill>
        </p:spPr>
        <p:txBody>
          <a:bodyPr/>
          <a:lstStyle/>
          <a:p>
            <a:pPr marL="342900" indent="-342900">
              <a:lnSpc>
                <a:spcPct val="80000"/>
              </a:lnSpc>
              <a:spcBef>
                <a:spcPct val="20000"/>
              </a:spcBef>
              <a:defRPr/>
            </a:pPr>
            <a:r>
              <a:rPr lang="es-ES" sz="2400" kern="0" dirty="0">
                <a:latin typeface="+mn-lt"/>
                <a:cs typeface="+mn-cs"/>
              </a:rPr>
              <a:t>      </a:t>
            </a:r>
          </a:p>
          <a:p>
            <a:pPr marL="342900" indent="-342900">
              <a:lnSpc>
                <a:spcPct val="80000"/>
              </a:lnSpc>
              <a:spcBef>
                <a:spcPct val="20000"/>
              </a:spcBef>
              <a:defRPr/>
            </a:pPr>
            <a:r>
              <a:rPr lang="es-ES" sz="2400" kern="0" dirty="0">
                <a:latin typeface="+mn-lt"/>
                <a:cs typeface="+mn-cs"/>
              </a:rPr>
              <a:t>    "Nicho" o "cráter": relleno de la      úlcera con el medio opaco. Se presentan como:</a:t>
            </a:r>
          </a:p>
          <a:p>
            <a:pPr marL="342900" indent="-342900">
              <a:lnSpc>
                <a:spcPct val="80000"/>
              </a:lnSpc>
              <a:spcBef>
                <a:spcPct val="20000"/>
              </a:spcBef>
              <a:defRPr/>
            </a:pPr>
            <a:endParaRPr lang="es-ES" sz="2400" kern="0" dirty="0">
              <a:latin typeface="+mn-lt"/>
              <a:cs typeface="+mn-cs"/>
            </a:endParaRPr>
          </a:p>
          <a:p>
            <a:pPr marL="342900" indent="-342900">
              <a:lnSpc>
                <a:spcPct val="80000"/>
              </a:lnSpc>
              <a:spcBef>
                <a:spcPct val="20000"/>
              </a:spcBef>
              <a:buFontTx/>
              <a:buChar char="•"/>
              <a:defRPr/>
            </a:pPr>
            <a:r>
              <a:rPr lang="es-ES" sz="2400" kern="0" dirty="0">
                <a:latin typeface="+mn-lt"/>
                <a:cs typeface="+mn-cs"/>
              </a:rPr>
              <a:t>Imagen saliente en relieve, que rompe la calle gástrica. </a:t>
            </a:r>
          </a:p>
          <a:p>
            <a:pPr marL="342900" indent="-342900">
              <a:lnSpc>
                <a:spcPct val="80000"/>
              </a:lnSpc>
              <a:spcBef>
                <a:spcPct val="20000"/>
              </a:spcBef>
              <a:buFontTx/>
              <a:buChar char="•"/>
              <a:defRPr/>
            </a:pPr>
            <a:r>
              <a:rPr lang="es-ES" sz="2400" kern="0" dirty="0">
                <a:latin typeface="+mn-lt"/>
                <a:cs typeface="+mn-cs"/>
              </a:rPr>
              <a:t>Fija, invariable y persistente en la radiografía. </a:t>
            </a:r>
          </a:p>
          <a:p>
            <a:pPr marL="342900" indent="-342900">
              <a:lnSpc>
                <a:spcPct val="80000"/>
              </a:lnSpc>
              <a:spcBef>
                <a:spcPct val="20000"/>
              </a:spcBef>
              <a:buFontTx/>
              <a:buChar char="•"/>
              <a:defRPr/>
            </a:pPr>
            <a:r>
              <a:rPr lang="es-ES" sz="2400" kern="0" dirty="0">
                <a:latin typeface="+mn-lt"/>
                <a:cs typeface="+mn-cs"/>
              </a:rPr>
              <a:t>Forma variable: discoidal, de cono truncado, etc. </a:t>
            </a:r>
          </a:p>
          <a:p>
            <a:pPr marL="342900" indent="-342900">
              <a:lnSpc>
                <a:spcPct val="80000"/>
              </a:lnSpc>
              <a:spcBef>
                <a:spcPct val="20000"/>
              </a:spcBef>
              <a:buFontTx/>
              <a:buChar char="•"/>
              <a:defRPr/>
            </a:pPr>
            <a:r>
              <a:rPr lang="es-ES" sz="2400" kern="0" dirty="0">
                <a:latin typeface="+mn-lt"/>
                <a:cs typeface="+mn-cs"/>
              </a:rPr>
              <a:t>La altura varia, pudiendo asentar en la porción vertical o descendente, rama horizontal o en el ángulo. </a:t>
            </a:r>
          </a:p>
          <a:p>
            <a:pPr marL="342900" indent="-342900">
              <a:lnSpc>
                <a:spcPct val="80000"/>
              </a:lnSpc>
              <a:spcBef>
                <a:spcPct val="20000"/>
              </a:spcBef>
              <a:buFontTx/>
              <a:buChar char="•"/>
              <a:defRPr/>
            </a:pPr>
            <a:r>
              <a:rPr lang="es-ES" sz="2400" kern="0" dirty="0">
                <a:latin typeface="+mn-lt"/>
                <a:cs typeface="+mn-cs"/>
              </a:rPr>
              <a:t>Contornos son regulares y limpios.</a:t>
            </a:r>
          </a:p>
        </p:txBody>
      </p:sp>
      <p:sp>
        <p:nvSpPr>
          <p:cNvPr id="48134" name="Rectangle 8"/>
          <p:cNvSpPr>
            <a:spLocks noChangeArrowheads="1"/>
          </p:cNvSpPr>
          <p:nvPr/>
        </p:nvSpPr>
        <p:spPr bwMode="auto">
          <a:xfrm>
            <a:off x="457200" y="79375"/>
            <a:ext cx="82296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s-ES_tradnl" sz="3200"/>
              <a:t>DIAGNÓSTICO DE LA ÚLCERA PÉPTICA </a:t>
            </a:r>
          </a:p>
        </p:txBody>
      </p:sp>
    </p:spTree>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Ulcera posmitral, mancha Su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88913"/>
            <a:ext cx="4270375"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Ampliacion de mancha sus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325" y="188913"/>
            <a:ext cx="4514850"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4"/>
          <p:cNvSpPr txBox="1">
            <a:spLocks noChangeArrowheads="1"/>
          </p:cNvSpPr>
          <p:nvPr/>
        </p:nvSpPr>
        <p:spPr bwMode="auto">
          <a:xfrm>
            <a:off x="674688" y="5734050"/>
            <a:ext cx="2905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solidFill>
                  <a:srgbClr val="FFFFCD"/>
                </a:solidFill>
              </a:rPr>
              <a:t>Úlcera duodenal.</a:t>
            </a:r>
            <a:endParaRPr lang="es-ES" sz="2800">
              <a:solidFill>
                <a:srgbClr val="FFFFCD"/>
              </a:solidFill>
            </a:endParaRPr>
          </a:p>
        </p:txBody>
      </p:sp>
      <p:sp>
        <p:nvSpPr>
          <p:cNvPr id="49157" name="Text Box 5"/>
          <p:cNvSpPr txBox="1">
            <a:spLocks noChangeArrowheads="1"/>
          </p:cNvSpPr>
          <p:nvPr/>
        </p:nvSpPr>
        <p:spPr bwMode="auto">
          <a:xfrm>
            <a:off x="5076825" y="5716588"/>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solidFill>
                  <a:srgbClr val="FFFFCD"/>
                </a:solidFill>
              </a:rPr>
              <a:t>Mancha suspendida.</a:t>
            </a:r>
            <a:endParaRPr lang="es-ES" sz="2800">
              <a:solidFill>
                <a:srgbClr val="FFFFCD"/>
              </a:solidFill>
            </a:endParaRPr>
          </a:p>
        </p:txBody>
      </p:sp>
      <p:sp>
        <p:nvSpPr>
          <p:cNvPr id="49158" name="Oval 6"/>
          <p:cNvSpPr>
            <a:spLocks noChangeArrowheads="1"/>
          </p:cNvSpPr>
          <p:nvPr/>
        </p:nvSpPr>
        <p:spPr bwMode="auto">
          <a:xfrm>
            <a:off x="5724525" y="2565400"/>
            <a:ext cx="914400" cy="914400"/>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s-ES"/>
          </a:p>
        </p:txBody>
      </p:sp>
      <p:sp>
        <p:nvSpPr>
          <p:cNvPr id="49159" name="Oval 7"/>
          <p:cNvSpPr>
            <a:spLocks noChangeArrowheads="1"/>
          </p:cNvSpPr>
          <p:nvPr/>
        </p:nvSpPr>
        <p:spPr bwMode="auto">
          <a:xfrm>
            <a:off x="1116013" y="3429000"/>
            <a:ext cx="431800" cy="431800"/>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s-ES"/>
          </a:p>
        </p:txBody>
      </p:sp>
    </p:spTree>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Ulcera duode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4252912"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3" descr="Hoja de treb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33375"/>
            <a:ext cx="4244975"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4"/>
          <p:cNvSpPr txBox="1">
            <a:spLocks noChangeArrowheads="1"/>
          </p:cNvSpPr>
          <p:nvPr/>
        </p:nvSpPr>
        <p:spPr bwMode="auto">
          <a:xfrm>
            <a:off x="1042988" y="5805488"/>
            <a:ext cx="7069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2800">
                <a:solidFill>
                  <a:srgbClr val="FFFFCD"/>
                </a:solidFill>
              </a:rPr>
              <a:t>Úlcera duodenal, imagen en hoja de trébol.</a:t>
            </a:r>
          </a:p>
        </p:txBody>
      </p:sp>
    </p:spTree>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sz="half" idx="1"/>
          </p:nvPr>
        </p:nvSpPr>
        <p:spPr>
          <a:xfrm>
            <a:off x="457200" y="981075"/>
            <a:ext cx="5051425" cy="5694363"/>
          </a:xfrm>
          <a:solidFill>
            <a:schemeClr val="bg1"/>
          </a:solidFill>
        </p:spPr>
        <p:txBody>
          <a:bodyPr/>
          <a:lstStyle/>
          <a:p>
            <a:pPr>
              <a:defRPr/>
            </a:pPr>
            <a:r>
              <a:rPr lang="es-ES_tradnl" sz="2400" dirty="0" smtClean="0"/>
              <a:t>El diagnóstico deberá enfocarse no sólo a la confirmación del nicho ulceroso sino también al diagnóstico de la causa etiológica (H. pylori, </a:t>
            </a:r>
            <a:r>
              <a:rPr lang="es-ES_tradnl" sz="2400" dirty="0" err="1" smtClean="0"/>
              <a:t>AINEs</a:t>
            </a:r>
            <a:r>
              <a:rPr lang="es-ES_tradnl" sz="2400" dirty="0" smtClean="0"/>
              <a:t>, síndrome de </a:t>
            </a:r>
            <a:r>
              <a:rPr lang="es-ES_tradnl" sz="2400" dirty="0" err="1" smtClean="0"/>
              <a:t>Zollinger-Ellison</a:t>
            </a:r>
            <a:r>
              <a:rPr lang="es-ES_tradnl" sz="2400" dirty="0" smtClean="0"/>
              <a:t>, etc.) </a:t>
            </a:r>
          </a:p>
          <a:p>
            <a:pPr marL="0" indent="0">
              <a:buFontTx/>
              <a:buNone/>
              <a:defRPr/>
            </a:pPr>
            <a:endParaRPr lang="es-ES_tradnl" sz="2400" dirty="0" smtClean="0"/>
          </a:p>
          <a:p>
            <a:pPr>
              <a:defRPr/>
            </a:pPr>
            <a:r>
              <a:rPr lang="es-ES_tradnl" sz="2400" dirty="0" smtClean="0"/>
              <a:t>En el caso concreto de la úlcera gástrica a su diferenciación con una lesión ulcerada maligna (tomar biopsia de toda úlcera gástrica)</a:t>
            </a:r>
          </a:p>
          <a:p>
            <a:pPr>
              <a:defRPr/>
            </a:pPr>
            <a:endParaRPr lang="es-ES_tradnl" sz="2400" dirty="0" smtClean="0"/>
          </a:p>
        </p:txBody>
      </p:sp>
      <p:pic>
        <p:nvPicPr>
          <p:cNvPr id="51203" name="Picture 4" descr="En esta imagen y video se observa la ulceración irregular localizada en la curvatura menor y pared anterio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4221163"/>
            <a:ext cx="309562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5"/>
          <p:cNvSpPr txBox="1">
            <a:spLocks noChangeArrowheads="1"/>
          </p:cNvSpPr>
          <p:nvPr/>
        </p:nvSpPr>
        <p:spPr bwMode="auto">
          <a:xfrm>
            <a:off x="5508625" y="3716338"/>
            <a:ext cx="3178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_tradnl" sz="2000">
                <a:solidFill>
                  <a:srgbClr val="FFFFCD"/>
                </a:solidFill>
              </a:rPr>
              <a:t>Úlcera gástrica benigna </a:t>
            </a:r>
          </a:p>
        </p:txBody>
      </p:sp>
      <p:sp>
        <p:nvSpPr>
          <p:cNvPr id="51205" name="Text Box 6"/>
          <p:cNvSpPr txBox="1">
            <a:spLocks noChangeArrowheads="1"/>
          </p:cNvSpPr>
          <p:nvPr/>
        </p:nvSpPr>
        <p:spPr bwMode="auto">
          <a:xfrm>
            <a:off x="5508625" y="6308725"/>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_tradnl" sz="2000">
                <a:solidFill>
                  <a:srgbClr val="FFFFCD"/>
                </a:solidFill>
              </a:rPr>
              <a:t>Úlcera gástrica maligna </a:t>
            </a:r>
          </a:p>
        </p:txBody>
      </p:sp>
      <p:pic>
        <p:nvPicPr>
          <p:cNvPr id="51206" name="Picture 8" descr="9a15-84"/>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651500" y="1052513"/>
            <a:ext cx="2571750" cy="2571750"/>
          </a:xfrm>
        </p:spPr>
      </p:pic>
      <p:sp>
        <p:nvSpPr>
          <p:cNvPr id="51207" name="Rectangle 8"/>
          <p:cNvSpPr>
            <a:spLocks noChangeArrowheads="1"/>
          </p:cNvSpPr>
          <p:nvPr/>
        </p:nvSpPr>
        <p:spPr bwMode="auto">
          <a:xfrm>
            <a:off x="457200" y="79375"/>
            <a:ext cx="82296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s-ES_tradnl" sz="3200"/>
              <a:t>DIAGNÓSTICO DE LA ÚLCERA PÉPTICA </a:t>
            </a: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457200" y="44450"/>
            <a:ext cx="8229600" cy="868363"/>
          </a:xfrm>
        </p:spPr>
        <p:txBody>
          <a:bodyPr/>
          <a:lstStyle/>
          <a:p>
            <a:pPr eaLnBrk="1" hangingPunct="1"/>
            <a:r>
              <a:rPr lang="es-ES" sz="3200" smtClean="0"/>
              <a:t>LOCALIZACIÓN </a:t>
            </a:r>
          </a:p>
        </p:txBody>
      </p:sp>
      <p:sp>
        <p:nvSpPr>
          <p:cNvPr id="6147" name="Rectangle 5"/>
          <p:cNvSpPr>
            <a:spLocks noGrp="1" noChangeArrowheads="1"/>
          </p:cNvSpPr>
          <p:nvPr>
            <p:ph type="body" sz="half" idx="1"/>
          </p:nvPr>
        </p:nvSpPr>
        <p:spPr>
          <a:xfrm>
            <a:off x="214313" y="779463"/>
            <a:ext cx="3929062" cy="5962650"/>
          </a:xfrm>
        </p:spPr>
        <p:txBody>
          <a:bodyPr/>
          <a:lstStyle/>
          <a:p>
            <a:pPr eaLnBrk="1" hangingPunct="1">
              <a:lnSpc>
                <a:spcPct val="150000"/>
              </a:lnSpc>
              <a:buFontTx/>
              <a:buNone/>
            </a:pPr>
            <a:r>
              <a:rPr lang="es-ES_tradnl" sz="2000" smtClean="0"/>
              <a:t>   </a:t>
            </a:r>
          </a:p>
          <a:p>
            <a:pPr eaLnBrk="1" hangingPunct="1">
              <a:lnSpc>
                <a:spcPct val="80000"/>
              </a:lnSpc>
            </a:pPr>
            <a:r>
              <a:rPr lang="es-ES_tradnl" sz="2000" smtClean="0"/>
              <a:t>Esófago en zonas de epitelio de Barrett </a:t>
            </a:r>
          </a:p>
          <a:p>
            <a:pPr eaLnBrk="1" hangingPunct="1">
              <a:lnSpc>
                <a:spcPct val="80000"/>
              </a:lnSpc>
              <a:buFontTx/>
              <a:buNone/>
            </a:pPr>
            <a:endParaRPr lang="es-ES_tradnl" sz="2000" smtClean="0"/>
          </a:p>
          <a:p>
            <a:pPr eaLnBrk="1" hangingPunct="1">
              <a:lnSpc>
                <a:spcPct val="80000"/>
              </a:lnSpc>
            </a:pPr>
            <a:r>
              <a:rPr lang="es-ES_tradnl" sz="2000" smtClean="0"/>
              <a:t>Estómago</a:t>
            </a:r>
          </a:p>
          <a:p>
            <a:pPr eaLnBrk="1" hangingPunct="1">
              <a:lnSpc>
                <a:spcPct val="80000"/>
              </a:lnSpc>
              <a:buFontTx/>
              <a:buNone/>
            </a:pPr>
            <a:endParaRPr lang="es-ES_tradnl" sz="2000" smtClean="0"/>
          </a:p>
          <a:p>
            <a:pPr eaLnBrk="1" hangingPunct="1">
              <a:lnSpc>
                <a:spcPct val="80000"/>
              </a:lnSpc>
            </a:pPr>
            <a:r>
              <a:rPr lang="es-ES_tradnl" sz="2000" smtClean="0"/>
              <a:t>Duodeno (sobre todo en la primera porción o bulbo duodenal) </a:t>
            </a:r>
          </a:p>
          <a:p>
            <a:pPr eaLnBrk="1" hangingPunct="1">
              <a:lnSpc>
                <a:spcPct val="80000"/>
              </a:lnSpc>
            </a:pPr>
            <a:endParaRPr lang="es-ES_tradnl" sz="2000" smtClean="0"/>
          </a:p>
          <a:p>
            <a:pPr eaLnBrk="1" hangingPunct="1">
              <a:lnSpc>
                <a:spcPct val="80000"/>
              </a:lnSpc>
            </a:pPr>
            <a:r>
              <a:rPr lang="es-ES_tradnl" sz="2000" smtClean="0"/>
              <a:t>A nivel de la boca anastomótica en los estómagos operados</a:t>
            </a:r>
            <a:endParaRPr lang="es-ES" sz="2000" b="1" smtClean="0"/>
          </a:p>
          <a:p>
            <a:pPr eaLnBrk="1" hangingPunct="1">
              <a:lnSpc>
                <a:spcPct val="80000"/>
              </a:lnSpc>
              <a:buFontTx/>
              <a:buNone/>
            </a:pPr>
            <a:endParaRPr lang="es-ES_tradnl" sz="2000" smtClean="0"/>
          </a:p>
          <a:p>
            <a:pPr eaLnBrk="1" hangingPunct="1">
              <a:lnSpc>
                <a:spcPct val="80000"/>
              </a:lnSpc>
            </a:pPr>
            <a:r>
              <a:rPr lang="es-ES_tradnl" sz="2000" smtClean="0"/>
              <a:t>Porciones superiores de intestino delgado </a:t>
            </a:r>
          </a:p>
          <a:p>
            <a:pPr eaLnBrk="1" hangingPunct="1">
              <a:lnSpc>
                <a:spcPct val="80000"/>
              </a:lnSpc>
              <a:buFontTx/>
              <a:buNone/>
            </a:pPr>
            <a:endParaRPr lang="es-ES_tradnl" sz="2000" smtClean="0"/>
          </a:p>
          <a:p>
            <a:pPr eaLnBrk="1" hangingPunct="1">
              <a:lnSpc>
                <a:spcPct val="80000"/>
              </a:lnSpc>
            </a:pPr>
            <a:r>
              <a:rPr lang="es-ES_tradnl" sz="2000" smtClean="0"/>
              <a:t>Divertículos de Meckel</a:t>
            </a:r>
          </a:p>
          <a:p>
            <a:pPr eaLnBrk="1" hangingPunct="1">
              <a:lnSpc>
                <a:spcPct val="80000"/>
              </a:lnSpc>
              <a:buFontTx/>
              <a:buNone/>
            </a:pPr>
            <a:endParaRPr lang="es-ES_tradnl" sz="2000" smtClean="0"/>
          </a:p>
        </p:txBody>
      </p:sp>
      <p:pic>
        <p:nvPicPr>
          <p:cNvPr id="6148" name="Picture 6" descr="D:\ATLAS ENDOSCOPIA A\0 IMAGEN DE LA MULTIMEDIA\0 A MIS IMAGENES\991Q BARRET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5775" y="1500188"/>
            <a:ext cx="2276475"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8" descr="D:\ATLAS ENDOSCOPIA A\0 IMAGEN DE LA MULTIMEDIA\0 A MIS IMAGENES\1244Q ulcer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3571875"/>
            <a:ext cx="2105025"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0" descr="D:\ATLAS ENDOSCOPIA A\0 IMAGEN DE LA MULTIMEDIA\0 A MIS IMAGENES\1618Q ulcera neoboc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50" y="3571875"/>
            <a:ext cx="2071688"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9" descr="D:\ATLAS ENDOSCOPIA A\0 IMAGEN DE LA MULTIMEDIA\0 A MIS IMAGENES\658Q ulcera gastrica.jpg"/>
          <p:cNvPicPr>
            <a:picLocks noGrp="1" noChangeAspect="1" noChangeArrowheads="1"/>
          </p:cNvPicPr>
          <p:nvPr>
            <p:ph type="clipArt" sz="half" idx="2"/>
          </p:nvPr>
        </p:nvPicPr>
        <p:blipFill>
          <a:blip r:embed="rId6">
            <a:extLst>
              <a:ext uri="{28A0092B-C50C-407E-A947-70E740481C1C}">
                <a14:useLocalDpi xmlns:a14="http://schemas.microsoft.com/office/drawing/2010/main" val="0"/>
              </a:ext>
            </a:extLst>
          </a:blip>
          <a:srcRect/>
          <a:stretch>
            <a:fillRect/>
          </a:stretch>
        </p:blipFill>
        <p:spPr>
          <a:xfrm>
            <a:off x="6572250" y="1425575"/>
            <a:ext cx="2143125" cy="2055813"/>
          </a:xfrm>
          <a:noFill/>
        </p:spPr>
      </p:pic>
    </p:spTree>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260350"/>
            <a:ext cx="9144000" cy="633413"/>
          </a:xfrm>
        </p:spPr>
        <p:txBody>
          <a:bodyPr/>
          <a:lstStyle/>
          <a:p>
            <a:r>
              <a:rPr lang="es-ES_tradnl" sz="3200" smtClean="0">
                <a:solidFill>
                  <a:schemeClr val="tx1"/>
                </a:solidFill>
              </a:rPr>
              <a:t>DIAGNÓSTICO DEL HELICOBACTER PYLORI</a:t>
            </a:r>
          </a:p>
        </p:txBody>
      </p:sp>
      <p:sp>
        <p:nvSpPr>
          <p:cNvPr id="72707" name="Rectangle 3"/>
          <p:cNvSpPr>
            <a:spLocks noGrp="1" noChangeArrowheads="1"/>
          </p:cNvSpPr>
          <p:nvPr>
            <p:ph type="body" sz="half" idx="1"/>
          </p:nvPr>
        </p:nvSpPr>
        <p:spPr>
          <a:xfrm>
            <a:off x="179388" y="1285875"/>
            <a:ext cx="8713787" cy="5111750"/>
          </a:xfrm>
          <a:solidFill>
            <a:schemeClr val="bg1"/>
          </a:solidFill>
        </p:spPr>
        <p:txBody>
          <a:bodyPr/>
          <a:lstStyle/>
          <a:p>
            <a:pPr>
              <a:lnSpc>
                <a:spcPct val="80000"/>
              </a:lnSpc>
              <a:buFontTx/>
              <a:buNone/>
              <a:defRPr/>
            </a:pPr>
            <a:r>
              <a:rPr lang="es-ES_tradnl" sz="2800" dirty="0" smtClean="0"/>
              <a:t>Pruebas que requieren endoscopia (invasivas):</a:t>
            </a:r>
          </a:p>
          <a:p>
            <a:pPr>
              <a:lnSpc>
                <a:spcPct val="80000"/>
              </a:lnSpc>
              <a:buFontTx/>
              <a:buNone/>
              <a:defRPr/>
            </a:pPr>
            <a:endParaRPr lang="es-ES_tradnl" sz="2800" dirty="0" smtClean="0"/>
          </a:p>
          <a:p>
            <a:pPr>
              <a:lnSpc>
                <a:spcPct val="80000"/>
              </a:lnSpc>
              <a:buFontTx/>
              <a:buNone/>
              <a:defRPr/>
            </a:pPr>
            <a:endParaRPr lang="es-ES_tradnl" sz="2800" dirty="0" smtClean="0"/>
          </a:p>
          <a:p>
            <a:pPr>
              <a:lnSpc>
                <a:spcPct val="80000"/>
              </a:lnSpc>
              <a:defRPr/>
            </a:pPr>
            <a:r>
              <a:rPr lang="es-ES_tradnl" sz="2800" dirty="0" smtClean="0"/>
              <a:t>Test rápido de la </a:t>
            </a:r>
          </a:p>
          <a:p>
            <a:pPr marL="0" indent="0">
              <a:lnSpc>
                <a:spcPct val="80000"/>
              </a:lnSpc>
              <a:buFontTx/>
              <a:buNone/>
              <a:defRPr/>
            </a:pPr>
            <a:r>
              <a:rPr lang="es-ES_tradnl" sz="2800" dirty="0" smtClean="0"/>
              <a:t>ureasa (</a:t>
            </a:r>
            <a:r>
              <a:rPr lang="es-ES_tradnl" sz="2800" dirty="0" err="1" smtClean="0"/>
              <a:t>Clo</a:t>
            </a:r>
            <a:r>
              <a:rPr lang="es-ES_tradnl" sz="2800" dirty="0" smtClean="0"/>
              <a:t>-test)</a:t>
            </a:r>
          </a:p>
          <a:p>
            <a:pPr>
              <a:lnSpc>
                <a:spcPct val="80000"/>
              </a:lnSpc>
              <a:defRPr/>
            </a:pPr>
            <a:r>
              <a:rPr lang="es-ES_tradnl" sz="2800" dirty="0" smtClean="0"/>
              <a:t>Estudio histológico</a:t>
            </a:r>
          </a:p>
          <a:p>
            <a:pPr>
              <a:lnSpc>
                <a:spcPct val="80000"/>
              </a:lnSpc>
              <a:defRPr/>
            </a:pPr>
            <a:r>
              <a:rPr lang="es-ES_tradnl" sz="2800" dirty="0" smtClean="0"/>
              <a:t>Cultivo de la biopsia</a:t>
            </a:r>
          </a:p>
          <a:p>
            <a:pPr>
              <a:lnSpc>
                <a:spcPct val="80000"/>
              </a:lnSpc>
              <a:defRPr/>
            </a:pPr>
            <a:r>
              <a:rPr lang="es-ES_tradnl" sz="2800" dirty="0" smtClean="0"/>
              <a:t>Estudio mediante PCR</a:t>
            </a:r>
          </a:p>
          <a:p>
            <a:pPr marL="0" indent="0">
              <a:lnSpc>
                <a:spcPct val="80000"/>
              </a:lnSpc>
              <a:buFontTx/>
              <a:buNone/>
              <a:defRPr/>
            </a:pPr>
            <a:r>
              <a:rPr lang="es-ES_tradnl" sz="2800" dirty="0" smtClean="0"/>
              <a:t>de la biopsia</a:t>
            </a:r>
          </a:p>
          <a:p>
            <a:pPr>
              <a:lnSpc>
                <a:spcPct val="80000"/>
              </a:lnSpc>
              <a:buFontTx/>
              <a:buNone/>
              <a:defRPr/>
            </a:pPr>
            <a:r>
              <a:rPr lang="es-ES_tradnl" sz="2800" dirty="0" smtClean="0"/>
              <a:t>     </a:t>
            </a:r>
          </a:p>
          <a:p>
            <a:pPr>
              <a:lnSpc>
                <a:spcPct val="80000"/>
              </a:lnSpc>
              <a:buFontTx/>
              <a:buNone/>
              <a:defRPr/>
            </a:pPr>
            <a:r>
              <a:rPr lang="es-ES_tradnl" sz="2800" dirty="0" smtClean="0"/>
              <a:t>      </a:t>
            </a:r>
          </a:p>
        </p:txBody>
      </p:sp>
      <p:pic>
        <p:nvPicPr>
          <p:cNvPr id="52229" name="Picture 5" descr="hpylori_rot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765425"/>
            <a:ext cx="34290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half" idx="1"/>
          </p:nvPr>
        </p:nvSpPr>
        <p:spPr>
          <a:xfrm>
            <a:off x="255588" y="1173163"/>
            <a:ext cx="8637587" cy="4924425"/>
          </a:xfrm>
        </p:spPr>
        <p:txBody>
          <a:bodyPr/>
          <a:lstStyle/>
          <a:p>
            <a:pPr>
              <a:lnSpc>
                <a:spcPct val="80000"/>
              </a:lnSpc>
              <a:buFontTx/>
              <a:buNone/>
              <a:defRPr/>
            </a:pPr>
            <a:r>
              <a:rPr lang="es-ES_tradnl" sz="2800" dirty="0" smtClean="0"/>
              <a:t>Pruebas que no requieren endoscopia (no invasivas):</a:t>
            </a:r>
          </a:p>
          <a:p>
            <a:pPr>
              <a:lnSpc>
                <a:spcPct val="80000"/>
              </a:lnSpc>
              <a:buFontTx/>
              <a:buNone/>
              <a:defRPr/>
            </a:pPr>
            <a:endParaRPr lang="es-ES_tradnl" sz="2800" dirty="0" smtClean="0"/>
          </a:p>
          <a:p>
            <a:pPr>
              <a:lnSpc>
                <a:spcPct val="80000"/>
              </a:lnSpc>
              <a:buFontTx/>
              <a:buNone/>
              <a:defRPr/>
            </a:pPr>
            <a:endParaRPr lang="es-ES_tradnl" sz="2800" dirty="0" smtClean="0"/>
          </a:p>
          <a:p>
            <a:pPr>
              <a:lnSpc>
                <a:spcPct val="80000"/>
              </a:lnSpc>
              <a:defRPr/>
            </a:pPr>
            <a:r>
              <a:rPr lang="es-ES_tradnl" sz="2800" dirty="0" smtClean="0"/>
              <a:t>Serología</a:t>
            </a:r>
          </a:p>
          <a:p>
            <a:pPr>
              <a:lnSpc>
                <a:spcPct val="80000"/>
              </a:lnSpc>
              <a:defRPr/>
            </a:pPr>
            <a:r>
              <a:rPr lang="es-ES_tradnl" sz="2800" dirty="0" smtClean="0"/>
              <a:t>Test de aliento con </a:t>
            </a:r>
          </a:p>
          <a:p>
            <a:pPr marL="0" indent="0">
              <a:lnSpc>
                <a:spcPct val="80000"/>
              </a:lnSpc>
              <a:buFontTx/>
              <a:buNone/>
              <a:defRPr/>
            </a:pPr>
            <a:r>
              <a:rPr lang="es-ES_tradnl" sz="2800" dirty="0" smtClean="0"/>
              <a:t>urea C13 o C14</a:t>
            </a:r>
          </a:p>
          <a:p>
            <a:pPr>
              <a:lnSpc>
                <a:spcPct val="80000"/>
              </a:lnSpc>
              <a:defRPr/>
            </a:pPr>
            <a:r>
              <a:rPr lang="es-ES_tradnl" sz="2800" dirty="0" smtClean="0"/>
              <a:t>Antígenos específicos </a:t>
            </a:r>
          </a:p>
          <a:p>
            <a:pPr marL="0" indent="0">
              <a:lnSpc>
                <a:spcPct val="80000"/>
              </a:lnSpc>
              <a:buFontTx/>
              <a:buNone/>
              <a:defRPr/>
            </a:pPr>
            <a:r>
              <a:rPr lang="es-ES_tradnl" sz="2800" dirty="0" smtClean="0"/>
              <a:t>en las heces</a:t>
            </a:r>
          </a:p>
          <a:p>
            <a:pPr>
              <a:lnSpc>
                <a:spcPct val="80000"/>
              </a:lnSpc>
              <a:defRPr/>
            </a:pPr>
            <a:r>
              <a:rPr lang="es-ES_tradnl" sz="2800" dirty="0" smtClean="0"/>
              <a:t>Estudio mediante </a:t>
            </a:r>
          </a:p>
          <a:p>
            <a:pPr marL="0" indent="0">
              <a:lnSpc>
                <a:spcPct val="80000"/>
              </a:lnSpc>
              <a:buFontTx/>
              <a:buNone/>
              <a:defRPr/>
            </a:pPr>
            <a:r>
              <a:rPr lang="es-ES_tradnl" sz="2800" dirty="0" smtClean="0"/>
              <a:t>PCR de las heces</a:t>
            </a:r>
          </a:p>
          <a:p>
            <a:pPr>
              <a:defRPr/>
            </a:pPr>
            <a:endParaRPr lang="es-ES" sz="2800" dirty="0"/>
          </a:p>
        </p:txBody>
      </p:sp>
      <p:sp>
        <p:nvSpPr>
          <p:cNvPr id="53253" name="Rectangle 2"/>
          <p:cNvSpPr>
            <a:spLocks noGrp="1" noChangeArrowheads="1"/>
          </p:cNvSpPr>
          <p:nvPr>
            <p:ph type="title"/>
          </p:nvPr>
        </p:nvSpPr>
        <p:spPr>
          <a:xfrm>
            <a:off x="0" y="260350"/>
            <a:ext cx="9144000" cy="633413"/>
          </a:xfrm>
        </p:spPr>
        <p:txBody>
          <a:bodyPr/>
          <a:lstStyle/>
          <a:p>
            <a:r>
              <a:rPr lang="es-ES_tradnl" sz="3200" smtClean="0">
                <a:solidFill>
                  <a:schemeClr val="tx1"/>
                </a:solidFill>
              </a:rPr>
              <a:t>DIAGNÓSTICO DEL HELICOBACTER PYLORI</a:t>
            </a:r>
          </a:p>
        </p:txBody>
      </p:sp>
    </p:spTree>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s-ES_tradnl" sz="3200" smtClean="0">
                <a:solidFill>
                  <a:schemeClr val="tx1"/>
                </a:solidFill>
              </a:rPr>
              <a:t>OBJETIVOS DEL TRATAMIENTO DE LA ÚLCERA PÉPTICA</a:t>
            </a:r>
            <a:r>
              <a:rPr lang="es-ES_tradnl" sz="4000" smtClean="0">
                <a:solidFill>
                  <a:schemeClr val="tx1"/>
                </a:solidFill>
              </a:rPr>
              <a:t> </a:t>
            </a:r>
          </a:p>
        </p:txBody>
      </p:sp>
      <p:sp>
        <p:nvSpPr>
          <p:cNvPr id="54275" name="Rectangle 3"/>
          <p:cNvSpPr>
            <a:spLocks noGrp="1" noChangeArrowheads="1"/>
          </p:cNvSpPr>
          <p:nvPr>
            <p:ph type="body" sz="half" idx="1"/>
          </p:nvPr>
        </p:nvSpPr>
        <p:spPr>
          <a:xfrm>
            <a:off x="539552" y="1844675"/>
            <a:ext cx="7848872" cy="4237038"/>
          </a:xfrm>
          <a:solidFill>
            <a:schemeClr val="bg1"/>
          </a:solidFill>
        </p:spPr>
        <p:txBody>
          <a:bodyPr/>
          <a:lstStyle/>
          <a:p>
            <a:r>
              <a:rPr lang="es-ES_tradnl" sz="2800" dirty="0" smtClean="0"/>
              <a:t>Alivio de los síntomas </a:t>
            </a:r>
          </a:p>
          <a:p>
            <a:r>
              <a:rPr lang="es-ES_tradnl" sz="2800" dirty="0" smtClean="0"/>
              <a:t>Cicatrización </a:t>
            </a:r>
          </a:p>
          <a:p>
            <a:r>
              <a:rPr lang="es-ES_tradnl" sz="2800" dirty="0" smtClean="0"/>
              <a:t>Evitar las complicaciones </a:t>
            </a:r>
          </a:p>
          <a:p>
            <a:r>
              <a:rPr lang="es-ES_tradnl" sz="2800" dirty="0" smtClean="0"/>
              <a:t>Prevenir las recidivas</a:t>
            </a:r>
          </a:p>
          <a:p>
            <a:r>
              <a:rPr lang="es-ES_tradnl" sz="2800" dirty="0" smtClean="0"/>
              <a:t>Curar la enfermedad, lo que se ha logrado tras la introducción de las terapéuticas frente al H. pylori.</a:t>
            </a:r>
          </a:p>
        </p:txBody>
      </p:sp>
    </p:spTree>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68313" y="0"/>
            <a:ext cx="8229600" cy="561975"/>
          </a:xfrm>
        </p:spPr>
        <p:txBody>
          <a:bodyPr/>
          <a:lstStyle/>
          <a:p>
            <a:r>
              <a:rPr lang="es-ES_tradnl" sz="3200" smtClean="0">
                <a:solidFill>
                  <a:schemeClr val="tx1"/>
                </a:solidFill>
              </a:rPr>
              <a:t>TRATAMIENTO</a:t>
            </a:r>
            <a:r>
              <a:rPr lang="es-ES_tradnl" sz="4000" smtClean="0">
                <a:solidFill>
                  <a:schemeClr val="tx1"/>
                </a:solidFill>
              </a:rPr>
              <a:t> </a:t>
            </a:r>
          </a:p>
        </p:txBody>
      </p:sp>
      <p:sp>
        <p:nvSpPr>
          <p:cNvPr id="78851" name="Rectangle 3"/>
          <p:cNvSpPr>
            <a:spLocks noGrp="1" noChangeArrowheads="1"/>
          </p:cNvSpPr>
          <p:nvPr>
            <p:ph type="body" sz="half" idx="1"/>
          </p:nvPr>
        </p:nvSpPr>
        <p:spPr>
          <a:xfrm>
            <a:off x="1115616" y="1484784"/>
            <a:ext cx="7884368" cy="4446588"/>
          </a:xfrm>
          <a:solidFill>
            <a:schemeClr val="bg1"/>
          </a:solidFill>
        </p:spPr>
        <p:txBody>
          <a:bodyPr/>
          <a:lstStyle/>
          <a:p>
            <a:pPr>
              <a:defRPr/>
            </a:pPr>
            <a:r>
              <a:rPr lang="es-ES_tradnl" dirty="0" smtClean="0"/>
              <a:t>Dieta: Evitar alimentos que produzcan sintomatología, evitar picantes, café, baja en sal, evitar tabaco y el consumo de fármacos de tipo AINE. </a:t>
            </a:r>
          </a:p>
          <a:p>
            <a:pPr marL="0" indent="0">
              <a:buFontTx/>
              <a:buNone/>
              <a:defRPr/>
            </a:pPr>
            <a:r>
              <a:rPr lang="es-ES_tradnl" dirty="0" smtClean="0"/>
              <a:t>Régimen de vida normal. </a:t>
            </a:r>
          </a:p>
        </p:txBody>
      </p:sp>
    </p:spTree>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Marcador de texto 2"/>
          <p:cNvSpPr>
            <a:spLocks noGrp="1"/>
          </p:cNvSpPr>
          <p:nvPr>
            <p:ph type="body" sz="half" idx="1"/>
          </p:nvPr>
        </p:nvSpPr>
        <p:spPr>
          <a:xfrm>
            <a:off x="755576" y="1412776"/>
            <a:ext cx="5688013" cy="4525962"/>
          </a:xfrm>
        </p:spPr>
        <p:txBody>
          <a:bodyPr/>
          <a:lstStyle/>
          <a:p>
            <a:r>
              <a:rPr lang="es-ES_tradnl" sz="2400" dirty="0" smtClean="0"/>
              <a:t>Fármacos más utilizados: </a:t>
            </a:r>
          </a:p>
          <a:p>
            <a:pPr>
              <a:buFontTx/>
              <a:buChar char="-"/>
            </a:pPr>
            <a:r>
              <a:rPr lang="es-ES_tradnl" sz="2400" dirty="0" err="1" smtClean="0"/>
              <a:t>Antisecretores</a:t>
            </a:r>
            <a:r>
              <a:rPr lang="es-ES_tradnl" sz="2400" dirty="0" smtClean="0"/>
              <a:t> anti-H2</a:t>
            </a:r>
          </a:p>
          <a:p>
            <a:pPr>
              <a:buFontTx/>
              <a:buChar char="-"/>
            </a:pPr>
            <a:r>
              <a:rPr lang="es-ES_tradnl" sz="2400" dirty="0" smtClean="0"/>
              <a:t>Inhibidores de la bomba de protones</a:t>
            </a:r>
          </a:p>
          <a:p>
            <a:pPr>
              <a:buFontTx/>
              <a:buChar char="-"/>
            </a:pPr>
            <a:r>
              <a:rPr lang="es-ES_tradnl" sz="2400" dirty="0" smtClean="0"/>
              <a:t>Antiácidos: </a:t>
            </a:r>
            <a:r>
              <a:rPr lang="es-ES_tradnl" sz="2400" dirty="0" err="1" smtClean="0"/>
              <a:t>Alusil</a:t>
            </a:r>
            <a:r>
              <a:rPr lang="es-ES_tradnl" sz="2400" dirty="0" smtClean="0"/>
              <a:t> y </a:t>
            </a:r>
            <a:r>
              <a:rPr lang="es-ES_tradnl" sz="2400" dirty="0" err="1" smtClean="0"/>
              <a:t>silogel</a:t>
            </a:r>
            <a:endParaRPr lang="es-ES_tradnl" sz="2400" dirty="0" smtClean="0"/>
          </a:p>
          <a:p>
            <a:pPr>
              <a:buFontTx/>
              <a:buChar char="-"/>
            </a:pPr>
            <a:r>
              <a:rPr lang="es-ES_tradnl" sz="2400" dirty="0" err="1" smtClean="0"/>
              <a:t>Citoprotectores</a:t>
            </a:r>
            <a:r>
              <a:rPr lang="es-ES_tradnl" sz="2400" dirty="0" smtClean="0"/>
              <a:t>: Q- </a:t>
            </a:r>
            <a:r>
              <a:rPr lang="es-ES_tradnl" sz="2400" dirty="0" err="1" smtClean="0"/>
              <a:t>ulcer</a:t>
            </a:r>
            <a:endParaRPr lang="es-ES_tradnl" sz="2400" dirty="0" smtClean="0"/>
          </a:p>
          <a:p>
            <a:pPr>
              <a:buFontTx/>
              <a:buChar char="-"/>
            </a:pPr>
            <a:r>
              <a:rPr lang="es-ES_tradnl" sz="2400" dirty="0" smtClean="0"/>
              <a:t>Prostaglandinas: </a:t>
            </a:r>
            <a:r>
              <a:rPr lang="es-ES_tradnl" sz="2400" dirty="0" err="1" smtClean="0"/>
              <a:t>Misoprostol</a:t>
            </a:r>
            <a:endParaRPr lang="es-ES_tradnl" sz="2400" dirty="0" smtClean="0"/>
          </a:p>
          <a:p>
            <a:pPr>
              <a:buFontTx/>
              <a:buChar char="-"/>
            </a:pPr>
            <a:r>
              <a:rPr lang="es-ES_tradnl" sz="2400" dirty="0" smtClean="0"/>
              <a:t>Antibióticos: </a:t>
            </a:r>
            <a:r>
              <a:rPr lang="es-ES_tradnl" sz="2400" dirty="0" err="1" smtClean="0"/>
              <a:t>claritromicina</a:t>
            </a:r>
            <a:r>
              <a:rPr lang="es-ES_tradnl" sz="2400" dirty="0" smtClean="0"/>
              <a:t>, amoxicilina, tetraciclina, </a:t>
            </a:r>
            <a:r>
              <a:rPr lang="es-ES_tradnl" sz="2400" dirty="0" err="1" smtClean="0"/>
              <a:t>metronidazol</a:t>
            </a:r>
            <a:r>
              <a:rPr lang="es-ES_tradnl" sz="2400" dirty="0" smtClean="0"/>
              <a:t> </a:t>
            </a:r>
          </a:p>
          <a:p>
            <a:pPr>
              <a:buFontTx/>
              <a:buChar char="-"/>
            </a:pPr>
            <a:r>
              <a:rPr lang="es-ES" sz="2400" dirty="0" smtClean="0"/>
              <a:t>Drogas </a:t>
            </a:r>
            <a:r>
              <a:rPr lang="es-ES" sz="2400" dirty="0" err="1" smtClean="0"/>
              <a:t>procinéticas</a:t>
            </a:r>
            <a:r>
              <a:rPr lang="es-ES" sz="2400" dirty="0" smtClean="0"/>
              <a:t>: </a:t>
            </a:r>
            <a:r>
              <a:rPr lang="es-ES" sz="2400" dirty="0" err="1" smtClean="0"/>
              <a:t>Metroclopramida</a:t>
            </a:r>
            <a:r>
              <a:rPr lang="es-ES" sz="2400" dirty="0" smtClean="0"/>
              <a:t>. </a:t>
            </a:r>
            <a:r>
              <a:rPr lang="es-ES" sz="2400" dirty="0" err="1" smtClean="0"/>
              <a:t>Domperidona</a:t>
            </a:r>
            <a:endParaRPr lang="es-ES_tradnl" sz="2400" dirty="0" smtClean="0"/>
          </a:p>
          <a:p>
            <a:endParaRPr lang="es-ES" sz="2400" dirty="0" smtClean="0"/>
          </a:p>
        </p:txBody>
      </p:sp>
      <p:sp>
        <p:nvSpPr>
          <p:cNvPr id="56323" name="Rectangle 2"/>
          <p:cNvSpPr>
            <a:spLocks noGrp="1" noChangeArrowheads="1"/>
          </p:cNvSpPr>
          <p:nvPr>
            <p:ph type="title"/>
          </p:nvPr>
        </p:nvSpPr>
        <p:spPr>
          <a:xfrm>
            <a:off x="468313" y="0"/>
            <a:ext cx="8229600" cy="561975"/>
          </a:xfrm>
        </p:spPr>
        <p:txBody>
          <a:bodyPr/>
          <a:lstStyle/>
          <a:p>
            <a:r>
              <a:rPr lang="es-ES_tradnl" sz="3200" smtClean="0">
                <a:solidFill>
                  <a:schemeClr val="tx1"/>
                </a:solidFill>
              </a:rPr>
              <a:t>TRATAMIENTO</a:t>
            </a:r>
            <a:r>
              <a:rPr lang="es-ES_tradnl" sz="4000" smtClean="0">
                <a:solidFill>
                  <a:schemeClr val="tx1"/>
                </a:solidFill>
              </a:rPr>
              <a:t> </a:t>
            </a:r>
          </a:p>
        </p:txBody>
      </p:sp>
    </p:spTree>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s-ES_tradnl" sz="3200" smtClean="0">
                <a:solidFill>
                  <a:schemeClr val="tx1"/>
                </a:solidFill>
              </a:rPr>
              <a:t>BLOQUEADORES H2</a:t>
            </a:r>
          </a:p>
        </p:txBody>
      </p:sp>
      <p:sp>
        <p:nvSpPr>
          <p:cNvPr id="80899" name="Rectangle 3"/>
          <p:cNvSpPr>
            <a:spLocks noGrp="1" noChangeArrowheads="1"/>
          </p:cNvSpPr>
          <p:nvPr>
            <p:ph type="body" sz="half" idx="1"/>
          </p:nvPr>
        </p:nvSpPr>
        <p:spPr>
          <a:xfrm>
            <a:off x="971600" y="1340768"/>
            <a:ext cx="6912768" cy="5112568"/>
          </a:xfrm>
          <a:solidFill>
            <a:schemeClr val="bg1"/>
          </a:solidFill>
        </p:spPr>
        <p:txBody>
          <a:bodyPr/>
          <a:lstStyle/>
          <a:p>
            <a:pPr>
              <a:lnSpc>
                <a:spcPct val="90000"/>
              </a:lnSpc>
              <a:defRPr/>
            </a:pPr>
            <a:r>
              <a:rPr lang="es-ES_tradnl" sz="2800" dirty="0" smtClean="0"/>
              <a:t>Inhiben la secreción gástrica de ácido desencadenada por la histamina, la gastrina, los alimentos y otros factores. </a:t>
            </a:r>
          </a:p>
          <a:p>
            <a:pPr>
              <a:lnSpc>
                <a:spcPct val="90000"/>
              </a:lnSpc>
              <a:defRPr/>
            </a:pPr>
            <a:endParaRPr lang="es-ES_tradnl" sz="2800" dirty="0" smtClean="0"/>
          </a:p>
          <a:p>
            <a:pPr marL="0" indent="0">
              <a:lnSpc>
                <a:spcPct val="90000"/>
              </a:lnSpc>
              <a:buFontTx/>
              <a:buNone/>
              <a:defRPr/>
            </a:pPr>
            <a:r>
              <a:rPr lang="es-ES_tradnl" sz="2800" dirty="0" smtClean="0"/>
              <a:t>- Cimetidina</a:t>
            </a:r>
          </a:p>
          <a:p>
            <a:pPr>
              <a:lnSpc>
                <a:spcPct val="90000"/>
              </a:lnSpc>
              <a:buFontTx/>
              <a:buChar char="-"/>
              <a:defRPr/>
            </a:pPr>
            <a:r>
              <a:rPr lang="es-ES_tradnl" sz="2800" dirty="0" err="1" smtClean="0"/>
              <a:t>Ranitidina</a:t>
            </a:r>
            <a:endParaRPr lang="es-ES_tradnl" sz="2800" dirty="0"/>
          </a:p>
          <a:p>
            <a:pPr>
              <a:lnSpc>
                <a:spcPct val="90000"/>
              </a:lnSpc>
              <a:buFontTx/>
              <a:buChar char="-"/>
              <a:defRPr/>
            </a:pPr>
            <a:r>
              <a:rPr lang="es-ES_tradnl" sz="2800" dirty="0" err="1" smtClean="0"/>
              <a:t>Famotidina</a:t>
            </a:r>
            <a:endParaRPr lang="es-ES_tradnl" sz="2800" dirty="0" smtClean="0"/>
          </a:p>
          <a:p>
            <a:pPr>
              <a:lnSpc>
                <a:spcPct val="90000"/>
              </a:lnSpc>
              <a:buFontTx/>
              <a:buChar char="-"/>
              <a:defRPr/>
            </a:pPr>
            <a:r>
              <a:rPr lang="es-ES_tradnl" sz="2800" dirty="0" err="1" smtClean="0"/>
              <a:t>Nizatidina</a:t>
            </a:r>
            <a:endParaRPr lang="es-ES_tradnl" sz="2800" dirty="0"/>
          </a:p>
          <a:p>
            <a:pPr>
              <a:lnSpc>
                <a:spcPct val="90000"/>
              </a:lnSpc>
              <a:buFontTx/>
              <a:buChar char="-"/>
              <a:defRPr/>
            </a:pPr>
            <a:r>
              <a:rPr lang="es-ES_tradnl" sz="2800" dirty="0" err="1" smtClean="0"/>
              <a:t>Roxatidina</a:t>
            </a:r>
            <a:r>
              <a:rPr lang="es-ES_tradnl" sz="2800" dirty="0" smtClean="0"/>
              <a:t> </a:t>
            </a:r>
          </a:p>
        </p:txBody>
      </p:sp>
    </p:spTree>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229600" cy="630237"/>
          </a:xfrm>
        </p:spPr>
        <p:txBody>
          <a:bodyPr/>
          <a:lstStyle/>
          <a:p>
            <a:r>
              <a:rPr lang="es-ES_tradnl" sz="3200" smtClean="0">
                <a:solidFill>
                  <a:schemeClr val="tx1"/>
                </a:solidFill>
              </a:rPr>
              <a:t>INHIBIDORES DE BOMBA DE PROTONES</a:t>
            </a:r>
          </a:p>
        </p:txBody>
      </p:sp>
      <p:sp>
        <p:nvSpPr>
          <p:cNvPr id="58371" name="Rectangle 3"/>
          <p:cNvSpPr>
            <a:spLocks noGrp="1" noChangeArrowheads="1"/>
          </p:cNvSpPr>
          <p:nvPr>
            <p:ph type="body" sz="half" idx="1"/>
          </p:nvPr>
        </p:nvSpPr>
        <p:spPr>
          <a:xfrm>
            <a:off x="1331640" y="1052305"/>
            <a:ext cx="6480720" cy="4752960"/>
          </a:xfrm>
          <a:solidFill>
            <a:schemeClr val="bg1"/>
          </a:solidFill>
        </p:spPr>
        <p:txBody>
          <a:bodyPr/>
          <a:lstStyle/>
          <a:p>
            <a:r>
              <a:rPr lang="es-ES_tradnl" sz="2400" dirty="0" smtClean="0"/>
              <a:t>Causan una inhibición irreversible de la bomba de protones de las células parietales gástricas, reduciendo la secreción gástrica de ácido en más del 95%, más intensamente que los anti-H2.  </a:t>
            </a:r>
          </a:p>
          <a:p>
            <a:pPr>
              <a:buFontTx/>
              <a:buNone/>
            </a:pPr>
            <a:r>
              <a:rPr lang="es-ES_tradnl" sz="2400" dirty="0" smtClean="0"/>
              <a:t>      - </a:t>
            </a:r>
            <a:r>
              <a:rPr lang="es-ES_tradnl" sz="2400" dirty="0" err="1" smtClean="0"/>
              <a:t>Omeprazol</a:t>
            </a:r>
            <a:endParaRPr lang="es-ES_tradnl" sz="2400" dirty="0" smtClean="0"/>
          </a:p>
          <a:p>
            <a:pPr>
              <a:buFontTx/>
              <a:buNone/>
            </a:pPr>
            <a:r>
              <a:rPr lang="es-ES_tradnl" sz="2400" dirty="0" smtClean="0"/>
              <a:t>      - </a:t>
            </a:r>
            <a:r>
              <a:rPr lang="es-ES_tradnl" sz="2400" dirty="0" err="1" smtClean="0"/>
              <a:t>Pantoprazol</a:t>
            </a:r>
            <a:endParaRPr lang="es-ES_tradnl" sz="2400" dirty="0" smtClean="0"/>
          </a:p>
          <a:p>
            <a:pPr>
              <a:buFontTx/>
              <a:buNone/>
            </a:pPr>
            <a:r>
              <a:rPr lang="es-ES_tradnl" sz="2400" dirty="0" smtClean="0"/>
              <a:t>      - </a:t>
            </a:r>
            <a:r>
              <a:rPr lang="es-ES_tradnl" sz="2400" dirty="0" err="1" smtClean="0"/>
              <a:t>Lansoprazol</a:t>
            </a:r>
            <a:endParaRPr lang="es-ES_tradnl" sz="2400" dirty="0" smtClean="0"/>
          </a:p>
          <a:p>
            <a:pPr>
              <a:buFontTx/>
              <a:buNone/>
            </a:pPr>
            <a:r>
              <a:rPr lang="es-ES_tradnl" sz="2400" dirty="0" smtClean="0"/>
              <a:t>      - </a:t>
            </a:r>
            <a:r>
              <a:rPr lang="es-ES_tradnl" sz="2400" dirty="0" err="1" smtClean="0"/>
              <a:t>Rabeprazol</a:t>
            </a:r>
            <a:endParaRPr lang="es-ES_tradnl" sz="2400" dirty="0" smtClean="0"/>
          </a:p>
          <a:p>
            <a:pPr>
              <a:buFontTx/>
              <a:buNone/>
            </a:pPr>
            <a:r>
              <a:rPr lang="es-ES_tradnl" sz="2400" dirty="0" smtClean="0"/>
              <a:t>      - </a:t>
            </a:r>
            <a:r>
              <a:rPr lang="es-ES_tradnl" sz="2400" dirty="0" err="1" smtClean="0"/>
              <a:t>Esomeprazol</a:t>
            </a:r>
            <a:r>
              <a:rPr lang="es-ES_tradnl" sz="2400" dirty="0" smtClean="0"/>
              <a:t>  </a:t>
            </a:r>
            <a:endParaRPr lang="es-ES_tradnl" sz="2400" dirty="0" smtClean="0"/>
          </a:p>
        </p:txBody>
      </p:sp>
      <p:sp>
        <p:nvSpPr>
          <p:cNvPr id="58372" name="Rectangle 5"/>
          <p:cNvSpPr>
            <a:spLocks noChangeArrowheads="1"/>
          </p:cNvSpPr>
          <p:nvPr/>
        </p:nvSpPr>
        <p:spPr bwMode="auto">
          <a:xfrm>
            <a:off x="4716463" y="1844675"/>
            <a:ext cx="4427537"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endParaRPr lang="es-ES"/>
          </a:p>
        </p:txBody>
      </p:sp>
    </p:spTree>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131763"/>
            <a:ext cx="8229600" cy="796925"/>
          </a:xfrm>
        </p:spPr>
        <p:txBody>
          <a:bodyPr/>
          <a:lstStyle/>
          <a:p>
            <a:r>
              <a:rPr lang="es-ES_tradnl" sz="3200" smtClean="0">
                <a:solidFill>
                  <a:schemeClr val="tx1"/>
                </a:solidFill>
              </a:rPr>
              <a:t>HELICOBACTER PYLORI. TRATAMIENTO CON TRIPLE TERAPIA </a:t>
            </a:r>
            <a:endParaRPr lang="es-ES_tradnl" smtClean="0">
              <a:solidFill>
                <a:schemeClr val="tx1"/>
              </a:solidFill>
            </a:endParaRPr>
          </a:p>
        </p:txBody>
      </p:sp>
      <p:sp>
        <p:nvSpPr>
          <p:cNvPr id="84995" name="Rectangle 3"/>
          <p:cNvSpPr>
            <a:spLocks noGrp="1" noChangeArrowheads="1"/>
          </p:cNvSpPr>
          <p:nvPr>
            <p:ph type="body" sz="half" idx="1"/>
          </p:nvPr>
        </p:nvSpPr>
        <p:spPr>
          <a:xfrm>
            <a:off x="1187624" y="1340768"/>
            <a:ext cx="6840760" cy="5072063"/>
          </a:xfrm>
          <a:solidFill>
            <a:schemeClr val="bg1"/>
          </a:solidFill>
        </p:spPr>
        <p:txBody>
          <a:bodyPr/>
          <a:lstStyle/>
          <a:p>
            <a:pPr>
              <a:lnSpc>
                <a:spcPct val="80000"/>
              </a:lnSpc>
              <a:defRPr/>
            </a:pPr>
            <a:r>
              <a:rPr lang="es-ES_tradnl" sz="2400" dirty="0" smtClean="0"/>
              <a:t>Pauta de elección: </a:t>
            </a:r>
          </a:p>
          <a:p>
            <a:pPr marL="0" indent="0">
              <a:lnSpc>
                <a:spcPct val="80000"/>
              </a:lnSpc>
              <a:buFontTx/>
              <a:buNone/>
              <a:defRPr/>
            </a:pPr>
            <a:r>
              <a:rPr lang="es-ES_tradnl" sz="2400" dirty="0" smtClean="0"/>
              <a:t>IBP + </a:t>
            </a:r>
            <a:r>
              <a:rPr lang="es-ES_tradnl" sz="2400" dirty="0" err="1" smtClean="0"/>
              <a:t>claritromicina</a:t>
            </a:r>
            <a:r>
              <a:rPr lang="es-ES_tradnl" sz="2400" dirty="0" smtClean="0"/>
              <a:t> (500 mg/12 horas) + amoxicilina (1 g/12 horas)</a:t>
            </a:r>
          </a:p>
          <a:p>
            <a:pPr>
              <a:lnSpc>
                <a:spcPct val="80000"/>
              </a:lnSpc>
              <a:defRPr/>
            </a:pPr>
            <a:endParaRPr lang="es-ES_tradnl" sz="2400" dirty="0" smtClean="0"/>
          </a:p>
          <a:p>
            <a:pPr>
              <a:lnSpc>
                <a:spcPct val="80000"/>
              </a:lnSpc>
              <a:defRPr/>
            </a:pPr>
            <a:r>
              <a:rPr lang="es-ES_tradnl" sz="2400" dirty="0" smtClean="0"/>
              <a:t>Alergia a penicilinas: </a:t>
            </a:r>
          </a:p>
          <a:p>
            <a:pPr marL="0" indent="0">
              <a:lnSpc>
                <a:spcPct val="80000"/>
              </a:lnSpc>
              <a:buFontTx/>
              <a:buNone/>
              <a:defRPr/>
            </a:pPr>
            <a:r>
              <a:rPr lang="es-ES_tradnl" sz="2400" dirty="0" smtClean="0"/>
              <a:t>IBP + </a:t>
            </a:r>
            <a:r>
              <a:rPr lang="es-ES_tradnl" sz="2400" dirty="0" err="1" smtClean="0"/>
              <a:t>claritromicina</a:t>
            </a:r>
            <a:r>
              <a:rPr lang="es-ES_tradnl" sz="2400" dirty="0" smtClean="0"/>
              <a:t> (500 mg/12 horas) o tetraciclina (500 mg/6 horas) + </a:t>
            </a:r>
            <a:r>
              <a:rPr lang="es-ES_tradnl" sz="2400" dirty="0" err="1" smtClean="0"/>
              <a:t>metronidazol</a:t>
            </a:r>
            <a:r>
              <a:rPr lang="es-ES_tradnl" sz="2400" dirty="0" smtClean="0"/>
              <a:t> (500 mg/12 horas)</a:t>
            </a:r>
          </a:p>
          <a:p>
            <a:pPr>
              <a:lnSpc>
                <a:spcPct val="80000"/>
              </a:lnSpc>
              <a:defRPr/>
            </a:pPr>
            <a:endParaRPr lang="es-ES_tradnl" sz="2400" dirty="0" smtClean="0"/>
          </a:p>
          <a:p>
            <a:pPr marL="0" indent="0">
              <a:lnSpc>
                <a:spcPct val="80000"/>
              </a:lnSpc>
              <a:buFontTx/>
              <a:buNone/>
              <a:defRPr/>
            </a:pPr>
            <a:endParaRPr lang="es-ES_tradnl" sz="2400" dirty="0"/>
          </a:p>
          <a:p>
            <a:pPr marL="0" indent="0">
              <a:lnSpc>
                <a:spcPct val="80000"/>
              </a:lnSpc>
              <a:buFontTx/>
              <a:buNone/>
              <a:defRPr/>
            </a:pPr>
            <a:r>
              <a:rPr lang="es-ES_tradnl" sz="2400" dirty="0" smtClean="0"/>
              <a:t>Las pautas se pueden administrar durante 7- 10- 14 días.</a:t>
            </a:r>
          </a:p>
        </p:txBody>
      </p:sp>
    </p:spTree>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131763"/>
            <a:ext cx="8229600" cy="796925"/>
          </a:xfrm>
        </p:spPr>
        <p:txBody>
          <a:bodyPr/>
          <a:lstStyle/>
          <a:p>
            <a:r>
              <a:rPr lang="es-ES_tradnl" sz="3200" smtClean="0">
                <a:solidFill>
                  <a:schemeClr val="tx1"/>
                </a:solidFill>
              </a:rPr>
              <a:t>HELICOBACTER PYLORI. TRATAMIENTO CON CUÁDRUPLE TERAPIA </a:t>
            </a:r>
            <a:endParaRPr lang="es-ES_tradnl" smtClean="0">
              <a:solidFill>
                <a:schemeClr val="tx1"/>
              </a:solidFill>
            </a:endParaRPr>
          </a:p>
        </p:txBody>
      </p:sp>
      <p:sp>
        <p:nvSpPr>
          <p:cNvPr id="87043" name="Rectangle 3"/>
          <p:cNvSpPr>
            <a:spLocks noGrp="1" noChangeArrowheads="1"/>
          </p:cNvSpPr>
          <p:nvPr>
            <p:ph type="body" sz="half" idx="1"/>
          </p:nvPr>
        </p:nvSpPr>
        <p:spPr>
          <a:xfrm>
            <a:off x="755576" y="1340768"/>
            <a:ext cx="7379865" cy="4740275"/>
          </a:xfrm>
          <a:solidFill>
            <a:schemeClr val="bg1"/>
          </a:solidFill>
        </p:spPr>
        <p:txBody>
          <a:bodyPr/>
          <a:lstStyle/>
          <a:p>
            <a:pPr>
              <a:lnSpc>
                <a:spcPct val="80000"/>
              </a:lnSpc>
              <a:defRPr/>
            </a:pPr>
            <a:r>
              <a:rPr lang="es-ES_tradnl" sz="2400" dirty="0" smtClean="0"/>
              <a:t>Pauta de rescate: </a:t>
            </a:r>
          </a:p>
          <a:p>
            <a:pPr marL="0" indent="0">
              <a:lnSpc>
                <a:spcPct val="80000"/>
              </a:lnSpc>
              <a:buFontTx/>
              <a:buNone/>
              <a:defRPr/>
            </a:pPr>
            <a:r>
              <a:rPr lang="es-ES_tradnl" sz="2400" dirty="0" smtClean="0"/>
              <a:t>IBP + </a:t>
            </a:r>
            <a:r>
              <a:rPr lang="es-ES_tradnl" sz="2400" dirty="0" err="1" smtClean="0"/>
              <a:t>subcitrato</a:t>
            </a:r>
            <a:r>
              <a:rPr lang="es-ES_tradnl" sz="2400" dirty="0" smtClean="0"/>
              <a:t> de bismuto (120 mg/6 horas) + tetraciclina (500 mg/6 horas) + </a:t>
            </a:r>
            <a:r>
              <a:rPr lang="es-ES_tradnl" sz="2400" dirty="0" err="1" smtClean="0"/>
              <a:t>metronidazol</a:t>
            </a:r>
            <a:r>
              <a:rPr lang="es-ES_tradnl" sz="2400" dirty="0" smtClean="0"/>
              <a:t> (500 mg/8 horas)</a:t>
            </a:r>
          </a:p>
          <a:p>
            <a:pPr>
              <a:lnSpc>
                <a:spcPct val="80000"/>
              </a:lnSpc>
              <a:defRPr/>
            </a:pPr>
            <a:endParaRPr lang="es-ES_tradnl" sz="2400" dirty="0" smtClean="0"/>
          </a:p>
          <a:p>
            <a:pPr marL="0" indent="0">
              <a:lnSpc>
                <a:spcPct val="80000"/>
              </a:lnSpc>
              <a:buFontTx/>
              <a:buNone/>
              <a:defRPr/>
            </a:pPr>
            <a:r>
              <a:rPr lang="es-ES_tradnl" sz="2400" dirty="0" smtClean="0"/>
              <a:t>IBP (inhibidor de la bomba de protones): </a:t>
            </a:r>
            <a:r>
              <a:rPr lang="es-ES_tradnl" sz="2400" dirty="0" err="1" smtClean="0"/>
              <a:t>omeprazol</a:t>
            </a:r>
            <a:r>
              <a:rPr lang="es-ES_tradnl" sz="2400" dirty="0" smtClean="0"/>
              <a:t> (20 mg/12 horas), </a:t>
            </a:r>
            <a:r>
              <a:rPr lang="es-ES_tradnl" sz="2400" dirty="0" err="1" smtClean="0"/>
              <a:t>lansoprazol</a:t>
            </a:r>
            <a:r>
              <a:rPr lang="es-ES_tradnl" sz="2400" dirty="0" smtClean="0"/>
              <a:t> (30 mg/12 horas) o </a:t>
            </a:r>
            <a:r>
              <a:rPr lang="es-ES_tradnl" sz="2400" dirty="0" err="1" smtClean="0"/>
              <a:t>pantoprazol</a:t>
            </a:r>
            <a:r>
              <a:rPr lang="es-ES_tradnl" sz="2400" dirty="0" smtClean="0"/>
              <a:t> (40 mg/12 horas).</a:t>
            </a:r>
          </a:p>
          <a:p>
            <a:pPr>
              <a:lnSpc>
                <a:spcPct val="80000"/>
              </a:lnSpc>
              <a:defRPr/>
            </a:pPr>
            <a:endParaRPr lang="es-ES_tradnl" sz="2400" dirty="0" smtClean="0"/>
          </a:p>
          <a:p>
            <a:pPr marL="0" indent="0">
              <a:lnSpc>
                <a:spcPct val="80000"/>
              </a:lnSpc>
              <a:buFontTx/>
              <a:buNone/>
              <a:defRPr/>
            </a:pPr>
            <a:r>
              <a:rPr lang="es-ES_tradnl" sz="2400" dirty="0" smtClean="0"/>
              <a:t>Las pautas se pueden administrar durante 7- 10- 14 días.</a:t>
            </a:r>
          </a:p>
        </p:txBody>
      </p:sp>
    </p:spTree>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4638"/>
            <a:ext cx="8229600" cy="725487"/>
          </a:xfrm>
        </p:spPr>
        <p:txBody>
          <a:bodyPr/>
          <a:lstStyle/>
          <a:p>
            <a:r>
              <a:rPr lang="es-ES_tradnl" sz="3200" smtClean="0">
                <a:solidFill>
                  <a:schemeClr val="tx1"/>
                </a:solidFill>
              </a:rPr>
              <a:t>TRATAMIENTO DE ÚLCERA POR AINE</a:t>
            </a:r>
          </a:p>
        </p:txBody>
      </p:sp>
      <p:sp>
        <p:nvSpPr>
          <p:cNvPr id="89091" name="Rectangle 3"/>
          <p:cNvSpPr>
            <a:spLocks noGrp="1" noChangeArrowheads="1"/>
          </p:cNvSpPr>
          <p:nvPr>
            <p:ph type="body" sz="half" idx="1"/>
          </p:nvPr>
        </p:nvSpPr>
        <p:spPr>
          <a:xfrm>
            <a:off x="179388" y="1628775"/>
            <a:ext cx="7848996" cy="3816449"/>
          </a:xfrm>
          <a:solidFill>
            <a:schemeClr val="bg1"/>
          </a:solidFill>
        </p:spPr>
        <p:txBody>
          <a:bodyPr/>
          <a:lstStyle/>
          <a:p>
            <a:pPr>
              <a:lnSpc>
                <a:spcPct val="80000"/>
              </a:lnSpc>
              <a:defRPr/>
            </a:pPr>
            <a:r>
              <a:rPr lang="es-ES_tradnl" sz="2800" dirty="0" smtClean="0"/>
              <a:t>Elección:</a:t>
            </a:r>
          </a:p>
          <a:p>
            <a:pPr>
              <a:lnSpc>
                <a:spcPct val="80000"/>
              </a:lnSpc>
              <a:defRPr/>
            </a:pPr>
            <a:endParaRPr lang="es-ES_tradnl" sz="2800" dirty="0" smtClean="0"/>
          </a:p>
          <a:p>
            <a:pPr marL="0" indent="0">
              <a:lnSpc>
                <a:spcPct val="80000"/>
              </a:lnSpc>
              <a:buFontTx/>
              <a:buNone/>
              <a:defRPr/>
            </a:pPr>
            <a:r>
              <a:rPr lang="es-ES_tradnl" sz="2800" dirty="0" smtClean="0"/>
              <a:t>IBP durante 6-8 semanas o como </a:t>
            </a:r>
          </a:p>
          <a:p>
            <a:pPr marL="0" indent="0">
              <a:lnSpc>
                <a:spcPct val="80000"/>
              </a:lnSpc>
              <a:buFontTx/>
              <a:buNone/>
              <a:defRPr/>
            </a:pPr>
            <a:endParaRPr lang="es-ES_tradnl" sz="2800" dirty="0"/>
          </a:p>
          <a:p>
            <a:pPr>
              <a:lnSpc>
                <a:spcPct val="80000"/>
              </a:lnSpc>
              <a:defRPr/>
            </a:pPr>
            <a:r>
              <a:rPr lang="es-ES_tradnl" sz="2800" dirty="0" smtClean="0"/>
              <a:t>Alternativa:</a:t>
            </a:r>
          </a:p>
          <a:p>
            <a:pPr>
              <a:lnSpc>
                <a:spcPct val="80000"/>
              </a:lnSpc>
              <a:defRPr/>
            </a:pPr>
            <a:endParaRPr lang="es-ES_tradnl" sz="2800" dirty="0" smtClean="0"/>
          </a:p>
          <a:p>
            <a:pPr marL="0" indent="0">
              <a:lnSpc>
                <a:spcPct val="80000"/>
              </a:lnSpc>
              <a:buFontTx/>
              <a:buNone/>
              <a:defRPr/>
            </a:pPr>
            <a:r>
              <a:rPr lang="es-ES_tradnl" sz="2800" dirty="0" err="1" smtClean="0"/>
              <a:t>Misoprostol</a:t>
            </a:r>
            <a:r>
              <a:rPr lang="es-ES_tradnl" sz="2800" dirty="0" smtClean="0"/>
              <a:t> (prostaglandina) 200 mg cada 6-12 horas</a:t>
            </a: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457200" y="203200"/>
            <a:ext cx="8229600" cy="868363"/>
          </a:xfrm>
        </p:spPr>
        <p:txBody>
          <a:bodyPr/>
          <a:lstStyle/>
          <a:p>
            <a:pPr eaLnBrk="1" hangingPunct="1"/>
            <a:r>
              <a:rPr lang="es-ES" sz="3200" smtClean="0"/>
              <a:t>CLASIFICACIÓN ENDOSCÓPICA U. GÁSTRICA (JHONSON) </a:t>
            </a:r>
          </a:p>
        </p:txBody>
      </p:sp>
      <p:sp>
        <p:nvSpPr>
          <p:cNvPr id="7171" name="Rectangle 5"/>
          <p:cNvSpPr>
            <a:spLocks noGrp="1" noChangeArrowheads="1"/>
          </p:cNvSpPr>
          <p:nvPr>
            <p:ph type="body" sz="half" idx="1"/>
          </p:nvPr>
        </p:nvSpPr>
        <p:spPr>
          <a:xfrm>
            <a:off x="214313" y="1285875"/>
            <a:ext cx="3357562" cy="4429125"/>
          </a:xfrm>
        </p:spPr>
        <p:txBody>
          <a:bodyPr/>
          <a:lstStyle/>
          <a:p>
            <a:r>
              <a:rPr lang="es-ES" sz="2000" b="1" smtClean="0"/>
              <a:t>I. INCISURA O CUERPO: </a:t>
            </a:r>
            <a:r>
              <a:rPr lang="es-ES" sz="2000" smtClean="0"/>
              <a:t>Secreción normal o baja</a:t>
            </a:r>
            <a:endParaRPr lang="es-ES" sz="2000" b="1" smtClean="0"/>
          </a:p>
          <a:p>
            <a:endParaRPr lang="es-ES" sz="2000" b="1" smtClean="0"/>
          </a:p>
          <a:p>
            <a:r>
              <a:rPr lang="es-ES" sz="2000" b="1" smtClean="0"/>
              <a:t>II. ULCERA GASTRICA + DUODENAL: </a:t>
            </a:r>
            <a:r>
              <a:rPr lang="es-ES" sz="2000" smtClean="0"/>
              <a:t>Secreción normal o alta</a:t>
            </a:r>
            <a:endParaRPr lang="es-ES" sz="2000" b="1" smtClean="0"/>
          </a:p>
          <a:p>
            <a:endParaRPr lang="es-ES" sz="2000" b="1" smtClean="0"/>
          </a:p>
          <a:p>
            <a:r>
              <a:rPr lang="es-ES" sz="2000" b="1" smtClean="0"/>
              <a:t>IIIa. PREPILÓRICA POR AINE: </a:t>
            </a:r>
            <a:r>
              <a:rPr lang="es-ES" sz="2000" smtClean="0"/>
              <a:t>Secreción normal </a:t>
            </a:r>
            <a:endParaRPr lang="es-ES" sz="2000" b="1" smtClean="0"/>
          </a:p>
          <a:p>
            <a:endParaRPr lang="es-ES" sz="2000" b="1" smtClean="0"/>
          </a:p>
          <a:p>
            <a:r>
              <a:rPr lang="es-ES" sz="2000" b="1" smtClean="0"/>
              <a:t>IIIb. PREPILÓRICA + DUODENO: </a:t>
            </a:r>
            <a:r>
              <a:rPr lang="es-ES" sz="2000" smtClean="0"/>
              <a:t>Secreción normal o alta</a:t>
            </a:r>
            <a:endParaRPr lang="es-ES" sz="2000" b="1" smtClean="0"/>
          </a:p>
        </p:txBody>
      </p:sp>
      <p:pic>
        <p:nvPicPr>
          <p:cNvPr id="717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3857625"/>
            <a:ext cx="2371725"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3857625"/>
            <a:ext cx="2443163"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143625" y="1285875"/>
            <a:ext cx="2401888" cy="2500313"/>
          </a:xfrm>
          <a:noFill/>
        </p:spPr>
      </p:pic>
      <p:sp>
        <p:nvSpPr>
          <p:cNvPr id="24" name="23 Conector"/>
          <p:cNvSpPr/>
          <p:nvPr/>
        </p:nvSpPr>
        <p:spPr>
          <a:xfrm>
            <a:off x="6429375" y="2928938"/>
            <a:ext cx="142875" cy="142875"/>
          </a:xfrm>
          <a:prstGeom prst="flowChartConnector">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5" name="24 Conector"/>
          <p:cNvSpPr/>
          <p:nvPr/>
        </p:nvSpPr>
        <p:spPr>
          <a:xfrm>
            <a:off x="7358063" y="2786063"/>
            <a:ext cx="142875" cy="142875"/>
          </a:xfrm>
          <a:prstGeom prst="flowChartConnector">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7" name="26 Conector"/>
          <p:cNvSpPr/>
          <p:nvPr/>
        </p:nvSpPr>
        <p:spPr>
          <a:xfrm>
            <a:off x="6786563" y="5715000"/>
            <a:ext cx="142875" cy="142875"/>
          </a:xfrm>
          <a:prstGeom prst="flowChartConnector">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71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00" y="1285875"/>
            <a:ext cx="2441575"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29 CuadroTexto"/>
          <p:cNvSpPr txBox="1">
            <a:spLocks noChangeArrowheads="1"/>
          </p:cNvSpPr>
          <p:nvPr/>
        </p:nvSpPr>
        <p:spPr bwMode="auto">
          <a:xfrm>
            <a:off x="6858000" y="1357313"/>
            <a:ext cx="714375" cy="30797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ES" sz="1400" b="1">
                <a:solidFill>
                  <a:schemeClr val="bg1"/>
                </a:solidFill>
              </a:rPr>
              <a:t>Tipo II</a:t>
            </a:r>
          </a:p>
        </p:txBody>
      </p:sp>
      <p:sp>
        <p:nvSpPr>
          <p:cNvPr id="7180" name="30 CuadroTexto"/>
          <p:cNvSpPr txBox="1">
            <a:spLocks noChangeArrowheads="1"/>
          </p:cNvSpPr>
          <p:nvPr/>
        </p:nvSpPr>
        <p:spPr bwMode="auto">
          <a:xfrm>
            <a:off x="4500563" y="1357313"/>
            <a:ext cx="714375" cy="30797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ES" sz="1400" b="1">
                <a:solidFill>
                  <a:schemeClr val="bg1"/>
                </a:solidFill>
              </a:rPr>
              <a:t>Tipo I</a:t>
            </a:r>
          </a:p>
        </p:txBody>
      </p:sp>
      <p:sp>
        <p:nvSpPr>
          <p:cNvPr id="33" name="32 Conector"/>
          <p:cNvSpPr/>
          <p:nvPr/>
        </p:nvSpPr>
        <p:spPr>
          <a:xfrm>
            <a:off x="4929188" y="2786063"/>
            <a:ext cx="142875" cy="142875"/>
          </a:xfrm>
          <a:prstGeom prst="flowChartConnector">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182" name="33 CuadroTexto"/>
          <p:cNvSpPr txBox="1">
            <a:spLocks noChangeArrowheads="1"/>
          </p:cNvSpPr>
          <p:nvPr/>
        </p:nvSpPr>
        <p:spPr bwMode="auto">
          <a:xfrm>
            <a:off x="4286250" y="3929063"/>
            <a:ext cx="1000125" cy="30797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ES" sz="1400" b="1">
                <a:solidFill>
                  <a:schemeClr val="bg1"/>
                </a:solidFill>
              </a:rPr>
              <a:t>Tipo IIIa</a:t>
            </a:r>
          </a:p>
        </p:txBody>
      </p:sp>
      <p:sp>
        <p:nvSpPr>
          <p:cNvPr id="7183" name="34 CuadroTexto"/>
          <p:cNvSpPr txBox="1">
            <a:spLocks noChangeArrowheads="1"/>
          </p:cNvSpPr>
          <p:nvPr/>
        </p:nvSpPr>
        <p:spPr bwMode="auto">
          <a:xfrm>
            <a:off x="6929438" y="3929063"/>
            <a:ext cx="1000125" cy="30797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ES" sz="1400" b="1">
                <a:solidFill>
                  <a:schemeClr val="bg1"/>
                </a:solidFill>
              </a:rPr>
              <a:t>Tipo IIIb</a:t>
            </a:r>
          </a:p>
        </p:txBody>
      </p:sp>
      <p:sp>
        <p:nvSpPr>
          <p:cNvPr id="36" name="35 Conector"/>
          <p:cNvSpPr/>
          <p:nvPr/>
        </p:nvSpPr>
        <p:spPr>
          <a:xfrm>
            <a:off x="4357688" y="5715000"/>
            <a:ext cx="142875" cy="142875"/>
          </a:xfrm>
          <a:prstGeom prst="flowChartConnector">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7" name="16 Conector"/>
          <p:cNvSpPr/>
          <p:nvPr/>
        </p:nvSpPr>
        <p:spPr>
          <a:xfrm>
            <a:off x="5429250" y="2143125"/>
            <a:ext cx="142875" cy="142875"/>
          </a:xfrm>
          <a:prstGeom prst="flowChartConnector">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8" name="17 Conector"/>
          <p:cNvSpPr/>
          <p:nvPr/>
        </p:nvSpPr>
        <p:spPr>
          <a:xfrm>
            <a:off x="6500813" y="5500688"/>
            <a:ext cx="142875" cy="142875"/>
          </a:xfrm>
          <a:prstGeom prst="flowChartConnector">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74638"/>
            <a:ext cx="8229600" cy="620712"/>
          </a:xfrm>
        </p:spPr>
        <p:txBody>
          <a:bodyPr/>
          <a:lstStyle/>
          <a:p>
            <a:r>
              <a:rPr lang="es-ES_tradnl" sz="3200" smtClean="0">
                <a:solidFill>
                  <a:schemeClr val="tx1"/>
                </a:solidFill>
              </a:rPr>
              <a:t>TRATAMIENTO QUIRÚRGICO DE LA ÚLCERA PÉPTICA . INDICACIONES.</a:t>
            </a:r>
            <a:endParaRPr lang="es-ES" sz="3200" smtClean="0">
              <a:solidFill>
                <a:schemeClr val="tx1"/>
              </a:solidFill>
            </a:endParaRPr>
          </a:p>
        </p:txBody>
      </p:sp>
      <p:sp>
        <p:nvSpPr>
          <p:cNvPr id="62467" name="Rectangle 3"/>
          <p:cNvSpPr>
            <a:spLocks noGrp="1" noChangeArrowheads="1"/>
          </p:cNvSpPr>
          <p:nvPr>
            <p:ph type="body" sz="half" idx="1"/>
          </p:nvPr>
        </p:nvSpPr>
        <p:spPr>
          <a:xfrm>
            <a:off x="539552" y="1214438"/>
            <a:ext cx="7488832" cy="4590826"/>
          </a:xfrm>
          <a:solidFill>
            <a:schemeClr val="bg1"/>
          </a:solidFill>
        </p:spPr>
        <p:txBody>
          <a:bodyPr/>
          <a:lstStyle/>
          <a:p>
            <a:pPr marL="533400" indent="-533400">
              <a:lnSpc>
                <a:spcPct val="80000"/>
              </a:lnSpc>
            </a:pPr>
            <a:r>
              <a:rPr lang="es-ES_tradnl" sz="2400" dirty="0" smtClean="0"/>
              <a:t>Hemorragia masiva que no responde al tratamiento</a:t>
            </a:r>
          </a:p>
          <a:p>
            <a:pPr marL="533400" indent="-533400">
              <a:lnSpc>
                <a:spcPct val="80000"/>
              </a:lnSpc>
            </a:pPr>
            <a:endParaRPr lang="es-ES_tradnl" sz="2400" dirty="0" smtClean="0"/>
          </a:p>
          <a:p>
            <a:pPr marL="533400" indent="-533400">
              <a:lnSpc>
                <a:spcPct val="80000"/>
              </a:lnSpc>
            </a:pPr>
            <a:r>
              <a:rPr lang="es-ES_tradnl" sz="2400" dirty="0" smtClean="0"/>
              <a:t>Episodios repetidos de hemorragia</a:t>
            </a:r>
          </a:p>
          <a:p>
            <a:pPr marL="533400" indent="-533400">
              <a:lnSpc>
                <a:spcPct val="80000"/>
              </a:lnSpc>
            </a:pPr>
            <a:endParaRPr lang="es-ES_tradnl" sz="2400" dirty="0" smtClean="0"/>
          </a:p>
          <a:p>
            <a:pPr marL="533400" indent="-533400">
              <a:lnSpc>
                <a:spcPct val="80000"/>
              </a:lnSpc>
            </a:pPr>
            <a:r>
              <a:rPr lang="es-ES_tradnl" sz="2400" dirty="0" smtClean="0"/>
              <a:t>Úlcera perforada</a:t>
            </a:r>
          </a:p>
          <a:p>
            <a:pPr marL="533400" indent="-533400">
              <a:lnSpc>
                <a:spcPct val="80000"/>
              </a:lnSpc>
            </a:pPr>
            <a:endParaRPr lang="es-ES_tradnl" sz="2400" dirty="0" smtClean="0"/>
          </a:p>
          <a:p>
            <a:pPr marL="533400" indent="-533400">
              <a:lnSpc>
                <a:spcPct val="80000"/>
              </a:lnSpc>
            </a:pPr>
            <a:r>
              <a:rPr lang="es-ES_tradnl" sz="2400" dirty="0" smtClean="0"/>
              <a:t>Obstrucción al vaciamiento gástrico</a:t>
            </a:r>
          </a:p>
          <a:p>
            <a:pPr marL="533400" indent="-533400">
              <a:lnSpc>
                <a:spcPct val="80000"/>
              </a:lnSpc>
            </a:pPr>
            <a:endParaRPr lang="es-ES_tradnl" sz="2400" dirty="0" smtClean="0"/>
          </a:p>
          <a:p>
            <a:pPr marL="533400" indent="-533400">
              <a:lnSpc>
                <a:spcPct val="80000"/>
              </a:lnSpc>
            </a:pPr>
            <a:r>
              <a:rPr lang="es-ES_tradnl" sz="2400" dirty="0" smtClean="0"/>
              <a:t>Úlcera gástrica maligna o sospecha de úlcera gástrica </a:t>
            </a:r>
            <a:r>
              <a:rPr lang="es-ES_tradnl" sz="2400" dirty="0" smtClean="0"/>
              <a:t>maligna</a:t>
            </a:r>
            <a:endParaRPr lang="es-ES_tradnl" sz="2400" dirty="0" smtClean="0"/>
          </a:p>
        </p:txBody>
      </p:sp>
      <p:sp>
        <p:nvSpPr>
          <p:cNvPr id="62468" name="Rectangle 4"/>
          <p:cNvSpPr>
            <a:spLocks noChangeArrowheads="1"/>
          </p:cNvSpPr>
          <p:nvPr/>
        </p:nvSpPr>
        <p:spPr bwMode="auto">
          <a:xfrm>
            <a:off x="8388350" y="1700213"/>
            <a:ext cx="287338" cy="4249737"/>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endParaRPr lang="es-ES"/>
          </a:p>
        </p:txBody>
      </p:sp>
    </p:spTree>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half" idx="1"/>
          </p:nvPr>
        </p:nvSpPr>
        <p:spPr/>
        <p:txBody>
          <a:bodyPr/>
          <a:lstStyle/>
          <a:p>
            <a:pPr marL="533400" indent="-533400">
              <a:lnSpc>
                <a:spcPct val="80000"/>
              </a:lnSpc>
              <a:defRPr/>
            </a:pPr>
            <a:r>
              <a:rPr lang="es-ES_tradnl" sz="2400" b="1" dirty="0" smtClean="0"/>
              <a:t>Penetración</a:t>
            </a:r>
          </a:p>
          <a:p>
            <a:pPr marL="533400" indent="-533400">
              <a:lnSpc>
                <a:spcPct val="80000"/>
              </a:lnSpc>
              <a:defRPr/>
            </a:pPr>
            <a:endParaRPr lang="es-ES_tradnl" sz="2400" b="1" dirty="0" smtClean="0"/>
          </a:p>
          <a:p>
            <a:pPr marL="533400" indent="-533400">
              <a:lnSpc>
                <a:spcPct val="80000"/>
              </a:lnSpc>
              <a:defRPr/>
            </a:pPr>
            <a:r>
              <a:rPr lang="es-ES_tradnl" sz="2400" b="1" dirty="0" err="1" smtClean="0"/>
              <a:t>Perivisceritis</a:t>
            </a:r>
            <a:endParaRPr lang="es-ES_tradnl" sz="2400" b="1" dirty="0" smtClean="0"/>
          </a:p>
          <a:p>
            <a:pPr marL="533400" indent="-533400">
              <a:lnSpc>
                <a:spcPct val="80000"/>
              </a:lnSpc>
              <a:defRPr/>
            </a:pPr>
            <a:endParaRPr lang="es-ES_tradnl" sz="2400" b="1" dirty="0" smtClean="0"/>
          </a:p>
          <a:p>
            <a:pPr marL="533400" indent="-533400">
              <a:lnSpc>
                <a:spcPct val="80000"/>
              </a:lnSpc>
              <a:defRPr/>
            </a:pPr>
            <a:r>
              <a:rPr lang="es-ES_tradnl" sz="2400" b="1" dirty="0" smtClean="0"/>
              <a:t>Recidiva sintomática frecuente</a:t>
            </a:r>
          </a:p>
          <a:p>
            <a:pPr marL="533400" indent="-533400">
              <a:lnSpc>
                <a:spcPct val="80000"/>
              </a:lnSpc>
              <a:defRPr/>
            </a:pPr>
            <a:endParaRPr lang="es-ES_tradnl" sz="2400" b="1" dirty="0" smtClean="0"/>
          </a:p>
          <a:p>
            <a:pPr marL="533400" indent="-533400">
              <a:lnSpc>
                <a:spcPct val="80000"/>
              </a:lnSpc>
              <a:defRPr/>
            </a:pPr>
            <a:r>
              <a:rPr lang="es-ES_tradnl" sz="2400" b="1" dirty="0" smtClean="0"/>
              <a:t>Síndrome de </a:t>
            </a:r>
            <a:r>
              <a:rPr lang="es-ES_tradnl" sz="2400" b="1" dirty="0" err="1" smtClean="0"/>
              <a:t>Zollinger-Ellison</a:t>
            </a:r>
            <a:endParaRPr lang="es-ES_tradnl" sz="2400" b="1" dirty="0" smtClean="0"/>
          </a:p>
          <a:p>
            <a:pPr marL="533400" indent="-533400">
              <a:lnSpc>
                <a:spcPct val="80000"/>
              </a:lnSpc>
              <a:defRPr/>
            </a:pPr>
            <a:endParaRPr lang="es-ES_tradnl" sz="2400" b="1" dirty="0" smtClean="0"/>
          </a:p>
          <a:p>
            <a:pPr marL="533400" indent="-533400">
              <a:lnSpc>
                <a:spcPct val="80000"/>
              </a:lnSpc>
              <a:defRPr/>
            </a:pPr>
            <a:r>
              <a:rPr lang="es-ES_tradnl" sz="2400" b="1" dirty="0" smtClean="0"/>
              <a:t>Intratabilidad</a:t>
            </a:r>
            <a:endParaRPr lang="es-ES" sz="2400" b="1" dirty="0" smtClean="0"/>
          </a:p>
          <a:p>
            <a:pPr>
              <a:defRPr/>
            </a:pPr>
            <a:endParaRPr lang="es-ES" sz="2400" dirty="0"/>
          </a:p>
        </p:txBody>
      </p:sp>
      <p:sp>
        <p:nvSpPr>
          <p:cNvPr id="63492" name="Rectangle 2"/>
          <p:cNvSpPr>
            <a:spLocks noGrp="1" noChangeArrowheads="1"/>
          </p:cNvSpPr>
          <p:nvPr>
            <p:ph type="title"/>
          </p:nvPr>
        </p:nvSpPr>
        <p:spPr>
          <a:xfrm>
            <a:off x="457200" y="274638"/>
            <a:ext cx="8229600" cy="620712"/>
          </a:xfrm>
        </p:spPr>
        <p:txBody>
          <a:bodyPr/>
          <a:lstStyle/>
          <a:p>
            <a:r>
              <a:rPr lang="es-ES_tradnl" sz="3200" smtClean="0">
                <a:solidFill>
                  <a:schemeClr val="tx1"/>
                </a:solidFill>
              </a:rPr>
              <a:t>TRATAMIENTO QUIRÚRGICO DE LA ÚLCERA PÉPTICA . INDICACIONES.</a:t>
            </a:r>
            <a:endParaRPr lang="es-ES" sz="3200" smtClean="0">
              <a:solidFill>
                <a:schemeClr val="tx1"/>
              </a:solidFill>
            </a:endParaRPr>
          </a:p>
        </p:txBody>
      </p:sp>
    </p:spTree>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4638"/>
            <a:ext cx="8229600" cy="620712"/>
          </a:xfrm>
        </p:spPr>
        <p:txBody>
          <a:bodyPr/>
          <a:lstStyle/>
          <a:p>
            <a:r>
              <a:rPr lang="es-ES_tradnl" sz="3200" smtClean="0">
                <a:solidFill>
                  <a:schemeClr val="tx1"/>
                </a:solidFill>
              </a:rPr>
              <a:t>BIBLIOGRAFÍA.</a:t>
            </a:r>
            <a:endParaRPr lang="es-ES" sz="3200" smtClean="0">
              <a:solidFill>
                <a:schemeClr val="tx1"/>
              </a:solidFill>
            </a:endParaRPr>
          </a:p>
        </p:txBody>
      </p:sp>
      <p:sp>
        <p:nvSpPr>
          <p:cNvPr id="64515" name="Rectangle 3"/>
          <p:cNvSpPr>
            <a:spLocks noGrp="1" noChangeArrowheads="1"/>
          </p:cNvSpPr>
          <p:nvPr>
            <p:ph type="body" sz="half" idx="1"/>
          </p:nvPr>
        </p:nvSpPr>
        <p:spPr>
          <a:xfrm>
            <a:off x="288925" y="1154113"/>
            <a:ext cx="8355013" cy="4918075"/>
          </a:xfrm>
          <a:solidFill>
            <a:schemeClr val="bg1"/>
          </a:solidFill>
        </p:spPr>
        <p:txBody>
          <a:bodyPr/>
          <a:lstStyle/>
          <a:p>
            <a:pPr marL="533400" indent="-533400">
              <a:lnSpc>
                <a:spcPct val="80000"/>
              </a:lnSpc>
            </a:pPr>
            <a:r>
              <a:rPr lang="es-ES_tradnl" sz="1800" smtClean="0"/>
              <a:t>Libro de Medicina Interna </a:t>
            </a:r>
            <a:r>
              <a:rPr lang="pt-BR" sz="1800" smtClean="0"/>
              <a:t>de Reinaldo Roca Goderich</a:t>
            </a:r>
            <a:endParaRPr lang="es-ES_tradnl" sz="1800" smtClean="0"/>
          </a:p>
          <a:p>
            <a:pPr marL="533400" indent="-533400">
              <a:lnSpc>
                <a:spcPct val="80000"/>
              </a:lnSpc>
            </a:pPr>
            <a:r>
              <a:rPr lang="es-ES" sz="1800" smtClean="0"/>
              <a:t>Libro Medicina interna Farrera Rozman 14a edición</a:t>
            </a:r>
          </a:p>
          <a:p>
            <a:pPr marL="533400" indent="-533400">
              <a:lnSpc>
                <a:spcPct val="80000"/>
              </a:lnSpc>
            </a:pPr>
            <a:r>
              <a:rPr lang="es-ES" sz="1800" smtClean="0"/>
              <a:t>ULCERA PEPTICA: MAIQUES LLACER, F.J. (FIR II), IGUAL GUAITA, M.J. (FIR II) Coordinador: ALOS ALMIÑANA, M. Hospital General del S.U.S. (Castellón)  </a:t>
            </a:r>
          </a:p>
          <a:p>
            <a:pPr marL="533400" indent="-533400">
              <a:lnSpc>
                <a:spcPct val="80000"/>
              </a:lnSpc>
            </a:pPr>
            <a:r>
              <a:rPr lang="es-ES" sz="1800" smtClean="0"/>
              <a:t>Libro: HORMONAS  -  NEUROPÉPTIDOS GASTROINTESTINALES. Dr. C. M. Felipe Piñol Jimén</a:t>
            </a:r>
          </a:p>
          <a:p>
            <a:pPr marL="533400" indent="-533400">
              <a:lnSpc>
                <a:spcPct val="80000"/>
              </a:lnSpc>
            </a:pPr>
            <a:r>
              <a:rPr lang="es-ES" sz="1800" smtClean="0"/>
              <a:t>Libro de gastroenterología: Endoscopia Diagnóstica y Terapéutica. Dr L. Abreu</a:t>
            </a:r>
          </a:p>
          <a:p>
            <a:pPr marL="533400" indent="-533400">
              <a:lnSpc>
                <a:spcPct val="80000"/>
              </a:lnSpc>
            </a:pPr>
            <a:r>
              <a:rPr lang="es-ES" sz="1800" smtClean="0"/>
              <a:t>Libro de endoscopia en la APS </a:t>
            </a:r>
          </a:p>
          <a:p>
            <a:pPr marL="533400" indent="-533400">
              <a:lnSpc>
                <a:spcPct val="80000"/>
              </a:lnSpc>
            </a:pPr>
            <a:r>
              <a:rPr lang="es-ES" sz="1800" smtClean="0"/>
              <a:t>Libro PROGRAMA DE EDUCACIÓN MÉDICA CONTINUADA (EMC) EN MEDICINA ASISTENCIAL. Enfermedades del aparato digestivo Enero 2000. Octava edición</a:t>
            </a:r>
          </a:p>
          <a:p>
            <a:pPr marL="533400" indent="-533400">
              <a:lnSpc>
                <a:spcPct val="80000"/>
              </a:lnSpc>
            </a:pPr>
            <a:r>
              <a:rPr lang="es-ES" sz="1800" smtClean="0"/>
              <a:t>Libro Berenguer de gastroenterología </a:t>
            </a:r>
          </a:p>
          <a:p>
            <a:pPr marL="533400" indent="-533400">
              <a:lnSpc>
                <a:spcPct val="80000"/>
              </a:lnSpc>
            </a:pPr>
            <a:r>
              <a:rPr lang="es-ES" sz="1800" smtClean="0"/>
              <a:t>Propedéutica Clínica y Semiología Médica. Raimundo LLanio navarro. Raimundo Llanio Navarro y coautores, 2003. Editorial Ciencias Médicas, 2003</a:t>
            </a:r>
          </a:p>
          <a:p>
            <a:pPr marL="533400" indent="-533400">
              <a:lnSpc>
                <a:spcPct val="80000"/>
              </a:lnSpc>
            </a:pPr>
            <a:r>
              <a:rPr lang="es-ES" sz="1800" smtClean="0"/>
              <a:t>Úlcera péptica e infección por Helicobacter pylori J.P. Gisbert y C. Martín de Argila de Prado</a:t>
            </a:r>
          </a:p>
        </p:txBody>
      </p:sp>
      <p:sp>
        <p:nvSpPr>
          <p:cNvPr id="64516" name="Rectangle 4"/>
          <p:cNvSpPr>
            <a:spLocks noChangeArrowheads="1"/>
          </p:cNvSpPr>
          <p:nvPr/>
        </p:nvSpPr>
        <p:spPr bwMode="auto">
          <a:xfrm>
            <a:off x="8388350" y="1700213"/>
            <a:ext cx="287338" cy="4249737"/>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endParaRPr lang="es-ES"/>
          </a:p>
        </p:txBody>
      </p:sp>
    </p:spTree>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WordArt 3" descr="Gotas de agua"/>
          <p:cNvSpPr>
            <a:spLocks noChangeArrowheads="1" noChangeShapeType="1" noTextEdit="1"/>
          </p:cNvSpPr>
          <p:nvPr/>
        </p:nvSpPr>
        <p:spPr bwMode="auto">
          <a:xfrm>
            <a:off x="642938" y="3143250"/>
            <a:ext cx="3857625" cy="785813"/>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s-ES" sz="3600" kern="10">
                <a:ln w="9525">
                  <a:round/>
                  <a:headEnd/>
                  <a:tailEnd/>
                </a:ln>
                <a:blipFill dpi="0" rotWithShape="0">
                  <a:blip r:embed="rId3"/>
                  <a:srcRect/>
                  <a:tile tx="0" ty="0" sx="100000" sy="100000" flip="none" algn="tl"/>
                </a:blipFill>
                <a:latin typeface="Times New Roman"/>
                <a:cs typeface="Times New Roman"/>
              </a:rPr>
              <a:t>GRACIAS POR SU TIEMPO</a:t>
            </a:r>
          </a:p>
        </p:txBody>
      </p:sp>
      <p:sp>
        <p:nvSpPr>
          <p:cNvPr id="65540" name="WordArt 5"/>
          <p:cNvSpPr>
            <a:spLocks noChangeArrowheads="1" noChangeShapeType="1" noTextEdit="1"/>
          </p:cNvSpPr>
          <p:nvPr/>
        </p:nvSpPr>
        <p:spPr bwMode="auto">
          <a:xfrm>
            <a:off x="4071938" y="1785938"/>
            <a:ext cx="4924425" cy="381000"/>
          </a:xfrm>
          <a:prstGeom prst="rect">
            <a:avLst/>
          </a:prstGeom>
        </p:spPr>
        <p:txBody>
          <a:bodyPr wrap="none" fromWordArt="1">
            <a:prstTxWarp prst="textPlain">
              <a:avLst>
                <a:gd name="adj" fmla="val 50000"/>
              </a:avLst>
            </a:prstTxWarp>
          </a:bodyPr>
          <a:lstStyle/>
          <a:p>
            <a:pPr algn="ctr"/>
            <a:r>
              <a:rPr lang="es-ES" sz="2400" kern="10">
                <a:ln w="19050">
                  <a:solidFill>
                    <a:srgbClr val="99CCFF"/>
                  </a:solidFill>
                  <a:round/>
                  <a:headEnd/>
                  <a:tailEnd/>
                </a:ln>
                <a:gradFill rotWithShape="1">
                  <a:gsLst>
                    <a:gs pos="0">
                      <a:schemeClr val="accent1"/>
                    </a:gs>
                    <a:gs pos="100000">
                      <a:srgbClr val="FFFFCD"/>
                    </a:gs>
                  </a:gsLst>
                  <a:lin ang="5400000" scaled="1"/>
                </a:gradFill>
                <a:effectLst>
                  <a:outerShdw dist="35921" dir="2700000" algn="ctr" rotWithShape="0">
                    <a:srgbClr val="990000"/>
                  </a:outerShdw>
                </a:effectLst>
                <a:latin typeface="Harlow Solid Italic"/>
              </a:rPr>
              <a:t> “Una imagen vale más que mil palabras”</a:t>
            </a:r>
          </a:p>
        </p:txBody>
      </p:sp>
      <p:sp>
        <p:nvSpPr>
          <p:cNvPr id="65541" name="4 CuadroTexto"/>
          <p:cNvSpPr txBox="1">
            <a:spLocks noChangeArrowheads="1"/>
          </p:cNvSpPr>
          <p:nvPr/>
        </p:nvSpPr>
        <p:spPr bwMode="auto">
          <a:xfrm>
            <a:off x="1785938" y="214313"/>
            <a:ext cx="55006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s-ES"/>
              <a:t>“La Medicina es la ciencia de la incertidumbre y el arte de la probabilidad”</a:t>
            </a:r>
          </a:p>
          <a:p>
            <a:r>
              <a:rPr lang="es-ES"/>
              <a:t>Osler</a:t>
            </a: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939800"/>
          </a:xfrm>
        </p:spPr>
        <p:txBody>
          <a:bodyPr/>
          <a:lstStyle/>
          <a:p>
            <a:pPr eaLnBrk="1" hangingPunct="1"/>
            <a:r>
              <a:rPr lang="es-ES_tradnl" sz="3200" smtClean="0"/>
              <a:t>PRESENTACIÓN DE LA ÚLCERA </a:t>
            </a:r>
            <a:endParaRPr lang="es-ES" sz="3200" smtClean="0"/>
          </a:p>
        </p:txBody>
      </p:sp>
      <p:sp>
        <p:nvSpPr>
          <p:cNvPr id="6" name="Rectangle 3"/>
          <p:cNvSpPr txBox="1">
            <a:spLocks noChangeArrowheads="1"/>
          </p:cNvSpPr>
          <p:nvPr/>
        </p:nvSpPr>
        <p:spPr bwMode="auto">
          <a:xfrm>
            <a:off x="899592" y="1484784"/>
            <a:ext cx="7453461" cy="4685781"/>
          </a:xfrm>
          <a:prstGeom prst="rect">
            <a:avLst/>
          </a:prstGeom>
          <a:noFill/>
          <a:ln w="9525">
            <a:noFill/>
            <a:miter lim="800000"/>
            <a:headEnd/>
            <a:tailEnd/>
          </a:ln>
        </p:spPr>
        <p:txBody>
          <a:bodyPr/>
          <a:lstStyle/>
          <a:p>
            <a:pPr marL="342900" indent="-342900" eaLnBrk="1" hangingPunct="1">
              <a:lnSpc>
                <a:spcPct val="80000"/>
              </a:lnSpc>
              <a:spcBef>
                <a:spcPct val="20000"/>
              </a:spcBef>
              <a:buFontTx/>
              <a:buChar char="•"/>
              <a:defRPr/>
            </a:pPr>
            <a:r>
              <a:rPr lang="es-ES_tradnl" kern="0" dirty="0">
                <a:latin typeface="+mn-lt"/>
                <a:cs typeface="+mn-cs"/>
              </a:rPr>
              <a:t>La úlcera péptica puede presentarse a cualquier edad</a:t>
            </a:r>
          </a:p>
          <a:p>
            <a:pPr marL="342900" indent="-342900" eaLnBrk="1" hangingPunct="1">
              <a:lnSpc>
                <a:spcPct val="80000"/>
              </a:lnSpc>
              <a:spcBef>
                <a:spcPct val="20000"/>
              </a:spcBef>
              <a:buFontTx/>
              <a:buChar char="•"/>
              <a:defRPr/>
            </a:pPr>
            <a:endParaRPr lang="es-ES" kern="0" dirty="0">
              <a:latin typeface="+mn-lt"/>
              <a:cs typeface="+mn-cs"/>
            </a:endParaRPr>
          </a:p>
          <a:p>
            <a:pPr marL="342900" indent="-342900" eaLnBrk="1" hangingPunct="1">
              <a:lnSpc>
                <a:spcPct val="80000"/>
              </a:lnSpc>
              <a:spcBef>
                <a:spcPct val="20000"/>
              </a:spcBef>
              <a:buFontTx/>
              <a:buChar char="•"/>
              <a:defRPr/>
            </a:pPr>
            <a:r>
              <a:rPr lang="es-ES_tradnl" kern="0" dirty="0">
                <a:latin typeface="+mn-lt"/>
                <a:cs typeface="+mn-cs"/>
              </a:rPr>
              <a:t> La úlcera gástrica es infrecuente antes de los 40 años, existiendo un pico de incidencia entre los 55 y los 60 años.</a:t>
            </a:r>
          </a:p>
          <a:p>
            <a:pPr marL="342900" indent="-342900" eaLnBrk="1" hangingPunct="1">
              <a:lnSpc>
                <a:spcPct val="80000"/>
              </a:lnSpc>
              <a:spcBef>
                <a:spcPct val="20000"/>
              </a:spcBef>
              <a:buFontTx/>
              <a:buChar char="•"/>
              <a:defRPr/>
            </a:pPr>
            <a:endParaRPr lang="es-ES" kern="0" dirty="0">
              <a:latin typeface="+mn-lt"/>
              <a:cs typeface="+mn-cs"/>
            </a:endParaRPr>
          </a:p>
          <a:p>
            <a:pPr marL="342900" indent="-342900" eaLnBrk="1" hangingPunct="1">
              <a:lnSpc>
                <a:spcPct val="80000"/>
              </a:lnSpc>
              <a:spcBef>
                <a:spcPct val="20000"/>
              </a:spcBef>
              <a:buFontTx/>
              <a:buChar char="•"/>
              <a:defRPr/>
            </a:pPr>
            <a:r>
              <a:rPr lang="es-ES_tradnl" kern="0" dirty="0">
                <a:latin typeface="+mn-lt"/>
                <a:cs typeface="+mn-cs"/>
              </a:rPr>
              <a:t> La aparición de la úlcera duodenal suele ser más precoz, aproximadamente 10 años antes, existiendo también un pico de incidencia sobre los 45 años.</a:t>
            </a:r>
          </a:p>
          <a:p>
            <a:pPr marL="342900" indent="-342900" eaLnBrk="1" hangingPunct="1">
              <a:lnSpc>
                <a:spcPct val="80000"/>
              </a:lnSpc>
              <a:spcBef>
                <a:spcPct val="20000"/>
              </a:spcBef>
              <a:buFontTx/>
              <a:buChar char="•"/>
              <a:defRPr/>
            </a:pPr>
            <a:endParaRPr lang="es-ES" kern="0" dirty="0">
              <a:latin typeface="+mn-lt"/>
              <a:cs typeface="+mn-cs"/>
            </a:endParaRPr>
          </a:p>
          <a:p>
            <a:pPr marL="342900" indent="-342900" eaLnBrk="1" hangingPunct="1">
              <a:lnSpc>
                <a:spcPct val="80000"/>
              </a:lnSpc>
              <a:spcBef>
                <a:spcPct val="20000"/>
              </a:spcBef>
              <a:buFontTx/>
              <a:buChar char="•"/>
              <a:defRPr/>
            </a:pPr>
            <a:r>
              <a:rPr lang="es-ES_tradnl" kern="0" dirty="0">
                <a:latin typeface="+mn-lt"/>
                <a:cs typeface="+mn-cs"/>
              </a:rPr>
              <a:t>Aunque puede afectar a ambos sexos, la úlcera duodenal es dos-tres veces más frecuente en el sexo masculino. </a:t>
            </a:r>
          </a:p>
          <a:p>
            <a:pPr marL="342900" indent="-342900" eaLnBrk="1" hangingPunct="1">
              <a:lnSpc>
                <a:spcPct val="80000"/>
              </a:lnSpc>
              <a:spcBef>
                <a:spcPct val="20000"/>
              </a:spcBef>
              <a:buFontTx/>
              <a:buChar char="•"/>
              <a:defRPr/>
            </a:pPr>
            <a:endParaRPr lang="es-ES_tradnl" kern="0" dirty="0">
              <a:latin typeface="+mn-lt"/>
              <a:cs typeface="+mn-cs"/>
            </a:endParaRPr>
          </a:p>
          <a:p>
            <a:pPr marL="342900" indent="-342900" eaLnBrk="1" hangingPunct="1">
              <a:lnSpc>
                <a:spcPct val="80000"/>
              </a:lnSpc>
              <a:spcBef>
                <a:spcPct val="20000"/>
              </a:spcBef>
              <a:buFontTx/>
              <a:buChar char="•"/>
              <a:defRPr/>
            </a:pPr>
            <a:r>
              <a:rPr lang="es-ES_tradnl" kern="0" dirty="0">
                <a:latin typeface="+mn-lt"/>
                <a:cs typeface="+mn-cs"/>
              </a:rPr>
              <a:t>Esta preferencias por sexo no ocurre en la úlcera gástrica.</a:t>
            </a:r>
            <a:endParaRPr lang="es-ES" kern="0" dirty="0">
              <a:latin typeface="+mn-lt"/>
              <a:cs typeface="+mn-cs"/>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4450"/>
            <a:ext cx="8229600" cy="777875"/>
          </a:xfrm>
        </p:spPr>
        <p:txBody>
          <a:bodyPr/>
          <a:lstStyle/>
          <a:p>
            <a:pPr eaLnBrk="1" hangingPunct="1"/>
            <a:r>
              <a:rPr lang="es-ES_tradnl" sz="3200" smtClean="0"/>
              <a:t>EPIDEMIOLOGÍA </a:t>
            </a:r>
            <a:endParaRPr lang="es-ES" sz="3200" smtClean="0"/>
          </a:p>
        </p:txBody>
      </p:sp>
      <p:sp>
        <p:nvSpPr>
          <p:cNvPr id="6147" name="Rectangle 3"/>
          <p:cNvSpPr>
            <a:spLocks noGrp="1" noChangeArrowheads="1"/>
          </p:cNvSpPr>
          <p:nvPr>
            <p:ph type="body" sz="half" idx="1"/>
          </p:nvPr>
        </p:nvSpPr>
        <p:spPr>
          <a:xfrm>
            <a:off x="33338" y="1427163"/>
            <a:ext cx="8571110" cy="4305300"/>
          </a:xfrm>
        </p:spPr>
        <p:txBody>
          <a:bodyPr/>
          <a:lstStyle/>
          <a:p>
            <a:pPr eaLnBrk="1" hangingPunct="1">
              <a:defRPr/>
            </a:pPr>
            <a:r>
              <a:rPr lang="es-ES_tradnl" sz="2400" dirty="0" smtClean="0"/>
              <a:t>Descenso de la prevalencia de la úlcera péptica no complicada</a:t>
            </a:r>
          </a:p>
          <a:p>
            <a:pPr marL="0" indent="0" eaLnBrk="1" hangingPunct="1">
              <a:buFontTx/>
              <a:buNone/>
              <a:defRPr/>
            </a:pPr>
            <a:endParaRPr lang="es-ES_tradnl" sz="2400" dirty="0" smtClean="0"/>
          </a:p>
          <a:p>
            <a:pPr eaLnBrk="1" hangingPunct="1">
              <a:defRPr/>
            </a:pPr>
            <a:r>
              <a:rPr lang="es-ES_tradnl" sz="2400" dirty="0" smtClean="0"/>
              <a:t>Aumento de la prevalencia de la úlcera complicada (más en la gástrica que en la duodenal)</a:t>
            </a:r>
          </a:p>
          <a:p>
            <a:pPr eaLnBrk="1" hangingPunct="1">
              <a:defRPr/>
            </a:pPr>
            <a:endParaRPr lang="es-ES_tradnl" sz="2400" dirty="0" smtClean="0"/>
          </a:p>
          <a:p>
            <a:pPr eaLnBrk="1" hangingPunct="1">
              <a:defRPr/>
            </a:pPr>
            <a:r>
              <a:rPr lang="es-ES_tradnl" sz="2400" dirty="0" smtClean="0"/>
              <a:t>La forma de presentación más frecuente es la  úlcera de localización duodenal</a:t>
            </a: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Marcador de texto 2"/>
          <p:cNvSpPr>
            <a:spLocks noGrp="1"/>
          </p:cNvSpPr>
          <p:nvPr>
            <p:ph type="body" sz="half" idx="1"/>
          </p:nvPr>
        </p:nvSpPr>
        <p:spPr>
          <a:xfrm>
            <a:off x="457200" y="1600200"/>
            <a:ext cx="7859216" cy="4525963"/>
          </a:xfrm>
        </p:spPr>
        <p:txBody>
          <a:bodyPr/>
          <a:lstStyle/>
          <a:p>
            <a:pPr eaLnBrk="1" hangingPunct="1"/>
            <a:r>
              <a:rPr lang="es-ES_tradnl" sz="2400" dirty="0" smtClean="0"/>
              <a:t>El 10% </a:t>
            </a:r>
            <a:r>
              <a:rPr lang="es-ES" sz="2400" dirty="0" smtClean="0"/>
              <a:t>de la población mundial puede presentar en algún momento de su vida una úlcera gástrica o duodenal</a:t>
            </a:r>
          </a:p>
          <a:p>
            <a:pPr eaLnBrk="1" hangingPunct="1"/>
            <a:endParaRPr lang="es-ES_tradnl" sz="2400" dirty="0" smtClean="0"/>
          </a:p>
          <a:p>
            <a:pPr eaLnBrk="1" hangingPunct="1"/>
            <a:r>
              <a:rPr lang="es-ES_tradnl" sz="2400" dirty="0" smtClean="0"/>
              <a:t>El número de casos nuevos anuales, es del 1% para la úlcera duodenal y entre el 0,3-0,4% para la úlcera gástrica. </a:t>
            </a:r>
          </a:p>
          <a:p>
            <a:endParaRPr lang="es-ES" sz="2400" dirty="0" smtClean="0"/>
          </a:p>
        </p:txBody>
      </p:sp>
      <p:sp>
        <p:nvSpPr>
          <p:cNvPr id="6" name="Rectangle 2"/>
          <p:cNvSpPr txBox="1">
            <a:spLocks noChangeArrowheads="1"/>
          </p:cNvSpPr>
          <p:nvPr/>
        </p:nvSpPr>
        <p:spPr bwMode="auto">
          <a:xfrm>
            <a:off x="457200" y="44450"/>
            <a:ext cx="8229600" cy="777875"/>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s-ES_tradnl" sz="3200" kern="0" smtClean="0"/>
              <a:t>EPIDEMIOLOGÍA </a:t>
            </a:r>
            <a:endParaRPr lang="es-ES" sz="3200" kern="0" dirty="0" smtClean="0"/>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1295</TotalTime>
  <Words>2608</Words>
  <Application>Microsoft Office PowerPoint</Application>
  <PresentationFormat>Presentación en pantalla (4:3)</PresentationFormat>
  <Paragraphs>480</Paragraphs>
  <Slides>63</Slides>
  <Notes>41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63</vt:i4>
      </vt:variant>
    </vt:vector>
  </HeadingPairs>
  <TitlesOfParts>
    <vt:vector size="67" baseType="lpstr">
      <vt:lpstr>Arial</vt:lpstr>
      <vt:lpstr>Calibri</vt:lpstr>
      <vt:lpstr>Times New Roman</vt:lpstr>
      <vt:lpstr>Diseño predeterminado</vt:lpstr>
      <vt:lpstr>Presentación de PowerPoint</vt:lpstr>
      <vt:lpstr>Presentación de PowerPoint</vt:lpstr>
      <vt:lpstr>Presentación de PowerPoint</vt:lpstr>
      <vt:lpstr>CONCEPTO </vt:lpstr>
      <vt:lpstr>LOCALIZACIÓN </vt:lpstr>
      <vt:lpstr>CLASIFICACIÓN ENDOSCÓPICA U. GÁSTRICA (JHONSON) </vt:lpstr>
      <vt:lpstr>PRESENTACIÓN DE LA ÚLCERA </vt:lpstr>
      <vt:lpstr>EPIDEMIOLOGÍA </vt:lpstr>
      <vt:lpstr>Presentación de PowerPoint</vt:lpstr>
      <vt:lpstr>ETIOLOGÍA </vt:lpstr>
      <vt:lpstr>ETIOLOGÍA </vt:lpstr>
      <vt:lpstr>ETIOLOGÍA </vt:lpstr>
      <vt:lpstr>HELICOBACTER PYLORI </vt:lpstr>
      <vt:lpstr>HELICOBACTER PYLORI</vt:lpstr>
      <vt:lpstr>HELICOBACTER PYLORI</vt:lpstr>
      <vt:lpstr>FACTORES DE RIESGO DE INFECCIÓN POR HELICOBACTER PYLORI</vt:lpstr>
      <vt:lpstr>CARACTERÍSTICAS DEL HELICOBACTER PYLORI</vt:lpstr>
      <vt:lpstr>MODO DE INFECCIÓN DE H. PYLORI</vt:lpstr>
      <vt:lpstr>MODO DE INFECCIÓN DE H. PYLORI</vt:lpstr>
      <vt:lpstr>ANTIINFLAMATORIOS NO ESTEROIDEOS (AINE)</vt:lpstr>
      <vt:lpstr>FACTORES AGRESIVOS Y DEFENSIVOS.</vt:lpstr>
      <vt:lpstr>FACTORES AGRESIVOS Y DEFENSIVOS.</vt:lpstr>
      <vt:lpstr> FACTORES ESPECÍFICOS DE LA ÚLCERA GÁSTRICA</vt:lpstr>
      <vt:lpstr> FACTORES ESPECÍFICOS DE LA ÚLCERA DUODENAL</vt:lpstr>
      <vt:lpstr>CLÍNICA </vt:lpstr>
      <vt:lpstr> 1. Localización 2. Irradiación 3. Periodicidad 4. Ritmo u horario 5. Intensidad 6. Calidad o carácter 7. Modo de comienzo 8. Modo de calmarse 9. Variación según cambios de posición 10. Síntomas asociados 11. Curso </vt:lpstr>
      <vt:lpstr> Dolor ubicado en la región epigástrica: aquel que refiere el enfermo, del xifoides al ombligo y más o menos central (triángulo de Labbe y zona dolorosa de Mendel, de los anatomistas).   - Dolor epigástrico alto  - Dolor epigástrico mediano  - Dolor epigástrico bajo  - Dolor epigástrico a la derecha  - Dolor epigástrico a la izquierda  - Dolor posterior, a nivel de la columna dorsolumbar, al nivel de la altura del epigastrio. </vt:lpstr>
      <vt:lpstr>- ¿Puede señalarme con su mano dónde siente usted el dolor?  - ¿Su dolor es fijo en la boca del estómago, o se le corre?  - En este caso, ¿hacia dónde se le corre? a) Hacia arriba  b) Hacia la izquierda c) Hacia la derecha d) Hacia abajo e) Hacia detrás f)  La irradiación puede ser universal</vt:lpstr>
      <vt:lpstr> DOLORES PERIÓDICOS TÍPICOS.   - Períodos largos de semanas que duran dos o tres semanas, puede prolongarse hasta dos meses   - Períodos de calma o de remisión intercalados  - Los períodos de actividad dolorosa en las úlceras se presentan particularmente durante los meses de primavera y otoño.   - La periodicidad de un dolor epigástrico, por típica que sea, no debe considerarse exclusiva de las úlceras del estómago y del duodeno (síndrome pseudoulceroso)</vt:lpstr>
      <vt:lpstr>La relación o evolución de este síntoma dentro de las 24 h.  CAUSAS TÍPICA DE  DOLOR EPIGÁSTRICO CON RITMO, HORARIO Y RELACIÓN PRANDIAL  Ritmo a cuatro tiempos de la úlcera gástrica  1. Alimento 2. Calma del dolor 3. Reaparición temprana del dolor 4. Nueva calma (espontánea) del dolor  </vt:lpstr>
      <vt:lpstr>Presentación de PowerPoint</vt:lpstr>
      <vt:lpstr>¿Qué tiempo hace que viene padeciendo de sus dolores?  ¿A través de los años de su padecimiento, su dolor se le ha presentado continuamente o, por el contrario, se ha presentado por temporadas, alternando con períodos de completa calma?  ¿Cuándo tiene usted su crisis de dolor? ¿Durante el día o por la noche?  ¿Tiene su dolor relación con las comidas?</vt:lpstr>
      <vt:lpstr>Los procesos orgánicos suelen producir reflejos más intensos que aquellos de orden funcional    a) Dolores de gran intensidad:  úlcera perforada   b) Dolores de mediana intensidad: úlceras gástricas y duodenales  </vt:lpstr>
      <vt:lpstr>a) Dolor quemante o ardoroso : Se expresa como un dolor en brasa de candela, urente.  b) Dolor de tipo de calambre o de torsión. Se expresa como un dolor de tipo cólico o de retortijón. (Pilórico)   c) Dolor terebrante: Expresado por sensación de profundidad, de penetración, como producido por un taladro (Perforada o Penetración)    d) Dolor gravativo. Se identifica como un dolor con sensación de pesantez     </vt:lpstr>
      <vt:lpstr>a) Dolor de comienzo brusco: Ocurre en la mayor parte de los dolores abdominales agudos, por ejemplo, en la úlcera perforada   b) Dolor de comienzo lento: En la mayor parte de los casos de úlceras gástricas y duodenales no complicadas</vt:lpstr>
      <vt:lpstr>a) Con la ingestión de alimentos, antiácidos , alcalinos o medicamentos anti ulcerosos.  b) Administración de un medicamento antiespasmódico, lo que demuestra que son originados por espasmo y mala evacuación; el vómito calma el dolor al desaparecer el espasmo.   c) Medicación analgésica </vt:lpstr>
      <vt:lpstr>a) Variación del dolor (aumento o disminución) según la posición que adopten. El enfermo conoce la posición adecuada para aliviar su dolor (úlcera penetrada o perforada)   b) En las úlceras no complicadas, no se aprecia esta relación</vt:lpstr>
      <vt:lpstr>a) Vómito  b) Hematemesis  c)  Melena</vt:lpstr>
      <vt:lpstr>Podemos clasificar los dolores epigástricos según sus caracteres semiográficos, en dos grandes tipos:   a) Dolores de curso regular: Típico de la úlcera péptica   b) Dolores de curso irregular  </vt:lpstr>
      <vt:lpstr>COMPLICACIONES DE LA ÚLCERA PÉPTICA</vt:lpstr>
      <vt:lpstr>HEMORRAGIA DIGESTIVA</vt:lpstr>
      <vt:lpstr>PERFORACIÓN</vt:lpstr>
      <vt:lpstr>ESTENOSIS</vt:lpstr>
      <vt:lpstr>PENETRACIÓN</vt:lpstr>
      <vt:lpstr>Presentación de PowerPoint</vt:lpstr>
      <vt:lpstr>Presentación de PowerPoint</vt:lpstr>
      <vt:lpstr>Presentación de PowerPoint</vt:lpstr>
      <vt:lpstr>Presentación de PowerPoint</vt:lpstr>
      <vt:lpstr>Presentación de PowerPoint</vt:lpstr>
      <vt:lpstr>DIAGNÓSTICO DEL HELICOBACTER PYLORI</vt:lpstr>
      <vt:lpstr>DIAGNÓSTICO DEL HELICOBACTER PYLORI</vt:lpstr>
      <vt:lpstr>OBJETIVOS DEL TRATAMIENTO DE LA ÚLCERA PÉPTICA </vt:lpstr>
      <vt:lpstr>TRATAMIENTO </vt:lpstr>
      <vt:lpstr>TRATAMIENTO </vt:lpstr>
      <vt:lpstr>BLOQUEADORES H2</vt:lpstr>
      <vt:lpstr>INHIBIDORES DE BOMBA DE PROTONES</vt:lpstr>
      <vt:lpstr>HELICOBACTER PYLORI. TRATAMIENTO CON TRIPLE TERAPIA </vt:lpstr>
      <vt:lpstr>HELICOBACTER PYLORI. TRATAMIENTO CON CUÁDRUPLE TERAPIA </vt:lpstr>
      <vt:lpstr>TRATAMIENTO DE ÚLCERA POR AINE</vt:lpstr>
      <vt:lpstr>TRATAMIENTO QUIRÚRGICO DE LA ÚLCERA PÉPTICA . INDICACIONES.</vt:lpstr>
      <vt:lpstr>TRATAMIENTO QUIRÚRGICO DE LA ÚLCERA PÉPTICA . INDICACIONES.</vt:lpstr>
      <vt:lpstr>BIBLIOGRAFÍA.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Dr</cp:lastModifiedBy>
  <cp:revision>212</cp:revision>
  <dcterms:created xsi:type="dcterms:W3CDTF">2011-05-14T12:50:01Z</dcterms:created>
  <dcterms:modified xsi:type="dcterms:W3CDTF">2020-09-09T09:00:09Z</dcterms:modified>
</cp:coreProperties>
</file>