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649" r:id="rId3"/>
    <p:sldId id="419" r:id="rId4"/>
    <p:sldId id="617" r:id="rId5"/>
    <p:sldId id="618" r:id="rId6"/>
    <p:sldId id="619" r:id="rId7"/>
    <p:sldId id="624" r:id="rId8"/>
    <p:sldId id="626" r:id="rId9"/>
    <p:sldId id="632" r:id="rId10"/>
    <p:sldId id="637" r:id="rId11"/>
    <p:sldId id="640" r:id="rId12"/>
    <p:sldId id="647" r:id="rId13"/>
    <p:sldId id="664" r:id="rId14"/>
    <p:sldId id="665" r:id="rId15"/>
    <p:sldId id="666" r:id="rId16"/>
    <p:sldId id="669" r:id="rId17"/>
    <p:sldId id="670" r:id="rId18"/>
    <p:sldId id="671" r:id="rId19"/>
    <p:sldId id="672" r:id="rId20"/>
    <p:sldId id="673" r:id="rId21"/>
    <p:sldId id="674" r:id="rId22"/>
    <p:sldId id="675" r:id="rId23"/>
    <p:sldId id="676" r:id="rId24"/>
    <p:sldId id="677" r:id="rId25"/>
    <p:sldId id="678" r:id="rId26"/>
    <p:sldId id="679" r:id="rId27"/>
    <p:sldId id="680" r:id="rId28"/>
    <p:sldId id="682" r:id="rId29"/>
    <p:sldId id="683" r:id="rId30"/>
    <p:sldId id="684" r:id="rId31"/>
    <p:sldId id="685" r:id="rId32"/>
    <p:sldId id="686" r:id="rId33"/>
    <p:sldId id="687" r:id="rId34"/>
    <p:sldId id="688" r:id="rId35"/>
    <p:sldId id="691" r:id="rId36"/>
    <p:sldId id="692" r:id="rId37"/>
    <p:sldId id="694" r:id="rId38"/>
    <p:sldId id="663" r:id="rId39"/>
    <p:sldId id="592" r:id="rId40"/>
    <p:sldId id="602" r:id="rId41"/>
    <p:sldId id="291"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009900"/>
    <a:srgbClr val="CC0066"/>
    <a:srgbClr val="FF33CC"/>
    <a:srgbClr val="669900"/>
    <a:srgbClr val="963A43"/>
    <a:srgbClr val="FFCC00"/>
    <a:srgbClr val="9F6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92705" autoAdjust="0"/>
  </p:normalViewPr>
  <p:slideViewPr>
    <p:cSldViewPr>
      <p:cViewPr varScale="1">
        <p:scale>
          <a:sx n="37" d="100"/>
          <a:sy n="37" d="100"/>
        </p:scale>
        <p:origin x="-11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6674D-DCA1-44F0-AF72-47A893241107}" type="datetimeFigureOut">
              <a:rPr lang="es-ES" smtClean="0"/>
              <a:pPr/>
              <a:t>14/09/2020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638D3-3845-4826-905D-7F9E1B5A0ACF}" type="slidenum">
              <a:rPr lang="es-ES" smtClean="0"/>
              <a:pPr/>
              <a:t>‹Nº›</a:t>
            </a:fld>
            <a:endParaRPr lang="es-ES"/>
          </a:p>
        </p:txBody>
      </p:sp>
    </p:spTree>
    <p:extLst>
      <p:ext uri="{BB962C8B-B14F-4D97-AF65-F5344CB8AC3E}">
        <p14:creationId xmlns:p14="http://schemas.microsoft.com/office/powerpoint/2010/main" val="51710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2638D3-3845-4826-905D-7F9E1B5A0ACF}" type="slidenum">
              <a:rPr lang="es-ES" smtClean="0"/>
              <a:pPr/>
              <a:t>1</a:t>
            </a:fld>
            <a:endParaRPr lang="es-ES" dirty="0"/>
          </a:p>
        </p:txBody>
      </p:sp>
    </p:spTree>
    <p:extLst>
      <p:ext uri="{BB962C8B-B14F-4D97-AF65-F5344CB8AC3E}">
        <p14:creationId xmlns:p14="http://schemas.microsoft.com/office/powerpoint/2010/main" val="39619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dirty="0" smtClean="0">
                <a:solidFill>
                  <a:srgbClr val="FF0000"/>
                </a:solidFill>
              </a:rPr>
              <a:t>Las acciones del cortisol sobre el metabolismo, favorecen también la resistencia al  estrés</a:t>
            </a:r>
            <a:r>
              <a:rPr lang="es-ES" dirty="0" smtClean="0"/>
              <a:t> ya sea físico o psíquico, aumentando la movilización de grasas y aminoácidos con fines energéticos o para la síntesis de glucosa. Además los glucocorticoides, como el cortisol, son muy utilizados como antiinflamatorios debido a que estabilizan la membrana de los lisosomas, reducen la permeabilidad capilar y disminuyen la migración de leucocitos a la zona inflamada entre otros. (Este efecto sobre los leucocitos disminuye la respuesta de defensa del organismo). Además, disminuyen la fiebre. </a:t>
            </a:r>
            <a:endParaRPr lang="en-US" dirty="0" smtClean="0"/>
          </a:p>
          <a:p>
            <a:pPr algn="just"/>
            <a:r>
              <a:rPr lang="es-ES" dirty="0" smtClean="0"/>
              <a:t>Por su parte la reducción del número de linfocitos y anticuerpos está relacionada con sus </a:t>
            </a:r>
            <a:r>
              <a:rPr lang="es-ES" u="sng" dirty="0" smtClean="0"/>
              <a:t>efectos depresores sobre el sistema inmune</a:t>
            </a:r>
            <a:r>
              <a:rPr lang="es-ES" dirty="0" smtClean="0"/>
              <a:t>, y el efecto antialérgico se relaciona con la menor liberación de productos </a:t>
            </a:r>
            <a:r>
              <a:rPr lang="es-ES" dirty="0" err="1" smtClean="0"/>
              <a:t>proinflamatorios</a:t>
            </a:r>
            <a:r>
              <a:rPr lang="es-ES" dirty="0" smtClean="0"/>
              <a:t>; favorece además la diferenciación de las células alveolares o </a:t>
            </a:r>
            <a:r>
              <a:rPr lang="es-ES" dirty="0" err="1" smtClean="0"/>
              <a:t>neumocitos</a:t>
            </a:r>
            <a:r>
              <a:rPr lang="es-ES" dirty="0" smtClean="0"/>
              <a:t> tipo II que producen el surfactante pulmonar que favorece la distensión de los pulmones y evita la acumulación de líquido en los alveolos.</a:t>
            </a:r>
            <a:endParaRPr lang="en-US" dirty="0" smtClean="0"/>
          </a:p>
        </p:txBody>
      </p:sp>
      <p:sp>
        <p:nvSpPr>
          <p:cNvPr id="481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6199A493-6E4D-468C-A8AA-F353DA217DD4}" type="slidenum">
              <a:rPr lang="en-US">
                <a:latin typeface="Arial" pitchFamily="34" charset="0"/>
              </a:rPr>
              <a:pPr/>
              <a:t>23</a:t>
            </a:fld>
            <a:endParaRPr lang="en-US">
              <a:latin typeface="Arial" pitchFamily="34" charset="0"/>
            </a:endParaRPr>
          </a:p>
        </p:txBody>
      </p:sp>
    </p:spTree>
    <p:extLst>
      <p:ext uri="{BB962C8B-B14F-4D97-AF65-F5344CB8AC3E}">
        <p14:creationId xmlns:p14="http://schemas.microsoft.com/office/powerpoint/2010/main" val="1977511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7777BD7-30C1-4761-A209-5EB881BCB004}" type="slidenum">
              <a:rPr lang="es-ES" sz="1200"/>
              <a:pPr/>
              <a:t>24</a:t>
            </a:fld>
            <a:endParaRPr lang="es-E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dirty="0" smtClean="0"/>
              <a:t>Este esquema tiene representado la regulación de la secreción de cortisol, que se produce por un mecanismo de retroalimentación negativa en el que participa el eje hipotálamo – hipófisis – corteza suprarrenal.</a:t>
            </a:r>
          </a:p>
          <a:p>
            <a:pPr marL="228600" indent="-228600" eaLnBrk="1" hangingPunct="1">
              <a:buFontTx/>
              <a:buAutoNum type="arabicPeriod"/>
            </a:pPr>
            <a:r>
              <a:rPr lang="es-ES" dirty="0" smtClean="0"/>
              <a:t> Los traumatismos, las emociones, los impulsos del ritmo circadiano; provocan la estimulación hipotalámica  con la consecuente liberación del Factor Liberador de </a:t>
            </a:r>
            <a:r>
              <a:rPr lang="es-ES" dirty="0" err="1" smtClean="0"/>
              <a:t>Corticotropina</a:t>
            </a:r>
            <a:r>
              <a:rPr lang="es-ES" dirty="0" smtClean="0"/>
              <a:t>, el cual induce la secreción de la hormona </a:t>
            </a:r>
            <a:r>
              <a:rPr lang="es-ES" dirty="0" err="1" smtClean="0"/>
              <a:t>adrenocorticotropina</a:t>
            </a:r>
            <a:r>
              <a:rPr lang="es-ES" dirty="0" smtClean="0"/>
              <a:t> por la hipófisis anterior, y esta hormona activa las células de la corteza suprarrenal favoreciendo la secreción de cortisol, que desencadena los efectos fisiológicos mencionados en diferentes órganos. El cortisol liberado posee efectos directos de retroalimentación negativa sobre el hipotálamo y la hipófisis anterior, disminuyendo de esta manera la formación del factor liberador de </a:t>
            </a:r>
            <a:r>
              <a:rPr lang="es-ES" dirty="0" err="1" smtClean="0"/>
              <a:t>corticotropina</a:t>
            </a:r>
            <a:r>
              <a:rPr lang="es-ES" dirty="0" smtClean="0"/>
              <a:t> y de la hormona </a:t>
            </a:r>
            <a:r>
              <a:rPr lang="es-ES" dirty="0" err="1" smtClean="0"/>
              <a:t>adrenocorticotropina</a:t>
            </a:r>
            <a:r>
              <a:rPr lang="es-ES" dirty="0" smtClean="0"/>
              <a:t>; lo que controla la concentración plasmática de cortisol.</a:t>
            </a:r>
          </a:p>
          <a:p>
            <a:pPr marL="228600" indent="-228600" eaLnBrk="1" hangingPunct="1">
              <a:buFontTx/>
              <a:buAutoNum type="arabicPeriod"/>
            </a:pPr>
            <a:r>
              <a:rPr lang="es-ES" dirty="0" smtClean="0"/>
              <a:t> Los elementos abordados hasta aquí, nos permiten solucionar el problema planteado al inicio de esta actividad. Se los recuerdo -</a:t>
            </a:r>
            <a:r>
              <a:rPr lang="es-ES" u="sng" dirty="0" smtClean="0"/>
              <a:t>¿Qué modificaciones encontraríamos si pudiéramos examinar las pupilas y el sistema cardiovascular de las personas objeto de persecución?</a:t>
            </a:r>
            <a:r>
              <a:rPr lang="es-ES" dirty="0" smtClean="0"/>
              <a:t>.</a:t>
            </a:r>
          </a:p>
          <a:p>
            <a:pPr marL="228600" indent="-228600" eaLnBrk="1" hangingPunct="1"/>
            <a:r>
              <a:rPr lang="es-ES" u="sng" dirty="0" smtClean="0"/>
              <a:t>Pasar a la diapositiva 18</a:t>
            </a:r>
            <a:r>
              <a:rPr lang="es-ES" dirty="0" smtClean="0"/>
              <a:t>.</a:t>
            </a:r>
            <a:endParaRPr lang="es-ES" u="sng" dirty="0" smtClean="0"/>
          </a:p>
        </p:txBody>
      </p:sp>
    </p:spTree>
    <p:extLst>
      <p:ext uri="{BB962C8B-B14F-4D97-AF65-F5344CB8AC3E}">
        <p14:creationId xmlns:p14="http://schemas.microsoft.com/office/powerpoint/2010/main" val="116774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EA55DA66-D472-48D6-AC6B-C28E2A00A0C7}" type="slidenum">
              <a:rPr lang="es-ES" sz="1200"/>
              <a:pPr/>
              <a:t>25</a:t>
            </a:fld>
            <a:endParaRPr lang="es-E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sz="1400" dirty="0" smtClean="0"/>
              <a:t>Las diferentes situaciones estresantes: el frío, el calor, los estados de hipoglicemia, la ansiedad, el miedo y el pánico; desencadenan el aumento de la secreción de adrenalina, noradrenalina y cortisol, las que provocan respuestas inmediatas tales como: incremento de la capacidad de bomba del corazón, dilatación de la pupila, vasodilatación muscular y vasoconstricción cutánea, incremento de la producción de tiroxina que favorece el metabolismo energético, y aumento de la capacidad respiratoria. Todas estas respuestas logran cumplir el propósito de preparar a los seres humanos para responder a estados de emergencia que le representan una amenaza física. Las respuestas inmediatas están mediadas por el hipotálamo, el sistema nervioso autónomo y las glándulas suprarrenales.</a:t>
            </a:r>
          </a:p>
          <a:p>
            <a:pPr marL="228600" indent="-228600" eaLnBrk="1" hangingPunct="1"/>
            <a:endParaRPr lang="es-ES" sz="1400" u="sng" dirty="0" smtClean="0"/>
          </a:p>
        </p:txBody>
      </p:sp>
    </p:spTree>
    <p:extLst>
      <p:ext uri="{BB962C8B-B14F-4D97-AF65-F5344CB8AC3E}">
        <p14:creationId xmlns:p14="http://schemas.microsoft.com/office/powerpoint/2010/main" val="414113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918BB3E7-003E-4876-B61F-454D468276D3}" type="slidenum">
              <a:rPr lang="es-ES" sz="1200"/>
              <a:pPr/>
              <a:t>28</a:t>
            </a:fld>
            <a:endParaRPr lang="es-E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s-ES" sz="1400" dirty="0" smtClean="0"/>
          </a:p>
        </p:txBody>
      </p:sp>
    </p:spTree>
    <p:extLst>
      <p:ext uri="{BB962C8B-B14F-4D97-AF65-F5344CB8AC3E}">
        <p14:creationId xmlns:p14="http://schemas.microsoft.com/office/powerpoint/2010/main" val="395266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E4994E9-007F-4123-9BCB-7101B26D7945}" type="slidenum">
              <a:rPr lang="es-ES" sz="1200"/>
              <a:pPr/>
              <a:t>29</a:t>
            </a:fld>
            <a:endParaRPr lang="es-E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sz="1400" dirty="0" smtClean="0"/>
              <a:t>La </a:t>
            </a:r>
            <a:r>
              <a:rPr lang="es-ES" sz="1400" u="sng" dirty="0" smtClean="0"/>
              <a:t>Glicemia </a:t>
            </a:r>
            <a:r>
              <a:rPr lang="es-ES" sz="1400" dirty="0" smtClean="0"/>
              <a:t> es la determinación de la concentración de glucosa en la sangre. Los niveles de glucosa en la sangre pueden estar normales, disminuidos o aumentados.</a:t>
            </a:r>
          </a:p>
          <a:p>
            <a:pPr marL="228600" indent="-228600" eaLnBrk="1" hangingPunct="1">
              <a:buFontTx/>
              <a:buAutoNum type="arabicPeriod"/>
            </a:pPr>
            <a:r>
              <a:rPr lang="es-ES" sz="1400" dirty="0" smtClean="0"/>
              <a:t> Uno de los principales nutrientes para la vida es la glucosa. Esta circula por todo el organismo y su concentración debe ser regulada para evitar efectos indeseables en la salud. Las personas que no logran regular sus niveles de glucosa sanguínea pueden presentar aumento (hiperglicemia) o disminución (hipoglicemia). El ejemplo más común del primer caso son los pacientes con diabetes.  </a:t>
            </a:r>
          </a:p>
          <a:p>
            <a:pPr marL="228600" indent="-228600" eaLnBrk="1" hangingPunct="1"/>
            <a:endParaRPr lang="es-ES" sz="1400" dirty="0" smtClean="0"/>
          </a:p>
        </p:txBody>
      </p:sp>
    </p:spTree>
    <p:extLst>
      <p:ext uri="{BB962C8B-B14F-4D97-AF65-F5344CB8AC3E}">
        <p14:creationId xmlns:p14="http://schemas.microsoft.com/office/powerpoint/2010/main" val="3343484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731D392-DFA4-4AB5-95C5-63D223B973E2}" type="slidenum">
              <a:rPr lang="es-ES" sz="1200"/>
              <a:pPr/>
              <a:t>30</a:t>
            </a:fld>
            <a:endParaRPr lang="es-E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sz="1400" dirty="0" smtClean="0"/>
              <a:t>Observen los valores de glicemia en ayuno y en estado </a:t>
            </a:r>
            <a:r>
              <a:rPr lang="es-ES" sz="1400" dirty="0" err="1" smtClean="0"/>
              <a:t>pospandrial</a:t>
            </a:r>
            <a:r>
              <a:rPr lang="es-ES" sz="1400" dirty="0" smtClean="0"/>
              <a:t>, compárenlos con los valores normales de glucosa sanguínea.</a:t>
            </a:r>
          </a:p>
          <a:p>
            <a:pPr marL="228600" indent="-228600" eaLnBrk="1" hangingPunct="1">
              <a:buFontTx/>
              <a:buAutoNum type="arabicPeriod"/>
            </a:pPr>
            <a:r>
              <a:rPr lang="es-ES" sz="1400" dirty="0" smtClean="0"/>
              <a:t> Analicen como en ambos casos el descenso y el incremento de los niveles de glucosa en sangre son ligeros, e incluso en periodos prolongados de ayuno, la glucosa sanguínea desciende, pero no a valores alarmantes. Lo que demuestra que la glicemia se mantiene dentro de ciertos límites fisiológicos, aun en las condiciones más adversas. </a:t>
            </a:r>
          </a:p>
          <a:p>
            <a:pPr marL="228600" indent="-228600" eaLnBrk="1" hangingPunct="1">
              <a:buFontTx/>
              <a:buAutoNum type="arabicPeriod"/>
            </a:pPr>
            <a:r>
              <a:rPr lang="es-ES" sz="1400" dirty="0" smtClean="0"/>
              <a:t> </a:t>
            </a:r>
            <a:r>
              <a:rPr lang="es-ES" sz="1400" u="sng" dirty="0" smtClean="0"/>
              <a:t>Todas las células del organismo necesitan energía para mantener las funciones vitales, la glucosa es la principal fuente de energía, de ahí la importancia que tiene mantener regulado el nivel de glucosa en sangre</a:t>
            </a:r>
            <a:r>
              <a:rPr lang="es-ES" sz="1400" dirty="0" smtClean="0"/>
              <a:t>.</a:t>
            </a:r>
          </a:p>
        </p:txBody>
      </p:sp>
    </p:spTree>
    <p:extLst>
      <p:ext uri="{BB962C8B-B14F-4D97-AF65-F5344CB8AC3E}">
        <p14:creationId xmlns:p14="http://schemas.microsoft.com/office/powerpoint/2010/main" val="282752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0E4E5B2E-7A31-4030-A0FC-BF12C89D55FC}" type="slidenum">
              <a:rPr lang="es-ES" sz="1200"/>
              <a:pPr/>
              <a:t>31</a:t>
            </a:fld>
            <a:endParaRPr lang="es-E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s-ES" sz="1400" dirty="0" smtClean="0"/>
              <a:t> Existen varios factores que intervienen en la regulación de la glicemia, se agrupan en hormonales y no hormonales.</a:t>
            </a:r>
          </a:p>
          <a:p>
            <a:pPr marL="228600" indent="-228600" eaLnBrk="1" hangingPunct="1">
              <a:buFontTx/>
              <a:buAutoNum type="arabicPeriod"/>
            </a:pPr>
            <a:r>
              <a:rPr lang="es-ES" sz="1400" dirty="0" smtClean="0"/>
              <a:t> Dentro de los hormonales se encuentran: la insulina, el glucagón, las hormonas tiroideas, el cortisol, la adrenalina, la </a:t>
            </a:r>
            <a:r>
              <a:rPr lang="es-ES" sz="1400" dirty="0" err="1" smtClean="0"/>
              <a:t>somatostatina</a:t>
            </a:r>
            <a:r>
              <a:rPr lang="es-ES" sz="1400" dirty="0" smtClean="0"/>
              <a:t>, la hormona del crecimiento, la </a:t>
            </a:r>
            <a:r>
              <a:rPr lang="es-ES" sz="1400" dirty="0" err="1" smtClean="0"/>
              <a:t>adrenocorticotropina</a:t>
            </a:r>
            <a:r>
              <a:rPr lang="es-ES" sz="1400" dirty="0" smtClean="0"/>
              <a:t> y la </a:t>
            </a:r>
            <a:r>
              <a:rPr lang="es-ES" sz="1400" dirty="0" err="1" smtClean="0"/>
              <a:t>tirotropina</a:t>
            </a:r>
            <a:r>
              <a:rPr lang="es-ES" sz="1400" dirty="0" smtClean="0"/>
              <a:t>. Dentro de los factores no hormonales se encuentran: los metabólicos, el hígado, los mecanismos neurales de control, los mecanismos conductuales y otros.</a:t>
            </a:r>
          </a:p>
          <a:p>
            <a:pPr marL="228600" indent="-228600" eaLnBrk="1" hangingPunct="1">
              <a:buFontTx/>
              <a:buAutoNum type="arabicPeriod"/>
            </a:pPr>
            <a:r>
              <a:rPr lang="es-ES" sz="1400" dirty="0" smtClean="0"/>
              <a:t> </a:t>
            </a:r>
            <a:r>
              <a:rPr lang="es-ES" sz="1400" u="sng" dirty="0" smtClean="0"/>
              <a:t>La insulina y el glucagón, desempeñan un papel importante en la regulación de la glicemia. </a:t>
            </a:r>
            <a:endParaRPr lang="es-ES" sz="1400" dirty="0" smtClean="0"/>
          </a:p>
        </p:txBody>
      </p:sp>
    </p:spTree>
    <p:extLst>
      <p:ext uri="{BB962C8B-B14F-4D97-AF65-F5344CB8AC3E}">
        <p14:creationId xmlns:p14="http://schemas.microsoft.com/office/powerpoint/2010/main" val="2441436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smtClean="0"/>
              <a:t>Se muestra un cuadro resumen donde se aprecian los factores principales que </a:t>
            </a:r>
            <a:r>
              <a:rPr lang="es-ES" altLang="es-ES" u="sng" smtClean="0"/>
              <a:t>directamente</a:t>
            </a:r>
            <a:r>
              <a:rPr lang="es-ES" altLang="es-ES" smtClean="0"/>
              <a:t>  pueden influir en los niveles de glicemia. </a:t>
            </a:r>
          </a:p>
          <a:p>
            <a:r>
              <a:rPr lang="es-ES" altLang="es-ES" smtClean="0"/>
              <a:t>Repare que todos, excepto las pérdidas eventuales de glucosa por la orina que se pueden observar en la hiperglicemia, y que depende solo de esos niveles,  pueden ser influenciados directa o indirectamente por distintas hormonas. </a:t>
            </a:r>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D1F9D88B-4E27-4898-9A71-6B3628CBCDF9}" type="slidenum">
              <a:rPr lang="en-US" altLang="es-ES"/>
              <a:pPr/>
              <a:t>32</a:t>
            </a:fld>
            <a:endParaRPr lang="en-US" altLang="es-ES"/>
          </a:p>
        </p:txBody>
      </p:sp>
    </p:spTree>
    <p:extLst>
      <p:ext uri="{BB962C8B-B14F-4D97-AF65-F5344CB8AC3E}">
        <p14:creationId xmlns:p14="http://schemas.microsoft.com/office/powerpoint/2010/main" val="339035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smtClean="0"/>
              <a:t>DENTRO DE LAS ALTERACIONES DE LA REGULACIÓN DE LA GLICEMIA SE DESTACAN TRES TIPOS DE DIABETES DEBIDO A TRASTORNOS HORMONALES QUE SE RESUMEN EN LA LÁMINA. DE ESAS TRES, TODAS LAS DE ORIGEN PRIMARIAMENTE HORMONAL, DESENCADENAN UNA DIABETES MELLITUS.  SIN EMBARGO EXISTE EN LA LITERATURA DESCRITO OTRA DIABETES, CONOCIDA COMO DIABETES INSÍPIDA Dejamos esta interrogante para que indagues sobre sus características como estudio individual.</a:t>
            </a:r>
            <a:endParaRPr lang="en-US" altLang="es-ES" smtClean="0"/>
          </a:p>
        </p:txBody>
      </p:sp>
      <p:sp>
        <p:nvSpPr>
          <p:cNvPr id="460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77B07C98-CA65-4D24-A35F-F620956C1BEE}" type="slidenum">
              <a:rPr lang="en-US" altLang="es-ES"/>
              <a:pPr/>
              <a:t>33</a:t>
            </a:fld>
            <a:endParaRPr lang="en-US" altLang="es-ES"/>
          </a:p>
        </p:txBody>
      </p:sp>
    </p:spTree>
    <p:extLst>
      <p:ext uri="{BB962C8B-B14F-4D97-AF65-F5344CB8AC3E}">
        <p14:creationId xmlns:p14="http://schemas.microsoft.com/office/powerpoint/2010/main" val="346851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FCFBF44-70BF-4685-947A-F52D87889287}" type="slidenum">
              <a:rPr lang="es-ES" sz="1200"/>
              <a:pPr/>
              <a:t>34</a:t>
            </a:fld>
            <a:endParaRPr lang="es-E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dirty="0" smtClean="0"/>
              <a:t>Los efectos fisiológicos de la insulina están mediados por receptores de membrana. Los receptores de la insulina se presentan en muchas células diferentes en el cuerpo, incluso aquellas en las cuales la insulina no incrementa la captación de la glucosa. </a:t>
            </a:r>
          </a:p>
          <a:p>
            <a:pPr marL="228600" indent="-228600" eaLnBrk="1" hangingPunct="1">
              <a:buFontTx/>
              <a:buAutoNum type="arabicPeriod"/>
            </a:pPr>
            <a:r>
              <a:rPr lang="es-ES" dirty="0" smtClean="0"/>
              <a:t>La unión de la insulina con el receptor desata un mecanismo de acción que provoca efectos fisiológicos en numerosos tejidos.</a:t>
            </a:r>
          </a:p>
          <a:p>
            <a:pPr marL="228600" indent="-228600" eaLnBrk="1" hangingPunct="1">
              <a:buFontTx/>
              <a:buAutoNum type="arabicPeriod"/>
            </a:pPr>
            <a:r>
              <a:rPr lang="es-ES" dirty="0" smtClean="0"/>
              <a:t> Los efectos fisiológicos de la insulina son de largo alcance y complejos; por comodidad se dividen en acciones rápidas, intermedias y retardadas. La más conocida corresponde al efecto </a:t>
            </a:r>
            <a:r>
              <a:rPr lang="es-ES" dirty="0" err="1" smtClean="0"/>
              <a:t>hipoglicemiante</a:t>
            </a:r>
            <a:r>
              <a:rPr lang="es-ES" dirty="0" smtClean="0"/>
              <a:t> aunque existen efectos adicionales sobre el transporte de aminoácidos, electrolitos y sobre el crecimiento.</a:t>
            </a:r>
          </a:p>
          <a:p>
            <a:pPr marL="228600" indent="-228600" eaLnBrk="1" hangingPunct="1">
              <a:buFontTx/>
              <a:buAutoNum type="arabicPeriod"/>
            </a:pPr>
            <a:r>
              <a:rPr lang="es-ES" dirty="0" smtClean="0"/>
              <a:t> El efecto neto de la hormona consiste en el almacenamiento de los carbohidratos, las proteínas y las grasas. Por tanto la insulina se designa como la hormona de la abundancia.</a:t>
            </a:r>
          </a:p>
          <a:p>
            <a:pPr marL="228600" indent="-228600" eaLnBrk="1" hangingPunct="1">
              <a:buFontTx/>
              <a:buAutoNum type="arabicPeriod"/>
            </a:pPr>
            <a:r>
              <a:rPr lang="es-ES" dirty="0" smtClean="0"/>
              <a:t> </a:t>
            </a:r>
            <a:r>
              <a:rPr lang="es-ES" u="sng" dirty="0" smtClean="0"/>
              <a:t>En el estudio individual, deben profundizar y resumir estos aspectos</a:t>
            </a:r>
            <a:r>
              <a:rPr lang="es-ES" dirty="0" smtClean="0"/>
              <a:t>.</a:t>
            </a:r>
            <a:endParaRPr lang="es-ES" u="sng" dirty="0" smtClean="0"/>
          </a:p>
          <a:p>
            <a:pPr marL="228600" indent="-228600" eaLnBrk="1" hangingPunct="1"/>
            <a:r>
              <a:rPr lang="es-ES" u="sng" dirty="0" smtClean="0"/>
              <a:t>Pasar a la diapositiva 28</a:t>
            </a:r>
            <a:r>
              <a:rPr lang="es-ES" dirty="0" smtClean="0"/>
              <a:t>.</a:t>
            </a:r>
          </a:p>
        </p:txBody>
      </p:sp>
    </p:spTree>
    <p:extLst>
      <p:ext uri="{BB962C8B-B14F-4D97-AF65-F5344CB8AC3E}">
        <p14:creationId xmlns:p14="http://schemas.microsoft.com/office/powerpoint/2010/main" val="26513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2638D3-3845-4826-905D-7F9E1B5A0ACF}" type="slidenum">
              <a:rPr lang="es-ES" smtClean="0"/>
              <a:pPr/>
              <a:t>2</a:t>
            </a:fld>
            <a:endParaRPr lang="es-ES" dirty="0"/>
          </a:p>
        </p:txBody>
      </p:sp>
    </p:spTree>
    <p:extLst>
      <p:ext uri="{BB962C8B-B14F-4D97-AF65-F5344CB8AC3E}">
        <p14:creationId xmlns:p14="http://schemas.microsoft.com/office/powerpoint/2010/main" val="3449161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EF7FA9DA-67FA-4607-BE00-0FD19814E4FC}" type="slidenum">
              <a:rPr lang="es-ES" sz="1200"/>
              <a:pPr/>
              <a:t>36</a:t>
            </a:fld>
            <a:endParaRPr lang="es-E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sz="1400" dirty="0" smtClean="0"/>
              <a:t>Por su parte los efectos fisiológicos del glucagón sobre el metabolismo de los carbohidratos, están encaminados a incrementar la disponibilidad de la glucosa plasmática. En el hígado estimula la producción de glucosa e inhibe la síntesis de glucógeno.</a:t>
            </a:r>
          </a:p>
          <a:p>
            <a:pPr marL="228600" indent="-228600" eaLnBrk="1" hangingPunct="1">
              <a:buFontTx/>
              <a:buAutoNum type="arabicPeriod"/>
            </a:pPr>
            <a:r>
              <a:rPr lang="es-ES" sz="1400" dirty="0" smtClean="0"/>
              <a:t> Por estos y otros efectos fisiológicos, el glucagón es considerado una hormona </a:t>
            </a:r>
            <a:r>
              <a:rPr lang="es-ES" sz="1400" dirty="0" err="1" smtClean="0"/>
              <a:t>hiperglicemiante</a:t>
            </a:r>
            <a:r>
              <a:rPr lang="es-ES" sz="1400" dirty="0" smtClean="0"/>
              <a:t>.</a:t>
            </a:r>
          </a:p>
          <a:p>
            <a:pPr marL="228600" indent="-228600" eaLnBrk="1" hangingPunct="1">
              <a:buFontTx/>
              <a:buAutoNum type="arabicPeriod"/>
            </a:pPr>
            <a:r>
              <a:rPr lang="es-ES" sz="1400" dirty="0" smtClean="0"/>
              <a:t> </a:t>
            </a:r>
            <a:r>
              <a:rPr lang="es-ES" sz="1400" u="sng" dirty="0" smtClean="0"/>
              <a:t>El glucagón aumenta su secreción durante el ayuno, donde está amenazado el abastecimiento de glucosa en los tejidos</a:t>
            </a:r>
            <a:r>
              <a:rPr lang="es-ES" sz="1400" dirty="0" smtClean="0"/>
              <a:t>.</a:t>
            </a:r>
          </a:p>
          <a:p>
            <a:pPr marL="228600" indent="-228600" eaLnBrk="1" hangingPunct="1"/>
            <a:r>
              <a:rPr lang="es-ES" sz="1400" u="sng" dirty="0" smtClean="0"/>
              <a:t>Pasar a la diapositiva 29</a:t>
            </a:r>
            <a:r>
              <a:rPr lang="es-ES" sz="1400" dirty="0" smtClean="0"/>
              <a:t>.</a:t>
            </a:r>
          </a:p>
        </p:txBody>
      </p:sp>
    </p:spTree>
    <p:extLst>
      <p:ext uri="{BB962C8B-B14F-4D97-AF65-F5344CB8AC3E}">
        <p14:creationId xmlns:p14="http://schemas.microsoft.com/office/powerpoint/2010/main" val="1006890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4966E74F-8651-45E3-B255-DC07F54CCC37}" type="slidenum">
              <a:rPr lang="es-ES" sz="1200"/>
              <a:pPr/>
              <a:t>37</a:t>
            </a:fld>
            <a:endParaRPr lang="es-E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sz="1400" dirty="0" smtClean="0"/>
              <a:t>La Diabetes Mellitus se define como un síndrome endocrino metabólico crónico, de etiología múltiple; caracterizado por hiperglicemia, acompañado por trastornos del metabolismo de los carbohidratos, grasas y proteínas producido por defecto de la secreción de insulina, de su acción periférica o ambas.</a:t>
            </a:r>
          </a:p>
          <a:p>
            <a:pPr marL="228600" indent="-228600" eaLnBrk="1" hangingPunct="1">
              <a:buFontTx/>
              <a:buAutoNum type="arabicPeriod"/>
            </a:pPr>
            <a:r>
              <a:rPr lang="es-ES" sz="1400" dirty="0" smtClean="0"/>
              <a:t> La primera descripción de la diabetes se realiza en Egipto con el Papiro de </a:t>
            </a:r>
            <a:r>
              <a:rPr lang="es-ES" sz="1400" dirty="0" err="1" smtClean="0"/>
              <a:t>Ebers</a:t>
            </a:r>
            <a:r>
              <a:rPr lang="es-ES" sz="1400" dirty="0" smtClean="0"/>
              <a:t> (1500 años antes de Cristo) y fue reconocido el descubrimiento de la insulina en 1921 por </a:t>
            </a:r>
            <a:r>
              <a:rPr lang="es-ES" sz="1400" dirty="0" err="1" smtClean="0"/>
              <a:t>Fredering</a:t>
            </a:r>
            <a:r>
              <a:rPr lang="es-ES" sz="1400" dirty="0" smtClean="0"/>
              <a:t> </a:t>
            </a:r>
            <a:r>
              <a:rPr lang="es-ES" sz="1400" dirty="0" err="1" smtClean="0"/>
              <a:t>Banting</a:t>
            </a:r>
            <a:r>
              <a:rPr lang="es-ES" sz="1400" dirty="0" smtClean="0"/>
              <a:t> y Charles </a:t>
            </a:r>
            <a:r>
              <a:rPr lang="es-ES" sz="1400" dirty="0" err="1" smtClean="0"/>
              <a:t>Best</a:t>
            </a:r>
            <a:r>
              <a:rPr lang="es-ES" sz="1400" dirty="0" smtClean="0"/>
              <a:t>, los que reciben en 1923 el Premio Novel de Medicina.</a:t>
            </a:r>
          </a:p>
        </p:txBody>
      </p:sp>
    </p:spTree>
    <p:extLst>
      <p:ext uri="{BB962C8B-B14F-4D97-AF65-F5344CB8AC3E}">
        <p14:creationId xmlns:p14="http://schemas.microsoft.com/office/powerpoint/2010/main" val="111095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La palabra “Estrés” proviene de un vocablo inglés que significa tensión. Uno de sus primeros usos se lo dio el físico Inglés Robert Hook en el siglo XVII, para explicar el punto preciso en el que se produce la modificación física de los metales sometidos a estímulos intensos. </a:t>
            </a:r>
            <a:r>
              <a:rPr lang="es-ES" sz="1200" dirty="0" err="1" smtClean="0"/>
              <a:t>Cannon</a:t>
            </a:r>
            <a:r>
              <a:rPr lang="es-ES" sz="1200" dirty="0" smtClean="0"/>
              <a:t>, en 1929 denominó homeostasis al conjunto de procesos que tienden a mantener el medio interno estable, en contra de estímulos ambientales que tienden a desestabilizarlo; alude que al peligrar la vida de un individuo, éste puede luchar contra el agresor o huir. Es Selye en 1936 quien define Estrés: como un síndrome general de adaptación caracterizado por el conjunto de cambios orgánicos, ante la gran variedad de estímulos nocivos llamados “Estresores”. Selye destacó que una situación estresante, no siempre es desagradable y que la ausencia de estrés supone la muerte.</a:t>
            </a:r>
          </a:p>
          <a:p>
            <a:endParaRPr lang="es-ES" dirty="0"/>
          </a:p>
        </p:txBody>
      </p:sp>
      <p:sp>
        <p:nvSpPr>
          <p:cNvPr id="4" name="3 Marcador de número de diapositiva"/>
          <p:cNvSpPr>
            <a:spLocks noGrp="1"/>
          </p:cNvSpPr>
          <p:nvPr>
            <p:ph type="sldNum" sz="quarter" idx="10"/>
          </p:nvPr>
        </p:nvSpPr>
        <p:spPr/>
        <p:txBody>
          <a:bodyPr/>
          <a:lstStyle/>
          <a:p>
            <a:fld id="{6A2638D3-3845-4826-905D-7F9E1B5A0ACF}" type="slidenum">
              <a:rPr lang="es-ES" smtClean="0"/>
              <a:pPr/>
              <a:t>14</a:t>
            </a:fld>
            <a:endParaRPr lang="es-ES"/>
          </a:p>
        </p:txBody>
      </p:sp>
    </p:spTree>
    <p:extLst>
      <p:ext uri="{BB962C8B-B14F-4D97-AF65-F5344CB8AC3E}">
        <p14:creationId xmlns:p14="http://schemas.microsoft.com/office/powerpoint/2010/main" val="395601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9B14D20D-B94E-447D-9C8C-A4E9598E5462}" type="slidenum">
              <a:rPr lang="es-ES" sz="1200"/>
              <a:pPr/>
              <a:t>15</a:t>
            </a:fld>
            <a:endParaRPr lang="es-E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dirty="0" smtClean="0"/>
              <a:t>Dentro de los estímulos estresantes que modifican la secreción de adrenalina y noradrenalina tenemos los cambios del medio interno, que pueden ser: la lesión de un tejido, los estados de hipoglicemia, en hemorragias y en infecciones.</a:t>
            </a:r>
          </a:p>
          <a:p>
            <a:pPr marL="228600" indent="-228600" eaLnBrk="1" hangingPunct="1">
              <a:buFontTx/>
              <a:buAutoNum type="arabicPeriod"/>
            </a:pPr>
            <a:r>
              <a:rPr lang="es-ES" dirty="0" smtClean="0"/>
              <a:t> Estímulos del ambiente externo que pueden ser el frío, el calor y la agresión.</a:t>
            </a:r>
          </a:p>
          <a:p>
            <a:pPr marL="228600" indent="-228600" eaLnBrk="1" hangingPunct="1">
              <a:buFontTx/>
              <a:buAutoNum type="arabicPeriod"/>
            </a:pPr>
            <a:r>
              <a:rPr lang="es-ES" dirty="0" smtClean="0"/>
              <a:t> Estímulos psicológicos como el miedo, la rabia, la sorpresa y la ansiedad.</a:t>
            </a:r>
          </a:p>
          <a:p>
            <a:pPr marL="228600" indent="-228600" eaLnBrk="1" hangingPunct="1">
              <a:buFontTx/>
              <a:buAutoNum type="arabicPeriod"/>
            </a:pPr>
            <a:r>
              <a:rPr lang="es-ES" dirty="0" smtClean="0"/>
              <a:t> Estos estímulos pueden combinarse tal es el caso del dolor por lesión tisular, que genera ansiedad en el enfermo.</a:t>
            </a:r>
          </a:p>
          <a:p>
            <a:pPr marL="228600" indent="-228600" eaLnBrk="1" hangingPunct="1">
              <a:buFontTx/>
              <a:buAutoNum type="arabicPeriod"/>
            </a:pPr>
            <a:r>
              <a:rPr lang="es-ES" dirty="0" smtClean="0"/>
              <a:t> Una vez que estos estímulos estresantes modifican la secreción de la adrenalina y la noradrenalina, ¿Cuáles serán los efectos fisiológicos?. </a:t>
            </a:r>
          </a:p>
        </p:txBody>
      </p:sp>
    </p:spTree>
    <p:extLst>
      <p:ext uri="{BB962C8B-B14F-4D97-AF65-F5344CB8AC3E}">
        <p14:creationId xmlns:p14="http://schemas.microsoft.com/office/powerpoint/2010/main" val="409224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eaLnBrk="1" hangingPunct="1"/>
            <a:r>
              <a:rPr lang="es-ES" dirty="0" smtClean="0">
                <a:latin typeface="Arial" pitchFamily="34" charset="0"/>
              </a:rPr>
              <a:t>Debemos recordar que las glándulas suprarrenales están situadas en la pared posterior de la cavidad abdominal en el espacio retroperitoneal, sobre los polos superiores de los riñones con ligeras diferencias entre uno y otro lado; envueltas por la grasa </a:t>
            </a:r>
            <a:r>
              <a:rPr lang="es-ES" dirty="0" err="1" smtClean="0">
                <a:latin typeface="Arial" pitchFamily="34" charset="0"/>
              </a:rPr>
              <a:t>perirrenal</a:t>
            </a:r>
            <a:r>
              <a:rPr lang="es-ES" dirty="0" smtClean="0">
                <a:latin typeface="Arial" pitchFamily="34" charset="0"/>
              </a:rPr>
              <a:t> y la fascia renal, su forma es aproximadamente piramidal, aunque con diferencias entre ambas glándulas y entre los distintos individuos. </a:t>
            </a:r>
          </a:p>
          <a:p>
            <a:pPr algn="just" eaLnBrk="1" hangingPunct="1"/>
            <a:endParaRPr lang="es-E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Las glándulas suprarrenales están constituidas por corteza y médula. Es considerado por algunos autores que la corteza y la médula suprarrenal constituyen tejidos endocrinos diferentes, donde la corteza de origen mesodérmico secreta hormonas esteroideas que según sus efectos fisiológicos se clasifican en: Glucocorticoides, dentro de ellos el cortisol, los </a:t>
            </a:r>
            <a:r>
              <a:rPr lang="es-ES" dirty="0" err="1" smtClean="0"/>
              <a:t>mineralocorticoides</a:t>
            </a:r>
            <a:r>
              <a:rPr lang="es-ES" dirty="0" smtClean="0"/>
              <a:t>  y los andrógenos; por su parte la médula suprarrenal es de origen ectodérmico y secreta las catecolaminas, que son la adrenalina, la noradrenalina y la dopamina. </a:t>
            </a:r>
          </a:p>
          <a:p>
            <a:endParaRPr lang="es-ES" dirty="0"/>
          </a:p>
        </p:txBody>
      </p:sp>
      <p:sp>
        <p:nvSpPr>
          <p:cNvPr id="4" name="3 Marcador de número de diapositiva"/>
          <p:cNvSpPr>
            <a:spLocks noGrp="1"/>
          </p:cNvSpPr>
          <p:nvPr>
            <p:ph type="sldNum" sz="quarter" idx="10"/>
          </p:nvPr>
        </p:nvSpPr>
        <p:spPr/>
        <p:txBody>
          <a:bodyPr/>
          <a:lstStyle/>
          <a:p>
            <a:fld id="{6A2638D3-3845-4826-905D-7F9E1B5A0ACF}" type="slidenum">
              <a:rPr lang="es-ES" smtClean="0"/>
              <a:pPr/>
              <a:t>17</a:t>
            </a:fld>
            <a:endParaRPr lang="es-ES"/>
          </a:p>
        </p:txBody>
      </p:sp>
    </p:spTree>
    <p:extLst>
      <p:ext uri="{BB962C8B-B14F-4D97-AF65-F5344CB8AC3E}">
        <p14:creationId xmlns:p14="http://schemas.microsoft.com/office/powerpoint/2010/main" val="44549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marL="228600" indent="-228600" algn="just">
              <a:defRPr/>
            </a:pPr>
            <a:r>
              <a:rPr lang="es-ES" dirty="0" smtClean="0"/>
              <a:t>Los estímulos estresantes modifican en la médula adrenal fundamentalmente la secreción de adrenalina y noradrenalina.  Dentro de los cuales, tenemos:</a:t>
            </a:r>
          </a:p>
          <a:p>
            <a:pPr marL="228600" indent="-228600" algn="just">
              <a:buFontTx/>
              <a:buAutoNum type="arabicPeriod"/>
              <a:defRPr/>
            </a:pPr>
            <a:r>
              <a:rPr lang="es-ES" dirty="0" smtClean="0"/>
              <a:t> Los cambios del medio interno, que pueden ser: la lesión de un tejido, los estados de hipoglicemia, las hemorragias y las infecciones.</a:t>
            </a:r>
          </a:p>
          <a:p>
            <a:pPr marL="228600" indent="-228600" algn="just">
              <a:buFontTx/>
              <a:buAutoNum type="arabicPeriod"/>
              <a:defRPr/>
            </a:pPr>
            <a:r>
              <a:rPr lang="es-ES" dirty="0" smtClean="0"/>
              <a:t> Los cambios del ambiente externo que pueden ser el frío, el calor y la agresión.</a:t>
            </a:r>
          </a:p>
          <a:p>
            <a:pPr marL="228600" indent="-228600" algn="just">
              <a:buFontTx/>
              <a:buAutoNum type="arabicPeriod"/>
              <a:defRPr/>
            </a:pPr>
            <a:r>
              <a:rPr lang="es-ES" dirty="0" smtClean="0"/>
              <a:t> Los cambios psicológicos emocionales como el miedo, la rabia, la sorpresa y la ansiedad.</a:t>
            </a:r>
          </a:p>
          <a:p>
            <a:pPr marL="228600" indent="-228600" algn="just">
              <a:buFontTx/>
              <a:buAutoNum type="arabicPeriod"/>
              <a:defRPr/>
            </a:pPr>
            <a:r>
              <a:rPr lang="es-ES" dirty="0" smtClean="0"/>
              <a:t> Todos estos estímulos además pueden combinarse generando una situación estresante con una fuerte estimulación simpática.</a:t>
            </a:r>
          </a:p>
          <a:p>
            <a:pPr algn="just">
              <a:defRPr/>
            </a:pPr>
            <a:r>
              <a:rPr lang="es-ES" b="1" dirty="0" smtClean="0"/>
              <a:t>La médula adrenal hace sistémico y más duradero el efecto simpático </a:t>
            </a:r>
            <a:r>
              <a:rPr lang="es-ES" dirty="0" smtClean="0"/>
              <a:t>ya que produce y libera principalmente adrenalina y en menor cantidad noradrenalina  y dopamina, estas hormonas como viajan por la sangre, pueden llegar hasta regiones no inervadas por el sistema nervioso simpático. Esta característica le concede a la médula suprarrenal una importancia particular por sus efectos sistémicos sobre el metabolismo de los principios activos</a:t>
            </a:r>
            <a:endParaRPr lang="en-US" dirty="0"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185F5D05-2289-4380-B1A2-35D78EB95A4D}" type="slidenum">
              <a:rPr lang="en-US">
                <a:latin typeface="Arial" pitchFamily="34" charset="0"/>
              </a:rPr>
              <a:pPr/>
              <a:t>18</a:t>
            </a:fld>
            <a:endParaRPr lang="en-US">
              <a:latin typeface="Arial" pitchFamily="34" charset="0"/>
            </a:endParaRPr>
          </a:p>
        </p:txBody>
      </p:sp>
    </p:spTree>
    <p:extLst>
      <p:ext uri="{BB962C8B-B14F-4D97-AF65-F5344CB8AC3E}">
        <p14:creationId xmlns:p14="http://schemas.microsoft.com/office/powerpoint/2010/main" val="77362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s-ES" dirty="0" smtClean="0"/>
              <a:t>Los efectos fisiológicos de estas hormonas en respuesta a estímulos estresantes son: el aumento de la frecuencia y fuerza contráctil del corazón (lo cual explica la taquicardia que aparece ante situaciones que nos causan estrés, como el ejemplo del inicio de la clase), el aumento del flujo sanguíneo en músculos esqueléticos, el incremento de la capacidad respiratoria, la vasoconstricción visceral y en particular la esplénica, el incremento de los eritrocitos circulantes, el aumento de los niveles de glucosa en sangre; porque la adrenalina posee un efecto potente y rápido, activando la </a:t>
            </a:r>
            <a:r>
              <a:rPr lang="es-ES" dirty="0" err="1" smtClean="0"/>
              <a:t>fosforilasa</a:t>
            </a:r>
            <a:r>
              <a:rPr lang="es-ES" dirty="0" smtClean="0"/>
              <a:t> y de esta manera se incrementa  la disponibilidad de glucosa que propicia un metabolismo acelerado.</a:t>
            </a:r>
            <a:endParaRPr lang="en-US" dirty="0"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6FF9C663-F3AF-4CED-A2FB-9BC27025606D}" type="slidenum">
              <a:rPr lang="en-US">
                <a:latin typeface="Arial" pitchFamily="34" charset="0"/>
              </a:rPr>
              <a:pPr/>
              <a:t>19</a:t>
            </a:fld>
            <a:endParaRPr lang="en-US">
              <a:latin typeface="Arial" pitchFamily="34" charset="0"/>
            </a:endParaRPr>
          </a:p>
        </p:txBody>
      </p:sp>
    </p:spTree>
    <p:extLst>
      <p:ext uri="{BB962C8B-B14F-4D97-AF65-F5344CB8AC3E}">
        <p14:creationId xmlns:p14="http://schemas.microsoft.com/office/powerpoint/2010/main" val="153928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p:txBody>
          <a:bodyPr wrap="square" numCol="1" anchor="t" anchorCtr="0" compatLnSpc="1">
            <a:prstTxWarp prst="textNoShape">
              <a:avLst/>
            </a:prstTxWarp>
          </a:bodyPr>
          <a:lstStyle/>
          <a:p>
            <a:pPr algn="just" eaLnBrk="1" hangingPunct="1">
              <a:defRPr/>
            </a:pPr>
            <a:r>
              <a:rPr lang="es-ES" dirty="0" smtClean="0"/>
              <a:t>Una vez formado el colesterol, una alternativa común de todas las células es su incorporación a la estructura de las membranas. Como el colesterol es el precursor del resto de los lípidos esteroides, su destino va a depender de la especialización celular. Así, a partir del colesterol como sustrato básico las células de las diferentes capas de la corteza suprarrenal sintetizan diferentes hormonas </a:t>
            </a:r>
            <a:r>
              <a:rPr lang="es-ES" dirty="0" err="1" smtClean="0"/>
              <a:t>esteroideas</a:t>
            </a:r>
            <a:r>
              <a:rPr lang="es-ES" dirty="0" smtClean="0"/>
              <a:t>. </a:t>
            </a:r>
          </a:p>
          <a:p>
            <a:pPr marL="228600" indent="-228600" algn="just" eaLnBrk="1" hangingPunct="1">
              <a:buFont typeface="+mj-lt"/>
              <a:buAutoNum type="arabicPeriod"/>
              <a:defRPr/>
            </a:pPr>
            <a:r>
              <a:rPr lang="es-ES" dirty="0" smtClean="0"/>
              <a:t>La capa glomerular sintetiza los mineralocorticoides representados por la Aldosterona</a:t>
            </a:r>
          </a:p>
          <a:p>
            <a:pPr marL="228600" indent="-228600" algn="just" eaLnBrk="1" hangingPunct="1">
              <a:buFont typeface="+mj-lt"/>
              <a:buAutoNum type="arabicPeriod"/>
              <a:defRPr/>
            </a:pPr>
            <a:r>
              <a:rPr lang="es-ES" dirty="0" smtClean="0"/>
              <a:t>La capa fascicular sintetiza los glucocorticoides representados por el Cortisol y la Cortisona</a:t>
            </a:r>
          </a:p>
          <a:p>
            <a:pPr marL="228600" indent="-228600" algn="just" eaLnBrk="1" hangingPunct="1">
              <a:buFont typeface="+mj-lt"/>
              <a:buAutoNum type="arabicPeriod"/>
              <a:defRPr/>
            </a:pPr>
            <a:r>
              <a:rPr lang="es-ES" dirty="0" smtClean="0"/>
              <a:t>La Capa reticular los </a:t>
            </a:r>
            <a:r>
              <a:rPr lang="es-ES" dirty="0" smtClean="0">
                <a:latin typeface="Arial" pitchFamily="34" charset="0"/>
                <a:cs typeface="Arial" pitchFamily="34" charset="0"/>
              </a:rPr>
              <a:t>Esteroides Sexuales </a:t>
            </a:r>
            <a:r>
              <a:rPr lang="es-ES" dirty="0" smtClean="0"/>
              <a:t>representados por los </a:t>
            </a:r>
            <a:r>
              <a:rPr lang="es-ES" dirty="0" smtClean="0">
                <a:latin typeface="Arial" pitchFamily="34" charset="0"/>
                <a:cs typeface="Arial" pitchFamily="34" charset="0"/>
              </a:rPr>
              <a:t>Andrógenos.</a:t>
            </a:r>
          </a:p>
          <a:p>
            <a:pPr marL="228600" indent="-228600" algn="just" eaLnBrk="1" hangingPunct="1">
              <a:buFont typeface="+mj-lt"/>
              <a:buAutoNum type="arabicPeriod"/>
              <a:defRPr/>
            </a:pPr>
            <a:endParaRPr lang="en-US" dirty="0" smtClean="0"/>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EE264B30-264C-4D6F-AF73-0FE781FCAD29}" type="slidenum">
              <a:rPr lang="en-US">
                <a:latin typeface="Arial" pitchFamily="34" charset="0"/>
              </a:rPr>
              <a:pPr/>
              <a:t>21</a:t>
            </a:fld>
            <a:endParaRPr lang="en-US">
              <a:latin typeface="Arial" pitchFamily="34" charset="0"/>
            </a:endParaRPr>
          </a:p>
        </p:txBody>
      </p:sp>
    </p:spTree>
    <p:extLst>
      <p:ext uri="{BB962C8B-B14F-4D97-AF65-F5344CB8AC3E}">
        <p14:creationId xmlns:p14="http://schemas.microsoft.com/office/powerpoint/2010/main" val="49393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dirty="0" smtClean="0"/>
              <a:t>El cortisol presenta </a:t>
            </a:r>
            <a:r>
              <a:rPr lang="es-ES" u="sng" dirty="0" smtClean="0"/>
              <a:t>efectos sobre el metabolismo</a:t>
            </a:r>
            <a:r>
              <a:rPr lang="es-ES" dirty="0" smtClean="0"/>
              <a:t>. </a:t>
            </a:r>
          </a:p>
          <a:p>
            <a:pPr algn="just"/>
            <a:r>
              <a:rPr lang="es-ES" dirty="0" smtClean="0"/>
              <a:t>En el caso de los carbohidratos, aumenta la gluconeogénesis hepática porque esta hormona aumenta la cantidad de las enzimas que intervienen en este proceso, además moviliza aminoácidos de los tejidos </a:t>
            </a:r>
            <a:r>
              <a:rPr lang="es-ES" dirty="0" err="1" smtClean="0"/>
              <a:t>extrahepáticos</a:t>
            </a:r>
            <a:r>
              <a:rPr lang="es-ES" dirty="0" smtClean="0"/>
              <a:t>. </a:t>
            </a:r>
          </a:p>
          <a:p>
            <a:pPr algn="just"/>
            <a:r>
              <a:rPr lang="es-ES" dirty="0" smtClean="0"/>
              <a:t>Otro efecto sobre este metabolismo es la disminución de la utilización de glucosa por la célula. Ambos mecanismos tienden a aumentar la glicemia, por eso el exceso de su secreción tiene efecto </a:t>
            </a:r>
            <a:r>
              <a:rPr lang="es-ES" dirty="0" err="1" smtClean="0"/>
              <a:t>diabetógeno</a:t>
            </a:r>
            <a:r>
              <a:rPr lang="es-ES" dirty="0" smtClean="0"/>
              <a:t>, el cual </a:t>
            </a:r>
            <a:r>
              <a:rPr lang="es-MX" dirty="0" smtClean="0"/>
              <a:t>produce una Diabetes suprarrenal, la cual es moderadamente sensible a la insulina.</a:t>
            </a:r>
            <a:endParaRPr lang="en-US" dirty="0" smtClean="0"/>
          </a:p>
          <a:p>
            <a:pPr algn="just"/>
            <a:r>
              <a:rPr lang="es-ES" dirty="0" smtClean="0"/>
              <a:t>En el caso de las proteínas, disminuye la síntesis y aumenta el catabolismo en los tejidos </a:t>
            </a:r>
            <a:r>
              <a:rPr lang="es-ES" dirty="0" err="1" smtClean="0"/>
              <a:t>extrahepáticos</a:t>
            </a:r>
            <a:r>
              <a:rPr lang="es-ES" dirty="0" smtClean="0"/>
              <a:t>, principalmente en el músculo, esto conlleva a un aumento de los aminoácidos en el plasma los que son utilizados para la síntesis de proteínas hepáticas y plasmáticas y para la gluconeogénesis.</a:t>
            </a:r>
            <a:endParaRPr lang="en-US" dirty="0" smtClean="0"/>
          </a:p>
          <a:p>
            <a:pPr algn="just"/>
            <a:r>
              <a:rPr lang="es-ES" dirty="0" smtClean="0"/>
              <a:t>En el caso de las grasas, el cortisol moviliza los ácidos grasos del tejido adiposo y favorece su utilización con fines energéticos, esto se pone de manifiesto sobre todo en el ayuno prolongado y en otras situaciones de estrés.</a:t>
            </a:r>
            <a:endParaRPr lang="en-US" dirty="0" smtClean="0"/>
          </a:p>
        </p:txBody>
      </p:sp>
      <p:sp>
        <p:nvSpPr>
          <p:cNvPr id="460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DF99448-1BD0-4552-8EEA-042BAF68E01C}" type="slidenum">
              <a:rPr lang="en-US">
                <a:latin typeface="Arial" pitchFamily="34" charset="0"/>
              </a:rPr>
              <a:pPr/>
              <a:t>22</a:t>
            </a:fld>
            <a:endParaRPr lang="en-US">
              <a:latin typeface="Arial" pitchFamily="34" charset="0"/>
            </a:endParaRPr>
          </a:p>
        </p:txBody>
      </p:sp>
    </p:spTree>
    <p:extLst>
      <p:ext uri="{BB962C8B-B14F-4D97-AF65-F5344CB8AC3E}">
        <p14:creationId xmlns:p14="http://schemas.microsoft.com/office/powerpoint/2010/main" val="324784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BDF4887-68F1-4D4E-B586-8A4ED5E62B39}" type="datetimeFigureOut">
              <a:rPr lang="es-ES" smtClean="0"/>
              <a:pPr/>
              <a:t>14/09/2020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57ED7C-4890-4BC4-A0F6-4952ACC61367}" type="slidenum">
              <a:rPr lang="es-ES" smtClean="0"/>
              <a:pPr/>
              <a:t>‹Nº›</a:t>
            </a:fld>
            <a:endParaRPr lang="es-ES"/>
          </a:p>
        </p:txBody>
      </p:sp>
    </p:spTree>
    <p:extLst>
      <p:ext uri="{BB962C8B-B14F-4D97-AF65-F5344CB8AC3E}">
        <p14:creationId xmlns:p14="http://schemas.microsoft.com/office/powerpoint/2010/main" val="1646978676"/>
      </p:ext>
    </p:extLst>
  </p:cSld>
  <p:clrMapOvr>
    <a:masterClrMapping/>
  </p:clrMapOvr>
  <p:transition spd="med">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BDF4887-68F1-4D4E-B586-8A4ED5E62B39}" type="datetimeFigureOut">
              <a:rPr lang="es-ES" smtClean="0"/>
              <a:pPr/>
              <a:t>14/09/2020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57ED7C-4890-4BC4-A0F6-4952ACC61367}" type="slidenum">
              <a:rPr lang="es-ES" smtClean="0"/>
              <a:pPr/>
              <a:t>‹Nº›</a:t>
            </a:fld>
            <a:endParaRPr lang="es-ES"/>
          </a:p>
        </p:txBody>
      </p:sp>
    </p:spTree>
    <p:extLst>
      <p:ext uri="{BB962C8B-B14F-4D97-AF65-F5344CB8AC3E}">
        <p14:creationId xmlns:p14="http://schemas.microsoft.com/office/powerpoint/2010/main" val="4076586333"/>
      </p:ext>
    </p:extLst>
  </p:cSld>
  <p:clrMapOvr>
    <a:masterClrMapping/>
  </p:clrMapOvr>
  <p:transition spd="med">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BDF4887-68F1-4D4E-B586-8A4ED5E62B39}" type="datetimeFigureOut">
              <a:rPr lang="es-ES" smtClean="0"/>
              <a:pPr/>
              <a:t>14/09/2020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57ED7C-4890-4BC4-A0F6-4952ACC61367}" type="slidenum">
              <a:rPr lang="es-ES" smtClean="0"/>
              <a:pPr/>
              <a:t>‹Nº›</a:t>
            </a:fld>
            <a:endParaRPr lang="es-ES"/>
          </a:p>
        </p:txBody>
      </p:sp>
    </p:spTree>
    <p:extLst>
      <p:ext uri="{BB962C8B-B14F-4D97-AF65-F5344CB8AC3E}">
        <p14:creationId xmlns:p14="http://schemas.microsoft.com/office/powerpoint/2010/main" val="3895731574"/>
      </p:ext>
    </p:extLst>
  </p:cSld>
  <p:clrMapOvr>
    <a:masterClrMapping/>
  </p:clrMapOvr>
  <p:transition spd="med">
    <p:zo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42DC829-671B-4545-A3A3-DB935F756F2A}" type="slidenum">
              <a:rPr lang="es-ES"/>
              <a:pPr>
                <a:defRPr/>
              </a:pPr>
              <a:t>‹Nº›</a:t>
            </a:fld>
            <a:endParaRPr lang="es-ES"/>
          </a:p>
        </p:txBody>
      </p:sp>
    </p:spTree>
    <p:extLst>
      <p:ext uri="{BB962C8B-B14F-4D97-AF65-F5344CB8AC3E}">
        <p14:creationId xmlns:p14="http://schemas.microsoft.com/office/powerpoint/2010/main" val="219993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2D28B0B-A999-4BE2-BB3E-290DB3A38654}" type="slidenum">
              <a:rPr lang="es-ES"/>
              <a:pPr>
                <a:defRPr/>
              </a:pPr>
              <a:t>‹Nº›</a:t>
            </a:fld>
            <a:endParaRPr lang="es-ES"/>
          </a:p>
        </p:txBody>
      </p:sp>
    </p:spTree>
    <p:extLst>
      <p:ext uri="{BB962C8B-B14F-4D97-AF65-F5344CB8AC3E}">
        <p14:creationId xmlns:p14="http://schemas.microsoft.com/office/powerpoint/2010/main" val="32698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BDF4887-68F1-4D4E-B586-8A4ED5E62B39}" type="datetimeFigureOut">
              <a:rPr lang="es-ES" smtClean="0"/>
              <a:pPr/>
              <a:t>14/09/2020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57ED7C-4890-4BC4-A0F6-4952ACC61367}" type="slidenum">
              <a:rPr lang="es-ES" smtClean="0"/>
              <a:pPr/>
              <a:t>‹Nº›</a:t>
            </a:fld>
            <a:endParaRPr lang="es-ES"/>
          </a:p>
        </p:txBody>
      </p:sp>
    </p:spTree>
    <p:extLst>
      <p:ext uri="{BB962C8B-B14F-4D97-AF65-F5344CB8AC3E}">
        <p14:creationId xmlns:p14="http://schemas.microsoft.com/office/powerpoint/2010/main" val="2681470317"/>
      </p:ext>
    </p:extLst>
  </p:cSld>
  <p:clrMapOvr>
    <a:masterClrMapping/>
  </p:clrMapOvr>
  <p:transition spd="med">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BDF4887-68F1-4D4E-B586-8A4ED5E62B39}" type="datetimeFigureOut">
              <a:rPr lang="es-ES" smtClean="0"/>
              <a:pPr/>
              <a:t>14/09/2020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57ED7C-4890-4BC4-A0F6-4952ACC61367}" type="slidenum">
              <a:rPr lang="es-ES" smtClean="0"/>
              <a:pPr/>
              <a:t>‹Nº›</a:t>
            </a:fld>
            <a:endParaRPr lang="es-ES"/>
          </a:p>
        </p:txBody>
      </p:sp>
    </p:spTree>
    <p:extLst>
      <p:ext uri="{BB962C8B-B14F-4D97-AF65-F5344CB8AC3E}">
        <p14:creationId xmlns:p14="http://schemas.microsoft.com/office/powerpoint/2010/main" val="1975918218"/>
      </p:ext>
    </p:extLst>
  </p:cSld>
  <p:clrMapOvr>
    <a:masterClrMapping/>
  </p:clrMapOvr>
  <p:transition spd="med">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BDF4887-68F1-4D4E-B586-8A4ED5E62B39}" type="datetimeFigureOut">
              <a:rPr lang="es-ES" smtClean="0"/>
              <a:pPr/>
              <a:t>14/09/2020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A57ED7C-4890-4BC4-A0F6-4952ACC61367}" type="slidenum">
              <a:rPr lang="es-ES" smtClean="0"/>
              <a:pPr/>
              <a:t>‹Nº›</a:t>
            </a:fld>
            <a:endParaRPr lang="es-ES"/>
          </a:p>
        </p:txBody>
      </p:sp>
    </p:spTree>
    <p:extLst>
      <p:ext uri="{BB962C8B-B14F-4D97-AF65-F5344CB8AC3E}">
        <p14:creationId xmlns:p14="http://schemas.microsoft.com/office/powerpoint/2010/main" val="2432063394"/>
      </p:ext>
    </p:extLst>
  </p:cSld>
  <p:clrMapOvr>
    <a:masterClrMapping/>
  </p:clrMapOvr>
  <p:transition spd="med">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BDF4887-68F1-4D4E-B586-8A4ED5E62B39}" type="datetimeFigureOut">
              <a:rPr lang="es-ES" smtClean="0"/>
              <a:pPr/>
              <a:t>14/09/2020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A57ED7C-4890-4BC4-A0F6-4952ACC61367}" type="slidenum">
              <a:rPr lang="es-ES" smtClean="0"/>
              <a:pPr/>
              <a:t>‹Nº›</a:t>
            </a:fld>
            <a:endParaRPr lang="es-ES"/>
          </a:p>
        </p:txBody>
      </p:sp>
    </p:spTree>
    <p:extLst>
      <p:ext uri="{BB962C8B-B14F-4D97-AF65-F5344CB8AC3E}">
        <p14:creationId xmlns:p14="http://schemas.microsoft.com/office/powerpoint/2010/main" val="2569611377"/>
      </p:ext>
    </p:extLst>
  </p:cSld>
  <p:clrMapOvr>
    <a:masterClrMapping/>
  </p:clrMapOvr>
  <p:transition spd="med">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BDF4887-68F1-4D4E-B586-8A4ED5E62B39}" type="datetimeFigureOut">
              <a:rPr lang="es-ES" smtClean="0"/>
              <a:pPr/>
              <a:t>14/09/2020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A57ED7C-4890-4BC4-A0F6-4952ACC61367}" type="slidenum">
              <a:rPr lang="es-ES" smtClean="0"/>
              <a:pPr/>
              <a:t>‹Nº›</a:t>
            </a:fld>
            <a:endParaRPr lang="es-ES"/>
          </a:p>
        </p:txBody>
      </p:sp>
    </p:spTree>
    <p:extLst>
      <p:ext uri="{BB962C8B-B14F-4D97-AF65-F5344CB8AC3E}">
        <p14:creationId xmlns:p14="http://schemas.microsoft.com/office/powerpoint/2010/main" val="1558521013"/>
      </p:ext>
    </p:extLst>
  </p:cSld>
  <p:clrMapOvr>
    <a:masterClrMapping/>
  </p:clrMapOvr>
  <p:transition spd="med">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DF4887-68F1-4D4E-B586-8A4ED5E62B39}" type="datetimeFigureOut">
              <a:rPr lang="es-ES" smtClean="0"/>
              <a:pPr/>
              <a:t>14/09/2020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A57ED7C-4890-4BC4-A0F6-4952ACC61367}" type="slidenum">
              <a:rPr lang="es-ES" smtClean="0"/>
              <a:pPr/>
              <a:t>‹Nº›</a:t>
            </a:fld>
            <a:endParaRPr lang="es-ES"/>
          </a:p>
        </p:txBody>
      </p:sp>
    </p:spTree>
    <p:extLst>
      <p:ext uri="{BB962C8B-B14F-4D97-AF65-F5344CB8AC3E}">
        <p14:creationId xmlns:p14="http://schemas.microsoft.com/office/powerpoint/2010/main" val="683570114"/>
      </p:ext>
    </p:extLst>
  </p:cSld>
  <p:clrMapOvr>
    <a:masterClrMapping/>
  </p:clrMapOvr>
  <p:transition spd="med">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DF4887-68F1-4D4E-B586-8A4ED5E62B39}" type="datetimeFigureOut">
              <a:rPr lang="es-ES" smtClean="0"/>
              <a:pPr/>
              <a:t>14/09/2020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A57ED7C-4890-4BC4-A0F6-4952ACC61367}" type="slidenum">
              <a:rPr lang="es-ES" smtClean="0"/>
              <a:pPr/>
              <a:t>‹Nº›</a:t>
            </a:fld>
            <a:endParaRPr lang="es-ES"/>
          </a:p>
        </p:txBody>
      </p:sp>
    </p:spTree>
    <p:extLst>
      <p:ext uri="{BB962C8B-B14F-4D97-AF65-F5344CB8AC3E}">
        <p14:creationId xmlns:p14="http://schemas.microsoft.com/office/powerpoint/2010/main" val="3124795573"/>
      </p:ext>
    </p:extLst>
  </p:cSld>
  <p:clrMapOvr>
    <a:masterClrMapping/>
  </p:clrMapOvr>
  <p:transition spd="med">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DF4887-68F1-4D4E-B586-8A4ED5E62B39}" type="datetimeFigureOut">
              <a:rPr lang="es-ES" smtClean="0"/>
              <a:pPr/>
              <a:t>14/09/2020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A57ED7C-4890-4BC4-A0F6-4952ACC61367}" type="slidenum">
              <a:rPr lang="es-ES" smtClean="0"/>
              <a:pPr/>
              <a:t>‹Nº›</a:t>
            </a:fld>
            <a:endParaRPr lang="es-ES"/>
          </a:p>
        </p:txBody>
      </p:sp>
    </p:spTree>
    <p:extLst>
      <p:ext uri="{BB962C8B-B14F-4D97-AF65-F5344CB8AC3E}">
        <p14:creationId xmlns:p14="http://schemas.microsoft.com/office/powerpoint/2010/main" val="3057259856"/>
      </p:ext>
    </p:extLst>
  </p:cSld>
  <p:clrMapOvr>
    <a:masterClrMapping/>
  </p:clrMapOvr>
  <p:transition spd="med">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F4887-68F1-4D4E-B586-8A4ED5E62B39}" type="datetimeFigureOut">
              <a:rPr lang="es-ES" smtClean="0"/>
              <a:pPr/>
              <a:t>14/09/2020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7ED7C-4890-4BC4-A0F6-4952ACC61367}" type="slidenum">
              <a:rPr lang="es-ES" smtClean="0"/>
              <a:pPr/>
              <a:t>‹Nº›</a:t>
            </a:fld>
            <a:endParaRPr lang="es-ES"/>
          </a:p>
        </p:txBody>
      </p:sp>
    </p:spTree>
    <p:extLst>
      <p:ext uri="{BB962C8B-B14F-4D97-AF65-F5344CB8AC3E}">
        <p14:creationId xmlns:p14="http://schemas.microsoft.com/office/powerpoint/2010/main" val="38962318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med">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nature.com/tp/journal/v6/n5/full/tp201679a.html"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429388" y="6286520"/>
            <a:ext cx="2714612" cy="461665"/>
          </a:xfrm>
          <a:prstGeom prst="rect">
            <a:avLst/>
          </a:prstGeom>
          <a:noFill/>
        </p:spPr>
        <p:txBody>
          <a:bodyPr wrap="square" rtlCol="0">
            <a:spAutoFit/>
          </a:bodyPr>
          <a:lstStyle/>
          <a:p>
            <a:r>
              <a:rPr lang="es-ES" sz="1200" dirty="0" smtClean="0"/>
              <a:t>Dra. Mayppe González Jardinez</a:t>
            </a:r>
          </a:p>
          <a:p>
            <a:r>
              <a:rPr lang="es-ES" sz="1200" dirty="0" smtClean="0"/>
              <a:t>Profesora Auxiliar de Fisiología,2020. </a:t>
            </a:r>
            <a:endParaRPr lang="es-ES" sz="1200" dirty="0"/>
          </a:p>
        </p:txBody>
      </p:sp>
      <p:sp>
        <p:nvSpPr>
          <p:cNvPr id="9" name="8 Rectángulo"/>
          <p:cNvSpPr/>
          <p:nvPr/>
        </p:nvSpPr>
        <p:spPr>
          <a:xfrm>
            <a:off x="179512" y="1672025"/>
            <a:ext cx="4392488" cy="4524315"/>
          </a:xfrm>
          <a:prstGeom prst="rect">
            <a:avLst/>
          </a:prstGeom>
          <a:blipFill>
            <a:blip r:embed="rId3"/>
            <a:tile tx="0" ty="0" sx="100000" sy="100000" flip="none" algn="tl"/>
          </a:blipFill>
          <a:ln>
            <a:solidFill>
              <a:srgbClr val="008000"/>
            </a:solidFill>
          </a:ln>
          <a:effectLst>
            <a:outerShdw blurRad="50800" dist="50800" dir="5400000" algn="ctr" rotWithShape="0">
              <a:schemeClr val="tx1"/>
            </a:outerShdw>
          </a:effectLst>
          <a:scene3d>
            <a:camera prst="perspectiveHeroicExtremeRightFacing"/>
            <a:lightRig rig="threePt" dir="t"/>
          </a:scene3d>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función y el control de las hormonas producidas del </a:t>
            </a:r>
            <a:r>
              <a:rPr lang="es-ES" sz="48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sistema </a:t>
            </a:r>
          </a:p>
          <a:p>
            <a:pPr algn="ctr"/>
            <a:r>
              <a:rPr lang="es-ES" sz="48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endocrino </a:t>
            </a:r>
            <a:endPar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Título"/>
          <p:cNvSpPr>
            <a:spLocks noGrp="1"/>
          </p:cNvSpPr>
          <p:nvPr>
            <p:ph type="ctrTitle"/>
          </p:nvPr>
        </p:nvSpPr>
        <p:spPr/>
        <p:txBody>
          <a:bodyPr/>
          <a:lstStyle/>
          <a:p>
            <a:endParaRPr lang="es-ES" dirty="0"/>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5572132" y="1214423"/>
            <a:ext cx="3571868" cy="5643578"/>
          </a:xfrm>
          <a:prstGeom prst="rect">
            <a:avLst/>
          </a:prstGeom>
          <a:noFill/>
          <a:ln w="9525">
            <a:noFill/>
            <a:miter lim="800000"/>
            <a:headEnd/>
            <a:tailEnd/>
          </a:ln>
          <a:effectLst/>
        </p:spPr>
      </p:pic>
      <p:sp>
        <p:nvSpPr>
          <p:cNvPr id="3" name="2 Rectángulo"/>
          <p:cNvSpPr/>
          <p:nvPr/>
        </p:nvSpPr>
        <p:spPr>
          <a:xfrm>
            <a:off x="3643306" y="0"/>
            <a:ext cx="5500694" cy="7144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rPr>
              <a:t>Solución del Problema </a:t>
            </a:r>
            <a:endParaRPr lang="es-ES" sz="4400" b="1" dirty="0">
              <a:solidFill>
                <a:schemeClr val="tx1"/>
              </a:solidFill>
            </a:endParaRPr>
          </a:p>
        </p:txBody>
      </p:sp>
      <p:pic>
        <p:nvPicPr>
          <p:cNvPr id="4" name="Picture 4"/>
          <p:cNvPicPr>
            <a:picLocks noChangeAspect="1" noChangeArrowheads="1"/>
          </p:cNvPicPr>
          <p:nvPr/>
        </p:nvPicPr>
        <p:blipFill>
          <a:blip r:embed="rId3"/>
          <a:srcRect/>
          <a:stretch>
            <a:fillRect/>
          </a:stretch>
        </p:blipFill>
        <p:spPr bwMode="auto">
          <a:xfrm>
            <a:off x="0" y="3071810"/>
            <a:ext cx="5214942" cy="378619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3643306" y="2571744"/>
            <a:ext cx="3071834" cy="419100"/>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42844" y="285729"/>
            <a:ext cx="4429156" cy="6357982"/>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4788024" y="295715"/>
            <a:ext cx="4143404" cy="6357982"/>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srcRect/>
          <a:stretch>
            <a:fillRect/>
          </a:stretch>
        </p:blipFill>
        <p:spPr bwMode="auto">
          <a:xfrm>
            <a:off x="214282" y="214290"/>
            <a:ext cx="8643998" cy="6429420"/>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isel"/>
          <p:cNvSpPr/>
          <p:nvPr/>
        </p:nvSpPr>
        <p:spPr>
          <a:xfrm>
            <a:off x="395536" y="692696"/>
            <a:ext cx="8424936" cy="3528392"/>
          </a:xfrm>
          <a:prstGeom prst="bevel">
            <a:avLst/>
          </a:prstGeom>
          <a:blipFill>
            <a:blip r:embed="rId2"/>
            <a:tile tx="0" ty="0" sx="100000" sy="100000" flip="none" algn="tl"/>
          </a:blipFill>
          <a:ln>
            <a:solidFill>
              <a:srgbClr val="C00000"/>
            </a:solidFill>
          </a:ln>
          <a:effectLst>
            <a:innerShdw blurRad="114300">
              <a:prstClr val="black"/>
            </a:inn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ES" sz="3200" b="1" dirty="0">
                <a:solidFill>
                  <a:schemeClr val="tx1"/>
                </a:solidFill>
                <a:cs typeface="Arial" panose="020B0604020202020204" pitchFamily="34" charset="0"/>
              </a:rPr>
              <a:t>La depresión y el estrés no solo dejan un rastro palpable en nuestro rostro sino que contribuyen a acortar nuestra vida alterando nuestra actividad genética</a:t>
            </a:r>
            <a:r>
              <a:rPr lang="es-ES" dirty="0">
                <a:solidFill>
                  <a:srgbClr val="FFFF00"/>
                </a:solidFill>
                <a:latin typeface="Arial" panose="020B0604020202020204" pitchFamily="34" charset="0"/>
                <a:cs typeface="Arial" panose="020B0604020202020204" pitchFamily="34" charset="0"/>
              </a:rPr>
              <a:t>.</a:t>
            </a:r>
          </a:p>
        </p:txBody>
      </p:sp>
      <p:sp>
        <p:nvSpPr>
          <p:cNvPr id="5" name="4 Rectángulo"/>
          <p:cNvSpPr/>
          <p:nvPr/>
        </p:nvSpPr>
        <p:spPr>
          <a:xfrm>
            <a:off x="795359" y="4956979"/>
            <a:ext cx="7992888" cy="1323439"/>
          </a:xfrm>
          <a:prstGeom prst="rect">
            <a:avLst/>
          </a:prstGeom>
          <a:ln>
            <a:solidFill>
              <a:srgbClr val="C00000"/>
            </a:solidFill>
          </a:ln>
        </p:spPr>
        <p:txBody>
          <a:bodyPr wrap="square">
            <a:spAutoFit/>
          </a:bodyPr>
          <a:lstStyle/>
          <a:p>
            <a:r>
              <a:rPr lang="es-ES" sz="2000" b="1" dirty="0">
                <a:cs typeface="Arial" pitchFamily="34" charset="0"/>
              </a:rPr>
              <a:t>Escuela de Medicina de la Universidad de Indiana, Estados Unidos y el Instituto de Investigación </a:t>
            </a:r>
            <a:r>
              <a:rPr lang="es-ES" sz="2000" b="1" dirty="0" err="1">
                <a:cs typeface="Arial" pitchFamily="34" charset="0"/>
              </a:rPr>
              <a:t>Scripps</a:t>
            </a:r>
            <a:r>
              <a:rPr lang="es-ES" sz="2000" b="1" dirty="0">
                <a:cs typeface="Arial" pitchFamily="34" charset="0"/>
              </a:rPr>
              <a:t> especializado en biomedicina. </a:t>
            </a:r>
          </a:p>
          <a:p>
            <a:r>
              <a:rPr lang="es-ES" sz="2000" b="1" dirty="0">
                <a:cs typeface="Arial" pitchFamily="34" charset="0"/>
              </a:rPr>
              <a:t>Publicado en la Revista Molecular </a:t>
            </a:r>
            <a:r>
              <a:rPr lang="es-ES" sz="2000" b="1" dirty="0" err="1">
                <a:cs typeface="Arial" pitchFamily="34" charset="0"/>
              </a:rPr>
              <a:t>Psychiatry</a:t>
            </a:r>
            <a:r>
              <a:rPr lang="es-ES" sz="2000" b="1" dirty="0">
                <a:cs typeface="Arial" pitchFamily="34" charset="0"/>
              </a:rPr>
              <a:t>: </a:t>
            </a:r>
            <a:r>
              <a:rPr lang="es-ES" sz="2000" b="1" u="sng" dirty="0">
                <a:hlinkClick r:id="rId3"/>
              </a:rPr>
              <a:t>http://</a:t>
            </a:r>
            <a:r>
              <a:rPr lang="es-ES" sz="2000" b="1" u="sng" dirty="0" smtClean="0">
                <a:hlinkClick r:id="rId3"/>
              </a:rPr>
              <a:t>www.nature.com/tp/journal/v6/n5/full/tp2016 79a.html</a:t>
            </a:r>
            <a:endParaRPr lang="es-ES" sz="2000" b="1" dirty="0">
              <a:cs typeface="Arial" pitchFamily="34" charset="0"/>
            </a:endParaRPr>
          </a:p>
        </p:txBody>
      </p:sp>
    </p:spTree>
    <p:extLst>
      <p:ext uri="{BB962C8B-B14F-4D97-AF65-F5344CB8AC3E}">
        <p14:creationId xmlns:p14="http://schemas.microsoft.com/office/powerpoint/2010/main" val="3020887259"/>
      </p:ext>
    </p:extLst>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44705" y="548680"/>
            <a:ext cx="4155992" cy="1384995"/>
          </a:xfrm>
          <a:prstGeom prst="rect">
            <a:avLst/>
          </a:prstGeom>
          <a:ln w="28575">
            <a:solidFill>
              <a:srgbClr val="7030A0"/>
            </a:solidFill>
          </a:ln>
        </p:spPr>
        <p:txBody>
          <a:bodyPr wrap="square">
            <a:spAutoFit/>
          </a:bodyPr>
          <a:lstStyle/>
          <a:p>
            <a:pPr>
              <a:buFontTx/>
              <a:buChar char="•"/>
              <a:defRPr/>
            </a:pPr>
            <a:r>
              <a:rPr lang="es-ES" sz="2800" dirty="0" smtClean="0"/>
              <a:t> Robert </a:t>
            </a:r>
            <a:r>
              <a:rPr lang="es-ES" sz="2800" dirty="0"/>
              <a:t>Hook (siglo XVII)</a:t>
            </a:r>
          </a:p>
          <a:p>
            <a:pPr>
              <a:buFontTx/>
              <a:buChar char="•"/>
              <a:defRPr/>
            </a:pPr>
            <a:r>
              <a:rPr lang="es-ES" sz="2800" dirty="0"/>
              <a:t> </a:t>
            </a:r>
            <a:r>
              <a:rPr lang="es-ES" sz="2800" dirty="0" err="1" smtClean="0"/>
              <a:t>Cannon</a:t>
            </a:r>
            <a:r>
              <a:rPr lang="es-ES" sz="2800" dirty="0" smtClean="0"/>
              <a:t> </a:t>
            </a:r>
            <a:r>
              <a:rPr lang="es-ES" sz="2800" dirty="0"/>
              <a:t>(1929)</a:t>
            </a:r>
          </a:p>
          <a:p>
            <a:pPr>
              <a:buFontTx/>
              <a:buChar char="•"/>
              <a:defRPr/>
            </a:pPr>
            <a:r>
              <a:rPr lang="es-ES" sz="2800" dirty="0"/>
              <a:t>  </a:t>
            </a:r>
            <a:r>
              <a:rPr lang="es-ES" sz="2800" u="sng" dirty="0"/>
              <a:t>Hans Selye</a:t>
            </a:r>
            <a:r>
              <a:rPr lang="es-ES" sz="2800" dirty="0"/>
              <a:t> (1936)</a:t>
            </a:r>
          </a:p>
        </p:txBody>
      </p:sp>
      <p:sp>
        <p:nvSpPr>
          <p:cNvPr id="5" name="4 Rectángulo"/>
          <p:cNvSpPr/>
          <p:nvPr/>
        </p:nvSpPr>
        <p:spPr>
          <a:xfrm>
            <a:off x="4384468" y="2185719"/>
            <a:ext cx="4572000" cy="2554545"/>
          </a:xfrm>
          <a:prstGeom prst="rect">
            <a:avLst/>
          </a:prstGeom>
          <a:ln w="28575">
            <a:solidFill>
              <a:srgbClr val="7030A0"/>
            </a:solidFill>
          </a:ln>
          <a:scene3d>
            <a:camera prst="isometricOffAxis1Right"/>
            <a:lightRig rig="threePt" dir="t"/>
          </a:scene3d>
          <a:sp3d>
            <a:bevelT prst="slope"/>
          </a:sp3d>
        </p:spPr>
        <p:txBody>
          <a:bodyPr>
            <a:spAutoFit/>
          </a:bodyPr>
          <a:lstStyle/>
          <a:p>
            <a:pPr>
              <a:defRPr/>
            </a:pPr>
            <a:r>
              <a:rPr lang="es-ES" sz="3200" dirty="0"/>
              <a:t>Síndrome general de </a:t>
            </a:r>
          </a:p>
          <a:p>
            <a:pPr>
              <a:defRPr/>
            </a:pPr>
            <a:r>
              <a:rPr lang="es-ES" sz="3200" dirty="0" smtClean="0"/>
              <a:t>adaptación. Conjunto </a:t>
            </a:r>
            <a:r>
              <a:rPr lang="es-ES" sz="3200" dirty="0"/>
              <a:t>de cambios </a:t>
            </a:r>
            <a:r>
              <a:rPr lang="es-ES" sz="3200" dirty="0" smtClean="0"/>
              <a:t>orgánicos </a:t>
            </a:r>
            <a:r>
              <a:rPr lang="es-ES" sz="3200" dirty="0"/>
              <a:t>a una gran </a:t>
            </a:r>
            <a:r>
              <a:rPr lang="es-ES" sz="3200" dirty="0" smtClean="0"/>
              <a:t>variedad de </a:t>
            </a:r>
            <a:r>
              <a:rPr lang="es-ES" sz="3200" dirty="0"/>
              <a:t>estímulos </a:t>
            </a:r>
            <a:r>
              <a:rPr lang="es-ES" sz="3200" dirty="0" smtClean="0"/>
              <a:t>nocivos.</a:t>
            </a:r>
            <a:endParaRPr lang="es-ES" sz="3200" dirty="0"/>
          </a:p>
        </p:txBody>
      </p:sp>
      <p:sp>
        <p:nvSpPr>
          <p:cNvPr id="6" name="5 Flecha abajo"/>
          <p:cNvSpPr/>
          <p:nvPr/>
        </p:nvSpPr>
        <p:spPr>
          <a:xfrm>
            <a:off x="5724128" y="1902072"/>
            <a:ext cx="360040" cy="504056"/>
          </a:xfrm>
          <a:prstGeom prst="downArrow">
            <a:avLst/>
          </a:prstGeom>
          <a:solidFill>
            <a:srgbClr val="C00000"/>
          </a:solidFill>
          <a:effectLst>
            <a:glow rad="127000">
              <a:srgbClr val="7030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244776" y="4896160"/>
            <a:ext cx="8711692" cy="1938992"/>
          </a:xfrm>
          <a:prstGeom prst="rect">
            <a:avLst/>
          </a:prstGeom>
          <a:ln w="38100">
            <a:solidFill>
              <a:srgbClr val="C00000"/>
            </a:solidFill>
          </a:ln>
        </p:spPr>
        <p:txBody>
          <a:bodyPr wrap="square">
            <a:spAutoFit/>
          </a:bodyPr>
          <a:lstStyle/>
          <a:p>
            <a:r>
              <a:rPr lang="es-ES" sz="2400" dirty="0"/>
              <a:t>La respuesta al estrés tiene tres etapas: </a:t>
            </a:r>
            <a:endParaRPr lang="es-ES" sz="2400" dirty="0" smtClean="0"/>
          </a:p>
          <a:p>
            <a:r>
              <a:rPr lang="es-ES" sz="2400" dirty="0" smtClean="0"/>
              <a:t>1</a:t>
            </a:r>
            <a:r>
              <a:rPr lang="es-ES" sz="2400" dirty="0"/>
              <a:t>) </a:t>
            </a:r>
            <a:r>
              <a:rPr lang="es-ES" sz="2400" dirty="0" smtClean="0"/>
              <a:t>De alarma(la acción), las </a:t>
            </a:r>
            <a:r>
              <a:rPr lang="es-ES" sz="2400" dirty="0"/>
              <a:t>glándulas suprarrenales se </a:t>
            </a:r>
            <a:r>
              <a:rPr lang="es-ES" sz="2400" dirty="0" smtClean="0"/>
              <a:t>activan.</a:t>
            </a:r>
          </a:p>
          <a:p>
            <a:r>
              <a:rPr lang="es-ES" sz="2400" dirty="0" smtClean="0"/>
              <a:t>2</a:t>
            </a:r>
            <a:r>
              <a:rPr lang="es-ES" sz="2400" dirty="0"/>
              <a:t>) </a:t>
            </a:r>
            <a:r>
              <a:rPr lang="es-ES" sz="2400" dirty="0" smtClean="0"/>
              <a:t>De </a:t>
            </a:r>
            <a:r>
              <a:rPr lang="es-ES" sz="2400" dirty="0"/>
              <a:t>resistencia, en la cual ocurre </a:t>
            </a:r>
            <a:r>
              <a:rPr lang="es-ES" sz="2400" dirty="0" smtClean="0"/>
              <a:t>reajuste. Se reparan los daños.</a:t>
            </a:r>
          </a:p>
          <a:p>
            <a:r>
              <a:rPr lang="es-ES" sz="2400" dirty="0" smtClean="0"/>
              <a:t>3</a:t>
            </a:r>
            <a:r>
              <a:rPr lang="es-ES" sz="2400" dirty="0"/>
              <a:t>) </a:t>
            </a:r>
            <a:r>
              <a:rPr lang="es-ES" sz="2400" dirty="0" smtClean="0"/>
              <a:t>De agotamiento, </a:t>
            </a:r>
            <a:r>
              <a:rPr lang="es-ES" sz="2400" dirty="0"/>
              <a:t>el reajuste es incompleto, </a:t>
            </a:r>
            <a:r>
              <a:rPr lang="es-ES" sz="2400" dirty="0" smtClean="0"/>
              <a:t>puede </a:t>
            </a:r>
            <a:r>
              <a:rPr lang="es-ES" sz="2400" dirty="0"/>
              <a:t>llevar a </a:t>
            </a:r>
            <a:endParaRPr lang="es-ES" sz="2400" dirty="0" smtClean="0"/>
          </a:p>
          <a:p>
            <a:r>
              <a:rPr lang="es-ES" sz="2400" dirty="0"/>
              <a:t> </a:t>
            </a:r>
            <a:r>
              <a:rPr lang="es-ES" sz="2400" dirty="0" smtClean="0"/>
              <a:t>    enfermedad </a:t>
            </a:r>
            <a:r>
              <a:rPr lang="es-ES" sz="2400" dirty="0"/>
              <a:t>y posiblemente a la muerte. </a:t>
            </a:r>
          </a:p>
        </p:txBody>
      </p:sp>
      <p:sp>
        <p:nvSpPr>
          <p:cNvPr id="9" name="8 Flecha doblada"/>
          <p:cNvSpPr/>
          <p:nvPr/>
        </p:nvSpPr>
        <p:spPr>
          <a:xfrm rot="5215150" flipV="1">
            <a:off x="2607497" y="3119844"/>
            <a:ext cx="1415912" cy="1733794"/>
          </a:xfrm>
          <a:prstGeom prst="bentArrow">
            <a:avLst>
              <a:gd name="adj1" fmla="val 25000"/>
              <a:gd name="adj2" fmla="val 25000"/>
              <a:gd name="adj3" fmla="val 27420"/>
              <a:gd name="adj4" fmla="val 49204"/>
            </a:avLst>
          </a:prstGeom>
          <a:solidFill>
            <a:srgbClr val="C00000"/>
          </a:solidFill>
          <a:ln>
            <a:solidFill>
              <a:srgbClr val="7030A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1 Rectángulo"/>
          <p:cNvSpPr/>
          <p:nvPr/>
        </p:nvSpPr>
        <p:spPr>
          <a:xfrm>
            <a:off x="326322" y="2996952"/>
            <a:ext cx="2085437" cy="1200329"/>
          </a:xfrm>
          <a:prstGeom prst="rect">
            <a:avLst/>
          </a:prstGeom>
          <a:ln>
            <a:solidFill>
              <a:srgbClr val="7030A0"/>
            </a:solidFill>
          </a:ln>
        </p:spPr>
        <p:txBody>
          <a:bodyPr wrap="square">
            <a:spAutoFit/>
          </a:bodyPr>
          <a:lstStyle/>
          <a:p>
            <a:r>
              <a:rPr lang="es-ES" sz="2400" dirty="0" smtClean="0"/>
              <a:t>La </a:t>
            </a:r>
            <a:r>
              <a:rPr lang="es-ES" sz="2400" dirty="0"/>
              <a:t>ausencia de estrés supone la muerte</a:t>
            </a:r>
          </a:p>
        </p:txBody>
      </p:sp>
    </p:spTree>
    <p:extLst>
      <p:ext uri="{BB962C8B-B14F-4D97-AF65-F5344CB8AC3E}">
        <p14:creationId xmlns:p14="http://schemas.microsoft.com/office/powerpoint/2010/main" val="1746351338"/>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2" name="Rectangle 14"/>
          <p:cNvSpPr>
            <a:spLocks noChangeArrowheads="1"/>
          </p:cNvSpPr>
          <p:nvPr/>
        </p:nvSpPr>
        <p:spPr bwMode="auto">
          <a:xfrm>
            <a:off x="179388" y="188913"/>
            <a:ext cx="5184775" cy="1384995"/>
          </a:xfrm>
          <a:prstGeom prst="rect">
            <a:avLst/>
          </a:prstGeom>
          <a:solidFill>
            <a:schemeClr val="bg1"/>
          </a:solidFill>
          <a:ln w="19050">
            <a:solidFill>
              <a:schemeClr val="accent6">
                <a:lumMod val="75000"/>
              </a:schemeClr>
            </a:solidFill>
          </a:ln>
          <a:effectLst>
            <a:prstShdw prst="shdw18" dist="17961" dir="13500000">
              <a:schemeClr val="bg1">
                <a:gamma/>
                <a:shade val="60000"/>
                <a:invGamma/>
              </a:schemeClr>
            </a:prstShdw>
          </a:effectLs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s-ES" sz="2800" u="sng" dirty="0" smtClean="0">
                <a:latin typeface="+mn-lt"/>
              </a:rPr>
              <a:t>Cambio del medio interno</a:t>
            </a:r>
            <a:r>
              <a:rPr lang="es-ES" sz="2800" dirty="0" smtClean="0">
                <a:latin typeface="+mn-lt"/>
              </a:rPr>
              <a:t>:</a:t>
            </a:r>
          </a:p>
          <a:p>
            <a:pPr eaLnBrk="1" hangingPunct="1">
              <a:defRPr/>
            </a:pPr>
            <a:r>
              <a:rPr lang="es-ES" sz="2800" dirty="0" smtClean="0">
                <a:latin typeface="+mn-lt"/>
              </a:rPr>
              <a:t>  Lesión de un tejido</a:t>
            </a:r>
          </a:p>
          <a:p>
            <a:pPr eaLnBrk="1" hangingPunct="1">
              <a:defRPr/>
            </a:pPr>
            <a:r>
              <a:rPr lang="es-ES" sz="2800" dirty="0" smtClean="0">
                <a:latin typeface="+mn-lt"/>
              </a:rPr>
              <a:t>  Hipoglicemia</a:t>
            </a:r>
          </a:p>
        </p:txBody>
      </p:sp>
      <p:sp>
        <p:nvSpPr>
          <p:cNvPr id="43023" name="Rectangle 15"/>
          <p:cNvSpPr>
            <a:spLocks noChangeArrowheads="1"/>
          </p:cNvSpPr>
          <p:nvPr/>
        </p:nvSpPr>
        <p:spPr bwMode="auto">
          <a:xfrm>
            <a:off x="4572000" y="-34405"/>
            <a:ext cx="3528392" cy="1815882"/>
          </a:xfrm>
          <a:prstGeom prst="rect">
            <a:avLst/>
          </a:prstGeom>
          <a:solidFill>
            <a:schemeClr val="bg1"/>
          </a:solidFill>
          <a:ln>
            <a:solidFill>
              <a:srgbClr val="009900"/>
            </a:solidFill>
          </a:ln>
          <a:effectLst>
            <a:prstShdw prst="shdw18" dist="17961" dir="13500000">
              <a:schemeClr val="bg1">
                <a:gamma/>
                <a:shade val="60000"/>
                <a:invGamma/>
              </a:schemeClr>
            </a:prstShdw>
          </a:effectLst>
          <a:extLst/>
        </p:spPr>
        <p:txBody>
          <a:bodyPr wrap="square">
            <a:spAutoFit/>
          </a:bodyPr>
          <a:lstStyle/>
          <a:p>
            <a:pPr eaLnBrk="1" hangingPunct="1">
              <a:defRPr/>
            </a:pPr>
            <a:r>
              <a:rPr lang="es-ES" sz="2800" u="sng" dirty="0"/>
              <a:t>Psicológico</a:t>
            </a:r>
            <a:r>
              <a:rPr lang="es-ES" sz="2800" dirty="0"/>
              <a:t>:</a:t>
            </a:r>
          </a:p>
          <a:p>
            <a:pPr eaLnBrk="1" hangingPunct="1">
              <a:defRPr/>
            </a:pPr>
            <a:r>
              <a:rPr lang="es-ES" sz="2800" dirty="0"/>
              <a:t>  Miedo</a:t>
            </a:r>
          </a:p>
          <a:p>
            <a:pPr eaLnBrk="1" hangingPunct="1">
              <a:defRPr/>
            </a:pPr>
            <a:r>
              <a:rPr lang="es-ES" sz="2800" dirty="0"/>
              <a:t>  Rabia</a:t>
            </a:r>
          </a:p>
          <a:p>
            <a:pPr eaLnBrk="1" hangingPunct="1">
              <a:defRPr/>
            </a:pPr>
            <a:r>
              <a:rPr lang="es-ES" sz="2800" dirty="0"/>
              <a:t>  </a:t>
            </a:r>
            <a:r>
              <a:rPr lang="es-ES" sz="2800" dirty="0" smtClean="0"/>
              <a:t>Sorpresa,   </a:t>
            </a:r>
            <a:r>
              <a:rPr lang="es-ES" sz="2800" dirty="0"/>
              <a:t>Ansiedad</a:t>
            </a:r>
          </a:p>
        </p:txBody>
      </p:sp>
      <p:sp>
        <p:nvSpPr>
          <p:cNvPr id="43024" name="Rectangle 16"/>
          <p:cNvSpPr>
            <a:spLocks noChangeArrowheads="1"/>
          </p:cNvSpPr>
          <p:nvPr/>
        </p:nvSpPr>
        <p:spPr bwMode="auto">
          <a:xfrm>
            <a:off x="0" y="3457841"/>
            <a:ext cx="2771775" cy="2246769"/>
          </a:xfrm>
          <a:prstGeom prst="rect">
            <a:avLst/>
          </a:prstGeom>
          <a:solidFill>
            <a:schemeClr val="bg1"/>
          </a:solidFill>
          <a:ln>
            <a:solidFill>
              <a:srgbClr val="7030A0"/>
            </a:solidFill>
          </a:ln>
          <a:effectLst>
            <a:prstShdw prst="shdw18" dist="17961" dir="13500000">
              <a:schemeClr val="bg1">
                <a:gamma/>
                <a:shade val="60000"/>
                <a:invGamma/>
              </a:schemeClr>
            </a:prstShdw>
          </a:effectLst>
          <a:extLst/>
        </p:spPr>
        <p:txBody>
          <a:bodyPr wrap="square">
            <a:spAutoFit/>
          </a:bodyPr>
          <a:lstStyle/>
          <a:p>
            <a:pPr eaLnBrk="1" hangingPunct="1">
              <a:defRPr/>
            </a:pPr>
            <a:r>
              <a:rPr lang="es-ES" sz="2800" u="sng" dirty="0"/>
              <a:t>Estímulos del </a:t>
            </a:r>
          </a:p>
          <a:p>
            <a:pPr eaLnBrk="1" hangingPunct="1">
              <a:defRPr/>
            </a:pPr>
            <a:r>
              <a:rPr lang="es-ES" sz="2800" u="sng" dirty="0"/>
              <a:t>ambiente externo</a:t>
            </a:r>
            <a:r>
              <a:rPr lang="es-ES" sz="2800" dirty="0"/>
              <a:t>:</a:t>
            </a:r>
          </a:p>
          <a:p>
            <a:pPr eaLnBrk="1" hangingPunct="1">
              <a:defRPr/>
            </a:pPr>
            <a:r>
              <a:rPr lang="es-ES" sz="2800" dirty="0"/>
              <a:t>  </a:t>
            </a:r>
            <a:r>
              <a:rPr lang="es-ES" sz="2800" dirty="0" smtClean="0"/>
              <a:t>Frío,  Calor </a:t>
            </a:r>
          </a:p>
          <a:p>
            <a:pPr eaLnBrk="1" hangingPunct="1">
              <a:defRPr/>
            </a:pPr>
            <a:r>
              <a:rPr lang="es-ES" sz="2800" dirty="0" smtClean="0"/>
              <a:t>y  </a:t>
            </a:r>
            <a:r>
              <a:rPr lang="es-ES" sz="2800" dirty="0"/>
              <a:t>Agresión</a:t>
            </a:r>
          </a:p>
        </p:txBody>
      </p:sp>
      <p:sp>
        <p:nvSpPr>
          <p:cNvPr id="43025" name="Rectangle 17"/>
          <p:cNvSpPr>
            <a:spLocks noChangeArrowheads="1"/>
          </p:cNvSpPr>
          <p:nvPr/>
        </p:nvSpPr>
        <p:spPr bwMode="auto">
          <a:xfrm>
            <a:off x="5652120" y="1845097"/>
            <a:ext cx="3313113" cy="954107"/>
          </a:xfrm>
          <a:prstGeom prst="rect">
            <a:avLst/>
          </a:prstGeom>
          <a:solidFill>
            <a:schemeClr val="bg1"/>
          </a:solidFill>
          <a:ln>
            <a:solidFill>
              <a:srgbClr val="0000FF"/>
            </a:solidFill>
          </a:ln>
          <a:effectLst>
            <a:prstShdw prst="shdw18" dist="17961" dir="13500000">
              <a:schemeClr val="bg1">
                <a:gamma/>
                <a:shade val="60000"/>
                <a:invGamma/>
              </a:schemeClr>
            </a:prstShdw>
          </a:effectLst>
          <a:extLst/>
        </p:spPr>
        <p:txBody>
          <a:bodyPr>
            <a:spAutoFit/>
          </a:bodyPr>
          <a:lstStyle/>
          <a:p>
            <a:pPr eaLnBrk="1" hangingPunct="1">
              <a:defRPr/>
            </a:pPr>
            <a:r>
              <a:rPr lang="es-ES" sz="2800" u="sng" dirty="0"/>
              <a:t>Combinados</a:t>
            </a:r>
            <a:r>
              <a:rPr lang="es-ES" sz="2800" dirty="0"/>
              <a:t>:</a:t>
            </a:r>
          </a:p>
          <a:p>
            <a:pPr eaLnBrk="1" hangingPunct="1">
              <a:defRPr/>
            </a:pPr>
            <a:r>
              <a:rPr lang="es-ES" sz="2800" dirty="0"/>
              <a:t>  Dolor-ansiedad</a:t>
            </a:r>
          </a:p>
        </p:txBody>
      </p:sp>
      <p:sp>
        <p:nvSpPr>
          <p:cNvPr id="2" name="1 Explosión 1"/>
          <p:cNvSpPr/>
          <p:nvPr/>
        </p:nvSpPr>
        <p:spPr>
          <a:xfrm>
            <a:off x="774526" y="1097533"/>
            <a:ext cx="5400600" cy="2763516"/>
          </a:xfrm>
          <a:prstGeom prst="irregularSeal1">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2318441" y="1940682"/>
            <a:ext cx="3542453" cy="1077218"/>
          </a:xfrm>
          <a:prstGeom prst="rect">
            <a:avLst/>
          </a:prstGeom>
          <a:noFill/>
        </p:spPr>
        <p:txBody>
          <a:bodyPr wrap="square" rtlCol="0">
            <a:spAutoFit/>
          </a:bodyPr>
          <a:lstStyle/>
          <a:p>
            <a:r>
              <a:rPr lang="es-ES" sz="3200" b="1" dirty="0" smtClean="0"/>
              <a:t>Estímulos </a:t>
            </a:r>
          </a:p>
          <a:p>
            <a:r>
              <a:rPr lang="es-ES" sz="3200" b="1" dirty="0" smtClean="0"/>
              <a:t>    Estresantes</a:t>
            </a:r>
            <a:endParaRPr lang="es-ES" sz="3200"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7" y="3457842"/>
            <a:ext cx="6227542" cy="351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584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lamada de flecha hacia abajo"/>
          <p:cNvSpPr/>
          <p:nvPr/>
        </p:nvSpPr>
        <p:spPr>
          <a:xfrm>
            <a:off x="323528" y="116632"/>
            <a:ext cx="8496944" cy="1296144"/>
          </a:xfrm>
          <a:prstGeom prst="downArrowCallou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Las </a:t>
            </a:r>
            <a:r>
              <a:rPr lang="es-ES" sz="2400" b="1" dirty="0">
                <a:solidFill>
                  <a:schemeClr val="tx1"/>
                </a:solidFill>
              </a:rPr>
              <a:t>teorías </a:t>
            </a:r>
            <a:r>
              <a:rPr lang="es-ES" sz="2400" b="1" dirty="0" smtClean="0">
                <a:solidFill>
                  <a:schemeClr val="tx1"/>
                </a:solidFill>
              </a:rPr>
              <a:t>sobre </a:t>
            </a:r>
            <a:r>
              <a:rPr lang="es-ES" sz="2400" b="1" dirty="0">
                <a:solidFill>
                  <a:schemeClr val="tx1"/>
                </a:solidFill>
              </a:rPr>
              <a:t>el estrés consideran a los factores que generan estrés estímulos que alteran la </a:t>
            </a:r>
            <a:r>
              <a:rPr lang="es-ES" sz="2400" b="1" dirty="0" smtClean="0">
                <a:solidFill>
                  <a:schemeClr val="tx1"/>
                </a:solidFill>
              </a:rPr>
              <a:t>HOMEOSTASIS.</a:t>
            </a:r>
            <a:endParaRPr lang="es-ES" sz="2400" b="1" dirty="0">
              <a:solidFill>
                <a:schemeClr val="tx1"/>
              </a:solidFill>
            </a:endParaRPr>
          </a:p>
        </p:txBody>
      </p:sp>
      <p:sp>
        <p:nvSpPr>
          <p:cNvPr id="6" name="5 Rectángulo"/>
          <p:cNvSpPr/>
          <p:nvPr/>
        </p:nvSpPr>
        <p:spPr>
          <a:xfrm>
            <a:off x="467544" y="1462205"/>
            <a:ext cx="8352928" cy="914400"/>
          </a:xfrm>
          <a:prstGeom prst="rect">
            <a:avLst/>
          </a:prstGeom>
          <a:solidFill>
            <a:srgbClr val="FFFF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Desencadenan </a:t>
            </a:r>
            <a:r>
              <a:rPr lang="es-ES" sz="2400" b="1" dirty="0">
                <a:solidFill>
                  <a:schemeClr val="tx1"/>
                </a:solidFill>
              </a:rPr>
              <a:t>respuestas neuroendocrinas particulares que pueden variar dependiendo de la naturaleza de tales factores. </a:t>
            </a:r>
          </a:p>
        </p:txBody>
      </p:sp>
      <p:sp>
        <p:nvSpPr>
          <p:cNvPr id="8" name="7 Llamada de flecha hacia abajo"/>
          <p:cNvSpPr/>
          <p:nvPr/>
        </p:nvSpPr>
        <p:spPr>
          <a:xfrm>
            <a:off x="467544" y="2492896"/>
            <a:ext cx="3414280" cy="882358"/>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Eje </a:t>
            </a:r>
            <a:r>
              <a:rPr lang="es-ES" sz="2400" b="1" dirty="0">
                <a:solidFill>
                  <a:schemeClr val="tx1"/>
                </a:solidFill>
              </a:rPr>
              <a:t>hipófisis-suprarrenal </a:t>
            </a:r>
          </a:p>
        </p:txBody>
      </p:sp>
      <p:sp>
        <p:nvSpPr>
          <p:cNvPr id="9" name="8 Llamada de flecha hacia abajo"/>
          <p:cNvSpPr/>
          <p:nvPr/>
        </p:nvSpPr>
        <p:spPr>
          <a:xfrm>
            <a:off x="4848734" y="2492896"/>
            <a:ext cx="3971738" cy="801219"/>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Sistema </a:t>
            </a:r>
            <a:r>
              <a:rPr lang="es-ES" sz="2400" b="1" dirty="0" err="1" smtClean="0">
                <a:solidFill>
                  <a:schemeClr val="tx1"/>
                </a:solidFill>
              </a:rPr>
              <a:t>simpato</a:t>
            </a:r>
            <a:r>
              <a:rPr lang="es-ES" sz="2400" b="1" dirty="0" smtClean="0">
                <a:solidFill>
                  <a:schemeClr val="tx1"/>
                </a:solidFill>
              </a:rPr>
              <a:t>-suprarrenal </a:t>
            </a:r>
            <a:endParaRPr lang="es-ES" sz="2400" b="1" dirty="0">
              <a:solidFill>
                <a:schemeClr val="tx1"/>
              </a:solidFill>
            </a:endParaRPr>
          </a:p>
        </p:txBody>
      </p:sp>
      <p:sp>
        <p:nvSpPr>
          <p:cNvPr id="10" name="9 Llamada de flecha hacia abajo"/>
          <p:cNvSpPr/>
          <p:nvPr/>
        </p:nvSpPr>
        <p:spPr>
          <a:xfrm>
            <a:off x="2945416" y="3212975"/>
            <a:ext cx="3024336" cy="720080"/>
          </a:xfrm>
          <a:prstGeom prst="downArrowCallout">
            <a:avLst/>
          </a:prstGeom>
          <a:solidFill>
            <a:srgbClr val="FFFF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Coordinadas </a:t>
            </a:r>
            <a:endParaRPr lang="es-ES" sz="2400" b="1" dirty="0">
              <a:solidFill>
                <a:schemeClr val="tx1"/>
              </a:solidFill>
            </a:endParaRPr>
          </a:p>
        </p:txBody>
      </p:sp>
      <p:cxnSp>
        <p:nvCxnSpPr>
          <p:cNvPr id="12" name="11 Conector recto de flecha"/>
          <p:cNvCxnSpPr/>
          <p:nvPr/>
        </p:nvCxnSpPr>
        <p:spPr>
          <a:xfrm flipV="1">
            <a:off x="2627784" y="5013176"/>
            <a:ext cx="3888432"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4848734" y="6165304"/>
            <a:ext cx="76955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996178" y="5589240"/>
            <a:ext cx="76955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312663"/>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abajo"/>
          <p:cNvSpPr/>
          <p:nvPr/>
        </p:nvSpPr>
        <p:spPr>
          <a:xfrm>
            <a:off x="5511261" y="2351782"/>
            <a:ext cx="333350" cy="5731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251520" y="2638363"/>
            <a:ext cx="4608512" cy="1877437"/>
          </a:xfrm>
          <a:prstGeom prst="rect">
            <a:avLst/>
          </a:prstGeom>
          <a:ln w="38100">
            <a:solidFill>
              <a:srgbClr val="C00000"/>
            </a:solidFill>
          </a:ln>
        </p:spPr>
        <p:txBody>
          <a:bodyPr wrap="square">
            <a:spAutoFit/>
          </a:bodyPr>
          <a:lstStyle/>
          <a:p>
            <a:r>
              <a:rPr lang="es-ES" sz="3200" dirty="0"/>
              <a:t>Corteza suprarrenal:</a:t>
            </a:r>
          </a:p>
          <a:p>
            <a:pPr marL="730250" lvl="2" indent="-457200">
              <a:buFont typeface="Wingdings" pitchFamily="2" charset="2"/>
              <a:buChar char="Ø"/>
            </a:pPr>
            <a:r>
              <a:rPr lang="es-ES" sz="2800" dirty="0"/>
              <a:t>Glucocorticoides</a:t>
            </a:r>
          </a:p>
          <a:p>
            <a:pPr marL="723900" lvl="2" indent="-450850">
              <a:buFont typeface="Wingdings" pitchFamily="2" charset="2"/>
              <a:buChar char="Ø"/>
            </a:pPr>
            <a:r>
              <a:rPr lang="es-ES" sz="2800" dirty="0" err="1" smtClean="0"/>
              <a:t>Mineralocorticoides</a:t>
            </a:r>
            <a:endParaRPr lang="es-ES" sz="2800" dirty="0"/>
          </a:p>
          <a:p>
            <a:pPr marL="723900" lvl="2" indent="-450850">
              <a:buFont typeface="Wingdings" pitchFamily="2" charset="2"/>
              <a:buChar char="Ø"/>
            </a:pPr>
            <a:r>
              <a:rPr lang="es-ES" sz="2800" dirty="0"/>
              <a:t>Andrógenos</a:t>
            </a:r>
          </a:p>
        </p:txBody>
      </p:sp>
      <p:sp>
        <p:nvSpPr>
          <p:cNvPr id="4" name="3 Rectángulo"/>
          <p:cNvSpPr/>
          <p:nvPr/>
        </p:nvSpPr>
        <p:spPr>
          <a:xfrm>
            <a:off x="288032" y="4631332"/>
            <a:ext cx="4572000" cy="1815882"/>
          </a:xfrm>
          <a:prstGeom prst="rect">
            <a:avLst/>
          </a:prstGeom>
          <a:ln w="38100">
            <a:solidFill>
              <a:srgbClr val="C00000"/>
            </a:solidFill>
          </a:ln>
        </p:spPr>
        <p:txBody>
          <a:bodyPr>
            <a:spAutoFit/>
          </a:bodyPr>
          <a:lstStyle/>
          <a:p>
            <a:r>
              <a:rPr lang="es-ES" sz="2800" dirty="0"/>
              <a:t>Médula suprarrenal:</a:t>
            </a:r>
          </a:p>
          <a:p>
            <a:pPr marL="804863" lvl="2" indent="-449263">
              <a:buFont typeface="Wingdings" pitchFamily="2" charset="2"/>
              <a:buChar char="Ø"/>
            </a:pPr>
            <a:r>
              <a:rPr lang="es-ES" sz="2800" dirty="0"/>
              <a:t>Adrenalina</a:t>
            </a:r>
          </a:p>
          <a:p>
            <a:pPr marL="804863" lvl="2" indent="-449263">
              <a:buFont typeface="Wingdings" pitchFamily="2" charset="2"/>
              <a:buChar char="Ø"/>
            </a:pPr>
            <a:r>
              <a:rPr lang="es-ES" sz="2800" dirty="0"/>
              <a:t>Noradrenalina</a:t>
            </a:r>
          </a:p>
          <a:p>
            <a:pPr marL="804863" lvl="2" indent="-449263">
              <a:buFont typeface="Wingdings" pitchFamily="2" charset="2"/>
              <a:buChar char="Ø"/>
            </a:pPr>
            <a:r>
              <a:rPr lang="es-ES" sz="2800" dirty="0"/>
              <a:t>Dopamina</a:t>
            </a:r>
          </a:p>
        </p:txBody>
      </p:sp>
      <p:sp>
        <p:nvSpPr>
          <p:cNvPr id="5" name="4 Flecha abajo"/>
          <p:cNvSpPr/>
          <p:nvPr/>
        </p:nvSpPr>
        <p:spPr>
          <a:xfrm>
            <a:off x="6660232" y="5949280"/>
            <a:ext cx="341412" cy="7920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5768187"/>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305800" cy="1143000"/>
          </a:xfrm>
        </p:spPr>
        <p:txBody>
          <a:bodyPr>
            <a:normAutofit fontScale="90000"/>
          </a:bodyPr>
          <a:lstStyle/>
          <a:p>
            <a:pPr algn="ctr">
              <a:defRPr/>
            </a:pPr>
            <a:r>
              <a:rPr lang="es-ES" sz="3600" b="1" dirty="0" smtClean="0">
                <a:latin typeface="Arial" pitchFamily="34" charset="0"/>
                <a:cs typeface="Arial" pitchFamily="34" charset="0"/>
              </a:rPr>
              <a:t>MÉDULA SUPRARRENAL. SECRECIÓN HORMONAL</a:t>
            </a:r>
            <a:endParaRPr lang="en-US" sz="3600" b="1" dirty="0"/>
          </a:p>
        </p:txBody>
      </p:sp>
      <p:sp>
        <p:nvSpPr>
          <p:cNvPr id="24579" name="Freeform 17"/>
          <p:cNvSpPr>
            <a:spLocks/>
          </p:cNvSpPr>
          <p:nvPr/>
        </p:nvSpPr>
        <p:spPr bwMode="auto">
          <a:xfrm>
            <a:off x="2971800" y="1295400"/>
            <a:ext cx="2206625" cy="1663700"/>
          </a:xfrm>
          <a:custGeom>
            <a:avLst/>
            <a:gdLst>
              <a:gd name="T0" fmla="*/ 2147483646 w 1113"/>
              <a:gd name="T1" fmla="*/ 2147483646 h 719"/>
              <a:gd name="T2" fmla="*/ 2147483646 w 1113"/>
              <a:gd name="T3" fmla="*/ 2147483646 h 719"/>
              <a:gd name="T4" fmla="*/ 2147483646 w 1113"/>
              <a:gd name="T5" fmla="*/ 2147483646 h 719"/>
              <a:gd name="T6" fmla="*/ 2147483646 w 1113"/>
              <a:gd name="T7" fmla="*/ 2147483646 h 719"/>
              <a:gd name="T8" fmla="*/ 2147483646 w 1113"/>
              <a:gd name="T9" fmla="*/ 2147483646 h 719"/>
              <a:gd name="T10" fmla="*/ 2147483646 w 1113"/>
              <a:gd name="T11" fmla="*/ 2147483646 h 719"/>
              <a:gd name="T12" fmla="*/ 2147483646 w 1113"/>
              <a:gd name="T13" fmla="*/ 2147483646 h 719"/>
              <a:gd name="T14" fmla="*/ 2147483646 w 1113"/>
              <a:gd name="T15" fmla="*/ 2147483646 h 719"/>
              <a:gd name="T16" fmla="*/ 2147483646 w 1113"/>
              <a:gd name="T17" fmla="*/ 2147483646 h 719"/>
              <a:gd name="T18" fmla="*/ 2147483646 w 1113"/>
              <a:gd name="T19" fmla="*/ 2147483646 h 719"/>
              <a:gd name="T20" fmla="*/ 2147483646 w 1113"/>
              <a:gd name="T21" fmla="*/ 2147483646 h 719"/>
              <a:gd name="T22" fmla="*/ 2147483646 w 1113"/>
              <a:gd name="T23" fmla="*/ 0 h 719"/>
              <a:gd name="T24" fmla="*/ 2147483646 w 1113"/>
              <a:gd name="T25" fmla="*/ 2147483646 h 719"/>
              <a:gd name="T26" fmla="*/ 2147483646 w 1113"/>
              <a:gd name="T27" fmla="*/ 2147483646 h 719"/>
              <a:gd name="T28" fmla="*/ 2147483646 w 1113"/>
              <a:gd name="T29" fmla="*/ 2147483646 h 719"/>
              <a:gd name="T30" fmla="*/ 2147483646 w 1113"/>
              <a:gd name="T31" fmla="*/ 2147483646 h 719"/>
              <a:gd name="T32" fmla="*/ 2147483646 w 1113"/>
              <a:gd name="T33" fmla="*/ 2147483646 h 719"/>
              <a:gd name="T34" fmla="*/ 2147483646 w 1113"/>
              <a:gd name="T35" fmla="*/ 2147483646 h 719"/>
              <a:gd name="T36" fmla="*/ 2147483646 w 1113"/>
              <a:gd name="T37" fmla="*/ 2147483646 h 719"/>
              <a:gd name="T38" fmla="*/ 2147483646 w 1113"/>
              <a:gd name="T39" fmla="*/ 2147483646 h 719"/>
              <a:gd name="T40" fmla="*/ 2147483646 w 1113"/>
              <a:gd name="T41" fmla="*/ 2147483646 h 719"/>
              <a:gd name="T42" fmla="*/ 2147483646 w 1113"/>
              <a:gd name="T43" fmla="*/ 2147483646 h 719"/>
              <a:gd name="T44" fmla="*/ 2147483646 w 1113"/>
              <a:gd name="T45" fmla="*/ 2147483646 h 719"/>
              <a:gd name="T46" fmla="*/ 2147483646 w 1113"/>
              <a:gd name="T47" fmla="*/ 2147483646 h 719"/>
              <a:gd name="T48" fmla="*/ 2147483646 w 1113"/>
              <a:gd name="T49" fmla="*/ 2147483646 h 7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3"/>
              <a:gd name="T76" fmla="*/ 0 h 719"/>
              <a:gd name="T77" fmla="*/ 1113 w 1113"/>
              <a:gd name="T78" fmla="*/ 719 h 7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3" h="719">
                <a:moveTo>
                  <a:pt x="229" y="476"/>
                </a:moveTo>
                <a:cubicBezTo>
                  <a:pt x="241" y="430"/>
                  <a:pt x="250" y="413"/>
                  <a:pt x="289" y="387"/>
                </a:cubicBezTo>
                <a:cubicBezTo>
                  <a:pt x="316" y="347"/>
                  <a:pt x="330" y="354"/>
                  <a:pt x="368" y="327"/>
                </a:cubicBezTo>
                <a:cubicBezTo>
                  <a:pt x="418" y="254"/>
                  <a:pt x="385" y="273"/>
                  <a:pt x="458" y="258"/>
                </a:cubicBezTo>
                <a:cubicBezTo>
                  <a:pt x="471" y="251"/>
                  <a:pt x="484" y="244"/>
                  <a:pt x="497" y="238"/>
                </a:cubicBezTo>
                <a:cubicBezTo>
                  <a:pt x="507" y="234"/>
                  <a:pt x="520" y="236"/>
                  <a:pt x="527" y="228"/>
                </a:cubicBezTo>
                <a:cubicBezTo>
                  <a:pt x="576" y="167"/>
                  <a:pt x="496" y="200"/>
                  <a:pt x="567" y="179"/>
                </a:cubicBezTo>
                <a:cubicBezTo>
                  <a:pt x="577" y="169"/>
                  <a:pt x="585" y="157"/>
                  <a:pt x="597" y="149"/>
                </a:cubicBezTo>
                <a:cubicBezTo>
                  <a:pt x="606" y="143"/>
                  <a:pt x="620" y="147"/>
                  <a:pt x="627" y="139"/>
                </a:cubicBezTo>
                <a:cubicBezTo>
                  <a:pt x="739" y="25"/>
                  <a:pt x="594" y="122"/>
                  <a:pt x="716" y="49"/>
                </a:cubicBezTo>
                <a:cubicBezTo>
                  <a:pt x="723" y="39"/>
                  <a:pt x="726" y="26"/>
                  <a:pt x="736" y="20"/>
                </a:cubicBezTo>
                <a:cubicBezTo>
                  <a:pt x="754" y="9"/>
                  <a:pt x="795" y="0"/>
                  <a:pt x="795" y="0"/>
                </a:cubicBezTo>
                <a:cubicBezTo>
                  <a:pt x="829" y="51"/>
                  <a:pt x="806" y="105"/>
                  <a:pt x="835" y="149"/>
                </a:cubicBezTo>
                <a:cubicBezTo>
                  <a:pt x="843" y="161"/>
                  <a:pt x="856" y="168"/>
                  <a:pt x="865" y="179"/>
                </a:cubicBezTo>
                <a:cubicBezTo>
                  <a:pt x="901" y="221"/>
                  <a:pt x="864" y="203"/>
                  <a:pt x="925" y="218"/>
                </a:cubicBezTo>
                <a:cubicBezTo>
                  <a:pt x="992" y="265"/>
                  <a:pt x="968" y="298"/>
                  <a:pt x="994" y="367"/>
                </a:cubicBezTo>
                <a:cubicBezTo>
                  <a:pt x="1006" y="399"/>
                  <a:pt x="1028" y="437"/>
                  <a:pt x="1044" y="467"/>
                </a:cubicBezTo>
                <a:cubicBezTo>
                  <a:pt x="1055" y="488"/>
                  <a:pt x="1076" y="504"/>
                  <a:pt x="1083" y="526"/>
                </a:cubicBezTo>
                <a:cubicBezTo>
                  <a:pt x="1096" y="565"/>
                  <a:pt x="1105" y="604"/>
                  <a:pt x="1113" y="645"/>
                </a:cubicBezTo>
                <a:cubicBezTo>
                  <a:pt x="1042" y="669"/>
                  <a:pt x="959" y="687"/>
                  <a:pt x="885" y="705"/>
                </a:cubicBezTo>
                <a:cubicBezTo>
                  <a:pt x="597" y="702"/>
                  <a:pt x="308" y="719"/>
                  <a:pt x="21" y="695"/>
                </a:cubicBezTo>
                <a:cubicBezTo>
                  <a:pt x="0" y="693"/>
                  <a:pt x="34" y="655"/>
                  <a:pt x="41" y="635"/>
                </a:cubicBezTo>
                <a:cubicBezTo>
                  <a:pt x="57" y="587"/>
                  <a:pt x="98" y="589"/>
                  <a:pt x="140" y="566"/>
                </a:cubicBezTo>
                <a:cubicBezTo>
                  <a:pt x="161" y="554"/>
                  <a:pt x="200" y="526"/>
                  <a:pt x="200" y="526"/>
                </a:cubicBezTo>
                <a:cubicBezTo>
                  <a:pt x="223" y="490"/>
                  <a:pt x="214" y="507"/>
                  <a:pt x="229" y="476"/>
                </a:cubicBezTo>
                <a:close/>
              </a:path>
            </a:pathLst>
          </a:custGeom>
          <a:gradFill rotWithShape="1">
            <a:gsLst>
              <a:gs pos="0">
                <a:srgbClr val="F7E9F7"/>
              </a:gs>
              <a:gs pos="50000">
                <a:srgbClr val="726C72"/>
              </a:gs>
              <a:gs pos="100000">
                <a:srgbClr val="F7E9F7"/>
              </a:gs>
            </a:gsLst>
            <a:lin ang="5400000" scaled="1"/>
          </a:gradFill>
          <a:ln w="9525">
            <a:solidFill>
              <a:schemeClr val="tx1"/>
            </a:solidFill>
            <a:round/>
            <a:headEnd/>
            <a:tailEnd/>
          </a:ln>
        </p:spPr>
        <p:txBody>
          <a:bodyPr/>
          <a:lstStyle/>
          <a:p>
            <a:endParaRPr lang="es-ES"/>
          </a:p>
        </p:txBody>
      </p:sp>
      <p:sp>
        <p:nvSpPr>
          <p:cNvPr id="24580" name="Freeform 16" descr="Confeti grande"/>
          <p:cNvSpPr>
            <a:spLocks/>
          </p:cNvSpPr>
          <p:nvPr/>
        </p:nvSpPr>
        <p:spPr bwMode="auto">
          <a:xfrm>
            <a:off x="3657600" y="1676400"/>
            <a:ext cx="838200" cy="1143000"/>
          </a:xfrm>
          <a:custGeom>
            <a:avLst/>
            <a:gdLst>
              <a:gd name="T0" fmla="*/ 2147483646 w 1113"/>
              <a:gd name="T1" fmla="*/ 2147483646 h 719"/>
              <a:gd name="T2" fmla="*/ 2147483646 w 1113"/>
              <a:gd name="T3" fmla="*/ 2147483646 h 719"/>
              <a:gd name="T4" fmla="*/ 2147483646 w 1113"/>
              <a:gd name="T5" fmla="*/ 2147483646 h 719"/>
              <a:gd name="T6" fmla="*/ 2147483646 w 1113"/>
              <a:gd name="T7" fmla="*/ 2147483646 h 719"/>
              <a:gd name="T8" fmla="*/ 2147483646 w 1113"/>
              <a:gd name="T9" fmla="*/ 2147483646 h 719"/>
              <a:gd name="T10" fmla="*/ 2147483646 w 1113"/>
              <a:gd name="T11" fmla="*/ 2147483646 h 719"/>
              <a:gd name="T12" fmla="*/ 2147483646 w 1113"/>
              <a:gd name="T13" fmla="*/ 2147483646 h 719"/>
              <a:gd name="T14" fmla="*/ 2147483646 w 1113"/>
              <a:gd name="T15" fmla="*/ 2147483646 h 719"/>
              <a:gd name="T16" fmla="*/ 2147483646 w 1113"/>
              <a:gd name="T17" fmla="*/ 2147483646 h 719"/>
              <a:gd name="T18" fmla="*/ 2147483646 w 1113"/>
              <a:gd name="T19" fmla="*/ 2147483646 h 719"/>
              <a:gd name="T20" fmla="*/ 2147483646 w 1113"/>
              <a:gd name="T21" fmla="*/ 2147483646 h 719"/>
              <a:gd name="T22" fmla="*/ 2147483646 w 1113"/>
              <a:gd name="T23" fmla="*/ 0 h 719"/>
              <a:gd name="T24" fmla="*/ 2147483646 w 1113"/>
              <a:gd name="T25" fmla="*/ 2147483646 h 719"/>
              <a:gd name="T26" fmla="*/ 2147483646 w 1113"/>
              <a:gd name="T27" fmla="*/ 2147483646 h 719"/>
              <a:gd name="T28" fmla="*/ 2147483646 w 1113"/>
              <a:gd name="T29" fmla="*/ 2147483646 h 719"/>
              <a:gd name="T30" fmla="*/ 2147483646 w 1113"/>
              <a:gd name="T31" fmla="*/ 2147483646 h 719"/>
              <a:gd name="T32" fmla="*/ 2147483646 w 1113"/>
              <a:gd name="T33" fmla="*/ 2147483646 h 719"/>
              <a:gd name="T34" fmla="*/ 2147483646 w 1113"/>
              <a:gd name="T35" fmla="*/ 2147483646 h 719"/>
              <a:gd name="T36" fmla="*/ 2147483646 w 1113"/>
              <a:gd name="T37" fmla="*/ 2147483646 h 719"/>
              <a:gd name="T38" fmla="*/ 2147483646 w 1113"/>
              <a:gd name="T39" fmla="*/ 2147483646 h 719"/>
              <a:gd name="T40" fmla="*/ 2147483646 w 1113"/>
              <a:gd name="T41" fmla="*/ 2147483646 h 719"/>
              <a:gd name="T42" fmla="*/ 2147483646 w 1113"/>
              <a:gd name="T43" fmla="*/ 2147483646 h 719"/>
              <a:gd name="T44" fmla="*/ 2147483646 w 1113"/>
              <a:gd name="T45" fmla="*/ 2147483646 h 719"/>
              <a:gd name="T46" fmla="*/ 2147483646 w 1113"/>
              <a:gd name="T47" fmla="*/ 2147483646 h 719"/>
              <a:gd name="T48" fmla="*/ 2147483646 w 1113"/>
              <a:gd name="T49" fmla="*/ 2147483646 h 7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3"/>
              <a:gd name="T76" fmla="*/ 0 h 719"/>
              <a:gd name="T77" fmla="*/ 1113 w 1113"/>
              <a:gd name="T78" fmla="*/ 719 h 7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3" h="719">
                <a:moveTo>
                  <a:pt x="229" y="476"/>
                </a:moveTo>
                <a:cubicBezTo>
                  <a:pt x="241" y="430"/>
                  <a:pt x="250" y="413"/>
                  <a:pt x="289" y="387"/>
                </a:cubicBezTo>
                <a:cubicBezTo>
                  <a:pt x="316" y="347"/>
                  <a:pt x="330" y="354"/>
                  <a:pt x="368" y="327"/>
                </a:cubicBezTo>
                <a:cubicBezTo>
                  <a:pt x="418" y="254"/>
                  <a:pt x="385" y="273"/>
                  <a:pt x="458" y="258"/>
                </a:cubicBezTo>
                <a:cubicBezTo>
                  <a:pt x="471" y="251"/>
                  <a:pt x="484" y="244"/>
                  <a:pt x="497" y="238"/>
                </a:cubicBezTo>
                <a:cubicBezTo>
                  <a:pt x="507" y="234"/>
                  <a:pt x="520" y="236"/>
                  <a:pt x="527" y="228"/>
                </a:cubicBezTo>
                <a:cubicBezTo>
                  <a:pt x="576" y="167"/>
                  <a:pt x="496" y="200"/>
                  <a:pt x="567" y="179"/>
                </a:cubicBezTo>
                <a:cubicBezTo>
                  <a:pt x="577" y="169"/>
                  <a:pt x="585" y="157"/>
                  <a:pt x="597" y="149"/>
                </a:cubicBezTo>
                <a:cubicBezTo>
                  <a:pt x="606" y="143"/>
                  <a:pt x="620" y="147"/>
                  <a:pt x="627" y="139"/>
                </a:cubicBezTo>
                <a:cubicBezTo>
                  <a:pt x="739" y="25"/>
                  <a:pt x="594" y="122"/>
                  <a:pt x="716" y="49"/>
                </a:cubicBezTo>
                <a:cubicBezTo>
                  <a:pt x="723" y="39"/>
                  <a:pt x="726" y="26"/>
                  <a:pt x="736" y="20"/>
                </a:cubicBezTo>
                <a:cubicBezTo>
                  <a:pt x="754" y="9"/>
                  <a:pt x="795" y="0"/>
                  <a:pt x="795" y="0"/>
                </a:cubicBezTo>
                <a:cubicBezTo>
                  <a:pt x="829" y="51"/>
                  <a:pt x="806" y="105"/>
                  <a:pt x="835" y="149"/>
                </a:cubicBezTo>
                <a:cubicBezTo>
                  <a:pt x="843" y="161"/>
                  <a:pt x="856" y="168"/>
                  <a:pt x="865" y="179"/>
                </a:cubicBezTo>
                <a:cubicBezTo>
                  <a:pt x="901" y="221"/>
                  <a:pt x="864" y="203"/>
                  <a:pt x="925" y="218"/>
                </a:cubicBezTo>
                <a:cubicBezTo>
                  <a:pt x="992" y="265"/>
                  <a:pt x="968" y="298"/>
                  <a:pt x="994" y="367"/>
                </a:cubicBezTo>
                <a:cubicBezTo>
                  <a:pt x="1006" y="399"/>
                  <a:pt x="1028" y="437"/>
                  <a:pt x="1044" y="467"/>
                </a:cubicBezTo>
                <a:cubicBezTo>
                  <a:pt x="1055" y="488"/>
                  <a:pt x="1076" y="504"/>
                  <a:pt x="1083" y="526"/>
                </a:cubicBezTo>
                <a:cubicBezTo>
                  <a:pt x="1096" y="565"/>
                  <a:pt x="1105" y="604"/>
                  <a:pt x="1113" y="645"/>
                </a:cubicBezTo>
                <a:cubicBezTo>
                  <a:pt x="1042" y="669"/>
                  <a:pt x="959" y="687"/>
                  <a:pt x="885" y="705"/>
                </a:cubicBezTo>
                <a:cubicBezTo>
                  <a:pt x="597" y="702"/>
                  <a:pt x="308" y="719"/>
                  <a:pt x="21" y="695"/>
                </a:cubicBezTo>
                <a:cubicBezTo>
                  <a:pt x="0" y="693"/>
                  <a:pt x="34" y="655"/>
                  <a:pt x="41" y="635"/>
                </a:cubicBezTo>
                <a:cubicBezTo>
                  <a:pt x="57" y="587"/>
                  <a:pt x="98" y="589"/>
                  <a:pt x="140" y="566"/>
                </a:cubicBezTo>
                <a:cubicBezTo>
                  <a:pt x="161" y="554"/>
                  <a:pt x="200" y="526"/>
                  <a:pt x="200" y="526"/>
                </a:cubicBezTo>
                <a:cubicBezTo>
                  <a:pt x="223" y="490"/>
                  <a:pt x="214" y="507"/>
                  <a:pt x="229" y="476"/>
                </a:cubicBezTo>
                <a:close/>
              </a:path>
            </a:pathLst>
          </a:custGeom>
          <a:pattFill prst="lgConfetti">
            <a:fgClr>
              <a:srgbClr val="DC2443"/>
            </a:fgClr>
            <a:bgClr>
              <a:schemeClr val="bg1"/>
            </a:bgClr>
          </a:pattFill>
          <a:ln w="9525">
            <a:solidFill>
              <a:schemeClr val="tx1"/>
            </a:solidFill>
            <a:round/>
            <a:headEnd/>
            <a:tailEnd/>
          </a:ln>
        </p:spPr>
        <p:txBody>
          <a:bodyPr/>
          <a:lstStyle/>
          <a:p>
            <a:endParaRPr lang="es-ES"/>
          </a:p>
        </p:txBody>
      </p:sp>
      <p:pic>
        <p:nvPicPr>
          <p:cNvPr id="24581" name="Picture 13"/>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699" y="1361281"/>
            <a:ext cx="44958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Line 19"/>
          <p:cNvSpPr>
            <a:spLocks noChangeShapeType="1"/>
          </p:cNvSpPr>
          <p:nvPr/>
        </p:nvSpPr>
        <p:spPr bwMode="auto">
          <a:xfrm>
            <a:off x="4378325" y="2327275"/>
            <a:ext cx="1600200" cy="46038"/>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4583" name="Line 19"/>
          <p:cNvSpPr>
            <a:spLocks noChangeShapeType="1"/>
          </p:cNvSpPr>
          <p:nvPr/>
        </p:nvSpPr>
        <p:spPr bwMode="auto">
          <a:xfrm>
            <a:off x="4191000" y="2667000"/>
            <a:ext cx="2209800" cy="1219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 name="11 CuadroTexto"/>
          <p:cNvSpPr txBox="1"/>
          <p:nvPr/>
        </p:nvSpPr>
        <p:spPr>
          <a:xfrm>
            <a:off x="5311894" y="1927225"/>
            <a:ext cx="3276600" cy="584200"/>
          </a:xfrm>
          <a:prstGeom prst="rect">
            <a:avLst/>
          </a:prstGeom>
          <a:noFill/>
          <a:ln>
            <a:solidFill>
              <a:srgbClr val="C00000"/>
            </a:solidFill>
          </a:ln>
        </p:spPr>
        <p:txBody>
          <a:bodyPr>
            <a:spAutoFit/>
          </a:bodyPr>
          <a:lstStyle/>
          <a:p>
            <a:pPr algn="ctr" eaLnBrk="1" hangingPunct="1">
              <a:defRPr/>
            </a:pPr>
            <a:r>
              <a:rPr lang="es-ES" sz="3200" b="1" dirty="0">
                <a:solidFill>
                  <a:schemeClr val="accent4">
                    <a:lumMod val="50000"/>
                  </a:schemeClr>
                </a:solidFill>
                <a:latin typeface="Arial" charset="0"/>
                <a:cs typeface="Arial" charset="0"/>
              </a:rPr>
              <a:t>ADRENALINA</a:t>
            </a:r>
            <a:endParaRPr lang="en-US" sz="3200" b="1" dirty="0">
              <a:solidFill>
                <a:schemeClr val="accent4">
                  <a:lumMod val="50000"/>
                </a:schemeClr>
              </a:solidFill>
              <a:latin typeface="Arial" charset="0"/>
              <a:cs typeface="Arial" charset="0"/>
            </a:endParaRPr>
          </a:p>
        </p:txBody>
      </p:sp>
      <p:sp>
        <p:nvSpPr>
          <p:cNvPr id="13" name="12 CuadroTexto"/>
          <p:cNvSpPr txBox="1"/>
          <p:nvPr/>
        </p:nvSpPr>
        <p:spPr>
          <a:xfrm>
            <a:off x="4267200" y="3810000"/>
            <a:ext cx="4572000" cy="461963"/>
          </a:xfrm>
          <a:prstGeom prst="rect">
            <a:avLst/>
          </a:prstGeom>
          <a:noFill/>
        </p:spPr>
        <p:txBody>
          <a:bodyPr>
            <a:spAutoFit/>
          </a:bodyPr>
          <a:lstStyle/>
          <a:p>
            <a:pPr algn="ctr" eaLnBrk="1" hangingPunct="1">
              <a:defRPr/>
            </a:pPr>
            <a:r>
              <a:rPr lang="es-ES" sz="2400" b="1" dirty="0">
                <a:latin typeface="Arial" charset="0"/>
                <a:cs typeface="Arial" charset="0"/>
              </a:rPr>
              <a:t>NORADRENALINA</a:t>
            </a:r>
            <a:endParaRPr lang="en-US" sz="2400" b="1" dirty="0">
              <a:latin typeface="Arial" charset="0"/>
              <a:cs typeface="Arial" charset="0"/>
            </a:endParaRPr>
          </a:p>
        </p:txBody>
      </p:sp>
      <p:sp>
        <p:nvSpPr>
          <p:cNvPr id="15" name="14 CuadroTexto"/>
          <p:cNvSpPr txBox="1"/>
          <p:nvPr/>
        </p:nvSpPr>
        <p:spPr>
          <a:xfrm>
            <a:off x="5580113" y="4724400"/>
            <a:ext cx="3540076" cy="1077913"/>
          </a:xfrm>
          <a:prstGeom prst="rect">
            <a:avLst/>
          </a:prstGeom>
          <a:noFill/>
        </p:spPr>
        <p:txBody>
          <a:bodyPr wrap="square">
            <a:spAutoFit/>
          </a:bodyPr>
          <a:lstStyle/>
          <a:p>
            <a:pPr eaLnBrk="1" hangingPunct="1">
              <a:defRPr/>
            </a:pPr>
            <a:r>
              <a:rPr lang="es-ES" sz="3200" b="1" dirty="0">
                <a:latin typeface="Arial" charset="0"/>
                <a:cs typeface="Arial" charset="0"/>
              </a:rPr>
              <a:t>MÉDULA ADRENAL</a:t>
            </a:r>
            <a:endParaRPr lang="en-US" sz="3200" b="1" dirty="0">
              <a:latin typeface="Arial" charset="0"/>
              <a:cs typeface="Arial" charset="0"/>
            </a:endParaRPr>
          </a:p>
        </p:txBody>
      </p:sp>
      <p:sp>
        <p:nvSpPr>
          <p:cNvPr id="16" name="15 Rectángulo"/>
          <p:cNvSpPr/>
          <p:nvPr/>
        </p:nvSpPr>
        <p:spPr>
          <a:xfrm>
            <a:off x="3275856" y="5802313"/>
            <a:ext cx="2448272" cy="461963"/>
          </a:xfrm>
          <a:prstGeom prst="rect">
            <a:avLst/>
          </a:prstGeom>
          <a:ln>
            <a:solidFill>
              <a:schemeClr val="accent4">
                <a:lumMod val="50000"/>
              </a:schemeClr>
            </a:solidFill>
          </a:ln>
        </p:spPr>
        <p:txBody>
          <a:bodyPr wrap="square">
            <a:spAutoFit/>
          </a:bodyPr>
          <a:lstStyle/>
          <a:p>
            <a:pPr marL="0" lvl="2" algn="ctr" eaLnBrk="1" hangingPunct="1">
              <a:defRPr/>
            </a:pPr>
            <a:r>
              <a:rPr lang="es-ES" sz="2400" b="1" dirty="0">
                <a:solidFill>
                  <a:schemeClr val="accent4">
                    <a:lumMod val="50000"/>
                  </a:schemeClr>
                </a:solidFill>
                <a:latin typeface="Arial" charset="0"/>
                <a:cs typeface="Arial" charset="0"/>
              </a:rPr>
              <a:t>DOPAMINA</a:t>
            </a:r>
          </a:p>
        </p:txBody>
      </p:sp>
      <p:sp>
        <p:nvSpPr>
          <p:cNvPr id="17" name="Line 19"/>
          <p:cNvSpPr>
            <a:spLocks noChangeShapeType="1"/>
          </p:cNvSpPr>
          <p:nvPr/>
        </p:nvSpPr>
        <p:spPr bwMode="auto">
          <a:xfrm>
            <a:off x="4191000" y="2743200"/>
            <a:ext cx="46038" cy="2819400"/>
          </a:xfrm>
          <a:prstGeom prst="line">
            <a:avLst/>
          </a:prstGeom>
          <a:noFill/>
          <a:ln w="76200">
            <a:solidFill>
              <a:schemeClr val="accent4">
                <a:lumMod val="50000"/>
              </a:schemeClr>
            </a:solidFill>
            <a:round/>
            <a:headEnd/>
            <a:tailEnd type="triangle" w="med" len="med"/>
          </a:ln>
        </p:spPr>
        <p:txBody>
          <a:bodyPr/>
          <a:lstStyle/>
          <a:p>
            <a:pPr eaLnBrk="1" hangingPunct="1">
              <a:defRPr/>
            </a:pPr>
            <a:endParaRPr lang="pt-BR">
              <a:latin typeface="Arial" charset="0"/>
              <a:cs typeface="Arial" charset="0"/>
            </a:endParaRPr>
          </a:p>
        </p:txBody>
      </p:sp>
      <p:sp>
        <p:nvSpPr>
          <p:cNvPr id="18" name="AutoShape 11"/>
          <p:cNvSpPr>
            <a:spLocks noChangeArrowheads="1"/>
          </p:cNvSpPr>
          <p:nvPr/>
        </p:nvSpPr>
        <p:spPr bwMode="auto">
          <a:xfrm>
            <a:off x="0" y="3962400"/>
            <a:ext cx="3851920" cy="2895600"/>
          </a:xfrm>
          <a:prstGeom prst="irregularSeal1">
            <a:avLst/>
          </a:prstGeom>
          <a:solidFill>
            <a:srgbClr val="FF0000"/>
          </a:solidFill>
          <a:ln w="9525">
            <a:noFill/>
            <a:miter lim="800000"/>
            <a:headEnd/>
            <a:tailEnd/>
          </a:ln>
          <a:effectLst>
            <a:prstShdw prst="shdw17" dist="40161" dir="17306097">
              <a:schemeClr val="accent1">
                <a:gamma/>
                <a:shade val="60000"/>
                <a:invGamma/>
              </a:schemeClr>
            </a:prstShdw>
          </a:effectLst>
        </p:spPr>
        <p:txBody>
          <a:bodyPr wrap="none" anchor="ctr"/>
          <a:lstStyle/>
          <a:p>
            <a:pPr algn="ctr" eaLnBrk="1" hangingPunct="1">
              <a:defRPr/>
            </a:pPr>
            <a:r>
              <a:rPr lang="es-ES" sz="3600" dirty="0">
                <a:latin typeface="Arial" charset="0"/>
                <a:cs typeface="Arial" charset="0"/>
              </a:rPr>
              <a:t>Estímulos </a:t>
            </a:r>
          </a:p>
          <a:p>
            <a:pPr algn="ctr" eaLnBrk="1" hangingPunct="1">
              <a:defRPr/>
            </a:pPr>
            <a:r>
              <a:rPr lang="es-ES" sz="3600" dirty="0">
                <a:latin typeface="Arial" charset="0"/>
                <a:cs typeface="Arial" charset="0"/>
              </a:rPr>
              <a:t>estresantes</a:t>
            </a:r>
          </a:p>
        </p:txBody>
      </p:sp>
      <p:sp>
        <p:nvSpPr>
          <p:cNvPr id="24590" name="Line 19"/>
          <p:cNvSpPr>
            <a:spLocks noChangeShapeType="1"/>
          </p:cNvSpPr>
          <p:nvPr/>
        </p:nvSpPr>
        <p:spPr bwMode="auto">
          <a:xfrm flipH="1" flipV="1">
            <a:off x="914400" y="3429000"/>
            <a:ext cx="1295400"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26326904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533400" y="152400"/>
            <a:ext cx="8305800" cy="990600"/>
          </a:xfrm>
          <a:ln>
            <a:solidFill>
              <a:srgbClr val="008000"/>
            </a:solidFill>
          </a:ln>
        </p:spPr>
        <p:txBody>
          <a:bodyPr>
            <a:normAutofit/>
          </a:bodyPr>
          <a:lstStyle/>
          <a:p>
            <a:pPr algn="ctr" eaLnBrk="1" hangingPunct="1">
              <a:defRPr/>
            </a:pPr>
            <a:r>
              <a:rPr lang="es-ES" sz="3200" b="1" dirty="0" smtClean="0"/>
              <a:t>ACCIONES HORMONALES DE LA ADRENALINA</a:t>
            </a:r>
            <a:endParaRPr lang="en-US" sz="3200" b="1" dirty="0"/>
          </a:p>
        </p:txBody>
      </p:sp>
      <p:sp>
        <p:nvSpPr>
          <p:cNvPr id="26635" name="Line 19"/>
          <p:cNvSpPr>
            <a:spLocks noChangeShapeType="1"/>
          </p:cNvSpPr>
          <p:nvPr/>
        </p:nvSpPr>
        <p:spPr bwMode="auto">
          <a:xfrm flipV="1">
            <a:off x="1500188" y="1576316"/>
            <a:ext cx="760549" cy="2388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36" name="Line 19"/>
          <p:cNvSpPr>
            <a:spLocks noChangeShapeType="1"/>
          </p:cNvSpPr>
          <p:nvPr/>
        </p:nvSpPr>
        <p:spPr bwMode="auto">
          <a:xfrm>
            <a:off x="6858000" y="4648200"/>
            <a:ext cx="46038" cy="1371600"/>
          </a:xfrm>
          <a:prstGeom prst="line">
            <a:avLst/>
          </a:prstGeom>
          <a:noFill/>
          <a:ln w="7620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37" name="Line 19"/>
          <p:cNvSpPr>
            <a:spLocks noChangeShapeType="1"/>
          </p:cNvSpPr>
          <p:nvPr/>
        </p:nvSpPr>
        <p:spPr bwMode="auto">
          <a:xfrm>
            <a:off x="8869363" y="3124200"/>
            <a:ext cx="46037" cy="990600"/>
          </a:xfrm>
          <a:prstGeom prst="line">
            <a:avLst/>
          </a:prstGeom>
          <a:noFill/>
          <a:ln w="7620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38" name="Line 19"/>
          <p:cNvSpPr>
            <a:spLocks noChangeShapeType="1"/>
          </p:cNvSpPr>
          <p:nvPr/>
        </p:nvSpPr>
        <p:spPr bwMode="auto">
          <a:xfrm>
            <a:off x="8702675" y="1600200"/>
            <a:ext cx="60325" cy="1066800"/>
          </a:xfrm>
          <a:prstGeom prst="line">
            <a:avLst/>
          </a:prstGeom>
          <a:noFill/>
          <a:ln w="7620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39" name="Line 19"/>
          <p:cNvSpPr>
            <a:spLocks noChangeShapeType="1"/>
          </p:cNvSpPr>
          <p:nvPr/>
        </p:nvSpPr>
        <p:spPr bwMode="auto">
          <a:xfrm>
            <a:off x="8839200" y="4800600"/>
            <a:ext cx="46038" cy="990600"/>
          </a:xfrm>
          <a:prstGeom prst="line">
            <a:avLst/>
          </a:prstGeom>
          <a:noFill/>
          <a:ln w="7620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40" name="Line 19"/>
          <p:cNvSpPr>
            <a:spLocks noChangeShapeType="1"/>
          </p:cNvSpPr>
          <p:nvPr/>
        </p:nvSpPr>
        <p:spPr bwMode="auto">
          <a:xfrm flipV="1">
            <a:off x="5105400" y="3052761"/>
            <a:ext cx="114300" cy="45243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41" name="Line 19"/>
          <p:cNvSpPr>
            <a:spLocks noChangeShapeType="1"/>
          </p:cNvSpPr>
          <p:nvPr/>
        </p:nvSpPr>
        <p:spPr bwMode="auto">
          <a:xfrm flipV="1">
            <a:off x="1922399" y="5661247"/>
            <a:ext cx="743014" cy="932374"/>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42" name="Line 19"/>
          <p:cNvSpPr>
            <a:spLocks noChangeShapeType="1"/>
          </p:cNvSpPr>
          <p:nvPr/>
        </p:nvSpPr>
        <p:spPr bwMode="auto">
          <a:xfrm>
            <a:off x="683567" y="3629025"/>
            <a:ext cx="895995" cy="371476"/>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2" name="21 CuadroTexto"/>
          <p:cNvSpPr txBox="1"/>
          <p:nvPr/>
        </p:nvSpPr>
        <p:spPr>
          <a:xfrm>
            <a:off x="4495800" y="2590800"/>
            <a:ext cx="1976438" cy="461963"/>
          </a:xfrm>
          <a:prstGeom prst="rect">
            <a:avLst/>
          </a:prstGeom>
          <a:noFill/>
        </p:spPr>
        <p:txBody>
          <a:bodyPr>
            <a:spAutoFit/>
          </a:bodyPr>
          <a:lstStyle/>
          <a:p>
            <a:pPr algn="ctr" eaLnBrk="1" hangingPunct="1">
              <a:defRPr/>
            </a:pPr>
            <a:r>
              <a:rPr lang="es-ES" sz="2400" b="1" dirty="0">
                <a:solidFill>
                  <a:schemeClr val="tx2">
                    <a:lumMod val="75000"/>
                  </a:schemeClr>
                </a:solidFill>
                <a:latin typeface="Arial" charset="0"/>
                <a:cs typeface="Arial" charset="0"/>
              </a:rPr>
              <a:t>GLUCOSA</a:t>
            </a:r>
            <a:endParaRPr lang="en-US" sz="2400" b="1" dirty="0">
              <a:solidFill>
                <a:schemeClr val="tx2">
                  <a:lumMod val="75000"/>
                </a:schemeClr>
              </a:solidFill>
              <a:latin typeface="Arial" charset="0"/>
              <a:cs typeface="Arial" charset="0"/>
            </a:endParaRPr>
          </a:p>
        </p:txBody>
      </p:sp>
      <p:sp>
        <p:nvSpPr>
          <p:cNvPr id="23" name="22 CuadroTexto"/>
          <p:cNvSpPr txBox="1"/>
          <p:nvPr/>
        </p:nvSpPr>
        <p:spPr>
          <a:xfrm>
            <a:off x="5181600" y="5989163"/>
            <a:ext cx="3733800" cy="830263"/>
          </a:xfrm>
          <a:prstGeom prst="rect">
            <a:avLst/>
          </a:prstGeom>
          <a:noFill/>
        </p:spPr>
        <p:txBody>
          <a:bodyPr>
            <a:spAutoFit/>
          </a:bodyPr>
          <a:lstStyle/>
          <a:p>
            <a:pPr algn="ctr" eaLnBrk="1" hangingPunct="1">
              <a:defRPr/>
            </a:pPr>
            <a:r>
              <a:rPr lang="es-ES" sz="2400" b="1" dirty="0">
                <a:solidFill>
                  <a:schemeClr val="tx2">
                    <a:lumMod val="75000"/>
                  </a:schemeClr>
                </a:solidFill>
                <a:latin typeface="Arial" charset="0"/>
                <a:cs typeface="Arial" charset="0"/>
              </a:rPr>
              <a:t>VASOCONSTRICCIÓN VISCERAL</a:t>
            </a:r>
            <a:endParaRPr lang="en-US" sz="2400" b="1" dirty="0">
              <a:solidFill>
                <a:schemeClr val="tx2">
                  <a:lumMod val="75000"/>
                </a:schemeClr>
              </a:solidFill>
              <a:latin typeface="Arial" charset="0"/>
              <a:cs typeface="Arial" charset="0"/>
            </a:endParaRPr>
          </a:p>
        </p:txBody>
      </p:sp>
      <p:sp>
        <p:nvSpPr>
          <p:cNvPr id="24" name="23 Rectángulo"/>
          <p:cNvSpPr/>
          <p:nvPr/>
        </p:nvSpPr>
        <p:spPr>
          <a:xfrm>
            <a:off x="2362200" y="1295400"/>
            <a:ext cx="3581400" cy="830263"/>
          </a:xfrm>
          <a:prstGeom prst="rect">
            <a:avLst/>
          </a:prstGeom>
        </p:spPr>
        <p:txBody>
          <a:bodyPr>
            <a:spAutoFit/>
          </a:bodyPr>
          <a:lstStyle/>
          <a:p>
            <a:pPr algn="ctr" eaLnBrk="1" hangingPunct="1">
              <a:defRPr/>
            </a:pPr>
            <a:r>
              <a:rPr lang="es-ES" sz="2400" b="1" dirty="0">
                <a:solidFill>
                  <a:schemeClr val="tx2">
                    <a:lumMod val="75000"/>
                  </a:schemeClr>
                </a:solidFill>
                <a:latin typeface="Arial" charset="0"/>
                <a:cs typeface="Arial" charset="0"/>
              </a:rPr>
              <a:t>FRECUENCIA Y FUERZA CONTRÁCTIL </a:t>
            </a:r>
            <a:endParaRPr lang="en-US" sz="2400" b="1" dirty="0">
              <a:solidFill>
                <a:schemeClr val="tx2">
                  <a:lumMod val="75000"/>
                </a:schemeClr>
              </a:solidFill>
              <a:latin typeface="Arial" charset="0"/>
              <a:cs typeface="Arial" charset="0"/>
            </a:endParaRPr>
          </a:p>
        </p:txBody>
      </p:sp>
      <p:sp>
        <p:nvSpPr>
          <p:cNvPr id="25" name="24 CuadroTexto"/>
          <p:cNvSpPr txBox="1"/>
          <p:nvPr/>
        </p:nvSpPr>
        <p:spPr>
          <a:xfrm>
            <a:off x="0" y="2743200"/>
            <a:ext cx="3733800" cy="830263"/>
          </a:xfrm>
          <a:prstGeom prst="rect">
            <a:avLst/>
          </a:prstGeom>
          <a:noFill/>
        </p:spPr>
        <p:txBody>
          <a:bodyPr>
            <a:spAutoFit/>
          </a:bodyPr>
          <a:lstStyle/>
          <a:p>
            <a:pPr eaLnBrk="1" hangingPunct="1">
              <a:defRPr/>
            </a:pPr>
            <a:r>
              <a:rPr lang="es-ES" sz="2400" b="1" dirty="0">
                <a:solidFill>
                  <a:schemeClr val="tx2">
                    <a:lumMod val="75000"/>
                  </a:schemeClr>
                </a:solidFill>
                <a:latin typeface="Arial" charset="0"/>
                <a:cs typeface="Arial" charset="0"/>
              </a:rPr>
              <a:t>VASOCONSTRICCIÓN ESPLÉNICA</a:t>
            </a:r>
            <a:endParaRPr lang="en-US" sz="2400" b="1" dirty="0">
              <a:solidFill>
                <a:schemeClr val="tx2">
                  <a:lumMod val="75000"/>
                </a:schemeClr>
              </a:solidFill>
              <a:latin typeface="Arial" charset="0"/>
              <a:cs typeface="Arial" charset="0"/>
            </a:endParaRPr>
          </a:p>
        </p:txBody>
      </p:sp>
      <p:sp>
        <p:nvSpPr>
          <p:cNvPr id="26" name="25 CuadroTexto"/>
          <p:cNvSpPr txBox="1"/>
          <p:nvPr/>
        </p:nvSpPr>
        <p:spPr>
          <a:xfrm>
            <a:off x="-73819" y="4830250"/>
            <a:ext cx="5062538" cy="830997"/>
          </a:xfrm>
          <a:prstGeom prst="rect">
            <a:avLst/>
          </a:prstGeom>
          <a:noFill/>
        </p:spPr>
        <p:txBody>
          <a:bodyPr>
            <a:spAutoFit/>
          </a:bodyPr>
          <a:lstStyle/>
          <a:p>
            <a:pPr algn="r" eaLnBrk="1" hangingPunct="1">
              <a:defRPr/>
            </a:pPr>
            <a:r>
              <a:rPr lang="es-ES" sz="2400" b="1" dirty="0">
                <a:solidFill>
                  <a:schemeClr val="tx2">
                    <a:lumMod val="75000"/>
                  </a:schemeClr>
                </a:solidFill>
                <a:latin typeface="Arial" charset="0"/>
                <a:cs typeface="Arial" charset="0"/>
              </a:rPr>
              <a:t>BRONCODILATACIÓN  Y </a:t>
            </a:r>
            <a:r>
              <a:rPr lang="es-ES" sz="2400" b="1" dirty="0" smtClean="0">
                <a:solidFill>
                  <a:schemeClr val="tx2">
                    <a:lumMod val="75000"/>
                  </a:schemeClr>
                </a:solidFill>
                <a:latin typeface="Arial" charset="0"/>
                <a:cs typeface="Arial" charset="0"/>
              </a:rPr>
              <a:t> FRECUENCIA </a:t>
            </a:r>
            <a:r>
              <a:rPr lang="es-ES" sz="2400" b="1" dirty="0">
                <a:solidFill>
                  <a:schemeClr val="tx2">
                    <a:lumMod val="75000"/>
                  </a:schemeClr>
                </a:solidFill>
                <a:latin typeface="Arial" charset="0"/>
                <a:cs typeface="Arial" charset="0"/>
              </a:rPr>
              <a:t>RESPIRATORIA </a:t>
            </a:r>
            <a:endParaRPr lang="en-US" sz="2400" b="1" dirty="0">
              <a:solidFill>
                <a:schemeClr val="tx2">
                  <a:lumMod val="75000"/>
                </a:schemeClr>
              </a:solidFill>
              <a:latin typeface="Arial" charset="0"/>
              <a:cs typeface="Arial" charset="0"/>
            </a:endParaRPr>
          </a:p>
        </p:txBody>
      </p:sp>
      <p:sp>
        <p:nvSpPr>
          <p:cNvPr id="2" name="1 Flecha arriba"/>
          <p:cNvSpPr/>
          <p:nvPr/>
        </p:nvSpPr>
        <p:spPr>
          <a:xfrm>
            <a:off x="2843808" y="1412775"/>
            <a:ext cx="45719" cy="2977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Flecha arriba"/>
          <p:cNvSpPr/>
          <p:nvPr/>
        </p:nvSpPr>
        <p:spPr>
          <a:xfrm>
            <a:off x="4644008" y="2712503"/>
            <a:ext cx="45719" cy="2977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Flecha arriba"/>
          <p:cNvSpPr/>
          <p:nvPr/>
        </p:nvSpPr>
        <p:spPr>
          <a:xfrm>
            <a:off x="467544" y="5147022"/>
            <a:ext cx="45719" cy="2977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311023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688307"/>
            <a:ext cx="8928991" cy="6186309"/>
          </a:xfrm>
          <a:prstGeom prst="rect">
            <a:avLst/>
          </a:prstGeom>
          <a:noFill/>
          <a:ln>
            <a:solidFill>
              <a:srgbClr val="008000"/>
            </a:solidFill>
          </a:ln>
        </p:spPr>
        <p:txBody>
          <a:bodyPr wrap="square" rtlCol="0">
            <a:spAutoFit/>
          </a:bodyPr>
          <a:lstStyle/>
          <a:p>
            <a:pPr marL="354013" indent="-354013">
              <a:lnSpc>
                <a:spcPct val="150000"/>
              </a:lnSpc>
              <a:buAutoNum type="arabicPeriod"/>
            </a:pPr>
            <a:r>
              <a:rPr lang="es-ES_tradnl" sz="2400" b="1" dirty="0" smtClean="0"/>
              <a:t>Generalidades.</a:t>
            </a:r>
            <a:endParaRPr lang="es-ES_tradnl" sz="2400" b="1" dirty="0"/>
          </a:p>
          <a:p>
            <a:pPr marL="354013" indent="-354013">
              <a:lnSpc>
                <a:spcPct val="150000"/>
              </a:lnSpc>
            </a:pPr>
            <a:r>
              <a:rPr lang="es-ES_tradnl" sz="2400" b="1" dirty="0" smtClean="0"/>
              <a:t>2.  </a:t>
            </a:r>
            <a:r>
              <a:rPr lang="es-ES_tradnl" sz="2400" b="1" i="1" dirty="0"/>
              <a:t>Hormona del </a:t>
            </a:r>
            <a:r>
              <a:rPr lang="es-ES_tradnl" sz="2400" b="1" i="1" dirty="0" smtClean="0"/>
              <a:t>crecimiento (GH). </a:t>
            </a:r>
            <a:r>
              <a:rPr lang="es-ES_tradnl" sz="2400" b="1" i="1" dirty="0"/>
              <a:t>Acciones fisiológicas. </a:t>
            </a:r>
            <a:r>
              <a:rPr lang="es-ES_tradnl" sz="2400" b="1" i="1" dirty="0" smtClean="0"/>
              <a:t> Mecanismo </a:t>
            </a:r>
            <a:r>
              <a:rPr lang="es-ES_tradnl" sz="2400" b="1" i="1" dirty="0"/>
              <a:t>de control  hormonal.</a:t>
            </a:r>
          </a:p>
          <a:p>
            <a:pPr eaLnBrk="0" hangingPunct="0">
              <a:lnSpc>
                <a:spcPct val="150000"/>
              </a:lnSpc>
              <a:tabLst>
                <a:tab pos="354013" algn="l"/>
              </a:tabLst>
            </a:pPr>
            <a:r>
              <a:rPr lang="es-ES_tradnl" sz="2400" b="1" i="1" dirty="0" smtClean="0"/>
              <a:t>3.  Hormonas </a:t>
            </a:r>
            <a:r>
              <a:rPr lang="es-ES_tradnl" sz="2400" b="1" i="1" dirty="0"/>
              <a:t>tiroideas. Acciones fisiológicas</a:t>
            </a:r>
            <a:r>
              <a:rPr lang="es-ES_tradnl" sz="2400" b="1" i="1" dirty="0" smtClean="0"/>
              <a:t>. Mecanismo </a:t>
            </a:r>
            <a:r>
              <a:rPr lang="es-ES_tradnl" sz="2400" b="1" i="1" dirty="0"/>
              <a:t>de </a:t>
            </a:r>
            <a:r>
              <a:rPr lang="es-ES_tradnl" sz="2400" b="1" i="1" dirty="0" smtClean="0"/>
              <a:t>control.</a:t>
            </a:r>
          </a:p>
          <a:p>
            <a:pPr eaLnBrk="0" hangingPunct="0">
              <a:lnSpc>
                <a:spcPct val="150000"/>
              </a:lnSpc>
            </a:pPr>
            <a:r>
              <a:rPr lang="es-ES_tradnl" sz="2400" b="1" i="1" dirty="0" smtClean="0"/>
              <a:t>4. Hormona paratiroidea. Acciones fisiológicas. Mecanismo de </a:t>
            </a:r>
          </a:p>
          <a:p>
            <a:pPr eaLnBrk="0" hangingPunct="0">
              <a:lnSpc>
                <a:spcPct val="150000"/>
              </a:lnSpc>
            </a:pPr>
            <a:r>
              <a:rPr lang="es-ES_tradnl" sz="2400" b="1" i="1" dirty="0"/>
              <a:t> </a:t>
            </a:r>
            <a:r>
              <a:rPr lang="es-ES_tradnl" sz="2400" b="1" i="1" dirty="0" smtClean="0"/>
              <a:t>   regulación de la calcemia.</a:t>
            </a:r>
            <a:r>
              <a:rPr lang="es-ES" sz="2400" b="1" dirty="0"/>
              <a:t> </a:t>
            </a:r>
            <a:endParaRPr lang="es-ES" sz="2400" b="1" dirty="0" smtClean="0"/>
          </a:p>
          <a:p>
            <a:pPr eaLnBrk="0" hangingPunct="0">
              <a:lnSpc>
                <a:spcPct val="150000"/>
              </a:lnSpc>
            </a:pPr>
            <a:r>
              <a:rPr lang="es-ES" sz="2400" b="1" dirty="0" smtClean="0"/>
              <a:t>6. Hormonas </a:t>
            </a:r>
            <a:r>
              <a:rPr lang="es-ES" sz="2400" b="1" dirty="0"/>
              <a:t>del estrés: </a:t>
            </a:r>
            <a:r>
              <a:rPr lang="es-ES" sz="2400" b="1" dirty="0" smtClean="0"/>
              <a:t>catecolaminas </a:t>
            </a:r>
            <a:r>
              <a:rPr lang="es-ES" sz="2400" b="1" dirty="0"/>
              <a:t>y glucocorticoides. </a:t>
            </a:r>
            <a:endParaRPr lang="es-ES" sz="2400" b="1" dirty="0" smtClean="0"/>
          </a:p>
          <a:p>
            <a:pPr eaLnBrk="0" hangingPunct="0">
              <a:lnSpc>
                <a:spcPct val="150000"/>
              </a:lnSpc>
            </a:pPr>
            <a:r>
              <a:rPr lang="es-ES" sz="2400" b="1" dirty="0"/>
              <a:t> </a:t>
            </a:r>
            <a:r>
              <a:rPr lang="es-ES" sz="2400" b="1" dirty="0" smtClean="0"/>
              <a:t>   Alteración  </a:t>
            </a:r>
            <a:r>
              <a:rPr lang="es-ES" sz="2400" b="1" dirty="0"/>
              <a:t>de la secreción </a:t>
            </a:r>
            <a:r>
              <a:rPr lang="es-ES" sz="2400" b="1" dirty="0" smtClean="0"/>
              <a:t>de cortisol</a:t>
            </a:r>
            <a:r>
              <a:rPr lang="es-ES" sz="2400" b="1" dirty="0"/>
              <a:t>. </a:t>
            </a:r>
            <a:endParaRPr lang="es-ES" sz="2400" b="1" dirty="0" smtClean="0"/>
          </a:p>
          <a:p>
            <a:pPr eaLnBrk="0" hangingPunct="0">
              <a:lnSpc>
                <a:spcPct val="150000"/>
              </a:lnSpc>
            </a:pPr>
            <a:r>
              <a:rPr lang="es-ES" sz="2400" b="1" dirty="0" smtClean="0"/>
              <a:t>7. Glicemia</a:t>
            </a:r>
            <a:r>
              <a:rPr lang="es-ES" sz="2400" b="1" dirty="0"/>
              <a:t>. Factores que intervienen en su regulación. </a:t>
            </a:r>
            <a:r>
              <a:rPr lang="es-ES" sz="2400" b="1" dirty="0" smtClean="0"/>
              <a:t>Hormonas</a:t>
            </a:r>
          </a:p>
          <a:p>
            <a:pPr eaLnBrk="0" hangingPunct="0">
              <a:lnSpc>
                <a:spcPct val="150000"/>
              </a:lnSpc>
            </a:pPr>
            <a:r>
              <a:rPr lang="es-ES" sz="2400" b="1" dirty="0"/>
              <a:t> </a:t>
            </a:r>
            <a:r>
              <a:rPr lang="es-ES" sz="2400" b="1" dirty="0" smtClean="0"/>
              <a:t>   </a:t>
            </a:r>
            <a:r>
              <a:rPr lang="es-ES" sz="2400" b="1" dirty="0"/>
              <a:t>pancreáticas. Insulina y glucagón. Alteración de la secreción </a:t>
            </a:r>
            <a:r>
              <a:rPr lang="es-ES" sz="2400" b="1" dirty="0" smtClean="0"/>
              <a:t>de</a:t>
            </a:r>
          </a:p>
          <a:p>
            <a:pPr eaLnBrk="0" hangingPunct="0">
              <a:lnSpc>
                <a:spcPct val="150000"/>
              </a:lnSpc>
            </a:pPr>
            <a:r>
              <a:rPr lang="es-ES" sz="2400" b="1" dirty="0"/>
              <a:t> </a:t>
            </a:r>
            <a:r>
              <a:rPr lang="es-ES" sz="2400" b="1" dirty="0" smtClean="0"/>
              <a:t>   </a:t>
            </a:r>
            <a:r>
              <a:rPr lang="es-ES" sz="2400" b="1" dirty="0"/>
              <a:t>insulina</a:t>
            </a:r>
            <a:r>
              <a:rPr lang="es-ES" sz="2400" b="1" dirty="0" smtClean="0"/>
              <a:t>.</a:t>
            </a:r>
            <a:endParaRPr lang="es-ES_tradnl" sz="2400" b="1" i="1" dirty="0"/>
          </a:p>
        </p:txBody>
      </p:sp>
      <p:sp>
        <p:nvSpPr>
          <p:cNvPr id="5" name="4 Rectángulo"/>
          <p:cNvSpPr/>
          <p:nvPr/>
        </p:nvSpPr>
        <p:spPr>
          <a:xfrm>
            <a:off x="233165" y="41976"/>
            <a:ext cx="1984892" cy="646331"/>
          </a:xfrm>
          <a:prstGeom prst="rect">
            <a:avLst/>
          </a:prstGeom>
        </p:spPr>
        <p:txBody>
          <a:bodyPr wrap="square">
            <a:spAutoFit/>
          </a:bodyPr>
          <a:lstStyle/>
          <a:p>
            <a:r>
              <a:rPr lang="es-ES" sz="3600" b="1" i="1"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228600" dist="50800" dir="5400000" algn="ctr" rotWithShape="0">
                    <a:srgbClr val="92D050">
                      <a:alpha val="71000"/>
                    </a:srgbClr>
                  </a:outerShdw>
                </a:effectLst>
              </a:rPr>
              <a:t>Sumario:</a:t>
            </a:r>
            <a:endParaRPr lang="es-ES" sz="3600" dirty="0"/>
          </a:p>
        </p:txBody>
      </p:sp>
    </p:spTree>
    <p:extLst>
      <p:ext uri="{BB962C8B-B14F-4D97-AF65-F5344CB8AC3E}">
        <p14:creationId xmlns:p14="http://schemas.microsoft.com/office/powerpoint/2010/main" val="3757247143"/>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50830" y="116632"/>
            <a:ext cx="8429625" cy="5159474"/>
          </a:xfrm>
          <a:prstGeom prst="rect">
            <a:avLst/>
          </a:prstGeom>
          <a:noFill/>
          <a:ln w="9525">
            <a:solidFill>
              <a:srgbClr val="C00000"/>
            </a:solidFill>
            <a:miter lim="800000"/>
            <a:headEnd/>
            <a:tailEnd/>
          </a:ln>
          <a:effectLst>
            <a:prstShdw prst="shdw17" dist="17961" dir="2700000">
              <a:schemeClr val="accent1">
                <a:gamma/>
                <a:shade val="60000"/>
                <a:invGamma/>
                <a:alpha val="50000"/>
              </a:schemeClr>
            </a:prstShdw>
          </a:effectLst>
        </p:spPr>
      </p:pic>
      <p:sp>
        <p:nvSpPr>
          <p:cNvPr id="4" name="3 CuadroTexto"/>
          <p:cNvSpPr txBox="1"/>
          <p:nvPr/>
        </p:nvSpPr>
        <p:spPr>
          <a:xfrm>
            <a:off x="357187" y="5517232"/>
            <a:ext cx="8423267" cy="1089529"/>
          </a:xfrm>
          <a:prstGeom prst="rect">
            <a:avLst/>
          </a:prstGeom>
          <a:solidFill>
            <a:srgbClr val="FFFF00"/>
          </a:solidFill>
          <a:ln>
            <a:solidFill>
              <a:srgbClr val="C00000"/>
            </a:solidFill>
          </a:ln>
        </p:spPr>
        <p:txBody>
          <a:bodyPr wrap="square" rtlCol="0">
            <a:spAutoFit/>
          </a:bodyPr>
          <a:lstStyle/>
          <a:p>
            <a:pPr algn="ctr">
              <a:lnSpc>
                <a:spcPct val="90000"/>
              </a:lnSpc>
              <a:buFontTx/>
              <a:buNone/>
              <a:defRPr/>
            </a:pPr>
            <a:r>
              <a:rPr lang="es-PR" sz="2400" b="1" dirty="0">
                <a:cs typeface="Arial" panose="020B0604020202020204" pitchFamily="34" charset="0"/>
              </a:rPr>
              <a:t>Todo ello permite que el organismo disponga de los combustibles necesarios para obtener energía que le permita enfrentar las situaciones de estrés. </a:t>
            </a:r>
          </a:p>
        </p:txBody>
      </p:sp>
    </p:spTree>
    <p:extLst>
      <p:ext uri="{BB962C8B-B14F-4D97-AF65-F5344CB8AC3E}">
        <p14:creationId xmlns:p14="http://schemas.microsoft.com/office/powerpoint/2010/main" val="3935527609"/>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685800" y="659482"/>
            <a:ext cx="2808288" cy="2182143"/>
          </a:xfrm>
          <a:prstGeom prst="star8">
            <a:avLst>
              <a:gd name="adj" fmla="val 38250"/>
            </a:avLst>
          </a:prstGeom>
          <a:solidFill>
            <a:schemeClr val="accent1"/>
          </a:solidFill>
          <a:ln w="15875" algn="ctr">
            <a:solidFill>
              <a:schemeClr val="tx1"/>
            </a:solidFill>
            <a:miter lim="800000"/>
            <a:headEnd/>
            <a:tailEnd/>
          </a:ln>
        </p:spPr>
        <p:txBody>
          <a:bodyPr wrap="none" anchor="ctr"/>
          <a:lstStyle/>
          <a:p>
            <a:pPr algn="ctr" eaLnBrk="1" hangingPunct="1"/>
            <a:r>
              <a:rPr lang="es-ES" sz="3200" b="1" dirty="0">
                <a:solidFill>
                  <a:srgbClr val="FFFF00"/>
                </a:solidFill>
              </a:rPr>
              <a:t>COLESTEROL</a:t>
            </a:r>
          </a:p>
        </p:txBody>
      </p:sp>
      <p:sp>
        <p:nvSpPr>
          <p:cNvPr id="5" name="4 CuadroTexto"/>
          <p:cNvSpPr txBox="1"/>
          <p:nvPr/>
        </p:nvSpPr>
        <p:spPr>
          <a:xfrm>
            <a:off x="0" y="5301208"/>
            <a:ext cx="3733800" cy="830263"/>
          </a:xfrm>
          <a:prstGeom prst="rect">
            <a:avLst/>
          </a:prstGeom>
          <a:noFill/>
        </p:spPr>
        <p:txBody>
          <a:bodyPr>
            <a:spAutoFit/>
          </a:bodyPr>
          <a:lstStyle/>
          <a:p>
            <a:pPr algn="ctr" eaLnBrk="1" hangingPunct="1">
              <a:defRPr/>
            </a:pPr>
            <a:r>
              <a:rPr lang="es-ES" sz="2400" b="1" dirty="0">
                <a:latin typeface="Arial" charset="0"/>
                <a:cs typeface="Arial" charset="0"/>
              </a:rPr>
              <a:t>CORTEZA </a:t>
            </a:r>
            <a:r>
              <a:rPr lang="es-ES" sz="2400" b="1" dirty="0" smtClean="0">
                <a:latin typeface="Arial" charset="0"/>
                <a:cs typeface="Arial" charset="0"/>
              </a:rPr>
              <a:t>SUPRARRENAL</a:t>
            </a:r>
            <a:endParaRPr lang="en-US" sz="2400" b="1" dirty="0">
              <a:latin typeface="Arial" charset="0"/>
              <a:cs typeface="Arial" charset="0"/>
            </a:endParaRPr>
          </a:p>
        </p:txBody>
      </p:sp>
      <p:sp>
        <p:nvSpPr>
          <p:cNvPr id="37892" name="Freeform 15"/>
          <p:cNvSpPr>
            <a:spLocks/>
          </p:cNvSpPr>
          <p:nvPr/>
        </p:nvSpPr>
        <p:spPr bwMode="auto">
          <a:xfrm>
            <a:off x="381000" y="3200400"/>
            <a:ext cx="3505200" cy="2286000"/>
          </a:xfrm>
          <a:custGeom>
            <a:avLst/>
            <a:gdLst>
              <a:gd name="T0" fmla="*/ 2147483646 w 674"/>
              <a:gd name="T1" fmla="*/ 2147483646 h 394"/>
              <a:gd name="T2" fmla="*/ 2147483646 w 674"/>
              <a:gd name="T3" fmla="*/ 2147483646 h 394"/>
              <a:gd name="T4" fmla="*/ 2147483646 w 674"/>
              <a:gd name="T5" fmla="*/ 2147483646 h 394"/>
              <a:gd name="T6" fmla="*/ 2147483646 w 674"/>
              <a:gd name="T7" fmla="*/ 2147483646 h 394"/>
              <a:gd name="T8" fmla="*/ 2147483646 w 674"/>
              <a:gd name="T9" fmla="*/ 2147483646 h 394"/>
              <a:gd name="T10" fmla="*/ 2147483646 w 674"/>
              <a:gd name="T11" fmla="*/ 2147483646 h 394"/>
              <a:gd name="T12" fmla="*/ 2147483646 w 674"/>
              <a:gd name="T13" fmla="*/ 2147483646 h 394"/>
              <a:gd name="T14" fmla="*/ 2147483646 w 674"/>
              <a:gd name="T15" fmla="*/ 2147483646 h 394"/>
              <a:gd name="T16" fmla="*/ 2147483646 w 674"/>
              <a:gd name="T17" fmla="*/ 2147483646 h 394"/>
              <a:gd name="T18" fmla="*/ 2147483646 w 674"/>
              <a:gd name="T19" fmla="*/ 2147483646 h 394"/>
              <a:gd name="T20" fmla="*/ 2147483646 w 674"/>
              <a:gd name="T21" fmla="*/ 2147483646 h 394"/>
              <a:gd name="T22" fmla="*/ 2147483646 w 674"/>
              <a:gd name="T23" fmla="*/ 2147483646 h 394"/>
              <a:gd name="T24" fmla="*/ 2147483646 w 674"/>
              <a:gd name="T25" fmla="*/ 2147483646 h 394"/>
              <a:gd name="T26" fmla="*/ 2147483646 w 674"/>
              <a:gd name="T27" fmla="*/ 2147483646 h 394"/>
              <a:gd name="T28" fmla="*/ 2147483646 w 674"/>
              <a:gd name="T29" fmla="*/ 2147483646 h 394"/>
              <a:gd name="T30" fmla="*/ 2147483646 w 674"/>
              <a:gd name="T31" fmla="*/ 2147483646 h 394"/>
              <a:gd name="T32" fmla="*/ 0 w 674"/>
              <a:gd name="T33" fmla="*/ 2147483646 h 394"/>
              <a:gd name="T34" fmla="*/ 2147483646 w 674"/>
              <a:gd name="T35" fmla="*/ 2147483646 h 394"/>
              <a:gd name="T36" fmla="*/ 2147483646 w 674"/>
              <a:gd name="T37" fmla="*/ 2147483646 h 394"/>
              <a:gd name="T38" fmla="*/ 2147483646 w 674"/>
              <a:gd name="T39" fmla="*/ 2147483646 h 394"/>
              <a:gd name="T40" fmla="*/ 2147483646 w 674"/>
              <a:gd name="T41" fmla="*/ 2147483646 h 3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4"/>
              <a:gd name="T64" fmla="*/ 0 h 394"/>
              <a:gd name="T65" fmla="*/ 674 w 674"/>
              <a:gd name="T66" fmla="*/ 394 h 3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4" h="394">
                <a:moveTo>
                  <a:pt x="80" y="294"/>
                </a:moveTo>
                <a:cubicBezTo>
                  <a:pt x="97" y="246"/>
                  <a:pt x="118" y="213"/>
                  <a:pt x="159" y="185"/>
                </a:cubicBezTo>
                <a:cubicBezTo>
                  <a:pt x="231" y="77"/>
                  <a:pt x="119" y="241"/>
                  <a:pt x="209" y="126"/>
                </a:cubicBezTo>
                <a:cubicBezTo>
                  <a:pt x="224" y="107"/>
                  <a:pt x="236" y="86"/>
                  <a:pt x="249" y="66"/>
                </a:cubicBezTo>
                <a:cubicBezTo>
                  <a:pt x="255" y="57"/>
                  <a:pt x="269" y="61"/>
                  <a:pt x="278" y="56"/>
                </a:cubicBezTo>
                <a:cubicBezTo>
                  <a:pt x="378" y="0"/>
                  <a:pt x="301" y="28"/>
                  <a:pt x="368" y="6"/>
                </a:cubicBezTo>
                <a:cubicBezTo>
                  <a:pt x="427" y="26"/>
                  <a:pt x="402" y="44"/>
                  <a:pt x="437" y="86"/>
                </a:cubicBezTo>
                <a:cubicBezTo>
                  <a:pt x="459" y="112"/>
                  <a:pt x="506" y="118"/>
                  <a:pt x="537" y="126"/>
                </a:cubicBezTo>
                <a:cubicBezTo>
                  <a:pt x="596" y="216"/>
                  <a:pt x="504" y="67"/>
                  <a:pt x="566" y="215"/>
                </a:cubicBezTo>
                <a:cubicBezTo>
                  <a:pt x="575" y="237"/>
                  <a:pt x="606" y="274"/>
                  <a:pt x="606" y="274"/>
                </a:cubicBezTo>
                <a:cubicBezTo>
                  <a:pt x="609" y="284"/>
                  <a:pt x="609" y="297"/>
                  <a:pt x="616" y="304"/>
                </a:cubicBezTo>
                <a:cubicBezTo>
                  <a:pt x="641" y="329"/>
                  <a:pt x="674" y="296"/>
                  <a:pt x="616" y="334"/>
                </a:cubicBezTo>
                <a:cubicBezTo>
                  <a:pt x="384" y="322"/>
                  <a:pt x="480" y="348"/>
                  <a:pt x="368" y="274"/>
                </a:cubicBezTo>
                <a:cubicBezTo>
                  <a:pt x="342" y="285"/>
                  <a:pt x="310" y="286"/>
                  <a:pt x="288" y="304"/>
                </a:cubicBezTo>
                <a:cubicBezTo>
                  <a:pt x="279" y="312"/>
                  <a:pt x="280" y="331"/>
                  <a:pt x="268" y="334"/>
                </a:cubicBezTo>
                <a:cubicBezTo>
                  <a:pt x="226" y="345"/>
                  <a:pt x="182" y="341"/>
                  <a:pt x="139" y="344"/>
                </a:cubicBezTo>
                <a:cubicBezTo>
                  <a:pt x="38" y="369"/>
                  <a:pt x="84" y="352"/>
                  <a:pt x="0" y="394"/>
                </a:cubicBezTo>
                <a:cubicBezTo>
                  <a:pt x="13" y="355"/>
                  <a:pt x="20" y="337"/>
                  <a:pt x="60" y="324"/>
                </a:cubicBezTo>
                <a:cubicBezTo>
                  <a:pt x="63" y="314"/>
                  <a:pt x="63" y="301"/>
                  <a:pt x="70" y="294"/>
                </a:cubicBezTo>
                <a:cubicBezTo>
                  <a:pt x="77" y="287"/>
                  <a:pt x="89" y="284"/>
                  <a:pt x="100" y="284"/>
                </a:cubicBezTo>
                <a:cubicBezTo>
                  <a:pt x="107" y="284"/>
                  <a:pt x="87" y="291"/>
                  <a:pt x="80" y="294"/>
                </a:cubicBezTo>
                <a:close/>
              </a:path>
            </a:pathLst>
          </a:custGeom>
          <a:gradFill rotWithShape="1">
            <a:gsLst>
              <a:gs pos="0">
                <a:srgbClr val="9B192F"/>
              </a:gs>
              <a:gs pos="100000">
                <a:srgbClr val="480C16"/>
              </a:gs>
            </a:gsLst>
            <a:path path="rect">
              <a:fillToRect l="50000" t="50000" r="50000" b="50000"/>
            </a:path>
          </a:gradFill>
          <a:ln w="9525">
            <a:solidFill>
              <a:schemeClr val="tx1"/>
            </a:solidFill>
            <a:round/>
            <a:headEnd/>
            <a:tailEnd/>
          </a:ln>
        </p:spPr>
        <p:txBody>
          <a:bodyPr/>
          <a:lstStyle/>
          <a:p>
            <a:endParaRPr lang="es-ES"/>
          </a:p>
        </p:txBody>
      </p:sp>
      <p:sp>
        <p:nvSpPr>
          <p:cNvPr id="37893" name="Line 19"/>
          <p:cNvSpPr>
            <a:spLocks noChangeShapeType="1"/>
          </p:cNvSpPr>
          <p:nvPr/>
        </p:nvSpPr>
        <p:spPr bwMode="auto">
          <a:xfrm>
            <a:off x="2133600" y="2743200"/>
            <a:ext cx="46038" cy="1143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 name="Rectangle 5"/>
          <p:cNvSpPr>
            <a:spLocks noGrp="1" noChangeArrowheads="1"/>
          </p:cNvSpPr>
          <p:nvPr>
            <p:ph sz="half" idx="2"/>
          </p:nvPr>
        </p:nvSpPr>
        <p:spPr bwMode="auto">
          <a:xfrm>
            <a:off x="3048000" y="3616325"/>
            <a:ext cx="6248400" cy="2286000"/>
          </a:xfrm>
          <a:solidFill>
            <a:srgbClr val="00B0F0"/>
          </a:solidFill>
          <a:ln w="15875" algn="ctr">
            <a:solidFill>
              <a:schemeClr val="tx1"/>
            </a:solidFill>
            <a:miter lim="800000"/>
            <a:headEnd/>
            <a:tailEnd/>
          </a:ln>
        </p:spPr>
        <p:txBody>
          <a:bodyPr wrap="none" anchor="ctr">
            <a:normAutofit/>
          </a:bodyPr>
          <a:lstStyle/>
          <a:p>
            <a:pPr algn="ctr">
              <a:defRPr/>
            </a:pPr>
            <a:r>
              <a:rPr lang="es-ES" sz="3200" b="1" dirty="0" smtClean="0">
                <a:effectLst>
                  <a:outerShdw blurRad="38100" dist="38100" dir="2700000" algn="tl">
                    <a:srgbClr val="FFFFFF"/>
                  </a:outerShdw>
                </a:effectLst>
                <a:cs typeface="Arial" pitchFamily="34" charset="0"/>
              </a:rPr>
              <a:t>MINERALOCORTICOIDES</a:t>
            </a:r>
          </a:p>
          <a:p>
            <a:pPr algn="ctr">
              <a:defRPr/>
            </a:pPr>
            <a:r>
              <a:rPr lang="es-ES" sz="3200" b="1" dirty="0" smtClean="0">
                <a:effectLst>
                  <a:outerShdw blurRad="38100" dist="38100" dir="2700000" algn="tl">
                    <a:srgbClr val="FFFFFF"/>
                  </a:outerShdw>
                </a:effectLst>
                <a:cs typeface="Arial" pitchFamily="34" charset="0"/>
              </a:rPr>
              <a:t>GLUCOCORTICOIDES</a:t>
            </a:r>
            <a:endParaRPr lang="es-ES" sz="3200" b="1" dirty="0">
              <a:effectLst>
                <a:outerShdw blurRad="38100" dist="38100" dir="2700000" algn="tl">
                  <a:srgbClr val="FFFFFF"/>
                </a:outerShdw>
              </a:effectLst>
              <a:cs typeface="Arial" pitchFamily="34" charset="0"/>
            </a:endParaRPr>
          </a:p>
          <a:p>
            <a:pPr algn="ctr">
              <a:defRPr/>
            </a:pPr>
            <a:r>
              <a:rPr lang="es-ES" sz="3200" b="1" dirty="0" smtClean="0">
                <a:effectLst>
                  <a:outerShdw blurRad="38100" dist="38100" dir="2700000" algn="tl">
                    <a:srgbClr val="FFFFFF"/>
                  </a:outerShdw>
                </a:effectLst>
                <a:cs typeface="Arial" pitchFamily="34" charset="0"/>
              </a:rPr>
              <a:t>ESTEROIDES SEXUALES</a:t>
            </a:r>
            <a:endParaRPr lang="es-ES" sz="3200" b="1" dirty="0">
              <a:effectLst>
                <a:outerShdw blurRad="38100" dist="38100" dir="2700000" algn="tl">
                  <a:srgbClr val="FFFFFF"/>
                </a:outerShdw>
              </a:effectLst>
              <a:cs typeface="Arial" pitchFamily="34" charset="0"/>
            </a:endParaRPr>
          </a:p>
        </p:txBody>
      </p:sp>
      <p:sp>
        <p:nvSpPr>
          <p:cNvPr id="10" name="9 Flecha curvada hacia la izquierda"/>
          <p:cNvSpPr/>
          <p:nvPr/>
        </p:nvSpPr>
        <p:spPr>
          <a:xfrm rot="15812433">
            <a:off x="3588544" y="1554956"/>
            <a:ext cx="1123950" cy="3481388"/>
          </a:xfrm>
          <a:prstGeom prst="curvedLeftArrow">
            <a:avLst>
              <a:gd name="adj1" fmla="val 47074"/>
              <a:gd name="adj2" fmla="val 110751"/>
              <a:gd name="adj3" fmla="val 4417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1" name="10 CuadroTexto"/>
          <p:cNvSpPr txBox="1"/>
          <p:nvPr/>
        </p:nvSpPr>
        <p:spPr>
          <a:xfrm>
            <a:off x="4151313" y="2133600"/>
            <a:ext cx="4992687" cy="708025"/>
          </a:xfrm>
          <a:prstGeom prst="rect">
            <a:avLst/>
          </a:prstGeom>
          <a:noFill/>
        </p:spPr>
        <p:txBody>
          <a:bodyPr>
            <a:spAutoFit/>
          </a:bodyPr>
          <a:lstStyle/>
          <a:p>
            <a:pPr algn="ctr" eaLnBrk="1" hangingPunct="1">
              <a:defRPr/>
            </a:pPr>
            <a:r>
              <a:rPr lang="es-ES" sz="4000" b="1" dirty="0">
                <a:latin typeface="Arial" charset="0"/>
                <a:cs typeface="Arial" charset="0"/>
              </a:rPr>
              <a:t>SÍNTESIS</a:t>
            </a:r>
            <a:endParaRPr lang="en-US" sz="4000" b="1" dirty="0">
              <a:latin typeface="Arial" charset="0"/>
              <a:cs typeface="Arial" charset="0"/>
            </a:endParaRPr>
          </a:p>
        </p:txBody>
      </p:sp>
    </p:spTree>
    <p:extLst>
      <p:ext uri="{BB962C8B-B14F-4D97-AF65-F5344CB8AC3E}">
        <p14:creationId xmlns:p14="http://schemas.microsoft.com/office/powerpoint/2010/main" val="137996084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2916238" y="2420938"/>
            <a:ext cx="3024187" cy="2376487"/>
          </a:xfrm>
          <a:prstGeom prst="irregularSeal1">
            <a:avLst/>
          </a:prstGeom>
          <a:solidFill>
            <a:srgbClr val="FFFF00"/>
          </a:solidFill>
          <a:ln w="38100">
            <a:solidFill>
              <a:srgbClr val="0000FF"/>
            </a:solidFill>
            <a:miter lim="800000"/>
            <a:headEnd/>
            <a:tailEnd/>
          </a:ln>
        </p:spPr>
        <p:txBody>
          <a:bodyPr wrap="none" anchor="ctr"/>
          <a:lstStyle/>
          <a:p>
            <a:pPr eaLnBrk="1" hangingPunct="1">
              <a:defRPr/>
            </a:pPr>
            <a:endParaRPr lang="pt-BR">
              <a:effectLst>
                <a:outerShdw blurRad="38100" dist="38100" dir="2700000" algn="tl">
                  <a:srgbClr val="000000">
                    <a:alpha val="43137"/>
                  </a:srgbClr>
                </a:outerShdw>
              </a:effectLst>
              <a:latin typeface="Arial" charset="0"/>
              <a:cs typeface="Arial" charset="0"/>
            </a:endParaRPr>
          </a:p>
        </p:txBody>
      </p:sp>
      <p:sp>
        <p:nvSpPr>
          <p:cNvPr id="3" name="Text Box 5"/>
          <p:cNvSpPr txBox="1">
            <a:spLocks noChangeArrowheads="1"/>
          </p:cNvSpPr>
          <p:nvPr/>
        </p:nvSpPr>
        <p:spPr bwMode="auto">
          <a:xfrm>
            <a:off x="3492500" y="3429000"/>
            <a:ext cx="1871663" cy="457200"/>
          </a:xfrm>
          <a:prstGeom prst="rect">
            <a:avLst/>
          </a:prstGeom>
          <a:noFill/>
          <a:ln w="9525">
            <a:noFill/>
            <a:miter lim="800000"/>
            <a:headEnd/>
            <a:tailEnd/>
          </a:ln>
          <a:effectLst/>
        </p:spPr>
        <p:txBody>
          <a:bodyPr>
            <a:spAutoFit/>
          </a:bodyPr>
          <a:lstStyle/>
          <a:p>
            <a:pPr eaLnBrk="1" hangingPunct="1">
              <a:spcBef>
                <a:spcPct val="50000"/>
              </a:spcBef>
              <a:defRPr/>
            </a:pPr>
            <a:r>
              <a:rPr lang="es-ES" sz="2400" b="1" dirty="0">
                <a:effectLst>
                  <a:outerShdw blurRad="38100" dist="38100" dir="2700000" algn="tl">
                    <a:srgbClr val="000000">
                      <a:alpha val="43137"/>
                    </a:srgbClr>
                  </a:outerShdw>
                </a:effectLst>
                <a:latin typeface="Arial" charset="0"/>
                <a:cs typeface="Arial" charset="0"/>
              </a:rPr>
              <a:t>CORTISOL</a:t>
            </a:r>
          </a:p>
        </p:txBody>
      </p:sp>
      <p:sp>
        <p:nvSpPr>
          <p:cNvPr id="4" name="Text Box 6"/>
          <p:cNvSpPr txBox="1">
            <a:spLocks noChangeArrowheads="1"/>
          </p:cNvSpPr>
          <p:nvPr/>
        </p:nvSpPr>
        <p:spPr bwMode="auto">
          <a:xfrm>
            <a:off x="251520" y="955675"/>
            <a:ext cx="3048000" cy="461963"/>
          </a:xfrm>
          <a:prstGeom prst="rect">
            <a:avLst/>
          </a:prstGeom>
          <a:solidFill>
            <a:srgbClr val="FFFF00"/>
          </a:solidFill>
          <a:ln w="9525">
            <a:solidFill>
              <a:srgbClr val="C00000"/>
            </a:solidFill>
            <a:miter lim="800000"/>
            <a:headEnd/>
            <a:tailEnd/>
          </a:ln>
          <a:effectLst/>
        </p:spPr>
        <p:txBody>
          <a:bodyPr>
            <a:spAutoFit/>
          </a:bodyPr>
          <a:lstStyle/>
          <a:p>
            <a:pPr eaLnBrk="1" hangingPunct="1">
              <a:spcBef>
                <a:spcPct val="50000"/>
              </a:spcBef>
              <a:defRPr/>
            </a:pPr>
            <a:r>
              <a:rPr lang="es-ES" sz="2400" b="1" dirty="0">
                <a:effectLst>
                  <a:outerShdw blurRad="38100" dist="38100" dir="2700000" algn="tl">
                    <a:srgbClr val="000000">
                      <a:alpha val="43137"/>
                    </a:srgbClr>
                  </a:outerShdw>
                </a:effectLst>
                <a:latin typeface="Arial" charset="0"/>
                <a:cs typeface="Arial" charset="0"/>
              </a:rPr>
              <a:t>CARBOHIDRATOS</a:t>
            </a:r>
          </a:p>
        </p:txBody>
      </p:sp>
      <p:sp>
        <p:nvSpPr>
          <p:cNvPr id="5" name="Text Box 9"/>
          <p:cNvSpPr txBox="1">
            <a:spLocks noChangeArrowheads="1"/>
          </p:cNvSpPr>
          <p:nvPr/>
        </p:nvSpPr>
        <p:spPr bwMode="auto">
          <a:xfrm>
            <a:off x="0" y="1657350"/>
            <a:ext cx="4572000" cy="461963"/>
          </a:xfrm>
          <a:prstGeom prst="rect">
            <a:avLst/>
          </a:prstGeom>
          <a:noFill/>
          <a:ln w="9525">
            <a:noFill/>
            <a:miter lim="800000"/>
            <a:headEnd/>
            <a:tailEnd/>
          </a:ln>
          <a:effectLst/>
        </p:spPr>
        <p:txBody>
          <a:bodyPr>
            <a:spAutoFit/>
          </a:bodyPr>
          <a:lstStyle/>
          <a:p>
            <a:pPr eaLnBrk="1" hangingPunct="1">
              <a:spcBef>
                <a:spcPct val="50000"/>
              </a:spcBef>
              <a:defRPr/>
            </a:pPr>
            <a:r>
              <a:rPr lang="es-ES" sz="2400" b="1" dirty="0">
                <a:latin typeface="Arial" charset="0"/>
                <a:cs typeface="Arial" charset="0"/>
              </a:rPr>
              <a:t>Estimula la gluconeogénesis</a:t>
            </a:r>
            <a:r>
              <a:rPr lang="es-ES" sz="2400" b="1" dirty="0">
                <a:solidFill>
                  <a:schemeClr val="bg1"/>
                </a:solidFill>
                <a:effectLst>
                  <a:outerShdw blurRad="38100" dist="38100" dir="2700000" algn="tl">
                    <a:srgbClr val="000000">
                      <a:alpha val="43137"/>
                    </a:srgbClr>
                  </a:outerShdw>
                </a:effectLst>
                <a:latin typeface="Arial" charset="0"/>
                <a:cs typeface="Arial" charset="0"/>
              </a:rPr>
              <a:t>.</a:t>
            </a:r>
          </a:p>
        </p:txBody>
      </p:sp>
      <p:sp>
        <p:nvSpPr>
          <p:cNvPr id="6" name="Text Box 11"/>
          <p:cNvSpPr txBox="1">
            <a:spLocks noChangeArrowheads="1"/>
          </p:cNvSpPr>
          <p:nvPr/>
        </p:nvSpPr>
        <p:spPr bwMode="auto">
          <a:xfrm>
            <a:off x="0" y="2593975"/>
            <a:ext cx="3048000" cy="1200150"/>
          </a:xfrm>
          <a:prstGeom prst="rect">
            <a:avLst/>
          </a:prstGeom>
          <a:noFill/>
          <a:ln w="9525">
            <a:noFill/>
            <a:miter lim="800000"/>
            <a:headEnd/>
            <a:tailEnd/>
          </a:ln>
          <a:effectLst/>
        </p:spPr>
        <p:txBody>
          <a:bodyPr>
            <a:spAutoFit/>
          </a:bodyPr>
          <a:lstStyle/>
          <a:p>
            <a:pPr eaLnBrk="1" hangingPunct="1">
              <a:spcBef>
                <a:spcPct val="50000"/>
              </a:spcBef>
              <a:defRPr/>
            </a:pPr>
            <a:r>
              <a:rPr lang="es-ES" sz="2400" b="1" dirty="0">
                <a:latin typeface="Arial" charset="0"/>
                <a:cs typeface="Arial" charset="0"/>
              </a:rPr>
              <a:t>Disminuye la  utilización celular de la glucosa</a:t>
            </a:r>
            <a:r>
              <a:rPr lang="es-ES" sz="2400" b="1" dirty="0">
                <a:solidFill>
                  <a:schemeClr val="bg1"/>
                </a:solidFill>
                <a:effectLst>
                  <a:outerShdw blurRad="38100" dist="38100" dir="2700000" algn="tl">
                    <a:srgbClr val="000000">
                      <a:alpha val="43137"/>
                    </a:srgbClr>
                  </a:outerShdw>
                </a:effectLst>
                <a:latin typeface="Arial" charset="0"/>
                <a:cs typeface="Arial" charset="0"/>
              </a:rPr>
              <a:t>.</a:t>
            </a:r>
          </a:p>
        </p:txBody>
      </p:sp>
      <p:sp>
        <p:nvSpPr>
          <p:cNvPr id="8" name="Text Box 15"/>
          <p:cNvSpPr txBox="1">
            <a:spLocks noChangeArrowheads="1"/>
          </p:cNvSpPr>
          <p:nvPr/>
        </p:nvSpPr>
        <p:spPr bwMode="auto">
          <a:xfrm>
            <a:off x="-152400" y="4826000"/>
            <a:ext cx="4038600" cy="1570038"/>
          </a:xfrm>
          <a:prstGeom prst="rect">
            <a:avLst/>
          </a:prstGeom>
          <a:noFill/>
          <a:ln w="9525">
            <a:noFill/>
            <a:miter lim="800000"/>
            <a:headEnd/>
            <a:tailEnd/>
          </a:ln>
          <a:effectLst/>
        </p:spPr>
        <p:txBody>
          <a:bodyPr>
            <a:spAutoFit/>
          </a:bodyPr>
          <a:lstStyle/>
          <a:p>
            <a:pPr algn="ctr" eaLnBrk="1" hangingPunct="1">
              <a:spcBef>
                <a:spcPct val="50000"/>
              </a:spcBef>
              <a:defRPr/>
            </a:pPr>
            <a:r>
              <a:rPr lang="es-ES" sz="2400" b="1" dirty="0">
                <a:latin typeface="Arial" charset="0"/>
                <a:cs typeface="Arial" charset="0"/>
              </a:rPr>
              <a:t>Aumento de la glicemia</a:t>
            </a:r>
          </a:p>
          <a:p>
            <a:pPr algn="ctr" eaLnBrk="1" hangingPunct="1">
              <a:spcBef>
                <a:spcPct val="50000"/>
              </a:spcBef>
              <a:defRPr/>
            </a:pPr>
            <a:r>
              <a:rPr lang="es-ES" sz="2400" b="1" dirty="0">
                <a:solidFill>
                  <a:schemeClr val="bg1"/>
                </a:solidFill>
                <a:effectLst>
                  <a:outerShdw blurRad="38100" dist="38100" dir="2700000" algn="tl">
                    <a:srgbClr val="000000">
                      <a:alpha val="43137"/>
                    </a:srgbClr>
                  </a:outerShdw>
                </a:effectLst>
                <a:latin typeface="Arial" charset="0"/>
                <a:cs typeface="Arial" charset="0"/>
              </a:rPr>
              <a:t> </a:t>
            </a:r>
          </a:p>
          <a:p>
            <a:pPr algn="ctr" eaLnBrk="1" hangingPunct="1">
              <a:spcBef>
                <a:spcPct val="50000"/>
              </a:spcBef>
              <a:defRPr/>
            </a:pPr>
            <a:r>
              <a:rPr lang="es-ES" sz="2400" b="1" dirty="0">
                <a:ln>
                  <a:solidFill>
                    <a:schemeClr val="tx1"/>
                  </a:solidFill>
                </a:ln>
                <a:solidFill>
                  <a:srgbClr val="C00000"/>
                </a:solidFill>
                <a:latin typeface="Arial" charset="0"/>
                <a:cs typeface="Arial" charset="0"/>
              </a:rPr>
              <a:t>EFECTO DIABETÓGENO</a:t>
            </a:r>
          </a:p>
        </p:txBody>
      </p:sp>
      <p:sp>
        <p:nvSpPr>
          <p:cNvPr id="9" name="Text Box 17"/>
          <p:cNvSpPr txBox="1">
            <a:spLocks noChangeArrowheads="1"/>
          </p:cNvSpPr>
          <p:nvPr/>
        </p:nvSpPr>
        <p:spPr bwMode="auto">
          <a:xfrm>
            <a:off x="5508625" y="1055688"/>
            <a:ext cx="2263775" cy="457200"/>
          </a:xfrm>
          <a:prstGeom prst="rect">
            <a:avLst/>
          </a:prstGeom>
          <a:solidFill>
            <a:srgbClr val="FFFF00"/>
          </a:solidFill>
          <a:ln w="9525">
            <a:solidFill>
              <a:srgbClr val="C00000"/>
            </a:solidFill>
            <a:miter lim="800000"/>
            <a:headEnd/>
            <a:tailEnd/>
          </a:ln>
          <a:effectLst/>
        </p:spPr>
        <p:txBody>
          <a:bodyPr>
            <a:spAutoFit/>
          </a:bodyPr>
          <a:lstStyle/>
          <a:p>
            <a:pPr eaLnBrk="1" hangingPunct="1">
              <a:spcBef>
                <a:spcPct val="50000"/>
              </a:spcBef>
              <a:defRPr/>
            </a:pPr>
            <a:r>
              <a:rPr lang="es-ES" sz="2400" b="1" dirty="0">
                <a:effectLst>
                  <a:outerShdw blurRad="38100" dist="38100" dir="2700000" algn="tl">
                    <a:srgbClr val="000000">
                      <a:alpha val="43137"/>
                    </a:srgbClr>
                  </a:outerShdw>
                </a:effectLst>
                <a:latin typeface="Arial" charset="0"/>
                <a:cs typeface="Arial" charset="0"/>
              </a:rPr>
              <a:t>  PROTEÍNAS</a:t>
            </a:r>
          </a:p>
        </p:txBody>
      </p:sp>
      <p:sp>
        <p:nvSpPr>
          <p:cNvPr id="10" name="Text Box 20"/>
          <p:cNvSpPr txBox="1">
            <a:spLocks noChangeArrowheads="1"/>
          </p:cNvSpPr>
          <p:nvPr/>
        </p:nvSpPr>
        <p:spPr bwMode="auto">
          <a:xfrm>
            <a:off x="5378404" y="1695296"/>
            <a:ext cx="3779837" cy="708025"/>
          </a:xfrm>
          <a:prstGeom prst="rect">
            <a:avLst/>
          </a:prstGeom>
          <a:noFill/>
          <a:ln w="9525">
            <a:noFill/>
            <a:miter lim="800000"/>
            <a:headEnd/>
            <a:tailEnd/>
          </a:ln>
          <a:effectLst/>
        </p:spPr>
        <p:txBody>
          <a:bodyPr>
            <a:spAutoFit/>
          </a:bodyPr>
          <a:lstStyle/>
          <a:p>
            <a:pPr eaLnBrk="1" hangingPunct="1">
              <a:spcBef>
                <a:spcPct val="50000"/>
              </a:spcBef>
              <a:defRPr/>
            </a:pPr>
            <a:r>
              <a:rPr lang="es-ES" sz="2000" b="1" dirty="0">
                <a:latin typeface="Arial" charset="0"/>
                <a:cs typeface="Arial" charset="0"/>
              </a:rPr>
              <a:t>Disminución de proteínas extrahepáticas.</a:t>
            </a:r>
          </a:p>
        </p:txBody>
      </p:sp>
      <p:sp>
        <p:nvSpPr>
          <p:cNvPr id="11" name="Text Box 21"/>
          <p:cNvSpPr txBox="1">
            <a:spLocks noChangeArrowheads="1"/>
          </p:cNvSpPr>
          <p:nvPr/>
        </p:nvSpPr>
        <p:spPr bwMode="auto">
          <a:xfrm>
            <a:off x="6019800" y="2424350"/>
            <a:ext cx="2952750" cy="1016000"/>
          </a:xfrm>
          <a:prstGeom prst="rect">
            <a:avLst/>
          </a:prstGeom>
          <a:noFill/>
          <a:ln w="9525">
            <a:noFill/>
            <a:miter lim="800000"/>
            <a:headEnd/>
            <a:tailEnd/>
          </a:ln>
          <a:effectLst/>
        </p:spPr>
        <p:txBody>
          <a:bodyPr>
            <a:spAutoFit/>
          </a:bodyPr>
          <a:lstStyle/>
          <a:p>
            <a:pPr eaLnBrk="1" hangingPunct="1">
              <a:spcBef>
                <a:spcPct val="50000"/>
              </a:spcBef>
              <a:defRPr/>
            </a:pPr>
            <a:r>
              <a:rPr lang="es-ES" sz="2000" b="1" dirty="0">
                <a:latin typeface="Arial" charset="0"/>
                <a:cs typeface="Arial" charset="0"/>
              </a:rPr>
              <a:t>Aumento de proteínas hepáticas y plasmáticas.</a:t>
            </a:r>
          </a:p>
        </p:txBody>
      </p:sp>
      <p:sp>
        <p:nvSpPr>
          <p:cNvPr id="12" name="Text Box 23"/>
          <p:cNvSpPr txBox="1">
            <a:spLocks noChangeArrowheads="1"/>
          </p:cNvSpPr>
          <p:nvPr/>
        </p:nvSpPr>
        <p:spPr bwMode="auto">
          <a:xfrm>
            <a:off x="4811713" y="4913313"/>
            <a:ext cx="1828800" cy="460375"/>
          </a:xfrm>
          <a:prstGeom prst="rect">
            <a:avLst/>
          </a:prstGeom>
          <a:solidFill>
            <a:srgbClr val="FFFF00"/>
          </a:solidFill>
          <a:ln w="9525">
            <a:solidFill>
              <a:srgbClr val="C00000"/>
            </a:solidFill>
            <a:miter lim="800000"/>
            <a:headEnd/>
            <a:tailEnd/>
          </a:ln>
          <a:effectLst/>
        </p:spPr>
        <p:txBody>
          <a:bodyPr>
            <a:spAutoFit/>
          </a:bodyPr>
          <a:lstStyle/>
          <a:p>
            <a:pPr eaLnBrk="1" hangingPunct="1">
              <a:spcBef>
                <a:spcPct val="50000"/>
              </a:spcBef>
              <a:defRPr/>
            </a:pPr>
            <a:r>
              <a:rPr lang="es-ES" sz="2400" dirty="0">
                <a:effectLst>
                  <a:outerShdw blurRad="38100" dist="38100" dir="2700000" algn="tl">
                    <a:srgbClr val="000000">
                      <a:alpha val="43137"/>
                    </a:srgbClr>
                  </a:outerShdw>
                </a:effectLst>
                <a:latin typeface="Arial" charset="0"/>
                <a:cs typeface="Arial" charset="0"/>
              </a:rPr>
              <a:t>  </a:t>
            </a:r>
            <a:r>
              <a:rPr lang="es-ES" sz="2400" b="1" dirty="0">
                <a:effectLst>
                  <a:outerShdw blurRad="38100" dist="38100" dir="2700000" algn="tl">
                    <a:srgbClr val="000000">
                      <a:alpha val="43137"/>
                    </a:srgbClr>
                  </a:outerShdw>
                </a:effectLst>
                <a:latin typeface="Arial" charset="0"/>
                <a:cs typeface="Arial" charset="0"/>
              </a:rPr>
              <a:t>GRASAS</a:t>
            </a:r>
          </a:p>
        </p:txBody>
      </p:sp>
      <p:sp>
        <p:nvSpPr>
          <p:cNvPr id="13" name="Text Box 24"/>
          <p:cNvSpPr txBox="1">
            <a:spLocks noChangeArrowheads="1"/>
          </p:cNvSpPr>
          <p:nvPr/>
        </p:nvSpPr>
        <p:spPr bwMode="auto">
          <a:xfrm>
            <a:off x="4038600" y="5561013"/>
            <a:ext cx="4495800" cy="708025"/>
          </a:xfrm>
          <a:prstGeom prst="rect">
            <a:avLst/>
          </a:prstGeom>
          <a:noFill/>
          <a:ln w="9525">
            <a:noFill/>
            <a:miter lim="800000"/>
            <a:headEnd/>
            <a:tailEnd/>
          </a:ln>
          <a:effectLst/>
        </p:spPr>
        <p:txBody>
          <a:bodyPr>
            <a:spAutoFit/>
          </a:bodyPr>
          <a:lstStyle/>
          <a:p>
            <a:pPr eaLnBrk="1" hangingPunct="1">
              <a:spcBef>
                <a:spcPct val="50000"/>
              </a:spcBef>
              <a:defRPr/>
            </a:pPr>
            <a:r>
              <a:rPr lang="es-ES" sz="2000" b="1" dirty="0">
                <a:latin typeface="Arial" charset="0"/>
                <a:cs typeface="Arial" charset="0"/>
              </a:rPr>
              <a:t>Moviliza ácidos grasos del tejido adiposo y estimula su utilización.</a:t>
            </a:r>
          </a:p>
        </p:txBody>
      </p:sp>
      <p:sp>
        <p:nvSpPr>
          <p:cNvPr id="14" name="13 Título"/>
          <p:cNvSpPr>
            <a:spLocks noGrp="1"/>
          </p:cNvSpPr>
          <p:nvPr>
            <p:ph type="title"/>
          </p:nvPr>
        </p:nvSpPr>
        <p:spPr>
          <a:xfrm>
            <a:off x="533400" y="0"/>
            <a:ext cx="8305800" cy="762000"/>
          </a:xfrm>
        </p:spPr>
        <p:txBody>
          <a:bodyPr/>
          <a:lstStyle/>
          <a:p>
            <a:pPr algn="ctr">
              <a:defRPr/>
            </a:pPr>
            <a:r>
              <a:rPr lang="es-ES" sz="3600" b="1" dirty="0" smtClean="0">
                <a:ln>
                  <a:solidFill>
                    <a:srgbClr val="C00000"/>
                  </a:solidFill>
                </a:ln>
              </a:rPr>
              <a:t>EL CORTISOL.  EFECTOS METABÓLICOS</a:t>
            </a:r>
            <a:endParaRPr lang="en-US" sz="3600" b="1" dirty="0">
              <a:ln>
                <a:solidFill>
                  <a:srgbClr val="C00000"/>
                </a:solidFill>
              </a:ln>
            </a:endParaRPr>
          </a:p>
        </p:txBody>
      </p:sp>
      <p:sp>
        <p:nvSpPr>
          <p:cNvPr id="18" name="17 Flecha doblada"/>
          <p:cNvSpPr/>
          <p:nvPr/>
        </p:nvSpPr>
        <p:spPr>
          <a:xfrm>
            <a:off x="4811713" y="1142727"/>
            <a:ext cx="552450" cy="1062137"/>
          </a:xfrm>
          <a:prstGeom prst="ben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18 Flecha doblada"/>
          <p:cNvSpPr/>
          <p:nvPr/>
        </p:nvSpPr>
        <p:spPr>
          <a:xfrm flipH="1">
            <a:off x="3873944" y="1055688"/>
            <a:ext cx="535782" cy="1538287"/>
          </a:xfrm>
          <a:prstGeom prst="ben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19 Flecha abajo"/>
          <p:cNvSpPr/>
          <p:nvPr/>
        </p:nvSpPr>
        <p:spPr>
          <a:xfrm>
            <a:off x="5593979" y="4005064"/>
            <a:ext cx="346446" cy="779289"/>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abajo"/>
          <p:cNvSpPr/>
          <p:nvPr/>
        </p:nvSpPr>
        <p:spPr>
          <a:xfrm>
            <a:off x="1144457" y="3902955"/>
            <a:ext cx="346446" cy="779289"/>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Flecha abajo"/>
          <p:cNvSpPr/>
          <p:nvPr/>
        </p:nvSpPr>
        <p:spPr>
          <a:xfrm>
            <a:off x="1177554" y="5331135"/>
            <a:ext cx="346446" cy="583890"/>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793962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305800" cy="836712"/>
          </a:xfrm>
        </p:spPr>
        <p:txBody>
          <a:bodyPr/>
          <a:lstStyle/>
          <a:p>
            <a:pPr algn="ctr">
              <a:defRPr/>
            </a:pPr>
            <a:r>
              <a:rPr lang="es-ES" dirty="0" smtClean="0">
                <a:ln>
                  <a:solidFill>
                    <a:schemeClr val="tx1"/>
                  </a:solidFill>
                </a:ln>
                <a:solidFill>
                  <a:srgbClr val="C00000"/>
                </a:solidFill>
              </a:rPr>
              <a:t>CORTISOL: OTROS EFECTOS</a:t>
            </a:r>
            <a:endParaRPr lang="en-US" dirty="0">
              <a:ln>
                <a:solidFill>
                  <a:schemeClr val="tx1"/>
                </a:solidFill>
              </a:ln>
              <a:solidFill>
                <a:srgbClr val="C00000"/>
              </a:solidFill>
            </a:endParaRPr>
          </a:p>
        </p:txBody>
      </p:sp>
      <p:sp>
        <p:nvSpPr>
          <p:cNvPr id="7" name="Text Box 9"/>
          <p:cNvSpPr txBox="1">
            <a:spLocks noChangeArrowheads="1"/>
          </p:cNvSpPr>
          <p:nvPr/>
        </p:nvSpPr>
        <p:spPr bwMode="auto">
          <a:xfrm>
            <a:off x="342901" y="908050"/>
            <a:ext cx="3436937" cy="701675"/>
          </a:xfrm>
          <a:prstGeom prst="rect">
            <a:avLst/>
          </a:prstGeom>
          <a:noFill/>
          <a:ln w="9525">
            <a:noFill/>
            <a:miter lim="800000"/>
            <a:headEnd/>
            <a:tailEnd/>
          </a:ln>
          <a:effectLst/>
        </p:spPr>
        <p:txBody>
          <a:bodyPr>
            <a:spAutoFit/>
          </a:bodyPr>
          <a:lstStyle/>
          <a:p>
            <a:pPr algn="ctr" eaLnBrk="1" hangingPunct="1">
              <a:spcBef>
                <a:spcPct val="50000"/>
              </a:spcBef>
              <a:defRPr/>
            </a:pPr>
            <a:r>
              <a:rPr lang="es-ES" sz="2000" b="1" dirty="0">
                <a:latin typeface="Arial" charset="0"/>
                <a:cs typeface="Arial" charset="0"/>
              </a:rPr>
              <a:t>RESISTENCIA AL ESTRÉS.</a:t>
            </a:r>
          </a:p>
        </p:txBody>
      </p:sp>
      <p:sp>
        <p:nvSpPr>
          <p:cNvPr id="11" name="Text Box 12"/>
          <p:cNvSpPr txBox="1">
            <a:spLocks noChangeArrowheads="1"/>
          </p:cNvSpPr>
          <p:nvPr/>
        </p:nvSpPr>
        <p:spPr bwMode="auto">
          <a:xfrm>
            <a:off x="244926" y="2279115"/>
            <a:ext cx="4710113" cy="396875"/>
          </a:xfrm>
          <a:prstGeom prst="rect">
            <a:avLst/>
          </a:prstGeom>
          <a:noFill/>
          <a:ln w="9525">
            <a:noFill/>
            <a:miter lim="800000"/>
            <a:headEnd/>
            <a:tailEnd/>
          </a:ln>
          <a:effectLst/>
        </p:spPr>
        <p:txBody>
          <a:bodyPr>
            <a:spAutoFit/>
          </a:bodyPr>
          <a:lstStyle/>
          <a:p>
            <a:pPr eaLnBrk="1" hangingPunct="1">
              <a:spcBef>
                <a:spcPct val="50000"/>
              </a:spcBef>
              <a:defRPr/>
            </a:pPr>
            <a:r>
              <a:rPr lang="es-ES" sz="2000" b="1" dirty="0">
                <a:latin typeface="Arial" charset="0"/>
                <a:cs typeface="Arial" charset="0"/>
              </a:rPr>
              <a:t>ANTIINFLAMATORIO.</a:t>
            </a:r>
          </a:p>
        </p:txBody>
      </p:sp>
      <p:sp>
        <p:nvSpPr>
          <p:cNvPr id="14" name="Text Box 14"/>
          <p:cNvSpPr txBox="1">
            <a:spLocks noChangeArrowheads="1"/>
          </p:cNvSpPr>
          <p:nvPr/>
        </p:nvSpPr>
        <p:spPr bwMode="auto">
          <a:xfrm>
            <a:off x="5263310" y="788988"/>
            <a:ext cx="3560763" cy="1631950"/>
          </a:xfrm>
          <a:prstGeom prst="rect">
            <a:avLst/>
          </a:prstGeom>
          <a:noFill/>
          <a:ln w="9525">
            <a:noFill/>
            <a:miter lim="800000"/>
            <a:headEnd/>
            <a:tailEnd/>
          </a:ln>
          <a:effectLst/>
        </p:spPr>
        <p:txBody>
          <a:bodyPr>
            <a:spAutoFit/>
          </a:bodyPr>
          <a:lstStyle/>
          <a:p>
            <a:pPr algn="ctr" eaLnBrk="1" hangingPunct="1">
              <a:spcBef>
                <a:spcPct val="50000"/>
              </a:spcBef>
              <a:defRPr/>
            </a:pPr>
            <a:r>
              <a:rPr lang="es-ES" sz="2000" b="1" dirty="0">
                <a:latin typeface="Arial" charset="0"/>
                <a:cs typeface="Arial" charset="0"/>
              </a:rPr>
              <a:t>REDUCCIÓN  DEL NÚMERO DE LINFOCITOS Y ANTICUERPOS.  (EFECTO INMUNOSUPRESOR)</a:t>
            </a:r>
          </a:p>
        </p:txBody>
      </p:sp>
      <p:sp>
        <p:nvSpPr>
          <p:cNvPr id="17" name="Text Box 16"/>
          <p:cNvSpPr txBox="1">
            <a:spLocks noChangeArrowheads="1"/>
          </p:cNvSpPr>
          <p:nvPr/>
        </p:nvSpPr>
        <p:spPr bwMode="auto">
          <a:xfrm>
            <a:off x="5628232" y="2852936"/>
            <a:ext cx="3487738" cy="400110"/>
          </a:xfrm>
          <a:prstGeom prst="rect">
            <a:avLst/>
          </a:prstGeom>
          <a:noFill/>
          <a:ln w="9525">
            <a:noFill/>
            <a:miter lim="800000"/>
            <a:headEnd/>
            <a:tailEnd/>
          </a:ln>
          <a:effectLst/>
        </p:spPr>
        <p:txBody>
          <a:bodyPr>
            <a:spAutoFit/>
          </a:bodyPr>
          <a:lstStyle/>
          <a:p>
            <a:pPr eaLnBrk="1" hangingPunct="1">
              <a:spcBef>
                <a:spcPct val="50000"/>
              </a:spcBef>
              <a:defRPr/>
            </a:pPr>
            <a:r>
              <a:rPr lang="es-ES" sz="2000" b="1" dirty="0">
                <a:latin typeface="Arial" charset="0"/>
                <a:cs typeface="Arial" charset="0"/>
              </a:rPr>
              <a:t>ANTIALÉRGICO.</a:t>
            </a:r>
          </a:p>
        </p:txBody>
      </p:sp>
      <p:sp>
        <p:nvSpPr>
          <p:cNvPr id="18" name="Text Box 22"/>
          <p:cNvSpPr txBox="1">
            <a:spLocks noChangeArrowheads="1"/>
          </p:cNvSpPr>
          <p:nvPr/>
        </p:nvSpPr>
        <p:spPr bwMode="auto">
          <a:xfrm>
            <a:off x="135685" y="2852936"/>
            <a:ext cx="5127625" cy="707886"/>
          </a:xfrm>
          <a:prstGeom prst="rect">
            <a:avLst/>
          </a:prstGeom>
          <a:noFill/>
          <a:ln w="9525">
            <a:noFill/>
            <a:miter lim="800000"/>
            <a:headEnd/>
            <a:tailEnd/>
          </a:ln>
          <a:effectLst/>
        </p:spPr>
        <p:txBody>
          <a:bodyPr>
            <a:spAutoFit/>
          </a:bodyPr>
          <a:lstStyle/>
          <a:p>
            <a:pPr eaLnBrk="1" hangingPunct="1">
              <a:defRPr/>
            </a:pPr>
            <a:r>
              <a:rPr lang="es-ES" sz="2000" b="1" dirty="0">
                <a:latin typeface="Arial" charset="0"/>
                <a:cs typeface="Arial" charset="0"/>
              </a:rPr>
              <a:t>DIFERENCIACIÓN  </a:t>
            </a:r>
            <a:r>
              <a:rPr lang="es-ES" sz="2000" b="1" dirty="0" smtClean="0">
                <a:latin typeface="Arial" charset="0"/>
                <a:cs typeface="Arial" charset="0"/>
              </a:rPr>
              <a:t>DE</a:t>
            </a:r>
          </a:p>
          <a:p>
            <a:pPr eaLnBrk="1" hangingPunct="1">
              <a:defRPr/>
            </a:pPr>
            <a:r>
              <a:rPr lang="es-ES" sz="2000" b="1" dirty="0" smtClean="0">
                <a:latin typeface="Arial" charset="0"/>
                <a:cs typeface="Arial" charset="0"/>
              </a:rPr>
              <a:t> </a:t>
            </a:r>
            <a:r>
              <a:rPr lang="es-ES" sz="2000" b="1" dirty="0">
                <a:latin typeface="Arial" charset="0"/>
                <a:cs typeface="Arial" charset="0"/>
              </a:rPr>
              <a:t>CÉLULAS ALVEOLARES </a:t>
            </a:r>
            <a:r>
              <a:rPr lang="es-ES" sz="2000" b="1" dirty="0" smtClean="0">
                <a:latin typeface="Arial" charset="0"/>
                <a:cs typeface="Arial" charset="0"/>
              </a:rPr>
              <a:t>TIPO  </a:t>
            </a:r>
            <a:r>
              <a:rPr lang="es-ES" sz="2000" b="1" dirty="0">
                <a:latin typeface="Arial" charset="0"/>
                <a:cs typeface="Arial" charset="0"/>
              </a:rPr>
              <a:t>II.</a:t>
            </a:r>
          </a:p>
        </p:txBody>
      </p:sp>
      <p:sp>
        <p:nvSpPr>
          <p:cNvPr id="15" name="AutoShape 4"/>
          <p:cNvSpPr>
            <a:spLocks noChangeArrowheads="1"/>
          </p:cNvSpPr>
          <p:nvPr/>
        </p:nvSpPr>
        <p:spPr bwMode="auto">
          <a:xfrm>
            <a:off x="2862894" y="924074"/>
            <a:ext cx="3024187" cy="2376487"/>
          </a:xfrm>
          <a:prstGeom prst="irregularSeal1">
            <a:avLst/>
          </a:prstGeom>
          <a:solidFill>
            <a:srgbClr val="FFFF00"/>
          </a:solidFill>
          <a:ln w="38100">
            <a:solidFill>
              <a:srgbClr val="0000FF"/>
            </a:solidFill>
            <a:miter lim="800000"/>
            <a:headEnd/>
            <a:tailEnd/>
          </a:ln>
        </p:spPr>
        <p:txBody>
          <a:bodyPr wrap="none" anchor="ctr"/>
          <a:lstStyle/>
          <a:p>
            <a:pPr eaLnBrk="1" hangingPunct="1">
              <a:defRPr/>
            </a:pPr>
            <a:endParaRPr lang="pt-BR">
              <a:effectLst>
                <a:outerShdw blurRad="38100" dist="38100" dir="2700000" algn="tl">
                  <a:srgbClr val="000000">
                    <a:alpha val="43137"/>
                  </a:srgbClr>
                </a:outerShdw>
              </a:effectLst>
              <a:latin typeface="Arial" charset="0"/>
              <a:cs typeface="Arial" charset="0"/>
            </a:endParaRPr>
          </a:p>
        </p:txBody>
      </p:sp>
      <p:sp>
        <p:nvSpPr>
          <p:cNvPr id="4" name="3 CuadroTexto"/>
          <p:cNvSpPr txBox="1"/>
          <p:nvPr/>
        </p:nvSpPr>
        <p:spPr>
          <a:xfrm>
            <a:off x="3640886" y="1856077"/>
            <a:ext cx="1368152" cy="461665"/>
          </a:xfrm>
          <a:prstGeom prst="rect">
            <a:avLst/>
          </a:prstGeom>
          <a:noFill/>
        </p:spPr>
        <p:txBody>
          <a:bodyPr wrap="square" rtlCol="0">
            <a:spAutoFit/>
          </a:bodyPr>
          <a:lstStyle/>
          <a:p>
            <a:r>
              <a:rPr lang="es-ES" sz="2400" b="1" dirty="0" smtClean="0">
                <a:latin typeface="Arial" pitchFamily="34" charset="0"/>
                <a:cs typeface="Arial" pitchFamily="34" charset="0"/>
              </a:rPr>
              <a:t>Cortisol</a:t>
            </a:r>
            <a:endParaRPr lang="es-ES" sz="2400" b="1" dirty="0">
              <a:latin typeface="Arial" pitchFamily="34" charset="0"/>
              <a:cs typeface="Arial" pitchFamily="34" charset="0"/>
            </a:endParaRPr>
          </a:p>
        </p:txBody>
      </p:sp>
      <p:sp>
        <p:nvSpPr>
          <p:cNvPr id="5" name="4 Rectángulo"/>
          <p:cNvSpPr/>
          <p:nvPr/>
        </p:nvSpPr>
        <p:spPr>
          <a:xfrm>
            <a:off x="342901" y="4221088"/>
            <a:ext cx="3653035" cy="1938992"/>
          </a:xfrm>
          <a:prstGeom prst="rect">
            <a:avLst/>
          </a:prstGeom>
          <a:ln w="28575">
            <a:solidFill>
              <a:srgbClr val="C00000"/>
            </a:solidFill>
          </a:ln>
        </p:spPr>
        <p:txBody>
          <a:bodyPr wrap="square">
            <a:spAutoFit/>
          </a:bodyPr>
          <a:lstStyle/>
          <a:p>
            <a:pPr algn="just">
              <a:defRPr/>
            </a:pPr>
            <a:r>
              <a:rPr lang="es-ES" sz="2400" dirty="0"/>
              <a:t>Efectos gástricos:</a:t>
            </a:r>
          </a:p>
          <a:p>
            <a:pPr marL="342900" indent="-342900">
              <a:buFontTx/>
              <a:buAutoNum type="arabicPeriod"/>
              <a:defRPr/>
            </a:pPr>
            <a:r>
              <a:rPr lang="es-ES" sz="2400" dirty="0"/>
              <a:t> Aumenta el flujo y secreción ácida gástrica.</a:t>
            </a:r>
          </a:p>
          <a:p>
            <a:pPr marL="342900" indent="-342900">
              <a:buFontTx/>
              <a:buAutoNum type="arabicPeriod"/>
              <a:defRPr/>
            </a:pPr>
            <a:r>
              <a:rPr lang="es-ES" sz="2400" dirty="0"/>
              <a:t> Disminuye la producción  celular de la mucosa.</a:t>
            </a:r>
          </a:p>
        </p:txBody>
      </p:sp>
      <p:sp>
        <p:nvSpPr>
          <p:cNvPr id="6" name="5 Rectángulo"/>
          <p:cNvSpPr/>
          <p:nvPr/>
        </p:nvSpPr>
        <p:spPr>
          <a:xfrm>
            <a:off x="4248987" y="4221088"/>
            <a:ext cx="4572000" cy="1569660"/>
          </a:xfrm>
          <a:prstGeom prst="rect">
            <a:avLst/>
          </a:prstGeom>
          <a:ln w="28575">
            <a:solidFill>
              <a:srgbClr val="C00000"/>
            </a:solidFill>
          </a:ln>
        </p:spPr>
        <p:txBody>
          <a:bodyPr>
            <a:spAutoFit/>
          </a:bodyPr>
          <a:lstStyle/>
          <a:p>
            <a:pPr algn="just">
              <a:defRPr/>
            </a:pPr>
            <a:r>
              <a:rPr lang="es-ES" sz="2400" dirty="0"/>
              <a:t>Efectos </a:t>
            </a:r>
            <a:r>
              <a:rPr lang="es-ES" sz="2400" dirty="0" err="1"/>
              <a:t>anticrecimiento</a:t>
            </a:r>
            <a:r>
              <a:rPr lang="es-ES" sz="2400" dirty="0"/>
              <a:t>:</a:t>
            </a:r>
          </a:p>
          <a:p>
            <a:pPr marL="342900" indent="-342900" algn="just">
              <a:buFontTx/>
              <a:buAutoNum type="arabicPeriod"/>
              <a:defRPr/>
            </a:pPr>
            <a:r>
              <a:rPr lang="es-ES" sz="2400" dirty="0"/>
              <a:t> Antagoniza la Vitamina D.</a:t>
            </a:r>
          </a:p>
          <a:p>
            <a:pPr marL="342900" indent="-342900" algn="just">
              <a:buFontTx/>
              <a:buAutoNum type="arabicPeriod"/>
              <a:defRPr/>
            </a:pPr>
            <a:r>
              <a:rPr lang="es-ES" sz="2400" dirty="0"/>
              <a:t> Produce osteoporosis.</a:t>
            </a:r>
          </a:p>
          <a:p>
            <a:pPr marL="342900" indent="-342900" algn="just">
              <a:buFontTx/>
              <a:buAutoNum type="arabicPeriod"/>
              <a:defRPr/>
            </a:pPr>
            <a:r>
              <a:rPr lang="es-ES" sz="2400" dirty="0"/>
              <a:t> Suprime la secreción de  GH.</a:t>
            </a:r>
          </a:p>
        </p:txBody>
      </p:sp>
    </p:spTree>
    <p:extLst>
      <p:ext uri="{BB962C8B-B14F-4D97-AF65-F5344CB8AC3E}">
        <p14:creationId xmlns:p14="http://schemas.microsoft.com/office/powerpoint/2010/main" val="9448897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333375"/>
            <a:ext cx="8218487" cy="1079500"/>
          </a:xfrm>
          <a:solidFill>
            <a:schemeClr val="bg1"/>
          </a:solidFill>
          <a:effectLst>
            <a:prstShdw prst="shdw18" dist="17961" dir="13500000">
              <a:schemeClr val="bg1">
                <a:gamma/>
                <a:shade val="60000"/>
                <a:invGamma/>
              </a:schemeClr>
            </a:prstShdw>
          </a:effectLst>
          <a:extLst/>
        </p:spPr>
        <p:txBody>
          <a:bodyPr>
            <a:noAutofit/>
          </a:bodyPr>
          <a:lstStyle/>
          <a:p>
            <a:pPr eaLnBrk="1" hangingPunct="1">
              <a:defRPr/>
            </a:pPr>
            <a:r>
              <a:rPr lang="es-ES" sz="3600" dirty="0" smtClean="0">
                <a:ln>
                  <a:solidFill>
                    <a:schemeClr val="tx1"/>
                  </a:solidFill>
                </a:ln>
                <a:solidFill>
                  <a:srgbClr val="C00000"/>
                </a:solidFill>
              </a:rPr>
              <a:t>REGULACIÓN DE LA SECRECIÓN DE CORTISOL:</a:t>
            </a:r>
          </a:p>
        </p:txBody>
      </p:sp>
      <p:sp>
        <p:nvSpPr>
          <p:cNvPr id="25603" name="Rectangle 6"/>
          <p:cNvSpPr>
            <a:spLocks noGrp="1" noChangeArrowheads="1"/>
          </p:cNvSpPr>
          <p:nvPr>
            <p:ph type="body" sz="half" idx="2"/>
          </p:nvPr>
        </p:nvSpPr>
        <p:spPr>
          <a:xfrm>
            <a:off x="5653088" y="2348706"/>
            <a:ext cx="3240087" cy="2952750"/>
          </a:xfrm>
          <a:solidFill>
            <a:schemeClr val="bg1"/>
          </a:solidFill>
          <a:ln w="38100">
            <a:solidFill>
              <a:srgbClr val="0000FF"/>
            </a:solidFill>
          </a:ln>
          <a:effectLst>
            <a:outerShdw dist="107763" dir="18900000" algn="ctr" rotWithShape="0">
              <a:schemeClr val="accent1">
                <a:alpha val="50000"/>
              </a:schemeClr>
            </a:outerShdw>
          </a:effectLst>
        </p:spPr>
        <p:txBody>
          <a:bodyPr/>
          <a:lstStyle/>
          <a:p>
            <a:pPr eaLnBrk="1" hangingPunct="1">
              <a:lnSpc>
                <a:spcPct val="90000"/>
              </a:lnSpc>
              <a:defRPr/>
            </a:pPr>
            <a:r>
              <a:rPr lang="es-ES" sz="2400" b="1" dirty="0" smtClean="0"/>
              <a:t>CRF: </a:t>
            </a:r>
          </a:p>
          <a:p>
            <a:pPr eaLnBrk="1" hangingPunct="1">
              <a:lnSpc>
                <a:spcPct val="90000"/>
              </a:lnSpc>
              <a:buFontTx/>
              <a:buNone/>
              <a:defRPr/>
            </a:pPr>
            <a:r>
              <a:rPr lang="es-ES" sz="2400" b="1" dirty="0" smtClean="0"/>
              <a:t>	Factor liberador de </a:t>
            </a:r>
            <a:r>
              <a:rPr lang="es-ES" sz="2400" b="1" dirty="0" err="1" smtClean="0"/>
              <a:t>corticotropina</a:t>
            </a:r>
            <a:r>
              <a:rPr lang="es-ES" sz="2400" b="1" dirty="0" smtClean="0"/>
              <a:t>.</a:t>
            </a:r>
          </a:p>
          <a:p>
            <a:pPr eaLnBrk="1" hangingPunct="1">
              <a:lnSpc>
                <a:spcPct val="90000"/>
              </a:lnSpc>
              <a:buFontTx/>
              <a:buNone/>
              <a:defRPr/>
            </a:pPr>
            <a:endParaRPr lang="es-ES" sz="2400" b="1" dirty="0" smtClean="0"/>
          </a:p>
          <a:p>
            <a:pPr eaLnBrk="1" hangingPunct="1">
              <a:lnSpc>
                <a:spcPct val="90000"/>
              </a:lnSpc>
              <a:defRPr/>
            </a:pPr>
            <a:r>
              <a:rPr lang="es-ES" sz="2400" b="1" dirty="0" smtClean="0"/>
              <a:t>ACTH: Hormona </a:t>
            </a:r>
            <a:r>
              <a:rPr lang="es-ES" sz="2400" b="1" dirty="0" err="1" smtClean="0"/>
              <a:t>adrenocorticotr</a:t>
            </a:r>
            <a:r>
              <a:rPr lang="es-ES" sz="2400" b="1" u="sng" dirty="0" err="1" smtClean="0"/>
              <a:t>o</a:t>
            </a:r>
            <a:r>
              <a:rPr lang="es-ES" sz="2400" b="1" dirty="0" err="1" smtClean="0"/>
              <a:t>pina</a:t>
            </a:r>
            <a:r>
              <a:rPr lang="es-ES" sz="2400" b="1" dirty="0" smtClean="0"/>
              <a:t>.</a:t>
            </a:r>
          </a:p>
        </p:txBody>
      </p:sp>
      <p:sp>
        <p:nvSpPr>
          <p:cNvPr id="20484" name="AutoShape 10"/>
          <p:cNvSpPr>
            <a:spLocks noChangeArrowheads="1"/>
          </p:cNvSpPr>
          <p:nvPr/>
        </p:nvSpPr>
        <p:spPr bwMode="auto">
          <a:xfrm rot="5400000">
            <a:off x="2591593" y="2313782"/>
            <a:ext cx="792163" cy="1727200"/>
          </a:xfrm>
          <a:prstGeom prst="flowChartDelay">
            <a:avLst/>
          </a:prstGeom>
          <a:solidFill>
            <a:srgbClr val="FFFF00"/>
          </a:solidFill>
          <a:ln w="9525">
            <a:solidFill>
              <a:srgbClr val="C00000"/>
            </a:solidFill>
            <a:miter lim="800000"/>
            <a:headEnd/>
            <a:tailEnd/>
          </a:ln>
        </p:spPr>
        <p:txBody>
          <a:bodyPr rot="10800000" vert="eaVert" wrap="none" anchor="ctr"/>
          <a:lstStyle/>
          <a:p>
            <a:pPr algn="ctr" eaLnBrk="1" hangingPunct="1"/>
            <a:r>
              <a:rPr lang="es-ES" sz="2800" b="1" dirty="0"/>
              <a:t>CRF</a:t>
            </a:r>
          </a:p>
        </p:txBody>
      </p:sp>
      <p:sp>
        <p:nvSpPr>
          <p:cNvPr id="20485" name="Rectangle 12"/>
          <p:cNvSpPr>
            <a:spLocks noChangeArrowheads="1"/>
          </p:cNvSpPr>
          <p:nvPr/>
        </p:nvSpPr>
        <p:spPr bwMode="auto">
          <a:xfrm>
            <a:off x="3924300" y="2852738"/>
            <a:ext cx="1642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s-ES" sz="2400" u="sng" dirty="0"/>
              <a:t>Hipotálamo</a:t>
            </a:r>
          </a:p>
        </p:txBody>
      </p:sp>
      <p:sp>
        <p:nvSpPr>
          <p:cNvPr id="20486" name="Rectangle 13"/>
          <p:cNvSpPr>
            <a:spLocks noChangeArrowheads="1"/>
          </p:cNvSpPr>
          <p:nvPr/>
        </p:nvSpPr>
        <p:spPr bwMode="auto">
          <a:xfrm>
            <a:off x="1908175" y="2060575"/>
            <a:ext cx="1266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s-ES" sz="2400" dirty="0"/>
              <a:t>Emoción</a:t>
            </a:r>
          </a:p>
        </p:txBody>
      </p:sp>
      <p:sp>
        <p:nvSpPr>
          <p:cNvPr id="20487" name="Rectangle 14"/>
          <p:cNvSpPr>
            <a:spLocks noChangeArrowheads="1"/>
          </p:cNvSpPr>
          <p:nvPr/>
        </p:nvSpPr>
        <p:spPr bwMode="auto">
          <a:xfrm>
            <a:off x="2987675" y="1773238"/>
            <a:ext cx="2835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400" dirty="0">
                <a:solidFill>
                  <a:schemeClr val="folHlink"/>
                </a:solidFill>
              </a:rPr>
              <a:t>   </a:t>
            </a:r>
            <a:r>
              <a:rPr lang="es-ES" sz="2400" dirty="0"/>
              <a:t>Impulso del ritmo</a:t>
            </a:r>
          </a:p>
          <a:p>
            <a:pPr algn="ctr" eaLnBrk="1" hangingPunct="1"/>
            <a:r>
              <a:rPr lang="es-ES" sz="2400" dirty="0"/>
              <a:t>circadiano</a:t>
            </a:r>
          </a:p>
        </p:txBody>
      </p:sp>
      <p:sp>
        <p:nvSpPr>
          <p:cNvPr id="20488" name="Rectangle 15"/>
          <p:cNvSpPr>
            <a:spLocks noChangeArrowheads="1"/>
          </p:cNvSpPr>
          <p:nvPr/>
        </p:nvSpPr>
        <p:spPr bwMode="auto">
          <a:xfrm>
            <a:off x="250825" y="1628775"/>
            <a:ext cx="18171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s-ES" sz="2400" dirty="0"/>
              <a:t>Traumatismo</a:t>
            </a:r>
          </a:p>
        </p:txBody>
      </p:sp>
      <p:sp>
        <p:nvSpPr>
          <p:cNvPr id="20489" name="Oval 24"/>
          <p:cNvSpPr>
            <a:spLocks noChangeArrowheads="1"/>
          </p:cNvSpPr>
          <p:nvPr/>
        </p:nvSpPr>
        <p:spPr bwMode="auto">
          <a:xfrm rot="-5400000">
            <a:off x="2623344" y="3866357"/>
            <a:ext cx="863600" cy="1141412"/>
          </a:xfrm>
          <a:prstGeom prst="ellipse">
            <a:avLst/>
          </a:prstGeom>
          <a:solidFill>
            <a:srgbClr val="FFFF00"/>
          </a:solidFill>
          <a:ln w="9525">
            <a:solidFill>
              <a:srgbClr val="C00000"/>
            </a:solidFill>
            <a:round/>
            <a:headEnd/>
            <a:tailEnd/>
          </a:ln>
        </p:spPr>
        <p:txBody>
          <a:bodyPr vert="eaVert" wrap="none" anchor="ctr"/>
          <a:lstStyle/>
          <a:p>
            <a:pPr algn="ctr" eaLnBrk="1" hangingPunct="1"/>
            <a:r>
              <a:rPr lang="es-ES" sz="2800" b="1" dirty="0"/>
              <a:t>ACTH</a:t>
            </a:r>
          </a:p>
        </p:txBody>
      </p:sp>
      <p:sp>
        <p:nvSpPr>
          <p:cNvPr id="20490" name="Rectangle 26"/>
          <p:cNvSpPr>
            <a:spLocks noChangeArrowheads="1"/>
          </p:cNvSpPr>
          <p:nvPr/>
        </p:nvSpPr>
        <p:spPr bwMode="auto">
          <a:xfrm>
            <a:off x="3708400" y="4005263"/>
            <a:ext cx="13294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s-ES" sz="2400" u="sng" dirty="0"/>
              <a:t>Hipófisis</a:t>
            </a:r>
            <a:r>
              <a:rPr lang="es-ES" sz="2400" dirty="0"/>
              <a:t> </a:t>
            </a:r>
          </a:p>
          <a:p>
            <a:pPr eaLnBrk="1" hangingPunct="1"/>
            <a:r>
              <a:rPr lang="es-ES" sz="2400" dirty="0"/>
              <a:t>  </a:t>
            </a:r>
            <a:r>
              <a:rPr lang="es-ES" sz="2400" u="sng" dirty="0"/>
              <a:t>anterior</a:t>
            </a:r>
          </a:p>
        </p:txBody>
      </p:sp>
      <p:sp>
        <p:nvSpPr>
          <p:cNvPr id="20491" name="Rectangle 27"/>
          <p:cNvSpPr>
            <a:spLocks noChangeArrowheads="1"/>
          </p:cNvSpPr>
          <p:nvPr/>
        </p:nvSpPr>
        <p:spPr bwMode="auto">
          <a:xfrm>
            <a:off x="900113" y="4724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s-ES" sz="2400" dirty="0">
                <a:solidFill>
                  <a:schemeClr val="folHlink"/>
                </a:solidFill>
              </a:rPr>
              <a:t>Cortisol</a:t>
            </a:r>
          </a:p>
        </p:txBody>
      </p:sp>
      <p:sp>
        <p:nvSpPr>
          <p:cNvPr id="20492" name="AutoShape 28"/>
          <p:cNvSpPr>
            <a:spLocks noChangeArrowheads="1"/>
          </p:cNvSpPr>
          <p:nvPr/>
        </p:nvSpPr>
        <p:spPr bwMode="auto">
          <a:xfrm>
            <a:off x="2268538" y="5589588"/>
            <a:ext cx="1584325" cy="863600"/>
          </a:xfrm>
          <a:prstGeom prst="flowChartExtract">
            <a:avLst/>
          </a:prstGeom>
          <a:solidFill>
            <a:srgbClr val="FFFF00"/>
          </a:solidFill>
          <a:ln w="9525">
            <a:solidFill>
              <a:srgbClr val="C00000"/>
            </a:solidFill>
            <a:miter lim="800000"/>
            <a:headEnd/>
            <a:tailEnd/>
          </a:ln>
        </p:spPr>
        <p:txBody>
          <a:bodyPr wrap="none" anchor="ctr"/>
          <a:lstStyle/>
          <a:p>
            <a:pPr eaLnBrk="1" hangingPunct="1"/>
            <a:endParaRPr lang="es-ES"/>
          </a:p>
        </p:txBody>
      </p:sp>
      <p:sp>
        <p:nvSpPr>
          <p:cNvPr id="20493" name="Rectangle 31"/>
          <p:cNvSpPr>
            <a:spLocks noChangeArrowheads="1"/>
          </p:cNvSpPr>
          <p:nvPr/>
        </p:nvSpPr>
        <p:spPr bwMode="auto">
          <a:xfrm>
            <a:off x="3924300" y="6165850"/>
            <a:ext cx="2637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s-ES" sz="2400" u="sng" dirty="0"/>
              <a:t>Corteza suprarrenal</a:t>
            </a:r>
          </a:p>
        </p:txBody>
      </p:sp>
      <p:sp>
        <p:nvSpPr>
          <p:cNvPr id="20494" name="Rectangle 33"/>
          <p:cNvSpPr>
            <a:spLocks noChangeArrowheads="1"/>
          </p:cNvSpPr>
          <p:nvPr/>
        </p:nvSpPr>
        <p:spPr bwMode="auto">
          <a:xfrm>
            <a:off x="0" y="5670550"/>
            <a:ext cx="1800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400" dirty="0"/>
              <a:t>Efecto </a:t>
            </a:r>
          </a:p>
          <a:p>
            <a:pPr algn="ctr" eaLnBrk="1" hangingPunct="1"/>
            <a:r>
              <a:rPr lang="es-ES" sz="2400" dirty="0"/>
              <a:t>fisiológicos</a:t>
            </a:r>
          </a:p>
          <a:p>
            <a:pPr algn="ctr" eaLnBrk="1" hangingPunct="1"/>
            <a:r>
              <a:rPr lang="es-ES" sz="2400" dirty="0"/>
              <a:t>sistémico</a:t>
            </a:r>
            <a:r>
              <a:rPr lang="es-ES" sz="2400" dirty="0">
                <a:solidFill>
                  <a:schemeClr val="folHlink"/>
                </a:solidFill>
              </a:rPr>
              <a:t>s</a:t>
            </a:r>
          </a:p>
        </p:txBody>
      </p:sp>
      <p:sp>
        <p:nvSpPr>
          <p:cNvPr id="20495" name="Line 34"/>
          <p:cNvSpPr>
            <a:spLocks noChangeShapeType="1"/>
          </p:cNvSpPr>
          <p:nvPr/>
        </p:nvSpPr>
        <p:spPr bwMode="auto">
          <a:xfrm flipH="1">
            <a:off x="3203575" y="2276475"/>
            <a:ext cx="360363" cy="4318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496" name="Line 35"/>
          <p:cNvSpPr>
            <a:spLocks noChangeShapeType="1"/>
          </p:cNvSpPr>
          <p:nvPr/>
        </p:nvSpPr>
        <p:spPr bwMode="auto">
          <a:xfrm>
            <a:off x="2700338" y="2492375"/>
            <a:ext cx="215900" cy="2159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497" name="Line 36"/>
          <p:cNvSpPr>
            <a:spLocks noChangeShapeType="1"/>
          </p:cNvSpPr>
          <p:nvPr/>
        </p:nvSpPr>
        <p:spPr bwMode="auto">
          <a:xfrm>
            <a:off x="1116013" y="2060575"/>
            <a:ext cx="1223962" cy="6477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498" name="Line 39"/>
          <p:cNvSpPr>
            <a:spLocks noChangeShapeType="1"/>
          </p:cNvSpPr>
          <p:nvPr/>
        </p:nvSpPr>
        <p:spPr bwMode="auto">
          <a:xfrm>
            <a:off x="3059113" y="3644900"/>
            <a:ext cx="0" cy="360363"/>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499" name="Freeform 43"/>
          <p:cNvSpPr>
            <a:spLocks/>
          </p:cNvSpPr>
          <p:nvPr/>
        </p:nvSpPr>
        <p:spPr bwMode="auto">
          <a:xfrm>
            <a:off x="3563938" y="4437063"/>
            <a:ext cx="300037" cy="1871662"/>
          </a:xfrm>
          <a:custGeom>
            <a:avLst/>
            <a:gdLst>
              <a:gd name="T0" fmla="*/ 0 w 189"/>
              <a:gd name="T1" fmla="*/ 0 h 1179"/>
              <a:gd name="T2" fmla="*/ 456146778 w 189"/>
              <a:gd name="T3" fmla="*/ 685482231 h 1179"/>
              <a:gd name="T4" fmla="*/ 113406061 w 189"/>
              <a:gd name="T5" fmla="*/ 2147483647 h 1179"/>
              <a:gd name="T6" fmla="*/ 0 60000 65536"/>
              <a:gd name="T7" fmla="*/ 0 60000 65536"/>
              <a:gd name="T8" fmla="*/ 0 60000 65536"/>
              <a:gd name="T9" fmla="*/ 0 w 189"/>
              <a:gd name="T10" fmla="*/ 0 h 1179"/>
              <a:gd name="T11" fmla="*/ 189 w 189"/>
              <a:gd name="T12" fmla="*/ 1179 h 1179"/>
            </a:gdLst>
            <a:ahLst/>
            <a:cxnLst>
              <a:cxn ang="T6">
                <a:pos x="T0" y="T1"/>
              </a:cxn>
              <a:cxn ang="T7">
                <a:pos x="T2" y="T3"/>
              </a:cxn>
              <a:cxn ang="T8">
                <a:pos x="T4" y="T5"/>
              </a:cxn>
            </a:cxnLst>
            <a:rect l="T9" t="T10" r="T11" b="T12"/>
            <a:pathLst>
              <a:path w="189" h="1179">
                <a:moveTo>
                  <a:pt x="0" y="0"/>
                </a:moveTo>
                <a:cubicBezTo>
                  <a:pt x="86" y="37"/>
                  <a:pt x="173" y="75"/>
                  <a:pt x="181" y="272"/>
                </a:cubicBezTo>
                <a:cubicBezTo>
                  <a:pt x="189" y="469"/>
                  <a:pt x="68" y="1028"/>
                  <a:pt x="45" y="1179"/>
                </a:cubicBezTo>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500" name="Freeform 44"/>
          <p:cNvSpPr>
            <a:spLocks/>
          </p:cNvSpPr>
          <p:nvPr/>
        </p:nvSpPr>
        <p:spPr bwMode="auto">
          <a:xfrm>
            <a:off x="2159000" y="4437063"/>
            <a:ext cx="396875" cy="1871662"/>
          </a:xfrm>
          <a:custGeom>
            <a:avLst/>
            <a:gdLst>
              <a:gd name="T0" fmla="*/ 630039107 w 250"/>
              <a:gd name="T1" fmla="*/ 2147483647 h 1179"/>
              <a:gd name="T2" fmla="*/ 57964398 w 250"/>
              <a:gd name="T3" fmla="*/ 1144150555 h 1179"/>
              <a:gd name="T4" fmla="*/ 287297842 w 250"/>
              <a:gd name="T5" fmla="*/ 229333368 h 1179"/>
              <a:gd name="T6" fmla="*/ 630039107 w 250"/>
              <a:gd name="T7" fmla="*/ 0 h 1179"/>
              <a:gd name="T8" fmla="*/ 0 60000 65536"/>
              <a:gd name="T9" fmla="*/ 0 60000 65536"/>
              <a:gd name="T10" fmla="*/ 0 60000 65536"/>
              <a:gd name="T11" fmla="*/ 0 60000 65536"/>
              <a:gd name="T12" fmla="*/ 0 w 250"/>
              <a:gd name="T13" fmla="*/ 0 h 1179"/>
              <a:gd name="T14" fmla="*/ 250 w 250"/>
              <a:gd name="T15" fmla="*/ 1179 h 1179"/>
            </a:gdLst>
            <a:ahLst/>
            <a:cxnLst>
              <a:cxn ang="T8">
                <a:pos x="T0" y="T1"/>
              </a:cxn>
              <a:cxn ang="T9">
                <a:pos x="T2" y="T3"/>
              </a:cxn>
              <a:cxn ang="T10">
                <a:pos x="T4" y="T5"/>
              </a:cxn>
              <a:cxn ang="T11">
                <a:pos x="T6" y="T7"/>
              </a:cxn>
            </a:cxnLst>
            <a:rect l="T12" t="T13" r="T14" b="T15"/>
            <a:pathLst>
              <a:path w="250" h="1179">
                <a:moveTo>
                  <a:pt x="250" y="1179"/>
                </a:moveTo>
                <a:cubicBezTo>
                  <a:pt x="148" y="907"/>
                  <a:pt x="46" y="635"/>
                  <a:pt x="23" y="454"/>
                </a:cubicBezTo>
                <a:cubicBezTo>
                  <a:pt x="0" y="273"/>
                  <a:pt x="76" y="166"/>
                  <a:pt x="114" y="91"/>
                </a:cubicBezTo>
                <a:cubicBezTo>
                  <a:pt x="152" y="16"/>
                  <a:pt x="227" y="15"/>
                  <a:pt x="250" y="0"/>
                </a:cubicBezTo>
              </a:path>
            </a:pathLst>
          </a:custGeom>
          <a:noFill/>
          <a:ln w="38100">
            <a:solidFill>
              <a:schemeClr val="folHlink"/>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501" name="Freeform 45"/>
          <p:cNvSpPr>
            <a:spLocks/>
          </p:cNvSpPr>
          <p:nvPr/>
        </p:nvSpPr>
        <p:spPr bwMode="auto">
          <a:xfrm>
            <a:off x="1787525" y="3284538"/>
            <a:ext cx="696913" cy="1728787"/>
          </a:xfrm>
          <a:custGeom>
            <a:avLst/>
            <a:gdLst>
              <a:gd name="T0" fmla="*/ 647681433 w 439"/>
              <a:gd name="T1" fmla="*/ 2147483647 h 1089"/>
              <a:gd name="T2" fmla="*/ 75604746 w 439"/>
              <a:gd name="T3" fmla="*/ 1373483746 h 1089"/>
              <a:gd name="T4" fmla="*/ 1106350270 w 439"/>
              <a:gd name="T5" fmla="*/ 0 h 1089"/>
              <a:gd name="T6" fmla="*/ 0 60000 65536"/>
              <a:gd name="T7" fmla="*/ 0 60000 65536"/>
              <a:gd name="T8" fmla="*/ 0 60000 65536"/>
              <a:gd name="T9" fmla="*/ 0 w 439"/>
              <a:gd name="T10" fmla="*/ 0 h 1089"/>
              <a:gd name="T11" fmla="*/ 439 w 439"/>
              <a:gd name="T12" fmla="*/ 1089 h 1089"/>
            </a:gdLst>
            <a:ahLst/>
            <a:cxnLst>
              <a:cxn ang="T6">
                <a:pos x="T0" y="T1"/>
              </a:cxn>
              <a:cxn ang="T7">
                <a:pos x="T2" y="T3"/>
              </a:cxn>
              <a:cxn ang="T8">
                <a:pos x="T4" y="T5"/>
              </a:cxn>
            </a:cxnLst>
            <a:rect l="T9" t="T10" r="T11" b="T12"/>
            <a:pathLst>
              <a:path w="439" h="1089">
                <a:moveTo>
                  <a:pt x="257" y="1089"/>
                </a:moveTo>
                <a:cubicBezTo>
                  <a:pt x="128" y="907"/>
                  <a:pt x="0" y="726"/>
                  <a:pt x="30" y="545"/>
                </a:cubicBezTo>
                <a:cubicBezTo>
                  <a:pt x="60" y="364"/>
                  <a:pt x="371" y="91"/>
                  <a:pt x="439" y="0"/>
                </a:cubicBezTo>
              </a:path>
            </a:pathLst>
          </a:custGeom>
          <a:noFill/>
          <a:ln w="38100">
            <a:solidFill>
              <a:schemeClr val="folHlink"/>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502" name="Freeform 47"/>
          <p:cNvSpPr>
            <a:spLocks/>
          </p:cNvSpPr>
          <p:nvPr/>
        </p:nvSpPr>
        <p:spPr bwMode="auto">
          <a:xfrm>
            <a:off x="3563938" y="6092825"/>
            <a:ext cx="215900" cy="215900"/>
          </a:xfrm>
          <a:custGeom>
            <a:avLst/>
            <a:gdLst>
              <a:gd name="T0" fmla="*/ 0 w 136"/>
              <a:gd name="T1" fmla="*/ 0 h 136"/>
              <a:gd name="T2" fmla="*/ 113407824 w 136"/>
              <a:gd name="T3" fmla="*/ 342741195 h 136"/>
              <a:gd name="T4" fmla="*/ 342741195 w 136"/>
              <a:gd name="T5" fmla="*/ 0 h 136"/>
              <a:gd name="T6" fmla="*/ 0 60000 65536"/>
              <a:gd name="T7" fmla="*/ 0 60000 65536"/>
              <a:gd name="T8" fmla="*/ 0 60000 65536"/>
              <a:gd name="T9" fmla="*/ 0 w 136"/>
              <a:gd name="T10" fmla="*/ 0 h 136"/>
              <a:gd name="T11" fmla="*/ 136 w 136"/>
              <a:gd name="T12" fmla="*/ 136 h 136"/>
            </a:gdLst>
            <a:ahLst/>
            <a:cxnLst>
              <a:cxn ang="T6">
                <a:pos x="T0" y="T1"/>
              </a:cxn>
              <a:cxn ang="T7">
                <a:pos x="T2" y="T3"/>
              </a:cxn>
              <a:cxn ang="T8">
                <a:pos x="T4" y="T5"/>
              </a:cxn>
            </a:cxnLst>
            <a:rect l="T9" t="T10" r="T11" b="T12"/>
            <a:pathLst>
              <a:path w="136" h="136">
                <a:moveTo>
                  <a:pt x="0" y="0"/>
                </a:moveTo>
                <a:cubicBezTo>
                  <a:pt x="11" y="68"/>
                  <a:pt x="22" y="136"/>
                  <a:pt x="45" y="136"/>
                </a:cubicBezTo>
                <a:cubicBezTo>
                  <a:pt x="68" y="136"/>
                  <a:pt x="121" y="23"/>
                  <a:pt x="136" y="0"/>
                </a:cubicBezTo>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503" name="Freeform 48"/>
          <p:cNvSpPr>
            <a:spLocks/>
          </p:cNvSpPr>
          <p:nvPr/>
        </p:nvSpPr>
        <p:spPr bwMode="auto">
          <a:xfrm>
            <a:off x="2339975" y="4413250"/>
            <a:ext cx="168275" cy="168275"/>
          </a:xfrm>
          <a:custGeom>
            <a:avLst/>
            <a:gdLst>
              <a:gd name="T0" fmla="*/ 0 w 106"/>
              <a:gd name="T1" fmla="*/ 37803139 h 106"/>
              <a:gd name="T2" fmla="*/ 229335046 w 106"/>
              <a:gd name="T3" fmla="*/ 37803139 h 106"/>
              <a:gd name="T4" fmla="*/ 229335046 w 106"/>
              <a:gd name="T5" fmla="*/ 267136585 h 106"/>
              <a:gd name="T6" fmla="*/ 0 60000 65536"/>
              <a:gd name="T7" fmla="*/ 0 60000 65536"/>
              <a:gd name="T8" fmla="*/ 0 60000 65536"/>
              <a:gd name="T9" fmla="*/ 0 w 106"/>
              <a:gd name="T10" fmla="*/ 0 h 106"/>
              <a:gd name="T11" fmla="*/ 106 w 106"/>
              <a:gd name="T12" fmla="*/ 106 h 106"/>
            </a:gdLst>
            <a:ahLst/>
            <a:cxnLst>
              <a:cxn ang="T6">
                <a:pos x="T0" y="T1"/>
              </a:cxn>
              <a:cxn ang="T7">
                <a:pos x="T2" y="T3"/>
              </a:cxn>
              <a:cxn ang="T8">
                <a:pos x="T4" y="T5"/>
              </a:cxn>
            </a:cxnLst>
            <a:rect l="T9" t="T10" r="T11" b="T12"/>
            <a:pathLst>
              <a:path w="106" h="106">
                <a:moveTo>
                  <a:pt x="0" y="15"/>
                </a:moveTo>
                <a:cubicBezTo>
                  <a:pt x="38" y="7"/>
                  <a:pt x="76" y="0"/>
                  <a:pt x="91" y="15"/>
                </a:cubicBezTo>
                <a:cubicBezTo>
                  <a:pt x="106" y="30"/>
                  <a:pt x="99" y="91"/>
                  <a:pt x="91" y="106"/>
                </a:cubicBezTo>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504" name="Freeform 49"/>
          <p:cNvSpPr>
            <a:spLocks/>
          </p:cNvSpPr>
          <p:nvPr/>
        </p:nvSpPr>
        <p:spPr bwMode="auto">
          <a:xfrm>
            <a:off x="2339975" y="3284538"/>
            <a:ext cx="144463" cy="144462"/>
          </a:xfrm>
          <a:custGeom>
            <a:avLst/>
            <a:gdLst>
              <a:gd name="T0" fmla="*/ 0 w 106"/>
              <a:gd name="T1" fmla="*/ 55832164 h 151"/>
              <a:gd name="T2" fmla="*/ 169021704 w 106"/>
              <a:gd name="T3" fmla="*/ 13729628 h 151"/>
              <a:gd name="T4" fmla="*/ 169021704 w 106"/>
              <a:gd name="T5" fmla="*/ 138207086 h 151"/>
              <a:gd name="T6" fmla="*/ 0 60000 65536"/>
              <a:gd name="T7" fmla="*/ 0 60000 65536"/>
              <a:gd name="T8" fmla="*/ 0 60000 65536"/>
              <a:gd name="T9" fmla="*/ 0 w 106"/>
              <a:gd name="T10" fmla="*/ 0 h 151"/>
              <a:gd name="T11" fmla="*/ 106 w 106"/>
              <a:gd name="T12" fmla="*/ 151 h 151"/>
            </a:gdLst>
            <a:ahLst/>
            <a:cxnLst>
              <a:cxn ang="T6">
                <a:pos x="T0" y="T1"/>
              </a:cxn>
              <a:cxn ang="T7">
                <a:pos x="T2" y="T3"/>
              </a:cxn>
              <a:cxn ang="T8">
                <a:pos x="T4" y="T5"/>
              </a:cxn>
            </a:cxnLst>
            <a:rect l="T9" t="T10" r="T11" b="T12"/>
            <a:pathLst>
              <a:path w="106" h="151">
                <a:moveTo>
                  <a:pt x="0" y="61"/>
                </a:moveTo>
                <a:cubicBezTo>
                  <a:pt x="38" y="30"/>
                  <a:pt x="76" y="0"/>
                  <a:pt x="91" y="15"/>
                </a:cubicBezTo>
                <a:cubicBezTo>
                  <a:pt x="106" y="30"/>
                  <a:pt x="91" y="128"/>
                  <a:pt x="91" y="151"/>
                </a:cubicBezTo>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505" name="Line 50"/>
          <p:cNvSpPr>
            <a:spLocks noChangeShapeType="1"/>
          </p:cNvSpPr>
          <p:nvPr/>
        </p:nvSpPr>
        <p:spPr bwMode="auto">
          <a:xfrm flipH="1">
            <a:off x="1692275" y="6308725"/>
            <a:ext cx="863600" cy="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506" name="Line 51"/>
          <p:cNvSpPr>
            <a:spLocks noChangeShapeType="1"/>
          </p:cNvSpPr>
          <p:nvPr/>
        </p:nvSpPr>
        <p:spPr bwMode="auto">
          <a:xfrm>
            <a:off x="1258888" y="4652963"/>
            <a:ext cx="215900"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7" name="AutoShape 52"/>
          <p:cNvSpPr>
            <a:spLocks noChangeArrowheads="1"/>
          </p:cNvSpPr>
          <p:nvPr/>
        </p:nvSpPr>
        <p:spPr bwMode="auto">
          <a:xfrm>
            <a:off x="1187450" y="4508500"/>
            <a:ext cx="360363" cy="288925"/>
          </a:xfrm>
          <a:prstGeom prst="bracketPair">
            <a:avLst>
              <a:gd name="adj" fmla="val 16667"/>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s-ES"/>
          </a:p>
        </p:txBody>
      </p:sp>
      <p:sp>
        <p:nvSpPr>
          <p:cNvPr id="2" name="1 Rectángulo"/>
          <p:cNvSpPr/>
          <p:nvPr/>
        </p:nvSpPr>
        <p:spPr>
          <a:xfrm>
            <a:off x="6660232" y="5998291"/>
            <a:ext cx="1661032" cy="646331"/>
          </a:xfrm>
          <a:prstGeom prst="rect">
            <a:avLst/>
          </a:prstGeom>
          <a:ln w="38100">
            <a:solidFill>
              <a:srgbClr val="7030A0"/>
            </a:solidFill>
          </a:ln>
        </p:spPr>
        <p:txBody>
          <a:bodyPr wrap="none">
            <a:spAutoFit/>
          </a:bodyPr>
          <a:lstStyle/>
          <a:p>
            <a:r>
              <a:rPr lang="es-ES" sz="3600" b="1" dirty="0"/>
              <a:t>Cortisol</a:t>
            </a:r>
          </a:p>
        </p:txBody>
      </p:sp>
    </p:spTree>
    <p:extLst>
      <p:ext uri="{BB962C8B-B14F-4D97-AF65-F5344CB8AC3E}">
        <p14:creationId xmlns:p14="http://schemas.microsoft.com/office/powerpoint/2010/main" val="879769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8" name="Rectangle 10"/>
          <p:cNvSpPr>
            <a:spLocks noChangeArrowheads="1"/>
          </p:cNvSpPr>
          <p:nvPr/>
        </p:nvSpPr>
        <p:spPr bwMode="auto">
          <a:xfrm>
            <a:off x="395288" y="1349487"/>
            <a:ext cx="3384550" cy="946150"/>
          </a:xfrm>
          <a:prstGeom prst="rect">
            <a:avLst/>
          </a:prstGeom>
          <a:solidFill>
            <a:srgbClr val="FFFF00"/>
          </a:solidFill>
          <a:ln w="28575">
            <a:solidFill>
              <a:srgbClr val="C00000"/>
            </a:solidFill>
          </a:ln>
          <a:effectLst>
            <a:prstShdw prst="shdw18" dist="17961" dir="13500000">
              <a:schemeClr val="bg1">
                <a:gamma/>
                <a:shade val="60000"/>
                <a:invGamma/>
              </a:schemeClr>
            </a:prstShdw>
          </a:effectLst>
          <a:extLst/>
        </p:spPr>
        <p:txBody>
          <a:bodyPr>
            <a:spAutoFit/>
          </a:bodyPr>
          <a:lstStyle/>
          <a:p>
            <a:pPr algn="ctr" eaLnBrk="1" hangingPunct="1">
              <a:defRPr/>
            </a:pPr>
            <a:r>
              <a:rPr lang="es-ES" sz="2800" b="1" dirty="0"/>
              <a:t>MIEDO</a:t>
            </a:r>
          </a:p>
          <a:p>
            <a:pPr algn="ctr" eaLnBrk="1" hangingPunct="1">
              <a:defRPr/>
            </a:pPr>
            <a:r>
              <a:rPr lang="es-ES" sz="2800" b="1" dirty="0"/>
              <a:t>Estímulo estresante</a:t>
            </a:r>
          </a:p>
        </p:txBody>
      </p:sp>
      <p:sp>
        <p:nvSpPr>
          <p:cNvPr id="130059" name="Rectangle 11"/>
          <p:cNvSpPr>
            <a:spLocks noChangeArrowheads="1"/>
          </p:cNvSpPr>
          <p:nvPr/>
        </p:nvSpPr>
        <p:spPr bwMode="auto">
          <a:xfrm>
            <a:off x="467519" y="5447033"/>
            <a:ext cx="3240088" cy="946150"/>
          </a:xfrm>
          <a:prstGeom prst="rect">
            <a:avLst/>
          </a:prstGeom>
          <a:solidFill>
            <a:srgbClr val="00B0F0"/>
          </a:solidFill>
          <a:ln w="28575">
            <a:solidFill>
              <a:srgbClr val="C00000"/>
            </a:solidFill>
          </a:ln>
          <a:effectLst>
            <a:prstShdw prst="shdw18" dist="17961" dir="13500000">
              <a:schemeClr val="bg1">
                <a:gamma/>
                <a:shade val="60000"/>
                <a:invGamma/>
              </a:schemeClr>
            </a:prstShdw>
          </a:effectLst>
          <a:extLst/>
        </p:spPr>
        <p:txBody>
          <a:bodyPr>
            <a:spAutoFit/>
          </a:bodyPr>
          <a:lstStyle/>
          <a:p>
            <a:pPr algn="ctr" eaLnBrk="1" hangingPunct="1">
              <a:defRPr/>
            </a:pPr>
            <a:r>
              <a:rPr lang="es-ES" sz="2800" b="1" dirty="0"/>
              <a:t>Adrenalina </a:t>
            </a:r>
          </a:p>
          <a:p>
            <a:pPr algn="ctr" eaLnBrk="1" hangingPunct="1">
              <a:defRPr/>
            </a:pPr>
            <a:r>
              <a:rPr lang="es-ES" sz="2800" b="1" dirty="0"/>
              <a:t>Cortisol</a:t>
            </a:r>
          </a:p>
        </p:txBody>
      </p:sp>
      <p:sp>
        <p:nvSpPr>
          <p:cNvPr id="130060" name="Rectangle 12"/>
          <p:cNvSpPr>
            <a:spLocks noChangeArrowheads="1"/>
          </p:cNvSpPr>
          <p:nvPr/>
        </p:nvSpPr>
        <p:spPr bwMode="auto">
          <a:xfrm>
            <a:off x="5075238" y="1437866"/>
            <a:ext cx="3889375" cy="1373187"/>
          </a:xfrm>
          <a:prstGeom prst="rect">
            <a:avLst/>
          </a:prstGeom>
          <a:solidFill>
            <a:schemeClr val="accent4">
              <a:lumMod val="60000"/>
              <a:lumOff val="40000"/>
            </a:schemeClr>
          </a:solidFill>
          <a:ln w="28575">
            <a:solidFill>
              <a:srgbClr val="C00000"/>
            </a:solidFill>
          </a:ln>
          <a:effectLst>
            <a:prstShdw prst="shdw18" dist="17961" dir="13500000">
              <a:schemeClr val="bg1">
                <a:gamma/>
                <a:shade val="60000"/>
                <a:invGamma/>
              </a:schemeClr>
            </a:prstShdw>
          </a:effectLst>
          <a:extLst/>
        </p:spPr>
        <p:txBody>
          <a:bodyPr>
            <a:spAutoFit/>
          </a:bodyPr>
          <a:lstStyle/>
          <a:p>
            <a:pPr algn="ctr" eaLnBrk="1" hangingPunct="1">
              <a:defRPr/>
            </a:pPr>
            <a:r>
              <a:rPr lang="es-ES" sz="2800" b="1" u="sng" dirty="0"/>
              <a:t>Respuestas </a:t>
            </a:r>
          </a:p>
          <a:p>
            <a:pPr algn="ctr" eaLnBrk="1" hangingPunct="1">
              <a:defRPr/>
            </a:pPr>
            <a:r>
              <a:rPr lang="es-ES" sz="2800" b="1" u="sng" dirty="0"/>
              <a:t>Inmediatas</a:t>
            </a:r>
            <a:r>
              <a:rPr lang="es-ES" sz="2800" b="1" dirty="0"/>
              <a:t> en diversos </a:t>
            </a:r>
          </a:p>
          <a:p>
            <a:pPr algn="ctr" eaLnBrk="1" hangingPunct="1">
              <a:defRPr/>
            </a:pPr>
            <a:r>
              <a:rPr lang="es-ES" sz="2800" b="1" dirty="0"/>
              <a:t>órganos y tejidos</a:t>
            </a:r>
          </a:p>
        </p:txBody>
      </p:sp>
      <p:sp>
        <p:nvSpPr>
          <p:cNvPr id="130061" name="Rectangle 13"/>
          <p:cNvSpPr>
            <a:spLocks noChangeArrowheads="1"/>
          </p:cNvSpPr>
          <p:nvPr/>
        </p:nvSpPr>
        <p:spPr bwMode="auto">
          <a:xfrm>
            <a:off x="251520" y="2893664"/>
            <a:ext cx="4032250" cy="1800225"/>
          </a:xfrm>
          <a:prstGeom prst="rect">
            <a:avLst/>
          </a:prstGeom>
          <a:solidFill>
            <a:srgbClr val="92D050"/>
          </a:solidFill>
          <a:ln w="28575">
            <a:solidFill>
              <a:srgbClr val="C00000"/>
            </a:solidFill>
          </a:ln>
          <a:effectLst>
            <a:prstShdw prst="shdw18" dist="17961" dir="13500000">
              <a:schemeClr val="bg1">
                <a:gamma/>
                <a:shade val="60000"/>
                <a:invGamma/>
              </a:schemeClr>
            </a:prstShdw>
          </a:effectLst>
          <a:extLst/>
        </p:spPr>
        <p:txBody>
          <a:bodyPr>
            <a:spAutoFit/>
          </a:bodyPr>
          <a:lstStyle/>
          <a:p>
            <a:pPr algn="ctr" eaLnBrk="1" hangingPunct="1">
              <a:defRPr/>
            </a:pPr>
            <a:r>
              <a:rPr lang="es-ES" sz="2800" b="1" dirty="0"/>
              <a:t>Hipotálamo, </a:t>
            </a:r>
          </a:p>
          <a:p>
            <a:pPr algn="ctr" eaLnBrk="1" hangingPunct="1">
              <a:defRPr/>
            </a:pPr>
            <a:r>
              <a:rPr lang="es-ES" sz="2800" b="1" dirty="0"/>
              <a:t>Sistema Nervioso</a:t>
            </a:r>
          </a:p>
          <a:p>
            <a:pPr algn="ctr" eaLnBrk="1" hangingPunct="1">
              <a:defRPr/>
            </a:pPr>
            <a:r>
              <a:rPr lang="es-ES" sz="2800" b="1" dirty="0"/>
              <a:t>Autónomo,</a:t>
            </a:r>
          </a:p>
          <a:p>
            <a:pPr algn="ctr" eaLnBrk="1" hangingPunct="1">
              <a:defRPr/>
            </a:pPr>
            <a:r>
              <a:rPr lang="es-ES" sz="2800" b="1" dirty="0"/>
              <a:t> </a:t>
            </a:r>
            <a:r>
              <a:rPr lang="es-ES" sz="2800" b="1" u="sng" dirty="0"/>
              <a:t>Glándula suprarrenal</a:t>
            </a:r>
          </a:p>
        </p:txBody>
      </p:sp>
      <p:sp>
        <p:nvSpPr>
          <p:cNvPr id="22535" name="Line 15"/>
          <p:cNvSpPr>
            <a:spLocks noChangeShapeType="1"/>
          </p:cNvSpPr>
          <p:nvPr/>
        </p:nvSpPr>
        <p:spPr bwMode="auto">
          <a:xfrm>
            <a:off x="2141367" y="2380326"/>
            <a:ext cx="0" cy="43180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2536" name="Line 17"/>
          <p:cNvSpPr>
            <a:spLocks noChangeShapeType="1"/>
          </p:cNvSpPr>
          <p:nvPr/>
        </p:nvSpPr>
        <p:spPr bwMode="auto">
          <a:xfrm>
            <a:off x="2124075" y="4825325"/>
            <a:ext cx="0" cy="576262"/>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2537" name="Line 19"/>
          <p:cNvSpPr>
            <a:spLocks noChangeShapeType="1"/>
          </p:cNvSpPr>
          <p:nvPr/>
        </p:nvSpPr>
        <p:spPr bwMode="auto">
          <a:xfrm>
            <a:off x="5364163" y="314166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2539" name="Line 22"/>
          <p:cNvSpPr>
            <a:spLocks noChangeShapeType="1"/>
          </p:cNvSpPr>
          <p:nvPr/>
        </p:nvSpPr>
        <p:spPr bwMode="auto">
          <a:xfrm flipV="1">
            <a:off x="7019925" y="2924175"/>
            <a:ext cx="0" cy="652112"/>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2540" name="Line 23"/>
          <p:cNvSpPr>
            <a:spLocks noChangeShapeType="1"/>
          </p:cNvSpPr>
          <p:nvPr/>
        </p:nvSpPr>
        <p:spPr bwMode="auto">
          <a:xfrm flipV="1">
            <a:off x="1043608" y="5524027"/>
            <a:ext cx="0" cy="792162"/>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0073" name="Rectangle 25"/>
          <p:cNvSpPr>
            <a:spLocks noChangeArrowheads="1"/>
          </p:cNvSpPr>
          <p:nvPr/>
        </p:nvSpPr>
        <p:spPr bwMode="auto">
          <a:xfrm>
            <a:off x="4716463" y="3933825"/>
            <a:ext cx="4248150" cy="1800225"/>
          </a:xfrm>
          <a:prstGeom prst="rect">
            <a:avLst/>
          </a:prstGeom>
          <a:solidFill>
            <a:schemeClr val="accent6">
              <a:lumMod val="60000"/>
              <a:lumOff val="40000"/>
            </a:schemeClr>
          </a:solidFill>
          <a:ln w="28575">
            <a:solidFill>
              <a:srgbClr val="C00000"/>
            </a:solidFill>
          </a:ln>
          <a:effectLst>
            <a:prstShdw prst="shdw18" dist="17961" dir="13500000">
              <a:schemeClr val="bg1">
                <a:gamma/>
                <a:shade val="60000"/>
                <a:invGamma/>
              </a:schemeClr>
            </a:prstShdw>
          </a:effectLst>
          <a:extLst/>
        </p:spPr>
        <p:txBody>
          <a:bodyPr>
            <a:spAutoFit/>
          </a:bodyPr>
          <a:lstStyle/>
          <a:p>
            <a:pPr algn="ctr" eaLnBrk="1" hangingPunct="1">
              <a:defRPr/>
            </a:pPr>
            <a:r>
              <a:rPr lang="es-ES" sz="2800" b="1" dirty="0"/>
              <a:t>Prepara al organismo </a:t>
            </a:r>
          </a:p>
          <a:p>
            <a:pPr algn="ctr" eaLnBrk="1" hangingPunct="1">
              <a:defRPr/>
            </a:pPr>
            <a:r>
              <a:rPr lang="es-ES" sz="2800" b="1" dirty="0"/>
              <a:t>para responder a</a:t>
            </a:r>
          </a:p>
          <a:p>
            <a:pPr algn="ctr" eaLnBrk="1" hangingPunct="1">
              <a:defRPr/>
            </a:pPr>
            <a:r>
              <a:rPr lang="es-ES" sz="2800" b="1" dirty="0"/>
              <a:t>estados de emergencia,</a:t>
            </a:r>
          </a:p>
          <a:p>
            <a:pPr algn="ctr" eaLnBrk="1" hangingPunct="1">
              <a:defRPr/>
            </a:pPr>
            <a:r>
              <a:rPr lang="es-ES" sz="2800" b="1" dirty="0"/>
              <a:t>de alarma, de amenazas</a:t>
            </a:r>
          </a:p>
        </p:txBody>
      </p:sp>
      <p:sp>
        <p:nvSpPr>
          <p:cNvPr id="22542" name="Line 26"/>
          <p:cNvSpPr>
            <a:spLocks noChangeShapeType="1"/>
          </p:cNvSpPr>
          <p:nvPr/>
        </p:nvSpPr>
        <p:spPr bwMode="auto">
          <a:xfrm flipV="1">
            <a:off x="4067944" y="6063776"/>
            <a:ext cx="1440681" cy="101528"/>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5" name="14 Rectángulo"/>
          <p:cNvSpPr/>
          <p:nvPr/>
        </p:nvSpPr>
        <p:spPr>
          <a:xfrm>
            <a:off x="768064" y="504138"/>
            <a:ext cx="5256584" cy="648071"/>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rPr>
              <a:t>Problema Docente #1</a:t>
            </a:r>
            <a:endParaRPr lang="es-ES" sz="4400" b="1" dirty="0">
              <a:solidFill>
                <a:schemeClr val="tx1"/>
              </a:solidFill>
            </a:endParaRPr>
          </a:p>
        </p:txBody>
      </p:sp>
    </p:spTree>
    <p:extLst>
      <p:ext uri="{BB962C8B-B14F-4D97-AF65-F5344CB8AC3E}">
        <p14:creationId xmlns:p14="http://schemas.microsoft.com/office/powerpoint/2010/main" val="3092157020"/>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397383"/>
            <a:ext cx="3024336" cy="1323439"/>
          </a:xfrm>
          <a:prstGeom prst="rect">
            <a:avLst/>
          </a:prstGeom>
          <a:solidFill>
            <a:schemeClr val="accent4">
              <a:lumMod val="60000"/>
              <a:lumOff val="40000"/>
            </a:schemeClr>
          </a:solidFill>
          <a:ln>
            <a:solidFill>
              <a:srgbClr val="C00000"/>
            </a:solidFill>
          </a:ln>
        </p:spPr>
        <p:txBody>
          <a:bodyPr wrap="square">
            <a:spAutoFit/>
          </a:bodyPr>
          <a:lstStyle/>
          <a:p>
            <a:r>
              <a:rPr lang="es-ES" sz="2000" b="1" dirty="0">
                <a:latin typeface="Arial" panose="020B0604020202020204" pitchFamily="34" charset="0"/>
                <a:cs typeface="Arial" panose="020B0604020202020204" pitchFamily="34" charset="0"/>
              </a:rPr>
              <a:t>Harvey Williams Cushing</a:t>
            </a:r>
            <a:br>
              <a:rPr lang="es-ES" sz="2000" b="1" dirty="0">
                <a:latin typeface="Arial" panose="020B0604020202020204" pitchFamily="34" charset="0"/>
                <a:cs typeface="Arial" panose="020B0604020202020204" pitchFamily="34" charset="0"/>
              </a:rPr>
            </a:br>
            <a:r>
              <a:rPr lang="es-ES" sz="2000" b="1" dirty="0">
                <a:latin typeface="Arial" panose="020B0604020202020204" pitchFamily="34" charset="0"/>
                <a:cs typeface="Arial" panose="020B0604020202020204" pitchFamily="34" charset="0"/>
              </a:rPr>
              <a:t>2 de abril </a:t>
            </a:r>
            <a:r>
              <a:rPr lang="es-ES" sz="2000" b="1" dirty="0" smtClean="0">
                <a:latin typeface="Arial" panose="020B0604020202020204" pitchFamily="34" charset="0"/>
                <a:cs typeface="Arial" panose="020B0604020202020204" pitchFamily="34" charset="0"/>
              </a:rPr>
              <a:t>1869 - </a:t>
            </a:r>
          </a:p>
          <a:p>
            <a:r>
              <a:rPr lang="es-ES" sz="2000" b="1" dirty="0" smtClean="0">
                <a:latin typeface="Arial" panose="020B0604020202020204" pitchFamily="34" charset="0"/>
                <a:cs typeface="Arial" panose="020B0604020202020204" pitchFamily="34" charset="0"/>
              </a:rPr>
              <a:t>7 </a:t>
            </a:r>
            <a:r>
              <a:rPr lang="es-ES" sz="2000" b="1" dirty="0">
                <a:latin typeface="Arial" panose="020B0604020202020204" pitchFamily="34" charset="0"/>
                <a:cs typeface="Arial" panose="020B0604020202020204" pitchFamily="34" charset="0"/>
              </a:rPr>
              <a:t>de octubre 1939</a:t>
            </a:r>
            <a:endParaRPr lang="es-ES" sz="2000" dirty="0"/>
          </a:p>
        </p:txBody>
      </p:sp>
      <p:sp>
        <p:nvSpPr>
          <p:cNvPr id="4" name="3 Rectángulo"/>
          <p:cNvSpPr/>
          <p:nvPr/>
        </p:nvSpPr>
        <p:spPr>
          <a:xfrm>
            <a:off x="395536" y="2276872"/>
            <a:ext cx="3236784" cy="369332"/>
          </a:xfrm>
          <a:prstGeom prst="rect">
            <a:avLst/>
          </a:prstGeom>
          <a:solidFill>
            <a:srgbClr val="FFFF00"/>
          </a:solidFill>
          <a:ln>
            <a:solidFill>
              <a:srgbClr val="C00000"/>
            </a:solidFill>
          </a:ln>
        </p:spPr>
        <p:txBody>
          <a:bodyPr wrap="none">
            <a:spAutoFit/>
          </a:bodyPr>
          <a:lstStyle/>
          <a:p>
            <a:pPr>
              <a:defRPr/>
            </a:pPr>
            <a:r>
              <a:rPr lang="es-ES" b="1" dirty="0">
                <a:latin typeface="Arial" charset="0"/>
                <a:cs typeface="Arial" charset="0"/>
              </a:rPr>
              <a:t>“SÍNDROME DE CUSHING” </a:t>
            </a:r>
            <a:endParaRPr lang="en-US" b="1" dirty="0">
              <a:latin typeface="Arial" charset="0"/>
              <a:cs typeface="Arial" charset="0"/>
            </a:endParaRPr>
          </a:p>
        </p:txBody>
      </p:sp>
      <p:sp>
        <p:nvSpPr>
          <p:cNvPr id="6" name="5 Rectángulo"/>
          <p:cNvSpPr/>
          <p:nvPr/>
        </p:nvSpPr>
        <p:spPr>
          <a:xfrm>
            <a:off x="6002660" y="415229"/>
            <a:ext cx="2745804" cy="1323439"/>
          </a:xfrm>
          <a:prstGeom prst="rect">
            <a:avLst/>
          </a:prstGeom>
          <a:solidFill>
            <a:schemeClr val="accent4">
              <a:lumMod val="60000"/>
              <a:lumOff val="40000"/>
            </a:schemeClr>
          </a:solidFill>
          <a:ln>
            <a:solidFill>
              <a:srgbClr val="C00000"/>
            </a:solidFill>
          </a:ln>
        </p:spPr>
        <p:txBody>
          <a:bodyPr wrap="square">
            <a:spAutoFit/>
          </a:bodyPr>
          <a:lstStyle/>
          <a:p>
            <a:r>
              <a:rPr lang="es-ES" sz="2000" b="1" dirty="0">
                <a:latin typeface="Arial" panose="020B0604020202020204" pitchFamily="34" charset="0"/>
                <a:cs typeface="Arial" panose="020B0604020202020204" pitchFamily="34" charset="0"/>
              </a:rPr>
              <a:t>Thomas Addison, 2 de abril 1793-29 de junio de 1860</a:t>
            </a:r>
            <a:br>
              <a:rPr lang="es-ES" sz="2000" b="1" dirty="0">
                <a:latin typeface="Arial" panose="020B0604020202020204" pitchFamily="34" charset="0"/>
                <a:cs typeface="Arial" panose="020B0604020202020204" pitchFamily="34" charset="0"/>
              </a:rPr>
            </a:br>
            <a:endParaRPr lang="es-ES" sz="2000" b="1" dirty="0"/>
          </a:p>
        </p:txBody>
      </p:sp>
      <p:sp>
        <p:nvSpPr>
          <p:cNvPr id="9" name="8 Rectángulo"/>
          <p:cNvSpPr/>
          <p:nvPr/>
        </p:nvSpPr>
        <p:spPr>
          <a:xfrm>
            <a:off x="179512" y="2912974"/>
            <a:ext cx="3727392" cy="3477875"/>
          </a:xfrm>
          <a:prstGeom prst="rect">
            <a:avLst/>
          </a:prstGeom>
          <a:ln>
            <a:solidFill>
              <a:srgbClr val="C00000"/>
            </a:solidFill>
          </a:ln>
        </p:spPr>
        <p:txBody>
          <a:bodyPr wrap="square">
            <a:spAutoFit/>
          </a:bodyPr>
          <a:lstStyle/>
          <a:p>
            <a:pPr>
              <a:defRPr/>
            </a:pPr>
            <a:r>
              <a:rPr lang="es-ES" sz="2000" b="1" dirty="0" smtClean="0"/>
              <a:t>Se </a:t>
            </a:r>
            <a:r>
              <a:rPr lang="es-ES" sz="2000" b="1" dirty="0"/>
              <a:t>caracteriza </a:t>
            </a:r>
            <a:r>
              <a:rPr lang="es-ES" sz="2000" b="1" dirty="0" smtClean="0"/>
              <a:t>por </a:t>
            </a:r>
            <a:r>
              <a:rPr lang="es-ES" sz="2000" b="1" dirty="0"/>
              <a:t>hiperglucemia, hipertensión y debilidad muscular. </a:t>
            </a:r>
            <a:r>
              <a:rPr lang="es-ES" sz="2000" b="1" dirty="0">
                <a:cs typeface="Arial" panose="020B0604020202020204" pitchFamily="34" charset="0"/>
              </a:rPr>
              <a:t>Supresión del sistema </a:t>
            </a:r>
            <a:r>
              <a:rPr lang="es-ES" sz="2000" b="1" dirty="0" smtClean="0">
                <a:cs typeface="Arial" panose="020B0604020202020204" pitchFamily="34" charset="0"/>
              </a:rPr>
              <a:t>inmunitario, estrías purpúreas y osteoporosis</a:t>
            </a:r>
            <a:r>
              <a:rPr lang="es-ES" sz="2000" b="1" dirty="0">
                <a:cs typeface="Arial" panose="020B0604020202020204" pitchFamily="34" charset="0"/>
              </a:rPr>
              <a:t>.</a:t>
            </a:r>
          </a:p>
          <a:p>
            <a:r>
              <a:rPr lang="es-ES" sz="2000" b="1" dirty="0" smtClean="0"/>
              <a:t>Los </a:t>
            </a:r>
            <a:r>
              <a:rPr lang="es-ES" sz="2000" b="1" dirty="0"/>
              <a:t>problemas metabólicos dan al cuerpo un aspecto hinchado, y pueden causar cambios estructurales caracterizados como “giba de búfalo” y “facies de luna llena”. </a:t>
            </a:r>
          </a:p>
        </p:txBody>
      </p:sp>
      <p:sp>
        <p:nvSpPr>
          <p:cNvPr id="10" name="9 Rectángulo"/>
          <p:cNvSpPr/>
          <p:nvPr/>
        </p:nvSpPr>
        <p:spPr>
          <a:xfrm>
            <a:off x="5047849" y="2094663"/>
            <a:ext cx="3538276" cy="400110"/>
          </a:xfrm>
          <a:prstGeom prst="rect">
            <a:avLst/>
          </a:prstGeom>
          <a:solidFill>
            <a:srgbClr val="FFFF00"/>
          </a:solidFill>
          <a:ln>
            <a:solidFill>
              <a:srgbClr val="C00000"/>
            </a:solidFill>
          </a:ln>
        </p:spPr>
        <p:txBody>
          <a:bodyPr wrap="none">
            <a:spAutoFit/>
          </a:bodyPr>
          <a:lstStyle/>
          <a:p>
            <a:r>
              <a:rPr lang="es-ES" sz="2000" b="1" dirty="0">
                <a:latin typeface="Arial" pitchFamily="34" charset="0"/>
                <a:cs typeface="Arial" pitchFamily="34" charset="0"/>
              </a:rPr>
              <a:t>La enfermedad de Addison </a:t>
            </a:r>
          </a:p>
        </p:txBody>
      </p:sp>
      <p:sp>
        <p:nvSpPr>
          <p:cNvPr id="12" name="11 Rectángulo"/>
          <p:cNvSpPr/>
          <p:nvPr/>
        </p:nvSpPr>
        <p:spPr>
          <a:xfrm>
            <a:off x="4122928" y="2646204"/>
            <a:ext cx="4913568" cy="3785652"/>
          </a:xfrm>
          <a:prstGeom prst="rect">
            <a:avLst/>
          </a:prstGeom>
          <a:ln>
            <a:solidFill>
              <a:srgbClr val="C00000"/>
            </a:solidFill>
          </a:ln>
        </p:spPr>
        <p:txBody>
          <a:bodyPr wrap="square">
            <a:spAutoFit/>
          </a:bodyPr>
          <a:lstStyle/>
          <a:p>
            <a:r>
              <a:rPr lang="es-ES" dirty="0"/>
              <a:t> </a:t>
            </a:r>
            <a:r>
              <a:rPr lang="es-ES" sz="2000" b="1" dirty="0" smtClean="0"/>
              <a:t>Secreción </a:t>
            </a:r>
            <a:r>
              <a:rPr lang="es-ES" sz="2000" b="1" dirty="0"/>
              <a:t>inadecuada </a:t>
            </a:r>
            <a:r>
              <a:rPr lang="es-ES" sz="2000" b="1" dirty="0" smtClean="0"/>
              <a:t>de </a:t>
            </a:r>
            <a:r>
              <a:rPr lang="es-ES" sz="2000" b="1" dirty="0"/>
              <a:t>glucocorticoides como de </a:t>
            </a:r>
            <a:r>
              <a:rPr lang="es-ES" sz="2000" b="1" dirty="0" err="1"/>
              <a:t>mineralocorticoides</a:t>
            </a:r>
            <a:r>
              <a:rPr lang="es-ES" sz="2000" b="1" dirty="0"/>
              <a:t>, lo que da </a:t>
            </a:r>
            <a:r>
              <a:rPr lang="es-ES" sz="2000" b="1" dirty="0" smtClean="0"/>
              <a:t>hipoglucemia</a:t>
            </a:r>
            <a:r>
              <a:rPr lang="es-ES" sz="2000" b="1" dirty="0"/>
              <a:t>, desequilibrio de </a:t>
            </a:r>
            <a:r>
              <a:rPr lang="es-ES" sz="2000" b="1" dirty="0" err="1" smtClean="0"/>
              <a:t>Na</a:t>
            </a:r>
            <a:r>
              <a:rPr lang="es-ES" sz="2000" b="1" baseline="30000" dirty="0" smtClean="0"/>
              <a:t>+</a:t>
            </a:r>
            <a:r>
              <a:rPr lang="es-ES" sz="2000" b="1" dirty="0" smtClean="0"/>
              <a:t> y K</a:t>
            </a:r>
            <a:r>
              <a:rPr lang="es-ES" sz="2000" b="1" baseline="30000" dirty="0" smtClean="0"/>
              <a:t>+</a:t>
            </a:r>
            <a:r>
              <a:rPr lang="es-ES" sz="2000" b="1" dirty="0" smtClean="0"/>
              <a:t>, </a:t>
            </a:r>
            <a:r>
              <a:rPr lang="es-ES" sz="2000" b="1" dirty="0"/>
              <a:t>deshidratación, hipotensión, pérdida </a:t>
            </a:r>
            <a:r>
              <a:rPr lang="es-ES" sz="2000" b="1" dirty="0" smtClean="0"/>
              <a:t> </a:t>
            </a:r>
            <a:r>
              <a:rPr lang="es-ES" sz="2000" b="1" dirty="0"/>
              <a:t>de peso y debilidad </a:t>
            </a:r>
            <a:r>
              <a:rPr lang="es-ES" sz="2000" b="1" dirty="0" smtClean="0"/>
              <a:t>.  En </a:t>
            </a:r>
            <a:r>
              <a:rPr lang="es-ES" sz="2000" b="1" dirty="0"/>
              <a:t>la descripción original de la </a:t>
            </a:r>
            <a:r>
              <a:rPr lang="es-ES" sz="2000" b="1" dirty="0" smtClean="0"/>
              <a:t>enfermedad se </a:t>
            </a:r>
            <a:r>
              <a:rPr lang="es-ES" sz="2000" b="1" dirty="0"/>
              <a:t>describió una “alteración </a:t>
            </a:r>
            <a:r>
              <a:rPr lang="es-ES" sz="2000" b="1" dirty="0" smtClean="0"/>
              <a:t>de </a:t>
            </a:r>
            <a:r>
              <a:rPr lang="es-ES" sz="2000" b="1" dirty="0"/>
              <a:t>la pigmentación de la </a:t>
            </a:r>
            <a:r>
              <a:rPr lang="es-ES" sz="2000" b="1" dirty="0" smtClean="0"/>
              <a:t>piel”. </a:t>
            </a:r>
            <a:r>
              <a:rPr lang="es-ES" sz="2000" b="1" dirty="0"/>
              <a:t>Esto se origina por la secreción </a:t>
            </a:r>
            <a:r>
              <a:rPr lang="es-ES" sz="2000" b="1" dirty="0" smtClean="0"/>
              <a:t> </a:t>
            </a:r>
            <a:r>
              <a:rPr lang="es-ES" sz="2000" b="1" dirty="0"/>
              <a:t>alta de ACTH, que </a:t>
            </a:r>
            <a:r>
              <a:rPr lang="es-ES" sz="2000" b="1" dirty="0" smtClean="0"/>
              <a:t>estimula a los </a:t>
            </a:r>
            <a:r>
              <a:rPr lang="es-ES" sz="2000" b="1" dirty="0" err="1"/>
              <a:t>melanocitos</a:t>
            </a:r>
            <a:r>
              <a:rPr lang="es-ES" sz="2000" b="1" dirty="0"/>
              <a:t>. La secreción alta de ACTH se produce por retroacción negativa inadecuada (debido a secreción baja de glucocorticoides).</a:t>
            </a:r>
          </a:p>
        </p:txBody>
      </p:sp>
    </p:spTree>
    <p:extLst>
      <p:ext uri="{BB962C8B-B14F-4D97-AF65-F5344CB8AC3E}">
        <p14:creationId xmlns:p14="http://schemas.microsoft.com/office/powerpoint/2010/main" val="3692584523"/>
      </p:ext>
    </p:extLst>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88074" y="0"/>
            <a:ext cx="7555925" cy="6858000"/>
          </a:xfrm>
          <a:prstGeom prst="rect">
            <a:avLst/>
          </a:prstGeom>
          <a:ln>
            <a:solidFill>
              <a:srgbClr val="7030A0"/>
            </a:solidFill>
          </a:ln>
        </p:spPr>
        <p:txBody>
          <a:bodyPr wrap="square">
            <a:spAutoFit/>
          </a:bodyPr>
          <a:lstStyle/>
          <a:p>
            <a:r>
              <a:rPr lang="es-ES" dirty="0"/>
              <a:t>Dado que los glucocorticoides suprimen el sistema inmunitario, es razonable esperar que el estrés crónico pueda llevar a un incremento del riesgo de enfermedad</a:t>
            </a:r>
            <a:r>
              <a:rPr lang="es-ES" dirty="0" smtClean="0"/>
              <a:t>. </a:t>
            </a:r>
            <a:r>
              <a:rPr lang="es-ES" dirty="0"/>
              <a:t>Además, se sabe que la secreción crónicamente alta de cortisol inducida por estrés causa atrofia del hipocampo (una región del encéfalo involucrada en la memoria y otras funciones), posiblemente debido a inhibición de la </a:t>
            </a:r>
            <a:r>
              <a:rPr lang="es-ES" dirty="0" err="1"/>
              <a:t>neurogénesis</a:t>
            </a:r>
            <a:r>
              <a:rPr lang="es-ES" dirty="0"/>
              <a:t>. </a:t>
            </a:r>
            <a:endParaRPr lang="es-ES" dirty="0" smtClean="0"/>
          </a:p>
          <a:p>
            <a:r>
              <a:rPr lang="es-ES" dirty="0" smtClean="0"/>
              <a:t>La </a:t>
            </a:r>
            <a:r>
              <a:rPr lang="es-ES" dirty="0"/>
              <a:t>secreción alta de CRH a partir del hipotálamo, que impulsa el eje hipófisis-suprarrenal, también puede afectar ciertas regiones del encéfalo; por ejemplo, hay receptores de CRH en la amígdala, que está involucrada en los recuerdos terribles. </a:t>
            </a:r>
            <a:endParaRPr lang="es-ES" dirty="0" smtClean="0"/>
          </a:p>
          <a:p>
            <a:r>
              <a:rPr lang="es-ES" dirty="0" smtClean="0"/>
              <a:t>Algunos </a:t>
            </a:r>
            <a:r>
              <a:rPr lang="es-ES" dirty="0"/>
              <a:t>científicos creen que el cortisol </a:t>
            </a:r>
            <a:r>
              <a:rPr lang="es-ES" dirty="0" smtClean="0"/>
              <a:t>o </a:t>
            </a:r>
            <a:r>
              <a:rPr lang="es-ES" dirty="0"/>
              <a:t>la CRH alta, o ambos, pueden actuar sobre el encéfalo en el estrés crónico para contribuir a la ansiedad y la depresión</a:t>
            </a:r>
            <a:r>
              <a:rPr lang="es-ES" dirty="0" smtClean="0"/>
              <a:t>.</a:t>
            </a:r>
          </a:p>
          <a:p>
            <a:r>
              <a:rPr lang="es-ES" dirty="0" smtClean="0"/>
              <a:t>Los </a:t>
            </a:r>
            <a:r>
              <a:rPr lang="es-ES" dirty="0"/>
              <a:t>glucocorticoides estimulan el catabolismo, principalmente la desintegración de proteína muscular y grasa. Al mismo tiempo, estimulan el hígado </a:t>
            </a:r>
            <a:r>
              <a:rPr lang="es-ES" dirty="0" smtClean="0"/>
              <a:t>(gluconeogénesis</a:t>
            </a:r>
            <a:r>
              <a:rPr lang="es-ES" dirty="0"/>
              <a:t>), </a:t>
            </a:r>
            <a:r>
              <a:rPr lang="es-ES" dirty="0" smtClean="0"/>
              <a:t>lo </a:t>
            </a:r>
            <a:r>
              <a:rPr lang="es-ES" dirty="0"/>
              <a:t>que da pie a un aumento de la concentración de glucosa en sangre</a:t>
            </a:r>
            <a:r>
              <a:rPr lang="es-ES" dirty="0" smtClean="0"/>
              <a:t>.</a:t>
            </a:r>
          </a:p>
          <a:p>
            <a:r>
              <a:rPr lang="es-ES" dirty="0" smtClean="0"/>
              <a:t> </a:t>
            </a:r>
            <a:r>
              <a:rPr lang="es-ES" dirty="0"/>
              <a:t>Por medio de estos efectos y otros, los glucocorticoides antagonizan las acciones de hormonas anabólicas, entre ellas la hormona de crecimiento y la insulina; por eso, el estrés crónico, con su secreción alta prolongada de glucocorticoides, puede agravar la resistencia a la insulina —la sensibilidad reducida de los tejidos blanco a la insulina—. Así, el estrés puede dificultar el tratamiento de la diabetes, y contribuir a un conjunto de síntomas asociado con la diabetes mellitus tipo 2. </a:t>
            </a:r>
          </a:p>
        </p:txBody>
      </p:sp>
      <p:pic>
        <p:nvPicPr>
          <p:cNvPr id="3" name="Picture 5" descr="j0299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9" y="0"/>
            <a:ext cx="1454150" cy="25649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51494"/>
      </p:ext>
    </p:extLst>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468313" y="2060575"/>
            <a:ext cx="8147050" cy="2232025"/>
          </a:xfrm>
          <a:solidFill>
            <a:schemeClr val="bg1"/>
          </a:solidFill>
          <a:effectLst>
            <a:prstShdw prst="shdw17" dist="17961" dir="2700000">
              <a:schemeClr val="bg1">
                <a:gamma/>
                <a:shade val="60000"/>
                <a:invGamma/>
              </a:schemeClr>
            </a:prstShdw>
          </a:effectLst>
          <a:extLst/>
        </p:spPr>
        <p:txBody>
          <a:bodyPr/>
          <a:lstStyle/>
          <a:p>
            <a:pPr eaLnBrk="1" hangingPunct="1">
              <a:defRPr/>
            </a:pPr>
            <a:r>
              <a:rPr lang="es-ES" sz="3200" b="1" dirty="0" smtClean="0"/>
              <a:t>¿CONSIDERA USTED QUE EXISTEN MODIFICACIONES DE LA GLICEMIA DESPUÉS DE LA INGESTIÓN DE ALIMENTOS?</a:t>
            </a:r>
          </a:p>
        </p:txBody>
      </p:sp>
      <p:sp>
        <p:nvSpPr>
          <p:cNvPr id="26627" name="AutoShape 5"/>
          <p:cNvSpPr>
            <a:spLocks noChangeArrowheads="1"/>
          </p:cNvSpPr>
          <p:nvPr/>
        </p:nvSpPr>
        <p:spPr bwMode="auto">
          <a:xfrm>
            <a:off x="4427538" y="5013325"/>
            <a:ext cx="2592387" cy="649288"/>
          </a:xfrm>
          <a:custGeom>
            <a:avLst/>
            <a:gdLst>
              <a:gd name="T0" fmla="*/ 233349611 w 21600"/>
              <a:gd name="T1" fmla="*/ 0 h 21600"/>
              <a:gd name="T2" fmla="*/ 0 w 21600"/>
              <a:gd name="T3" fmla="*/ 9758679 h 21600"/>
              <a:gd name="T4" fmla="*/ 233349611 w 21600"/>
              <a:gd name="T5" fmla="*/ 19517357 h 21600"/>
              <a:gd name="T6" fmla="*/ 311132774 w 21600"/>
              <a:gd name="T7" fmla="*/ 975867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38100">
            <a:solidFill>
              <a:srgbClr val="C00000"/>
            </a:solidFill>
            <a:miter lim="800000"/>
            <a:headEnd/>
            <a:tailEnd/>
          </a:ln>
        </p:spPr>
        <p:txBody>
          <a:bodyPr wrap="none" anchor="ctr"/>
          <a:lstStyle/>
          <a:p>
            <a:endParaRPr lang="es-ES"/>
          </a:p>
        </p:txBody>
      </p:sp>
      <p:sp>
        <p:nvSpPr>
          <p:cNvPr id="53254" name="Rectangle 6"/>
          <p:cNvSpPr>
            <a:spLocks noChangeArrowheads="1"/>
          </p:cNvSpPr>
          <p:nvPr/>
        </p:nvSpPr>
        <p:spPr bwMode="auto">
          <a:xfrm>
            <a:off x="2484438" y="692150"/>
            <a:ext cx="4681537" cy="647700"/>
          </a:xfrm>
          <a:prstGeom prst="rect">
            <a:avLst/>
          </a:prstGeom>
          <a:solidFill>
            <a:schemeClr val="bg1"/>
          </a:solidFill>
          <a:ln>
            <a:noFill/>
          </a:ln>
          <a:effectLst>
            <a:prstShdw prst="shdw18" dist="17961" dir="13500000">
              <a:schemeClr val="bg1">
                <a:gamma/>
                <a:shade val="60000"/>
                <a:invGamma/>
              </a:schemeClr>
            </a:prstShdw>
          </a:effectLst>
          <a:extLst/>
        </p:spPr>
        <p:txBody>
          <a:bodyPr wrap="none" anchor="ctr"/>
          <a:lstStyle/>
          <a:p>
            <a:pPr algn="ctr" eaLnBrk="1" hangingPunct="1">
              <a:defRPr/>
            </a:pPr>
            <a:r>
              <a:rPr lang="es-ES">
                <a:solidFill>
                  <a:schemeClr val="folHlink"/>
                </a:solidFill>
              </a:rPr>
              <a:t>Problema  No 2</a:t>
            </a:r>
          </a:p>
        </p:txBody>
      </p:sp>
      <p:sp>
        <p:nvSpPr>
          <p:cNvPr id="5" name="4 Rectángulo"/>
          <p:cNvSpPr/>
          <p:nvPr/>
        </p:nvSpPr>
        <p:spPr>
          <a:xfrm>
            <a:off x="768064" y="504138"/>
            <a:ext cx="5820160" cy="648071"/>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rPr>
              <a:t>Problema Docente # 2</a:t>
            </a:r>
            <a:endParaRPr lang="es-ES" sz="4400" b="1" dirty="0">
              <a:solidFill>
                <a:schemeClr val="tx1"/>
              </a:solidFill>
            </a:endParaRPr>
          </a:p>
        </p:txBody>
      </p:sp>
    </p:spTree>
    <p:extLst>
      <p:ext uri="{BB962C8B-B14F-4D97-AF65-F5344CB8AC3E}">
        <p14:creationId xmlns:p14="http://schemas.microsoft.com/office/powerpoint/2010/main" val="139614018"/>
      </p:ext>
    </p:extLst>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sz="half" idx="1"/>
          </p:nvPr>
        </p:nvSpPr>
        <p:spPr>
          <a:xfrm>
            <a:off x="457200" y="3789363"/>
            <a:ext cx="8002588" cy="2232025"/>
          </a:xfrm>
          <a:solidFill>
            <a:schemeClr val="bg1"/>
          </a:solidFill>
          <a:effectLst>
            <a:prstShdw prst="shdw17" dist="17961" dir="2700000">
              <a:schemeClr val="bg1">
                <a:gamma/>
                <a:shade val="60000"/>
                <a:invGamma/>
              </a:schemeClr>
            </a:prstShdw>
          </a:effectLst>
          <a:extLst/>
        </p:spPr>
        <p:txBody>
          <a:bodyPr/>
          <a:lstStyle/>
          <a:p>
            <a:pPr algn="ctr" eaLnBrk="1" hangingPunct="1">
              <a:buFontTx/>
              <a:buNone/>
              <a:defRPr/>
            </a:pPr>
            <a:r>
              <a:rPr lang="es-ES" b="1" dirty="0" smtClean="0"/>
              <a:t>Valores normales de glucosa en sangre</a:t>
            </a:r>
          </a:p>
          <a:p>
            <a:pPr algn="ctr" eaLnBrk="1" hangingPunct="1">
              <a:buFontTx/>
              <a:buNone/>
              <a:defRPr/>
            </a:pPr>
            <a:endParaRPr lang="es-ES" sz="1400" b="1" dirty="0" smtClean="0"/>
          </a:p>
          <a:p>
            <a:pPr algn="ctr" eaLnBrk="1" hangingPunct="1">
              <a:buFontTx/>
              <a:buNone/>
              <a:defRPr/>
            </a:pPr>
            <a:r>
              <a:rPr lang="es-ES" b="1" dirty="0" smtClean="0"/>
              <a:t>70 – 110 mg/dl</a:t>
            </a:r>
          </a:p>
          <a:p>
            <a:pPr algn="ctr" eaLnBrk="1" hangingPunct="1">
              <a:buFontTx/>
              <a:buNone/>
              <a:defRPr/>
            </a:pPr>
            <a:r>
              <a:rPr lang="es-ES" b="1" dirty="0" smtClean="0"/>
              <a:t>3.9 – 6.1 </a:t>
            </a:r>
            <a:r>
              <a:rPr lang="es-ES" b="1" dirty="0" err="1" smtClean="0"/>
              <a:t>mmol</a:t>
            </a:r>
            <a:r>
              <a:rPr lang="es-ES" b="1" dirty="0" smtClean="0"/>
              <a:t>/L</a:t>
            </a:r>
          </a:p>
          <a:p>
            <a:pPr algn="ctr" eaLnBrk="1" hangingPunct="1">
              <a:buFontTx/>
              <a:buNone/>
              <a:defRPr/>
            </a:pPr>
            <a:endParaRPr lang="es-ES" dirty="0" smtClean="0">
              <a:solidFill>
                <a:schemeClr val="folHlink"/>
              </a:solidFill>
            </a:endParaRPr>
          </a:p>
        </p:txBody>
      </p:sp>
      <p:sp>
        <p:nvSpPr>
          <p:cNvPr id="55318" name="AutoShape 22"/>
          <p:cNvSpPr>
            <a:spLocks noChangeArrowheads="1"/>
          </p:cNvSpPr>
          <p:nvPr/>
        </p:nvSpPr>
        <p:spPr bwMode="auto">
          <a:xfrm rot="-733188">
            <a:off x="1979613" y="404813"/>
            <a:ext cx="4679950" cy="2852737"/>
          </a:xfrm>
          <a:prstGeom prst="irregularSeal1">
            <a:avLst/>
          </a:prstGeom>
          <a:solidFill>
            <a:srgbClr val="FFFF00"/>
          </a:solidFill>
          <a:ln>
            <a:solidFill>
              <a:srgbClr val="C00000"/>
            </a:solidFill>
          </a:ln>
          <a:effectLst>
            <a:prstShdw prst="shdw18" dist="17961" dir="13500000">
              <a:schemeClr val="accent1">
                <a:gamma/>
                <a:shade val="60000"/>
                <a:invGamma/>
              </a:schemeClr>
            </a:prstShdw>
          </a:effectLst>
          <a:extLst/>
        </p:spPr>
        <p:txBody>
          <a:bodyPr wrap="none" anchor="ctr"/>
          <a:lstStyle/>
          <a:p>
            <a:pPr algn="ctr" eaLnBrk="1" hangingPunct="1">
              <a:defRPr/>
            </a:pPr>
            <a:r>
              <a:rPr lang="es-ES" sz="3600" dirty="0"/>
              <a:t>GLICEMIA</a:t>
            </a:r>
          </a:p>
        </p:txBody>
      </p:sp>
      <p:sp>
        <p:nvSpPr>
          <p:cNvPr id="27652" name="AutoShape 23"/>
          <p:cNvSpPr>
            <a:spLocks noChangeArrowheads="1"/>
          </p:cNvSpPr>
          <p:nvPr/>
        </p:nvSpPr>
        <p:spPr bwMode="auto">
          <a:xfrm rot="1503556">
            <a:off x="179388" y="1052513"/>
            <a:ext cx="1368425" cy="2592387"/>
          </a:xfrm>
          <a:prstGeom prst="curvedRightArrow">
            <a:avLst>
              <a:gd name="adj1" fmla="val 37889"/>
              <a:gd name="adj2" fmla="val 75777"/>
              <a:gd name="adj3" fmla="val 33333"/>
            </a:avLst>
          </a:prstGeom>
          <a:solidFill>
            <a:schemeClr val="folHlink"/>
          </a:solidFill>
          <a:ln w="9525">
            <a:solidFill>
              <a:schemeClr val="tx1"/>
            </a:solidFill>
            <a:miter lim="800000"/>
            <a:headEnd/>
            <a:tailEnd/>
          </a:ln>
        </p:spPr>
        <p:txBody>
          <a:bodyPr wrap="none" anchor="ctr"/>
          <a:lstStyle/>
          <a:p>
            <a:pPr eaLnBrk="1" hangingPunct="1"/>
            <a:endParaRPr lang="es-ES"/>
          </a:p>
        </p:txBody>
      </p:sp>
      <p:sp>
        <p:nvSpPr>
          <p:cNvPr id="27653" name="AutoShape 24"/>
          <p:cNvSpPr>
            <a:spLocks noChangeArrowheads="1"/>
          </p:cNvSpPr>
          <p:nvPr/>
        </p:nvSpPr>
        <p:spPr bwMode="auto">
          <a:xfrm rot="-1535503">
            <a:off x="7164388" y="260350"/>
            <a:ext cx="1655762" cy="3024188"/>
          </a:xfrm>
          <a:prstGeom prst="curvedLeftArrow">
            <a:avLst>
              <a:gd name="adj1" fmla="val 27600"/>
              <a:gd name="adj2" fmla="val 64129"/>
              <a:gd name="adj3" fmla="val 33333"/>
            </a:avLst>
          </a:prstGeom>
          <a:solidFill>
            <a:schemeClr val="folHlink"/>
          </a:solidFill>
          <a:ln w="9525">
            <a:solidFill>
              <a:schemeClr val="tx1"/>
            </a:solidFill>
            <a:miter lim="800000"/>
            <a:headEnd/>
            <a:tailEnd/>
          </a:ln>
        </p:spPr>
        <p:txBody>
          <a:bodyPr wrap="none" anchor="ctr"/>
          <a:lstStyle/>
          <a:p>
            <a:pPr eaLnBrk="1" hangingPunct="1"/>
            <a:endParaRPr lang="es-ES"/>
          </a:p>
        </p:txBody>
      </p:sp>
    </p:spTree>
    <p:extLst>
      <p:ext uri="{BB962C8B-B14F-4D97-AF65-F5344CB8AC3E}">
        <p14:creationId xmlns:p14="http://schemas.microsoft.com/office/powerpoint/2010/main" val="3035509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928694"/>
          </a:xfrm>
        </p:spPr>
        <p:txBody>
          <a:bodyPr>
            <a:normAutofit fontScale="90000"/>
          </a:bodyPr>
          <a:lstStyle/>
          <a:p>
            <a:pPr algn="l"/>
            <a:r>
              <a:rPr lang="es-ES" b="1" i="1"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228600" dist="50800" dir="5400000" algn="ctr" rotWithShape="0">
                    <a:srgbClr val="92D050">
                      <a:alpha val="71000"/>
                    </a:srgbClr>
                  </a:outerShdw>
                </a:effectLst>
              </a:rPr>
              <a:t>Objetivos</a:t>
            </a:r>
            <a:br>
              <a:rPr lang="es-ES" b="1" i="1"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228600" dist="50800" dir="5400000" algn="ctr" rotWithShape="0">
                    <a:srgbClr val="92D050">
                      <a:alpha val="71000"/>
                    </a:srgbClr>
                  </a:outerShdw>
                </a:effectLst>
              </a:rPr>
            </a:br>
            <a:r>
              <a:rPr lang="es-ES" sz="2700" b="1" i="1"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A modo de familiarización: </a:t>
            </a:r>
            <a:endParaRPr lang="es-ES" sz="2700" dirty="0"/>
          </a:p>
        </p:txBody>
      </p:sp>
      <p:sp>
        <p:nvSpPr>
          <p:cNvPr id="3" name="2 CuadroTexto"/>
          <p:cNvSpPr txBox="1"/>
          <p:nvPr/>
        </p:nvSpPr>
        <p:spPr>
          <a:xfrm>
            <a:off x="43308" y="1142984"/>
            <a:ext cx="9100691" cy="5349157"/>
          </a:xfrm>
          <a:prstGeom prst="rect">
            <a:avLst/>
          </a:prstGeom>
          <a:noFill/>
        </p:spPr>
        <p:txBody>
          <a:bodyPr wrap="square" rtlCol="0">
            <a:spAutoFit/>
          </a:bodyPr>
          <a:lstStyle/>
          <a:p>
            <a:r>
              <a:rPr lang="es-ES" sz="2800" dirty="0" smtClean="0"/>
              <a:t>    </a:t>
            </a:r>
            <a:endParaRPr lang="es-ES_tradnl" sz="2800" dirty="0" smtClean="0"/>
          </a:p>
          <a:p>
            <a:pPr marL="342900" indent="-342900">
              <a:buClr>
                <a:schemeClr val="hlink"/>
              </a:buClr>
              <a:buSzPct val="90000"/>
            </a:pPr>
            <a:r>
              <a:rPr lang="es-ES" sz="2800" dirty="0" smtClean="0"/>
              <a:t>    </a:t>
            </a:r>
            <a:r>
              <a:rPr lang="es-ES" sz="2800" b="1" dirty="0" smtClean="0"/>
              <a:t>1.</a:t>
            </a:r>
            <a:r>
              <a:rPr lang="en-US" sz="2800" dirty="0" smtClean="0">
                <a:solidFill>
                  <a:srgbClr val="000000"/>
                </a:solidFill>
                <a:effectLst>
                  <a:outerShdw blurRad="38100" dist="38100" dir="2700000" algn="tl">
                    <a:srgbClr val="FFFFFF"/>
                  </a:outerShdw>
                </a:effectLst>
              </a:rPr>
              <a:t> Interpretar los </a:t>
            </a:r>
            <a:r>
              <a:rPr lang="en-US" sz="2800" dirty="0" err="1" smtClean="0">
                <a:solidFill>
                  <a:srgbClr val="000000"/>
                </a:solidFill>
                <a:effectLst>
                  <a:outerShdw blurRad="38100" dist="38100" dir="2700000" algn="tl">
                    <a:srgbClr val="FFFFFF"/>
                  </a:outerShdw>
                </a:effectLst>
              </a:rPr>
              <a:t>mecanismos</a:t>
            </a:r>
            <a:r>
              <a:rPr lang="en-US" sz="2800" dirty="0" smtClean="0">
                <a:solidFill>
                  <a:srgbClr val="000000"/>
                </a:solidFill>
                <a:effectLst>
                  <a:outerShdw blurRad="38100" dist="38100" dir="2700000" algn="tl">
                    <a:srgbClr val="FFFFFF"/>
                  </a:outerShdw>
                </a:effectLst>
              </a:rPr>
              <a:t> </a:t>
            </a:r>
            <a:r>
              <a:rPr lang="en-US" sz="2800" dirty="0" err="1" smtClean="0">
                <a:solidFill>
                  <a:srgbClr val="000000"/>
                </a:solidFill>
                <a:effectLst>
                  <a:outerShdw blurRad="38100" dist="38100" dir="2700000" algn="tl">
                    <a:srgbClr val="FFFFFF"/>
                  </a:outerShdw>
                </a:effectLst>
              </a:rPr>
              <a:t>fisiológicos</a:t>
            </a:r>
            <a:r>
              <a:rPr lang="en-US" sz="2800" dirty="0" smtClean="0">
                <a:solidFill>
                  <a:srgbClr val="000000"/>
                </a:solidFill>
                <a:effectLst>
                  <a:outerShdw blurRad="38100" dist="38100" dir="2700000" algn="tl">
                    <a:srgbClr val="FFFFFF"/>
                  </a:outerShdw>
                </a:effectLst>
              </a:rPr>
              <a:t> </a:t>
            </a:r>
            <a:r>
              <a:rPr lang="en-US" sz="2800" dirty="0" err="1" smtClean="0">
                <a:solidFill>
                  <a:srgbClr val="000000"/>
                </a:solidFill>
                <a:effectLst>
                  <a:outerShdw blurRad="38100" dist="38100" dir="2700000" algn="tl">
                    <a:srgbClr val="FFFFFF"/>
                  </a:outerShdw>
                </a:effectLst>
              </a:rPr>
              <a:t>implicados</a:t>
            </a:r>
            <a:r>
              <a:rPr lang="en-US" sz="2800" dirty="0" smtClean="0">
                <a:solidFill>
                  <a:srgbClr val="000000"/>
                </a:solidFill>
                <a:effectLst>
                  <a:outerShdw blurRad="38100" dist="38100" dir="2700000" algn="tl">
                    <a:srgbClr val="FFFFFF"/>
                  </a:outerShdw>
                </a:effectLst>
              </a:rPr>
              <a:t> en la</a:t>
            </a:r>
          </a:p>
          <a:p>
            <a:pPr marL="342900" indent="-342900">
              <a:buClr>
                <a:schemeClr val="hlink"/>
              </a:buClr>
              <a:buSzPct val="90000"/>
            </a:pPr>
            <a:r>
              <a:rPr lang="en-US" sz="2800" dirty="0">
                <a:solidFill>
                  <a:srgbClr val="000000"/>
                </a:solidFill>
                <a:effectLst>
                  <a:outerShdw blurRad="38100" dist="38100" dir="2700000" algn="tl">
                    <a:srgbClr val="FFFFFF"/>
                  </a:outerShdw>
                </a:effectLst>
              </a:rPr>
              <a:t> </a:t>
            </a:r>
            <a:r>
              <a:rPr lang="en-US" sz="2800" dirty="0" smtClean="0">
                <a:solidFill>
                  <a:srgbClr val="000000"/>
                </a:solidFill>
                <a:effectLst>
                  <a:outerShdw blurRad="38100" dist="38100" dir="2700000" algn="tl">
                    <a:srgbClr val="FFFFFF"/>
                  </a:outerShdw>
                </a:effectLst>
              </a:rPr>
              <a:t>        </a:t>
            </a:r>
            <a:r>
              <a:rPr lang="en-US" sz="2800" dirty="0" err="1" smtClean="0">
                <a:solidFill>
                  <a:srgbClr val="000000"/>
                </a:solidFill>
                <a:effectLst>
                  <a:outerShdw blurRad="38100" dist="38100" dir="2700000" algn="tl">
                    <a:srgbClr val="FFFFFF"/>
                  </a:outerShdw>
                </a:effectLst>
              </a:rPr>
              <a:t>secreción</a:t>
            </a:r>
            <a:r>
              <a:rPr lang="en-US" sz="2800" dirty="0" smtClean="0">
                <a:solidFill>
                  <a:srgbClr val="000000"/>
                </a:solidFill>
                <a:effectLst>
                  <a:outerShdw blurRad="38100" dist="38100" dir="2700000" algn="tl">
                    <a:srgbClr val="FFFFFF"/>
                  </a:outerShdw>
                </a:effectLst>
              </a:rPr>
              <a:t> y </a:t>
            </a:r>
            <a:r>
              <a:rPr lang="en-US" sz="2800" dirty="0" err="1" smtClean="0">
                <a:solidFill>
                  <a:srgbClr val="000000"/>
                </a:solidFill>
                <a:effectLst>
                  <a:outerShdw blurRad="38100" dist="38100" dir="2700000" algn="tl">
                    <a:srgbClr val="FFFFFF"/>
                  </a:outerShdw>
                </a:effectLst>
              </a:rPr>
              <a:t>regulación</a:t>
            </a:r>
            <a:r>
              <a:rPr lang="en-US" sz="2800" dirty="0" smtClean="0">
                <a:solidFill>
                  <a:srgbClr val="000000"/>
                </a:solidFill>
                <a:effectLst>
                  <a:outerShdw blurRad="38100" dist="38100" dir="2700000" algn="tl">
                    <a:srgbClr val="FFFFFF"/>
                  </a:outerShdw>
                </a:effectLst>
              </a:rPr>
              <a:t>  de </a:t>
            </a:r>
            <a:r>
              <a:rPr lang="en-US" sz="2800" dirty="0" err="1" smtClean="0">
                <a:solidFill>
                  <a:srgbClr val="000000"/>
                </a:solidFill>
                <a:effectLst>
                  <a:outerShdw blurRad="38100" dist="38100" dir="2700000" algn="tl">
                    <a:srgbClr val="FFFFFF"/>
                  </a:outerShdw>
                </a:effectLst>
              </a:rPr>
              <a:t>las</a:t>
            </a:r>
            <a:r>
              <a:rPr lang="en-US" sz="2800" dirty="0" smtClean="0">
                <a:solidFill>
                  <a:srgbClr val="000000"/>
                </a:solidFill>
                <a:effectLst>
                  <a:outerShdw blurRad="38100" dist="38100" dir="2700000" algn="tl">
                    <a:srgbClr val="FFFFFF"/>
                  </a:outerShdw>
                </a:effectLst>
              </a:rPr>
              <a:t> </a:t>
            </a:r>
            <a:r>
              <a:rPr lang="en-US" sz="2800" dirty="0" err="1" smtClean="0">
                <a:solidFill>
                  <a:srgbClr val="000000"/>
                </a:solidFill>
                <a:effectLst>
                  <a:outerShdw blurRad="38100" dist="38100" dir="2700000" algn="tl">
                    <a:srgbClr val="FFFFFF"/>
                  </a:outerShdw>
                </a:effectLst>
              </a:rPr>
              <a:t>hormonas</a:t>
            </a:r>
            <a:r>
              <a:rPr lang="en-US" sz="2800" dirty="0" smtClean="0">
                <a:solidFill>
                  <a:srgbClr val="000000"/>
                </a:solidFill>
                <a:effectLst>
                  <a:outerShdw blurRad="38100" dist="38100" dir="2700000" algn="tl">
                    <a:srgbClr val="FFFFFF"/>
                  </a:outerShdw>
                </a:effectLst>
              </a:rPr>
              <a:t>.</a:t>
            </a:r>
          </a:p>
          <a:p>
            <a:r>
              <a:rPr lang="en-US" sz="2800" dirty="0" smtClean="0">
                <a:solidFill>
                  <a:srgbClr val="000000"/>
                </a:solidFill>
                <a:effectLst>
                  <a:outerShdw blurRad="38100" dist="38100" dir="2700000" algn="tl">
                    <a:srgbClr val="FFFFFF"/>
                  </a:outerShdw>
                </a:effectLst>
              </a:rPr>
              <a:t>    </a:t>
            </a:r>
            <a:r>
              <a:rPr lang="en-US" sz="2800" b="1" dirty="0" smtClean="0">
                <a:solidFill>
                  <a:srgbClr val="000000"/>
                </a:solidFill>
                <a:effectLst>
                  <a:outerShdw blurRad="38100" dist="38100" dir="2700000" algn="tl">
                    <a:srgbClr val="FFFFFF"/>
                  </a:outerShdw>
                </a:effectLst>
              </a:rPr>
              <a:t>2.</a:t>
            </a:r>
            <a:r>
              <a:rPr lang="en-US" sz="2800" dirty="0" smtClean="0">
                <a:solidFill>
                  <a:srgbClr val="000000"/>
                </a:solidFill>
                <a:effectLst>
                  <a:outerShdw blurRad="38100" dist="38100" dir="2700000" algn="tl">
                    <a:srgbClr val="FFFFFF"/>
                  </a:outerShdw>
                </a:effectLst>
              </a:rPr>
              <a:t> </a:t>
            </a:r>
            <a:r>
              <a:rPr lang="en-US" sz="2800" dirty="0" err="1" smtClean="0">
                <a:solidFill>
                  <a:srgbClr val="000000"/>
                </a:solidFill>
                <a:effectLst>
                  <a:outerShdw blurRad="38100" dist="38100" dir="2700000" algn="tl">
                    <a:srgbClr val="FFFFFF"/>
                  </a:outerShdw>
                </a:effectLst>
              </a:rPr>
              <a:t>Predecir</a:t>
            </a:r>
            <a:r>
              <a:rPr lang="en-US" sz="2800" dirty="0" smtClean="0">
                <a:solidFill>
                  <a:srgbClr val="000000"/>
                </a:solidFill>
                <a:effectLst>
                  <a:outerShdw blurRad="38100" dist="38100" dir="2700000" algn="tl">
                    <a:srgbClr val="FFFFFF"/>
                  </a:outerShdw>
                </a:effectLst>
              </a:rPr>
              <a:t> los </a:t>
            </a:r>
            <a:r>
              <a:rPr lang="en-US" sz="2800" dirty="0" err="1" smtClean="0">
                <a:solidFill>
                  <a:srgbClr val="000000"/>
                </a:solidFill>
                <a:effectLst>
                  <a:outerShdw blurRad="38100" dist="38100" dir="2700000" algn="tl">
                    <a:srgbClr val="FFFFFF"/>
                  </a:outerShdw>
                </a:effectLst>
              </a:rPr>
              <a:t>cambios</a:t>
            </a:r>
            <a:r>
              <a:rPr lang="en-US" sz="2800" dirty="0" smtClean="0">
                <a:solidFill>
                  <a:srgbClr val="000000"/>
                </a:solidFill>
                <a:effectLst>
                  <a:outerShdw blurRad="38100" dist="38100" dir="2700000" algn="tl">
                    <a:srgbClr val="FFFFFF"/>
                  </a:outerShdw>
                </a:effectLst>
              </a:rPr>
              <a:t>  </a:t>
            </a:r>
            <a:r>
              <a:rPr lang="en-US" sz="2800" dirty="0" err="1" smtClean="0">
                <a:solidFill>
                  <a:srgbClr val="000000"/>
                </a:solidFill>
                <a:effectLst>
                  <a:outerShdw blurRad="38100" dist="38100" dir="2700000" algn="tl">
                    <a:srgbClr val="FFFFFF"/>
                  </a:outerShdw>
                </a:effectLst>
              </a:rPr>
              <a:t>fisiológicos</a:t>
            </a:r>
            <a:r>
              <a:rPr lang="en-US" sz="2800" dirty="0" smtClean="0">
                <a:solidFill>
                  <a:srgbClr val="000000"/>
                </a:solidFill>
                <a:effectLst>
                  <a:outerShdw blurRad="38100" dist="38100" dir="2700000" algn="tl">
                    <a:srgbClr val="FFFFFF"/>
                  </a:outerShdw>
                </a:effectLst>
              </a:rPr>
              <a:t> o no </a:t>
            </a:r>
            <a:r>
              <a:rPr lang="en-US" sz="2800" dirty="0" err="1" smtClean="0">
                <a:solidFill>
                  <a:srgbClr val="000000"/>
                </a:solidFill>
                <a:effectLst>
                  <a:outerShdw blurRad="38100" dist="38100" dir="2700000" algn="tl">
                    <a:srgbClr val="FFFFFF"/>
                  </a:outerShdw>
                </a:effectLst>
              </a:rPr>
              <a:t>implicados</a:t>
            </a:r>
            <a:r>
              <a:rPr lang="en-US" sz="2800" dirty="0" smtClean="0">
                <a:solidFill>
                  <a:srgbClr val="000000"/>
                </a:solidFill>
                <a:effectLst>
                  <a:outerShdw blurRad="38100" dist="38100" dir="2700000" algn="tl">
                    <a:srgbClr val="FFFFFF"/>
                  </a:outerShdw>
                </a:effectLst>
              </a:rPr>
              <a:t> en </a:t>
            </a:r>
            <a:r>
              <a:rPr lang="en-US" sz="2800" dirty="0" err="1" smtClean="0">
                <a:solidFill>
                  <a:srgbClr val="000000"/>
                </a:solidFill>
                <a:effectLst>
                  <a:outerShdw blurRad="38100" dist="38100" dir="2700000" algn="tl">
                    <a:srgbClr val="FFFFFF"/>
                  </a:outerShdw>
                </a:effectLst>
              </a:rPr>
              <a:t>las</a:t>
            </a:r>
            <a:endParaRPr lang="en-US" sz="2800" dirty="0" smtClean="0">
              <a:solidFill>
                <a:srgbClr val="000000"/>
              </a:solidFill>
              <a:effectLst>
                <a:outerShdw blurRad="38100" dist="38100" dir="2700000" algn="tl">
                  <a:srgbClr val="FFFFFF"/>
                </a:outerShdw>
              </a:effectLst>
            </a:endParaRPr>
          </a:p>
          <a:p>
            <a:r>
              <a:rPr lang="en-US" sz="2800" dirty="0" smtClean="0">
                <a:solidFill>
                  <a:srgbClr val="000000"/>
                </a:solidFill>
                <a:effectLst>
                  <a:outerShdw blurRad="38100" dist="38100" dir="2700000" algn="tl">
                    <a:srgbClr val="FFFFFF"/>
                  </a:outerShdw>
                </a:effectLst>
              </a:rPr>
              <a:t>         </a:t>
            </a:r>
            <a:r>
              <a:rPr lang="en-US" sz="2800" dirty="0" err="1" smtClean="0">
                <a:solidFill>
                  <a:srgbClr val="000000"/>
                </a:solidFill>
                <a:effectLst>
                  <a:outerShdw blurRad="38100" dist="38100" dir="2700000" algn="tl">
                    <a:srgbClr val="FFFFFF"/>
                  </a:outerShdw>
                </a:effectLst>
              </a:rPr>
              <a:t>alteraciones</a:t>
            </a:r>
            <a:r>
              <a:rPr lang="en-US" sz="2800" dirty="0" smtClean="0">
                <a:solidFill>
                  <a:srgbClr val="000000"/>
                </a:solidFill>
                <a:effectLst>
                  <a:outerShdw blurRad="38100" dist="38100" dir="2700000" algn="tl">
                    <a:srgbClr val="FFFFFF"/>
                  </a:outerShdw>
                </a:effectLst>
              </a:rPr>
              <a:t> de la </a:t>
            </a:r>
            <a:r>
              <a:rPr lang="en-US" sz="2800" dirty="0" err="1" smtClean="0">
                <a:solidFill>
                  <a:srgbClr val="000000"/>
                </a:solidFill>
                <a:effectLst>
                  <a:outerShdw blurRad="38100" dist="38100" dir="2700000" algn="tl">
                    <a:srgbClr val="FFFFFF"/>
                  </a:outerShdw>
                </a:effectLst>
              </a:rPr>
              <a:t>secreción</a:t>
            </a:r>
            <a:r>
              <a:rPr lang="en-US" sz="2800" dirty="0" smtClean="0">
                <a:solidFill>
                  <a:srgbClr val="000000"/>
                </a:solidFill>
                <a:effectLst>
                  <a:outerShdw blurRad="38100" dist="38100" dir="2700000" algn="tl">
                    <a:srgbClr val="FFFFFF"/>
                  </a:outerShdw>
                </a:effectLst>
              </a:rPr>
              <a:t> de la </a:t>
            </a:r>
            <a:r>
              <a:rPr lang="en-US" sz="2800" dirty="0" err="1" smtClean="0">
                <a:solidFill>
                  <a:srgbClr val="000000"/>
                </a:solidFill>
                <a:effectLst>
                  <a:outerShdw blurRad="38100" dist="38100" dir="2700000" algn="tl">
                    <a:srgbClr val="FFFFFF"/>
                  </a:outerShdw>
                </a:effectLst>
              </a:rPr>
              <a:t>hormonas</a:t>
            </a:r>
            <a:r>
              <a:rPr lang="en-US" sz="2800" dirty="0" smtClean="0">
                <a:solidFill>
                  <a:srgbClr val="000000"/>
                </a:solidFill>
                <a:effectLst>
                  <a:outerShdw blurRad="38100" dist="38100" dir="2700000" algn="tl">
                    <a:srgbClr val="FFFFFF"/>
                  </a:outerShdw>
                </a:effectLst>
              </a:rPr>
              <a:t> .</a:t>
            </a:r>
          </a:p>
          <a:p>
            <a:r>
              <a:rPr lang="en-US" sz="2800" b="1" dirty="0">
                <a:solidFill>
                  <a:srgbClr val="000000"/>
                </a:solidFill>
                <a:effectLst>
                  <a:outerShdw blurRad="38100" dist="38100" dir="2700000" algn="tl">
                    <a:srgbClr val="FFFFFF"/>
                  </a:outerShdw>
                </a:effectLst>
              </a:rPr>
              <a:t> </a:t>
            </a:r>
            <a:r>
              <a:rPr lang="en-US" sz="2800" b="1" dirty="0" smtClean="0">
                <a:solidFill>
                  <a:srgbClr val="000000"/>
                </a:solidFill>
                <a:effectLst>
                  <a:outerShdw blurRad="38100" dist="38100" dir="2700000" algn="tl">
                    <a:srgbClr val="FFFFFF"/>
                  </a:outerShdw>
                </a:effectLst>
              </a:rPr>
              <a:t>   </a:t>
            </a:r>
            <a:r>
              <a:rPr lang="es-ES" sz="2800" b="1" dirty="0" smtClean="0"/>
              <a:t>3</a:t>
            </a:r>
            <a:r>
              <a:rPr lang="es-ES" sz="2800" dirty="0" smtClean="0"/>
              <a:t>. </a:t>
            </a:r>
            <a:r>
              <a:rPr lang="es-ES" sz="2800" dirty="0"/>
              <a:t>Interpretar los cambios fisiológicos que </a:t>
            </a:r>
            <a:r>
              <a:rPr lang="es-ES" sz="2800" dirty="0" smtClean="0"/>
              <a:t>se producen ante</a:t>
            </a:r>
          </a:p>
          <a:p>
            <a:r>
              <a:rPr lang="es-ES" sz="2800" dirty="0"/>
              <a:t> </a:t>
            </a:r>
            <a:r>
              <a:rPr lang="es-ES" sz="2800" dirty="0" smtClean="0"/>
              <a:t>       </a:t>
            </a:r>
            <a:r>
              <a:rPr lang="es-ES" sz="2800" dirty="0"/>
              <a:t>situaciones estresantes, a partir </a:t>
            </a:r>
            <a:r>
              <a:rPr lang="es-ES" sz="2800" dirty="0" smtClean="0"/>
              <a:t>de modificaciones </a:t>
            </a:r>
            <a:r>
              <a:rPr lang="es-ES" sz="2800" dirty="0"/>
              <a:t>de </a:t>
            </a:r>
            <a:r>
              <a:rPr lang="es-ES" sz="2800" dirty="0" smtClean="0"/>
              <a:t>la</a:t>
            </a:r>
          </a:p>
          <a:p>
            <a:r>
              <a:rPr lang="es-ES" sz="2800" dirty="0"/>
              <a:t> </a:t>
            </a:r>
            <a:r>
              <a:rPr lang="es-ES" sz="2800" dirty="0" smtClean="0"/>
              <a:t>       </a:t>
            </a:r>
            <a:r>
              <a:rPr lang="es-ES" sz="2800" dirty="0"/>
              <a:t>secreción de catecolaminas </a:t>
            </a:r>
            <a:r>
              <a:rPr lang="es-ES" sz="2800" dirty="0" smtClean="0"/>
              <a:t> y glucocorticoides</a:t>
            </a:r>
            <a:r>
              <a:rPr lang="es-ES" sz="2800" dirty="0"/>
              <a:t>.</a:t>
            </a:r>
          </a:p>
          <a:p>
            <a:r>
              <a:rPr lang="es-ES" sz="2800" dirty="0"/>
              <a:t>    </a:t>
            </a:r>
            <a:r>
              <a:rPr lang="es-ES" sz="2800" b="1" dirty="0" smtClean="0"/>
              <a:t>4.</a:t>
            </a:r>
            <a:r>
              <a:rPr lang="es-ES" sz="2800" dirty="0" smtClean="0"/>
              <a:t> </a:t>
            </a:r>
            <a:r>
              <a:rPr lang="es-ES" sz="2800" dirty="0"/>
              <a:t>Interpretar las modificaciones de la secreción de </a:t>
            </a:r>
            <a:endParaRPr lang="es-ES" sz="2800" dirty="0" smtClean="0"/>
          </a:p>
          <a:p>
            <a:r>
              <a:rPr lang="es-ES" sz="2800" dirty="0" smtClean="0"/>
              <a:t>        </a:t>
            </a:r>
            <a:r>
              <a:rPr lang="es-ES" sz="2800" dirty="0"/>
              <a:t>insulina  y glucagón en situaciones que </a:t>
            </a:r>
            <a:r>
              <a:rPr lang="es-ES" sz="2800" dirty="0" smtClean="0"/>
              <a:t>producen</a:t>
            </a:r>
          </a:p>
          <a:p>
            <a:r>
              <a:rPr lang="es-ES" sz="2800" dirty="0"/>
              <a:t> </a:t>
            </a:r>
            <a:r>
              <a:rPr lang="es-ES" sz="2800" dirty="0" smtClean="0"/>
              <a:t>       </a:t>
            </a:r>
            <a:r>
              <a:rPr lang="es-ES" sz="2800" dirty="0"/>
              <a:t>cambios de la glicemia.</a:t>
            </a:r>
          </a:p>
          <a:p>
            <a:pPr marL="342900" indent="-342900">
              <a:spcBef>
                <a:spcPct val="20000"/>
              </a:spcBef>
              <a:buClr>
                <a:schemeClr val="hlink"/>
              </a:buClr>
              <a:buSzPct val="90000"/>
            </a:pPr>
            <a:endParaRPr lang="en-US" sz="2800" dirty="0" smtClean="0">
              <a:solidFill>
                <a:srgbClr val="000000"/>
              </a:solidFill>
              <a:effectLst>
                <a:outerShdw blurRad="38100" dist="38100" dir="2700000" algn="tl">
                  <a:srgbClr val="FFFFFF"/>
                </a:outerShdw>
              </a:effectLst>
            </a:endParaRPr>
          </a:p>
        </p:txBody>
      </p:sp>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16013" y="404813"/>
            <a:ext cx="6911975" cy="1012825"/>
          </a:xfrm>
          <a:solidFill>
            <a:schemeClr val="bg1"/>
          </a:solidFill>
          <a:effectLst>
            <a:prstShdw prst="shdw18" dist="17961" dir="13500000">
              <a:schemeClr val="bg1">
                <a:gamma/>
                <a:shade val="60000"/>
                <a:invGamma/>
              </a:schemeClr>
            </a:prstShdw>
          </a:effectLst>
          <a:extLst/>
        </p:spPr>
        <p:txBody>
          <a:bodyPr>
            <a:normAutofit/>
          </a:bodyPr>
          <a:lstStyle/>
          <a:p>
            <a:pPr eaLnBrk="1" hangingPunct="1">
              <a:defRPr/>
            </a:pPr>
            <a:r>
              <a:rPr lang="es-ES" sz="3600" b="1" dirty="0" smtClean="0">
                <a:ln>
                  <a:solidFill>
                    <a:srgbClr val="C00000"/>
                  </a:solidFill>
                </a:ln>
              </a:rPr>
              <a:t>VALORES DE GLUCOSA SANGUÍNEA</a:t>
            </a:r>
          </a:p>
        </p:txBody>
      </p:sp>
      <p:sp>
        <p:nvSpPr>
          <p:cNvPr id="39939" name="Oval 8"/>
          <p:cNvSpPr>
            <a:spLocks noChangeArrowheads="1"/>
          </p:cNvSpPr>
          <p:nvPr/>
        </p:nvSpPr>
        <p:spPr bwMode="auto">
          <a:xfrm>
            <a:off x="395288" y="2492375"/>
            <a:ext cx="3744912" cy="1438275"/>
          </a:xfrm>
          <a:prstGeom prst="ellipse">
            <a:avLst/>
          </a:prstGeom>
          <a:solidFill>
            <a:srgbClr val="FFFF00"/>
          </a:solidFill>
          <a:ln w="9525">
            <a:solidFill>
              <a:srgbClr val="C00000"/>
            </a:solidFill>
            <a:round/>
            <a:headEnd/>
            <a:tailEnd/>
          </a:ln>
          <a:effectLst>
            <a:outerShdw dist="720774" dir="6256866" sx="75000" sy="75000" algn="tl" rotWithShape="0">
              <a:schemeClr val="bg2">
                <a:alpha val="50000"/>
              </a:schemeClr>
            </a:outerShdw>
          </a:effectLst>
        </p:spPr>
        <p:txBody>
          <a:bodyPr wrap="none" anchor="ctr"/>
          <a:lstStyle/>
          <a:p>
            <a:pPr algn="ctr" eaLnBrk="1" hangingPunct="1">
              <a:defRPr/>
            </a:pPr>
            <a:r>
              <a:rPr lang="es-ES" sz="2800" b="1" dirty="0">
                <a:latin typeface="Arial" charset="0"/>
              </a:rPr>
              <a:t>Ayuno</a:t>
            </a:r>
          </a:p>
        </p:txBody>
      </p:sp>
      <p:sp>
        <p:nvSpPr>
          <p:cNvPr id="39940" name="Oval 9"/>
          <p:cNvSpPr>
            <a:spLocks noChangeArrowheads="1"/>
          </p:cNvSpPr>
          <p:nvPr/>
        </p:nvSpPr>
        <p:spPr bwMode="auto">
          <a:xfrm>
            <a:off x="3635375" y="2492375"/>
            <a:ext cx="4824413" cy="1657350"/>
          </a:xfrm>
          <a:prstGeom prst="ellipse">
            <a:avLst/>
          </a:prstGeom>
          <a:solidFill>
            <a:srgbClr val="FFFF00"/>
          </a:solidFill>
          <a:ln w="9525">
            <a:solidFill>
              <a:srgbClr val="C00000"/>
            </a:solidFill>
            <a:round/>
            <a:headEnd/>
            <a:tailEnd/>
          </a:ln>
          <a:effectLst>
            <a:outerShdw dist="639556" dir="5810566" sx="75000" sy="75000" algn="tl" rotWithShape="0">
              <a:schemeClr val="bg2">
                <a:alpha val="50000"/>
              </a:schemeClr>
            </a:outerShdw>
          </a:effectLst>
        </p:spPr>
        <p:txBody>
          <a:bodyPr wrap="none" anchor="ctr"/>
          <a:lstStyle/>
          <a:p>
            <a:pPr algn="ctr" eaLnBrk="1" hangingPunct="1">
              <a:defRPr/>
            </a:pPr>
            <a:r>
              <a:rPr lang="es-ES" sz="2800" b="1" dirty="0" err="1">
                <a:latin typeface="Arial" charset="0"/>
              </a:rPr>
              <a:t>Postpandrial</a:t>
            </a:r>
            <a:endParaRPr lang="es-ES" sz="2800" b="1" dirty="0">
              <a:latin typeface="Arial" charset="0"/>
            </a:endParaRPr>
          </a:p>
          <a:p>
            <a:pPr algn="ctr" eaLnBrk="1" hangingPunct="1">
              <a:defRPr/>
            </a:pPr>
            <a:r>
              <a:rPr lang="es-ES" sz="2800" b="1" dirty="0">
                <a:latin typeface="Arial" charset="0"/>
              </a:rPr>
              <a:t>(Después de </a:t>
            </a:r>
          </a:p>
          <a:p>
            <a:pPr algn="ctr" eaLnBrk="1" hangingPunct="1">
              <a:defRPr/>
            </a:pPr>
            <a:r>
              <a:rPr lang="es-ES" sz="2800" b="1" dirty="0">
                <a:latin typeface="Arial" charset="0"/>
              </a:rPr>
              <a:t>Ingerir alimentos)</a:t>
            </a:r>
          </a:p>
        </p:txBody>
      </p:sp>
      <p:sp>
        <p:nvSpPr>
          <p:cNvPr id="39941" name="AutoShape 10"/>
          <p:cNvSpPr>
            <a:spLocks noChangeArrowheads="1"/>
          </p:cNvSpPr>
          <p:nvPr/>
        </p:nvSpPr>
        <p:spPr bwMode="auto">
          <a:xfrm>
            <a:off x="1763713" y="4292600"/>
            <a:ext cx="1008062" cy="1081088"/>
          </a:xfrm>
          <a:prstGeom prst="lightningBolt">
            <a:avLst/>
          </a:prstGeom>
          <a:solidFill>
            <a:srgbClr val="C00000"/>
          </a:solidFill>
          <a:ln w="9525">
            <a:solidFill>
              <a:srgbClr val="FFFF00"/>
            </a:solidFill>
            <a:miter lim="800000"/>
            <a:headEnd/>
            <a:tailEnd/>
          </a:ln>
          <a:effectLst>
            <a:outerShdw dist="107763" dir="13500000" algn="ctr" rotWithShape="0">
              <a:schemeClr val="bg2">
                <a:alpha val="50000"/>
              </a:schemeClr>
            </a:outerShdw>
          </a:effectLst>
        </p:spPr>
        <p:txBody>
          <a:bodyPr wrap="none" anchor="ctr"/>
          <a:lstStyle/>
          <a:p>
            <a:pPr eaLnBrk="1" hangingPunct="1">
              <a:defRPr/>
            </a:pPr>
            <a:endParaRPr lang="es-ES">
              <a:latin typeface="Arial" charset="0"/>
            </a:endParaRPr>
          </a:p>
        </p:txBody>
      </p:sp>
      <p:sp>
        <p:nvSpPr>
          <p:cNvPr id="39942" name="Rectangle 11"/>
          <p:cNvSpPr>
            <a:spLocks noChangeArrowheads="1"/>
          </p:cNvSpPr>
          <p:nvPr/>
        </p:nvSpPr>
        <p:spPr bwMode="auto">
          <a:xfrm>
            <a:off x="323850" y="5661025"/>
            <a:ext cx="3527425" cy="1008063"/>
          </a:xfrm>
          <a:prstGeom prst="rect">
            <a:avLst/>
          </a:prstGeom>
          <a:blipFill>
            <a:blip r:embed="rId3"/>
            <a:tile tx="0" ty="0" sx="100000" sy="100000" flip="none" algn="tl"/>
          </a:blipFill>
          <a:ln w="9525">
            <a:solidFill>
              <a:schemeClr val="accent1"/>
            </a:solidFill>
            <a:miter lim="800000"/>
            <a:headEnd/>
            <a:tailEnd/>
          </a:ln>
          <a:effectLst>
            <a:outerShdw dist="74053" dir="7257825" algn="ctr" rotWithShape="0">
              <a:schemeClr val="bg2">
                <a:alpha val="50000"/>
              </a:schemeClr>
            </a:outerShdw>
          </a:effectLst>
        </p:spPr>
        <p:txBody>
          <a:bodyPr wrap="none" anchor="ctr"/>
          <a:lstStyle/>
          <a:p>
            <a:pPr algn="ctr" eaLnBrk="1" hangingPunct="1">
              <a:defRPr/>
            </a:pPr>
            <a:r>
              <a:rPr lang="es-ES" sz="2800" b="1" dirty="0">
                <a:latin typeface="Arial" charset="0"/>
              </a:rPr>
              <a:t>60 – 100 mg/dl</a:t>
            </a:r>
          </a:p>
          <a:p>
            <a:pPr algn="ctr" eaLnBrk="1" hangingPunct="1">
              <a:defRPr/>
            </a:pPr>
            <a:r>
              <a:rPr lang="es-ES" sz="2800" b="1" dirty="0">
                <a:latin typeface="Arial" charset="0"/>
              </a:rPr>
              <a:t>2.9 – 5.8 </a:t>
            </a:r>
            <a:r>
              <a:rPr lang="es-ES" sz="2800" b="1" dirty="0" err="1">
                <a:latin typeface="Arial" charset="0"/>
              </a:rPr>
              <a:t>mmol</a:t>
            </a:r>
            <a:r>
              <a:rPr lang="es-ES" sz="2800" b="1" dirty="0">
                <a:latin typeface="Arial" charset="0"/>
              </a:rPr>
              <a:t>/L</a:t>
            </a:r>
          </a:p>
        </p:txBody>
      </p:sp>
      <p:sp>
        <p:nvSpPr>
          <p:cNvPr id="39943" name="AutoShape 12"/>
          <p:cNvSpPr>
            <a:spLocks noChangeArrowheads="1"/>
          </p:cNvSpPr>
          <p:nvPr/>
        </p:nvSpPr>
        <p:spPr bwMode="auto">
          <a:xfrm rot="859670">
            <a:off x="5292725" y="4581525"/>
            <a:ext cx="1062038" cy="665163"/>
          </a:xfrm>
          <a:prstGeom prst="lightningBolt">
            <a:avLst/>
          </a:prstGeom>
          <a:solidFill>
            <a:srgbClr val="C00000"/>
          </a:solidFill>
          <a:ln w="9525">
            <a:solidFill>
              <a:srgbClr val="FFFF00"/>
            </a:solidFill>
            <a:miter lim="800000"/>
            <a:headEnd/>
            <a:tailEnd/>
          </a:ln>
          <a:effectLst>
            <a:outerShdw dist="107763" dir="13500000" sx="75000" sy="75000" algn="tl" rotWithShape="0">
              <a:schemeClr val="bg2">
                <a:alpha val="50000"/>
              </a:schemeClr>
            </a:outerShdw>
          </a:effectLst>
        </p:spPr>
        <p:txBody>
          <a:bodyPr wrap="none" anchor="ctr"/>
          <a:lstStyle/>
          <a:p>
            <a:pPr algn="ctr" eaLnBrk="1" hangingPunct="1">
              <a:defRPr/>
            </a:pPr>
            <a:endParaRPr lang="es-ES" sz="3600">
              <a:solidFill>
                <a:schemeClr val="folHlink"/>
              </a:solidFill>
              <a:latin typeface="Arial" charset="0"/>
            </a:endParaRPr>
          </a:p>
        </p:txBody>
      </p:sp>
      <p:sp>
        <p:nvSpPr>
          <p:cNvPr id="39944" name="Rectangle 13"/>
          <p:cNvSpPr>
            <a:spLocks noChangeArrowheads="1"/>
          </p:cNvSpPr>
          <p:nvPr/>
        </p:nvSpPr>
        <p:spPr bwMode="auto">
          <a:xfrm>
            <a:off x="4643438" y="5636355"/>
            <a:ext cx="3960812" cy="1008063"/>
          </a:xfrm>
          <a:prstGeom prst="rect">
            <a:avLst/>
          </a:prstGeom>
          <a:blipFill>
            <a:blip r:embed="rId3"/>
            <a:tile tx="0" ty="0" sx="100000" sy="100000" flip="none" algn="tl"/>
          </a:blipFill>
          <a:ln w="9525">
            <a:solidFill>
              <a:schemeClr val="accent1"/>
            </a:solidFill>
            <a:miter lim="800000"/>
            <a:headEnd/>
            <a:tailEnd/>
          </a:ln>
          <a:effectLst>
            <a:outerShdw dist="85194" dir="6993903" algn="ctr" rotWithShape="0">
              <a:schemeClr val="bg2">
                <a:alpha val="50000"/>
              </a:schemeClr>
            </a:outerShdw>
          </a:effectLst>
        </p:spPr>
        <p:txBody>
          <a:bodyPr wrap="none" anchor="ctr"/>
          <a:lstStyle/>
          <a:p>
            <a:pPr algn="ctr" eaLnBrk="1" hangingPunct="1">
              <a:defRPr/>
            </a:pPr>
            <a:r>
              <a:rPr lang="es-ES" sz="2800" b="1" dirty="0">
                <a:latin typeface="Arial" charset="0"/>
              </a:rPr>
              <a:t>120 – 140 mg/dl</a:t>
            </a:r>
          </a:p>
          <a:p>
            <a:pPr algn="ctr" eaLnBrk="1" hangingPunct="1">
              <a:defRPr/>
            </a:pPr>
            <a:r>
              <a:rPr lang="es-ES" sz="2800" b="1" dirty="0">
                <a:latin typeface="Arial" charset="0"/>
              </a:rPr>
              <a:t>5.08 – 7.1 </a:t>
            </a:r>
            <a:r>
              <a:rPr lang="es-ES" sz="2800" b="1" dirty="0" err="1">
                <a:latin typeface="Arial" charset="0"/>
              </a:rPr>
              <a:t>mmol</a:t>
            </a:r>
            <a:r>
              <a:rPr lang="es-ES" sz="2800" b="1" dirty="0">
                <a:latin typeface="Arial" charset="0"/>
              </a:rPr>
              <a:t>/L</a:t>
            </a:r>
          </a:p>
        </p:txBody>
      </p:sp>
      <p:sp>
        <p:nvSpPr>
          <p:cNvPr id="28681" name="Rectangle 14"/>
          <p:cNvSpPr>
            <a:spLocks noChangeArrowheads="1"/>
          </p:cNvSpPr>
          <p:nvPr/>
        </p:nvSpPr>
        <p:spPr bwMode="auto">
          <a:xfrm>
            <a:off x="5076825" y="5013325"/>
            <a:ext cx="71438" cy="287338"/>
          </a:xfrm>
          <a:prstGeom prst="rect">
            <a:avLst/>
          </a:prstGeom>
          <a:solidFill>
            <a:schemeClr val="bg1"/>
          </a:solidFill>
          <a:ln w="9525">
            <a:solidFill>
              <a:schemeClr val="bg1"/>
            </a:solidFill>
            <a:miter lim="800000"/>
            <a:headEnd/>
            <a:tailEnd/>
          </a:ln>
        </p:spPr>
        <p:txBody>
          <a:bodyPr wrap="none" anchor="ctr"/>
          <a:lstStyle/>
          <a:p>
            <a:pPr eaLnBrk="1" hangingPunct="1"/>
            <a:endParaRPr lang="es-ES"/>
          </a:p>
        </p:txBody>
      </p:sp>
      <p:sp>
        <p:nvSpPr>
          <p:cNvPr id="59407" name="Rectangle 15"/>
          <p:cNvSpPr>
            <a:spLocks noChangeArrowheads="1"/>
          </p:cNvSpPr>
          <p:nvPr/>
        </p:nvSpPr>
        <p:spPr bwMode="auto">
          <a:xfrm>
            <a:off x="827088" y="1773238"/>
            <a:ext cx="7416800" cy="431800"/>
          </a:xfrm>
          <a:prstGeom prst="rect">
            <a:avLst/>
          </a:prstGeom>
          <a:solidFill>
            <a:schemeClr val="bg1"/>
          </a:solidFill>
          <a:ln>
            <a:noFill/>
          </a:ln>
          <a:effectLst>
            <a:prstShdw prst="shdw18" dist="17961" dir="13500000">
              <a:schemeClr val="bg1">
                <a:gamma/>
                <a:shade val="60000"/>
                <a:invGamma/>
              </a:schemeClr>
            </a:prstShdw>
          </a:effectLst>
          <a:extLst/>
        </p:spPr>
        <p:txBody>
          <a:bodyPr wrap="none" anchor="ctr"/>
          <a:lstStyle/>
          <a:p>
            <a:pPr algn="ctr" eaLnBrk="1" hangingPunct="1">
              <a:defRPr/>
            </a:pPr>
            <a:r>
              <a:rPr lang="es-ES" sz="2800" dirty="0"/>
              <a:t>Valores normales: 90– 110 mg/dl ó 3.9 – 6.1 </a:t>
            </a:r>
            <a:r>
              <a:rPr lang="es-ES" sz="2800" dirty="0" err="1"/>
              <a:t>mmol</a:t>
            </a:r>
            <a:r>
              <a:rPr lang="es-ES" sz="2800" dirty="0"/>
              <a:t>/L</a:t>
            </a:r>
          </a:p>
        </p:txBody>
      </p:sp>
    </p:spTree>
    <p:extLst>
      <p:ext uri="{BB962C8B-B14F-4D97-AF65-F5344CB8AC3E}">
        <p14:creationId xmlns:p14="http://schemas.microsoft.com/office/powerpoint/2010/main" val="1209162184"/>
      </p:ext>
    </p:extLst>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6"/>
          <p:cNvSpPr>
            <a:spLocks/>
          </p:cNvSpPr>
          <p:nvPr/>
        </p:nvSpPr>
        <p:spPr bwMode="auto">
          <a:xfrm>
            <a:off x="2808288" y="908050"/>
            <a:ext cx="647700" cy="5329238"/>
          </a:xfrm>
          <a:prstGeom prst="leftBrace">
            <a:avLst>
              <a:gd name="adj1" fmla="val 68566"/>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s-ES"/>
          </a:p>
        </p:txBody>
      </p:sp>
      <p:sp>
        <p:nvSpPr>
          <p:cNvPr id="109575" name="Rectangle 7"/>
          <p:cNvSpPr>
            <a:spLocks noChangeArrowheads="1"/>
          </p:cNvSpPr>
          <p:nvPr/>
        </p:nvSpPr>
        <p:spPr bwMode="auto">
          <a:xfrm>
            <a:off x="250825" y="1484313"/>
            <a:ext cx="2449513" cy="3937000"/>
          </a:xfrm>
          <a:prstGeom prst="rect">
            <a:avLst/>
          </a:prstGeom>
          <a:solidFill>
            <a:srgbClr val="FFFF00"/>
          </a:solidFill>
          <a:ln w="28575">
            <a:solidFill>
              <a:srgbClr val="C00000"/>
            </a:solidFill>
          </a:ln>
          <a:effectLst>
            <a:prstShdw prst="shdw18" dist="17961" dir="13500000">
              <a:schemeClr val="bg1">
                <a:gamma/>
                <a:shade val="60000"/>
                <a:invGamma/>
              </a:schemeClr>
            </a:prstShdw>
          </a:effectLst>
          <a:extLst/>
        </p:spPr>
        <p:txBody>
          <a:bodyPr>
            <a:spAutoFit/>
          </a:bodyPr>
          <a:lstStyle/>
          <a:p>
            <a:pPr algn="ctr" eaLnBrk="1" hangingPunct="1">
              <a:defRPr/>
            </a:pPr>
            <a:r>
              <a:rPr lang="es-ES" sz="3600" b="1" dirty="0"/>
              <a:t>Factores que </a:t>
            </a:r>
          </a:p>
          <a:p>
            <a:pPr algn="ctr" eaLnBrk="1" hangingPunct="1">
              <a:defRPr/>
            </a:pPr>
            <a:r>
              <a:rPr lang="es-ES" sz="3600" b="1" dirty="0"/>
              <a:t>Intervienen</a:t>
            </a:r>
          </a:p>
          <a:p>
            <a:pPr algn="ctr" eaLnBrk="1" hangingPunct="1">
              <a:defRPr/>
            </a:pPr>
            <a:r>
              <a:rPr lang="es-ES" sz="3600" b="1" dirty="0"/>
              <a:t>en la regulación</a:t>
            </a:r>
          </a:p>
          <a:p>
            <a:pPr algn="ctr" eaLnBrk="1" hangingPunct="1">
              <a:defRPr/>
            </a:pPr>
            <a:r>
              <a:rPr lang="es-ES" sz="3600" b="1" dirty="0"/>
              <a:t>de la glicemia</a:t>
            </a:r>
          </a:p>
        </p:txBody>
      </p:sp>
      <p:sp>
        <p:nvSpPr>
          <p:cNvPr id="29700" name="AutoShape 8"/>
          <p:cNvSpPr>
            <a:spLocks/>
          </p:cNvSpPr>
          <p:nvPr/>
        </p:nvSpPr>
        <p:spPr bwMode="auto">
          <a:xfrm>
            <a:off x="5826907" y="333375"/>
            <a:ext cx="431800" cy="3527425"/>
          </a:xfrm>
          <a:prstGeom prst="leftBrace">
            <a:avLst>
              <a:gd name="adj1" fmla="val 68076"/>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s-ES"/>
          </a:p>
        </p:txBody>
      </p:sp>
      <p:sp>
        <p:nvSpPr>
          <p:cNvPr id="109577" name="Rectangle 9"/>
          <p:cNvSpPr>
            <a:spLocks noChangeArrowheads="1"/>
          </p:cNvSpPr>
          <p:nvPr/>
        </p:nvSpPr>
        <p:spPr bwMode="auto">
          <a:xfrm>
            <a:off x="3329118" y="1700213"/>
            <a:ext cx="2447925" cy="584775"/>
          </a:xfrm>
          <a:prstGeom prst="rect">
            <a:avLst/>
          </a:prstGeom>
          <a:blipFill>
            <a:blip r:embed="rId3"/>
            <a:tile tx="0" ty="0" sx="100000" sy="100000" flip="none" algn="tl"/>
          </a:blipFill>
          <a:ln>
            <a:noFill/>
          </a:ln>
          <a:effectLst>
            <a:prstShdw prst="shdw18" dist="17961" dir="13500000">
              <a:schemeClr val="bg1">
                <a:gamma/>
                <a:shade val="60000"/>
                <a:invGamma/>
              </a:schemeClr>
            </a:prstShdw>
          </a:effectLst>
          <a:extLst/>
        </p:spPr>
        <p:txBody>
          <a:bodyPr>
            <a:spAutoFit/>
          </a:bodyPr>
          <a:lstStyle/>
          <a:p>
            <a:pPr algn="ctr" eaLnBrk="1" hangingPunct="1">
              <a:defRPr/>
            </a:pPr>
            <a:r>
              <a:rPr lang="es-ES" sz="3200" dirty="0"/>
              <a:t>Hormonales</a:t>
            </a:r>
          </a:p>
        </p:txBody>
      </p:sp>
      <p:sp>
        <p:nvSpPr>
          <p:cNvPr id="29702" name="AutoShape 10"/>
          <p:cNvSpPr>
            <a:spLocks/>
          </p:cNvSpPr>
          <p:nvPr/>
        </p:nvSpPr>
        <p:spPr bwMode="auto">
          <a:xfrm>
            <a:off x="5724525" y="4005263"/>
            <a:ext cx="431800" cy="2447925"/>
          </a:xfrm>
          <a:prstGeom prst="leftBrace">
            <a:avLst>
              <a:gd name="adj1" fmla="val 47243"/>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s-ES"/>
          </a:p>
        </p:txBody>
      </p:sp>
      <p:sp>
        <p:nvSpPr>
          <p:cNvPr id="109579" name="Rectangle 11"/>
          <p:cNvSpPr>
            <a:spLocks noChangeArrowheads="1"/>
          </p:cNvSpPr>
          <p:nvPr/>
        </p:nvSpPr>
        <p:spPr bwMode="auto">
          <a:xfrm>
            <a:off x="3332767" y="4365625"/>
            <a:ext cx="2519362" cy="523220"/>
          </a:xfrm>
          <a:prstGeom prst="rect">
            <a:avLst/>
          </a:prstGeom>
          <a:blipFill>
            <a:blip r:embed="rId3"/>
            <a:tile tx="0" ty="0" sx="100000" sy="100000" flip="none" algn="tl"/>
          </a:blipFill>
          <a:ln>
            <a:noFill/>
          </a:ln>
          <a:effectLst>
            <a:prstShdw prst="shdw18" dist="17961" dir="13500000">
              <a:schemeClr val="bg1">
                <a:gamma/>
                <a:shade val="60000"/>
                <a:invGamma/>
              </a:schemeClr>
            </a:prstShdw>
          </a:effectLst>
          <a:extLst/>
        </p:spPr>
        <p:txBody>
          <a:bodyPr>
            <a:spAutoFit/>
          </a:bodyPr>
          <a:lstStyle/>
          <a:p>
            <a:pPr algn="ctr" eaLnBrk="1" hangingPunct="1">
              <a:defRPr/>
            </a:pPr>
            <a:r>
              <a:rPr lang="es-ES" sz="2800" dirty="0"/>
              <a:t>No </a:t>
            </a:r>
            <a:r>
              <a:rPr lang="es-ES" sz="2800" dirty="0" smtClean="0"/>
              <a:t>Hormonales</a:t>
            </a:r>
            <a:endParaRPr lang="es-ES" sz="2800" dirty="0"/>
          </a:p>
        </p:txBody>
      </p:sp>
      <p:sp>
        <p:nvSpPr>
          <p:cNvPr id="29704" name="Rectangle 12"/>
          <p:cNvSpPr>
            <a:spLocks noChangeArrowheads="1"/>
          </p:cNvSpPr>
          <p:nvPr/>
        </p:nvSpPr>
        <p:spPr bwMode="auto">
          <a:xfrm>
            <a:off x="5651500" y="188913"/>
            <a:ext cx="2881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400" b="1" u="sng" dirty="0"/>
              <a:t>Insulina</a:t>
            </a:r>
          </a:p>
        </p:txBody>
      </p:sp>
      <p:sp>
        <p:nvSpPr>
          <p:cNvPr id="29705" name="Rectangle 13"/>
          <p:cNvSpPr>
            <a:spLocks noChangeArrowheads="1"/>
          </p:cNvSpPr>
          <p:nvPr/>
        </p:nvSpPr>
        <p:spPr bwMode="auto">
          <a:xfrm>
            <a:off x="5795963" y="549275"/>
            <a:ext cx="2817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400" b="1" u="sng" dirty="0"/>
              <a:t>Glucagón</a:t>
            </a:r>
          </a:p>
        </p:txBody>
      </p:sp>
      <p:sp>
        <p:nvSpPr>
          <p:cNvPr id="29706" name="Rectangle 14"/>
          <p:cNvSpPr>
            <a:spLocks noChangeArrowheads="1"/>
          </p:cNvSpPr>
          <p:nvPr/>
        </p:nvSpPr>
        <p:spPr bwMode="auto">
          <a:xfrm>
            <a:off x="5724525" y="981075"/>
            <a:ext cx="2952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000" b="1" dirty="0"/>
              <a:t>Tiroideas</a:t>
            </a:r>
          </a:p>
        </p:txBody>
      </p:sp>
      <p:sp>
        <p:nvSpPr>
          <p:cNvPr id="29707" name="Rectangle 15"/>
          <p:cNvSpPr>
            <a:spLocks noChangeArrowheads="1"/>
          </p:cNvSpPr>
          <p:nvPr/>
        </p:nvSpPr>
        <p:spPr bwMode="auto">
          <a:xfrm>
            <a:off x="5867400" y="1773238"/>
            <a:ext cx="2881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000" b="1" dirty="0"/>
              <a:t>Adrenalina </a:t>
            </a:r>
          </a:p>
        </p:txBody>
      </p:sp>
      <p:sp>
        <p:nvSpPr>
          <p:cNvPr id="29708" name="Rectangle 16"/>
          <p:cNvSpPr>
            <a:spLocks noChangeArrowheads="1"/>
          </p:cNvSpPr>
          <p:nvPr/>
        </p:nvSpPr>
        <p:spPr bwMode="auto">
          <a:xfrm>
            <a:off x="6084888" y="2205038"/>
            <a:ext cx="3059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000" b="1" dirty="0" err="1"/>
              <a:t>Somatostatina</a:t>
            </a:r>
            <a:endParaRPr lang="es-ES" sz="2000" b="1" dirty="0"/>
          </a:p>
        </p:txBody>
      </p:sp>
      <p:sp>
        <p:nvSpPr>
          <p:cNvPr id="29709" name="Rectangle 19"/>
          <p:cNvSpPr>
            <a:spLocks noChangeArrowheads="1"/>
          </p:cNvSpPr>
          <p:nvPr/>
        </p:nvSpPr>
        <p:spPr bwMode="auto">
          <a:xfrm>
            <a:off x="5867400" y="1341438"/>
            <a:ext cx="2339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000" b="1" dirty="0" smtClean="0"/>
              <a:t>   Cortisol</a:t>
            </a:r>
            <a:endParaRPr lang="es-ES" sz="2000" b="1" dirty="0"/>
          </a:p>
        </p:txBody>
      </p:sp>
      <p:sp>
        <p:nvSpPr>
          <p:cNvPr id="29710" name="Rectangle 20"/>
          <p:cNvSpPr>
            <a:spLocks noChangeArrowheads="1"/>
          </p:cNvSpPr>
          <p:nvPr/>
        </p:nvSpPr>
        <p:spPr bwMode="auto">
          <a:xfrm>
            <a:off x="5940425" y="2636838"/>
            <a:ext cx="1379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800" b="1" dirty="0"/>
              <a:t>GH</a:t>
            </a:r>
          </a:p>
        </p:txBody>
      </p:sp>
      <p:sp>
        <p:nvSpPr>
          <p:cNvPr id="29711" name="Rectangle 21"/>
          <p:cNvSpPr>
            <a:spLocks noChangeArrowheads="1"/>
          </p:cNvSpPr>
          <p:nvPr/>
        </p:nvSpPr>
        <p:spPr bwMode="auto">
          <a:xfrm>
            <a:off x="5795963" y="2997200"/>
            <a:ext cx="2065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800" b="1" dirty="0"/>
              <a:t>ACTH</a:t>
            </a:r>
          </a:p>
        </p:txBody>
      </p:sp>
      <p:sp>
        <p:nvSpPr>
          <p:cNvPr id="29712" name="Rectangle 22"/>
          <p:cNvSpPr>
            <a:spLocks noChangeArrowheads="1"/>
          </p:cNvSpPr>
          <p:nvPr/>
        </p:nvSpPr>
        <p:spPr bwMode="auto">
          <a:xfrm>
            <a:off x="5940425" y="3357563"/>
            <a:ext cx="1573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800" b="1" dirty="0"/>
              <a:t>TSH</a:t>
            </a:r>
          </a:p>
        </p:txBody>
      </p:sp>
      <p:sp>
        <p:nvSpPr>
          <p:cNvPr id="29713" name="Rectangle 23"/>
          <p:cNvSpPr>
            <a:spLocks noChangeArrowheads="1"/>
          </p:cNvSpPr>
          <p:nvPr/>
        </p:nvSpPr>
        <p:spPr bwMode="auto">
          <a:xfrm>
            <a:off x="5940425" y="3948113"/>
            <a:ext cx="3054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000" b="1" dirty="0"/>
              <a:t>Metabólicos</a:t>
            </a:r>
          </a:p>
        </p:txBody>
      </p:sp>
      <p:sp>
        <p:nvSpPr>
          <p:cNvPr id="29714" name="Rectangle 24"/>
          <p:cNvSpPr>
            <a:spLocks noChangeArrowheads="1"/>
          </p:cNvSpPr>
          <p:nvPr/>
        </p:nvSpPr>
        <p:spPr bwMode="auto">
          <a:xfrm>
            <a:off x="6156325" y="4437063"/>
            <a:ext cx="1790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000" b="1" dirty="0"/>
              <a:t>Hígado</a:t>
            </a:r>
          </a:p>
        </p:txBody>
      </p:sp>
      <p:sp>
        <p:nvSpPr>
          <p:cNvPr id="29715" name="Rectangle 25"/>
          <p:cNvSpPr>
            <a:spLocks noChangeArrowheads="1"/>
          </p:cNvSpPr>
          <p:nvPr/>
        </p:nvSpPr>
        <p:spPr bwMode="auto">
          <a:xfrm>
            <a:off x="6156325" y="4941888"/>
            <a:ext cx="2139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000" b="1" dirty="0"/>
              <a:t>Neurales</a:t>
            </a:r>
          </a:p>
        </p:txBody>
      </p:sp>
      <p:sp>
        <p:nvSpPr>
          <p:cNvPr id="29716" name="Rectangle 26"/>
          <p:cNvSpPr>
            <a:spLocks noChangeArrowheads="1"/>
          </p:cNvSpPr>
          <p:nvPr/>
        </p:nvSpPr>
        <p:spPr bwMode="auto">
          <a:xfrm>
            <a:off x="5651500" y="5421312"/>
            <a:ext cx="35845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s-ES" sz="2000" b="1" dirty="0"/>
              <a:t>Conductuales</a:t>
            </a:r>
          </a:p>
        </p:txBody>
      </p:sp>
      <p:sp>
        <p:nvSpPr>
          <p:cNvPr id="29717" name="Rectangle 27"/>
          <p:cNvSpPr>
            <a:spLocks noChangeArrowheads="1"/>
          </p:cNvSpPr>
          <p:nvPr/>
        </p:nvSpPr>
        <p:spPr bwMode="auto">
          <a:xfrm>
            <a:off x="6156325" y="5811838"/>
            <a:ext cx="1482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s-ES" sz="2000" b="1" dirty="0"/>
              <a:t>Otros</a:t>
            </a:r>
          </a:p>
        </p:txBody>
      </p:sp>
    </p:spTree>
    <p:extLst>
      <p:ext uri="{BB962C8B-B14F-4D97-AF65-F5344CB8AC3E}">
        <p14:creationId xmlns:p14="http://schemas.microsoft.com/office/powerpoint/2010/main" val="3999498192"/>
      </p:ext>
    </p:extLst>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ángulo 16"/>
          <p:cNvSpPr>
            <a:spLocks noChangeArrowheads="1"/>
          </p:cNvSpPr>
          <p:nvPr/>
        </p:nvSpPr>
        <p:spPr bwMode="auto">
          <a:xfrm>
            <a:off x="563563" y="219075"/>
            <a:ext cx="81946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2800" dirty="0">
                <a:solidFill>
                  <a:srgbClr val="FFFF00"/>
                </a:solidFill>
              </a:rPr>
              <a:t>                       </a:t>
            </a:r>
            <a:r>
              <a:rPr lang="es-ES" altLang="es-ES" sz="2800" b="1" dirty="0"/>
              <a:t>Salida hepática de glucosa</a:t>
            </a:r>
          </a:p>
          <a:p>
            <a:r>
              <a:rPr lang="es-ES" altLang="es-ES" sz="2400" dirty="0">
                <a:solidFill>
                  <a:srgbClr val="FFFF00"/>
                </a:solidFill>
              </a:rPr>
              <a:t>			</a:t>
            </a:r>
            <a:r>
              <a:rPr lang="es-ES" altLang="es-ES" sz="2400" dirty="0"/>
              <a:t>		                  		</a:t>
            </a:r>
          </a:p>
          <a:p>
            <a:r>
              <a:rPr lang="es-ES" altLang="es-ES" sz="2400" dirty="0"/>
              <a:t>		</a:t>
            </a:r>
            <a:r>
              <a:rPr lang="es-ES" altLang="es-ES" sz="2400" dirty="0">
                <a:solidFill>
                  <a:srgbClr val="FFFF00"/>
                </a:solidFill>
              </a:rPr>
              <a:t>	</a:t>
            </a:r>
            <a:r>
              <a:rPr lang="es-ES" altLang="es-ES" sz="2400" dirty="0"/>
              <a:t>+ </a:t>
            </a:r>
            <a:r>
              <a:rPr lang="es-ES" altLang="es-ES" sz="2400" dirty="0">
                <a:solidFill>
                  <a:srgbClr val="FFFF00"/>
                </a:solidFill>
              </a:rPr>
              <a:t>		      </a:t>
            </a:r>
            <a:r>
              <a:rPr lang="es-ES" altLang="es-ES" sz="2400" dirty="0"/>
              <a:t>			</a:t>
            </a:r>
            <a:r>
              <a:rPr lang="es-ES" altLang="es-ES" sz="2400" dirty="0">
                <a:solidFill>
                  <a:srgbClr val="FFFF00"/>
                </a:solidFill>
              </a:rPr>
              <a:t>		</a:t>
            </a:r>
          </a:p>
          <a:p>
            <a:r>
              <a:rPr lang="es-ES" altLang="es-ES" sz="2800" b="1" dirty="0"/>
              <a:t>Absorción </a:t>
            </a:r>
          </a:p>
          <a:p>
            <a:r>
              <a:rPr lang="es-ES" altLang="es-ES" sz="2800" b="1" dirty="0"/>
              <a:t>intestinal </a:t>
            </a:r>
            <a:r>
              <a:rPr lang="es-ES" altLang="es-ES" sz="2400" dirty="0">
                <a:solidFill>
                  <a:srgbClr val="FFFF00"/>
                </a:solidFill>
              </a:rPr>
              <a:t>		</a:t>
            </a:r>
            <a:r>
              <a:rPr lang="es-ES" altLang="es-ES" sz="2400" dirty="0" smtClean="0">
                <a:solidFill>
                  <a:srgbClr val="FFFF00"/>
                </a:solidFill>
              </a:rPr>
              <a:t>  </a:t>
            </a:r>
            <a:r>
              <a:rPr lang="es-ES" altLang="es-ES" sz="2400" b="1" dirty="0" smtClean="0"/>
              <a:t>GLICEMIA  </a:t>
            </a:r>
            <a:r>
              <a:rPr lang="es-ES" altLang="es-ES" sz="2400" dirty="0" smtClean="0">
                <a:solidFill>
                  <a:srgbClr val="FFFF00"/>
                </a:solidFill>
              </a:rPr>
              <a:t>              </a:t>
            </a:r>
            <a:r>
              <a:rPr lang="es-ES" altLang="es-ES" sz="2800" dirty="0" smtClean="0">
                <a:solidFill>
                  <a:srgbClr val="FFFF00"/>
                </a:solidFill>
              </a:rPr>
              <a:t>C   </a:t>
            </a:r>
            <a:r>
              <a:rPr lang="es-ES" altLang="es-ES" sz="2800" b="1" dirty="0" smtClean="0"/>
              <a:t>Consumo </a:t>
            </a:r>
            <a:endParaRPr lang="es-ES" altLang="es-ES" sz="2800" b="1" dirty="0"/>
          </a:p>
          <a:p>
            <a:r>
              <a:rPr lang="es-ES" altLang="es-ES" sz="2800" b="1" dirty="0"/>
              <a:t>		 + 			 _	    celular</a:t>
            </a:r>
          </a:p>
          <a:p>
            <a:r>
              <a:rPr lang="es-ES" altLang="es-ES" sz="2400" dirty="0">
                <a:solidFill>
                  <a:srgbClr val="FFFF00"/>
                </a:solidFill>
              </a:rPr>
              <a:t>                                       </a:t>
            </a:r>
          </a:p>
          <a:p>
            <a:r>
              <a:rPr lang="es-ES" altLang="es-ES" sz="2400" dirty="0"/>
              <a:t>			</a:t>
            </a:r>
            <a:r>
              <a:rPr lang="es-ES" altLang="es-ES" sz="2400" dirty="0">
                <a:solidFill>
                  <a:srgbClr val="FFFF00"/>
                </a:solidFill>
              </a:rPr>
              <a:t> </a:t>
            </a:r>
            <a:r>
              <a:rPr lang="es-ES" altLang="es-ES" sz="2400" dirty="0"/>
              <a:t>_</a:t>
            </a:r>
          </a:p>
          <a:p>
            <a:r>
              <a:rPr lang="es-ES" altLang="es-ES" sz="2400" dirty="0"/>
              <a:t>								</a:t>
            </a:r>
          </a:p>
          <a:p>
            <a:r>
              <a:rPr lang="es-ES" altLang="es-ES" sz="2400" dirty="0">
                <a:solidFill>
                  <a:srgbClr val="FFFF00"/>
                </a:solidFill>
              </a:rPr>
              <a:t>				</a:t>
            </a:r>
          </a:p>
          <a:p>
            <a:r>
              <a:rPr lang="es-ES" altLang="es-ES" sz="2400" dirty="0">
                <a:solidFill>
                  <a:srgbClr val="FFFF00"/>
                </a:solidFill>
              </a:rPr>
              <a:t>               	 </a:t>
            </a:r>
            <a:r>
              <a:rPr lang="es-ES" altLang="es-ES" sz="2800" b="1" dirty="0"/>
              <a:t>Pérdidas eventuales </a:t>
            </a:r>
          </a:p>
          <a:p>
            <a:r>
              <a:rPr lang="es-ES" altLang="es-ES" sz="2800" b="1" dirty="0"/>
              <a:t>		de glucosa por la orina </a:t>
            </a:r>
          </a:p>
        </p:txBody>
      </p:sp>
      <p:cxnSp>
        <p:nvCxnSpPr>
          <p:cNvPr id="32" name="Conector recto de flecha 31"/>
          <p:cNvCxnSpPr/>
          <p:nvPr/>
        </p:nvCxnSpPr>
        <p:spPr>
          <a:xfrm>
            <a:off x="4191000" y="838200"/>
            <a:ext cx="0" cy="1006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lecha derecha 33"/>
          <p:cNvSpPr/>
          <p:nvPr/>
        </p:nvSpPr>
        <p:spPr>
          <a:xfrm>
            <a:off x="2314575" y="2016126"/>
            <a:ext cx="977900" cy="617537"/>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a:solidFill>
                  <a:srgbClr val="FFFF00"/>
                </a:solidFill>
              </a:rPr>
              <a:t>+</a:t>
            </a:r>
            <a:endParaRPr lang="es-ES"/>
          </a:p>
        </p:txBody>
      </p:sp>
      <p:sp>
        <p:nvSpPr>
          <p:cNvPr id="36" name="Flecha derecha 35"/>
          <p:cNvSpPr/>
          <p:nvPr/>
        </p:nvSpPr>
        <p:spPr>
          <a:xfrm rot="10800000">
            <a:off x="5064125" y="2149475"/>
            <a:ext cx="979488" cy="484188"/>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00"/>
                </a:solidFill>
              </a:rPr>
              <a:t>+</a:t>
            </a:r>
            <a:endParaRPr lang="es-ES" dirty="0"/>
          </a:p>
        </p:txBody>
      </p:sp>
      <p:sp>
        <p:nvSpPr>
          <p:cNvPr id="37" name="Flecha derecha 36"/>
          <p:cNvSpPr/>
          <p:nvPr/>
        </p:nvSpPr>
        <p:spPr>
          <a:xfrm rot="5400000">
            <a:off x="3734407" y="1226159"/>
            <a:ext cx="979487" cy="600446"/>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00"/>
                </a:solidFill>
              </a:rPr>
              <a:t>+</a:t>
            </a:r>
            <a:endParaRPr lang="es-ES" dirty="0"/>
          </a:p>
        </p:txBody>
      </p:sp>
      <p:sp>
        <p:nvSpPr>
          <p:cNvPr id="38" name="Flecha derecha 37"/>
          <p:cNvSpPr/>
          <p:nvPr/>
        </p:nvSpPr>
        <p:spPr>
          <a:xfrm rot="16200000">
            <a:off x="3860800" y="3267075"/>
            <a:ext cx="979487" cy="620712"/>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rgbClr val="FFFF00"/>
                </a:solidFill>
              </a:rPr>
              <a:t>+</a:t>
            </a:r>
            <a:endParaRPr lang="es-ES" dirty="0"/>
          </a:p>
        </p:txBody>
      </p:sp>
    </p:spTree>
    <p:extLst>
      <p:ext uri="{BB962C8B-B14F-4D97-AF65-F5344CB8AC3E}">
        <p14:creationId xmlns:p14="http://schemas.microsoft.com/office/powerpoint/2010/main" val="2063354939"/>
      </p:ext>
    </p:extLst>
  </p:cSld>
  <p:clrMapOvr>
    <a:masterClrMapping/>
  </p:clrMapOvr>
  <p:transition>
    <p:sndAc>
      <p:stSnd>
        <p:snd r:embed="rId3" name="diapo1"/>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305800" cy="1143000"/>
          </a:xfrm>
        </p:spPr>
        <p:txBody>
          <a:bodyPr/>
          <a:lstStyle/>
          <a:p>
            <a:pPr algn="ctr">
              <a:defRPr/>
            </a:pPr>
            <a:r>
              <a:rPr lang="es-ES" dirty="0" smtClean="0"/>
              <a:t>DIABETES ENDOCRINAS</a:t>
            </a:r>
            <a:endParaRPr lang="en-US" dirty="0"/>
          </a:p>
        </p:txBody>
      </p:sp>
      <p:sp>
        <p:nvSpPr>
          <p:cNvPr id="3" name="2 CuadroTexto"/>
          <p:cNvSpPr txBox="1"/>
          <p:nvPr/>
        </p:nvSpPr>
        <p:spPr>
          <a:xfrm>
            <a:off x="609600" y="1524000"/>
            <a:ext cx="2286000" cy="584200"/>
          </a:xfrm>
          <a:prstGeom prst="rect">
            <a:avLst/>
          </a:prstGeom>
          <a:noFill/>
          <a:ln w="76200">
            <a:solidFill>
              <a:schemeClr val="accent3">
                <a:lumMod val="60000"/>
                <a:lumOff val="40000"/>
              </a:schemeClr>
            </a:solidFill>
          </a:ln>
          <a:effectLst>
            <a:outerShdw blurRad="50800" dist="50800" dir="5400000" algn="ctr" rotWithShape="0">
              <a:schemeClr val="tx1"/>
            </a:outerShdw>
          </a:effectLst>
        </p:spPr>
        <p:txBody>
          <a:bodyPr>
            <a:spAutoFit/>
          </a:bodyPr>
          <a:lstStyle/>
          <a:p>
            <a:pPr algn="ctr" eaLnBrk="1" hangingPunct="1">
              <a:defRPr/>
            </a:pPr>
            <a:r>
              <a:rPr lang="es-ES" sz="3200" b="1" dirty="0">
                <a:latin typeface="Arial" charset="0"/>
                <a:cs typeface="Arial" charset="0"/>
              </a:rPr>
              <a:t>INSULINA</a:t>
            </a:r>
          </a:p>
        </p:txBody>
      </p:sp>
      <p:cxnSp>
        <p:nvCxnSpPr>
          <p:cNvPr id="4" name="3 Conector recto de flecha"/>
          <p:cNvCxnSpPr/>
          <p:nvPr/>
        </p:nvCxnSpPr>
        <p:spPr>
          <a:xfrm rot="5400000">
            <a:off x="-189706" y="1637506"/>
            <a:ext cx="990600" cy="158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5"/>
          <p:cNvSpPr>
            <a:spLocks noChangeArrowheads="1"/>
          </p:cNvSpPr>
          <p:nvPr/>
        </p:nvSpPr>
        <p:spPr bwMode="auto">
          <a:xfrm>
            <a:off x="3581400" y="1524000"/>
            <a:ext cx="3581400" cy="685800"/>
          </a:xfrm>
          <a:prstGeom prst="rect">
            <a:avLst/>
          </a:prstGeom>
          <a:noFill/>
          <a:ln w="76200">
            <a:solidFill>
              <a:schemeClr val="accent3">
                <a:lumMod val="60000"/>
                <a:lumOff val="40000"/>
              </a:schemeClr>
            </a:solidFill>
            <a:miter lim="800000"/>
            <a:headEnd/>
            <a:tailEnd/>
          </a:ln>
          <a:effectLst/>
        </p:spPr>
        <p:txBody>
          <a:bodyPr wrap="none" anchor="ctr"/>
          <a:lstStyle/>
          <a:p>
            <a:pPr algn="ctr" eaLnBrk="1" hangingPunct="1">
              <a:defRPr/>
            </a:pPr>
            <a:r>
              <a:rPr lang="es-ES" sz="2400" b="1" dirty="0">
                <a:latin typeface="Arial" charset="0"/>
                <a:cs typeface="Arial" charset="0"/>
              </a:rPr>
              <a:t>DIABETES MELLITUS</a:t>
            </a:r>
          </a:p>
        </p:txBody>
      </p:sp>
      <p:sp>
        <p:nvSpPr>
          <p:cNvPr id="7" name="Rectangle 14"/>
          <p:cNvSpPr>
            <a:spLocks noChangeArrowheads="1"/>
          </p:cNvSpPr>
          <p:nvPr/>
        </p:nvSpPr>
        <p:spPr bwMode="auto">
          <a:xfrm>
            <a:off x="609600" y="2514600"/>
            <a:ext cx="2743200" cy="1295400"/>
          </a:xfrm>
          <a:prstGeom prst="rect">
            <a:avLst/>
          </a:prstGeom>
          <a:solidFill>
            <a:srgbClr val="C00000"/>
          </a:solidFill>
          <a:ln w="76200">
            <a:solidFill>
              <a:schemeClr val="tx1"/>
            </a:solidFill>
            <a:miter lim="800000"/>
            <a:headEnd/>
            <a:tailEnd/>
          </a:ln>
          <a:effectLst/>
        </p:spPr>
        <p:txBody>
          <a:bodyPr wrap="none" anchor="ctr"/>
          <a:lstStyle/>
          <a:p>
            <a:pPr algn="ctr" eaLnBrk="1" hangingPunct="1">
              <a:defRPr/>
            </a:pPr>
            <a:r>
              <a:rPr lang="es-ES" sz="2800" b="1" dirty="0">
                <a:solidFill>
                  <a:srgbClr val="FFFF00"/>
                </a:solidFill>
                <a:effectLst>
                  <a:outerShdw blurRad="38100" dist="38100" dir="2700000" algn="tl">
                    <a:srgbClr val="000000">
                      <a:alpha val="43137"/>
                    </a:srgbClr>
                  </a:outerShdw>
                </a:effectLst>
                <a:latin typeface="Arial" charset="0"/>
                <a:cs typeface="Arial" charset="0"/>
              </a:rPr>
              <a:t>HORMONA DEL</a:t>
            </a:r>
          </a:p>
          <a:p>
            <a:pPr algn="ctr" eaLnBrk="1" hangingPunct="1">
              <a:defRPr/>
            </a:pPr>
            <a:r>
              <a:rPr lang="es-ES" sz="2800" b="1" dirty="0">
                <a:solidFill>
                  <a:srgbClr val="FFFF00"/>
                </a:solidFill>
                <a:effectLst>
                  <a:outerShdw blurRad="38100" dist="38100" dir="2700000" algn="tl">
                    <a:srgbClr val="000000">
                      <a:alpha val="43137"/>
                    </a:srgbClr>
                  </a:outerShdw>
                </a:effectLst>
                <a:latin typeface="Arial" charset="0"/>
                <a:cs typeface="Arial" charset="0"/>
              </a:rPr>
              <a:t> CRECIMIENTO</a:t>
            </a:r>
          </a:p>
        </p:txBody>
      </p:sp>
      <p:cxnSp>
        <p:nvCxnSpPr>
          <p:cNvPr id="8" name="7 Conector recto de flecha"/>
          <p:cNvCxnSpPr/>
          <p:nvPr/>
        </p:nvCxnSpPr>
        <p:spPr>
          <a:xfrm rot="5400000" flipH="1" flipV="1">
            <a:off x="-113506" y="2856706"/>
            <a:ext cx="990600" cy="158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15"/>
          <p:cNvSpPr>
            <a:spLocks noChangeArrowheads="1"/>
          </p:cNvSpPr>
          <p:nvPr/>
        </p:nvSpPr>
        <p:spPr bwMode="auto">
          <a:xfrm>
            <a:off x="3581400" y="2895600"/>
            <a:ext cx="4191000" cy="762000"/>
          </a:xfrm>
          <a:prstGeom prst="rect">
            <a:avLst/>
          </a:prstGeom>
          <a:noFill/>
          <a:ln w="76200">
            <a:solidFill>
              <a:schemeClr val="accent3">
                <a:lumMod val="60000"/>
                <a:lumOff val="40000"/>
              </a:schemeClr>
            </a:solidFill>
            <a:miter lim="800000"/>
            <a:headEnd/>
            <a:tailEnd/>
          </a:ln>
          <a:effectLst/>
        </p:spPr>
        <p:txBody>
          <a:bodyPr wrap="none" anchor="ctr"/>
          <a:lstStyle/>
          <a:p>
            <a:pPr algn="ctr" eaLnBrk="1" hangingPunct="1">
              <a:defRPr/>
            </a:pPr>
            <a:r>
              <a:rPr lang="es-ES" sz="2400" b="1" dirty="0">
                <a:latin typeface="Arial" charset="0"/>
                <a:cs typeface="Arial" charset="0"/>
              </a:rPr>
              <a:t>DIABETES HIPOFISIARIA</a:t>
            </a:r>
          </a:p>
        </p:txBody>
      </p:sp>
      <p:sp>
        <p:nvSpPr>
          <p:cNvPr id="11" name="Rectangle 10"/>
          <p:cNvSpPr>
            <a:spLocks noChangeArrowheads="1"/>
          </p:cNvSpPr>
          <p:nvPr/>
        </p:nvSpPr>
        <p:spPr bwMode="auto">
          <a:xfrm>
            <a:off x="762000" y="4267200"/>
            <a:ext cx="2362200" cy="685800"/>
          </a:xfrm>
          <a:prstGeom prst="rect">
            <a:avLst/>
          </a:prstGeom>
          <a:solidFill>
            <a:srgbClr val="C00000"/>
          </a:solidFill>
          <a:ln w="76200">
            <a:solidFill>
              <a:schemeClr val="tx1"/>
            </a:solidFill>
            <a:miter lim="800000"/>
            <a:headEnd/>
            <a:tailEnd/>
          </a:ln>
          <a:effectLst/>
        </p:spPr>
        <p:txBody>
          <a:bodyPr wrap="none" anchor="ctr"/>
          <a:lstStyle/>
          <a:p>
            <a:pPr algn="ctr" eaLnBrk="1" hangingPunct="1">
              <a:defRPr/>
            </a:pPr>
            <a:r>
              <a:rPr lang="es-ES" sz="3200" b="1" dirty="0">
                <a:solidFill>
                  <a:srgbClr val="FFFF00"/>
                </a:solidFill>
                <a:effectLst>
                  <a:outerShdw blurRad="38100" dist="38100" dir="2700000" algn="tl">
                    <a:srgbClr val="000000">
                      <a:alpha val="43137"/>
                    </a:srgbClr>
                  </a:outerShdw>
                </a:effectLst>
                <a:latin typeface="Arial" charset="0"/>
                <a:cs typeface="Arial" charset="0"/>
              </a:rPr>
              <a:t>CORTISOL</a:t>
            </a:r>
          </a:p>
        </p:txBody>
      </p:sp>
      <p:cxnSp>
        <p:nvCxnSpPr>
          <p:cNvPr id="12" name="11 Conector recto de flecha"/>
          <p:cNvCxnSpPr/>
          <p:nvPr/>
        </p:nvCxnSpPr>
        <p:spPr>
          <a:xfrm rot="5400000" flipH="1" flipV="1">
            <a:off x="-113506" y="4533106"/>
            <a:ext cx="990600" cy="158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5"/>
          <p:cNvSpPr>
            <a:spLocks noChangeArrowheads="1"/>
          </p:cNvSpPr>
          <p:nvPr/>
        </p:nvSpPr>
        <p:spPr bwMode="auto">
          <a:xfrm>
            <a:off x="3581400" y="4343400"/>
            <a:ext cx="4343400" cy="762000"/>
          </a:xfrm>
          <a:prstGeom prst="rect">
            <a:avLst/>
          </a:prstGeom>
          <a:noFill/>
          <a:ln w="76200">
            <a:solidFill>
              <a:schemeClr val="accent3">
                <a:lumMod val="60000"/>
                <a:lumOff val="40000"/>
              </a:schemeClr>
            </a:solidFill>
            <a:miter lim="800000"/>
            <a:headEnd/>
            <a:tailEnd/>
          </a:ln>
          <a:effectLst/>
        </p:spPr>
        <p:txBody>
          <a:bodyPr wrap="none" anchor="ctr"/>
          <a:lstStyle/>
          <a:p>
            <a:pPr algn="ctr" eaLnBrk="1" hangingPunct="1">
              <a:defRPr/>
            </a:pPr>
            <a:r>
              <a:rPr lang="es-ES" sz="2400" b="1" dirty="0">
                <a:latin typeface="Arial" charset="0"/>
                <a:cs typeface="Arial" charset="0"/>
              </a:rPr>
              <a:t>DIABETES SUPRARRENAL</a:t>
            </a:r>
          </a:p>
        </p:txBody>
      </p:sp>
      <p:sp>
        <p:nvSpPr>
          <p:cNvPr id="14" name="Rectangle 15"/>
          <p:cNvSpPr>
            <a:spLocks noChangeArrowheads="1"/>
          </p:cNvSpPr>
          <p:nvPr/>
        </p:nvSpPr>
        <p:spPr bwMode="auto">
          <a:xfrm>
            <a:off x="2133600" y="5715000"/>
            <a:ext cx="4495800" cy="762000"/>
          </a:xfrm>
          <a:prstGeom prst="rect">
            <a:avLst/>
          </a:prstGeom>
          <a:noFill/>
          <a:ln w="76200">
            <a:solidFill>
              <a:schemeClr val="tx1"/>
            </a:solidFill>
            <a:miter lim="800000"/>
            <a:headEnd/>
            <a:tailEnd/>
          </a:ln>
          <a:effectLst/>
        </p:spPr>
        <p:txBody>
          <a:bodyPr wrap="none" anchor="ctr"/>
          <a:lstStyle/>
          <a:p>
            <a:pPr algn="ctr" eaLnBrk="1" hangingPunct="1">
              <a:defRPr/>
            </a:pPr>
            <a:r>
              <a:rPr lang="es-ES" sz="3200" b="1" dirty="0">
                <a:latin typeface="Arial" charset="0"/>
                <a:cs typeface="Arial" charset="0"/>
              </a:rPr>
              <a:t>¿DIABETES INSÍPIDA?</a:t>
            </a:r>
          </a:p>
        </p:txBody>
      </p:sp>
    </p:spTree>
    <p:extLst>
      <p:ext uri="{BB962C8B-B14F-4D97-AF65-F5344CB8AC3E}">
        <p14:creationId xmlns:p14="http://schemas.microsoft.com/office/powerpoint/2010/main" val="1580604056"/>
      </p:ext>
    </p:extLst>
  </p:cSld>
  <p:clrMapOvr>
    <a:masterClrMapping/>
  </p:clrMapOvr>
  <p:transition>
    <p:sndAc>
      <p:stSnd>
        <p:snd r:embed="rId3" name="diapo22"/>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 presetClass="entr" presetSubtype="16" fill="hold" grpId="0" nodeType="withEffect">
                                  <p:stCondLst>
                                    <p:cond delay="300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1000"/>
                                        <p:tgtEl>
                                          <p:spTgt spid="6"/>
                                        </p:tgtEl>
                                      </p:cBhvr>
                                    </p:animEffect>
                                  </p:childTnLst>
                                </p:cTn>
                              </p:par>
                            </p:childTnLst>
                          </p:cTn>
                        </p:par>
                        <p:par>
                          <p:cTn id="18" fill="hold" nodeType="afterGroup">
                            <p:stCondLst>
                              <p:cond delay="40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 presetClass="entr" presetSubtype="16" fill="hold" grpId="0" nodeType="withEffect">
                                  <p:stCondLst>
                                    <p:cond delay="200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cTn>
                              </p:par>
                              <p:par>
                                <p:cTn id="27" presetID="4" presetClass="entr" presetSubtype="16" fill="hold" grpId="0" nodeType="withEffect">
                                  <p:stCondLst>
                                    <p:cond delay="300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1000"/>
                                        <p:tgtEl>
                                          <p:spTgt spid="10"/>
                                        </p:tgtEl>
                                      </p:cBhvr>
                                    </p:animEffect>
                                  </p:childTnLst>
                                </p:cTn>
                              </p:par>
                            </p:childTnLst>
                          </p:cTn>
                        </p:par>
                        <p:par>
                          <p:cTn id="30" fill="hold" nodeType="afterGroup">
                            <p:stCondLst>
                              <p:cond delay="8000"/>
                            </p:stCondLst>
                            <p:childTnLst>
                              <p:par>
                                <p:cTn id="31" presetID="42"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 presetClass="entr" presetSubtype="16" fill="hold" grpId="0" nodeType="withEffect">
                                  <p:stCondLst>
                                    <p:cond delay="300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1000"/>
                                        <p:tgtEl>
                                          <p:spTgt spid="11"/>
                                        </p:tgtEl>
                                      </p:cBhvr>
                                    </p:animEffect>
                                  </p:childTnLst>
                                </p:cTn>
                              </p:par>
                              <p:par>
                                <p:cTn id="39" presetID="4" presetClass="entr" presetSubtype="16" fill="hold" grpId="0" nodeType="withEffect">
                                  <p:stCondLst>
                                    <p:cond delay="3500"/>
                                  </p:stCondLst>
                                  <p:childTnLst>
                                    <p:set>
                                      <p:cBhvr>
                                        <p:cTn id="40" dur="1" fill="hold">
                                          <p:stCondLst>
                                            <p:cond delay="0"/>
                                          </p:stCondLst>
                                        </p:cTn>
                                        <p:tgtEl>
                                          <p:spTgt spid="13"/>
                                        </p:tgtEl>
                                        <p:attrNameLst>
                                          <p:attrName>style.visibility</p:attrName>
                                        </p:attrNameLst>
                                      </p:cBhvr>
                                      <p:to>
                                        <p:strVal val="visible"/>
                                      </p:to>
                                    </p:set>
                                    <p:animEffect transition="in" filter="box(in)">
                                      <p:cBhvr>
                                        <p:cTn id="41" dur="1000"/>
                                        <p:tgtEl>
                                          <p:spTgt spid="13"/>
                                        </p:tgtEl>
                                      </p:cBhvr>
                                    </p:animEffect>
                                  </p:childTnLst>
                                </p:cTn>
                              </p:par>
                              <p:par>
                                <p:cTn id="42" presetID="4" presetClass="entr" presetSubtype="16" fill="hold" grpId="0" nodeType="withEffect">
                                  <p:stCondLst>
                                    <p:cond delay="6000"/>
                                  </p:stCondLst>
                                  <p:childTnLst>
                                    <p:set>
                                      <p:cBhvr>
                                        <p:cTn id="43" dur="1" fill="hold">
                                          <p:stCondLst>
                                            <p:cond delay="0"/>
                                          </p:stCondLst>
                                        </p:cTn>
                                        <p:tgtEl>
                                          <p:spTgt spid="14"/>
                                        </p:tgtEl>
                                        <p:attrNameLst>
                                          <p:attrName>style.visibility</p:attrName>
                                        </p:attrNameLst>
                                      </p:cBhvr>
                                      <p:to>
                                        <p:strVal val="visible"/>
                                      </p:to>
                                    </p:set>
                                    <p:animEffect transition="in" filter="box(in)">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0" grpId="0" animBg="1"/>
      <p:bldP spid="11"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5"/>
          <p:cNvSpPr>
            <a:spLocks noChangeArrowheads="1"/>
          </p:cNvSpPr>
          <p:nvPr/>
        </p:nvSpPr>
        <p:spPr bwMode="auto">
          <a:xfrm>
            <a:off x="1258888" y="549275"/>
            <a:ext cx="6345237" cy="954107"/>
          </a:xfrm>
          <a:prstGeom prst="rect">
            <a:avLst/>
          </a:prstGeom>
          <a:solidFill>
            <a:srgbClr val="FFFF00"/>
          </a:solidFill>
          <a:ln>
            <a:solidFill>
              <a:srgbClr val="C00000"/>
            </a:solidFill>
          </a:ln>
          <a:effectLst>
            <a:prstShdw prst="shdw18" dist="17961" dir="13500000">
              <a:schemeClr val="bg1">
                <a:gamma/>
                <a:shade val="60000"/>
                <a:invGamma/>
              </a:schemeClr>
            </a:prstShdw>
          </a:effectLst>
          <a:extLst/>
        </p:spPr>
        <p:txBody>
          <a:bodyPr>
            <a:spAutoFit/>
          </a:bodyPr>
          <a:lstStyle/>
          <a:p>
            <a:pPr algn="ctr" eaLnBrk="1" hangingPunct="1">
              <a:defRPr/>
            </a:pPr>
            <a:r>
              <a:rPr lang="es-ES" sz="2800" b="1" dirty="0"/>
              <a:t>Acciones y efectos fisiológicos de la insulina:</a:t>
            </a:r>
          </a:p>
        </p:txBody>
      </p:sp>
      <p:sp>
        <p:nvSpPr>
          <p:cNvPr id="181255" name="Rectangle 7"/>
          <p:cNvSpPr>
            <a:spLocks noChangeArrowheads="1"/>
          </p:cNvSpPr>
          <p:nvPr/>
        </p:nvSpPr>
        <p:spPr bwMode="auto">
          <a:xfrm>
            <a:off x="4211638" y="1844675"/>
            <a:ext cx="4321175" cy="830997"/>
          </a:xfrm>
          <a:prstGeom prst="rect">
            <a:avLst/>
          </a:prstGeom>
          <a:solidFill>
            <a:schemeClr val="bg1"/>
          </a:solidFill>
          <a:ln>
            <a:solidFill>
              <a:srgbClr val="C00000"/>
            </a:solidFill>
          </a:ln>
          <a:effectLst>
            <a:prstShdw prst="shdw18" dist="17961" dir="13500000">
              <a:schemeClr val="bg1">
                <a:gamma/>
                <a:shade val="60000"/>
                <a:invGamma/>
              </a:schemeClr>
            </a:prstShdw>
          </a:effectLst>
          <a:extLst/>
        </p:spPr>
        <p:txBody>
          <a:bodyPr>
            <a:spAutoFit/>
          </a:bodyPr>
          <a:lstStyle/>
          <a:p>
            <a:pPr algn="ctr" eaLnBrk="1" hangingPunct="1">
              <a:defRPr/>
            </a:pPr>
            <a:r>
              <a:rPr lang="es-ES" sz="2400" b="1" dirty="0"/>
              <a:t>Sobre diferentes </a:t>
            </a:r>
          </a:p>
          <a:p>
            <a:pPr algn="ctr" eaLnBrk="1" hangingPunct="1">
              <a:defRPr/>
            </a:pPr>
            <a:r>
              <a:rPr lang="es-ES" sz="2400" b="1" dirty="0"/>
              <a:t>órganos y tejidos</a:t>
            </a:r>
          </a:p>
        </p:txBody>
      </p:sp>
      <p:sp>
        <p:nvSpPr>
          <p:cNvPr id="181256" name="Rectangle 8"/>
          <p:cNvSpPr>
            <a:spLocks noChangeArrowheads="1"/>
          </p:cNvSpPr>
          <p:nvPr/>
        </p:nvSpPr>
        <p:spPr bwMode="auto">
          <a:xfrm>
            <a:off x="755650" y="1844675"/>
            <a:ext cx="2659063" cy="1938992"/>
          </a:xfrm>
          <a:prstGeom prst="rect">
            <a:avLst/>
          </a:prstGeom>
          <a:solidFill>
            <a:schemeClr val="bg1"/>
          </a:solidFill>
          <a:ln>
            <a:solidFill>
              <a:srgbClr val="C00000"/>
            </a:solidFill>
          </a:ln>
          <a:effectLst>
            <a:prstShdw prst="shdw18" dist="17961" dir="13500000">
              <a:schemeClr val="bg1">
                <a:gamma/>
                <a:shade val="60000"/>
                <a:invGamma/>
              </a:schemeClr>
            </a:prstShdw>
          </a:effectLst>
          <a:extLst/>
        </p:spPr>
        <p:txBody>
          <a:bodyPr>
            <a:spAutoFit/>
          </a:bodyPr>
          <a:lstStyle/>
          <a:p>
            <a:pPr eaLnBrk="1" hangingPunct="1">
              <a:defRPr/>
            </a:pPr>
            <a:r>
              <a:rPr lang="es-ES" dirty="0">
                <a:solidFill>
                  <a:schemeClr val="folHlink"/>
                </a:solidFill>
              </a:rPr>
              <a:t> </a:t>
            </a:r>
            <a:r>
              <a:rPr lang="es-ES" sz="2400" b="1" dirty="0"/>
              <a:t>Rápidas</a:t>
            </a:r>
          </a:p>
          <a:p>
            <a:pPr eaLnBrk="1" hangingPunct="1">
              <a:defRPr/>
            </a:pPr>
            <a:endParaRPr lang="es-ES" sz="2400" b="1" dirty="0"/>
          </a:p>
          <a:p>
            <a:pPr eaLnBrk="1" hangingPunct="1">
              <a:defRPr/>
            </a:pPr>
            <a:r>
              <a:rPr lang="es-ES" sz="2400" b="1" dirty="0"/>
              <a:t> Intermedias</a:t>
            </a:r>
          </a:p>
          <a:p>
            <a:pPr eaLnBrk="1" hangingPunct="1">
              <a:defRPr/>
            </a:pPr>
            <a:endParaRPr lang="es-ES" sz="2400" b="1" dirty="0"/>
          </a:p>
          <a:p>
            <a:pPr eaLnBrk="1" hangingPunct="1">
              <a:defRPr/>
            </a:pPr>
            <a:r>
              <a:rPr lang="es-ES" sz="2400" b="1" dirty="0"/>
              <a:t> Retardadas</a:t>
            </a:r>
          </a:p>
        </p:txBody>
      </p:sp>
      <p:sp>
        <p:nvSpPr>
          <p:cNvPr id="35845" name="Rectangle 9"/>
          <p:cNvSpPr>
            <a:spLocks noChangeArrowheads="1"/>
          </p:cNvSpPr>
          <p:nvPr/>
        </p:nvSpPr>
        <p:spPr bwMode="auto">
          <a:xfrm>
            <a:off x="3995738" y="3213100"/>
            <a:ext cx="4752726" cy="181588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1" hangingPunct="1">
              <a:buFont typeface="Wingdings" pitchFamily="2" charset="2"/>
              <a:buBlip>
                <a:blip r:embed="rId3"/>
              </a:buBlip>
            </a:pPr>
            <a:r>
              <a:rPr lang="es-ES" dirty="0">
                <a:solidFill>
                  <a:schemeClr val="folHlink"/>
                </a:solidFill>
              </a:rPr>
              <a:t>  </a:t>
            </a:r>
            <a:r>
              <a:rPr lang="es-ES" sz="2800" dirty="0">
                <a:solidFill>
                  <a:schemeClr val="folHlink"/>
                </a:solidFill>
              </a:rPr>
              <a:t>Tejido adiposo</a:t>
            </a:r>
          </a:p>
          <a:p>
            <a:pPr eaLnBrk="1" hangingPunct="1">
              <a:buFont typeface="Wingdings" pitchFamily="2" charset="2"/>
              <a:buBlip>
                <a:blip r:embed="rId3"/>
              </a:buBlip>
            </a:pPr>
            <a:r>
              <a:rPr lang="es-ES" sz="2800" dirty="0">
                <a:solidFill>
                  <a:schemeClr val="folHlink"/>
                </a:solidFill>
              </a:rPr>
              <a:t>  Músculo</a:t>
            </a:r>
          </a:p>
          <a:p>
            <a:pPr eaLnBrk="1" hangingPunct="1">
              <a:buFont typeface="Wingdings" pitchFamily="2" charset="2"/>
              <a:buBlip>
                <a:blip r:embed="rId3"/>
              </a:buBlip>
            </a:pPr>
            <a:r>
              <a:rPr lang="es-ES" sz="2800" dirty="0">
                <a:solidFill>
                  <a:schemeClr val="folHlink"/>
                </a:solidFill>
              </a:rPr>
              <a:t>  Hígado</a:t>
            </a:r>
          </a:p>
          <a:p>
            <a:pPr eaLnBrk="1" hangingPunct="1">
              <a:buFont typeface="Wingdings" pitchFamily="2" charset="2"/>
              <a:buBlip>
                <a:blip r:embed="rId3"/>
              </a:buBlip>
            </a:pPr>
            <a:r>
              <a:rPr lang="es-ES" sz="2800" dirty="0">
                <a:solidFill>
                  <a:schemeClr val="folHlink"/>
                </a:solidFill>
              </a:rPr>
              <a:t>  Generales (crecimiento)</a:t>
            </a:r>
          </a:p>
        </p:txBody>
      </p:sp>
      <p:sp>
        <p:nvSpPr>
          <p:cNvPr id="35846" name="Rectangle 11"/>
          <p:cNvSpPr>
            <a:spLocks noChangeArrowheads="1"/>
          </p:cNvSpPr>
          <p:nvPr/>
        </p:nvSpPr>
        <p:spPr bwMode="auto">
          <a:xfrm>
            <a:off x="1258888" y="5734050"/>
            <a:ext cx="5172891" cy="646331"/>
          </a:xfrm>
          <a:prstGeom prst="rect">
            <a:avLst/>
          </a:prstGeom>
          <a:solidFill>
            <a:srgbClr val="FFFF00"/>
          </a:solidFill>
          <a:ln w="9525">
            <a:miter lim="800000"/>
            <a:headEnd/>
            <a:tailEnd/>
          </a:ln>
          <a:scene3d>
            <a:camera prst="legacyPerspectiveTop"/>
            <a:lightRig rig="legacyFlat3" dir="b"/>
          </a:scene3d>
          <a:sp3d extrusionH="430200" prstMaterial="legacyMatte">
            <a:bevelT w="13500" h="13500" prst="angle"/>
            <a:bevelB w="13500" h="13500" prst="angle"/>
            <a:extrusionClr>
              <a:schemeClr val="folHlink"/>
            </a:extrusionClr>
          </a:sp3d>
        </p:spPr>
        <p:txBody>
          <a:bodyPr wrap="none">
            <a:spAutoFit/>
            <a:flatTx/>
          </a:bodyPr>
          <a:lstStyle/>
          <a:p>
            <a:pPr eaLnBrk="1" hangingPunct="1"/>
            <a:r>
              <a:rPr lang="es-ES" sz="3600" b="1" dirty="0"/>
              <a:t>Hormona </a:t>
            </a:r>
            <a:r>
              <a:rPr lang="es-ES" sz="3600" b="1" dirty="0" err="1"/>
              <a:t>hipoglicemiante</a:t>
            </a:r>
            <a:endParaRPr lang="es-ES" sz="3600" b="1" dirty="0"/>
          </a:p>
        </p:txBody>
      </p:sp>
      <p:sp>
        <p:nvSpPr>
          <p:cNvPr id="35847" name="AutoShape 12"/>
          <p:cNvSpPr>
            <a:spLocks noChangeArrowheads="1"/>
          </p:cNvSpPr>
          <p:nvPr/>
        </p:nvSpPr>
        <p:spPr bwMode="auto">
          <a:xfrm rot="4124342">
            <a:off x="1260475" y="4581525"/>
            <a:ext cx="1655763" cy="360363"/>
          </a:xfrm>
          <a:custGeom>
            <a:avLst/>
            <a:gdLst>
              <a:gd name="T0" fmla="*/ 95192732 w 21600"/>
              <a:gd name="T1" fmla="*/ 0 h 21600"/>
              <a:gd name="T2" fmla="*/ 0 w 21600"/>
              <a:gd name="T3" fmla="*/ 3006061 h 21600"/>
              <a:gd name="T4" fmla="*/ 95192732 w 21600"/>
              <a:gd name="T5" fmla="*/ 6012106 h 21600"/>
              <a:gd name="T6" fmla="*/ 126923655 w 21600"/>
              <a:gd name="T7" fmla="*/ 300606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folHlink"/>
          </a:solidFill>
          <a:ln w="9525">
            <a:solidFill>
              <a:schemeClr val="folHlink"/>
            </a:solidFill>
            <a:miter lim="800000"/>
            <a:headEnd/>
            <a:tailEnd/>
          </a:ln>
        </p:spPr>
        <p:txBody>
          <a:bodyPr wrap="none" anchor="ctr"/>
          <a:lstStyle/>
          <a:p>
            <a:endParaRPr lang="es-ES"/>
          </a:p>
        </p:txBody>
      </p:sp>
      <p:sp>
        <p:nvSpPr>
          <p:cNvPr id="35848" name="AutoShape 13"/>
          <p:cNvSpPr>
            <a:spLocks noChangeArrowheads="1"/>
          </p:cNvSpPr>
          <p:nvPr/>
        </p:nvSpPr>
        <p:spPr bwMode="auto">
          <a:xfrm rot="8413555">
            <a:off x="6532862" y="5553869"/>
            <a:ext cx="1081087" cy="360362"/>
          </a:xfrm>
          <a:custGeom>
            <a:avLst/>
            <a:gdLst>
              <a:gd name="T0" fmla="*/ 40581551 w 21600"/>
              <a:gd name="T1" fmla="*/ 0 h 21600"/>
              <a:gd name="T2" fmla="*/ 0 w 21600"/>
              <a:gd name="T3" fmla="*/ 3006036 h 21600"/>
              <a:gd name="T4" fmla="*/ 40581551 w 21600"/>
              <a:gd name="T5" fmla="*/ 6012073 h 21600"/>
              <a:gd name="T6" fmla="*/ 54108760 w 21600"/>
              <a:gd name="T7" fmla="*/ 300603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folHlink"/>
          </a:solidFill>
          <a:ln w="9525">
            <a:solidFill>
              <a:schemeClr val="folHlink"/>
            </a:solidFill>
            <a:miter lim="800000"/>
            <a:headEnd/>
            <a:tailEnd/>
          </a:ln>
        </p:spPr>
        <p:txBody>
          <a:bodyPr wrap="none" anchor="ctr"/>
          <a:lstStyle/>
          <a:p>
            <a:endParaRPr lang="es-ES"/>
          </a:p>
        </p:txBody>
      </p:sp>
    </p:spTree>
    <p:extLst>
      <p:ext uri="{BB962C8B-B14F-4D97-AF65-F5344CB8AC3E}">
        <p14:creationId xmlns:p14="http://schemas.microsoft.com/office/powerpoint/2010/main" val="1571170467"/>
      </p:ext>
    </p:extLst>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357188" y="357188"/>
            <a:ext cx="8429625" cy="6143625"/>
          </a:xfrm>
          <a:prstGeom prst="rect">
            <a:avLst/>
          </a:prstGeom>
          <a:noFill/>
          <a:ln w="9525">
            <a:noFill/>
            <a:miter lim="800000"/>
            <a:headEnd/>
            <a:tailEnd/>
          </a:ln>
          <a:effectLst>
            <a:prstShdw prst="shdw17" dist="17961" dir="2700000">
              <a:schemeClr val="accent1">
                <a:gamma/>
                <a:shade val="60000"/>
                <a:invGamma/>
                <a:alpha val="50000"/>
              </a:schemeClr>
            </a:prstShdw>
          </a:effectLst>
        </p:spPr>
      </p:pic>
    </p:spTree>
    <p:extLst>
      <p:ext uri="{BB962C8B-B14F-4D97-AF65-F5344CB8AC3E}">
        <p14:creationId xmlns:p14="http://schemas.microsoft.com/office/powerpoint/2010/main" val="2508609394"/>
      </p:ext>
    </p:extLst>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6" name="Rectangle 10"/>
          <p:cNvSpPr>
            <a:spLocks noChangeArrowheads="1"/>
          </p:cNvSpPr>
          <p:nvPr/>
        </p:nvSpPr>
        <p:spPr bwMode="auto">
          <a:xfrm>
            <a:off x="2555875" y="260350"/>
            <a:ext cx="3455988" cy="1008063"/>
          </a:xfrm>
          <a:prstGeom prst="rect">
            <a:avLst/>
          </a:prstGeom>
          <a:solidFill>
            <a:srgbClr val="FFFF00"/>
          </a:solidFill>
          <a:ln>
            <a:solidFill>
              <a:srgbClr val="C00000"/>
            </a:solidFill>
          </a:ln>
          <a:effectLst>
            <a:prstShdw prst="shdw18" dist="17961" dir="13500000">
              <a:schemeClr val="accent1">
                <a:gamma/>
                <a:shade val="60000"/>
                <a:invGamma/>
              </a:schemeClr>
            </a:prstShdw>
          </a:effectLst>
          <a:extLst/>
        </p:spPr>
        <p:txBody>
          <a:bodyPr wrap="none" anchor="ctr"/>
          <a:lstStyle/>
          <a:p>
            <a:pPr algn="ctr" eaLnBrk="1" hangingPunct="1">
              <a:defRPr/>
            </a:pPr>
            <a:endParaRPr lang="es-ES" sz="3600" dirty="0">
              <a:solidFill>
                <a:schemeClr val="folHlink"/>
              </a:solidFill>
            </a:endParaRPr>
          </a:p>
          <a:p>
            <a:pPr algn="ctr" eaLnBrk="1" hangingPunct="1">
              <a:defRPr/>
            </a:pPr>
            <a:r>
              <a:rPr lang="es-ES" sz="3600" b="1" dirty="0"/>
              <a:t>Glucagón</a:t>
            </a:r>
          </a:p>
          <a:p>
            <a:pPr algn="ctr" eaLnBrk="1" hangingPunct="1">
              <a:defRPr/>
            </a:pPr>
            <a:endParaRPr lang="es-ES" sz="3600" dirty="0">
              <a:solidFill>
                <a:schemeClr val="folHlink"/>
              </a:solidFill>
            </a:endParaRPr>
          </a:p>
        </p:txBody>
      </p:sp>
      <p:sp>
        <p:nvSpPr>
          <p:cNvPr id="106507" name="Oval 11"/>
          <p:cNvSpPr>
            <a:spLocks noChangeArrowheads="1"/>
          </p:cNvSpPr>
          <p:nvPr/>
        </p:nvSpPr>
        <p:spPr bwMode="auto">
          <a:xfrm>
            <a:off x="179388" y="4797425"/>
            <a:ext cx="3313112" cy="1657350"/>
          </a:xfrm>
          <a:prstGeom prst="ellipse">
            <a:avLst/>
          </a:prstGeom>
          <a:solidFill>
            <a:srgbClr val="FFFF00"/>
          </a:solidFill>
          <a:ln>
            <a:solidFill>
              <a:srgbClr val="C00000"/>
            </a:solidFill>
          </a:ln>
          <a:effectLst>
            <a:prstShdw prst="shdw18" dist="17961" dir="13500000">
              <a:schemeClr val="accent1">
                <a:gamma/>
                <a:shade val="60000"/>
                <a:invGamma/>
              </a:schemeClr>
            </a:prstShdw>
          </a:effectLst>
          <a:extLst/>
        </p:spPr>
        <p:txBody>
          <a:bodyPr wrap="none" anchor="ctr"/>
          <a:lstStyle/>
          <a:p>
            <a:pPr algn="ctr" eaLnBrk="1" hangingPunct="1">
              <a:defRPr/>
            </a:pPr>
            <a:r>
              <a:rPr lang="es-ES" sz="3600" b="1" dirty="0"/>
              <a:t>Efectos </a:t>
            </a:r>
          </a:p>
          <a:p>
            <a:pPr algn="ctr" eaLnBrk="1" hangingPunct="1">
              <a:defRPr/>
            </a:pPr>
            <a:r>
              <a:rPr lang="es-ES" sz="3600" b="1" dirty="0"/>
              <a:t>fisiológicos</a:t>
            </a:r>
          </a:p>
        </p:txBody>
      </p:sp>
      <p:sp>
        <p:nvSpPr>
          <p:cNvPr id="37892" name="AutoShape 14"/>
          <p:cNvSpPr>
            <a:spLocks noChangeArrowheads="1"/>
          </p:cNvSpPr>
          <p:nvPr/>
        </p:nvSpPr>
        <p:spPr bwMode="auto">
          <a:xfrm rot="1354568">
            <a:off x="0" y="260350"/>
            <a:ext cx="2122488" cy="4803775"/>
          </a:xfrm>
          <a:prstGeom prst="curvedRightArrow">
            <a:avLst>
              <a:gd name="adj1" fmla="val 15791"/>
              <a:gd name="adj2" fmla="val 90311"/>
              <a:gd name="adj3" fmla="val 42097"/>
            </a:avLst>
          </a:prstGeom>
          <a:solidFill>
            <a:schemeClr val="folHlink"/>
          </a:solidFill>
          <a:ln w="9525">
            <a:solidFill>
              <a:schemeClr val="tx1"/>
            </a:solidFill>
            <a:miter lim="800000"/>
            <a:headEnd/>
            <a:tailEnd/>
          </a:ln>
        </p:spPr>
        <p:txBody>
          <a:bodyPr wrap="none" anchor="ctr"/>
          <a:lstStyle/>
          <a:p>
            <a:pPr eaLnBrk="1" hangingPunct="1"/>
            <a:endParaRPr lang="es-ES"/>
          </a:p>
        </p:txBody>
      </p:sp>
      <p:sp>
        <p:nvSpPr>
          <p:cNvPr id="106511" name="AutoShape 15"/>
          <p:cNvSpPr>
            <a:spLocks noChangeArrowheads="1"/>
          </p:cNvSpPr>
          <p:nvPr/>
        </p:nvSpPr>
        <p:spPr bwMode="auto">
          <a:xfrm>
            <a:off x="3708400" y="1773238"/>
            <a:ext cx="5184775" cy="4319587"/>
          </a:xfrm>
          <a:prstGeom prst="wedgeRectCallout">
            <a:avLst>
              <a:gd name="adj1" fmla="val -30069"/>
              <a:gd name="adj2" fmla="val 32102"/>
            </a:avLst>
          </a:prstGeom>
          <a:blipFill>
            <a:blip r:embed="rId3"/>
            <a:tile tx="0" ty="0" sx="100000" sy="100000" flip="none" algn="tl"/>
          </a:blipFill>
          <a:ln w="38100">
            <a:solidFill>
              <a:schemeClr val="tx1"/>
            </a:solidFill>
          </a:ln>
          <a:effectLst>
            <a:prstShdw prst="shdw17" dist="17961" dir="2700000">
              <a:schemeClr val="accent1">
                <a:gamma/>
                <a:shade val="60000"/>
                <a:invGamma/>
              </a:schemeClr>
            </a:prstShdw>
          </a:effectLst>
          <a:extLst/>
        </p:spPr>
        <p:txBody>
          <a:bodyPr/>
          <a:lstStyle/>
          <a:p>
            <a:pPr eaLnBrk="1" hangingPunct="1">
              <a:buFontTx/>
              <a:buChar char="•"/>
              <a:defRPr/>
            </a:pPr>
            <a:r>
              <a:rPr lang="es-ES" sz="3600" dirty="0">
                <a:solidFill>
                  <a:schemeClr val="folHlink"/>
                </a:solidFill>
              </a:rPr>
              <a:t> </a:t>
            </a:r>
            <a:r>
              <a:rPr lang="es-ES" sz="3200" dirty="0">
                <a:solidFill>
                  <a:schemeClr val="folHlink"/>
                </a:solidFill>
              </a:rPr>
              <a:t>Acción importante sobre   </a:t>
            </a:r>
          </a:p>
          <a:p>
            <a:pPr eaLnBrk="1" hangingPunct="1">
              <a:defRPr/>
            </a:pPr>
            <a:r>
              <a:rPr lang="es-ES" sz="3200" dirty="0">
                <a:solidFill>
                  <a:schemeClr val="folHlink"/>
                </a:solidFill>
              </a:rPr>
              <a:t>  el metabolismo de los  </a:t>
            </a:r>
          </a:p>
          <a:p>
            <a:pPr eaLnBrk="1" hangingPunct="1">
              <a:defRPr/>
            </a:pPr>
            <a:r>
              <a:rPr lang="es-ES" sz="3200" dirty="0">
                <a:solidFill>
                  <a:schemeClr val="folHlink"/>
                </a:solidFill>
              </a:rPr>
              <a:t>  carbohidratos (</a:t>
            </a:r>
            <a:r>
              <a:rPr lang="es-ES" sz="3200" u="sng" dirty="0">
                <a:solidFill>
                  <a:schemeClr val="folHlink"/>
                </a:solidFill>
              </a:rPr>
              <a:t>hormona  </a:t>
            </a:r>
            <a:r>
              <a:rPr lang="es-ES" sz="3200" dirty="0">
                <a:solidFill>
                  <a:schemeClr val="folHlink"/>
                </a:solidFill>
              </a:rPr>
              <a:t>    </a:t>
            </a:r>
          </a:p>
          <a:p>
            <a:pPr eaLnBrk="1" hangingPunct="1">
              <a:defRPr/>
            </a:pPr>
            <a:r>
              <a:rPr lang="es-ES" sz="3200" dirty="0">
                <a:solidFill>
                  <a:schemeClr val="folHlink"/>
                </a:solidFill>
              </a:rPr>
              <a:t>  </a:t>
            </a:r>
            <a:r>
              <a:rPr lang="es-ES" sz="3200" u="sng" dirty="0" err="1">
                <a:solidFill>
                  <a:schemeClr val="folHlink"/>
                </a:solidFill>
              </a:rPr>
              <a:t>hiperglicemiante</a:t>
            </a:r>
            <a:r>
              <a:rPr lang="es-ES" sz="3200" dirty="0">
                <a:solidFill>
                  <a:schemeClr val="folHlink"/>
                </a:solidFill>
              </a:rPr>
              <a:t>).</a:t>
            </a:r>
          </a:p>
          <a:p>
            <a:pPr eaLnBrk="1" hangingPunct="1">
              <a:buFontTx/>
              <a:buChar char="•"/>
              <a:defRPr/>
            </a:pPr>
            <a:r>
              <a:rPr lang="es-ES" sz="3200" dirty="0">
                <a:solidFill>
                  <a:schemeClr val="folHlink"/>
                </a:solidFill>
              </a:rPr>
              <a:t> Efectos sobre el hígado</a:t>
            </a:r>
            <a:r>
              <a:rPr lang="es-ES" sz="3200" dirty="0"/>
              <a:t> </a:t>
            </a:r>
            <a:r>
              <a:rPr lang="es-ES" sz="3200" dirty="0">
                <a:solidFill>
                  <a:schemeClr val="folHlink"/>
                </a:solidFill>
              </a:rPr>
              <a:t>y </a:t>
            </a:r>
          </a:p>
          <a:p>
            <a:pPr eaLnBrk="1" hangingPunct="1">
              <a:defRPr/>
            </a:pPr>
            <a:r>
              <a:rPr lang="es-ES" sz="3200" dirty="0">
                <a:solidFill>
                  <a:schemeClr val="folHlink"/>
                </a:solidFill>
              </a:rPr>
              <a:t>  el tejido adiposo.</a:t>
            </a:r>
          </a:p>
          <a:p>
            <a:pPr eaLnBrk="1" hangingPunct="1">
              <a:buFontTx/>
              <a:buChar char="•"/>
              <a:defRPr/>
            </a:pPr>
            <a:r>
              <a:rPr lang="es-ES" sz="3200" dirty="0">
                <a:solidFill>
                  <a:schemeClr val="folHlink"/>
                </a:solidFill>
              </a:rPr>
              <a:t> Otros efectos: corazón, </a:t>
            </a:r>
          </a:p>
          <a:p>
            <a:pPr eaLnBrk="1" hangingPunct="1">
              <a:defRPr/>
            </a:pPr>
            <a:r>
              <a:rPr lang="es-ES" sz="3200" dirty="0">
                <a:solidFill>
                  <a:schemeClr val="folHlink"/>
                </a:solidFill>
              </a:rPr>
              <a:t>  secreción biliar y gástrica.</a:t>
            </a:r>
          </a:p>
        </p:txBody>
      </p:sp>
    </p:spTree>
    <p:extLst>
      <p:ext uri="{BB962C8B-B14F-4D97-AF65-F5344CB8AC3E}">
        <p14:creationId xmlns:p14="http://schemas.microsoft.com/office/powerpoint/2010/main" val="360050906"/>
      </p:ext>
    </p:extLst>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187450" y="274638"/>
            <a:ext cx="7488238" cy="1066800"/>
          </a:xfrm>
          <a:solidFill>
            <a:srgbClr val="FFFF00"/>
          </a:solidFill>
          <a:ln>
            <a:solidFill>
              <a:srgbClr val="C00000"/>
            </a:solidFill>
          </a:ln>
          <a:effectLst>
            <a:prstShdw prst="shdw17" dist="17961" dir="2700000">
              <a:schemeClr val="bg1">
                <a:gamma/>
                <a:shade val="60000"/>
                <a:invGamma/>
              </a:schemeClr>
            </a:prstShdw>
          </a:effectLst>
          <a:extLst/>
        </p:spPr>
        <p:txBody>
          <a:bodyPr/>
          <a:lstStyle/>
          <a:p>
            <a:pPr eaLnBrk="1" hangingPunct="1">
              <a:defRPr/>
            </a:pPr>
            <a:r>
              <a:rPr lang="es-ES" sz="3200" dirty="0" smtClean="0">
                <a:solidFill>
                  <a:schemeClr val="folHlink"/>
                </a:solidFill>
              </a:rPr>
              <a:t>ALTERACIÓN DE LA SECRECIÓN DE INSULINA. DEFICIENCIA </a:t>
            </a:r>
          </a:p>
        </p:txBody>
      </p:sp>
      <p:sp>
        <p:nvSpPr>
          <p:cNvPr id="39939" name="Rectangle 3"/>
          <p:cNvSpPr>
            <a:spLocks noGrp="1" noChangeArrowheads="1"/>
          </p:cNvSpPr>
          <p:nvPr>
            <p:ph type="body" idx="1"/>
          </p:nvPr>
        </p:nvSpPr>
        <p:spPr>
          <a:xfrm>
            <a:off x="457200" y="1773238"/>
            <a:ext cx="8229600" cy="4352925"/>
          </a:xfrm>
          <a:ln>
            <a:solidFill>
              <a:srgbClr val="C00000"/>
            </a:solidFill>
          </a:ln>
        </p:spPr>
        <p:txBody>
          <a:bodyPr/>
          <a:lstStyle/>
          <a:p>
            <a:pPr eaLnBrk="1" hangingPunct="1">
              <a:buFont typeface="Wingdings" pitchFamily="2" charset="2"/>
              <a:buChar char="Ø"/>
            </a:pPr>
            <a:r>
              <a:rPr lang="es-ES" dirty="0" smtClean="0">
                <a:solidFill>
                  <a:schemeClr val="folHlink"/>
                </a:solidFill>
              </a:rPr>
              <a:t>Diabetes Mellitus: síndrome endocrino  metabólico crónico, de etiología múltiple; caracterizado por </a:t>
            </a:r>
            <a:r>
              <a:rPr lang="es-ES" u="sng" dirty="0" smtClean="0">
                <a:solidFill>
                  <a:schemeClr val="folHlink"/>
                </a:solidFill>
              </a:rPr>
              <a:t>hiperglicemia</a:t>
            </a:r>
            <a:r>
              <a:rPr lang="es-ES" dirty="0" smtClean="0">
                <a:solidFill>
                  <a:schemeClr val="folHlink"/>
                </a:solidFill>
              </a:rPr>
              <a:t>, acompañado de trastornos del metabolismo de los carbohidratos, grasas y proteínas, producido por defecto de la secreción de insulina, de su acción periférica o ambas.</a:t>
            </a:r>
          </a:p>
        </p:txBody>
      </p:sp>
    </p:spTree>
    <p:extLst>
      <p:ext uri="{BB962C8B-B14F-4D97-AF65-F5344CB8AC3E}">
        <p14:creationId xmlns:p14="http://schemas.microsoft.com/office/powerpoint/2010/main" val="2525496453"/>
      </p:ext>
    </p:extLst>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12968"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7" y="4602907"/>
            <a:ext cx="8496944"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464800"/>
      </p:ext>
    </p:extLst>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857232"/>
            <a:ext cx="8786842" cy="6555641"/>
          </a:xfrm>
          <a:prstGeom prst="rect">
            <a:avLst/>
          </a:prstGeom>
        </p:spPr>
        <p:txBody>
          <a:bodyPr wrap="square">
            <a:spAutoFit/>
          </a:bodyPr>
          <a:lstStyle/>
          <a:p>
            <a:r>
              <a:rPr lang="es-ES" sz="2800" dirty="0" smtClean="0"/>
              <a:t>1.El sistema endocrino es un sistema regulador de las funciones corporales en conjunto y dependiente con el sistema nervioso.</a:t>
            </a:r>
          </a:p>
          <a:p>
            <a:r>
              <a:rPr lang="es-ES" sz="2800" dirty="0" smtClean="0"/>
              <a:t>2. </a:t>
            </a:r>
            <a:r>
              <a:rPr lang="es-MX" sz="2800" dirty="0" smtClean="0">
                <a:effectLst>
                  <a:outerShdw blurRad="38100" dist="38100" dir="2700000" algn="tl">
                    <a:srgbClr val="FFFFFF"/>
                  </a:outerShdw>
                </a:effectLst>
              </a:rPr>
              <a:t>La GH tiene efectos importantes sobre el crecimiento a través de la somatomedina. Se destacan además los numerosos efectos metabólicos de la misma, y el control de su secreción, así como las patologías asociadas a la desregulación de su secreción. </a:t>
            </a:r>
            <a:endParaRPr lang="es-ES" sz="2800" dirty="0" smtClean="0"/>
          </a:p>
          <a:p>
            <a:pPr lvl="0"/>
            <a:r>
              <a:rPr lang="es-ES" sz="2800" dirty="0" smtClean="0"/>
              <a:t>3. </a:t>
            </a:r>
            <a:r>
              <a:rPr lang="es-ES_tradnl" sz="2800" dirty="0" smtClean="0"/>
              <a:t>Las hormonas tiroideas hacen factible la maduración de todos los tejidos, particularmente del cerebro y del cartílago </a:t>
            </a:r>
            <a:r>
              <a:rPr lang="es-ES_tradnl" sz="2800" dirty="0" err="1" smtClean="0"/>
              <a:t>epifisiario</a:t>
            </a:r>
            <a:r>
              <a:rPr lang="es-ES_tradnl" sz="2800" dirty="0" smtClean="0"/>
              <a:t>. </a:t>
            </a:r>
          </a:p>
          <a:p>
            <a:pPr marL="342900" lvl="0" indent="-342900"/>
            <a:r>
              <a:rPr lang="es-ES_tradnl" sz="2800" dirty="0" smtClean="0">
                <a:solidFill>
                  <a:prstClr val="black"/>
                </a:solidFill>
              </a:rPr>
              <a:t>4. La </a:t>
            </a:r>
            <a:r>
              <a:rPr lang="es-ES_tradnl" sz="2800" dirty="0">
                <a:solidFill>
                  <a:prstClr val="black"/>
                </a:solidFill>
              </a:rPr>
              <a:t>hormona paratiroidea determina la mineralización</a:t>
            </a:r>
          </a:p>
          <a:p>
            <a:pPr lvl="0"/>
            <a:r>
              <a:rPr lang="es-ES_tradnl" sz="2800" dirty="0" smtClean="0">
                <a:solidFill>
                  <a:prstClr val="black"/>
                </a:solidFill>
              </a:rPr>
              <a:t>de </a:t>
            </a:r>
            <a:r>
              <a:rPr lang="es-ES_tradnl" sz="2800" dirty="0">
                <a:solidFill>
                  <a:prstClr val="black"/>
                </a:solidFill>
              </a:rPr>
              <a:t>los huesos y el mantenimiento de los niveles de Ca</a:t>
            </a:r>
            <a:r>
              <a:rPr lang="es-ES_tradnl" sz="2800" baseline="30000" dirty="0">
                <a:solidFill>
                  <a:prstClr val="black"/>
                </a:solidFill>
              </a:rPr>
              <a:t>++</a:t>
            </a:r>
          </a:p>
          <a:p>
            <a:pPr lvl="0"/>
            <a:r>
              <a:rPr lang="es-ES_tradnl" sz="2800" dirty="0">
                <a:solidFill>
                  <a:prstClr val="black"/>
                </a:solidFill>
              </a:rPr>
              <a:t> </a:t>
            </a:r>
            <a:r>
              <a:rPr lang="es-ES_tradnl" sz="2800" dirty="0" smtClean="0">
                <a:solidFill>
                  <a:prstClr val="black"/>
                </a:solidFill>
              </a:rPr>
              <a:t>en </a:t>
            </a:r>
            <a:r>
              <a:rPr lang="es-ES_tradnl" sz="2800" dirty="0">
                <a:solidFill>
                  <a:prstClr val="black"/>
                </a:solidFill>
              </a:rPr>
              <a:t>sangre, importante en diversas funciones fisiológicas.</a:t>
            </a:r>
          </a:p>
          <a:p>
            <a:endParaRPr lang="es-ES_tradnl" sz="2800" dirty="0" smtClean="0"/>
          </a:p>
        </p:txBody>
      </p:sp>
      <p:sp>
        <p:nvSpPr>
          <p:cNvPr id="3" name="2 CuadroTexto"/>
          <p:cNvSpPr txBox="1"/>
          <p:nvPr/>
        </p:nvSpPr>
        <p:spPr>
          <a:xfrm>
            <a:off x="785786" y="128124"/>
            <a:ext cx="6500858" cy="707886"/>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8000"/>
            </a:solidFill>
          </a:ln>
          <a:effectLst>
            <a:outerShdw blurRad="50800" dist="50800" dir="5400000" algn="ctr" rotWithShape="0">
              <a:schemeClr val="accent3">
                <a:lumMod val="60000"/>
                <a:lumOff val="40000"/>
              </a:schemeClr>
            </a:outerShdw>
          </a:effectLst>
        </p:spPr>
        <p:txBody>
          <a:bodyPr wrap="square" rtlCol="0">
            <a:spAutoFit/>
          </a:bodyPr>
          <a:lstStyle/>
          <a:p>
            <a:pPr algn="ctr"/>
            <a:r>
              <a:rPr lang="es-ES" sz="4000" b="1" dirty="0" smtClean="0">
                <a:solidFill>
                  <a:schemeClr val="accent2">
                    <a:lumMod val="50000"/>
                  </a:schemeClr>
                </a:solidFill>
              </a:rPr>
              <a:t>Conclusiones</a:t>
            </a:r>
            <a:endParaRPr lang="es-ES" sz="4000" b="1" dirty="0">
              <a:solidFill>
                <a:schemeClr val="accent2">
                  <a:lumMod val="50000"/>
                </a:schemeClr>
              </a:solidFill>
            </a:endParaRP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a:srcRect/>
          <a:stretch>
            <a:fillRect/>
          </a:stretch>
        </p:blipFill>
        <p:spPr bwMode="auto">
          <a:xfrm>
            <a:off x="323528" y="857232"/>
            <a:ext cx="8640960" cy="5740120"/>
          </a:xfrm>
          <a:prstGeom prst="rect">
            <a:avLst/>
          </a:prstGeom>
          <a:noFill/>
          <a:ln w="28575">
            <a:solidFill>
              <a:srgbClr val="008000"/>
            </a:solidFill>
            <a:miter lim="800000"/>
            <a:headEnd/>
            <a:tailEnd/>
          </a:ln>
          <a:effectLst/>
        </p:spPr>
      </p:pic>
      <p:sp>
        <p:nvSpPr>
          <p:cNvPr id="3" name="2 CuadroTexto"/>
          <p:cNvSpPr txBox="1"/>
          <p:nvPr/>
        </p:nvSpPr>
        <p:spPr>
          <a:xfrm>
            <a:off x="1643042" y="0"/>
            <a:ext cx="5143536" cy="769441"/>
          </a:xfrm>
          <a:prstGeom prst="rect">
            <a:avLst/>
          </a:prstGeom>
          <a:noFill/>
        </p:spPr>
        <p:txBody>
          <a:bodyPr wrap="square" rtlCol="0">
            <a:spAutoFit/>
          </a:bodyPr>
          <a:lstStyle/>
          <a:p>
            <a:pPr algn="ctr"/>
            <a:r>
              <a:rPr lang="es-ES" sz="4400" b="1" i="1"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228600" dist="50800" dir="5400000" algn="ctr" rotWithShape="0">
                    <a:srgbClr val="92D050">
                      <a:alpha val="71000"/>
                    </a:srgbClr>
                  </a:outerShdw>
                </a:effectLst>
              </a:rPr>
              <a:t>Efectos Fisiológicos</a:t>
            </a:r>
            <a:endParaRPr lang="es-ES" sz="4400" b="1" dirty="0"/>
          </a:p>
        </p:txBody>
      </p:sp>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60648"/>
            <a:ext cx="9143999" cy="6192688"/>
          </a:xfrm>
        </p:spPr>
        <p:txBody>
          <a:bodyPr>
            <a:noAutofit/>
          </a:bodyPr>
          <a:lstStyle/>
          <a:p>
            <a:pPr marL="0" lvl="0" indent="0">
              <a:spcBef>
                <a:spcPts val="0"/>
              </a:spcBef>
              <a:buNone/>
            </a:pPr>
            <a:r>
              <a:rPr lang="es-ES_tradnl" sz="2800" dirty="0" smtClean="0"/>
              <a:t>5. </a:t>
            </a:r>
            <a:r>
              <a:rPr lang="es-ES" sz="2800" dirty="0" smtClean="0">
                <a:solidFill>
                  <a:prstClr val="black"/>
                </a:solidFill>
              </a:rPr>
              <a:t>Las  </a:t>
            </a:r>
            <a:r>
              <a:rPr lang="es-ES" sz="2800" dirty="0">
                <a:solidFill>
                  <a:prstClr val="black"/>
                </a:solidFill>
              </a:rPr>
              <a:t>catecolaminas </a:t>
            </a:r>
            <a:r>
              <a:rPr lang="es-ES" sz="2800" dirty="0" smtClean="0">
                <a:solidFill>
                  <a:prstClr val="black"/>
                </a:solidFill>
              </a:rPr>
              <a:t>y </a:t>
            </a:r>
            <a:r>
              <a:rPr lang="es-ES" sz="2800" dirty="0">
                <a:solidFill>
                  <a:prstClr val="black"/>
                </a:solidFill>
              </a:rPr>
              <a:t>los  </a:t>
            </a:r>
            <a:r>
              <a:rPr lang="es-ES" sz="2800" dirty="0" smtClean="0">
                <a:solidFill>
                  <a:prstClr val="black"/>
                </a:solidFill>
              </a:rPr>
              <a:t>glucocorticoides </a:t>
            </a:r>
            <a:r>
              <a:rPr lang="es-ES" sz="2800" dirty="0">
                <a:solidFill>
                  <a:prstClr val="black"/>
                </a:solidFill>
              </a:rPr>
              <a:t>son las hormonas </a:t>
            </a:r>
            <a:r>
              <a:rPr lang="es-ES" sz="2800" dirty="0" smtClean="0">
                <a:solidFill>
                  <a:prstClr val="black"/>
                </a:solidFill>
              </a:rPr>
              <a:t>más </a:t>
            </a:r>
            <a:r>
              <a:rPr lang="es-ES" sz="2800" dirty="0">
                <a:solidFill>
                  <a:prstClr val="black"/>
                </a:solidFill>
              </a:rPr>
              <a:t>importantes que contribuyen a la adaptación del </a:t>
            </a:r>
            <a:r>
              <a:rPr lang="es-ES" sz="2800" dirty="0" smtClean="0">
                <a:solidFill>
                  <a:prstClr val="black"/>
                </a:solidFill>
              </a:rPr>
              <a:t>organismo </a:t>
            </a:r>
            <a:r>
              <a:rPr lang="es-ES" sz="2800" dirty="0">
                <a:solidFill>
                  <a:prstClr val="black"/>
                </a:solidFill>
              </a:rPr>
              <a:t>durante situaciones de estrés.</a:t>
            </a:r>
          </a:p>
          <a:p>
            <a:pPr marL="0" lvl="0" indent="0">
              <a:spcBef>
                <a:spcPts val="0"/>
              </a:spcBef>
              <a:buNone/>
            </a:pPr>
            <a:r>
              <a:rPr lang="es-ES" sz="2800" dirty="0" smtClean="0">
                <a:solidFill>
                  <a:prstClr val="black"/>
                </a:solidFill>
              </a:rPr>
              <a:t>6. El cortisol  </a:t>
            </a:r>
            <a:r>
              <a:rPr lang="es-ES" sz="2800" dirty="0">
                <a:solidFill>
                  <a:prstClr val="black"/>
                </a:solidFill>
              </a:rPr>
              <a:t>tiene  acciones sobre el </a:t>
            </a:r>
            <a:r>
              <a:rPr lang="es-ES" sz="2800" dirty="0" smtClean="0">
                <a:solidFill>
                  <a:prstClr val="black"/>
                </a:solidFill>
              </a:rPr>
              <a:t>metabolismo </a:t>
            </a:r>
            <a:r>
              <a:rPr lang="es-ES" sz="2800" dirty="0">
                <a:solidFill>
                  <a:prstClr val="black"/>
                </a:solidFill>
              </a:rPr>
              <a:t>de los glúcidos, lípidos y proteínas,  y </a:t>
            </a:r>
            <a:r>
              <a:rPr lang="es-ES" sz="2800" dirty="0" smtClean="0">
                <a:solidFill>
                  <a:prstClr val="black"/>
                </a:solidFill>
              </a:rPr>
              <a:t>además </a:t>
            </a:r>
            <a:r>
              <a:rPr lang="es-ES" sz="2800" dirty="0">
                <a:solidFill>
                  <a:prstClr val="black"/>
                </a:solidFill>
              </a:rPr>
              <a:t>posee otros efectos como el antiinflamatorio </a:t>
            </a:r>
            <a:r>
              <a:rPr lang="es-ES" sz="2800" dirty="0" smtClean="0">
                <a:solidFill>
                  <a:prstClr val="black"/>
                </a:solidFill>
              </a:rPr>
              <a:t>e inmunosupresor. </a:t>
            </a:r>
            <a:r>
              <a:rPr lang="es-ES" sz="2800" kern="0" dirty="0" smtClean="0">
                <a:solidFill>
                  <a:prstClr val="black"/>
                </a:solidFill>
              </a:rPr>
              <a:t> La regulación de su  secreción ocurre por retroalimentación negativa y participan el hipotálamo y la hipófisis, siendo el estrés uno de los estímulos más potentes de  su secreción.</a:t>
            </a:r>
            <a:r>
              <a:rPr lang="es-ES" sz="2800" dirty="0" smtClean="0"/>
              <a:t> </a:t>
            </a:r>
          </a:p>
          <a:p>
            <a:pPr marL="0" indent="0">
              <a:spcBef>
                <a:spcPts val="0"/>
              </a:spcBef>
              <a:buNone/>
              <a:defRPr/>
            </a:pPr>
            <a:r>
              <a:rPr lang="es-ES" sz="2800" dirty="0" smtClean="0"/>
              <a:t>7. La regulación de la glicemia depende de múltiples factores, tanto hormonales como no hormonales, proceso en el que la insulina y el glucagón cumplen un rol muy importante por sus diversos efectos fisiológicos sobre el metabolismo de los carbohidratos. </a:t>
            </a:r>
          </a:p>
          <a:p>
            <a:pPr lvl="0">
              <a:spcBef>
                <a:spcPts val="0"/>
              </a:spcBef>
              <a:buNone/>
              <a:defRPr/>
            </a:pPr>
            <a:endParaRPr lang="es-ES" sz="2800" kern="0" dirty="0">
              <a:solidFill>
                <a:prstClr val="black"/>
              </a:solidFill>
            </a:endParaRPr>
          </a:p>
          <a:p>
            <a:pPr>
              <a:spcBef>
                <a:spcPts val="0"/>
              </a:spcBef>
              <a:buNone/>
            </a:pPr>
            <a:endParaRPr lang="es-ES" sz="2800" dirty="0"/>
          </a:p>
        </p:txBody>
      </p:sp>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28662" y="1643050"/>
            <a:ext cx="7215238" cy="3995750"/>
          </a:xfrm>
        </p:spPr>
        <p:txBody>
          <a:bodyPr/>
          <a:lstStyle/>
          <a:p>
            <a:pPr marL="457200" indent="-457200">
              <a:buClr>
                <a:srgbClr val="FFFF00"/>
              </a:buClr>
            </a:pPr>
            <a:endParaRPr lang="es-ES" dirty="0"/>
          </a:p>
        </p:txBody>
      </p:sp>
      <p:sp>
        <p:nvSpPr>
          <p:cNvPr id="4" name="3 Rectángulo"/>
          <p:cNvSpPr/>
          <p:nvPr/>
        </p:nvSpPr>
        <p:spPr>
          <a:xfrm>
            <a:off x="1214414" y="1857364"/>
            <a:ext cx="6572296" cy="3046988"/>
          </a:xfrm>
          <a:prstGeom prst="rect">
            <a:avLst/>
          </a:prstGeom>
        </p:spPr>
        <p:txBody>
          <a:bodyPr wrap="square">
            <a:spAutoFit/>
          </a:bodyPr>
          <a:lstStyle/>
          <a:p>
            <a:pPr marL="514350" indent="-514350">
              <a:buAutoNum type="arabicPeriod"/>
            </a:pPr>
            <a:r>
              <a:rPr lang="es-ES" sz="3200" dirty="0" smtClean="0"/>
              <a:t>Libro de Morfofisiología Humana. Tomo II, Autores cubanos. </a:t>
            </a:r>
            <a:r>
              <a:rPr lang="es-ES" sz="3200" dirty="0" err="1" smtClean="0"/>
              <a:t>Ecimed</a:t>
            </a:r>
            <a:r>
              <a:rPr lang="es-ES" sz="3200" dirty="0" smtClean="0"/>
              <a:t>, 2015. Formato digital.</a:t>
            </a:r>
          </a:p>
          <a:p>
            <a:pPr marL="514350" indent="-514350">
              <a:buClr>
                <a:srgbClr val="FFFF00"/>
              </a:buClr>
            </a:pPr>
            <a:r>
              <a:rPr lang="es-ES" sz="3200" dirty="0" smtClean="0"/>
              <a:t>2.  </a:t>
            </a:r>
            <a:r>
              <a:rPr lang="es-ES" sz="3200" dirty="0" err="1" smtClean="0"/>
              <a:t>Gayton</a:t>
            </a:r>
            <a:r>
              <a:rPr lang="es-ES" sz="3200" dirty="0" smtClean="0"/>
              <a:t> – Hall. Tratado de Fisiología Médica. 9</a:t>
            </a:r>
            <a:r>
              <a:rPr lang="es-ES" sz="3200" baseline="30000" dirty="0" smtClean="0"/>
              <a:t>na</a:t>
            </a:r>
            <a:r>
              <a:rPr lang="es-ES" sz="3200" dirty="0" smtClean="0"/>
              <a:t> Edición.  </a:t>
            </a:r>
          </a:p>
          <a:p>
            <a:pPr marL="457200" indent="-457200">
              <a:buClr>
                <a:srgbClr val="FFFF00"/>
              </a:buClr>
            </a:pPr>
            <a:endParaRPr lang="es-ES" sz="3200" dirty="0"/>
          </a:p>
        </p:txBody>
      </p:sp>
      <p:sp>
        <p:nvSpPr>
          <p:cNvPr id="5" name="4 Rectángulo"/>
          <p:cNvSpPr/>
          <p:nvPr/>
        </p:nvSpPr>
        <p:spPr>
          <a:xfrm>
            <a:off x="2285984" y="785794"/>
            <a:ext cx="4572000" cy="1446550"/>
          </a:xfrm>
          <a:prstGeom prst="rect">
            <a:avLst/>
          </a:prstGeom>
        </p:spPr>
        <p:txBody>
          <a:bodyPr>
            <a:spAutoFit/>
          </a:bodyPr>
          <a:lstStyle/>
          <a:p>
            <a:r>
              <a:rPr lang="es-ES" sz="4400" b="1" i="1" dirty="0" smtClean="0">
                <a:effectLst>
                  <a:outerShdw blurRad="228600" dist="50800" dir="5400000" algn="ctr" rotWithShape="0">
                    <a:srgbClr val="92D050">
                      <a:alpha val="71000"/>
                    </a:srgbClr>
                  </a:outerShdw>
                </a:effectLst>
              </a:rPr>
              <a:t>Bibliografía </a:t>
            </a:r>
            <a:r>
              <a:rPr lang="es-ES" sz="4400" dirty="0" smtClean="0"/>
              <a:t/>
            </a:r>
            <a:br>
              <a:rPr lang="es-ES" sz="4400" dirty="0" smtClean="0"/>
            </a:br>
            <a:endParaRPr lang="es-ES" sz="4400" dirty="0"/>
          </a:p>
        </p:txBody>
      </p:sp>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a:srcRect/>
          <a:stretch>
            <a:fillRect/>
          </a:stretch>
        </p:blipFill>
        <p:spPr bwMode="auto">
          <a:xfrm>
            <a:off x="357158" y="1643050"/>
            <a:ext cx="8286808" cy="1247775"/>
          </a:xfrm>
          <a:prstGeom prst="rect">
            <a:avLst/>
          </a:prstGeom>
          <a:noFill/>
          <a:ln w="9525">
            <a:solidFill>
              <a:srgbClr val="008000"/>
            </a:solidFill>
            <a:miter lim="800000"/>
            <a:headEnd/>
            <a:tailEnd/>
          </a:ln>
          <a:effectLst/>
        </p:spPr>
      </p:pic>
      <p:pic>
        <p:nvPicPr>
          <p:cNvPr id="175107" name="Picture 3"/>
          <p:cNvPicPr>
            <a:picLocks noChangeAspect="1" noChangeArrowheads="1"/>
          </p:cNvPicPr>
          <p:nvPr/>
        </p:nvPicPr>
        <p:blipFill>
          <a:blip r:embed="rId3"/>
          <a:srcRect/>
          <a:stretch>
            <a:fillRect/>
          </a:stretch>
        </p:blipFill>
        <p:spPr bwMode="auto">
          <a:xfrm>
            <a:off x="428596" y="3214686"/>
            <a:ext cx="8286808" cy="1295400"/>
          </a:xfrm>
          <a:prstGeom prst="rect">
            <a:avLst/>
          </a:prstGeom>
          <a:noFill/>
          <a:ln w="9525">
            <a:solidFill>
              <a:srgbClr val="008000"/>
            </a:solidFill>
            <a:miter lim="800000"/>
            <a:headEnd/>
            <a:tailEnd/>
          </a:ln>
          <a:effectLst/>
        </p:spPr>
      </p:pic>
      <p:pic>
        <p:nvPicPr>
          <p:cNvPr id="175108" name="Picture 4"/>
          <p:cNvPicPr>
            <a:picLocks noChangeAspect="1" noChangeArrowheads="1"/>
          </p:cNvPicPr>
          <p:nvPr/>
        </p:nvPicPr>
        <p:blipFill>
          <a:blip r:embed="rId4"/>
          <a:srcRect/>
          <a:stretch>
            <a:fillRect/>
          </a:stretch>
        </p:blipFill>
        <p:spPr bwMode="auto">
          <a:xfrm>
            <a:off x="500034" y="4786322"/>
            <a:ext cx="5648325" cy="847725"/>
          </a:xfrm>
          <a:prstGeom prst="rect">
            <a:avLst/>
          </a:prstGeom>
          <a:noFill/>
          <a:ln w="9525">
            <a:solidFill>
              <a:srgbClr val="008000"/>
            </a:solidFill>
            <a:miter lim="800000"/>
            <a:headEnd/>
            <a:tailEnd/>
          </a:ln>
          <a:effectLst/>
        </p:spPr>
      </p:pic>
      <p:sp>
        <p:nvSpPr>
          <p:cNvPr id="5" name="4 CuadroTexto"/>
          <p:cNvSpPr txBox="1"/>
          <p:nvPr/>
        </p:nvSpPr>
        <p:spPr>
          <a:xfrm>
            <a:off x="928662" y="500042"/>
            <a:ext cx="7929618" cy="707886"/>
          </a:xfrm>
          <a:prstGeom prst="rect">
            <a:avLst/>
          </a:prstGeom>
          <a:noFill/>
        </p:spPr>
        <p:txBody>
          <a:bodyPr wrap="square" rtlCol="0">
            <a:spAutoFit/>
          </a:bodyPr>
          <a:lstStyle/>
          <a:p>
            <a:r>
              <a:rPr lang="es-ES" sz="4000" b="1" dirty="0" smtClean="0"/>
              <a:t>Control de la Secreción Hormonal</a:t>
            </a:r>
            <a:endParaRPr lang="es-ES" sz="4000" b="1" dirty="0"/>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2"/>
          <a:srcRect/>
          <a:stretch>
            <a:fillRect/>
          </a:stretch>
        </p:blipFill>
        <p:spPr bwMode="auto">
          <a:xfrm>
            <a:off x="1" y="1000108"/>
            <a:ext cx="4286248" cy="4929221"/>
          </a:xfrm>
          <a:prstGeom prst="rect">
            <a:avLst/>
          </a:prstGeom>
          <a:noFill/>
          <a:ln w="9525">
            <a:solidFill>
              <a:srgbClr val="008000"/>
            </a:solidFill>
            <a:miter lim="800000"/>
            <a:headEnd/>
            <a:tailEnd/>
          </a:ln>
          <a:effectLst/>
        </p:spPr>
      </p:pic>
      <p:pic>
        <p:nvPicPr>
          <p:cNvPr id="177155" name="Picture 3"/>
          <p:cNvPicPr>
            <a:picLocks noChangeAspect="1" noChangeArrowheads="1"/>
          </p:cNvPicPr>
          <p:nvPr/>
        </p:nvPicPr>
        <p:blipFill>
          <a:blip r:embed="rId3"/>
          <a:srcRect/>
          <a:stretch>
            <a:fillRect/>
          </a:stretch>
        </p:blipFill>
        <p:spPr bwMode="auto">
          <a:xfrm>
            <a:off x="4572000" y="1000108"/>
            <a:ext cx="4286248" cy="5000660"/>
          </a:xfrm>
          <a:prstGeom prst="rect">
            <a:avLst/>
          </a:prstGeom>
          <a:noFill/>
          <a:ln w="9525">
            <a:solidFill>
              <a:srgbClr val="008000"/>
            </a:solidFill>
            <a:miter lim="800000"/>
            <a:headEnd/>
            <a:tailEnd/>
          </a:ln>
          <a:effectLst/>
        </p:spPr>
      </p:pic>
      <p:sp>
        <p:nvSpPr>
          <p:cNvPr id="4" name="3 CuadroTexto"/>
          <p:cNvSpPr txBox="1"/>
          <p:nvPr/>
        </p:nvSpPr>
        <p:spPr>
          <a:xfrm>
            <a:off x="1142976" y="214290"/>
            <a:ext cx="7643866" cy="646331"/>
          </a:xfrm>
          <a:prstGeom prst="rect">
            <a:avLst/>
          </a:prstGeom>
          <a:noFill/>
        </p:spPr>
        <p:txBody>
          <a:bodyPr wrap="square" rtlCol="0">
            <a:spAutoFit/>
          </a:bodyPr>
          <a:lstStyle/>
          <a:p>
            <a:r>
              <a:rPr lang="es-ES" sz="3600" b="1" dirty="0" smtClean="0"/>
              <a:t>Control de la Regulación Hormonal</a:t>
            </a:r>
            <a:endParaRPr lang="es-ES" sz="3600" b="1" dirty="0"/>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214290"/>
            <a:ext cx="4572032" cy="114300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tx1"/>
                </a:solidFill>
              </a:rPr>
              <a:t>Solución del problema </a:t>
            </a:r>
            <a:endParaRPr lang="es-ES" sz="3600" b="1" dirty="0">
              <a:solidFill>
                <a:schemeClr val="tx1"/>
              </a:solidFill>
            </a:endParaRPr>
          </a:p>
        </p:txBody>
      </p:sp>
      <p:sp>
        <p:nvSpPr>
          <p:cNvPr id="3" name="2 CuadroTexto"/>
          <p:cNvSpPr txBox="1"/>
          <p:nvPr/>
        </p:nvSpPr>
        <p:spPr>
          <a:xfrm>
            <a:off x="323528" y="1613991"/>
            <a:ext cx="3888432" cy="461665"/>
          </a:xfrm>
          <a:prstGeom prst="rect">
            <a:avLst/>
          </a:prstGeom>
          <a:noFill/>
          <a:ln>
            <a:solidFill>
              <a:srgbClr val="008000"/>
            </a:solidFill>
          </a:ln>
        </p:spPr>
        <p:txBody>
          <a:bodyPr wrap="square" rtlCol="0">
            <a:spAutoFit/>
          </a:bodyPr>
          <a:lstStyle/>
          <a:p>
            <a:r>
              <a:rPr lang="es-ES" sz="2400" b="1" dirty="0" smtClean="0"/>
              <a:t>Por defecto en su secreción </a:t>
            </a:r>
            <a:endParaRPr lang="es-ES" sz="2400" b="1" dirty="0"/>
          </a:p>
        </p:txBody>
      </p:sp>
      <p:sp>
        <p:nvSpPr>
          <p:cNvPr id="6" name="5 CuadroTexto"/>
          <p:cNvSpPr txBox="1"/>
          <p:nvPr/>
        </p:nvSpPr>
        <p:spPr>
          <a:xfrm>
            <a:off x="4735109" y="1517169"/>
            <a:ext cx="4176464" cy="461665"/>
          </a:xfrm>
          <a:prstGeom prst="rect">
            <a:avLst/>
          </a:prstGeom>
          <a:noFill/>
          <a:ln>
            <a:solidFill>
              <a:srgbClr val="008000"/>
            </a:solidFill>
          </a:ln>
        </p:spPr>
        <p:txBody>
          <a:bodyPr wrap="square" rtlCol="0">
            <a:spAutoFit/>
          </a:bodyPr>
          <a:lstStyle/>
          <a:p>
            <a:r>
              <a:rPr lang="es-ES" sz="2400" b="1" dirty="0" smtClean="0"/>
              <a:t>Por Exceso en su secreción </a:t>
            </a:r>
            <a:endParaRPr lang="es-ES" sz="2400" b="1" dirty="0"/>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0" y="3071810"/>
            <a:ext cx="9144000" cy="3786190"/>
          </a:xfrm>
          <a:prstGeom prst="rect">
            <a:avLst/>
          </a:prstGeom>
          <a:noFill/>
          <a:ln w="9525">
            <a:noFill/>
            <a:miter lim="800000"/>
            <a:headEnd/>
            <a:tailEnd/>
          </a:ln>
          <a:effectLst/>
        </p:spPr>
      </p:pic>
      <p:sp>
        <p:nvSpPr>
          <p:cNvPr id="5" name="4 Rectángulo"/>
          <p:cNvSpPr/>
          <p:nvPr/>
        </p:nvSpPr>
        <p:spPr>
          <a:xfrm>
            <a:off x="0" y="0"/>
            <a:ext cx="3131840" cy="112474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rPr>
              <a:t>Problema </a:t>
            </a:r>
          </a:p>
          <a:p>
            <a:pPr algn="ctr"/>
            <a:r>
              <a:rPr lang="es-ES" sz="4400" b="1" dirty="0" smtClean="0">
                <a:solidFill>
                  <a:schemeClr val="tx1"/>
                </a:solidFill>
              </a:rPr>
              <a:t>Docente # 2</a:t>
            </a:r>
            <a:endParaRPr lang="es-ES" sz="4400" b="1" dirty="0">
              <a:solidFill>
                <a:schemeClr val="tx1"/>
              </a:solidFill>
            </a:endParaRPr>
          </a:p>
        </p:txBody>
      </p:sp>
      <p:sp>
        <p:nvSpPr>
          <p:cNvPr id="3" name="2 CuadroTexto"/>
          <p:cNvSpPr txBox="1"/>
          <p:nvPr/>
        </p:nvSpPr>
        <p:spPr>
          <a:xfrm>
            <a:off x="323528" y="1418755"/>
            <a:ext cx="2088232" cy="923330"/>
          </a:xfrm>
          <a:prstGeom prst="rect">
            <a:avLst/>
          </a:prstGeom>
          <a:noFill/>
          <a:ln>
            <a:solidFill>
              <a:srgbClr val="008000"/>
            </a:solidFill>
          </a:ln>
        </p:spPr>
        <p:txBody>
          <a:bodyPr wrap="square" rtlCol="0">
            <a:spAutoFit/>
          </a:bodyPr>
          <a:lstStyle/>
          <a:p>
            <a:r>
              <a:rPr lang="es-ES" b="1" dirty="0" smtClean="0"/>
              <a:t>Bocio endémico </a:t>
            </a:r>
          </a:p>
          <a:p>
            <a:r>
              <a:rPr lang="es-ES" b="1" dirty="0" smtClean="0"/>
              <a:t>en habitantes del Himalaya</a:t>
            </a:r>
            <a:endParaRPr lang="es-ES" b="1" dirty="0"/>
          </a:p>
        </p:txBody>
      </p:sp>
      <p:sp>
        <p:nvSpPr>
          <p:cNvPr id="4" name="3 Flecha derecha"/>
          <p:cNvSpPr/>
          <p:nvPr/>
        </p:nvSpPr>
        <p:spPr>
          <a:xfrm>
            <a:off x="2555776" y="1700808"/>
            <a:ext cx="576064" cy="288032"/>
          </a:xfrm>
          <a:prstGeom prst="rightArrow">
            <a:avLst/>
          </a:prstGeom>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srcRect/>
          <a:stretch>
            <a:fillRect/>
          </a:stretch>
        </p:blipFill>
        <p:spPr bwMode="auto">
          <a:xfrm>
            <a:off x="18196" y="4714884"/>
            <a:ext cx="4409788" cy="2009775"/>
          </a:xfrm>
          <a:prstGeom prst="rect">
            <a:avLst/>
          </a:prstGeom>
          <a:noFill/>
          <a:ln w="9525">
            <a:noFill/>
            <a:miter lim="800000"/>
            <a:headEnd/>
            <a:tailEnd/>
          </a:ln>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80728"/>
            <a:ext cx="4513709" cy="473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10315</TotalTime>
  <Words>4030</Words>
  <Application>Microsoft Office PowerPoint</Application>
  <PresentationFormat>Presentación en pantalla (4:3)</PresentationFormat>
  <Paragraphs>356</Paragraphs>
  <Slides>41</Slides>
  <Notes>21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Presentación de PowerPoint</vt:lpstr>
      <vt:lpstr>Presentación de PowerPoint</vt:lpstr>
      <vt:lpstr>Objetivos A modo de familiarización: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MÉDULA SUPRARRENAL. SECRECIÓN HORMONAL</vt:lpstr>
      <vt:lpstr>ACCIONES HORMONALES DE LA ADRENALINA</vt:lpstr>
      <vt:lpstr>Presentación de PowerPoint</vt:lpstr>
      <vt:lpstr>Presentación de PowerPoint</vt:lpstr>
      <vt:lpstr>EL CORTISOL.  EFECTOS METABÓLICOS</vt:lpstr>
      <vt:lpstr>CORTISOL: OTROS EFECTOS</vt:lpstr>
      <vt:lpstr>REGULACIÓN DE LA SECRECIÓN DE CORTISOL:</vt:lpstr>
      <vt:lpstr>Presentación de PowerPoint</vt:lpstr>
      <vt:lpstr>Presentación de PowerPoint</vt:lpstr>
      <vt:lpstr>Presentación de PowerPoint</vt:lpstr>
      <vt:lpstr>¿CONSIDERA USTED QUE EXISTEN MODIFICACIONES DE LA GLICEMIA DESPUÉS DE LA INGESTIÓN DE ALIMENTOS?</vt:lpstr>
      <vt:lpstr>Presentación de PowerPoint</vt:lpstr>
      <vt:lpstr>VALORES DE GLUCOSA SANGUÍNEA</vt:lpstr>
      <vt:lpstr>Presentación de PowerPoint</vt:lpstr>
      <vt:lpstr>Presentación de PowerPoint</vt:lpstr>
      <vt:lpstr>DIABETES ENDOCRINAS</vt:lpstr>
      <vt:lpstr>Presentación de PowerPoint</vt:lpstr>
      <vt:lpstr>Presentación de PowerPoint</vt:lpstr>
      <vt:lpstr>Presentación de PowerPoint</vt:lpstr>
      <vt:lpstr>ALTERACIÓN DE LA SECRECIÓN DE INSULINA. DEFICIENCIA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MORFOFISIOLOGÍA  HUMANA V</dc:title>
  <dc:creator>Abel-Roberto</dc:creator>
  <cp:lastModifiedBy>MARIO</cp:lastModifiedBy>
  <cp:revision>1155</cp:revision>
  <dcterms:created xsi:type="dcterms:W3CDTF">2013-09-08T16:34:26Z</dcterms:created>
  <dcterms:modified xsi:type="dcterms:W3CDTF">2020-09-14T15:33:27Z</dcterms:modified>
</cp:coreProperties>
</file>