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4"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80" r:id="rId18"/>
    <p:sldId id="272" r:id="rId19"/>
    <p:sldId id="279" r:id="rId20"/>
    <p:sldId id="273" r:id="rId21"/>
    <p:sldId id="274" r:id="rId22"/>
    <p:sldId id="275" r:id="rId23"/>
    <p:sldId id="276" r:id="rId24"/>
    <p:sldId id="277" r:id="rId25"/>
    <p:sldId id="278" r:id="rId26"/>
  </p:sldIdLst>
  <p:sldSz cx="9144000" cy="6858000" type="screen4x3"/>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6503" autoAdjust="0"/>
    <p:restoredTop sz="94660"/>
  </p:normalViewPr>
  <p:slideViewPr>
    <p:cSldViewPr>
      <p:cViewPr varScale="1">
        <p:scale>
          <a:sx n="86" d="100"/>
          <a:sy n="86" d="100"/>
        </p:scale>
        <p:origin x="-1452" y="-90"/>
      </p:cViewPr>
      <p:guideLst>
        <p:guide orient="horz" pos="2160"/>
        <p:guide pos="288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7" name="6 Conector recto"/>
          <p:cNvSpPr>
            <a:spLocks noChangeShapeType="1"/>
          </p:cNvSpPr>
          <p:nvPr/>
        </p:nvSpPr>
        <p:spPr bwMode="auto">
          <a:xfrm>
            <a:off x="514350" y="5349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9" name="28 Título"/>
          <p:cNvSpPr>
            <a:spLocks noGrp="1"/>
          </p:cNvSpPr>
          <p:nvPr>
            <p:ph type="ctrTitle"/>
          </p:nvPr>
        </p:nvSpPr>
        <p:spPr>
          <a:xfrm>
            <a:off x="381000" y="4853411"/>
            <a:ext cx="8458200" cy="1222375"/>
          </a:xfrm>
        </p:spPr>
        <p:txBody>
          <a:bodyPr anchor="t"/>
          <a:lstStyle/>
          <a:p>
            <a:r>
              <a:rPr kumimoji="0" lang="es-ES" smtClean="0"/>
              <a:t>Haga clic para modificar el estilo de título del patrón</a:t>
            </a:r>
            <a:endParaRPr kumimoji="0" lang="en-US"/>
          </a:p>
        </p:txBody>
      </p:sp>
      <p:sp>
        <p:nvSpPr>
          <p:cNvPr id="9" name="8 Subtítulo"/>
          <p:cNvSpPr>
            <a:spLocks noGrp="1"/>
          </p:cNvSpPr>
          <p:nvPr>
            <p:ph type="subTitle" idx="1"/>
          </p:nvPr>
        </p:nvSpPr>
        <p:spPr>
          <a:xfrm>
            <a:off x="381000" y="3886200"/>
            <a:ext cx="8458200" cy="914400"/>
          </a:xfrm>
        </p:spPr>
        <p:txBody>
          <a:bodyPr anchor="b"/>
          <a:lstStyle>
            <a:lvl1pPr marL="0" indent="0" algn="l">
              <a:buNone/>
              <a:defRPr sz="2400">
                <a:solidFill>
                  <a:schemeClr val="tx2">
                    <a:shade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s-ES" smtClean="0"/>
              <a:t>Haga clic para modificar el estilo de subtítulo del patrón</a:t>
            </a:r>
            <a:endParaRPr kumimoji="0" lang="en-US"/>
          </a:p>
        </p:txBody>
      </p:sp>
      <p:sp>
        <p:nvSpPr>
          <p:cNvPr id="16" name="15 Marcador de fecha"/>
          <p:cNvSpPr>
            <a:spLocks noGrp="1"/>
          </p:cNvSpPr>
          <p:nvPr>
            <p:ph type="dt" sz="half" idx="10"/>
          </p:nvPr>
        </p:nvSpPr>
        <p:spPr/>
        <p:txBody>
          <a:bodyPr/>
          <a:lstStyle/>
          <a:p>
            <a:fld id="{9DE2DAFD-976D-47F3-BD66-071CC65517BD}" type="datetimeFigureOut">
              <a:rPr lang="es-ES" smtClean="0"/>
              <a:pPr/>
              <a:t>01/01/2002</a:t>
            </a:fld>
            <a:endParaRPr lang="es-ES"/>
          </a:p>
        </p:txBody>
      </p:sp>
      <p:sp>
        <p:nvSpPr>
          <p:cNvPr id="2" name="1 Marcador de pie de página"/>
          <p:cNvSpPr>
            <a:spLocks noGrp="1"/>
          </p:cNvSpPr>
          <p:nvPr>
            <p:ph type="ftr" sz="quarter" idx="11"/>
          </p:nvPr>
        </p:nvSpPr>
        <p:spPr/>
        <p:txBody>
          <a:bodyPr/>
          <a:lstStyle/>
          <a:p>
            <a:endParaRPr lang="es-ES"/>
          </a:p>
        </p:txBody>
      </p:sp>
      <p:sp>
        <p:nvSpPr>
          <p:cNvPr id="15" name="14 Marcador de número de diapositiva"/>
          <p:cNvSpPr>
            <a:spLocks noGrp="1"/>
          </p:cNvSpPr>
          <p:nvPr>
            <p:ph type="sldNum" sz="quarter" idx="12"/>
          </p:nvPr>
        </p:nvSpPr>
        <p:spPr>
          <a:xfrm>
            <a:off x="8229600" y="6473952"/>
            <a:ext cx="758952" cy="246888"/>
          </a:xfrm>
        </p:spPr>
        <p:txBody>
          <a:bodyPr/>
          <a:lstStyle/>
          <a:p>
            <a:fld id="{409FDDB6-2560-4780-A18D-68EFA6441512}" type="slidenum">
              <a:rPr lang="es-ES" smtClean="0"/>
              <a:pPr/>
              <a:t>‹Nº›</a:t>
            </a:fld>
            <a:endParaRPr lang="es-E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9DE2DAFD-976D-47F3-BD66-071CC65517BD}" type="datetimeFigureOut">
              <a:rPr lang="es-ES" smtClean="0"/>
              <a:pPr/>
              <a:t>01/01/2002</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409FDDB6-2560-4780-A18D-68EFA6441512}" type="slidenum">
              <a:rPr lang="es-ES" smtClean="0"/>
              <a:pPr/>
              <a:t>‹Nº›</a:t>
            </a:fld>
            <a:endParaRPr lang="es-E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858000" y="549276"/>
            <a:ext cx="1828800" cy="5851525"/>
          </a:xfrm>
        </p:spPr>
        <p:txBody>
          <a:bodyPr vert="eaVert"/>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a:xfrm>
            <a:off x="457200" y="549276"/>
            <a:ext cx="6248400" cy="5851525"/>
          </a:xfrm>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9DE2DAFD-976D-47F3-BD66-071CC65517BD}" type="datetimeFigureOut">
              <a:rPr lang="es-ES" smtClean="0"/>
              <a:pPr/>
              <a:t>01/01/2002</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409FDDB6-2560-4780-A18D-68EFA6441512}" type="slidenum">
              <a:rPr lang="es-ES" smtClean="0"/>
              <a:pPr/>
              <a:t>‹Nº›</a:t>
            </a:fld>
            <a:endParaRPr lang="es-E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2" name="2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27" name="26 Marcador de contenido"/>
          <p:cNvSpPr>
            <a:spLocks noGrp="1"/>
          </p:cNvSpPr>
          <p:nvPr>
            <p:ph idx="1"/>
          </p:nvPr>
        </p:nvSpPr>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25" name="24 Marcador de fecha"/>
          <p:cNvSpPr>
            <a:spLocks noGrp="1"/>
          </p:cNvSpPr>
          <p:nvPr>
            <p:ph type="dt" sz="half" idx="10"/>
          </p:nvPr>
        </p:nvSpPr>
        <p:spPr/>
        <p:txBody>
          <a:bodyPr/>
          <a:lstStyle/>
          <a:p>
            <a:fld id="{9DE2DAFD-976D-47F3-BD66-071CC65517BD}" type="datetimeFigureOut">
              <a:rPr lang="es-ES" smtClean="0"/>
              <a:pPr/>
              <a:t>01/01/2002</a:t>
            </a:fld>
            <a:endParaRPr lang="es-ES"/>
          </a:p>
        </p:txBody>
      </p:sp>
      <p:sp>
        <p:nvSpPr>
          <p:cNvPr id="19" name="18 Marcador de pie de página"/>
          <p:cNvSpPr>
            <a:spLocks noGrp="1"/>
          </p:cNvSpPr>
          <p:nvPr>
            <p:ph type="ftr" sz="quarter" idx="11"/>
          </p:nvPr>
        </p:nvSpPr>
        <p:spPr>
          <a:xfrm>
            <a:off x="3581400" y="76200"/>
            <a:ext cx="2895600" cy="288925"/>
          </a:xfrm>
        </p:spPr>
        <p:txBody>
          <a:bodyPr/>
          <a:lstStyle/>
          <a:p>
            <a:endParaRPr lang="es-ES"/>
          </a:p>
        </p:txBody>
      </p:sp>
      <p:sp>
        <p:nvSpPr>
          <p:cNvPr id="16" name="15 Marcador de número de diapositiva"/>
          <p:cNvSpPr>
            <a:spLocks noGrp="1"/>
          </p:cNvSpPr>
          <p:nvPr>
            <p:ph type="sldNum" sz="quarter" idx="12"/>
          </p:nvPr>
        </p:nvSpPr>
        <p:spPr>
          <a:xfrm>
            <a:off x="8229600" y="6473952"/>
            <a:ext cx="758952" cy="246888"/>
          </a:xfrm>
        </p:spPr>
        <p:txBody>
          <a:bodyPr/>
          <a:lstStyle/>
          <a:p>
            <a:fld id="{409FDDB6-2560-4780-A18D-68EFA6441512}" type="slidenum">
              <a:rPr lang="es-ES" smtClean="0"/>
              <a:pPr/>
              <a:t>‹Nº›</a:t>
            </a:fld>
            <a:endParaRPr lang="es-E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7" name="6 Conector recto"/>
          <p:cNvSpPr>
            <a:spLocks noChangeShapeType="1"/>
          </p:cNvSpPr>
          <p:nvPr/>
        </p:nvSpPr>
        <p:spPr bwMode="auto">
          <a:xfrm>
            <a:off x="514350" y="3444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5 Marcador de texto"/>
          <p:cNvSpPr>
            <a:spLocks noGrp="1"/>
          </p:cNvSpPr>
          <p:nvPr>
            <p:ph type="body" idx="1"/>
          </p:nvPr>
        </p:nvSpPr>
        <p:spPr>
          <a:xfrm>
            <a:off x="381000" y="1676400"/>
            <a:ext cx="8458200" cy="1219200"/>
          </a:xfrm>
        </p:spPr>
        <p:txBody>
          <a:bodyPr anchor="b"/>
          <a:lstStyle>
            <a:lvl1pPr marL="0" indent="0" algn="r">
              <a:buNone/>
              <a:defRPr sz="2000">
                <a:solidFill>
                  <a:schemeClr val="tx2">
                    <a:shade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s-ES" smtClean="0"/>
              <a:t>Haga clic para modificar el estilo de texto del patrón</a:t>
            </a:r>
          </a:p>
        </p:txBody>
      </p:sp>
      <p:sp>
        <p:nvSpPr>
          <p:cNvPr id="19" name="18 Marcador de fecha"/>
          <p:cNvSpPr>
            <a:spLocks noGrp="1"/>
          </p:cNvSpPr>
          <p:nvPr>
            <p:ph type="dt" sz="half" idx="10"/>
          </p:nvPr>
        </p:nvSpPr>
        <p:spPr/>
        <p:txBody>
          <a:bodyPr/>
          <a:lstStyle/>
          <a:p>
            <a:fld id="{9DE2DAFD-976D-47F3-BD66-071CC65517BD}" type="datetimeFigureOut">
              <a:rPr lang="es-ES" smtClean="0"/>
              <a:pPr/>
              <a:t>01/01/2002</a:t>
            </a:fld>
            <a:endParaRPr lang="es-ES"/>
          </a:p>
        </p:txBody>
      </p:sp>
      <p:sp>
        <p:nvSpPr>
          <p:cNvPr id="11" name="10 Marcador de pie de página"/>
          <p:cNvSpPr>
            <a:spLocks noGrp="1"/>
          </p:cNvSpPr>
          <p:nvPr>
            <p:ph type="ftr" sz="quarter" idx="11"/>
          </p:nvPr>
        </p:nvSpPr>
        <p:spPr/>
        <p:txBody>
          <a:bodyPr/>
          <a:lstStyle/>
          <a:p>
            <a:endParaRPr lang="es-ES"/>
          </a:p>
        </p:txBody>
      </p:sp>
      <p:sp>
        <p:nvSpPr>
          <p:cNvPr id="16" name="15 Marcador de número de diapositiva"/>
          <p:cNvSpPr>
            <a:spLocks noGrp="1"/>
          </p:cNvSpPr>
          <p:nvPr>
            <p:ph type="sldNum" sz="quarter" idx="12"/>
          </p:nvPr>
        </p:nvSpPr>
        <p:spPr/>
        <p:txBody>
          <a:bodyPr/>
          <a:lstStyle/>
          <a:p>
            <a:fld id="{409FDDB6-2560-4780-A18D-68EFA6441512}" type="slidenum">
              <a:rPr lang="es-ES" smtClean="0"/>
              <a:pPr/>
              <a:t>‹Nº›</a:t>
            </a:fld>
            <a:endParaRPr lang="es-ES"/>
          </a:p>
        </p:txBody>
      </p:sp>
      <p:sp>
        <p:nvSpPr>
          <p:cNvPr id="8" name="7 Título"/>
          <p:cNvSpPr>
            <a:spLocks noGrp="1"/>
          </p:cNvSpPr>
          <p:nvPr>
            <p:ph type="title"/>
          </p:nvPr>
        </p:nvSpPr>
        <p:spPr>
          <a:xfrm>
            <a:off x="180475" y="2947085"/>
            <a:ext cx="8686800" cy="1184825"/>
          </a:xfrm>
        </p:spPr>
        <p:txBody>
          <a:bodyPr rtlCol="0" anchor="t"/>
          <a:lstStyle>
            <a:lvl1pPr algn="r">
              <a:defRPr/>
            </a:lvl1pPr>
          </a:lstStyle>
          <a:p>
            <a:r>
              <a:rPr kumimoji="0" lang="es-ES" smtClean="0"/>
              <a:t>Haga clic para modificar el estilo de título del patrón</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0" name="19 Título"/>
          <p:cNvSpPr>
            <a:spLocks noGrp="1"/>
          </p:cNvSpPr>
          <p:nvPr>
            <p:ph type="title"/>
          </p:nvPr>
        </p:nvSpPr>
        <p:spPr>
          <a:xfrm>
            <a:off x="301752" y="457200"/>
            <a:ext cx="8686800" cy="841248"/>
          </a:xfrm>
        </p:spPr>
        <p:txBody>
          <a:bodyPr/>
          <a:lstStyle/>
          <a:p>
            <a:r>
              <a:rPr kumimoji="0" lang="es-ES" smtClean="0"/>
              <a:t>Haga clic para modificar el estilo de título del patrón</a:t>
            </a:r>
            <a:endParaRPr kumimoji="0" lang="en-US"/>
          </a:p>
        </p:txBody>
      </p:sp>
      <p:sp>
        <p:nvSpPr>
          <p:cNvPr id="14" name="13 Marcador de contenido"/>
          <p:cNvSpPr>
            <a:spLocks noGrp="1"/>
          </p:cNvSpPr>
          <p:nvPr>
            <p:ph sz="half" idx="1"/>
          </p:nvPr>
        </p:nvSpPr>
        <p:spPr>
          <a:xfrm>
            <a:off x="304800" y="1600200"/>
            <a:ext cx="41910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13" name="12 Marcador de contenido"/>
          <p:cNvSpPr>
            <a:spLocks noGrp="1"/>
          </p:cNvSpPr>
          <p:nvPr>
            <p:ph sz="half" idx="2"/>
          </p:nvPr>
        </p:nvSpPr>
        <p:spPr>
          <a:xfrm>
            <a:off x="4648200" y="1600200"/>
            <a:ext cx="43434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21" name="20 Marcador de fecha"/>
          <p:cNvSpPr>
            <a:spLocks noGrp="1"/>
          </p:cNvSpPr>
          <p:nvPr>
            <p:ph type="dt" sz="half" idx="10"/>
          </p:nvPr>
        </p:nvSpPr>
        <p:spPr/>
        <p:txBody>
          <a:bodyPr/>
          <a:lstStyle/>
          <a:p>
            <a:fld id="{9DE2DAFD-976D-47F3-BD66-071CC65517BD}" type="datetimeFigureOut">
              <a:rPr lang="es-ES" smtClean="0"/>
              <a:pPr/>
              <a:t>01/01/2002</a:t>
            </a:fld>
            <a:endParaRPr lang="es-ES"/>
          </a:p>
        </p:txBody>
      </p:sp>
      <p:sp>
        <p:nvSpPr>
          <p:cNvPr id="10" name="9 Marcador de pie de página"/>
          <p:cNvSpPr>
            <a:spLocks noGrp="1"/>
          </p:cNvSpPr>
          <p:nvPr>
            <p:ph type="ftr" sz="quarter" idx="11"/>
          </p:nvPr>
        </p:nvSpPr>
        <p:spPr/>
        <p:txBody>
          <a:bodyPr/>
          <a:lstStyle/>
          <a:p>
            <a:endParaRPr lang="es-ES"/>
          </a:p>
        </p:txBody>
      </p:sp>
      <p:sp>
        <p:nvSpPr>
          <p:cNvPr id="31" name="30 Marcador de número de diapositiva"/>
          <p:cNvSpPr>
            <a:spLocks noGrp="1"/>
          </p:cNvSpPr>
          <p:nvPr>
            <p:ph type="sldNum" sz="quarter" idx="12"/>
          </p:nvPr>
        </p:nvSpPr>
        <p:spPr/>
        <p:txBody>
          <a:bodyPr/>
          <a:lstStyle/>
          <a:p>
            <a:fld id="{409FDDB6-2560-4780-A18D-68EFA6441512}" type="slidenum">
              <a:rPr lang="es-ES" smtClean="0"/>
              <a:pPr/>
              <a:t>‹Nº›</a:t>
            </a:fld>
            <a:endParaRPr lang="es-E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9" name="28 Título"/>
          <p:cNvSpPr>
            <a:spLocks noGrp="1"/>
          </p:cNvSpPr>
          <p:nvPr>
            <p:ph type="title"/>
          </p:nvPr>
        </p:nvSpPr>
        <p:spPr>
          <a:xfrm>
            <a:off x="304800" y="5410200"/>
            <a:ext cx="8610600" cy="882650"/>
          </a:xfrm>
        </p:spPr>
        <p:txBody>
          <a:bodyPr anchor="ctr"/>
          <a:lstStyle>
            <a:lvl1pPr>
              <a:defRPr/>
            </a:lvl1pPr>
          </a:lstStyle>
          <a:p>
            <a:r>
              <a:rPr kumimoji="0" lang="es-ES" smtClean="0"/>
              <a:t>Haga clic para modificar el estilo de título del patrón</a:t>
            </a:r>
            <a:endParaRPr kumimoji="0" lang="en-US"/>
          </a:p>
        </p:txBody>
      </p:sp>
      <p:sp>
        <p:nvSpPr>
          <p:cNvPr id="13" name="12 Marcador de texto"/>
          <p:cNvSpPr>
            <a:spLocks noGrp="1"/>
          </p:cNvSpPr>
          <p:nvPr>
            <p:ph type="body" idx="1"/>
          </p:nvPr>
        </p:nvSpPr>
        <p:spPr>
          <a:xfrm>
            <a:off x="281444" y="666750"/>
            <a:ext cx="4290556"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s-ES" smtClean="0"/>
              <a:t>Haga clic para modificar el estilo de texto del patrón</a:t>
            </a:r>
          </a:p>
        </p:txBody>
      </p:sp>
      <p:sp>
        <p:nvSpPr>
          <p:cNvPr id="25" name="24 Marcador de texto"/>
          <p:cNvSpPr>
            <a:spLocks noGrp="1"/>
          </p:cNvSpPr>
          <p:nvPr>
            <p:ph type="body" sz="half" idx="3"/>
          </p:nvPr>
        </p:nvSpPr>
        <p:spPr>
          <a:xfrm>
            <a:off x="4645025" y="666750"/>
            <a:ext cx="4292241"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s-ES" smtClean="0"/>
              <a:t>Haga clic para modificar el estilo de texto del patrón</a:t>
            </a:r>
          </a:p>
        </p:txBody>
      </p:sp>
      <p:sp>
        <p:nvSpPr>
          <p:cNvPr id="4" name="3 Marcador de contenido"/>
          <p:cNvSpPr>
            <a:spLocks noGrp="1"/>
          </p:cNvSpPr>
          <p:nvPr>
            <p:ph sz="quarter" idx="2"/>
          </p:nvPr>
        </p:nvSpPr>
        <p:spPr>
          <a:xfrm>
            <a:off x="281444" y="1316037"/>
            <a:ext cx="429055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28" name="27 Marcador de contenido"/>
          <p:cNvSpPr>
            <a:spLocks noGrp="1"/>
          </p:cNvSpPr>
          <p:nvPr>
            <p:ph sz="quarter" idx="4"/>
          </p:nvPr>
        </p:nvSpPr>
        <p:spPr>
          <a:xfrm>
            <a:off x="4648730" y="1316037"/>
            <a:ext cx="428853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10" name="9 Marcador de fecha"/>
          <p:cNvSpPr>
            <a:spLocks noGrp="1"/>
          </p:cNvSpPr>
          <p:nvPr>
            <p:ph type="dt" sz="half" idx="10"/>
          </p:nvPr>
        </p:nvSpPr>
        <p:spPr/>
        <p:txBody>
          <a:bodyPr/>
          <a:lstStyle/>
          <a:p>
            <a:fld id="{9DE2DAFD-976D-47F3-BD66-071CC65517BD}" type="datetimeFigureOut">
              <a:rPr lang="es-ES" smtClean="0"/>
              <a:pPr/>
              <a:t>01/01/2002</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a:xfrm>
            <a:off x="8229600" y="6477000"/>
            <a:ext cx="762000" cy="246888"/>
          </a:xfrm>
        </p:spPr>
        <p:txBody>
          <a:bodyPr/>
          <a:lstStyle/>
          <a:p>
            <a:fld id="{409FDDB6-2560-4780-A18D-68EFA6441512}" type="slidenum">
              <a:rPr lang="es-ES" smtClean="0"/>
              <a:pPr/>
              <a:t>‹Nº›</a:t>
            </a:fld>
            <a:endParaRPr lang="es-ES"/>
          </a:p>
        </p:txBody>
      </p:sp>
      <p:sp>
        <p:nvSpPr>
          <p:cNvPr id="11" name="10 Conector recto"/>
          <p:cNvSpPr>
            <a:spLocks noChangeShapeType="1"/>
          </p:cNvSpPr>
          <p:nvPr/>
        </p:nvSpPr>
        <p:spPr bwMode="auto">
          <a:xfrm>
            <a:off x="514350" y="6019800"/>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30" name="29 Título"/>
          <p:cNvSpPr>
            <a:spLocks noGrp="1"/>
          </p:cNvSpPr>
          <p:nvPr>
            <p:ph type="title"/>
          </p:nvPr>
        </p:nvSpPr>
        <p:spPr>
          <a:xfrm>
            <a:off x="301752" y="457200"/>
            <a:ext cx="8686800" cy="841248"/>
          </a:xfrm>
        </p:spPr>
        <p:txBody>
          <a:bodyPr/>
          <a:lstStyle/>
          <a:p>
            <a:r>
              <a:rPr kumimoji="0" lang="es-ES" smtClean="0"/>
              <a:t>Haga clic para modificar el estilo de título del patrón</a:t>
            </a:r>
            <a:endParaRPr kumimoji="0" lang="en-US"/>
          </a:p>
        </p:txBody>
      </p:sp>
      <p:sp>
        <p:nvSpPr>
          <p:cNvPr id="12" name="11 Marcador de fecha"/>
          <p:cNvSpPr>
            <a:spLocks noGrp="1"/>
          </p:cNvSpPr>
          <p:nvPr>
            <p:ph type="dt" sz="half" idx="10"/>
          </p:nvPr>
        </p:nvSpPr>
        <p:spPr/>
        <p:txBody>
          <a:bodyPr/>
          <a:lstStyle/>
          <a:p>
            <a:fld id="{9DE2DAFD-976D-47F3-BD66-071CC65517BD}" type="datetimeFigureOut">
              <a:rPr lang="es-ES" smtClean="0"/>
              <a:pPr/>
              <a:t>01/01/2002</a:t>
            </a:fld>
            <a:endParaRPr lang="es-ES"/>
          </a:p>
        </p:txBody>
      </p:sp>
      <p:sp>
        <p:nvSpPr>
          <p:cNvPr id="21" name="20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409FDDB6-2560-4780-A18D-68EFA6441512}" type="slidenum">
              <a:rPr lang="es-ES" smtClean="0"/>
              <a:pPr/>
              <a:t>‹Nº›</a:t>
            </a:fld>
            <a:endParaRPr lang="es-E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3" name="2 Marcador de fecha"/>
          <p:cNvSpPr>
            <a:spLocks noGrp="1"/>
          </p:cNvSpPr>
          <p:nvPr>
            <p:ph type="dt" sz="half" idx="10"/>
          </p:nvPr>
        </p:nvSpPr>
        <p:spPr/>
        <p:txBody>
          <a:bodyPr/>
          <a:lstStyle/>
          <a:p>
            <a:fld id="{9DE2DAFD-976D-47F3-BD66-071CC65517BD}" type="datetimeFigureOut">
              <a:rPr lang="es-ES" smtClean="0"/>
              <a:pPr/>
              <a:t>01/01/2002</a:t>
            </a:fld>
            <a:endParaRPr lang="es-ES"/>
          </a:p>
        </p:txBody>
      </p:sp>
      <p:sp>
        <p:nvSpPr>
          <p:cNvPr id="24" name="23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409FDDB6-2560-4780-A18D-68EFA6441512}" type="slidenum">
              <a:rPr lang="es-ES" smtClean="0"/>
              <a:pPr/>
              <a:t>‹Nº›</a:t>
            </a:fld>
            <a:endParaRPr lang="es-E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8" name="7 Conector recto"/>
          <p:cNvSpPr>
            <a:spLocks noChangeShapeType="1"/>
          </p:cNvSpPr>
          <p:nvPr/>
        </p:nvSpPr>
        <p:spPr bwMode="auto">
          <a:xfrm>
            <a:off x="514350" y="5849117"/>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11 Título"/>
          <p:cNvSpPr>
            <a:spLocks noGrp="1"/>
          </p:cNvSpPr>
          <p:nvPr>
            <p:ph type="title"/>
          </p:nvPr>
        </p:nvSpPr>
        <p:spPr>
          <a:xfrm>
            <a:off x="457200" y="5486400"/>
            <a:ext cx="8458200" cy="520700"/>
          </a:xfrm>
        </p:spPr>
        <p:txBody>
          <a:bodyPr anchor="ctr"/>
          <a:lstStyle>
            <a:lvl1pPr algn="l">
              <a:buNone/>
              <a:defRPr sz="2000" b="1"/>
            </a:lvl1pPr>
          </a:lstStyle>
          <a:p>
            <a:r>
              <a:rPr kumimoji="0" lang="es-ES" smtClean="0"/>
              <a:t>Haga clic para modificar el estilo de título del patrón</a:t>
            </a:r>
            <a:endParaRPr kumimoji="0" lang="en-US"/>
          </a:p>
        </p:txBody>
      </p:sp>
      <p:sp>
        <p:nvSpPr>
          <p:cNvPr id="26" name="25 Marcador de texto"/>
          <p:cNvSpPr>
            <a:spLocks noGrp="1"/>
          </p:cNvSpPr>
          <p:nvPr>
            <p:ph type="body" idx="2"/>
          </p:nvPr>
        </p:nvSpPr>
        <p:spPr>
          <a:xfrm>
            <a:off x="457200" y="609600"/>
            <a:ext cx="3008313" cy="4800600"/>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s-ES" smtClean="0"/>
              <a:t>Haga clic para modificar el estilo de texto del patrón</a:t>
            </a:r>
          </a:p>
        </p:txBody>
      </p:sp>
      <p:sp>
        <p:nvSpPr>
          <p:cNvPr id="14" name="13 Marcador de contenido"/>
          <p:cNvSpPr>
            <a:spLocks noGrp="1"/>
          </p:cNvSpPr>
          <p:nvPr>
            <p:ph sz="half" idx="1"/>
          </p:nvPr>
        </p:nvSpPr>
        <p:spPr>
          <a:xfrm>
            <a:off x="3575050" y="609600"/>
            <a:ext cx="5340350" cy="4800600"/>
          </a:xfrm>
        </p:spPr>
        <p:txBody>
          <a:bodyPr/>
          <a:lstStyle>
            <a:lvl1pPr>
              <a:defRPr sz="3200"/>
            </a:lvl1pPr>
            <a:lvl2pPr>
              <a:defRPr sz="2800"/>
            </a:lvl2pPr>
            <a:lvl3pPr>
              <a:defRPr sz="2400"/>
            </a:lvl3pPr>
            <a:lvl4pPr>
              <a:defRPr sz="2000"/>
            </a:lvl4pPr>
            <a:lvl5pPr>
              <a:defRPr sz="20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25" name="24 Marcador de fecha"/>
          <p:cNvSpPr>
            <a:spLocks noGrp="1"/>
          </p:cNvSpPr>
          <p:nvPr>
            <p:ph type="dt" sz="half" idx="10"/>
          </p:nvPr>
        </p:nvSpPr>
        <p:spPr/>
        <p:txBody>
          <a:bodyPr/>
          <a:lstStyle/>
          <a:p>
            <a:fld id="{9DE2DAFD-976D-47F3-BD66-071CC65517BD}" type="datetimeFigureOut">
              <a:rPr lang="es-ES" smtClean="0"/>
              <a:pPr/>
              <a:t>01/01/2002</a:t>
            </a:fld>
            <a:endParaRPr lang="es-ES"/>
          </a:p>
        </p:txBody>
      </p:sp>
      <p:sp>
        <p:nvSpPr>
          <p:cNvPr id="29" name="28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409FDDB6-2560-4780-A18D-68EFA6441512}" type="slidenum">
              <a:rPr lang="es-ES" smtClean="0"/>
              <a:pPr/>
              <a:t>‹Nº›</a:t>
            </a:fld>
            <a:endParaRPr lang="es-E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13" name="12 Marcador de posición de imagen"/>
          <p:cNvSpPr>
            <a:spLocks noGrp="1"/>
          </p:cNvSpPr>
          <p:nvPr>
            <p:ph type="pic" idx="1"/>
          </p:nvPr>
        </p:nvSpPr>
        <p:spPr>
          <a:xfrm>
            <a:off x="3505200" y="616634"/>
            <a:ext cx="5029200" cy="3657600"/>
          </a:xfrm>
          <a:solidFill>
            <a:schemeClr val="bg1"/>
          </a:solidFill>
          <a:ln w="6350">
            <a:solidFill>
              <a:schemeClr val="accent1"/>
            </a:solidFill>
          </a:ln>
          <a:effectLst>
            <a:reflection blurRad="1000" stA="49000" endA="500" endPos="10000" dist="900" dir="5400000" sy="-90000" algn="bl" rotWithShape="0"/>
          </a:effectLst>
        </p:spPr>
        <p:txBody>
          <a:bodyPr/>
          <a:lstStyle>
            <a:lvl1pPr marL="0" indent="0">
              <a:buNone/>
              <a:defRPr sz="3200"/>
            </a:lvl1pPr>
          </a:lstStyle>
          <a:p>
            <a:r>
              <a:rPr kumimoji="0" lang="es-ES" smtClean="0"/>
              <a:t>Haga clic en el icono para agregar una imagen</a:t>
            </a:r>
            <a:endParaRPr kumimoji="0" lang="en-US" dirty="0"/>
          </a:p>
        </p:txBody>
      </p:sp>
      <p:sp>
        <p:nvSpPr>
          <p:cNvPr id="7" name="6 Marcador de fecha"/>
          <p:cNvSpPr>
            <a:spLocks noGrp="1"/>
          </p:cNvSpPr>
          <p:nvPr>
            <p:ph type="dt" sz="half" idx="10"/>
          </p:nvPr>
        </p:nvSpPr>
        <p:spPr/>
        <p:txBody>
          <a:bodyPr/>
          <a:lstStyle/>
          <a:p>
            <a:fld id="{9DE2DAFD-976D-47F3-BD66-071CC65517BD}" type="datetimeFigureOut">
              <a:rPr lang="es-ES" smtClean="0"/>
              <a:pPr/>
              <a:t>01/01/2002</a:t>
            </a:fld>
            <a:endParaRPr lang="es-ES"/>
          </a:p>
        </p:txBody>
      </p:sp>
      <p:sp>
        <p:nvSpPr>
          <p:cNvPr id="5" name="4 Marcador de pie de página"/>
          <p:cNvSpPr>
            <a:spLocks noGrp="1"/>
          </p:cNvSpPr>
          <p:nvPr>
            <p:ph type="ftr" sz="quarter" idx="11"/>
          </p:nvPr>
        </p:nvSpPr>
        <p:spPr/>
        <p:txBody>
          <a:bodyPr/>
          <a:lstStyle/>
          <a:p>
            <a:endParaRPr lang="es-ES"/>
          </a:p>
        </p:txBody>
      </p:sp>
      <p:sp>
        <p:nvSpPr>
          <p:cNvPr id="31" name="30 Marcador de número de diapositiva"/>
          <p:cNvSpPr>
            <a:spLocks noGrp="1"/>
          </p:cNvSpPr>
          <p:nvPr>
            <p:ph type="sldNum" sz="quarter" idx="12"/>
          </p:nvPr>
        </p:nvSpPr>
        <p:spPr/>
        <p:txBody>
          <a:bodyPr/>
          <a:lstStyle/>
          <a:p>
            <a:fld id="{409FDDB6-2560-4780-A18D-68EFA6441512}" type="slidenum">
              <a:rPr lang="es-ES" smtClean="0"/>
              <a:pPr/>
              <a:t>‹Nº›</a:t>
            </a:fld>
            <a:endParaRPr lang="es-ES"/>
          </a:p>
        </p:txBody>
      </p:sp>
      <p:sp>
        <p:nvSpPr>
          <p:cNvPr id="17" name="16 Título"/>
          <p:cNvSpPr>
            <a:spLocks noGrp="1"/>
          </p:cNvSpPr>
          <p:nvPr>
            <p:ph type="title"/>
          </p:nvPr>
        </p:nvSpPr>
        <p:spPr>
          <a:xfrm>
            <a:off x="381000" y="4993760"/>
            <a:ext cx="5867400" cy="522288"/>
          </a:xfrm>
        </p:spPr>
        <p:txBody>
          <a:bodyPr anchor="ctr"/>
          <a:lstStyle>
            <a:lvl1pPr algn="l">
              <a:buNone/>
              <a:defRPr sz="2000" b="1"/>
            </a:lvl1pPr>
          </a:lstStyle>
          <a:p>
            <a:r>
              <a:rPr kumimoji="0" lang="es-ES" smtClean="0"/>
              <a:t>Haga clic para modificar el estilo de título del patrón</a:t>
            </a:r>
            <a:endParaRPr kumimoji="0" lang="en-US"/>
          </a:p>
        </p:txBody>
      </p:sp>
      <p:sp>
        <p:nvSpPr>
          <p:cNvPr id="26" name="25 Marcador de texto"/>
          <p:cNvSpPr>
            <a:spLocks noGrp="1"/>
          </p:cNvSpPr>
          <p:nvPr>
            <p:ph type="body" sz="half" idx="2"/>
          </p:nvPr>
        </p:nvSpPr>
        <p:spPr>
          <a:xfrm>
            <a:off x="381000" y="5533218"/>
            <a:ext cx="5867400" cy="768350"/>
          </a:xfrm>
        </p:spPr>
        <p:txBody>
          <a:bodyPr lIns="109728" tIns="0"/>
          <a:lstStyle>
            <a:lvl1pPr marL="0" indent="0">
              <a:buNone/>
              <a:defRPr sz="1400"/>
            </a:lvl1pPr>
            <a:lvl2pPr>
              <a:defRPr sz="1200"/>
            </a:lvl2pPr>
            <a:lvl3pPr>
              <a:defRPr sz="1000"/>
            </a:lvl3pPr>
            <a:lvl4pPr>
              <a:defRPr sz="900"/>
            </a:lvl4pPr>
            <a:lvl5pPr>
              <a:defRPr sz="900"/>
            </a:lvl5pPr>
          </a:lstStyle>
          <a:p>
            <a:pPr lvl="0" eaLnBrk="1" latinLnBrk="0" hangingPunct="1"/>
            <a:r>
              <a:rPr kumimoji="0" lang="es-ES" smtClean="0"/>
              <a:t>Haga clic para modificar el estilo de texto del patrón</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00B050"/>
        </a:solidFill>
        <a:effectLst/>
      </p:bgPr>
    </p:bg>
    <p:spTree>
      <p:nvGrpSpPr>
        <p:cNvPr id="1" name=""/>
        <p:cNvGrpSpPr/>
        <p:nvPr/>
      </p:nvGrpSpPr>
      <p:grpSpPr>
        <a:xfrm>
          <a:off x="0" y="0"/>
          <a:ext cx="0" cy="0"/>
          <a:chOff x="0" y="0"/>
          <a:chExt cx="0" cy="0"/>
        </a:xfrm>
      </p:grpSpPr>
      <p:sp>
        <p:nvSpPr>
          <p:cNvPr id="7" name="6 Conector recto"/>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7 Marcador de texto"/>
          <p:cNvSpPr>
            <a:spLocks noGrp="1"/>
          </p:cNvSpPr>
          <p:nvPr>
            <p:ph type="body" idx="1"/>
          </p:nvPr>
        </p:nvSpPr>
        <p:spPr>
          <a:xfrm>
            <a:off x="304800" y="1554162"/>
            <a:ext cx="8686800" cy="4525963"/>
          </a:xfrm>
          <a:prstGeom prst="rect">
            <a:avLst/>
          </a:prstGeom>
        </p:spPr>
        <p:txBody>
          <a:bodyPr vert="horz">
            <a:normAutofit/>
          </a:bodyPr>
          <a:lstStyle/>
          <a:p>
            <a:pPr lvl="0" eaLnBrk="1" latinLnBrk="0" hangingPunct="1"/>
            <a:r>
              <a:rPr kumimoji="0" lang="es-ES" smtClean="0"/>
              <a:t>Haga clic para modificar el estilo de texto del patrón</a:t>
            </a:r>
          </a:p>
          <a:p>
            <a:pPr lvl="1" eaLnBrk="1" latinLnBrk="0" hangingPunct="1"/>
            <a:r>
              <a:rPr kumimoji="0" lang="es-ES" smtClean="0"/>
              <a:t>Segundo nivel</a:t>
            </a:r>
          </a:p>
          <a:p>
            <a:pPr lvl="2" eaLnBrk="1" latinLnBrk="0" hangingPunct="1"/>
            <a:r>
              <a:rPr kumimoji="0" lang="es-ES" smtClean="0"/>
              <a:t>Tercer nivel</a:t>
            </a:r>
          </a:p>
          <a:p>
            <a:pPr lvl="3" eaLnBrk="1" latinLnBrk="0" hangingPunct="1"/>
            <a:r>
              <a:rPr kumimoji="0" lang="es-ES" smtClean="0"/>
              <a:t>Cuarto nivel</a:t>
            </a:r>
          </a:p>
          <a:p>
            <a:pPr lvl="4" eaLnBrk="1" latinLnBrk="0" hangingPunct="1"/>
            <a:r>
              <a:rPr kumimoji="0" lang="es-ES" smtClean="0"/>
              <a:t>Quinto nivel</a:t>
            </a:r>
            <a:endParaRPr kumimoji="0" lang="en-US"/>
          </a:p>
        </p:txBody>
      </p:sp>
      <p:sp>
        <p:nvSpPr>
          <p:cNvPr id="11" name="10 Marcador de fecha"/>
          <p:cNvSpPr>
            <a:spLocks noGrp="1"/>
          </p:cNvSpPr>
          <p:nvPr>
            <p:ph type="dt" sz="half" idx="2"/>
          </p:nvPr>
        </p:nvSpPr>
        <p:spPr>
          <a:xfrm>
            <a:off x="6477000" y="76200"/>
            <a:ext cx="2514600" cy="288925"/>
          </a:xfrm>
          <a:prstGeom prst="rect">
            <a:avLst/>
          </a:prstGeom>
        </p:spPr>
        <p:txBody>
          <a:bodyPr vert="horz"/>
          <a:lstStyle>
            <a:lvl1pPr algn="l" eaLnBrk="1" latinLnBrk="0" hangingPunct="1">
              <a:defRPr kumimoji="0" sz="1200">
                <a:solidFill>
                  <a:schemeClr val="accent1">
                    <a:shade val="75000"/>
                  </a:schemeClr>
                </a:solidFill>
              </a:defRPr>
            </a:lvl1pPr>
          </a:lstStyle>
          <a:p>
            <a:fld id="{9DE2DAFD-976D-47F3-BD66-071CC65517BD}" type="datetimeFigureOut">
              <a:rPr lang="es-ES" smtClean="0"/>
              <a:pPr/>
              <a:t>01/01/2002</a:t>
            </a:fld>
            <a:endParaRPr lang="es-ES"/>
          </a:p>
        </p:txBody>
      </p:sp>
      <p:sp>
        <p:nvSpPr>
          <p:cNvPr id="28" name="27 Marcador de pie de página"/>
          <p:cNvSpPr>
            <a:spLocks noGrp="1"/>
          </p:cNvSpPr>
          <p:nvPr>
            <p:ph type="ftr" sz="quarter" idx="3"/>
          </p:nvPr>
        </p:nvSpPr>
        <p:spPr>
          <a:xfrm>
            <a:off x="3124200" y="76200"/>
            <a:ext cx="3352800" cy="288925"/>
          </a:xfrm>
          <a:prstGeom prst="rect">
            <a:avLst/>
          </a:prstGeom>
        </p:spPr>
        <p:txBody>
          <a:bodyPr vert="horz"/>
          <a:lstStyle>
            <a:lvl1pPr algn="r" eaLnBrk="1" latinLnBrk="0" hangingPunct="1">
              <a:defRPr kumimoji="0" sz="1200">
                <a:solidFill>
                  <a:schemeClr val="accent1">
                    <a:shade val="75000"/>
                  </a:schemeClr>
                </a:solidFill>
              </a:defRPr>
            </a:lvl1pPr>
          </a:lstStyle>
          <a:p>
            <a:endParaRPr lang="es-ES"/>
          </a:p>
        </p:txBody>
      </p:sp>
      <p:sp>
        <p:nvSpPr>
          <p:cNvPr id="5" name="4 Marcador de número de diapositiva"/>
          <p:cNvSpPr>
            <a:spLocks noGrp="1"/>
          </p:cNvSpPr>
          <p:nvPr>
            <p:ph type="sldNum" sz="quarter" idx="4"/>
          </p:nvPr>
        </p:nvSpPr>
        <p:spPr>
          <a:xfrm>
            <a:off x="8229600" y="6477000"/>
            <a:ext cx="762000" cy="244475"/>
          </a:xfrm>
          <a:prstGeom prst="rect">
            <a:avLst/>
          </a:prstGeom>
        </p:spPr>
        <p:txBody>
          <a:bodyPr vert="horz"/>
          <a:lstStyle>
            <a:lvl1pPr algn="r" eaLnBrk="1" latinLnBrk="0" hangingPunct="1">
              <a:defRPr kumimoji="0" sz="1200">
                <a:solidFill>
                  <a:schemeClr val="accent1">
                    <a:shade val="75000"/>
                  </a:schemeClr>
                </a:solidFill>
              </a:defRPr>
            </a:lvl1pPr>
          </a:lstStyle>
          <a:p>
            <a:fld id="{409FDDB6-2560-4780-A18D-68EFA6441512}" type="slidenum">
              <a:rPr lang="es-ES" smtClean="0"/>
              <a:pPr/>
              <a:t>‹Nº›</a:t>
            </a:fld>
            <a:endParaRPr lang="es-ES"/>
          </a:p>
        </p:txBody>
      </p:sp>
      <p:sp>
        <p:nvSpPr>
          <p:cNvPr id="10" name="9 Marcador de título"/>
          <p:cNvSpPr>
            <a:spLocks noGrp="1"/>
          </p:cNvSpPr>
          <p:nvPr>
            <p:ph type="title"/>
          </p:nvPr>
        </p:nvSpPr>
        <p:spPr>
          <a:xfrm>
            <a:off x="304800" y="457200"/>
            <a:ext cx="8686800" cy="838200"/>
          </a:xfrm>
          <a:prstGeom prst="rect">
            <a:avLst/>
          </a:prstGeom>
        </p:spPr>
        <p:txBody>
          <a:bodyPr vert="horz" anchor="ctr">
            <a:normAutofit/>
          </a:bodyPr>
          <a:lstStyle/>
          <a:p>
            <a:r>
              <a:rPr kumimoji="0" lang="es-ES" smtClean="0"/>
              <a:t>Haga clic para modificar el estilo de título del patrón</a:t>
            </a:r>
            <a:endParaRPr kumimoji="0" lang="en-US"/>
          </a:p>
        </p:txBody>
      </p:sp>
      <p:sp>
        <p:nvSpPr>
          <p:cNvPr id="9" name="8 Conector recto"/>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11 Conector recto"/>
          <p:cNvSpPr>
            <a:spLocks noChangeShapeType="1"/>
          </p:cNvSpPr>
          <p:nvPr/>
        </p:nvSpPr>
        <p:spPr bwMode="auto">
          <a:xfrm>
            <a:off x="514350" y="1057986"/>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 bg1="lt1" tx1="dk1" bg2="lt2" tx2="dk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 id="2147483749" r:id="rId5"/>
    <p:sldLayoutId id="2147483750" r:id="rId6"/>
    <p:sldLayoutId id="2147483751" r:id="rId7"/>
    <p:sldLayoutId id="2147483752" r:id="rId8"/>
    <p:sldLayoutId id="2147483753" r:id="rId9"/>
    <p:sldLayoutId id="2147483754" r:id="rId10"/>
    <p:sldLayoutId id="2147483755" r:id="rId11"/>
  </p:sldLayoutIdLst>
  <p:txStyles>
    <p:titleStyle>
      <a:lvl1pPr algn="l" rtl="0" eaLnBrk="1" latinLnBrk="0" hangingPunct="1">
        <a:spcBef>
          <a:spcPct val="0"/>
        </a:spcBef>
        <a:buNone/>
        <a:defRPr kumimoji="0" sz="3600" kern="1200" cap="all" baseline="0">
          <a:solidFill>
            <a:schemeClr val="tx2"/>
          </a:solidFill>
          <a:effectLst>
            <a:reflection blurRad="12700" stA="48000" endA="300" endPos="55000" dir="5400000" sy="-90000" algn="bl" rotWithShape="0"/>
          </a:effectLst>
          <a:latin typeface="+mj-lt"/>
          <a:ea typeface="+mj-ea"/>
          <a:cs typeface="+mj-cs"/>
        </a:defRPr>
      </a:lvl1pPr>
    </p:titleStyle>
    <p:bodyStyle>
      <a:lvl1pPr marL="342900" indent="-342900" algn="l" rtl="0" eaLnBrk="1" latinLnBrk="0" hangingPunct="1">
        <a:spcBef>
          <a:spcPct val="20000"/>
        </a:spcBef>
        <a:buClr>
          <a:schemeClr val="accent1"/>
        </a:buClr>
        <a:buSzPct val="70000"/>
        <a:buFont typeface="Wingdings 2"/>
        <a:buChar char=""/>
        <a:defRPr kumimoji="0" sz="3200" kern="1200">
          <a:solidFill>
            <a:schemeClr val="tx2"/>
          </a:solidFill>
          <a:latin typeface="+mn-lt"/>
          <a:ea typeface="+mn-ea"/>
          <a:cs typeface="+mn-cs"/>
        </a:defRPr>
      </a:lvl1pPr>
      <a:lvl2pPr marL="742950" indent="-285750" algn="l" rtl="0" eaLnBrk="1" latinLnBrk="0" hangingPunct="1">
        <a:spcBef>
          <a:spcPct val="20000"/>
        </a:spcBef>
        <a:buClr>
          <a:schemeClr val="accent1"/>
        </a:buClr>
        <a:buSzPct val="70000"/>
        <a:buFont typeface="Wingdings 2"/>
        <a:buChar char=""/>
        <a:defRPr kumimoji="0" sz="2800" kern="1200">
          <a:solidFill>
            <a:schemeClr val="tx2"/>
          </a:solidFill>
          <a:latin typeface="+mn-lt"/>
          <a:ea typeface="+mn-ea"/>
          <a:cs typeface="+mn-cs"/>
        </a:defRPr>
      </a:lvl2pPr>
      <a:lvl3pPr marL="1143000" indent="-228600" algn="l" rtl="0" eaLnBrk="1" latinLnBrk="0" hangingPunct="1">
        <a:spcBef>
          <a:spcPct val="20000"/>
        </a:spcBef>
        <a:buClr>
          <a:schemeClr val="accent1"/>
        </a:buClr>
        <a:buSzPct val="70000"/>
        <a:buFont typeface="Wingdings 2"/>
        <a:buChar char=""/>
        <a:defRPr kumimoji="0" sz="2400" kern="1200">
          <a:solidFill>
            <a:schemeClr val="tx2"/>
          </a:solidFill>
          <a:latin typeface="+mn-lt"/>
          <a:ea typeface="+mn-ea"/>
          <a:cs typeface="+mn-cs"/>
        </a:defRPr>
      </a:lvl3pPr>
      <a:lvl4pPr marL="1600200" indent="-228600" algn="l" rtl="0" eaLnBrk="1" latinLnBrk="0" hangingPunct="1">
        <a:spcBef>
          <a:spcPct val="20000"/>
        </a:spcBef>
        <a:buClr>
          <a:schemeClr val="accent1"/>
        </a:buClr>
        <a:buSzPct val="70000"/>
        <a:buFont typeface="Wingdings 2"/>
        <a:buChar char=""/>
        <a:defRPr kumimoji="0" sz="2000" kern="1200">
          <a:solidFill>
            <a:schemeClr val="tx2"/>
          </a:solidFill>
          <a:latin typeface="+mn-lt"/>
          <a:ea typeface="+mn-ea"/>
          <a:cs typeface="+mn-cs"/>
        </a:defRPr>
      </a:lvl4pPr>
      <a:lvl5pPr marL="20574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5pPr>
      <a:lvl6pPr marL="25146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6pPr>
      <a:lvl7pPr marL="2971800" indent="-228600" algn="l" rtl="0" eaLnBrk="1" latinLnBrk="0" hangingPunct="1">
        <a:spcBef>
          <a:spcPct val="20000"/>
        </a:spcBef>
        <a:buClr>
          <a:schemeClr val="accent1"/>
        </a:buClr>
        <a:buSzPct val="60000"/>
        <a:buFont typeface="Wingdings 2"/>
        <a:buChar char=""/>
        <a:defRPr kumimoji="0" sz="1600" kern="1200">
          <a:solidFill>
            <a:schemeClr val="tx2"/>
          </a:solidFill>
          <a:latin typeface="+mn-lt"/>
          <a:ea typeface="+mn-ea"/>
          <a:cs typeface="+mn-cs"/>
        </a:defRPr>
      </a:lvl7pPr>
      <a:lvl8pPr marL="3429000" indent="-228600" algn="l" rtl="0" eaLnBrk="1" latinLnBrk="0" hangingPunct="1">
        <a:spcBef>
          <a:spcPct val="20000"/>
        </a:spcBef>
        <a:buClr>
          <a:schemeClr val="accent1"/>
        </a:buClr>
        <a:buSzPct val="60000"/>
        <a:buFont typeface="Wingdings 2"/>
        <a:buChar char=""/>
        <a:defRPr kumimoji="0" sz="1600" kern="1200" baseline="0">
          <a:solidFill>
            <a:schemeClr val="tx2"/>
          </a:solidFill>
          <a:latin typeface="+mn-lt"/>
          <a:ea typeface="+mn-ea"/>
          <a:cs typeface="+mn-cs"/>
        </a:defRPr>
      </a:lvl8pPr>
      <a:lvl9pPr marL="3886200" indent="-228600" algn="l" rtl="0" eaLnBrk="1" latinLnBrk="0" hangingPunct="1">
        <a:spcBef>
          <a:spcPct val="20000"/>
        </a:spcBef>
        <a:buClr>
          <a:schemeClr val="accent1"/>
        </a:buClr>
        <a:buSzPct val="60000"/>
        <a:buFont typeface="Wingdings 2"/>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Rectángulo"/>
          <p:cNvSpPr/>
          <p:nvPr/>
        </p:nvSpPr>
        <p:spPr>
          <a:xfrm>
            <a:off x="323528" y="620688"/>
            <a:ext cx="8568952" cy="1569660"/>
          </a:xfrm>
          <a:prstGeom prst="rect">
            <a:avLst/>
          </a:prstGeom>
        </p:spPr>
        <p:txBody>
          <a:bodyPr wrap="square">
            <a:spAutoFit/>
          </a:bodyPr>
          <a:lstStyle/>
          <a:p>
            <a:pPr algn="ctr"/>
            <a:r>
              <a:rPr lang="es-ES" sz="2400" dirty="0" smtClean="0">
                <a:solidFill>
                  <a:schemeClr val="bg1"/>
                </a:solidFill>
                <a:latin typeface="Arial" pitchFamily="34" charset="0"/>
                <a:cs typeface="Arial" pitchFamily="34" charset="0"/>
              </a:rPr>
              <a:t>UNIVERSIDAD DE CIENCIAS MÉDICAS DE LA HABANA</a:t>
            </a:r>
          </a:p>
          <a:p>
            <a:pPr algn="ctr"/>
            <a:r>
              <a:rPr lang="es-ES" sz="2400" dirty="0" smtClean="0">
                <a:solidFill>
                  <a:schemeClr val="bg1"/>
                </a:solidFill>
                <a:latin typeface="Arial" pitchFamily="34" charset="0"/>
                <a:cs typeface="Arial" pitchFamily="34" charset="0"/>
              </a:rPr>
              <a:t>FACULTAD DE ESTOMATOLOGÍA</a:t>
            </a:r>
          </a:p>
          <a:p>
            <a:pPr algn="ctr"/>
            <a:r>
              <a:rPr lang="es-ES" sz="2400" dirty="0" smtClean="0">
                <a:solidFill>
                  <a:schemeClr val="bg1"/>
                </a:solidFill>
                <a:latin typeface="Arial" pitchFamily="34" charset="0"/>
                <a:cs typeface="Arial" pitchFamily="34" charset="0"/>
              </a:rPr>
              <a:t>ENSEÑANZA TÉCNICA</a:t>
            </a:r>
          </a:p>
          <a:p>
            <a:pPr algn="ctr"/>
            <a:r>
              <a:rPr lang="es-ES" sz="2400" smtClean="0">
                <a:solidFill>
                  <a:schemeClr val="bg1"/>
                </a:solidFill>
                <a:latin typeface="Arial" pitchFamily="34" charset="0"/>
                <a:cs typeface="Arial" pitchFamily="34" charset="0"/>
              </a:rPr>
              <a:t>CURSO </a:t>
            </a:r>
            <a:r>
              <a:rPr lang="es-ES" sz="2400" smtClean="0">
                <a:solidFill>
                  <a:schemeClr val="bg1"/>
                </a:solidFill>
                <a:latin typeface="Arial" pitchFamily="34" charset="0"/>
                <a:cs typeface="Arial" pitchFamily="34" charset="0"/>
              </a:rPr>
              <a:t>2020-2021</a:t>
            </a:r>
            <a:endParaRPr lang="es-ES" sz="2400" dirty="0">
              <a:solidFill>
                <a:schemeClr val="bg1"/>
              </a:solidFill>
              <a:latin typeface="Arial" pitchFamily="34" charset="0"/>
              <a:cs typeface="Arial" pitchFamily="34" charset="0"/>
            </a:endParaRPr>
          </a:p>
        </p:txBody>
      </p:sp>
      <p:sp>
        <p:nvSpPr>
          <p:cNvPr id="5" name="4 Rectángulo"/>
          <p:cNvSpPr/>
          <p:nvPr/>
        </p:nvSpPr>
        <p:spPr>
          <a:xfrm>
            <a:off x="1259632" y="2852936"/>
            <a:ext cx="6716326" cy="461665"/>
          </a:xfrm>
          <a:prstGeom prst="rect">
            <a:avLst/>
          </a:prstGeom>
        </p:spPr>
        <p:txBody>
          <a:bodyPr wrap="none">
            <a:spAutoFit/>
          </a:bodyPr>
          <a:lstStyle/>
          <a:p>
            <a:pPr algn="ctr"/>
            <a:r>
              <a:rPr lang="es-ES" sz="2400" dirty="0" smtClean="0">
                <a:solidFill>
                  <a:schemeClr val="bg1"/>
                </a:solidFill>
                <a:latin typeface="Arial" pitchFamily="34" charset="0"/>
                <a:cs typeface="Arial" pitchFamily="34" charset="0"/>
              </a:rPr>
              <a:t>Asignatura : PRÓTESIS PARCIAL REMOVIBLE</a:t>
            </a:r>
            <a:endParaRPr lang="es-ES" sz="2400" dirty="0">
              <a:solidFill>
                <a:schemeClr val="bg1"/>
              </a:solidFill>
              <a:latin typeface="Arial" pitchFamily="34" charset="0"/>
              <a:cs typeface="Arial" pitchFamily="34" charset="0"/>
            </a:endParaRPr>
          </a:p>
        </p:txBody>
      </p:sp>
      <p:sp>
        <p:nvSpPr>
          <p:cNvPr id="6" name="5 Rectángulo"/>
          <p:cNvSpPr/>
          <p:nvPr/>
        </p:nvSpPr>
        <p:spPr>
          <a:xfrm>
            <a:off x="1835696" y="4757082"/>
            <a:ext cx="5438476" cy="400110"/>
          </a:xfrm>
          <a:prstGeom prst="rect">
            <a:avLst/>
          </a:prstGeom>
        </p:spPr>
        <p:txBody>
          <a:bodyPr wrap="none">
            <a:spAutoFit/>
          </a:bodyPr>
          <a:lstStyle/>
          <a:p>
            <a:pPr algn="ctr"/>
            <a:r>
              <a:rPr lang="es-ES" sz="2000" dirty="0" smtClean="0">
                <a:solidFill>
                  <a:schemeClr val="bg1"/>
                </a:solidFill>
                <a:latin typeface="Arial" pitchFamily="34" charset="0"/>
                <a:cs typeface="Arial" pitchFamily="34" charset="0"/>
              </a:rPr>
              <a:t>Profesor.  LIC. YUSDEL CRESPO  FROMETA</a:t>
            </a:r>
            <a:endParaRPr lang="es-ES" sz="2000" dirty="0">
              <a:solidFill>
                <a:schemeClr val="bg1"/>
              </a:solidFill>
              <a:latin typeface="Arial" pitchFamily="34" charset="0"/>
              <a:cs typeface="Arial" pitchFamily="34" charset="0"/>
            </a:endParaRPr>
          </a:p>
        </p:txBody>
      </p:sp>
    </p:spTree>
    <p:extLst>
      <p:ext uri="{BB962C8B-B14F-4D97-AF65-F5344CB8AC3E}">
        <p14:creationId xmlns="" xmlns:p14="http://schemas.microsoft.com/office/powerpoint/2010/main" val="271997226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Rectángulo"/>
          <p:cNvSpPr/>
          <p:nvPr/>
        </p:nvSpPr>
        <p:spPr>
          <a:xfrm>
            <a:off x="2555776" y="2924944"/>
            <a:ext cx="3746538" cy="523220"/>
          </a:xfrm>
          <a:prstGeom prst="rect">
            <a:avLst/>
          </a:prstGeom>
        </p:spPr>
        <p:txBody>
          <a:bodyPr wrap="none">
            <a:spAutoFit/>
          </a:bodyPr>
          <a:lstStyle/>
          <a:p>
            <a:pPr algn="ctr"/>
            <a:r>
              <a:rPr lang="es-ES" sz="2800" dirty="0" smtClean="0">
                <a:solidFill>
                  <a:schemeClr val="bg1"/>
                </a:solidFill>
                <a:latin typeface="Arial" pitchFamily="34" charset="0"/>
                <a:cs typeface="Arial" pitchFamily="34" charset="0"/>
              </a:rPr>
              <a:t>Duplicado de modelos</a:t>
            </a:r>
            <a:endParaRPr lang="es-ES" sz="2800" dirty="0">
              <a:solidFill>
                <a:schemeClr val="bg1"/>
              </a:solidFill>
              <a:latin typeface="Arial" pitchFamily="34" charset="0"/>
              <a:cs typeface="Arial" pitchFamily="34" charset="0"/>
            </a:endParaRPr>
          </a:p>
        </p:txBody>
      </p:sp>
    </p:spTree>
    <p:extLst>
      <p:ext uri="{BB962C8B-B14F-4D97-AF65-F5344CB8AC3E}">
        <p14:creationId xmlns="" xmlns:p14="http://schemas.microsoft.com/office/powerpoint/2010/main" val="172185966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Rectángulo"/>
          <p:cNvSpPr/>
          <p:nvPr/>
        </p:nvSpPr>
        <p:spPr>
          <a:xfrm>
            <a:off x="0" y="1822172"/>
            <a:ext cx="8999984" cy="3046988"/>
          </a:xfrm>
          <a:prstGeom prst="rect">
            <a:avLst/>
          </a:prstGeom>
        </p:spPr>
        <p:txBody>
          <a:bodyPr wrap="square">
            <a:spAutoFit/>
          </a:bodyPr>
          <a:lstStyle/>
          <a:p>
            <a:pPr algn="just"/>
            <a:r>
              <a:rPr lang="es-ES" sz="2400" dirty="0" smtClean="0">
                <a:solidFill>
                  <a:schemeClr val="bg1"/>
                </a:solidFill>
                <a:latin typeface="Arial" pitchFamily="34" charset="0"/>
                <a:cs typeface="Arial" pitchFamily="34" charset="0"/>
              </a:rPr>
              <a:t>Es el procedimiento destinado a obtener un nuevo negativo de un positivo, el cual debe desprenderse del original sin deterioro para ser vaciado nuevamente. Con este se obtiene una réplica en investimento del modelo maestro diseñado y aliviado. </a:t>
            </a:r>
          </a:p>
          <a:p>
            <a:pPr algn="just"/>
            <a:r>
              <a:rPr lang="es-ES" sz="2400" dirty="0" smtClean="0">
                <a:solidFill>
                  <a:schemeClr val="bg1"/>
                </a:solidFill>
                <a:latin typeface="Arial" pitchFamily="34" charset="0"/>
                <a:cs typeface="Arial" pitchFamily="34" charset="0"/>
              </a:rPr>
              <a:t>Para este objeto se utilizan como material duplicador los </a:t>
            </a:r>
            <a:r>
              <a:rPr lang="es-ES" sz="2400" dirty="0" err="1" smtClean="0">
                <a:solidFill>
                  <a:schemeClr val="bg1"/>
                </a:solidFill>
                <a:latin typeface="Arial" pitchFamily="34" charset="0"/>
                <a:cs typeface="Arial" pitchFamily="34" charset="0"/>
              </a:rPr>
              <a:t>hidrocoloides</a:t>
            </a:r>
            <a:r>
              <a:rPr lang="es-ES" sz="2400" dirty="0" smtClean="0">
                <a:solidFill>
                  <a:schemeClr val="bg1"/>
                </a:solidFill>
                <a:latin typeface="Arial" pitchFamily="34" charset="0"/>
                <a:cs typeface="Arial" pitchFamily="34" charset="0"/>
              </a:rPr>
              <a:t> de agar, los </a:t>
            </a:r>
            <a:r>
              <a:rPr lang="es-ES" sz="2400" dirty="0" err="1" smtClean="0">
                <a:solidFill>
                  <a:schemeClr val="bg1"/>
                </a:solidFill>
                <a:latin typeface="Arial" pitchFamily="34" charset="0"/>
                <a:cs typeface="Arial" pitchFamily="34" charset="0"/>
              </a:rPr>
              <a:t>hidrocoloides</a:t>
            </a:r>
            <a:r>
              <a:rPr lang="es-ES" sz="2400" dirty="0" smtClean="0">
                <a:solidFill>
                  <a:schemeClr val="bg1"/>
                </a:solidFill>
                <a:latin typeface="Arial" pitchFamily="34" charset="0"/>
                <a:cs typeface="Arial" pitchFamily="34" charset="0"/>
              </a:rPr>
              <a:t> irreversibles y materiales especiales, y una mufla exclusiva para esta técnica.  </a:t>
            </a:r>
          </a:p>
          <a:p>
            <a:pPr algn="just"/>
            <a:endParaRPr lang="es-ES" sz="2400" dirty="0">
              <a:solidFill>
                <a:schemeClr val="bg1"/>
              </a:solidFill>
              <a:latin typeface="Arial" pitchFamily="34" charset="0"/>
              <a:cs typeface="Arial" pitchFamily="34" charset="0"/>
            </a:endParaRPr>
          </a:p>
        </p:txBody>
      </p:sp>
    </p:spTree>
    <p:extLst>
      <p:ext uri="{BB962C8B-B14F-4D97-AF65-F5344CB8AC3E}">
        <p14:creationId xmlns="" xmlns:p14="http://schemas.microsoft.com/office/powerpoint/2010/main" val="270832162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Rectángulo"/>
          <p:cNvSpPr/>
          <p:nvPr/>
        </p:nvSpPr>
        <p:spPr>
          <a:xfrm>
            <a:off x="323528" y="1268174"/>
            <a:ext cx="8496944" cy="3600986"/>
          </a:xfrm>
          <a:prstGeom prst="rect">
            <a:avLst/>
          </a:prstGeom>
        </p:spPr>
        <p:txBody>
          <a:bodyPr wrap="square">
            <a:spAutoFit/>
          </a:bodyPr>
          <a:lstStyle/>
          <a:p>
            <a:r>
              <a:rPr lang="es-ES" sz="2800" dirty="0" smtClean="0">
                <a:solidFill>
                  <a:schemeClr val="bg1"/>
                </a:solidFill>
                <a:latin typeface="Arial" pitchFamily="34" charset="0"/>
                <a:cs typeface="Arial" pitchFamily="34" charset="0"/>
              </a:rPr>
              <a:t>Mufla:</a:t>
            </a:r>
          </a:p>
          <a:p>
            <a:endParaRPr lang="es-ES" sz="2800" dirty="0" smtClean="0">
              <a:solidFill>
                <a:schemeClr val="bg1"/>
              </a:solidFill>
              <a:latin typeface="Arial" pitchFamily="34" charset="0"/>
              <a:cs typeface="Arial" pitchFamily="34" charset="0"/>
            </a:endParaRPr>
          </a:p>
          <a:p>
            <a:r>
              <a:rPr lang="es-ES" sz="2800" dirty="0" smtClean="0">
                <a:solidFill>
                  <a:schemeClr val="bg1"/>
                </a:solidFill>
                <a:latin typeface="Arial" pitchFamily="34" charset="0"/>
                <a:cs typeface="Arial" pitchFamily="34" charset="0"/>
              </a:rPr>
              <a:t> </a:t>
            </a:r>
            <a:r>
              <a:rPr lang="es-ES" sz="2400" dirty="0" smtClean="0">
                <a:solidFill>
                  <a:schemeClr val="bg1"/>
                </a:solidFill>
                <a:latin typeface="Arial" pitchFamily="34" charset="0"/>
                <a:cs typeface="Arial" pitchFamily="34" charset="0"/>
              </a:rPr>
              <a:t>Instrumento que se utiliza para duplicar los modelos maestros y consta de diferentes partes:</a:t>
            </a:r>
          </a:p>
          <a:p>
            <a:endParaRPr lang="es-ES" sz="2400" dirty="0" smtClean="0">
              <a:solidFill>
                <a:schemeClr val="bg1"/>
              </a:solidFill>
              <a:latin typeface="Arial" pitchFamily="34" charset="0"/>
              <a:cs typeface="Arial" pitchFamily="34" charset="0"/>
            </a:endParaRPr>
          </a:p>
          <a:p>
            <a:r>
              <a:rPr lang="es-ES" sz="2400" dirty="0" smtClean="0">
                <a:solidFill>
                  <a:schemeClr val="bg1"/>
                </a:solidFill>
                <a:latin typeface="Arial" pitchFamily="34" charset="0"/>
                <a:cs typeface="Arial" pitchFamily="34" charset="0"/>
              </a:rPr>
              <a:t>- Tapa con contratapa</a:t>
            </a:r>
          </a:p>
          <a:p>
            <a:r>
              <a:rPr lang="es-ES" sz="2400" dirty="0" smtClean="0">
                <a:solidFill>
                  <a:schemeClr val="bg1"/>
                </a:solidFill>
                <a:latin typeface="Arial" pitchFamily="34" charset="0"/>
                <a:cs typeface="Arial" pitchFamily="34" charset="0"/>
              </a:rPr>
              <a:t>- Goma para conformar el zócalo del modelo</a:t>
            </a:r>
          </a:p>
          <a:p>
            <a:r>
              <a:rPr lang="es-ES" sz="2400" dirty="0" smtClean="0">
                <a:solidFill>
                  <a:schemeClr val="bg1"/>
                </a:solidFill>
                <a:latin typeface="Arial" pitchFamily="34" charset="0"/>
                <a:cs typeface="Arial" pitchFamily="34" charset="0"/>
              </a:rPr>
              <a:t>- Cono por donde entra el metal</a:t>
            </a:r>
          </a:p>
          <a:p>
            <a:r>
              <a:rPr lang="es-ES" sz="2400" dirty="0" smtClean="0">
                <a:solidFill>
                  <a:schemeClr val="bg1"/>
                </a:solidFill>
                <a:latin typeface="Arial" pitchFamily="34" charset="0"/>
                <a:cs typeface="Arial" pitchFamily="34" charset="0"/>
              </a:rPr>
              <a:t>- Base superior de la mufla</a:t>
            </a:r>
            <a:endParaRPr lang="es-ES" sz="2400" dirty="0">
              <a:solidFill>
                <a:schemeClr val="bg1"/>
              </a:solidFill>
              <a:latin typeface="Arial" pitchFamily="34" charset="0"/>
              <a:cs typeface="Arial" pitchFamily="34" charset="0"/>
            </a:endParaRPr>
          </a:p>
        </p:txBody>
      </p:sp>
    </p:spTree>
    <p:extLst>
      <p:ext uri="{BB962C8B-B14F-4D97-AF65-F5344CB8AC3E}">
        <p14:creationId xmlns="" xmlns:p14="http://schemas.microsoft.com/office/powerpoint/2010/main" val="392108781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Rectángulo"/>
          <p:cNvSpPr/>
          <p:nvPr/>
        </p:nvSpPr>
        <p:spPr>
          <a:xfrm>
            <a:off x="107504" y="610810"/>
            <a:ext cx="8928992" cy="5416868"/>
          </a:xfrm>
          <a:prstGeom prst="rect">
            <a:avLst/>
          </a:prstGeom>
        </p:spPr>
        <p:txBody>
          <a:bodyPr wrap="square">
            <a:spAutoFit/>
          </a:bodyPr>
          <a:lstStyle/>
          <a:p>
            <a:r>
              <a:rPr lang="es-ES" sz="2800" dirty="0" smtClean="0">
                <a:solidFill>
                  <a:schemeClr val="bg1"/>
                </a:solidFill>
                <a:latin typeface="Arial" pitchFamily="34" charset="0"/>
                <a:cs typeface="Arial" pitchFamily="34" charset="0"/>
              </a:rPr>
              <a:t>Duplicado en investimento con </a:t>
            </a:r>
            <a:r>
              <a:rPr lang="es-ES" sz="2800" dirty="0" err="1" smtClean="0">
                <a:solidFill>
                  <a:schemeClr val="bg1"/>
                </a:solidFill>
                <a:latin typeface="Arial" pitchFamily="34" charset="0"/>
                <a:cs typeface="Arial" pitchFamily="34" charset="0"/>
              </a:rPr>
              <a:t>hidrocoloide</a:t>
            </a:r>
            <a:r>
              <a:rPr lang="es-ES" sz="2800" dirty="0" smtClean="0">
                <a:solidFill>
                  <a:schemeClr val="bg1"/>
                </a:solidFill>
                <a:latin typeface="Arial" pitchFamily="34" charset="0"/>
                <a:cs typeface="Arial" pitchFamily="34" charset="0"/>
              </a:rPr>
              <a:t> reversible como material duplicador:</a:t>
            </a:r>
          </a:p>
          <a:p>
            <a:endParaRPr lang="es-ES" sz="2800" dirty="0" smtClean="0">
              <a:solidFill>
                <a:schemeClr val="bg1"/>
              </a:solidFill>
              <a:latin typeface="Arial" pitchFamily="34" charset="0"/>
              <a:cs typeface="Arial" pitchFamily="34" charset="0"/>
            </a:endParaRPr>
          </a:p>
          <a:p>
            <a:r>
              <a:rPr lang="es-ES" sz="2800" dirty="0" smtClean="0">
                <a:solidFill>
                  <a:schemeClr val="bg1"/>
                </a:solidFill>
                <a:latin typeface="Arial" pitchFamily="34" charset="0"/>
                <a:cs typeface="Arial" pitchFamily="34" charset="0"/>
              </a:rPr>
              <a:t>Material, instrumental y equipos:</a:t>
            </a:r>
          </a:p>
          <a:p>
            <a:endParaRPr lang="es-ES" dirty="0" smtClean="0">
              <a:solidFill>
                <a:schemeClr val="bg1"/>
              </a:solidFill>
            </a:endParaRPr>
          </a:p>
          <a:p>
            <a:r>
              <a:rPr lang="es-ES" dirty="0" smtClean="0">
                <a:solidFill>
                  <a:schemeClr val="bg1"/>
                </a:solidFill>
              </a:rPr>
              <a:t>•</a:t>
            </a:r>
            <a:r>
              <a:rPr lang="es-ES" sz="2400" dirty="0" smtClean="0">
                <a:solidFill>
                  <a:schemeClr val="bg1"/>
                </a:solidFill>
                <a:latin typeface="Arial" pitchFamily="34" charset="0"/>
                <a:cs typeface="Arial" pitchFamily="34" charset="0"/>
              </a:rPr>
              <a:t>Gelatina para duplicar investimentos </a:t>
            </a:r>
          </a:p>
          <a:p>
            <a:r>
              <a:rPr lang="es-ES" sz="2400" dirty="0" smtClean="0">
                <a:solidFill>
                  <a:schemeClr val="bg1"/>
                </a:solidFill>
                <a:latin typeface="Arial" pitchFamily="34" charset="0"/>
                <a:cs typeface="Arial" pitchFamily="34" charset="0"/>
              </a:rPr>
              <a:t>•Investimento para cromo-cobalto</a:t>
            </a:r>
          </a:p>
          <a:p>
            <a:r>
              <a:rPr lang="es-ES" sz="2400" dirty="0" smtClean="0">
                <a:solidFill>
                  <a:schemeClr val="bg1"/>
                </a:solidFill>
                <a:latin typeface="Arial" pitchFamily="34" charset="0"/>
                <a:cs typeface="Arial" pitchFamily="34" charset="0"/>
              </a:rPr>
              <a:t>•Cera</a:t>
            </a:r>
          </a:p>
          <a:p>
            <a:r>
              <a:rPr lang="es-ES" sz="2400" dirty="0" smtClean="0">
                <a:solidFill>
                  <a:schemeClr val="bg1"/>
                </a:solidFill>
                <a:latin typeface="Arial" pitchFamily="34" charset="0"/>
                <a:cs typeface="Arial" pitchFamily="34" charset="0"/>
              </a:rPr>
              <a:t>•Resina endurecedora</a:t>
            </a:r>
          </a:p>
          <a:p>
            <a:r>
              <a:rPr lang="es-ES" sz="2400" dirty="0" smtClean="0">
                <a:solidFill>
                  <a:schemeClr val="bg1"/>
                </a:solidFill>
                <a:latin typeface="Arial" pitchFamily="34" charset="0"/>
                <a:cs typeface="Arial" pitchFamily="34" charset="0"/>
              </a:rPr>
              <a:t>•Bandeja metálica</a:t>
            </a:r>
          </a:p>
          <a:p>
            <a:r>
              <a:rPr lang="es-ES" sz="2400" dirty="0" smtClean="0">
                <a:solidFill>
                  <a:schemeClr val="bg1"/>
                </a:solidFill>
                <a:latin typeface="Arial" pitchFamily="34" charset="0"/>
                <a:cs typeface="Arial" pitchFamily="34" charset="0"/>
              </a:rPr>
              <a:t>•Pinzas para modelos </a:t>
            </a:r>
          </a:p>
          <a:p>
            <a:r>
              <a:rPr lang="es-ES" sz="2400" dirty="0" smtClean="0">
                <a:solidFill>
                  <a:schemeClr val="bg1"/>
                </a:solidFill>
                <a:latin typeface="Arial" pitchFamily="34" charset="0"/>
                <a:cs typeface="Arial" pitchFamily="34" charset="0"/>
              </a:rPr>
              <a:t>•Cuchillo para yeso</a:t>
            </a:r>
          </a:p>
          <a:p>
            <a:r>
              <a:rPr lang="es-ES" sz="2400" dirty="0" smtClean="0">
                <a:solidFill>
                  <a:schemeClr val="bg1"/>
                </a:solidFill>
                <a:latin typeface="Arial" pitchFamily="34" charset="0"/>
                <a:cs typeface="Arial" pitchFamily="34" charset="0"/>
              </a:rPr>
              <a:t>•Cuchillo espátula</a:t>
            </a:r>
          </a:p>
          <a:p>
            <a:r>
              <a:rPr lang="es-ES" sz="2400" dirty="0" smtClean="0">
                <a:solidFill>
                  <a:schemeClr val="bg1"/>
                </a:solidFill>
                <a:latin typeface="Arial" pitchFamily="34" charset="0"/>
                <a:cs typeface="Arial" pitchFamily="34" charset="0"/>
              </a:rPr>
              <a:t>•Espátula para yeso</a:t>
            </a:r>
          </a:p>
        </p:txBody>
      </p:sp>
    </p:spTree>
    <p:extLst>
      <p:ext uri="{BB962C8B-B14F-4D97-AF65-F5344CB8AC3E}">
        <p14:creationId xmlns="" xmlns:p14="http://schemas.microsoft.com/office/powerpoint/2010/main" val="422423552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Rectángulo"/>
          <p:cNvSpPr/>
          <p:nvPr/>
        </p:nvSpPr>
        <p:spPr>
          <a:xfrm>
            <a:off x="0" y="908720"/>
            <a:ext cx="9144000" cy="3785652"/>
          </a:xfrm>
          <a:prstGeom prst="rect">
            <a:avLst/>
          </a:prstGeom>
        </p:spPr>
        <p:txBody>
          <a:bodyPr wrap="square">
            <a:spAutoFit/>
          </a:bodyPr>
          <a:lstStyle/>
          <a:p>
            <a:r>
              <a:rPr lang="es-ES" dirty="0" smtClean="0"/>
              <a:t>•</a:t>
            </a:r>
            <a:r>
              <a:rPr lang="es-ES" sz="2400" dirty="0" smtClean="0">
                <a:solidFill>
                  <a:schemeClr val="bg1"/>
                </a:solidFill>
                <a:latin typeface="Arial" pitchFamily="34" charset="0"/>
                <a:cs typeface="Arial" pitchFamily="34" charset="0"/>
              </a:rPr>
              <a:t>Taza de goma </a:t>
            </a:r>
          </a:p>
          <a:p>
            <a:r>
              <a:rPr lang="es-ES" sz="2400" dirty="0" smtClean="0">
                <a:solidFill>
                  <a:schemeClr val="bg1"/>
                </a:solidFill>
                <a:latin typeface="Arial" pitchFamily="34" charset="0"/>
                <a:cs typeface="Arial" pitchFamily="34" charset="0"/>
              </a:rPr>
              <a:t>•Mufla para duplicar</a:t>
            </a:r>
          </a:p>
          <a:p>
            <a:r>
              <a:rPr lang="es-ES" sz="2400" dirty="0" smtClean="0">
                <a:solidFill>
                  <a:schemeClr val="bg1"/>
                </a:solidFill>
                <a:latin typeface="Arial" pitchFamily="34" charset="0"/>
                <a:cs typeface="Arial" pitchFamily="34" charset="0"/>
              </a:rPr>
              <a:t>•Cepillo de cerdas duras</a:t>
            </a:r>
          </a:p>
          <a:p>
            <a:r>
              <a:rPr lang="es-ES" sz="2400" dirty="0" smtClean="0">
                <a:solidFill>
                  <a:schemeClr val="bg1"/>
                </a:solidFill>
                <a:latin typeface="Arial" pitchFamily="34" charset="0"/>
                <a:cs typeface="Arial" pitchFamily="34" charset="0"/>
              </a:rPr>
              <a:t>•Porta modelos</a:t>
            </a:r>
          </a:p>
          <a:p>
            <a:r>
              <a:rPr lang="es-ES" sz="2400" dirty="0" smtClean="0">
                <a:solidFill>
                  <a:schemeClr val="bg1"/>
                </a:solidFill>
                <a:latin typeface="Arial" pitchFamily="34" charset="0"/>
                <a:cs typeface="Arial" pitchFamily="34" charset="0"/>
              </a:rPr>
              <a:t>•Termómetro</a:t>
            </a:r>
          </a:p>
          <a:p>
            <a:r>
              <a:rPr lang="es-ES" sz="2400" dirty="0" smtClean="0">
                <a:solidFill>
                  <a:schemeClr val="bg1"/>
                </a:solidFill>
                <a:latin typeface="Arial" pitchFamily="34" charset="0"/>
                <a:cs typeface="Arial" pitchFamily="34" charset="0"/>
              </a:rPr>
              <a:t>•Anillos para colados</a:t>
            </a:r>
          </a:p>
          <a:p>
            <a:r>
              <a:rPr lang="es-ES" sz="2400" dirty="0" smtClean="0">
                <a:solidFill>
                  <a:schemeClr val="bg1"/>
                </a:solidFill>
                <a:latin typeface="Arial" pitchFamily="34" charset="0"/>
                <a:cs typeface="Arial" pitchFamily="34" charset="0"/>
              </a:rPr>
              <a:t>•Calentador con </a:t>
            </a:r>
            <a:r>
              <a:rPr lang="es-ES" sz="2400" dirty="0" err="1" smtClean="0">
                <a:solidFill>
                  <a:schemeClr val="bg1"/>
                </a:solidFill>
                <a:latin typeface="Arial" pitchFamily="34" charset="0"/>
                <a:cs typeface="Arial" pitchFamily="34" charset="0"/>
              </a:rPr>
              <a:t>termostáto</a:t>
            </a:r>
            <a:r>
              <a:rPr lang="es-ES" sz="2400" dirty="0" smtClean="0">
                <a:solidFill>
                  <a:schemeClr val="bg1"/>
                </a:solidFill>
                <a:latin typeface="Arial" pitchFamily="34" charset="0"/>
                <a:cs typeface="Arial" pitchFamily="34" charset="0"/>
              </a:rPr>
              <a:t> para resina</a:t>
            </a:r>
          </a:p>
          <a:p>
            <a:r>
              <a:rPr lang="es-ES" sz="2400" dirty="0" smtClean="0">
                <a:solidFill>
                  <a:schemeClr val="bg1"/>
                </a:solidFill>
                <a:latin typeface="Arial" pitchFamily="34" charset="0"/>
                <a:cs typeface="Arial" pitchFamily="34" charset="0"/>
              </a:rPr>
              <a:t>•Horno para secado de modelos</a:t>
            </a:r>
          </a:p>
          <a:p>
            <a:r>
              <a:rPr lang="es-ES" sz="2400" dirty="0" smtClean="0">
                <a:solidFill>
                  <a:schemeClr val="bg1"/>
                </a:solidFill>
                <a:latin typeface="Arial" pitchFamily="34" charset="0"/>
                <a:cs typeface="Arial" pitchFamily="34" charset="0"/>
              </a:rPr>
              <a:t>•Vibrador</a:t>
            </a:r>
          </a:p>
          <a:p>
            <a:r>
              <a:rPr lang="es-ES" sz="2400" dirty="0" smtClean="0">
                <a:solidFill>
                  <a:schemeClr val="bg1"/>
                </a:solidFill>
                <a:latin typeface="Arial" pitchFamily="34" charset="0"/>
                <a:cs typeface="Arial" pitchFamily="34" charset="0"/>
              </a:rPr>
              <a:t>•</a:t>
            </a:r>
            <a:r>
              <a:rPr lang="es-ES" sz="2400" dirty="0" err="1" smtClean="0">
                <a:solidFill>
                  <a:schemeClr val="bg1"/>
                </a:solidFill>
                <a:latin typeface="Arial" pitchFamily="34" charset="0"/>
                <a:cs typeface="Arial" pitchFamily="34" charset="0"/>
              </a:rPr>
              <a:t>Gelatinadora</a:t>
            </a:r>
            <a:r>
              <a:rPr lang="es-ES" sz="2400" dirty="0" smtClean="0">
                <a:solidFill>
                  <a:schemeClr val="bg1"/>
                </a:solidFill>
                <a:latin typeface="Arial" pitchFamily="34" charset="0"/>
                <a:cs typeface="Arial" pitchFamily="34" charset="0"/>
              </a:rPr>
              <a:t> o recipiente para licuar la gelatina a Baño de María</a:t>
            </a:r>
            <a:endParaRPr lang="es-ES" sz="2400" dirty="0">
              <a:solidFill>
                <a:schemeClr val="bg1"/>
              </a:solidFill>
              <a:latin typeface="Arial" pitchFamily="34" charset="0"/>
              <a:cs typeface="Arial" pitchFamily="34" charset="0"/>
            </a:endParaRPr>
          </a:p>
        </p:txBody>
      </p:sp>
    </p:spTree>
    <p:extLst>
      <p:ext uri="{BB962C8B-B14F-4D97-AF65-F5344CB8AC3E}">
        <p14:creationId xmlns="" xmlns:p14="http://schemas.microsoft.com/office/powerpoint/2010/main" val="64027529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Rectángulo"/>
          <p:cNvSpPr/>
          <p:nvPr/>
        </p:nvSpPr>
        <p:spPr>
          <a:xfrm>
            <a:off x="2483768" y="2924944"/>
            <a:ext cx="4283545" cy="523220"/>
          </a:xfrm>
          <a:prstGeom prst="rect">
            <a:avLst/>
          </a:prstGeom>
        </p:spPr>
        <p:txBody>
          <a:bodyPr wrap="none">
            <a:spAutoFit/>
          </a:bodyPr>
          <a:lstStyle/>
          <a:p>
            <a:pPr algn="ctr"/>
            <a:r>
              <a:rPr lang="es-ES" sz="2800" dirty="0" smtClean="0">
                <a:solidFill>
                  <a:schemeClr val="bg1"/>
                </a:solidFill>
                <a:latin typeface="Arial" pitchFamily="34" charset="0"/>
                <a:cs typeface="Arial" pitchFamily="34" charset="0"/>
              </a:rPr>
              <a:t>Descripción de la técnica:</a:t>
            </a:r>
            <a:endParaRPr lang="es-ES" sz="2800" dirty="0">
              <a:solidFill>
                <a:schemeClr val="bg1"/>
              </a:solidFill>
              <a:latin typeface="Arial" pitchFamily="34" charset="0"/>
              <a:cs typeface="Arial" pitchFamily="34" charset="0"/>
            </a:endParaRPr>
          </a:p>
        </p:txBody>
      </p:sp>
    </p:spTree>
    <p:extLst>
      <p:ext uri="{BB962C8B-B14F-4D97-AF65-F5344CB8AC3E}">
        <p14:creationId xmlns="" xmlns:p14="http://schemas.microsoft.com/office/powerpoint/2010/main" val="361101282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Rectángulo"/>
          <p:cNvSpPr/>
          <p:nvPr/>
        </p:nvSpPr>
        <p:spPr>
          <a:xfrm>
            <a:off x="107504" y="695593"/>
            <a:ext cx="9036496" cy="4893647"/>
          </a:xfrm>
          <a:prstGeom prst="rect">
            <a:avLst/>
          </a:prstGeom>
        </p:spPr>
        <p:txBody>
          <a:bodyPr wrap="square">
            <a:spAutoFit/>
          </a:bodyPr>
          <a:lstStyle/>
          <a:p>
            <a:pPr algn="just"/>
            <a:r>
              <a:rPr lang="es-ES" sz="2400" dirty="0" smtClean="0">
                <a:solidFill>
                  <a:schemeClr val="bg1"/>
                </a:solidFill>
                <a:latin typeface="Arial" pitchFamily="34" charset="0"/>
                <a:cs typeface="Arial" pitchFamily="34" charset="0"/>
              </a:rPr>
              <a:t>1.Bloquear con cera o plastilina todas las superficies retentivas del modelo maestro, evitando situar cera o plastilina sobre ningún área que vaya a ser ocupada por la estructura metálica.</a:t>
            </a:r>
          </a:p>
          <a:p>
            <a:pPr algn="just"/>
            <a:endParaRPr lang="es-ES" sz="2400" dirty="0" smtClean="0">
              <a:solidFill>
                <a:schemeClr val="bg1"/>
              </a:solidFill>
              <a:latin typeface="Arial" pitchFamily="34" charset="0"/>
              <a:cs typeface="Arial" pitchFamily="34" charset="0"/>
            </a:endParaRPr>
          </a:p>
          <a:p>
            <a:pPr algn="just"/>
            <a:r>
              <a:rPr lang="es-ES" sz="2400" dirty="0" smtClean="0">
                <a:solidFill>
                  <a:schemeClr val="bg1"/>
                </a:solidFill>
                <a:latin typeface="Arial" pitchFamily="34" charset="0"/>
                <a:cs typeface="Arial" pitchFamily="34" charset="0"/>
              </a:rPr>
              <a:t>2.Introducir los modelos bloqueados en solución sobresaturada de sulfato de calcio durante 10 minutos.</a:t>
            </a:r>
          </a:p>
          <a:p>
            <a:pPr algn="just"/>
            <a:endParaRPr lang="es-ES" sz="2400" dirty="0" smtClean="0">
              <a:solidFill>
                <a:schemeClr val="bg1"/>
              </a:solidFill>
              <a:latin typeface="Arial" pitchFamily="34" charset="0"/>
              <a:cs typeface="Arial" pitchFamily="34" charset="0"/>
            </a:endParaRPr>
          </a:p>
          <a:p>
            <a:pPr algn="just"/>
            <a:r>
              <a:rPr lang="es-ES" sz="2400" dirty="0" smtClean="0">
                <a:solidFill>
                  <a:schemeClr val="bg1"/>
                </a:solidFill>
                <a:latin typeface="Arial" pitchFamily="34" charset="0"/>
                <a:cs typeface="Arial" pitchFamily="34" charset="0"/>
              </a:rPr>
              <a:t>3.Extraer el modelo de la solución y con aire a presión retirar los excesos de ésta.</a:t>
            </a:r>
          </a:p>
          <a:p>
            <a:pPr algn="just"/>
            <a:endParaRPr lang="es-ES" sz="2400" dirty="0" smtClean="0">
              <a:solidFill>
                <a:schemeClr val="bg1"/>
              </a:solidFill>
              <a:latin typeface="Arial" pitchFamily="34" charset="0"/>
              <a:cs typeface="Arial" pitchFamily="34" charset="0"/>
            </a:endParaRPr>
          </a:p>
          <a:p>
            <a:pPr algn="just"/>
            <a:r>
              <a:rPr lang="es-ES" sz="2400" dirty="0" smtClean="0">
                <a:solidFill>
                  <a:schemeClr val="bg1"/>
                </a:solidFill>
                <a:latin typeface="Arial" pitchFamily="34" charset="0"/>
                <a:cs typeface="Arial" pitchFamily="34" charset="0"/>
              </a:rPr>
              <a:t>4.Se fija el modelo a la base de la mufla de duplicado por medio de cera resinosa y se cierra herméticamente.</a:t>
            </a:r>
          </a:p>
          <a:p>
            <a:endParaRPr lang="es-ES" sz="2400" dirty="0">
              <a:solidFill>
                <a:schemeClr val="bg1"/>
              </a:solidFill>
              <a:latin typeface="Arial" pitchFamily="34" charset="0"/>
              <a:cs typeface="Arial" pitchFamily="34" charset="0"/>
            </a:endParaRPr>
          </a:p>
        </p:txBody>
      </p:sp>
    </p:spTree>
    <p:extLst>
      <p:ext uri="{BB962C8B-B14F-4D97-AF65-F5344CB8AC3E}">
        <p14:creationId xmlns="" xmlns:p14="http://schemas.microsoft.com/office/powerpoint/2010/main" val="200788839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Rectángulo"/>
          <p:cNvSpPr/>
          <p:nvPr/>
        </p:nvSpPr>
        <p:spPr>
          <a:xfrm>
            <a:off x="179512" y="1124744"/>
            <a:ext cx="8964488" cy="3785652"/>
          </a:xfrm>
          <a:prstGeom prst="rect">
            <a:avLst/>
          </a:prstGeom>
        </p:spPr>
        <p:txBody>
          <a:bodyPr wrap="square">
            <a:spAutoFit/>
          </a:bodyPr>
          <a:lstStyle/>
          <a:p>
            <a:pPr algn="just"/>
            <a:r>
              <a:rPr lang="es-ES" sz="2400" dirty="0" smtClean="0">
                <a:solidFill>
                  <a:schemeClr val="bg1"/>
                </a:solidFill>
                <a:latin typeface="Arial" pitchFamily="34" charset="0"/>
                <a:cs typeface="Arial" pitchFamily="34" charset="0"/>
              </a:rPr>
              <a:t>5.En caso de no contar con </a:t>
            </a:r>
            <a:r>
              <a:rPr lang="es-ES" sz="2400" dirty="0" err="1" smtClean="0">
                <a:solidFill>
                  <a:schemeClr val="bg1"/>
                </a:solidFill>
                <a:latin typeface="Arial" pitchFamily="34" charset="0"/>
                <a:cs typeface="Arial" pitchFamily="34" charset="0"/>
              </a:rPr>
              <a:t>gelatinadora</a:t>
            </a:r>
            <a:r>
              <a:rPr lang="es-ES" sz="2400" dirty="0" smtClean="0">
                <a:solidFill>
                  <a:schemeClr val="bg1"/>
                </a:solidFill>
                <a:latin typeface="Arial" pitchFamily="34" charset="0"/>
                <a:cs typeface="Arial" pitchFamily="34" charset="0"/>
              </a:rPr>
              <a:t>, se prepara </a:t>
            </a:r>
            <a:r>
              <a:rPr lang="es-ES" sz="2400" dirty="0" err="1" smtClean="0">
                <a:solidFill>
                  <a:schemeClr val="bg1"/>
                </a:solidFill>
                <a:latin typeface="Arial" pitchFamily="34" charset="0"/>
                <a:cs typeface="Arial" pitchFamily="34" charset="0"/>
              </a:rPr>
              <a:t>hidrocoloide</a:t>
            </a:r>
            <a:r>
              <a:rPr lang="es-ES" sz="2400" dirty="0" smtClean="0">
                <a:solidFill>
                  <a:schemeClr val="bg1"/>
                </a:solidFill>
                <a:latin typeface="Arial" pitchFamily="34" charset="0"/>
                <a:cs typeface="Arial" pitchFamily="34" charset="0"/>
              </a:rPr>
              <a:t> a Baño de María, cortado en pequeños trozos, habiendo agregado un poco de agua y en cantidad suficiente para llenar la mufla.</a:t>
            </a:r>
          </a:p>
          <a:p>
            <a:pPr algn="just"/>
            <a:endParaRPr lang="es-ES" sz="2400" dirty="0" smtClean="0">
              <a:solidFill>
                <a:schemeClr val="bg1"/>
              </a:solidFill>
              <a:latin typeface="Arial" pitchFamily="34" charset="0"/>
              <a:cs typeface="Arial" pitchFamily="34" charset="0"/>
            </a:endParaRPr>
          </a:p>
          <a:p>
            <a:pPr algn="just"/>
            <a:endParaRPr lang="es-ES" sz="2400" dirty="0" smtClean="0">
              <a:solidFill>
                <a:schemeClr val="bg1"/>
              </a:solidFill>
              <a:latin typeface="Arial" pitchFamily="34" charset="0"/>
              <a:cs typeface="Arial" pitchFamily="34" charset="0"/>
            </a:endParaRPr>
          </a:p>
          <a:p>
            <a:pPr algn="just"/>
            <a:r>
              <a:rPr lang="es-ES" sz="2400" dirty="0" smtClean="0">
                <a:solidFill>
                  <a:schemeClr val="bg1"/>
                </a:solidFill>
                <a:latin typeface="Arial" pitchFamily="34" charset="0"/>
                <a:cs typeface="Arial" pitchFamily="34" charset="0"/>
              </a:rPr>
              <a:t>6.Se llena la mufla con </a:t>
            </a:r>
            <a:r>
              <a:rPr lang="es-ES" sz="2400" dirty="0" err="1" smtClean="0">
                <a:solidFill>
                  <a:schemeClr val="bg1"/>
                </a:solidFill>
                <a:latin typeface="Arial" pitchFamily="34" charset="0"/>
                <a:cs typeface="Arial" pitchFamily="34" charset="0"/>
              </a:rPr>
              <a:t>hidrocoloide</a:t>
            </a:r>
            <a:r>
              <a:rPr lang="es-ES" sz="2400" dirty="0" smtClean="0">
                <a:solidFill>
                  <a:schemeClr val="bg1"/>
                </a:solidFill>
                <a:latin typeface="Arial" pitchFamily="34" charset="0"/>
                <a:cs typeface="Arial" pitchFamily="34" charset="0"/>
              </a:rPr>
              <a:t> a la temperatura de trabajo recomendada por el fabricante, lenta y continuamente, por un solo orificio de la mufla, hasta que haya un ligero exceso en ambos orificios.</a:t>
            </a:r>
            <a:endParaRPr lang="es-ES" sz="2400" dirty="0">
              <a:solidFill>
                <a:schemeClr val="bg1"/>
              </a:solidFill>
              <a:latin typeface="Arial" pitchFamily="34" charset="0"/>
              <a:cs typeface="Arial" pitchFamily="34" charset="0"/>
            </a:endParaRPr>
          </a:p>
        </p:txBody>
      </p:sp>
    </p:spTree>
    <p:extLst>
      <p:ext uri="{BB962C8B-B14F-4D97-AF65-F5344CB8AC3E}">
        <p14:creationId xmlns="" xmlns:p14="http://schemas.microsoft.com/office/powerpoint/2010/main" val="1416898997"/>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Rectángulo"/>
          <p:cNvSpPr/>
          <p:nvPr/>
        </p:nvSpPr>
        <p:spPr>
          <a:xfrm>
            <a:off x="0" y="573643"/>
            <a:ext cx="9144000" cy="5447645"/>
          </a:xfrm>
          <a:prstGeom prst="rect">
            <a:avLst/>
          </a:prstGeom>
        </p:spPr>
        <p:txBody>
          <a:bodyPr wrap="square">
            <a:spAutoFit/>
          </a:bodyPr>
          <a:lstStyle/>
          <a:p>
            <a:pPr algn="just"/>
            <a:r>
              <a:rPr lang="es-ES" sz="2400" dirty="0" smtClean="0">
                <a:solidFill>
                  <a:schemeClr val="bg1"/>
                </a:solidFill>
                <a:latin typeface="Arial" pitchFamily="34" charset="0"/>
                <a:cs typeface="Arial" pitchFamily="34" charset="0"/>
              </a:rPr>
              <a:t>7.Dejar que el </a:t>
            </a:r>
            <a:r>
              <a:rPr lang="es-ES" sz="2400" dirty="0" err="1" smtClean="0">
                <a:solidFill>
                  <a:schemeClr val="bg1"/>
                </a:solidFill>
                <a:latin typeface="Arial" pitchFamily="34" charset="0"/>
                <a:cs typeface="Arial" pitchFamily="34" charset="0"/>
              </a:rPr>
              <a:t>hidrocoloide</a:t>
            </a:r>
            <a:r>
              <a:rPr lang="es-ES" sz="2400" dirty="0" smtClean="0">
                <a:solidFill>
                  <a:schemeClr val="bg1"/>
                </a:solidFill>
                <a:latin typeface="Arial" pitchFamily="34" charset="0"/>
                <a:cs typeface="Arial" pitchFamily="34" charset="0"/>
              </a:rPr>
              <a:t> endurezca a temperatura ambiente durante media hora. Posteriormente, colocar la mufla en una bandeja con agua hasta 1/3 de la altura de la mufla a temperatura ambiente, durante 1 hora.</a:t>
            </a:r>
          </a:p>
          <a:p>
            <a:pPr algn="just"/>
            <a:endParaRPr lang="es-ES" sz="2400" dirty="0" smtClean="0">
              <a:solidFill>
                <a:schemeClr val="bg1"/>
              </a:solidFill>
              <a:latin typeface="Arial" pitchFamily="34" charset="0"/>
              <a:cs typeface="Arial" pitchFamily="34" charset="0"/>
            </a:endParaRPr>
          </a:p>
          <a:p>
            <a:pPr algn="just"/>
            <a:r>
              <a:rPr lang="es-ES" sz="2400" dirty="0" smtClean="0">
                <a:solidFill>
                  <a:schemeClr val="bg1"/>
                </a:solidFill>
                <a:latin typeface="Arial" pitchFamily="34" charset="0"/>
                <a:cs typeface="Arial" pitchFamily="34" charset="0"/>
              </a:rPr>
              <a:t>8.Extraer la mufla del agua. Retirar la tapa inferior sin fracturar o arrastrar el </a:t>
            </a:r>
            <a:r>
              <a:rPr lang="es-ES" sz="2400" dirty="0" err="1" smtClean="0">
                <a:solidFill>
                  <a:schemeClr val="bg1"/>
                </a:solidFill>
                <a:latin typeface="Arial" pitchFamily="34" charset="0"/>
                <a:cs typeface="Arial" pitchFamily="34" charset="0"/>
              </a:rPr>
              <a:t>hidrocoloide</a:t>
            </a:r>
            <a:r>
              <a:rPr lang="es-ES" sz="2400" dirty="0" smtClean="0">
                <a:solidFill>
                  <a:schemeClr val="bg1"/>
                </a:solidFill>
                <a:latin typeface="Arial" pitchFamily="34" charset="0"/>
                <a:cs typeface="Arial" pitchFamily="34" charset="0"/>
              </a:rPr>
              <a:t>. Extraer el bloque del </a:t>
            </a:r>
            <a:r>
              <a:rPr lang="es-ES" sz="2400" dirty="0" err="1" smtClean="0">
                <a:solidFill>
                  <a:schemeClr val="bg1"/>
                </a:solidFill>
                <a:latin typeface="Arial" pitchFamily="34" charset="0"/>
                <a:cs typeface="Arial" pitchFamily="34" charset="0"/>
              </a:rPr>
              <a:t>hidrocoloide</a:t>
            </a:r>
            <a:r>
              <a:rPr lang="es-ES" sz="2400" dirty="0" smtClean="0">
                <a:solidFill>
                  <a:schemeClr val="bg1"/>
                </a:solidFill>
                <a:latin typeface="Arial" pitchFamily="34" charset="0"/>
                <a:cs typeface="Arial" pitchFamily="34" charset="0"/>
              </a:rPr>
              <a:t> de la mufla y recortar fragmentos triangulares en </a:t>
            </a:r>
            <a:r>
              <a:rPr lang="es-ES" sz="2400" dirty="0" err="1" smtClean="0">
                <a:solidFill>
                  <a:schemeClr val="bg1"/>
                </a:solidFill>
                <a:latin typeface="Arial" pitchFamily="34" charset="0"/>
                <a:cs typeface="Arial" pitchFamily="34" charset="0"/>
              </a:rPr>
              <a:t>hidrocoloide</a:t>
            </a:r>
            <a:r>
              <a:rPr lang="es-ES" sz="2400" dirty="0" smtClean="0">
                <a:solidFill>
                  <a:schemeClr val="bg1"/>
                </a:solidFill>
                <a:latin typeface="Arial" pitchFamily="34" charset="0"/>
                <a:cs typeface="Arial" pitchFamily="34" charset="0"/>
              </a:rPr>
              <a:t> alrededor del zócalo del modelo, sostener el modelo con los dedos y con aire a presión moderada, introducirlo entre el modelo y el bloque de </a:t>
            </a:r>
            <a:r>
              <a:rPr lang="es-ES" sz="2400" dirty="0" err="1" smtClean="0">
                <a:solidFill>
                  <a:schemeClr val="bg1"/>
                </a:solidFill>
                <a:latin typeface="Arial" pitchFamily="34" charset="0"/>
                <a:cs typeface="Arial" pitchFamily="34" charset="0"/>
              </a:rPr>
              <a:t>hidrocoloide</a:t>
            </a:r>
            <a:r>
              <a:rPr lang="es-ES" sz="2400" dirty="0" smtClean="0">
                <a:solidFill>
                  <a:schemeClr val="bg1"/>
                </a:solidFill>
                <a:latin typeface="Arial" pitchFamily="34" charset="0"/>
                <a:cs typeface="Arial" pitchFamily="34" charset="0"/>
              </a:rPr>
              <a:t>, extraer el modelo maestro. Colocar de nuevo el bloque de </a:t>
            </a:r>
            <a:r>
              <a:rPr lang="es-ES" sz="2400" dirty="0" err="1" smtClean="0">
                <a:solidFill>
                  <a:schemeClr val="bg1"/>
                </a:solidFill>
                <a:latin typeface="Arial" pitchFamily="34" charset="0"/>
                <a:cs typeface="Arial" pitchFamily="34" charset="0"/>
              </a:rPr>
              <a:t>hidrocoloide</a:t>
            </a:r>
            <a:r>
              <a:rPr lang="es-ES" sz="2400" dirty="0" smtClean="0">
                <a:solidFill>
                  <a:schemeClr val="bg1"/>
                </a:solidFill>
                <a:latin typeface="Arial" pitchFamily="34" charset="0"/>
                <a:cs typeface="Arial" pitchFamily="34" charset="0"/>
              </a:rPr>
              <a:t> en la mufla y ubicar en posición los fragmentos cortados.</a:t>
            </a:r>
          </a:p>
          <a:p>
            <a:pPr algn="just"/>
            <a:endParaRPr lang="es-ES" dirty="0" smtClean="0">
              <a:solidFill>
                <a:schemeClr val="bg1"/>
              </a:solidFill>
            </a:endParaRPr>
          </a:p>
          <a:p>
            <a:pPr algn="just"/>
            <a:endParaRPr lang="es-ES" dirty="0">
              <a:solidFill>
                <a:schemeClr val="bg1"/>
              </a:solidFill>
            </a:endParaRPr>
          </a:p>
        </p:txBody>
      </p:sp>
    </p:spTree>
    <p:extLst>
      <p:ext uri="{BB962C8B-B14F-4D97-AF65-F5344CB8AC3E}">
        <p14:creationId xmlns="" xmlns:p14="http://schemas.microsoft.com/office/powerpoint/2010/main" val="4274183453"/>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Rectángulo"/>
          <p:cNvSpPr/>
          <p:nvPr/>
        </p:nvSpPr>
        <p:spPr>
          <a:xfrm>
            <a:off x="251520" y="612845"/>
            <a:ext cx="8892480" cy="5632311"/>
          </a:xfrm>
          <a:prstGeom prst="rect">
            <a:avLst/>
          </a:prstGeom>
        </p:spPr>
        <p:txBody>
          <a:bodyPr wrap="square">
            <a:spAutoFit/>
          </a:bodyPr>
          <a:lstStyle/>
          <a:p>
            <a:pPr algn="just"/>
            <a:r>
              <a:rPr lang="es-ES" sz="2400" dirty="0" smtClean="0">
                <a:solidFill>
                  <a:schemeClr val="bg1"/>
                </a:solidFill>
                <a:latin typeface="Arial" pitchFamily="34" charset="0"/>
                <a:cs typeface="Arial" pitchFamily="34" charset="0"/>
              </a:rPr>
              <a:t>9.Adaptar a la tapa inferior de la mufla el conformador de zócalos y situar en posición el cono plástico conformador del crisol. La posición del cono debe ser lo más centrada posible, no ubicándolo sobre zonas de interferencia con el diseño. En casos complejos (</a:t>
            </a:r>
            <a:r>
              <a:rPr lang="es-ES" sz="2400" dirty="0" err="1" smtClean="0">
                <a:solidFill>
                  <a:schemeClr val="bg1"/>
                </a:solidFill>
                <a:latin typeface="Arial" pitchFamily="34" charset="0"/>
                <a:cs typeface="Arial" pitchFamily="34" charset="0"/>
              </a:rPr>
              <a:t>placoides</a:t>
            </a:r>
            <a:r>
              <a:rPr lang="es-ES" sz="2400" dirty="0" smtClean="0">
                <a:solidFill>
                  <a:schemeClr val="bg1"/>
                </a:solidFill>
                <a:latin typeface="Arial" pitchFamily="34" charset="0"/>
                <a:cs typeface="Arial" pitchFamily="34" charset="0"/>
              </a:rPr>
              <a:t>, suplementos oclusales, férulas, etc.) no se utilizará el cono plástico ni el conformador, pues en estos casos se usa el colado directo.</a:t>
            </a:r>
          </a:p>
          <a:p>
            <a:pPr algn="just"/>
            <a:endParaRPr lang="es-ES" sz="2400" dirty="0" smtClean="0">
              <a:solidFill>
                <a:schemeClr val="bg1"/>
              </a:solidFill>
              <a:latin typeface="Arial" pitchFamily="34" charset="0"/>
              <a:cs typeface="Arial" pitchFamily="34" charset="0"/>
            </a:endParaRPr>
          </a:p>
          <a:p>
            <a:pPr algn="just"/>
            <a:r>
              <a:rPr lang="es-ES" sz="2400" dirty="0" smtClean="0">
                <a:solidFill>
                  <a:schemeClr val="bg1"/>
                </a:solidFill>
                <a:latin typeface="Arial" pitchFamily="34" charset="0"/>
                <a:cs typeface="Arial" pitchFamily="34" charset="0"/>
              </a:rPr>
              <a:t>10.Preparar la mezcla de investimento siguiendo las indicaciones del fabricante. Con un sobre es suficiente para el duplicado del modelo superior y el inferior. </a:t>
            </a:r>
            <a:r>
              <a:rPr lang="es-ES" sz="2400" dirty="0" err="1" smtClean="0">
                <a:solidFill>
                  <a:schemeClr val="bg1"/>
                </a:solidFill>
                <a:latin typeface="Arial" pitchFamily="34" charset="0"/>
                <a:cs typeface="Arial" pitchFamily="34" charset="0"/>
              </a:rPr>
              <a:t>Espatular</a:t>
            </a:r>
            <a:r>
              <a:rPr lang="es-ES" sz="2400" dirty="0" smtClean="0">
                <a:solidFill>
                  <a:schemeClr val="bg1"/>
                </a:solidFill>
                <a:latin typeface="Arial" pitchFamily="34" charset="0"/>
                <a:cs typeface="Arial" pitchFamily="34" charset="0"/>
              </a:rPr>
              <a:t> con la taza de goma sobre el vibrador, asegurando  una mezcla uniforme entre el polvo y el agua, así como la eliminación de burbujas de aire. En caso de contar con máquina para preparar el revestimiento al vacío, se preferirá hacerlo con ella. </a:t>
            </a:r>
            <a:endParaRPr lang="es-ES" sz="2400" dirty="0">
              <a:solidFill>
                <a:schemeClr val="bg1"/>
              </a:solidFill>
              <a:latin typeface="Arial" pitchFamily="34" charset="0"/>
              <a:cs typeface="Arial" pitchFamily="34" charset="0"/>
            </a:endParaRPr>
          </a:p>
        </p:txBody>
      </p:sp>
    </p:spTree>
    <p:extLst>
      <p:ext uri="{BB962C8B-B14F-4D97-AF65-F5344CB8AC3E}">
        <p14:creationId xmlns="" xmlns:p14="http://schemas.microsoft.com/office/powerpoint/2010/main" val="166715216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Rectángulo"/>
          <p:cNvSpPr/>
          <p:nvPr/>
        </p:nvSpPr>
        <p:spPr>
          <a:xfrm>
            <a:off x="251520" y="2420888"/>
            <a:ext cx="8784976" cy="1384995"/>
          </a:xfrm>
          <a:prstGeom prst="rect">
            <a:avLst/>
          </a:prstGeom>
        </p:spPr>
        <p:txBody>
          <a:bodyPr wrap="square">
            <a:spAutoFit/>
          </a:bodyPr>
          <a:lstStyle/>
          <a:p>
            <a:pPr algn="ctr"/>
            <a:r>
              <a:rPr lang="es-ES" dirty="0" smtClean="0"/>
              <a:t> </a:t>
            </a:r>
            <a:r>
              <a:rPr lang="es-ES" sz="2800" dirty="0" smtClean="0">
                <a:solidFill>
                  <a:schemeClr val="bg1"/>
                </a:solidFill>
                <a:latin typeface="Arial" pitchFamily="34" charset="0"/>
                <a:cs typeface="Arial" pitchFamily="34" charset="0"/>
              </a:rPr>
              <a:t>Tema7: </a:t>
            </a:r>
          </a:p>
          <a:p>
            <a:pPr algn="ctr"/>
            <a:r>
              <a:rPr lang="es-ES" sz="2800" dirty="0" smtClean="0">
                <a:solidFill>
                  <a:schemeClr val="bg1"/>
                </a:solidFill>
                <a:latin typeface="Arial" pitchFamily="34" charset="0"/>
                <a:cs typeface="Arial" pitchFamily="34" charset="0"/>
              </a:rPr>
              <a:t>Preparación del modelo maestro y su duplicado </a:t>
            </a:r>
          </a:p>
          <a:p>
            <a:pPr algn="ctr"/>
            <a:endParaRPr lang="es-ES" sz="2800" dirty="0">
              <a:solidFill>
                <a:schemeClr val="bg1"/>
              </a:solidFill>
              <a:latin typeface="Arial" pitchFamily="34" charset="0"/>
              <a:cs typeface="Arial" pitchFamily="34" charset="0"/>
            </a:endParaRPr>
          </a:p>
        </p:txBody>
      </p:sp>
    </p:spTree>
    <p:extLst>
      <p:ext uri="{BB962C8B-B14F-4D97-AF65-F5344CB8AC3E}">
        <p14:creationId xmlns="" xmlns:p14="http://schemas.microsoft.com/office/powerpoint/2010/main" val="3987331180"/>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Rectángulo"/>
          <p:cNvSpPr/>
          <p:nvPr/>
        </p:nvSpPr>
        <p:spPr>
          <a:xfrm>
            <a:off x="107504" y="889844"/>
            <a:ext cx="8928992" cy="5262979"/>
          </a:xfrm>
          <a:prstGeom prst="rect">
            <a:avLst/>
          </a:prstGeom>
        </p:spPr>
        <p:txBody>
          <a:bodyPr wrap="square">
            <a:spAutoFit/>
          </a:bodyPr>
          <a:lstStyle/>
          <a:p>
            <a:r>
              <a:rPr lang="es-ES" sz="2400" dirty="0" smtClean="0">
                <a:solidFill>
                  <a:schemeClr val="bg1"/>
                </a:solidFill>
                <a:latin typeface="Arial" pitchFamily="34" charset="0"/>
                <a:cs typeface="Arial" pitchFamily="34" charset="0"/>
              </a:rPr>
              <a:t>11.Colocar la mufla sobre el vibrador. Verter el investimento en el molde de gelatina lentamente y por un solo lugar, vibrando simultáneamente hasta llenarlo. Retirar la mufla del vibrador y dejarlo fraguar durante una hora.</a:t>
            </a:r>
          </a:p>
          <a:p>
            <a:endParaRPr lang="es-ES" sz="2400" dirty="0" smtClean="0">
              <a:solidFill>
                <a:schemeClr val="bg1"/>
              </a:solidFill>
              <a:latin typeface="Arial" pitchFamily="34" charset="0"/>
              <a:cs typeface="Arial" pitchFamily="34" charset="0"/>
            </a:endParaRPr>
          </a:p>
          <a:p>
            <a:r>
              <a:rPr lang="es-ES" sz="2400" dirty="0" smtClean="0">
                <a:solidFill>
                  <a:schemeClr val="bg1"/>
                </a:solidFill>
                <a:latin typeface="Arial" pitchFamily="34" charset="0"/>
                <a:cs typeface="Arial" pitchFamily="34" charset="0"/>
              </a:rPr>
              <a:t>12.Extraer el bloque de gelatina de la mufla y quitar el conformador de goma. Con la espátula cuchillo separar en pequeños fragmentos la gelatina del modelo, procurando no dañar las partes vitales del modelo de investimento.</a:t>
            </a:r>
          </a:p>
          <a:p>
            <a:endParaRPr lang="es-ES" sz="2400" dirty="0" smtClean="0">
              <a:solidFill>
                <a:schemeClr val="bg1"/>
              </a:solidFill>
              <a:latin typeface="Arial" pitchFamily="34" charset="0"/>
              <a:cs typeface="Arial" pitchFamily="34" charset="0"/>
            </a:endParaRPr>
          </a:p>
          <a:p>
            <a:r>
              <a:rPr lang="es-ES" sz="2400" dirty="0" smtClean="0">
                <a:solidFill>
                  <a:schemeClr val="bg1"/>
                </a:solidFill>
                <a:latin typeface="Arial" pitchFamily="34" charset="0"/>
                <a:cs typeface="Arial" pitchFamily="34" charset="0"/>
              </a:rPr>
              <a:t>13.Recortar los excesos del modelo de modo que no se dificulte su posterior colocación en el anillo de colado. Lavar los residuos con agua, secándolo con un poco de aire.</a:t>
            </a:r>
          </a:p>
          <a:p>
            <a:endParaRPr lang="es-ES" sz="2400" dirty="0">
              <a:solidFill>
                <a:schemeClr val="bg1"/>
              </a:solidFill>
              <a:latin typeface="Arial" pitchFamily="34" charset="0"/>
              <a:cs typeface="Arial" pitchFamily="34" charset="0"/>
            </a:endParaRPr>
          </a:p>
        </p:txBody>
      </p:sp>
    </p:spTree>
    <p:extLst>
      <p:ext uri="{BB962C8B-B14F-4D97-AF65-F5344CB8AC3E}">
        <p14:creationId xmlns="" xmlns:p14="http://schemas.microsoft.com/office/powerpoint/2010/main" val="1903731251"/>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Rectángulo"/>
          <p:cNvSpPr/>
          <p:nvPr/>
        </p:nvSpPr>
        <p:spPr>
          <a:xfrm>
            <a:off x="179512" y="476672"/>
            <a:ext cx="8784976" cy="6370975"/>
          </a:xfrm>
          <a:prstGeom prst="rect">
            <a:avLst/>
          </a:prstGeom>
        </p:spPr>
        <p:txBody>
          <a:bodyPr wrap="square">
            <a:spAutoFit/>
          </a:bodyPr>
          <a:lstStyle/>
          <a:p>
            <a:pPr algn="just"/>
            <a:r>
              <a:rPr lang="es-ES" sz="2800" dirty="0" err="1" smtClean="0">
                <a:solidFill>
                  <a:schemeClr val="bg1"/>
                </a:solidFill>
                <a:latin typeface="Arial" pitchFamily="34" charset="0"/>
                <a:cs typeface="Arial" pitchFamily="34" charset="0"/>
              </a:rPr>
              <a:t>Gelatinadora</a:t>
            </a:r>
            <a:r>
              <a:rPr lang="es-ES" sz="2800" dirty="0" smtClean="0">
                <a:solidFill>
                  <a:schemeClr val="bg1"/>
                </a:solidFill>
                <a:latin typeface="Arial" pitchFamily="34" charset="0"/>
                <a:cs typeface="Arial" pitchFamily="34" charset="0"/>
              </a:rPr>
              <a:t>:</a:t>
            </a:r>
          </a:p>
          <a:p>
            <a:pPr algn="just"/>
            <a:endParaRPr lang="es-ES" sz="2400" dirty="0" smtClean="0">
              <a:solidFill>
                <a:schemeClr val="bg1"/>
              </a:solidFill>
              <a:latin typeface="Arial" pitchFamily="34" charset="0"/>
              <a:cs typeface="Arial" pitchFamily="34" charset="0"/>
            </a:endParaRPr>
          </a:p>
          <a:p>
            <a:pPr algn="just"/>
            <a:r>
              <a:rPr lang="es-ES" sz="2400" dirty="0" smtClean="0">
                <a:solidFill>
                  <a:schemeClr val="bg1"/>
                </a:solidFill>
                <a:latin typeface="Arial" pitchFamily="34" charset="0"/>
                <a:cs typeface="Arial" pitchFamily="34" charset="0"/>
              </a:rPr>
              <a:t> Equipo que se utiliza para la preparación de la gelatina.</a:t>
            </a:r>
          </a:p>
          <a:p>
            <a:pPr algn="just"/>
            <a:endParaRPr lang="es-ES" sz="2400" dirty="0" smtClean="0">
              <a:solidFill>
                <a:schemeClr val="bg1"/>
              </a:solidFill>
              <a:latin typeface="Arial" pitchFamily="34" charset="0"/>
              <a:cs typeface="Arial" pitchFamily="34" charset="0"/>
            </a:endParaRPr>
          </a:p>
          <a:p>
            <a:pPr algn="just"/>
            <a:r>
              <a:rPr lang="es-ES" sz="2400" dirty="0" smtClean="0">
                <a:solidFill>
                  <a:schemeClr val="bg1"/>
                </a:solidFill>
                <a:latin typeface="Arial" pitchFamily="34" charset="0"/>
                <a:cs typeface="Arial" pitchFamily="34" charset="0"/>
              </a:rPr>
              <a:t>Está formado por: </a:t>
            </a:r>
          </a:p>
          <a:p>
            <a:pPr algn="just"/>
            <a:r>
              <a:rPr lang="es-ES" sz="2400" dirty="0" smtClean="0">
                <a:solidFill>
                  <a:schemeClr val="bg1"/>
                </a:solidFill>
                <a:latin typeface="Arial" pitchFamily="34" charset="0"/>
                <a:cs typeface="Arial" pitchFamily="34" charset="0"/>
              </a:rPr>
              <a:t>- una tapa</a:t>
            </a:r>
          </a:p>
          <a:p>
            <a:pPr algn="just"/>
            <a:r>
              <a:rPr lang="es-ES" sz="2400" dirty="0" smtClean="0">
                <a:solidFill>
                  <a:schemeClr val="bg1"/>
                </a:solidFill>
                <a:latin typeface="Arial" pitchFamily="34" charset="0"/>
                <a:cs typeface="Arial" pitchFamily="34" charset="0"/>
              </a:rPr>
              <a:t>- resorte de salida de la gelatina</a:t>
            </a:r>
          </a:p>
          <a:p>
            <a:pPr algn="just"/>
            <a:r>
              <a:rPr lang="es-ES" sz="2400" dirty="0" smtClean="0">
                <a:solidFill>
                  <a:schemeClr val="bg1"/>
                </a:solidFill>
                <a:latin typeface="Arial" pitchFamily="34" charset="0"/>
                <a:cs typeface="Arial" pitchFamily="34" charset="0"/>
              </a:rPr>
              <a:t>- voltímetro para determinar la temperatura</a:t>
            </a:r>
          </a:p>
          <a:p>
            <a:pPr algn="just"/>
            <a:r>
              <a:rPr lang="es-ES" sz="2400" dirty="0" smtClean="0">
                <a:solidFill>
                  <a:schemeClr val="bg1"/>
                </a:solidFill>
                <a:latin typeface="Arial" pitchFamily="34" charset="0"/>
                <a:cs typeface="Arial" pitchFamily="34" charset="0"/>
              </a:rPr>
              <a:t>- botones o teclas para encender, batir, monitorear y otros, de acuerdo al equipo a utilizar.</a:t>
            </a:r>
          </a:p>
          <a:p>
            <a:pPr algn="just"/>
            <a:endParaRPr lang="es-ES" sz="2400" dirty="0" smtClean="0">
              <a:solidFill>
                <a:schemeClr val="bg1"/>
              </a:solidFill>
              <a:latin typeface="Arial" pitchFamily="34" charset="0"/>
              <a:cs typeface="Arial" pitchFamily="34" charset="0"/>
            </a:endParaRPr>
          </a:p>
          <a:p>
            <a:pPr algn="just"/>
            <a:r>
              <a:rPr lang="es-ES" sz="2400" dirty="0" smtClean="0">
                <a:solidFill>
                  <a:schemeClr val="bg1"/>
                </a:solidFill>
                <a:latin typeface="Arial" pitchFamily="34" charset="0"/>
                <a:cs typeface="Arial" pitchFamily="34" charset="0"/>
              </a:rPr>
              <a:t>La gelatina se debe introducir en pequeñas porciones en el equipo. En él funde a una temperatura de 100 grados y para realizar el duplicado se vierte la gelatina cuando alcanza una temperatura de 52 grados. No obstante siempre debemos leer las indicaciones del fabricante. </a:t>
            </a:r>
          </a:p>
          <a:p>
            <a:pPr algn="just"/>
            <a:endParaRPr lang="es-ES" sz="2400" dirty="0">
              <a:latin typeface="Arial" pitchFamily="34" charset="0"/>
              <a:cs typeface="Arial" pitchFamily="34" charset="0"/>
            </a:endParaRPr>
          </a:p>
        </p:txBody>
      </p:sp>
    </p:spTree>
    <p:extLst>
      <p:ext uri="{BB962C8B-B14F-4D97-AF65-F5344CB8AC3E}">
        <p14:creationId xmlns="" xmlns:p14="http://schemas.microsoft.com/office/powerpoint/2010/main" val="3601355260"/>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Rectángulo"/>
          <p:cNvSpPr/>
          <p:nvPr/>
        </p:nvSpPr>
        <p:spPr>
          <a:xfrm>
            <a:off x="107504" y="692696"/>
            <a:ext cx="9036496" cy="4216539"/>
          </a:xfrm>
          <a:prstGeom prst="rect">
            <a:avLst/>
          </a:prstGeom>
        </p:spPr>
        <p:txBody>
          <a:bodyPr wrap="square">
            <a:spAutoFit/>
          </a:bodyPr>
          <a:lstStyle/>
          <a:p>
            <a:r>
              <a:rPr lang="es-ES" sz="2800" dirty="0" smtClean="0">
                <a:solidFill>
                  <a:schemeClr val="bg1"/>
                </a:solidFill>
                <a:latin typeface="Arial" pitchFamily="34" charset="0"/>
                <a:cs typeface="Arial" pitchFamily="34" charset="0"/>
              </a:rPr>
              <a:t>Revestimientos: </a:t>
            </a:r>
          </a:p>
          <a:p>
            <a:endParaRPr lang="es-ES" sz="2400" dirty="0" smtClean="0">
              <a:solidFill>
                <a:schemeClr val="bg1"/>
              </a:solidFill>
              <a:latin typeface="Arial" pitchFamily="34" charset="0"/>
              <a:cs typeface="Arial" pitchFamily="34" charset="0"/>
            </a:endParaRPr>
          </a:p>
          <a:p>
            <a:pPr algn="just"/>
            <a:r>
              <a:rPr lang="es-ES" sz="2400" dirty="0" smtClean="0">
                <a:solidFill>
                  <a:schemeClr val="bg1"/>
                </a:solidFill>
                <a:latin typeface="Arial" pitchFamily="34" charset="0"/>
                <a:cs typeface="Arial" pitchFamily="34" charset="0"/>
              </a:rPr>
              <a:t>El revestimiento es el material refractario que se utiliza para colados, casi siempre a base de yeso mezclado en proporciones variables con sílice, arcilla, piedra pómez, talco, amianto, etc. </a:t>
            </a:r>
          </a:p>
          <a:p>
            <a:pPr algn="just"/>
            <a:r>
              <a:rPr lang="es-ES" sz="2400" dirty="0" smtClean="0">
                <a:solidFill>
                  <a:schemeClr val="bg1"/>
                </a:solidFill>
                <a:latin typeface="Arial" pitchFamily="34" charset="0"/>
                <a:cs typeface="Arial" pitchFamily="34" charset="0"/>
              </a:rPr>
              <a:t>El yeso se utiliza por su capacidad de fraguado; pero su proporción no debe pasar del 30 al 35 % de la masa porque se retrae al calentarlo, pierde su resistencia y se resquebraja y es mal conductor del calor. La sílice tiene la propiedad de dilatarse por calentamiento, siendo ésta el mejor conductor del calor entre los materiales refractarios del revestimiento.</a:t>
            </a:r>
            <a:endParaRPr lang="es-ES" sz="2400" dirty="0">
              <a:solidFill>
                <a:schemeClr val="bg1"/>
              </a:solidFill>
              <a:latin typeface="Arial" pitchFamily="34" charset="0"/>
              <a:cs typeface="Arial" pitchFamily="34" charset="0"/>
            </a:endParaRPr>
          </a:p>
        </p:txBody>
      </p:sp>
    </p:spTree>
    <p:extLst>
      <p:ext uri="{BB962C8B-B14F-4D97-AF65-F5344CB8AC3E}">
        <p14:creationId xmlns="" xmlns:p14="http://schemas.microsoft.com/office/powerpoint/2010/main" val="2315391801"/>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Rectángulo"/>
          <p:cNvSpPr/>
          <p:nvPr/>
        </p:nvSpPr>
        <p:spPr>
          <a:xfrm>
            <a:off x="179512" y="1028343"/>
            <a:ext cx="8856984" cy="4893647"/>
          </a:xfrm>
          <a:prstGeom prst="rect">
            <a:avLst/>
          </a:prstGeom>
        </p:spPr>
        <p:txBody>
          <a:bodyPr wrap="square">
            <a:spAutoFit/>
          </a:bodyPr>
          <a:lstStyle/>
          <a:p>
            <a:pPr algn="just"/>
            <a:r>
              <a:rPr lang="es-ES" sz="2400" dirty="0" smtClean="0">
                <a:solidFill>
                  <a:schemeClr val="bg1"/>
                </a:solidFill>
                <a:latin typeface="Arial" pitchFamily="34" charset="0"/>
                <a:cs typeface="Arial" pitchFamily="34" charset="0"/>
              </a:rPr>
              <a:t>Los revestimientos suelen tener una expansión de fraguado que varía entre 0.1 a 0.45 % lineal, según el tipo de yeso que los forme y que se pude regular por medio de aceleradores o retardadores. El revestimiento tiene además la propiedad de expandirse cuando fragua en contacto con un exceso de humedad (expansión higroscópica). La proporción de sílice, el grado de molido y la calidad del yeso influyen en la expansión higroscópica y se preparan revestimientos especiales para favorecerla o restringirla.   </a:t>
            </a:r>
          </a:p>
          <a:p>
            <a:pPr algn="just"/>
            <a:r>
              <a:rPr lang="es-ES" sz="2400" dirty="0" smtClean="0">
                <a:solidFill>
                  <a:schemeClr val="bg1"/>
                </a:solidFill>
                <a:latin typeface="Arial" pitchFamily="34" charset="0"/>
                <a:cs typeface="Arial" pitchFamily="34" charset="0"/>
              </a:rPr>
              <a:t>Punto de gran importancia es la proporción de agua con que se mezcle el revestimiento. En general, conviene preparar mezclas espesas, incorporando el revestimiento al agua muy lentamente.</a:t>
            </a:r>
            <a:endParaRPr lang="es-ES" sz="2400" dirty="0">
              <a:solidFill>
                <a:schemeClr val="bg1"/>
              </a:solidFill>
              <a:latin typeface="Arial" pitchFamily="34" charset="0"/>
              <a:cs typeface="Arial" pitchFamily="34" charset="0"/>
            </a:endParaRPr>
          </a:p>
        </p:txBody>
      </p:sp>
    </p:spTree>
    <p:extLst>
      <p:ext uri="{BB962C8B-B14F-4D97-AF65-F5344CB8AC3E}">
        <p14:creationId xmlns="" xmlns:p14="http://schemas.microsoft.com/office/powerpoint/2010/main" val="1185748000"/>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Rectángulo"/>
          <p:cNvSpPr/>
          <p:nvPr/>
        </p:nvSpPr>
        <p:spPr>
          <a:xfrm>
            <a:off x="0" y="382007"/>
            <a:ext cx="9036496" cy="6863417"/>
          </a:xfrm>
          <a:prstGeom prst="rect">
            <a:avLst/>
          </a:prstGeom>
        </p:spPr>
        <p:txBody>
          <a:bodyPr wrap="square">
            <a:spAutoFit/>
          </a:bodyPr>
          <a:lstStyle/>
          <a:p>
            <a:r>
              <a:rPr lang="es-ES" sz="2000" dirty="0" smtClean="0">
                <a:solidFill>
                  <a:schemeClr val="bg1"/>
                </a:solidFill>
                <a:latin typeface="Arial" pitchFamily="34" charset="0"/>
                <a:cs typeface="Arial" pitchFamily="34" charset="0"/>
              </a:rPr>
              <a:t>Normas técnicas de procedimientos en los laboratorios de Prótesis </a:t>
            </a:r>
          </a:p>
          <a:p>
            <a:endParaRPr lang="es-ES" sz="2000" dirty="0" smtClean="0">
              <a:solidFill>
                <a:schemeClr val="bg1"/>
              </a:solidFill>
              <a:latin typeface="Arial" pitchFamily="34" charset="0"/>
              <a:cs typeface="Arial" pitchFamily="34" charset="0"/>
            </a:endParaRPr>
          </a:p>
          <a:p>
            <a:r>
              <a:rPr lang="es-ES" sz="2000" dirty="0" smtClean="0">
                <a:solidFill>
                  <a:schemeClr val="bg1"/>
                </a:solidFill>
                <a:latin typeface="Arial" pitchFamily="34" charset="0"/>
                <a:cs typeface="Arial" pitchFamily="34" charset="0"/>
              </a:rPr>
              <a:t>• Libro de Materiales Dentales. Colectivo de autores. Fatesa.2009.</a:t>
            </a:r>
          </a:p>
          <a:p>
            <a:endParaRPr lang="es-ES" sz="2000" dirty="0" smtClean="0">
              <a:solidFill>
                <a:schemeClr val="bg1"/>
              </a:solidFill>
              <a:latin typeface="Arial" pitchFamily="34" charset="0"/>
              <a:cs typeface="Arial" pitchFamily="34" charset="0"/>
            </a:endParaRPr>
          </a:p>
          <a:p>
            <a:r>
              <a:rPr lang="es-ES" sz="2000" dirty="0" smtClean="0">
                <a:solidFill>
                  <a:schemeClr val="bg1"/>
                </a:solidFill>
                <a:latin typeface="Arial" pitchFamily="34" charset="0"/>
                <a:cs typeface="Arial" pitchFamily="34" charset="0"/>
              </a:rPr>
              <a:t>•</a:t>
            </a:r>
            <a:r>
              <a:rPr lang="es-ES" sz="2000" dirty="0" err="1" smtClean="0">
                <a:solidFill>
                  <a:schemeClr val="bg1"/>
                </a:solidFill>
                <a:latin typeface="Arial" pitchFamily="34" charset="0"/>
                <a:cs typeface="Arial" pitchFamily="34" charset="0"/>
              </a:rPr>
              <a:t>Rebossio</a:t>
            </a:r>
            <a:r>
              <a:rPr lang="es-ES" sz="2000" dirty="0" smtClean="0">
                <a:solidFill>
                  <a:schemeClr val="bg1"/>
                </a:solidFill>
                <a:latin typeface="Arial" pitchFamily="34" charset="0"/>
                <a:cs typeface="Arial" pitchFamily="34" charset="0"/>
              </a:rPr>
              <a:t> A.D. Prótesis Parcial Removible. Ciencia y Técnica. Instituto </a:t>
            </a:r>
          </a:p>
          <a:p>
            <a:r>
              <a:rPr lang="es-ES" sz="2000" dirty="0" smtClean="0">
                <a:solidFill>
                  <a:schemeClr val="bg1"/>
                </a:solidFill>
                <a:latin typeface="Arial" pitchFamily="34" charset="0"/>
                <a:cs typeface="Arial" pitchFamily="34" charset="0"/>
              </a:rPr>
              <a:t>Cubano del Libro. La Habana 1972</a:t>
            </a:r>
          </a:p>
          <a:p>
            <a:endParaRPr lang="es-ES" sz="2000" dirty="0" smtClean="0">
              <a:solidFill>
                <a:schemeClr val="bg1"/>
              </a:solidFill>
              <a:latin typeface="Arial" pitchFamily="34" charset="0"/>
              <a:cs typeface="Arial" pitchFamily="34" charset="0"/>
            </a:endParaRPr>
          </a:p>
          <a:p>
            <a:r>
              <a:rPr lang="es-ES" sz="2000" dirty="0" smtClean="0">
                <a:solidFill>
                  <a:schemeClr val="bg1"/>
                </a:solidFill>
                <a:latin typeface="Arial" pitchFamily="34" charset="0"/>
                <a:cs typeface="Arial" pitchFamily="34" charset="0"/>
              </a:rPr>
              <a:t>•</a:t>
            </a:r>
            <a:r>
              <a:rPr lang="es-ES" sz="2000" dirty="0" err="1" smtClean="0">
                <a:solidFill>
                  <a:schemeClr val="bg1"/>
                </a:solidFill>
                <a:latin typeface="Arial" pitchFamily="34" charset="0"/>
                <a:cs typeface="Arial" pitchFamily="34" charset="0"/>
              </a:rPr>
              <a:t>Barber</a:t>
            </a:r>
            <a:r>
              <a:rPr lang="es-ES" sz="2000" dirty="0" smtClean="0">
                <a:solidFill>
                  <a:schemeClr val="bg1"/>
                </a:solidFill>
                <a:latin typeface="Arial" pitchFamily="34" charset="0"/>
                <a:cs typeface="Arial" pitchFamily="34" charset="0"/>
              </a:rPr>
              <a:t> Ramona G. Diseño y Planeamiento aparatológico en  Prótesis Parcial Removible. Primera y segunda parte. Escuela Estomatología. Universidad de la Habana. 1975.</a:t>
            </a:r>
          </a:p>
          <a:p>
            <a:endParaRPr lang="es-ES" sz="2000" dirty="0" smtClean="0">
              <a:solidFill>
                <a:schemeClr val="bg1"/>
              </a:solidFill>
              <a:latin typeface="Arial" pitchFamily="34" charset="0"/>
              <a:cs typeface="Arial" pitchFamily="34" charset="0"/>
            </a:endParaRPr>
          </a:p>
          <a:p>
            <a:r>
              <a:rPr lang="es-ES" sz="2000" dirty="0" smtClean="0">
                <a:solidFill>
                  <a:schemeClr val="bg1"/>
                </a:solidFill>
                <a:latin typeface="Arial" pitchFamily="34" charset="0"/>
                <a:cs typeface="Arial" pitchFamily="34" charset="0"/>
              </a:rPr>
              <a:t>•</a:t>
            </a:r>
            <a:r>
              <a:rPr lang="es-ES" sz="2000" dirty="0" err="1" smtClean="0">
                <a:solidFill>
                  <a:schemeClr val="bg1"/>
                </a:solidFill>
                <a:latin typeface="Arial" pitchFamily="34" charset="0"/>
                <a:cs typeface="Arial" pitchFamily="34" charset="0"/>
              </a:rPr>
              <a:t>Applegate</a:t>
            </a:r>
            <a:r>
              <a:rPr lang="es-ES" sz="2000" dirty="0" smtClean="0">
                <a:solidFill>
                  <a:schemeClr val="bg1"/>
                </a:solidFill>
                <a:latin typeface="Arial" pitchFamily="34" charset="0"/>
                <a:cs typeface="Arial" pitchFamily="34" charset="0"/>
              </a:rPr>
              <a:t> O. Elementos de prótesis de dentaduras parciales removible. Buenos  Aires. Argentina. 1959.</a:t>
            </a:r>
          </a:p>
          <a:p>
            <a:endParaRPr lang="es-ES" sz="2000" dirty="0" smtClean="0">
              <a:solidFill>
                <a:schemeClr val="bg1"/>
              </a:solidFill>
              <a:latin typeface="Arial" pitchFamily="34" charset="0"/>
              <a:cs typeface="Arial" pitchFamily="34" charset="0"/>
            </a:endParaRPr>
          </a:p>
          <a:p>
            <a:r>
              <a:rPr lang="es-ES" sz="2000" dirty="0" smtClean="0">
                <a:solidFill>
                  <a:schemeClr val="bg1"/>
                </a:solidFill>
                <a:latin typeface="Arial" pitchFamily="34" charset="0"/>
                <a:cs typeface="Arial" pitchFamily="34" charset="0"/>
              </a:rPr>
              <a:t>•Material de Apoyo a los programas de la especialidad del técnico de Prótesis Dental. MINSAP.1981.</a:t>
            </a:r>
          </a:p>
          <a:p>
            <a:endParaRPr lang="es-ES" sz="2000" dirty="0" smtClean="0">
              <a:solidFill>
                <a:schemeClr val="bg1"/>
              </a:solidFill>
              <a:latin typeface="Arial" pitchFamily="34" charset="0"/>
              <a:cs typeface="Arial" pitchFamily="34" charset="0"/>
            </a:endParaRPr>
          </a:p>
          <a:p>
            <a:r>
              <a:rPr lang="es-ES" sz="2000" dirty="0" smtClean="0">
                <a:solidFill>
                  <a:schemeClr val="bg1"/>
                </a:solidFill>
                <a:latin typeface="Arial" pitchFamily="34" charset="0"/>
                <a:cs typeface="Arial" pitchFamily="34" charset="0"/>
              </a:rPr>
              <a:t>•</a:t>
            </a:r>
            <a:r>
              <a:rPr lang="es-ES" sz="2000" dirty="0" err="1" smtClean="0">
                <a:solidFill>
                  <a:schemeClr val="bg1"/>
                </a:solidFill>
                <a:latin typeface="Arial" pitchFamily="34" charset="0"/>
                <a:cs typeface="Arial" pitchFamily="34" charset="0"/>
              </a:rPr>
              <a:t>Cossio</a:t>
            </a:r>
            <a:r>
              <a:rPr lang="es-ES" sz="2000" dirty="0" smtClean="0">
                <a:solidFill>
                  <a:schemeClr val="bg1"/>
                </a:solidFill>
                <a:latin typeface="Arial" pitchFamily="34" charset="0"/>
                <a:cs typeface="Arial" pitchFamily="34" charset="0"/>
              </a:rPr>
              <a:t> C Teresa. Especialidad Estomatología. Prótesis Estomatológica tomo I y II texto provisional. MINSAP.1982.</a:t>
            </a:r>
          </a:p>
          <a:p>
            <a:r>
              <a:rPr lang="es-ES" sz="2000" dirty="0" smtClean="0">
                <a:solidFill>
                  <a:schemeClr val="bg1"/>
                </a:solidFill>
                <a:latin typeface="Arial" pitchFamily="34" charset="0"/>
                <a:cs typeface="Arial" pitchFamily="34" charset="0"/>
              </a:rPr>
              <a:t> </a:t>
            </a:r>
          </a:p>
          <a:p>
            <a:r>
              <a:rPr lang="es-ES" sz="2000" dirty="0" smtClean="0">
                <a:solidFill>
                  <a:schemeClr val="bg1"/>
                </a:solidFill>
                <a:latin typeface="Arial" pitchFamily="34" charset="0"/>
                <a:cs typeface="Arial" pitchFamily="34" charset="0"/>
              </a:rPr>
              <a:t>•González g, </a:t>
            </a:r>
            <a:r>
              <a:rPr lang="es-ES" sz="2000" dirty="0" err="1" smtClean="0">
                <a:solidFill>
                  <a:schemeClr val="bg1"/>
                </a:solidFill>
                <a:latin typeface="Arial" pitchFamily="34" charset="0"/>
                <a:cs typeface="Arial" pitchFamily="34" charset="0"/>
              </a:rPr>
              <a:t>Ardanza</a:t>
            </a:r>
            <a:r>
              <a:rPr lang="es-ES" sz="2000" dirty="0" smtClean="0">
                <a:solidFill>
                  <a:schemeClr val="bg1"/>
                </a:solidFill>
                <a:latin typeface="Arial" pitchFamily="34" charset="0"/>
                <a:cs typeface="Arial" pitchFamily="34" charset="0"/>
              </a:rPr>
              <a:t> </a:t>
            </a:r>
            <a:r>
              <a:rPr lang="es-ES" sz="2000" dirty="0" err="1" smtClean="0">
                <a:solidFill>
                  <a:schemeClr val="bg1"/>
                </a:solidFill>
                <a:latin typeface="Arial" pitchFamily="34" charset="0"/>
                <a:cs typeface="Arial" pitchFamily="34" charset="0"/>
              </a:rPr>
              <a:t>p,Rehabilitación</a:t>
            </a:r>
            <a:r>
              <a:rPr lang="es-ES" sz="2000" dirty="0" smtClean="0">
                <a:solidFill>
                  <a:schemeClr val="bg1"/>
                </a:solidFill>
                <a:latin typeface="Arial" pitchFamily="34" charset="0"/>
                <a:cs typeface="Arial" pitchFamily="34" charset="0"/>
              </a:rPr>
              <a:t> protésica estomatológica.Ecimed.2003.</a:t>
            </a:r>
          </a:p>
          <a:p>
            <a:endParaRPr lang="es-ES" sz="2000" dirty="0">
              <a:solidFill>
                <a:schemeClr val="bg1"/>
              </a:solidFill>
              <a:latin typeface="Arial" pitchFamily="34" charset="0"/>
              <a:cs typeface="Arial" pitchFamily="34" charset="0"/>
            </a:endParaRPr>
          </a:p>
        </p:txBody>
      </p:sp>
      <p:sp>
        <p:nvSpPr>
          <p:cNvPr id="5" name="4 Rectángulo"/>
          <p:cNvSpPr/>
          <p:nvPr/>
        </p:nvSpPr>
        <p:spPr>
          <a:xfrm>
            <a:off x="2844445" y="-243408"/>
            <a:ext cx="3455113" cy="923330"/>
          </a:xfrm>
          <a:prstGeom prst="rect">
            <a:avLst/>
          </a:prstGeom>
          <a:noFill/>
        </p:spPr>
        <p:txBody>
          <a:bodyPr wrap="none" lIns="91440" tIns="45720" rIns="91440" bIns="45720">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es-ES" sz="5400" b="1" cap="none" spc="0"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Bibliografía</a:t>
            </a:r>
            <a:endParaRPr lang="es-ES" sz="5400" b="1" cap="none" spc="0"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endParaRPr>
          </a:p>
        </p:txBody>
      </p:sp>
    </p:spTree>
    <p:extLst>
      <p:ext uri="{BB962C8B-B14F-4D97-AF65-F5344CB8AC3E}">
        <p14:creationId xmlns="" xmlns:p14="http://schemas.microsoft.com/office/powerpoint/2010/main" val="1990011311"/>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Rectángulo"/>
          <p:cNvSpPr/>
          <p:nvPr/>
        </p:nvSpPr>
        <p:spPr>
          <a:xfrm>
            <a:off x="251520" y="3699029"/>
            <a:ext cx="8784976" cy="954107"/>
          </a:xfrm>
          <a:prstGeom prst="rect">
            <a:avLst/>
          </a:prstGeom>
        </p:spPr>
        <p:txBody>
          <a:bodyPr wrap="square">
            <a:spAutoFit/>
          </a:bodyPr>
          <a:lstStyle/>
          <a:p>
            <a:pPr algn="ctr"/>
            <a:r>
              <a:rPr lang="es-ES" sz="2800" dirty="0" smtClean="0">
                <a:solidFill>
                  <a:schemeClr val="bg1"/>
                </a:solidFill>
                <a:latin typeface="Arial" pitchFamily="34" charset="0"/>
                <a:cs typeface="Arial" pitchFamily="34" charset="0"/>
              </a:rPr>
              <a:t>Tema7:</a:t>
            </a:r>
          </a:p>
          <a:p>
            <a:pPr algn="ctr"/>
            <a:r>
              <a:rPr lang="es-ES" sz="2800" dirty="0" smtClean="0">
                <a:solidFill>
                  <a:schemeClr val="bg1"/>
                </a:solidFill>
                <a:latin typeface="Arial" pitchFamily="34" charset="0"/>
                <a:cs typeface="Arial" pitchFamily="34" charset="0"/>
              </a:rPr>
              <a:t> Preparación del modelo maestro y su duplicado </a:t>
            </a:r>
            <a:endParaRPr lang="es-ES" sz="2800" dirty="0">
              <a:solidFill>
                <a:schemeClr val="bg1"/>
              </a:solidFill>
              <a:latin typeface="Arial" pitchFamily="34" charset="0"/>
              <a:cs typeface="Arial" pitchFamily="34" charset="0"/>
            </a:endParaRPr>
          </a:p>
        </p:txBody>
      </p:sp>
      <p:sp>
        <p:nvSpPr>
          <p:cNvPr id="6" name="5 Rectángulo"/>
          <p:cNvSpPr/>
          <p:nvPr/>
        </p:nvSpPr>
        <p:spPr>
          <a:xfrm>
            <a:off x="2411760" y="404664"/>
            <a:ext cx="4200317" cy="923330"/>
          </a:xfrm>
          <a:prstGeom prst="rect">
            <a:avLst/>
          </a:prstGeom>
          <a:noFill/>
        </p:spPr>
        <p:txBody>
          <a:bodyPr wrap="none" lIns="91440" tIns="45720" rIns="91440" bIns="45720">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es-ES" sz="5400" b="1" cap="none" spc="0"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Próxima Clase</a:t>
            </a:r>
            <a:endParaRPr lang="es-ES" sz="5400" b="1" cap="none" spc="0"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endParaRPr>
          </a:p>
        </p:txBody>
      </p:sp>
      <p:sp>
        <p:nvSpPr>
          <p:cNvPr id="7" name="6 CuadroTexto"/>
          <p:cNvSpPr txBox="1"/>
          <p:nvPr/>
        </p:nvSpPr>
        <p:spPr>
          <a:xfrm>
            <a:off x="3563888" y="2636912"/>
            <a:ext cx="2286203" cy="523220"/>
          </a:xfrm>
          <a:prstGeom prst="rect">
            <a:avLst/>
          </a:prstGeom>
          <a:noFill/>
        </p:spPr>
        <p:txBody>
          <a:bodyPr wrap="none" rtlCol="0">
            <a:spAutoFit/>
          </a:bodyPr>
          <a:lstStyle/>
          <a:p>
            <a:pPr algn="ctr"/>
            <a:r>
              <a:rPr lang="es-ES" sz="2800" dirty="0" smtClean="0">
                <a:solidFill>
                  <a:schemeClr val="bg1"/>
                </a:solidFill>
                <a:latin typeface="Arial" pitchFamily="34" charset="0"/>
                <a:cs typeface="Arial" pitchFamily="34" charset="0"/>
              </a:rPr>
              <a:t>Continuación</a:t>
            </a:r>
            <a:endParaRPr lang="es-ES" sz="2800" dirty="0">
              <a:solidFill>
                <a:schemeClr val="bg1"/>
              </a:solidFill>
              <a:latin typeface="Arial" pitchFamily="34" charset="0"/>
              <a:cs typeface="Arial" pitchFamily="34" charset="0"/>
            </a:endParaRPr>
          </a:p>
        </p:txBody>
      </p:sp>
    </p:spTree>
    <p:extLst>
      <p:ext uri="{BB962C8B-B14F-4D97-AF65-F5344CB8AC3E}">
        <p14:creationId xmlns="" xmlns:p14="http://schemas.microsoft.com/office/powerpoint/2010/main" val="112728662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Rectángulo"/>
          <p:cNvSpPr/>
          <p:nvPr/>
        </p:nvSpPr>
        <p:spPr>
          <a:xfrm>
            <a:off x="179512" y="1124744"/>
            <a:ext cx="8964488" cy="4278094"/>
          </a:xfrm>
          <a:prstGeom prst="rect">
            <a:avLst/>
          </a:prstGeom>
        </p:spPr>
        <p:txBody>
          <a:bodyPr wrap="square">
            <a:spAutoFit/>
          </a:bodyPr>
          <a:lstStyle/>
          <a:p>
            <a:r>
              <a:rPr lang="es-ES" sz="2800" dirty="0" smtClean="0">
                <a:solidFill>
                  <a:schemeClr val="bg1"/>
                </a:solidFill>
                <a:latin typeface="Arial" pitchFamily="34" charset="0"/>
                <a:cs typeface="Arial" pitchFamily="34" charset="0"/>
              </a:rPr>
              <a:t>SUMARIO: </a:t>
            </a:r>
          </a:p>
          <a:p>
            <a:r>
              <a:rPr lang="es-ES" sz="2800" dirty="0" smtClean="0">
                <a:solidFill>
                  <a:schemeClr val="bg1"/>
                </a:solidFill>
                <a:latin typeface="Arial" pitchFamily="34" charset="0"/>
                <a:cs typeface="Arial" pitchFamily="34" charset="0"/>
              </a:rPr>
              <a:t>   </a:t>
            </a:r>
          </a:p>
          <a:p>
            <a:r>
              <a:rPr lang="es-ES" sz="2400" dirty="0">
                <a:solidFill>
                  <a:schemeClr val="bg1"/>
                </a:solidFill>
                <a:latin typeface="Arial" pitchFamily="34" charset="0"/>
                <a:cs typeface="Arial" pitchFamily="34" charset="0"/>
              </a:rPr>
              <a:t>7</a:t>
            </a:r>
            <a:r>
              <a:rPr lang="es-ES" sz="2400" dirty="0" smtClean="0">
                <a:solidFill>
                  <a:schemeClr val="bg1"/>
                </a:solidFill>
                <a:latin typeface="Arial" pitchFamily="34" charset="0"/>
                <a:cs typeface="Arial" pitchFamily="34" charset="0"/>
              </a:rPr>
              <a:t>.1 Modelo maestro. Concepto. Preparación. Partes de que consta. </a:t>
            </a:r>
          </a:p>
          <a:p>
            <a:endParaRPr lang="es-ES" sz="2400" dirty="0" smtClean="0">
              <a:solidFill>
                <a:schemeClr val="bg1"/>
              </a:solidFill>
              <a:latin typeface="Arial" pitchFamily="34" charset="0"/>
              <a:cs typeface="Arial" pitchFamily="34" charset="0"/>
            </a:endParaRPr>
          </a:p>
          <a:p>
            <a:r>
              <a:rPr lang="es-ES" sz="2400" dirty="0">
                <a:solidFill>
                  <a:schemeClr val="bg1"/>
                </a:solidFill>
                <a:latin typeface="Arial" pitchFamily="34" charset="0"/>
                <a:cs typeface="Arial" pitchFamily="34" charset="0"/>
              </a:rPr>
              <a:t>7</a:t>
            </a:r>
            <a:r>
              <a:rPr lang="es-ES" sz="2400" dirty="0" smtClean="0">
                <a:solidFill>
                  <a:schemeClr val="bg1"/>
                </a:solidFill>
                <a:latin typeface="Arial" pitchFamily="34" charset="0"/>
                <a:cs typeface="Arial" pitchFamily="34" charset="0"/>
              </a:rPr>
              <a:t>.2 Hombro de </a:t>
            </a:r>
            <a:r>
              <a:rPr lang="es-ES" sz="2400" dirty="0" err="1" smtClean="0">
                <a:solidFill>
                  <a:schemeClr val="bg1"/>
                </a:solidFill>
                <a:latin typeface="Arial" pitchFamily="34" charset="0"/>
                <a:cs typeface="Arial" pitchFamily="34" charset="0"/>
              </a:rPr>
              <a:t>Ney</a:t>
            </a:r>
            <a:r>
              <a:rPr lang="es-ES" sz="2400" dirty="0" smtClean="0">
                <a:solidFill>
                  <a:schemeClr val="bg1"/>
                </a:solidFill>
                <a:latin typeface="Arial" pitchFamily="34" charset="0"/>
                <a:cs typeface="Arial" pitchFamily="34" charset="0"/>
              </a:rPr>
              <a:t>, levante, alivio, bloqueo y rayado. Concepto. Objetivos. Consideraciones técnicas. </a:t>
            </a:r>
          </a:p>
          <a:p>
            <a:endParaRPr lang="es-ES" sz="2400" dirty="0" smtClean="0">
              <a:solidFill>
                <a:schemeClr val="bg1"/>
              </a:solidFill>
              <a:latin typeface="Arial" pitchFamily="34" charset="0"/>
              <a:cs typeface="Arial" pitchFamily="34" charset="0"/>
            </a:endParaRPr>
          </a:p>
          <a:p>
            <a:r>
              <a:rPr lang="es-ES" sz="2400" dirty="0">
                <a:solidFill>
                  <a:schemeClr val="bg1"/>
                </a:solidFill>
                <a:latin typeface="Arial" pitchFamily="34" charset="0"/>
                <a:cs typeface="Arial" pitchFamily="34" charset="0"/>
              </a:rPr>
              <a:t>7</a:t>
            </a:r>
            <a:r>
              <a:rPr lang="es-ES" sz="2400" dirty="0" smtClean="0">
                <a:solidFill>
                  <a:schemeClr val="bg1"/>
                </a:solidFill>
                <a:latin typeface="Arial" pitchFamily="34" charset="0"/>
                <a:cs typeface="Arial" pitchFamily="34" charset="0"/>
              </a:rPr>
              <a:t>.3 Duplicado. Concepto. Procedimiento. Consideraciones técnicas en la preparación del investimento.</a:t>
            </a:r>
          </a:p>
          <a:p>
            <a:endParaRPr lang="es-ES" sz="2400" dirty="0">
              <a:latin typeface="Arial" pitchFamily="34" charset="0"/>
              <a:cs typeface="Arial" pitchFamily="34" charset="0"/>
            </a:endParaRPr>
          </a:p>
        </p:txBody>
      </p:sp>
    </p:spTree>
    <p:extLst>
      <p:ext uri="{BB962C8B-B14F-4D97-AF65-F5344CB8AC3E}">
        <p14:creationId xmlns="" xmlns:p14="http://schemas.microsoft.com/office/powerpoint/2010/main" val="91710062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Rectángulo"/>
          <p:cNvSpPr/>
          <p:nvPr/>
        </p:nvSpPr>
        <p:spPr>
          <a:xfrm>
            <a:off x="3203848" y="260648"/>
            <a:ext cx="2765501" cy="523220"/>
          </a:xfrm>
          <a:prstGeom prst="rect">
            <a:avLst/>
          </a:prstGeom>
        </p:spPr>
        <p:txBody>
          <a:bodyPr wrap="none">
            <a:spAutoFit/>
          </a:bodyPr>
          <a:lstStyle/>
          <a:p>
            <a:r>
              <a:rPr lang="es-ES" sz="2800" dirty="0" smtClean="0">
                <a:solidFill>
                  <a:schemeClr val="bg1"/>
                </a:solidFill>
                <a:latin typeface="Arial" pitchFamily="34" charset="0"/>
                <a:cs typeface="Arial" pitchFamily="34" charset="0"/>
              </a:rPr>
              <a:t>Modelo maestro</a:t>
            </a:r>
            <a:endParaRPr lang="es-ES" sz="2800" dirty="0">
              <a:solidFill>
                <a:schemeClr val="bg1"/>
              </a:solidFill>
              <a:latin typeface="Arial" pitchFamily="34" charset="0"/>
              <a:cs typeface="Arial" pitchFamily="34" charset="0"/>
            </a:endParaRPr>
          </a:p>
        </p:txBody>
      </p:sp>
      <p:sp>
        <p:nvSpPr>
          <p:cNvPr id="5" name="4 Rectángulo"/>
          <p:cNvSpPr/>
          <p:nvPr/>
        </p:nvSpPr>
        <p:spPr>
          <a:xfrm>
            <a:off x="179512" y="1556792"/>
            <a:ext cx="8856984" cy="1569660"/>
          </a:xfrm>
          <a:prstGeom prst="rect">
            <a:avLst/>
          </a:prstGeom>
        </p:spPr>
        <p:txBody>
          <a:bodyPr wrap="square">
            <a:spAutoFit/>
          </a:bodyPr>
          <a:lstStyle/>
          <a:p>
            <a:pPr algn="just"/>
            <a:r>
              <a:rPr lang="es-ES" sz="2400" dirty="0" smtClean="0">
                <a:solidFill>
                  <a:schemeClr val="bg1"/>
                </a:solidFill>
                <a:latin typeface="Arial" pitchFamily="34" charset="0"/>
                <a:cs typeface="Arial" pitchFamily="34" charset="0"/>
              </a:rPr>
              <a:t>Es el  modelo definitivo  confeccionado con  yeso piedra  que se utiliza para realizar el  planeamiento, diseño y alivio para ser duplicado. En él se adapta el aparato metálico después de terminado.</a:t>
            </a:r>
            <a:endParaRPr lang="es-ES" sz="2400" dirty="0">
              <a:solidFill>
                <a:schemeClr val="bg1"/>
              </a:solidFill>
              <a:latin typeface="Arial" pitchFamily="34" charset="0"/>
              <a:cs typeface="Arial" pitchFamily="34" charset="0"/>
            </a:endParaRPr>
          </a:p>
        </p:txBody>
      </p:sp>
      <p:sp>
        <p:nvSpPr>
          <p:cNvPr id="6" name="5 Rectángulo"/>
          <p:cNvSpPr/>
          <p:nvPr/>
        </p:nvSpPr>
        <p:spPr>
          <a:xfrm>
            <a:off x="179512" y="3873822"/>
            <a:ext cx="8964488" cy="2000548"/>
          </a:xfrm>
          <a:prstGeom prst="rect">
            <a:avLst/>
          </a:prstGeom>
        </p:spPr>
        <p:txBody>
          <a:bodyPr wrap="square">
            <a:spAutoFit/>
          </a:bodyPr>
          <a:lstStyle/>
          <a:p>
            <a:pPr algn="ctr"/>
            <a:r>
              <a:rPr lang="es-ES" sz="2800" dirty="0" smtClean="0">
                <a:solidFill>
                  <a:schemeClr val="bg1"/>
                </a:solidFill>
                <a:latin typeface="Arial" pitchFamily="34" charset="0"/>
                <a:cs typeface="Arial" pitchFamily="34" charset="0"/>
              </a:rPr>
              <a:t>Partes de que consta:</a:t>
            </a:r>
          </a:p>
          <a:p>
            <a:endParaRPr lang="es-ES" sz="2400" dirty="0" smtClean="0">
              <a:solidFill>
                <a:schemeClr val="bg1"/>
              </a:solidFill>
              <a:latin typeface="Arial" pitchFamily="34" charset="0"/>
              <a:cs typeface="Arial" pitchFamily="34" charset="0"/>
            </a:endParaRPr>
          </a:p>
          <a:p>
            <a:r>
              <a:rPr lang="es-ES" sz="2400" dirty="0" smtClean="0">
                <a:solidFill>
                  <a:schemeClr val="bg1"/>
                </a:solidFill>
                <a:latin typeface="Arial" pitchFamily="34" charset="0"/>
                <a:cs typeface="Arial" pitchFamily="34" charset="0"/>
              </a:rPr>
              <a:t>-Parte útil: Reproduce la forma bucal</a:t>
            </a:r>
          </a:p>
          <a:p>
            <a:endParaRPr lang="es-ES" sz="2400" dirty="0" smtClean="0">
              <a:solidFill>
                <a:schemeClr val="bg1"/>
              </a:solidFill>
              <a:latin typeface="Arial" pitchFamily="34" charset="0"/>
              <a:cs typeface="Arial" pitchFamily="34" charset="0"/>
            </a:endParaRPr>
          </a:p>
          <a:p>
            <a:r>
              <a:rPr lang="es-ES" sz="2400" dirty="0" smtClean="0">
                <a:solidFill>
                  <a:schemeClr val="bg1"/>
                </a:solidFill>
                <a:latin typeface="Arial" pitchFamily="34" charset="0"/>
                <a:cs typeface="Arial" pitchFamily="34" charset="0"/>
              </a:rPr>
              <a:t>-Zócalo: Parte que se utiliza para sostenerlo o manipularlo.</a:t>
            </a:r>
            <a:endParaRPr lang="es-ES" sz="2400" dirty="0">
              <a:solidFill>
                <a:schemeClr val="bg1"/>
              </a:solidFill>
              <a:latin typeface="Arial" pitchFamily="34" charset="0"/>
              <a:cs typeface="Arial" pitchFamily="34" charset="0"/>
            </a:endParaRPr>
          </a:p>
        </p:txBody>
      </p:sp>
    </p:spTree>
    <p:extLst>
      <p:ext uri="{BB962C8B-B14F-4D97-AF65-F5344CB8AC3E}">
        <p14:creationId xmlns="" xmlns:p14="http://schemas.microsoft.com/office/powerpoint/2010/main" val="11106269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6">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5 Rectángulo"/>
          <p:cNvSpPr/>
          <p:nvPr/>
        </p:nvSpPr>
        <p:spPr>
          <a:xfrm>
            <a:off x="467544" y="2996952"/>
            <a:ext cx="8352928" cy="523220"/>
          </a:xfrm>
          <a:prstGeom prst="rect">
            <a:avLst/>
          </a:prstGeom>
        </p:spPr>
        <p:txBody>
          <a:bodyPr wrap="square">
            <a:spAutoFit/>
          </a:bodyPr>
          <a:lstStyle/>
          <a:p>
            <a:pPr algn="ctr"/>
            <a:r>
              <a:rPr lang="es-ES" sz="2800" dirty="0" smtClean="0">
                <a:solidFill>
                  <a:schemeClr val="bg1"/>
                </a:solidFill>
                <a:latin typeface="Arial" pitchFamily="34" charset="0"/>
                <a:cs typeface="Arial" pitchFamily="34" charset="0"/>
              </a:rPr>
              <a:t>Preparación del modelo maestro</a:t>
            </a:r>
            <a:endParaRPr lang="es-ES" sz="2800" dirty="0">
              <a:solidFill>
                <a:schemeClr val="bg1"/>
              </a:solidFill>
              <a:latin typeface="Arial" pitchFamily="34" charset="0"/>
              <a:cs typeface="Arial" pitchFamily="34" charset="0"/>
            </a:endParaRPr>
          </a:p>
        </p:txBody>
      </p:sp>
    </p:spTree>
    <p:extLst>
      <p:ext uri="{BB962C8B-B14F-4D97-AF65-F5344CB8AC3E}">
        <p14:creationId xmlns="" xmlns:p14="http://schemas.microsoft.com/office/powerpoint/2010/main" val="176132022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Rectángulo"/>
          <p:cNvSpPr/>
          <p:nvPr/>
        </p:nvSpPr>
        <p:spPr>
          <a:xfrm>
            <a:off x="251520" y="1339021"/>
            <a:ext cx="8712968" cy="3170099"/>
          </a:xfrm>
          <a:prstGeom prst="rect">
            <a:avLst/>
          </a:prstGeom>
        </p:spPr>
        <p:txBody>
          <a:bodyPr wrap="square">
            <a:spAutoFit/>
          </a:bodyPr>
          <a:lstStyle/>
          <a:p>
            <a:r>
              <a:rPr lang="es-ES" sz="2800" dirty="0" smtClean="0">
                <a:solidFill>
                  <a:schemeClr val="bg1"/>
                </a:solidFill>
                <a:latin typeface="Arial" pitchFamily="34" charset="0"/>
                <a:cs typeface="Arial" pitchFamily="34" charset="0"/>
              </a:rPr>
              <a:t>Alivio:</a:t>
            </a:r>
          </a:p>
          <a:p>
            <a:r>
              <a:rPr lang="es-ES" sz="2800" dirty="0" smtClean="0">
                <a:solidFill>
                  <a:schemeClr val="bg1"/>
                </a:solidFill>
                <a:latin typeface="Arial" pitchFamily="34" charset="0"/>
                <a:cs typeface="Arial" pitchFamily="34" charset="0"/>
              </a:rPr>
              <a:t> </a:t>
            </a:r>
          </a:p>
          <a:p>
            <a:r>
              <a:rPr lang="es-ES" sz="2400" dirty="0" smtClean="0">
                <a:solidFill>
                  <a:schemeClr val="bg1"/>
                </a:solidFill>
                <a:latin typeface="Arial" pitchFamily="34" charset="0"/>
                <a:cs typeface="Arial" pitchFamily="34" charset="0"/>
              </a:rPr>
              <a:t>No es más que eliminar todo tipo de retención que pueda presentar el modelo impidiendo la entrada y salida del aparato. El objetivo es eliminar retenciones y asperezas que puedan lesionar los tejidos y mucosas.</a:t>
            </a:r>
          </a:p>
          <a:p>
            <a:r>
              <a:rPr lang="es-ES" sz="2400" dirty="0" smtClean="0">
                <a:solidFill>
                  <a:schemeClr val="bg1"/>
                </a:solidFill>
                <a:latin typeface="Arial" pitchFamily="34" charset="0"/>
                <a:cs typeface="Arial" pitchFamily="34" charset="0"/>
              </a:rPr>
              <a:t>Si el modelo original ya viene diseñado, la primera tarea es compensar los ángulos retentivos inconvenientes.</a:t>
            </a:r>
            <a:endParaRPr lang="es-ES" sz="2400" dirty="0">
              <a:solidFill>
                <a:schemeClr val="bg1"/>
              </a:solidFill>
              <a:latin typeface="Arial" pitchFamily="34" charset="0"/>
              <a:cs typeface="Arial" pitchFamily="34" charset="0"/>
            </a:endParaRPr>
          </a:p>
        </p:txBody>
      </p:sp>
    </p:spTree>
    <p:extLst>
      <p:ext uri="{BB962C8B-B14F-4D97-AF65-F5344CB8AC3E}">
        <p14:creationId xmlns="" xmlns:p14="http://schemas.microsoft.com/office/powerpoint/2010/main" val="30161009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Rectángulo"/>
          <p:cNvSpPr/>
          <p:nvPr/>
        </p:nvSpPr>
        <p:spPr>
          <a:xfrm>
            <a:off x="251520" y="1700808"/>
            <a:ext cx="8712968" cy="3108543"/>
          </a:xfrm>
          <a:prstGeom prst="rect">
            <a:avLst/>
          </a:prstGeom>
        </p:spPr>
        <p:txBody>
          <a:bodyPr wrap="square">
            <a:spAutoFit/>
          </a:bodyPr>
          <a:lstStyle/>
          <a:p>
            <a:r>
              <a:rPr lang="es-ES" sz="2800" dirty="0" smtClean="0">
                <a:solidFill>
                  <a:schemeClr val="bg1"/>
                </a:solidFill>
                <a:latin typeface="Arial" pitchFamily="34" charset="0"/>
                <a:cs typeface="Arial" pitchFamily="34" charset="0"/>
              </a:rPr>
              <a:t>Hombro de </a:t>
            </a:r>
            <a:r>
              <a:rPr lang="es-ES" sz="2800" dirty="0" err="1" smtClean="0">
                <a:solidFill>
                  <a:schemeClr val="bg1"/>
                </a:solidFill>
                <a:latin typeface="Arial" pitchFamily="34" charset="0"/>
                <a:cs typeface="Arial" pitchFamily="34" charset="0"/>
              </a:rPr>
              <a:t>Ney</a:t>
            </a:r>
            <a:r>
              <a:rPr lang="es-ES" sz="2400" dirty="0" smtClean="0">
                <a:solidFill>
                  <a:schemeClr val="bg1"/>
                </a:solidFill>
                <a:latin typeface="Arial" pitchFamily="34" charset="0"/>
                <a:cs typeface="Arial" pitchFamily="34" charset="0"/>
              </a:rPr>
              <a:t>:</a:t>
            </a:r>
          </a:p>
          <a:p>
            <a:endParaRPr lang="es-ES" sz="2400" dirty="0">
              <a:solidFill>
                <a:schemeClr val="bg1"/>
              </a:solidFill>
              <a:latin typeface="Arial" pitchFamily="34" charset="0"/>
              <a:cs typeface="Arial" pitchFamily="34" charset="0"/>
            </a:endParaRPr>
          </a:p>
          <a:p>
            <a:pPr algn="just"/>
            <a:r>
              <a:rPr lang="es-ES" sz="2400" dirty="0" smtClean="0">
                <a:solidFill>
                  <a:schemeClr val="bg1"/>
                </a:solidFill>
                <a:latin typeface="Arial" pitchFamily="34" charset="0"/>
                <a:cs typeface="Arial" pitchFamily="34" charset="0"/>
              </a:rPr>
              <a:t> Se realiza en los dientes escogidos para los retenedores directos  por medio de cera rosada, donde se conforma un montículo desde el retenedor hasta gingival con un grosor aproximado de 2 </a:t>
            </a:r>
            <a:r>
              <a:rPr lang="es-ES" sz="2400" dirty="0" err="1" smtClean="0">
                <a:solidFill>
                  <a:schemeClr val="bg1"/>
                </a:solidFill>
                <a:latin typeface="Arial" pitchFamily="34" charset="0"/>
                <a:cs typeface="Arial" pitchFamily="34" charset="0"/>
              </a:rPr>
              <a:t>mm.</a:t>
            </a:r>
            <a:endParaRPr lang="es-ES" sz="2400" dirty="0" smtClean="0">
              <a:solidFill>
                <a:schemeClr val="bg1"/>
              </a:solidFill>
              <a:latin typeface="Arial" pitchFamily="34" charset="0"/>
              <a:cs typeface="Arial" pitchFamily="34" charset="0"/>
            </a:endParaRPr>
          </a:p>
          <a:p>
            <a:pPr algn="just"/>
            <a:r>
              <a:rPr lang="es-ES" sz="2400" dirty="0" smtClean="0">
                <a:solidFill>
                  <a:schemeClr val="bg1"/>
                </a:solidFill>
                <a:latin typeface="Arial" pitchFamily="34" charset="0"/>
                <a:cs typeface="Arial" pitchFamily="34" charset="0"/>
              </a:rPr>
              <a:t>Su objetivo es servir de guía al técnico a la hora de colocar los retenedores directos durante  el encerado.</a:t>
            </a:r>
            <a:endParaRPr lang="es-ES" sz="2400" dirty="0">
              <a:solidFill>
                <a:schemeClr val="bg1"/>
              </a:solidFill>
              <a:latin typeface="Arial" pitchFamily="34" charset="0"/>
              <a:cs typeface="Arial" pitchFamily="34" charset="0"/>
            </a:endParaRPr>
          </a:p>
        </p:txBody>
      </p:sp>
    </p:spTree>
    <p:extLst>
      <p:ext uri="{BB962C8B-B14F-4D97-AF65-F5344CB8AC3E}">
        <p14:creationId xmlns="" xmlns:p14="http://schemas.microsoft.com/office/powerpoint/2010/main" val="280506616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Rectángulo"/>
          <p:cNvSpPr/>
          <p:nvPr/>
        </p:nvSpPr>
        <p:spPr>
          <a:xfrm>
            <a:off x="107504" y="1772816"/>
            <a:ext cx="8892480" cy="3477875"/>
          </a:xfrm>
          <a:prstGeom prst="rect">
            <a:avLst/>
          </a:prstGeom>
        </p:spPr>
        <p:txBody>
          <a:bodyPr wrap="square">
            <a:spAutoFit/>
          </a:bodyPr>
          <a:lstStyle/>
          <a:p>
            <a:r>
              <a:rPr lang="es-ES" sz="2800" dirty="0" smtClean="0">
                <a:solidFill>
                  <a:schemeClr val="bg1"/>
                </a:solidFill>
                <a:latin typeface="Arial" pitchFamily="34" charset="0"/>
                <a:cs typeface="Arial" pitchFamily="34" charset="0"/>
              </a:rPr>
              <a:t>Sellado Periférico o Rallado:</a:t>
            </a:r>
          </a:p>
          <a:p>
            <a:endParaRPr lang="es-ES" sz="2400" dirty="0">
              <a:solidFill>
                <a:schemeClr val="bg1"/>
              </a:solidFill>
              <a:latin typeface="Arial" pitchFamily="34" charset="0"/>
              <a:cs typeface="Arial" pitchFamily="34" charset="0"/>
            </a:endParaRPr>
          </a:p>
          <a:p>
            <a:pPr algn="just"/>
            <a:r>
              <a:rPr lang="es-ES" sz="2400" dirty="0" smtClean="0">
                <a:latin typeface="Arial" pitchFamily="34" charset="0"/>
                <a:cs typeface="Arial" pitchFamily="34" charset="0"/>
              </a:rPr>
              <a:t> </a:t>
            </a:r>
            <a:r>
              <a:rPr lang="es-ES" sz="2400" dirty="0" smtClean="0">
                <a:solidFill>
                  <a:schemeClr val="bg1"/>
                </a:solidFill>
                <a:latin typeface="Arial" pitchFamily="34" charset="0"/>
                <a:cs typeface="Arial" pitchFamily="34" charset="0"/>
              </a:rPr>
              <a:t>Se realiza en el modelo superior, en las escotaduras y alrededor de todo el conector mayor, mediante un instrumento cortante, con una profundidad de 0,5 mm aproximadamente. Su objetivo es lograr un mejor ajuste en todo su recorrido impidiendo la entrada de aire, además indica el límite de la estructura a la hora del rebajado. </a:t>
            </a:r>
          </a:p>
          <a:p>
            <a:pPr algn="just"/>
            <a:endParaRPr lang="es-ES" sz="2400" dirty="0">
              <a:solidFill>
                <a:schemeClr val="bg1"/>
              </a:solidFill>
              <a:latin typeface="Arial" pitchFamily="34" charset="0"/>
              <a:cs typeface="Arial" pitchFamily="34" charset="0"/>
            </a:endParaRPr>
          </a:p>
        </p:txBody>
      </p:sp>
    </p:spTree>
    <p:extLst>
      <p:ext uri="{BB962C8B-B14F-4D97-AF65-F5344CB8AC3E}">
        <p14:creationId xmlns="" xmlns:p14="http://schemas.microsoft.com/office/powerpoint/2010/main" val="137998885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Rectángulo"/>
          <p:cNvSpPr/>
          <p:nvPr/>
        </p:nvSpPr>
        <p:spPr>
          <a:xfrm>
            <a:off x="179512" y="1607309"/>
            <a:ext cx="8784976" cy="3477875"/>
          </a:xfrm>
          <a:prstGeom prst="rect">
            <a:avLst/>
          </a:prstGeom>
        </p:spPr>
        <p:txBody>
          <a:bodyPr wrap="square">
            <a:spAutoFit/>
          </a:bodyPr>
          <a:lstStyle/>
          <a:p>
            <a:r>
              <a:rPr lang="es-ES" sz="2800" dirty="0" smtClean="0">
                <a:solidFill>
                  <a:schemeClr val="bg1"/>
                </a:solidFill>
                <a:latin typeface="Arial" pitchFamily="34" charset="0"/>
                <a:cs typeface="Arial" pitchFamily="34" charset="0"/>
              </a:rPr>
              <a:t>Levantes:</a:t>
            </a:r>
          </a:p>
          <a:p>
            <a:endParaRPr lang="es-ES" sz="2400" dirty="0">
              <a:solidFill>
                <a:schemeClr val="bg1"/>
              </a:solidFill>
              <a:latin typeface="Arial" pitchFamily="34" charset="0"/>
              <a:cs typeface="Arial" pitchFamily="34" charset="0"/>
            </a:endParaRPr>
          </a:p>
          <a:p>
            <a:pPr algn="just"/>
            <a:r>
              <a:rPr lang="es-ES" sz="2400" dirty="0" smtClean="0">
                <a:solidFill>
                  <a:schemeClr val="bg1"/>
                </a:solidFill>
                <a:latin typeface="Arial" pitchFamily="34" charset="0"/>
                <a:cs typeface="Arial" pitchFamily="34" charset="0"/>
              </a:rPr>
              <a:t> Donde se vayan a ubicar bases mixtas (con rejilla o cola de pato), situar los levantes para que no queden en contacto directo con la mucosa. Esto se realizará con una lámina doblada de parafina calibre 28 de forma que quede un escalón de delimitación perfectamente definido que permita orientar correctamente el encerado posterior del patrón de la base metálica. Determinar y señalar la ubicación del apoyo mucoso</a:t>
            </a:r>
            <a:endParaRPr lang="es-ES" sz="2400" dirty="0">
              <a:solidFill>
                <a:schemeClr val="bg1"/>
              </a:solidFill>
              <a:latin typeface="Arial" pitchFamily="34" charset="0"/>
              <a:cs typeface="Arial" pitchFamily="34" charset="0"/>
            </a:endParaRPr>
          </a:p>
        </p:txBody>
      </p:sp>
    </p:spTree>
    <p:extLst>
      <p:ext uri="{BB962C8B-B14F-4D97-AF65-F5344CB8AC3E}">
        <p14:creationId xmlns="" xmlns:p14="http://schemas.microsoft.com/office/powerpoint/2010/main" val="94477120"/>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Viajes">
  <a:themeElements>
    <a:clrScheme name="Viajes">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Viajes">
      <a:majorFont>
        <a:latin typeface="Franklin Gothic Medium"/>
        <a:ea typeface=""/>
        <a:cs typeface=""/>
        <a:font script="Jpan" typeface="HG創英角ｺﾞｼｯｸUB"/>
        <a:font script="Hang" typeface="돋움"/>
        <a:font script="Hans" typeface="隶书"/>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Franklin Gothic Book"/>
        <a:ea typeface=""/>
        <a:cs typeface=""/>
        <a:font script="Jpan" typeface="HGｺﾞｼｯｸE"/>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Viajes">
      <a:fillStyleLst>
        <a:solidFill>
          <a:schemeClr val="phClr"/>
        </a:solidFill>
        <a:gradFill rotWithShape="1">
          <a:gsLst>
            <a:gs pos="0">
              <a:schemeClr val="phClr">
                <a:tint val="30000"/>
                <a:satMod val="250000"/>
              </a:schemeClr>
            </a:gs>
            <a:gs pos="72000">
              <a:schemeClr val="phClr">
                <a:tint val="75000"/>
                <a:satMod val="210000"/>
              </a:schemeClr>
            </a:gs>
            <a:gs pos="100000">
              <a:schemeClr val="phClr">
                <a:tint val="85000"/>
                <a:satMod val="210000"/>
              </a:schemeClr>
            </a:gs>
          </a:gsLst>
          <a:lin ang="5400000" scaled="1"/>
        </a:gradFill>
        <a:gradFill rotWithShape="1">
          <a:gsLst>
            <a:gs pos="0">
              <a:schemeClr val="phClr">
                <a:tint val="75000"/>
                <a:shade val="85000"/>
                <a:satMod val="230000"/>
              </a:schemeClr>
            </a:gs>
            <a:gs pos="25000">
              <a:schemeClr val="phClr">
                <a:tint val="90000"/>
                <a:shade val="70000"/>
                <a:satMod val="220000"/>
              </a:schemeClr>
            </a:gs>
            <a:gs pos="50000">
              <a:schemeClr val="phClr">
                <a:tint val="90000"/>
                <a:shade val="58000"/>
                <a:satMod val="225000"/>
              </a:schemeClr>
            </a:gs>
            <a:gs pos="65000">
              <a:schemeClr val="phClr">
                <a:tint val="90000"/>
                <a:shade val="58000"/>
                <a:satMod val="225000"/>
              </a:schemeClr>
            </a:gs>
            <a:gs pos="80000">
              <a:schemeClr val="phClr">
                <a:tint val="90000"/>
                <a:shade val="69000"/>
                <a:satMod val="220000"/>
              </a:schemeClr>
            </a:gs>
            <a:gs pos="100000">
              <a:schemeClr val="phClr">
                <a:tint val="77000"/>
                <a:shade val="80000"/>
                <a:satMod val="230000"/>
              </a:schemeClr>
            </a:gs>
          </a:gsLst>
          <a:lin ang="5400000" scaled="1"/>
        </a:gradFill>
      </a:fillStyleLst>
      <a:lnStyleLst>
        <a:ln w="10000" cap="flat" cmpd="sng" algn="ctr">
          <a:solidFill>
            <a:schemeClr val="ph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76200" dist="50800" dir="5400000" rotWithShape="0">
              <a:srgbClr val="4E3B30">
                <a:alpha val="60000"/>
              </a:srgbClr>
            </a:outerShdw>
          </a:effectLst>
        </a:effectStyle>
        <a:effectStyle>
          <a:effectLst>
            <a:outerShdw blurRad="76200" dist="50800" dir="5400000" rotWithShape="0">
              <a:srgbClr val="4E3B30">
                <a:alpha val="60000"/>
              </a:srgbClr>
            </a:outerShdw>
          </a:effectLst>
          <a:scene3d>
            <a:camera prst="orthographicFront">
              <a:rot lat="0" lon="0" rev="0"/>
            </a:camera>
            <a:lightRig rig="threePt" dir="tl">
              <a:rot lat="0" lon="0" rev="0"/>
            </a:lightRig>
          </a:scene3d>
          <a:sp3d prstMaterial="metal">
            <a:bevelT w="10000" h="10000"/>
          </a:sp3d>
        </a:effectStyle>
        <a:effectStyle>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phClr">
                <a:shade val="60000"/>
                <a:satMod val="110000"/>
              </a:schemeClr>
            </a:contourClr>
          </a:sp3d>
        </a:effectStyle>
      </a:effectStyleLst>
      <a:bgFillStyleLst>
        <a:solidFill>
          <a:schemeClr val="phClr"/>
        </a:solidFill>
        <a:blipFill>
          <a:blip xmlns:r="http://schemas.openxmlformats.org/officeDocument/2006/relationships" r:embed="rId1">
            <a:duotone>
              <a:schemeClr val="phClr">
                <a:shade val="90000"/>
                <a:satMod val="150000"/>
              </a:schemeClr>
              <a:schemeClr val="phClr">
                <a:tint val="88000"/>
                <a:satMod val="105000"/>
              </a:schemeClr>
            </a:duotone>
          </a:blip>
          <a:tile tx="0" ty="0" sx="95000" sy="95000" flip="none" algn="t"/>
        </a:blipFill>
        <a:blipFill>
          <a:blip xmlns:r="http://schemas.openxmlformats.org/officeDocument/2006/relationships" r:embed="rId2">
            <a:duotone>
              <a:schemeClr val="phClr">
                <a:shade val="30000"/>
                <a:satMod val="455000"/>
              </a:schemeClr>
              <a:schemeClr val="phClr">
                <a:tint val="95000"/>
                <a:satMod val="120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Trek</Template>
  <TotalTime>58</TotalTime>
  <Words>1646</Words>
  <Application>Microsoft Office PowerPoint</Application>
  <PresentationFormat>Presentación en pantalla (4:3)</PresentationFormat>
  <Paragraphs>132</Paragraphs>
  <Slides>25</Slides>
  <Notes>0</Notes>
  <HiddenSlides>0</HiddenSlides>
  <MMClips>0</MMClips>
  <ScaleCrop>false</ScaleCrop>
  <HeadingPairs>
    <vt:vector size="4" baseType="variant">
      <vt:variant>
        <vt:lpstr>Tema</vt:lpstr>
      </vt:variant>
      <vt:variant>
        <vt:i4>1</vt:i4>
      </vt:variant>
      <vt:variant>
        <vt:lpstr>Títulos de diapositiva</vt:lpstr>
      </vt:variant>
      <vt:variant>
        <vt:i4>25</vt:i4>
      </vt:variant>
    </vt:vector>
  </HeadingPairs>
  <TitlesOfParts>
    <vt:vector size="26" baseType="lpstr">
      <vt:lpstr>Viajes</vt:lpstr>
      <vt:lpstr>Diapositiva 1</vt:lpstr>
      <vt:lpstr>Diapositiva 2</vt:lpstr>
      <vt:lpstr>Diapositiva 3</vt:lpstr>
      <vt:lpstr>Diapositiva 4</vt:lpstr>
      <vt:lpstr>Diapositiva 5</vt:lpstr>
      <vt:lpstr>Diapositiva 6</vt:lpstr>
      <vt:lpstr>Diapositiva 7</vt:lpstr>
      <vt:lpstr>Diapositiva 8</vt:lpstr>
      <vt:lpstr>Diapositiva 9</vt:lpstr>
      <vt:lpstr>Diapositiva 10</vt:lpstr>
      <vt:lpstr>Diapositiva 11</vt:lpstr>
      <vt:lpstr>Diapositiva 12</vt:lpstr>
      <vt:lpstr>Diapositiva 13</vt:lpstr>
      <vt:lpstr>Diapositiva 14</vt:lpstr>
      <vt:lpstr>Diapositiva 15</vt:lpstr>
      <vt:lpstr>Diapositiva 16</vt:lpstr>
      <vt:lpstr>Diapositiva 17</vt:lpstr>
      <vt:lpstr>Diapositiva 18</vt:lpstr>
      <vt:lpstr>Diapositiva 19</vt:lpstr>
      <vt:lpstr>Diapositiva 20</vt:lpstr>
      <vt:lpstr>Diapositiva 21</vt:lpstr>
      <vt:lpstr>Diapositiva 22</vt:lpstr>
      <vt:lpstr>Diapositiva 23</vt:lpstr>
      <vt:lpstr>Diapositiva 24</vt:lpstr>
      <vt:lpstr>Diapositiva 25</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Pc-Yusdel</dc:creator>
  <cp:lastModifiedBy>Centor</cp:lastModifiedBy>
  <cp:revision>10</cp:revision>
  <dcterms:created xsi:type="dcterms:W3CDTF">2015-04-17T13:22:03Z</dcterms:created>
  <dcterms:modified xsi:type="dcterms:W3CDTF">2002-01-01T05:21:04Z</dcterms:modified>
</cp:coreProperties>
</file>