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7"/>
  </p:notesMasterIdLst>
  <p:sldIdLst>
    <p:sldId id="256" r:id="rId2"/>
    <p:sldId id="257" r:id="rId3"/>
    <p:sldId id="262" r:id="rId4"/>
    <p:sldId id="261" r:id="rId5"/>
    <p:sldId id="267" r:id="rId6"/>
    <p:sldId id="268" r:id="rId7"/>
    <p:sldId id="274" r:id="rId8"/>
    <p:sldId id="271" r:id="rId9"/>
    <p:sldId id="270" r:id="rId10"/>
    <p:sldId id="264" r:id="rId11"/>
    <p:sldId id="263" r:id="rId12"/>
    <p:sldId id="266" r:id="rId13"/>
    <p:sldId id="265" r:id="rId14"/>
    <p:sldId id="269" r:id="rId15"/>
    <p:sldId id="273" r:id="rId16"/>
  </p:sldIdLst>
  <p:sldSz cx="9144000" cy="6858000" type="screen4x3"/>
  <p:notesSz cx="6858000" cy="9144000"/>
  <p:defaultText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CC00"/>
    <a:srgbClr val="FFFF00"/>
    <a:srgbClr val="FF3300"/>
    <a:srgbClr val="7094F8"/>
    <a:srgbClr val="6699FF"/>
    <a:srgbClr val="3399FF"/>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82948" autoAdjust="0"/>
  </p:normalViewPr>
  <p:slideViewPr>
    <p:cSldViewPr>
      <p:cViewPr>
        <p:scale>
          <a:sx n="50" d="100"/>
          <a:sy n="50" d="100"/>
        </p:scale>
        <p:origin x="-1190" y="38"/>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s-E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7687AFE-1C0D-4A7F-AC5F-05718D111F57}" type="datetimeFigureOut">
              <a:rPr lang="es-ES" smtClean="0"/>
              <a:pPr/>
              <a:t>15/04/2022</a:t>
            </a:fld>
            <a:endParaRPr lang="es-E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s-E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s-E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s-E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A0824DC-719F-4B02-8A44-E64A4F4CF4BE}" type="slidenum">
              <a:rPr lang="es-ES" smtClean="0"/>
              <a:pPr/>
              <a:t>‹#›</a:t>
            </a:fld>
            <a:endParaRPr lang="es-E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s-ES" dirty="0" smtClean="0"/>
              <a:t>Revise</a:t>
            </a:r>
            <a:r>
              <a:rPr lang="es-ES" baseline="0" dirty="0" smtClean="0"/>
              <a:t> la presentación inicialmente. Luego abra el entorno virtual donde es profesor y vaya viendo los elementos que se tratan en este documento. </a:t>
            </a:r>
            <a:endParaRPr lang="es-ES" dirty="0"/>
          </a:p>
        </p:txBody>
      </p:sp>
      <p:sp>
        <p:nvSpPr>
          <p:cNvPr id="4" name="Slide Number Placeholder 3"/>
          <p:cNvSpPr>
            <a:spLocks noGrp="1"/>
          </p:cNvSpPr>
          <p:nvPr>
            <p:ph type="sldNum" sz="quarter" idx="10"/>
          </p:nvPr>
        </p:nvSpPr>
        <p:spPr/>
        <p:txBody>
          <a:bodyPr/>
          <a:lstStyle/>
          <a:p>
            <a:fld id="{6A0824DC-719F-4B02-8A44-E64A4F4CF4BE}" type="slidenum">
              <a:rPr lang="es-ES" smtClean="0"/>
              <a:pPr/>
              <a:t>1</a:t>
            </a:fld>
            <a:endParaRPr lang="es-E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s-ES" dirty="0" smtClean="0"/>
              <a:t>En las próximas unidades seguiremos</a:t>
            </a:r>
            <a:r>
              <a:rPr lang="es-ES" baseline="0" dirty="0" smtClean="0"/>
              <a:t> trabajando con el Modo de edición.</a:t>
            </a:r>
            <a:r>
              <a:rPr lang="es-ES" dirty="0" smtClean="0"/>
              <a:t> </a:t>
            </a:r>
            <a:endParaRPr lang="es-ES" dirty="0"/>
          </a:p>
        </p:txBody>
      </p:sp>
      <p:sp>
        <p:nvSpPr>
          <p:cNvPr id="4" name="Slide Number Placeholder 3"/>
          <p:cNvSpPr>
            <a:spLocks noGrp="1"/>
          </p:cNvSpPr>
          <p:nvPr>
            <p:ph type="sldNum" sz="quarter" idx="10"/>
          </p:nvPr>
        </p:nvSpPr>
        <p:spPr/>
        <p:txBody>
          <a:bodyPr/>
          <a:lstStyle/>
          <a:p>
            <a:fld id="{6A0824DC-719F-4B02-8A44-E64A4F4CF4BE}" type="slidenum">
              <a:rPr lang="es-ES" smtClean="0"/>
              <a:pPr/>
              <a:t>10</a:t>
            </a:fld>
            <a:endParaRPr lang="es-E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s-ES" dirty="0" smtClean="0"/>
              <a:t>Modifique los ajustes del curso. Comience</a:t>
            </a:r>
            <a:r>
              <a:rPr lang="es-ES" baseline="0" dirty="0" smtClean="0"/>
              <a:t> por hacer clic en Editar ajustes que aparece en el bloque Administración.</a:t>
            </a:r>
            <a:endParaRPr lang="es-ES" dirty="0" smtClean="0"/>
          </a:p>
          <a:p>
            <a:r>
              <a:rPr lang="es-ES" dirty="0" smtClean="0"/>
              <a:t>El </a:t>
            </a:r>
            <a:r>
              <a:rPr lang="es-ES" dirty="0" smtClean="0"/>
              <a:t>Nombre completo</a:t>
            </a:r>
            <a:r>
              <a:rPr lang="es-ES" baseline="0" dirty="0" smtClean="0"/>
              <a:t> del curso </a:t>
            </a:r>
            <a:r>
              <a:rPr lang="es-ES" dirty="0" smtClean="0"/>
              <a:t>es el que aparece </a:t>
            </a:r>
            <a:r>
              <a:rPr lang="es-ES" baseline="0" dirty="0" smtClean="0"/>
              <a:t>en la parte superior de la interfaz principal del curso. Puede cambiar el título del curso en cualquier momento.</a:t>
            </a:r>
          </a:p>
          <a:p>
            <a:r>
              <a:rPr lang="es-ES" baseline="0" dirty="0" smtClean="0"/>
              <a:t>El Nombre corto es el que aparece en la barra de navegación y permite acceder a la página principal del curso.</a:t>
            </a:r>
          </a:p>
          <a:p>
            <a:r>
              <a:rPr lang="es-ES" dirty="0" smtClean="0"/>
              <a:t>Preste</a:t>
            </a:r>
            <a:r>
              <a:rPr lang="es-ES" baseline="0" dirty="0" smtClean="0"/>
              <a:t> atención a la Fecha de finalización del curso, una vez que llega el día y la hora programada el curso se cierra. Si hay cambios en el cronograma o el curso se extiende debe modificar la fecha. También puede deshabilitarla y cerrar el curso cuando corresponda.</a:t>
            </a:r>
          </a:p>
          <a:p>
            <a:r>
              <a:rPr lang="es-ES" baseline="0" dirty="0" smtClean="0"/>
              <a:t>La descripción del curso es la que le aparece a los estudiantes antes de matricularse o a los usuarios ajenos al curso.</a:t>
            </a:r>
            <a:endParaRPr lang="es-ES" dirty="0"/>
          </a:p>
        </p:txBody>
      </p:sp>
      <p:sp>
        <p:nvSpPr>
          <p:cNvPr id="4" name="Slide Number Placeholder 3"/>
          <p:cNvSpPr>
            <a:spLocks noGrp="1"/>
          </p:cNvSpPr>
          <p:nvPr>
            <p:ph type="sldNum" sz="quarter" idx="10"/>
          </p:nvPr>
        </p:nvSpPr>
        <p:spPr/>
        <p:txBody>
          <a:bodyPr/>
          <a:lstStyle/>
          <a:p>
            <a:fld id="{6A0824DC-719F-4B02-8A44-E64A4F4CF4BE}" type="slidenum">
              <a:rPr lang="es-ES" smtClean="0"/>
              <a:pPr/>
              <a:t>11</a:t>
            </a:fld>
            <a:endParaRPr lang="es-E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s-ES" dirty="0" smtClean="0"/>
              <a:t>Esta es la vista de un</a:t>
            </a:r>
            <a:r>
              <a:rPr lang="es-ES" baseline="0" dirty="0" smtClean="0"/>
              <a:t> curso desde el rol del profesor. Fíjese en cada parte.</a:t>
            </a:r>
            <a:endParaRPr lang="es-ES" dirty="0" smtClean="0"/>
          </a:p>
          <a:p>
            <a:r>
              <a:rPr lang="es-ES" dirty="0" smtClean="0"/>
              <a:t>La barra de</a:t>
            </a:r>
            <a:r>
              <a:rPr lang="es-ES" baseline="0" dirty="0" smtClean="0"/>
              <a:t> navegación es contextual, quiere decir que si accede a alguna actividad o recurso, puede regresar al curso haciendo clic en el nombre del curso. </a:t>
            </a:r>
          </a:p>
          <a:p>
            <a:r>
              <a:rPr lang="es-ES" baseline="0" dirty="0" smtClean="0"/>
              <a:t>***Entre a su curso y despliegue el menú de usuario. Navegue por las pestañas que ahí aparecen. </a:t>
            </a:r>
          </a:p>
          <a:p>
            <a:endParaRPr lang="es-ES" dirty="0"/>
          </a:p>
        </p:txBody>
      </p:sp>
      <p:sp>
        <p:nvSpPr>
          <p:cNvPr id="4" name="Slide Number Placeholder 3"/>
          <p:cNvSpPr>
            <a:spLocks noGrp="1"/>
          </p:cNvSpPr>
          <p:nvPr>
            <p:ph type="sldNum" sz="quarter" idx="10"/>
          </p:nvPr>
        </p:nvSpPr>
        <p:spPr/>
        <p:txBody>
          <a:bodyPr/>
          <a:lstStyle/>
          <a:p>
            <a:fld id="{6A0824DC-719F-4B02-8A44-E64A4F4CF4BE}" type="slidenum">
              <a:rPr lang="es-ES" smtClean="0"/>
              <a:pPr/>
              <a:t>2</a:t>
            </a:fld>
            <a:endParaRPr lang="es-E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s-ES" dirty="0" smtClean="0"/>
              <a:t>Los bloques</a:t>
            </a:r>
            <a:r>
              <a:rPr lang="es-ES" baseline="0" dirty="0" smtClean="0"/>
              <a:t> se tratarán en la última unidad.</a:t>
            </a:r>
            <a:endParaRPr lang="es-ES" dirty="0"/>
          </a:p>
        </p:txBody>
      </p:sp>
      <p:sp>
        <p:nvSpPr>
          <p:cNvPr id="4" name="Slide Number Placeholder 3"/>
          <p:cNvSpPr>
            <a:spLocks noGrp="1"/>
          </p:cNvSpPr>
          <p:nvPr>
            <p:ph type="sldNum" sz="quarter" idx="10"/>
          </p:nvPr>
        </p:nvSpPr>
        <p:spPr/>
        <p:txBody>
          <a:bodyPr/>
          <a:lstStyle/>
          <a:p>
            <a:fld id="{6A0824DC-719F-4B02-8A44-E64A4F4CF4BE}" type="slidenum">
              <a:rPr lang="es-ES" smtClean="0"/>
              <a:pPr/>
              <a:t>3</a:t>
            </a:fld>
            <a:endParaRPr lang="es-E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s-ES" dirty="0" smtClean="0"/>
              <a:t>Las</a:t>
            </a:r>
            <a:r>
              <a:rPr lang="es-ES" baseline="0" dirty="0" smtClean="0"/>
              <a:t> pestañas del bloque de navegación se tratarán a lo largo del curso. </a:t>
            </a:r>
            <a:endParaRPr lang="es-ES" dirty="0" smtClean="0"/>
          </a:p>
          <a:p>
            <a:r>
              <a:rPr lang="es-ES" dirty="0" smtClean="0"/>
              <a:t>Siempre salir</a:t>
            </a:r>
            <a:r>
              <a:rPr lang="es-ES" baseline="0" dirty="0" smtClean="0"/>
              <a:t> de la plataforma antes de cerrar el navegador. </a:t>
            </a:r>
            <a:endParaRPr lang="es-ES" dirty="0"/>
          </a:p>
        </p:txBody>
      </p:sp>
      <p:sp>
        <p:nvSpPr>
          <p:cNvPr id="4" name="Slide Number Placeholder 3"/>
          <p:cNvSpPr>
            <a:spLocks noGrp="1"/>
          </p:cNvSpPr>
          <p:nvPr>
            <p:ph type="sldNum" sz="quarter" idx="10"/>
          </p:nvPr>
        </p:nvSpPr>
        <p:spPr/>
        <p:txBody>
          <a:bodyPr/>
          <a:lstStyle/>
          <a:p>
            <a:fld id="{6A0824DC-719F-4B02-8A44-E64A4F4CF4BE}" type="slidenum">
              <a:rPr lang="es-ES" smtClean="0"/>
              <a:pPr/>
              <a:t>4</a:t>
            </a:fld>
            <a:endParaRPr lang="es-E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s-ES" dirty="0" smtClean="0"/>
              <a:t>En</a:t>
            </a:r>
            <a:r>
              <a:rPr lang="es-ES" baseline="0" dirty="0" smtClean="0"/>
              <a:t> el EVEA con formato de Tema, cada sección pertenece a un tema. </a:t>
            </a:r>
          </a:p>
          <a:p>
            <a:pPr marL="0" marR="0" indent="0" algn="l" defTabSz="914400" rtl="0" eaLnBrk="1" fontAlgn="auto" latinLnBrk="0" hangingPunct="1">
              <a:lnSpc>
                <a:spcPct val="100000"/>
              </a:lnSpc>
              <a:spcBef>
                <a:spcPts val="0"/>
              </a:spcBef>
              <a:spcAft>
                <a:spcPts val="0"/>
              </a:spcAft>
              <a:buClrTx/>
              <a:buSzTx/>
              <a:buFontTx/>
              <a:buNone/>
              <a:tabLst/>
              <a:defRPr/>
            </a:pPr>
            <a:endParaRPr lang="es-E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s-ES" baseline="0" dirty="0" smtClean="0"/>
              <a:t>Puede tener </a:t>
            </a:r>
            <a:r>
              <a:rPr lang="es-ES" baseline="0" dirty="0" smtClean="0"/>
              <a:t>cuantos </a:t>
            </a:r>
            <a:r>
              <a:rPr lang="es-ES" baseline="0" dirty="0" smtClean="0"/>
              <a:t>temas </a:t>
            </a:r>
            <a:r>
              <a:rPr lang="es-ES" baseline="0" dirty="0" smtClean="0"/>
              <a:t>necesite </a:t>
            </a:r>
            <a:r>
              <a:rPr lang="es-ES" baseline="0" dirty="0" smtClean="0"/>
              <a:t>aumentando o disminuyendo la cantidad de </a:t>
            </a:r>
            <a:r>
              <a:rPr lang="es-ES" baseline="0" dirty="0" smtClean="0"/>
              <a:t>secciones en la pestaña que aparece debajo de los temas.</a:t>
            </a:r>
            <a:endParaRPr lang="es-E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endParaRPr lang="es-ES" baseline="0" dirty="0" smtClean="0"/>
          </a:p>
          <a:p>
            <a:endParaRPr lang="es-ES" dirty="0"/>
          </a:p>
        </p:txBody>
      </p:sp>
      <p:sp>
        <p:nvSpPr>
          <p:cNvPr id="4" name="Slide Number Placeholder 3"/>
          <p:cNvSpPr>
            <a:spLocks noGrp="1"/>
          </p:cNvSpPr>
          <p:nvPr>
            <p:ph type="sldNum" sz="quarter" idx="10"/>
          </p:nvPr>
        </p:nvSpPr>
        <p:spPr/>
        <p:txBody>
          <a:bodyPr/>
          <a:lstStyle/>
          <a:p>
            <a:fld id="{6A0824DC-719F-4B02-8A44-E64A4F4CF4BE}" type="slidenum">
              <a:rPr lang="es-ES" smtClean="0"/>
              <a:pPr/>
              <a:t>5</a:t>
            </a:fld>
            <a:endParaRPr lang="es-E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s-ES" dirty="0" smtClean="0"/>
              <a:t>En la equina superior de la ventana, o en el bloque de administración aparece en ícono para activar la edición. </a:t>
            </a:r>
          </a:p>
          <a:p>
            <a:r>
              <a:rPr lang="es-ES" dirty="0" smtClean="0"/>
              <a:t>El modo de edición permite agregar y modificar las actividades y recursos de la columna del centro y los bloques en las columnas laterales.</a:t>
            </a:r>
            <a:r>
              <a:rPr lang="es-ES" baseline="0" dirty="0" smtClean="0"/>
              <a:t> Estas funcionalidades se tratarán a lo largo del curso.</a:t>
            </a:r>
            <a:endParaRPr lang="es-ES" dirty="0" smtClean="0"/>
          </a:p>
        </p:txBody>
      </p:sp>
      <p:sp>
        <p:nvSpPr>
          <p:cNvPr id="4" name="Slide Number Placeholder 3"/>
          <p:cNvSpPr>
            <a:spLocks noGrp="1"/>
          </p:cNvSpPr>
          <p:nvPr>
            <p:ph type="sldNum" sz="quarter" idx="10"/>
          </p:nvPr>
        </p:nvSpPr>
        <p:spPr/>
        <p:txBody>
          <a:bodyPr/>
          <a:lstStyle/>
          <a:p>
            <a:fld id="{6A0824DC-719F-4B02-8A44-E64A4F4CF4BE}" type="slidenum">
              <a:rPr lang="es-ES" smtClean="0"/>
              <a:pPr/>
              <a:t>6</a:t>
            </a:fld>
            <a:endParaRPr lang="es-E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s-ES" dirty="0" smtClean="0"/>
              <a:t>En cada sección aparece la posibilidad de Editar, al igual que al lado de cada recurso o actividad. </a:t>
            </a:r>
          </a:p>
          <a:p>
            <a:pPr marL="0" marR="0" indent="0" algn="l" defTabSz="914400" rtl="0" eaLnBrk="1" fontAlgn="auto" latinLnBrk="0" hangingPunct="1">
              <a:lnSpc>
                <a:spcPct val="100000"/>
              </a:lnSpc>
              <a:spcBef>
                <a:spcPts val="0"/>
              </a:spcBef>
              <a:spcAft>
                <a:spcPts val="0"/>
              </a:spcAft>
              <a:buClrTx/>
              <a:buSzTx/>
              <a:buFontTx/>
              <a:buNone/>
              <a:tabLst/>
              <a:defRPr/>
            </a:pPr>
            <a:r>
              <a:rPr lang="es-ES" dirty="0" smtClean="0"/>
              <a:t>A nivel del título</a:t>
            </a:r>
            <a:r>
              <a:rPr lang="es-ES" baseline="0" dirty="0" smtClean="0"/>
              <a:t> del tema puede Editar (ver </a:t>
            </a:r>
            <a:r>
              <a:rPr lang="es-ES" baseline="0" dirty="0" err="1" smtClean="0"/>
              <a:t>diapo</a:t>
            </a:r>
            <a:r>
              <a:rPr lang="es-ES" baseline="0" dirty="0" smtClean="0"/>
              <a:t> siguiente), Destacar (resalta el tema en curso), Ocultar (para que no sea visible a los estudiantes) o Borrar el tema. </a:t>
            </a:r>
          </a:p>
        </p:txBody>
      </p:sp>
      <p:sp>
        <p:nvSpPr>
          <p:cNvPr id="4" name="Slide Number Placeholder 3"/>
          <p:cNvSpPr>
            <a:spLocks noGrp="1"/>
          </p:cNvSpPr>
          <p:nvPr>
            <p:ph type="sldNum" sz="quarter" idx="10"/>
          </p:nvPr>
        </p:nvSpPr>
        <p:spPr/>
        <p:txBody>
          <a:bodyPr/>
          <a:lstStyle/>
          <a:p>
            <a:fld id="{6A0824DC-719F-4B02-8A44-E64A4F4CF4BE}" type="slidenum">
              <a:rPr lang="es-ES" smtClean="0"/>
              <a:pPr/>
              <a:t>7</a:t>
            </a:fld>
            <a:endParaRPr lang="es-E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s-ES" dirty="0" smtClean="0"/>
              <a:t>En cada Tema</a:t>
            </a:r>
            <a:r>
              <a:rPr lang="es-ES" baseline="0" dirty="0" smtClean="0"/>
              <a:t> </a:t>
            </a:r>
            <a:r>
              <a:rPr lang="es-ES" dirty="0" smtClean="0"/>
              <a:t>puede modificar rápidamente el título en</a:t>
            </a:r>
            <a:r>
              <a:rPr lang="es-ES" baseline="0" dirty="0" smtClean="0"/>
              <a:t> el lápiz que aparece al lado o en la pestaña Editar que aparece a la derecha.</a:t>
            </a:r>
          </a:p>
          <a:p>
            <a:r>
              <a:rPr lang="es-ES" baseline="0" dirty="0" smtClean="0"/>
              <a:t>Esta </a:t>
            </a:r>
            <a:r>
              <a:rPr lang="es-ES" baseline="0" dirty="0" smtClean="0"/>
              <a:t>es la ventana que aparece cuando se Edita el tema. En ella aparece el Editor de texto.</a:t>
            </a:r>
          </a:p>
          <a:p>
            <a:endParaRPr lang="es-ES" dirty="0" smtClean="0"/>
          </a:p>
          <a:p>
            <a:r>
              <a:rPr lang="es-ES" dirty="0" smtClean="0"/>
              <a:t>El </a:t>
            </a:r>
            <a:r>
              <a:rPr lang="es-ES" dirty="0" smtClean="0"/>
              <a:t>Editor de texto está presente en todo lugar en el que el usuario puede escribir un texto. Además de las opciones para dar formato al texto, permite agregar imágenes, incrustar videos, hacer hipervínculos, entre otras. </a:t>
            </a:r>
          </a:p>
          <a:p>
            <a:r>
              <a:rPr lang="es-ES" dirty="0" smtClean="0"/>
              <a:t>El ícono</a:t>
            </a:r>
            <a:r>
              <a:rPr lang="es-ES" baseline="0" dirty="0" smtClean="0"/>
              <a:t> de la esquina superior izquierda permite ampliar el editor. En Preferencias (Menú de usuarios) puede cambiar el tipo de editor a otros que tienen otras funcionalidades. El que está por defecto es el que mejor funciona si trabaja desde un dispositivo móvil; los otros editores tienen más opciones para el formato de los textos.</a:t>
            </a:r>
            <a:endParaRPr lang="es-ES" dirty="0"/>
          </a:p>
        </p:txBody>
      </p:sp>
      <p:sp>
        <p:nvSpPr>
          <p:cNvPr id="4" name="Slide Number Placeholder 3"/>
          <p:cNvSpPr>
            <a:spLocks noGrp="1"/>
          </p:cNvSpPr>
          <p:nvPr>
            <p:ph type="sldNum" sz="quarter" idx="10"/>
          </p:nvPr>
        </p:nvSpPr>
        <p:spPr/>
        <p:txBody>
          <a:bodyPr/>
          <a:lstStyle/>
          <a:p>
            <a:fld id="{6A0824DC-719F-4B02-8A44-E64A4F4CF4BE}" type="slidenum">
              <a:rPr lang="es-ES" smtClean="0"/>
              <a:pPr/>
              <a:t>8</a:t>
            </a:fld>
            <a:endParaRPr lang="es-E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s-ES" dirty="0" smtClean="0"/>
              <a:t>Si hay otros profesores</a:t>
            </a:r>
            <a:r>
              <a:rPr lang="es-ES" baseline="0" dirty="0" smtClean="0"/>
              <a:t> en el mismo entorno no modifique el trabajo de realizado por ellos.</a:t>
            </a:r>
            <a:endParaRPr lang="es-ES" dirty="0"/>
          </a:p>
        </p:txBody>
      </p:sp>
      <p:sp>
        <p:nvSpPr>
          <p:cNvPr id="4" name="Slide Number Placeholder 3"/>
          <p:cNvSpPr>
            <a:spLocks noGrp="1"/>
          </p:cNvSpPr>
          <p:nvPr>
            <p:ph type="sldNum" sz="quarter" idx="10"/>
          </p:nvPr>
        </p:nvSpPr>
        <p:spPr/>
        <p:txBody>
          <a:bodyPr/>
          <a:lstStyle/>
          <a:p>
            <a:fld id="{6A0824DC-719F-4B02-8A44-E64A4F4CF4BE}" type="slidenum">
              <a:rPr lang="es-ES" smtClean="0"/>
              <a:pPr/>
              <a:t>9</a:t>
            </a:fld>
            <a:endParaRPr lang="es-E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s-E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s-ES"/>
          </a:p>
        </p:txBody>
      </p:sp>
      <p:sp>
        <p:nvSpPr>
          <p:cNvPr id="4" name="Date Placeholder 3"/>
          <p:cNvSpPr>
            <a:spLocks noGrp="1"/>
          </p:cNvSpPr>
          <p:nvPr>
            <p:ph type="dt" sz="half" idx="10"/>
          </p:nvPr>
        </p:nvSpPr>
        <p:spPr/>
        <p:txBody>
          <a:bodyPr/>
          <a:lstStyle/>
          <a:p>
            <a:fld id="{94DAC62C-33C1-4DC1-8BA5-B93B574BAC94}" type="datetimeFigureOut">
              <a:rPr lang="es-ES" smtClean="0"/>
              <a:pPr/>
              <a:t>15/04/2022</a:t>
            </a:fld>
            <a:endParaRPr lang="es-ES"/>
          </a:p>
        </p:txBody>
      </p:sp>
      <p:sp>
        <p:nvSpPr>
          <p:cNvPr id="5" name="Footer Placeholder 4"/>
          <p:cNvSpPr>
            <a:spLocks noGrp="1"/>
          </p:cNvSpPr>
          <p:nvPr>
            <p:ph type="ftr" sz="quarter" idx="11"/>
          </p:nvPr>
        </p:nvSpPr>
        <p:spPr/>
        <p:txBody>
          <a:bodyPr/>
          <a:lstStyle/>
          <a:p>
            <a:endParaRPr lang="es-ES"/>
          </a:p>
        </p:txBody>
      </p:sp>
      <p:sp>
        <p:nvSpPr>
          <p:cNvPr id="6" name="Slide Number Placeholder 5"/>
          <p:cNvSpPr>
            <a:spLocks noGrp="1"/>
          </p:cNvSpPr>
          <p:nvPr>
            <p:ph type="sldNum" sz="quarter" idx="12"/>
          </p:nvPr>
        </p:nvSpPr>
        <p:spPr/>
        <p:txBody>
          <a:bodyPr/>
          <a:lstStyle/>
          <a:p>
            <a:fld id="{B87D6922-0341-4385-887C-34A0C1D2692D}" type="slidenum">
              <a:rPr lang="es-ES" smtClean="0"/>
              <a:pPr/>
              <a:t>‹#›</a:t>
            </a:fld>
            <a:endParaRPr lang="es-E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s-E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s-ES"/>
          </a:p>
        </p:txBody>
      </p:sp>
      <p:sp>
        <p:nvSpPr>
          <p:cNvPr id="4" name="Date Placeholder 3"/>
          <p:cNvSpPr>
            <a:spLocks noGrp="1"/>
          </p:cNvSpPr>
          <p:nvPr>
            <p:ph type="dt" sz="half" idx="10"/>
          </p:nvPr>
        </p:nvSpPr>
        <p:spPr/>
        <p:txBody>
          <a:bodyPr/>
          <a:lstStyle/>
          <a:p>
            <a:fld id="{94DAC62C-33C1-4DC1-8BA5-B93B574BAC94}" type="datetimeFigureOut">
              <a:rPr lang="es-ES" smtClean="0"/>
              <a:pPr/>
              <a:t>15/04/2022</a:t>
            </a:fld>
            <a:endParaRPr lang="es-ES"/>
          </a:p>
        </p:txBody>
      </p:sp>
      <p:sp>
        <p:nvSpPr>
          <p:cNvPr id="5" name="Footer Placeholder 4"/>
          <p:cNvSpPr>
            <a:spLocks noGrp="1"/>
          </p:cNvSpPr>
          <p:nvPr>
            <p:ph type="ftr" sz="quarter" idx="11"/>
          </p:nvPr>
        </p:nvSpPr>
        <p:spPr/>
        <p:txBody>
          <a:bodyPr/>
          <a:lstStyle/>
          <a:p>
            <a:endParaRPr lang="es-ES"/>
          </a:p>
        </p:txBody>
      </p:sp>
      <p:sp>
        <p:nvSpPr>
          <p:cNvPr id="6" name="Slide Number Placeholder 5"/>
          <p:cNvSpPr>
            <a:spLocks noGrp="1"/>
          </p:cNvSpPr>
          <p:nvPr>
            <p:ph type="sldNum" sz="quarter" idx="12"/>
          </p:nvPr>
        </p:nvSpPr>
        <p:spPr/>
        <p:txBody>
          <a:bodyPr/>
          <a:lstStyle/>
          <a:p>
            <a:fld id="{B87D6922-0341-4385-887C-34A0C1D2692D}" type="slidenum">
              <a:rPr lang="es-ES" smtClean="0"/>
              <a:pPr/>
              <a:t>‹#›</a:t>
            </a:fld>
            <a:endParaRPr lang="es-E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s-E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s-ES"/>
          </a:p>
        </p:txBody>
      </p:sp>
      <p:sp>
        <p:nvSpPr>
          <p:cNvPr id="4" name="Date Placeholder 3"/>
          <p:cNvSpPr>
            <a:spLocks noGrp="1"/>
          </p:cNvSpPr>
          <p:nvPr>
            <p:ph type="dt" sz="half" idx="10"/>
          </p:nvPr>
        </p:nvSpPr>
        <p:spPr/>
        <p:txBody>
          <a:bodyPr/>
          <a:lstStyle/>
          <a:p>
            <a:fld id="{94DAC62C-33C1-4DC1-8BA5-B93B574BAC94}" type="datetimeFigureOut">
              <a:rPr lang="es-ES" smtClean="0"/>
              <a:pPr/>
              <a:t>15/04/2022</a:t>
            </a:fld>
            <a:endParaRPr lang="es-ES"/>
          </a:p>
        </p:txBody>
      </p:sp>
      <p:sp>
        <p:nvSpPr>
          <p:cNvPr id="5" name="Footer Placeholder 4"/>
          <p:cNvSpPr>
            <a:spLocks noGrp="1"/>
          </p:cNvSpPr>
          <p:nvPr>
            <p:ph type="ftr" sz="quarter" idx="11"/>
          </p:nvPr>
        </p:nvSpPr>
        <p:spPr/>
        <p:txBody>
          <a:bodyPr/>
          <a:lstStyle/>
          <a:p>
            <a:endParaRPr lang="es-ES"/>
          </a:p>
        </p:txBody>
      </p:sp>
      <p:sp>
        <p:nvSpPr>
          <p:cNvPr id="6" name="Slide Number Placeholder 5"/>
          <p:cNvSpPr>
            <a:spLocks noGrp="1"/>
          </p:cNvSpPr>
          <p:nvPr>
            <p:ph type="sldNum" sz="quarter" idx="12"/>
          </p:nvPr>
        </p:nvSpPr>
        <p:spPr/>
        <p:txBody>
          <a:bodyPr/>
          <a:lstStyle/>
          <a:p>
            <a:fld id="{B87D6922-0341-4385-887C-34A0C1D2692D}" type="slidenum">
              <a:rPr lang="es-ES" smtClean="0"/>
              <a:pPr/>
              <a:t>‹#›</a:t>
            </a:fld>
            <a:endParaRPr lang="es-E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s-E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s-ES"/>
          </a:p>
        </p:txBody>
      </p:sp>
      <p:sp>
        <p:nvSpPr>
          <p:cNvPr id="4" name="Date Placeholder 3"/>
          <p:cNvSpPr>
            <a:spLocks noGrp="1"/>
          </p:cNvSpPr>
          <p:nvPr>
            <p:ph type="dt" sz="half" idx="10"/>
          </p:nvPr>
        </p:nvSpPr>
        <p:spPr/>
        <p:txBody>
          <a:bodyPr/>
          <a:lstStyle/>
          <a:p>
            <a:fld id="{94DAC62C-33C1-4DC1-8BA5-B93B574BAC94}" type="datetimeFigureOut">
              <a:rPr lang="es-ES" smtClean="0"/>
              <a:pPr/>
              <a:t>15/04/2022</a:t>
            </a:fld>
            <a:endParaRPr lang="es-ES"/>
          </a:p>
        </p:txBody>
      </p:sp>
      <p:sp>
        <p:nvSpPr>
          <p:cNvPr id="5" name="Footer Placeholder 4"/>
          <p:cNvSpPr>
            <a:spLocks noGrp="1"/>
          </p:cNvSpPr>
          <p:nvPr>
            <p:ph type="ftr" sz="quarter" idx="11"/>
          </p:nvPr>
        </p:nvSpPr>
        <p:spPr/>
        <p:txBody>
          <a:bodyPr/>
          <a:lstStyle/>
          <a:p>
            <a:endParaRPr lang="es-ES"/>
          </a:p>
        </p:txBody>
      </p:sp>
      <p:sp>
        <p:nvSpPr>
          <p:cNvPr id="6" name="Slide Number Placeholder 5"/>
          <p:cNvSpPr>
            <a:spLocks noGrp="1"/>
          </p:cNvSpPr>
          <p:nvPr>
            <p:ph type="sldNum" sz="quarter" idx="12"/>
          </p:nvPr>
        </p:nvSpPr>
        <p:spPr/>
        <p:txBody>
          <a:bodyPr/>
          <a:lstStyle/>
          <a:p>
            <a:fld id="{B87D6922-0341-4385-887C-34A0C1D2692D}" type="slidenum">
              <a:rPr lang="es-ES" smtClean="0"/>
              <a:pPr/>
              <a:t>‹#›</a:t>
            </a:fld>
            <a:endParaRPr lang="es-E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s-E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94DAC62C-33C1-4DC1-8BA5-B93B574BAC94}" type="datetimeFigureOut">
              <a:rPr lang="es-ES" smtClean="0"/>
              <a:pPr/>
              <a:t>15/04/2022</a:t>
            </a:fld>
            <a:endParaRPr lang="es-ES"/>
          </a:p>
        </p:txBody>
      </p:sp>
      <p:sp>
        <p:nvSpPr>
          <p:cNvPr id="5" name="Footer Placeholder 4"/>
          <p:cNvSpPr>
            <a:spLocks noGrp="1"/>
          </p:cNvSpPr>
          <p:nvPr>
            <p:ph type="ftr" sz="quarter" idx="11"/>
          </p:nvPr>
        </p:nvSpPr>
        <p:spPr/>
        <p:txBody>
          <a:bodyPr/>
          <a:lstStyle/>
          <a:p>
            <a:endParaRPr lang="es-ES"/>
          </a:p>
        </p:txBody>
      </p:sp>
      <p:sp>
        <p:nvSpPr>
          <p:cNvPr id="6" name="Slide Number Placeholder 5"/>
          <p:cNvSpPr>
            <a:spLocks noGrp="1"/>
          </p:cNvSpPr>
          <p:nvPr>
            <p:ph type="sldNum" sz="quarter" idx="12"/>
          </p:nvPr>
        </p:nvSpPr>
        <p:spPr/>
        <p:txBody>
          <a:bodyPr/>
          <a:lstStyle/>
          <a:p>
            <a:fld id="{B87D6922-0341-4385-887C-34A0C1D2692D}" type="slidenum">
              <a:rPr lang="es-ES" smtClean="0"/>
              <a:pPr/>
              <a:t>‹#›</a:t>
            </a:fld>
            <a:endParaRPr lang="es-E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s-E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s-E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s-ES"/>
          </a:p>
        </p:txBody>
      </p:sp>
      <p:sp>
        <p:nvSpPr>
          <p:cNvPr id="5" name="Date Placeholder 4"/>
          <p:cNvSpPr>
            <a:spLocks noGrp="1"/>
          </p:cNvSpPr>
          <p:nvPr>
            <p:ph type="dt" sz="half" idx="10"/>
          </p:nvPr>
        </p:nvSpPr>
        <p:spPr/>
        <p:txBody>
          <a:bodyPr/>
          <a:lstStyle/>
          <a:p>
            <a:fld id="{94DAC62C-33C1-4DC1-8BA5-B93B574BAC94}" type="datetimeFigureOut">
              <a:rPr lang="es-ES" smtClean="0"/>
              <a:pPr/>
              <a:t>15/04/2022</a:t>
            </a:fld>
            <a:endParaRPr lang="es-ES"/>
          </a:p>
        </p:txBody>
      </p:sp>
      <p:sp>
        <p:nvSpPr>
          <p:cNvPr id="6" name="Footer Placeholder 5"/>
          <p:cNvSpPr>
            <a:spLocks noGrp="1"/>
          </p:cNvSpPr>
          <p:nvPr>
            <p:ph type="ftr" sz="quarter" idx="11"/>
          </p:nvPr>
        </p:nvSpPr>
        <p:spPr/>
        <p:txBody>
          <a:bodyPr/>
          <a:lstStyle/>
          <a:p>
            <a:endParaRPr lang="es-ES"/>
          </a:p>
        </p:txBody>
      </p:sp>
      <p:sp>
        <p:nvSpPr>
          <p:cNvPr id="7" name="Slide Number Placeholder 6"/>
          <p:cNvSpPr>
            <a:spLocks noGrp="1"/>
          </p:cNvSpPr>
          <p:nvPr>
            <p:ph type="sldNum" sz="quarter" idx="12"/>
          </p:nvPr>
        </p:nvSpPr>
        <p:spPr/>
        <p:txBody>
          <a:bodyPr/>
          <a:lstStyle/>
          <a:p>
            <a:fld id="{B87D6922-0341-4385-887C-34A0C1D2692D}" type="slidenum">
              <a:rPr lang="es-ES" smtClean="0"/>
              <a:pPr/>
              <a:t>‹#›</a:t>
            </a:fld>
            <a:endParaRPr lang="es-E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s-E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s-E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s-ES"/>
          </a:p>
        </p:txBody>
      </p:sp>
      <p:sp>
        <p:nvSpPr>
          <p:cNvPr id="7" name="Date Placeholder 6"/>
          <p:cNvSpPr>
            <a:spLocks noGrp="1"/>
          </p:cNvSpPr>
          <p:nvPr>
            <p:ph type="dt" sz="half" idx="10"/>
          </p:nvPr>
        </p:nvSpPr>
        <p:spPr/>
        <p:txBody>
          <a:bodyPr/>
          <a:lstStyle/>
          <a:p>
            <a:fld id="{94DAC62C-33C1-4DC1-8BA5-B93B574BAC94}" type="datetimeFigureOut">
              <a:rPr lang="es-ES" smtClean="0"/>
              <a:pPr/>
              <a:t>15/04/2022</a:t>
            </a:fld>
            <a:endParaRPr lang="es-ES"/>
          </a:p>
        </p:txBody>
      </p:sp>
      <p:sp>
        <p:nvSpPr>
          <p:cNvPr id="8" name="Footer Placeholder 7"/>
          <p:cNvSpPr>
            <a:spLocks noGrp="1"/>
          </p:cNvSpPr>
          <p:nvPr>
            <p:ph type="ftr" sz="quarter" idx="11"/>
          </p:nvPr>
        </p:nvSpPr>
        <p:spPr/>
        <p:txBody>
          <a:bodyPr/>
          <a:lstStyle/>
          <a:p>
            <a:endParaRPr lang="es-ES"/>
          </a:p>
        </p:txBody>
      </p:sp>
      <p:sp>
        <p:nvSpPr>
          <p:cNvPr id="9" name="Slide Number Placeholder 8"/>
          <p:cNvSpPr>
            <a:spLocks noGrp="1"/>
          </p:cNvSpPr>
          <p:nvPr>
            <p:ph type="sldNum" sz="quarter" idx="12"/>
          </p:nvPr>
        </p:nvSpPr>
        <p:spPr/>
        <p:txBody>
          <a:bodyPr/>
          <a:lstStyle/>
          <a:p>
            <a:fld id="{B87D6922-0341-4385-887C-34A0C1D2692D}" type="slidenum">
              <a:rPr lang="es-ES" smtClean="0"/>
              <a:pPr/>
              <a:t>‹#›</a:t>
            </a:fld>
            <a:endParaRPr lang="es-E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s-ES"/>
          </a:p>
        </p:txBody>
      </p:sp>
      <p:sp>
        <p:nvSpPr>
          <p:cNvPr id="3" name="Date Placeholder 2"/>
          <p:cNvSpPr>
            <a:spLocks noGrp="1"/>
          </p:cNvSpPr>
          <p:nvPr>
            <p:ph type="dt" sz="half" idx="10"/>
          </p:nvPr>
        </p:nvSpPr>
        <p:spPr/>
        <p:txBody>
          <a:bodyPr/>
          <a:lstStyle/>
          <a:p>
            <a:fld id="{94DAC62C-33C1-4DC1-8BA5-B93B574BAC94}" type="datetimeFigureOut">
              <a:rPr lang="es-ES" smtClean="0"/>
              <a:pPr/>
              <a:t>15/04/2022</a:t>
            </a:fld>
            <a:endParaRPr lang="es-ES"/>
          </a:p>
        </p:txBody>
      </p:sp>
      <p:sp>
        <p:nvSpPr>
          <p:cNvPr id="4" name="Footer Placeholder 3"/>
          <p:cNvSpPr>
            <a:spLocks noGrp="1"/>
          </p:cNvSpPr>
          <p:nvPr>
            <p:ph type="ftr" sz="quarter" idx="11"/>
          </p:nvPr>
        </p:nvSpPr>
        <p:spPr/>
        <p:txBody>
          <a:bodyPr/>
          <a:lstStyle/>
          <a:p>
            <a:endParaRPr lang="es-ES"/>
          </a:p>
        </p:txBody>
      </p:sp>
      <p:sp>
        <p:nvSpPr>
          <p:cNvPr id="5" name="Slide Number Placeholder 4"/>
          <p:cNvSpPr>
            <a:spLocks noGrp="1"/>
          </p:cNvSpPr>
          <p:nvPr>
            <p:ph type="sldNum" sz="quarter" idx="12"/>
          </p:nvPr>
        </p:nvSpPr>
        <p:spPr/>
        <p:txBody>
          <a:bodyPr/>
          <a:lstStyle/>
          <a:p>
            <a:fld id="{B87D6922-0341-4385-887C-34A0C1D2692D}" type="slidenum">
              <a:rPr lang="es-ES" smtClean="0"/>
              <a:pPr/>
              <a:t>‹#›</a:t>
            </a:fld>
            <a:endParaRPr lang="es-E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4DAC62C-33C1-4DC1-8BA5-B93B574BAC94}" type="datetimeFigureOut">
              <a:rPr lang="es-ES" smtClean="0"/>
              <a:pPr/>
              <a:t>15/04/2022</a:t>
            </a:fld>
            <a:endParaRPr lang="es-ES"/>
          </a:p>
        </p:txBody>
      </p:sp>
      <p:sp>
        <p:nvSpPr>
          <p:cNvPr id="3" name="Footer Placeholder 2"/>
          <p:cNvSpPr>
            <a:spLocks noGrp="1"/>
          </p:cNvSpPr>
          <p:nvPr>
            <p:ph type="ftr" sz="quarter" idx="11"/>
          </p:nvPr>
        </p:nvSpPr>
        <p:spPr/>
        <p:txBody>
          <a:bodyPr/>
          <a:lstStyle/>
          <a:p>
            <a:endParaRPr lang="es-ES"/>
          </a:p>
        </p:txBody>
      </p:sp>
      <p:sp>
        <p:nvSpPr>
          <p:cNvPr id="4" name="Slide Number Placeholder 3"/>
          <p:cNvSpPr>
            <a:spLocks noGrp="1"/>
          </p:cNvSpPr>
          <p:nvPr>
            <p:ph type="sldNum" sz="quarter" idx="12"/>
          </p:nvPr>
        </p:nvSpPr>
        <p:spPr/>
        <p:txBody>
          <a:bodyPr/>
          <a:lstStyle/>
          <a:p>
            <a:fld id="{B87D6922-0341-4385-887C-34A0C1D2692D}" type="slidenum">
              <a:rPr lang="es-ES" smtClean="0"/>
              <a:pPr/>
              <a:t>‹#›</a:t>
            </a:fld>
            <a:endParaRPr lang="es-E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s-E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s-E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4DAC62C-33C1-4DC1-8BA5-B93B574BAC94}" type="datetimeFigureOut">
              <a:rPr lang="es-ES" smtClean="0"/>
              <a:pPr/>
              <a:t>15/04/2022</a:t>
            </a:fld>
            <a:endParaRPr lang="es-ES"/>
          </a:p>
        </p:txBody>
      </p:sp>
      <p:sp>
        <p:nvSpPr>
          <p:cNvPr id="6" name="Footer Placeholder 5"/>
          <p:cNvSpPr>
            <a:spLocks noGrp="1"/>
          </p:cNvSpPr>
          <p:nvPr>
            <p:ph type="ftr" sz="quarter" idx="11"/>
          </p:nvPr>
        </p:nvSpPr>
        <p:spPr/>
        <p:txBody>
          <a:bodyPr/>
          <a:lstStyle/>
          <a:p>
            <a:endParaRPr lang="es-ES"/>
          </a:p>
        </p:txBody>
      </p:sp>
      <p:sp>
        <p:nvSpPr>
          <p:cNvPr id="7" name="Slide Number Placeholder 6"/>
          <p:cNvSpPr>
            <a:spLocks noGrp="1"/>
          </p:cNvSpPr>
          <p:nvPr>
            <p:ph type="sldNum" sz="quarter" idx="12"/>
          </p:nvPr>
        </p:nvSpPr>
        <p:spPr/>
        <p:txBody>
          <a:bodyPr/>
          <a:lstStyle/>
          <a:p>
            <a:fld id="{B87D6922-0341-4385-887C-34A0C1D2692D}" type="slidenum">
              <a:rPr lang="es-ES" smtClean="0"/>
              <a:pPr/>
              <a:t>‹#›</a:t>
            </a:fld>
            <a:endParaRPr lang="es-E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s-E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E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4DAC62C-33C1-4DC1-8BA5-B93B574BAC94}" type="datetimeFigureOut">
              <a:rPr lang="es-ES" smtClean="0"/>
              <a:pPr/>
              <a:t>15/04/2022</a:t>
            </a:fld>
            <a:endParaRPr lang="es-ES"/>
          </a:p>
        </p:txBody>
      </p:sp>
      <p:sp>
        <p:nvSpPr>
          <p:cNvPr id="6" name="Footer Placeholder 5"/>
          <p:cNvSpPr>
            <a:spLocks noGrp="1"/>
          </p:cNvSpPr>
          <p:nvPr>
            <p:ph type="ftr" sz="quarter" idx="11"/>
          </p:nvPr>
        </p:nvSpPr>
        <p:spPr/>
        <p:txBody>
          <a:bodyPr/>
          <a:lstStyle/>
          <a:p>
            <a:endParaRPr lang="es-ES"/>
          </a:p>
        </p:txBody>
      </p:sp>
      <p:sp>
        <p:nvSpPr>
          <p:cNvPr id="7" name="Slide Number Placeholder 6"/>
          <p:cNvSpPr>
            <a:spLocks noGrp="1"/>
          </p:cNvSpPr>
          <p:nvPr>
            <p:ph type="sldNum" sz="quarter" idx="12"/>
          </p:nvPr>
        </p:nvSpPr>
        <p:spPr/>
        <p:txBody>
          <a:bodyPr/>
          <a:lstStyle/>
          <a:p>
            <a:fld id="{B87D6922-0341-4385-887C-34A0C1D2692D}" type="slidenum">
              <a:rPr lang="es-ES" smtClean="0"/>
              <a:pPr/>
              <a:t>‹#›</a:t>
            </a:fld>
            <a:endParaRPr lang="es-E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s-E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s-E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4DAC62C-33C1-4DC1-8BA5-B93B574BAC94}" type="datetimeFigureOut">
              <a:rPr lang="es-ES" smtClean="0"/>
              <a:pPr/>
              <a:t>15/04/2022</a:t>
            </a:fld>
            <a:endParaRPr lang="es-E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E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87D6922-0341-4385-887C-34A0C1D2692D}" type="slidenum">
              <a:rPr lang="es-ES" smtClean="0"/>
              <a:pPr/>
              <a:t>‹#›</a:t>
            </a:fld>
            <a:endParaRPr lang="es-E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gif"/></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1.xml"/><Relationship Id="rId1" Type="http://schemas.openxmlformats.org/officeDocument/2006/relationships/slideLayout" Target="../slideLayouts/slideLayout6.xml"/><Relationship Id="rId4" Type="http://schemas.openxmlformats.org/officeDocument/2006/relationships/image" Target="../media/image12.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762000" y="2514600"/>
            <a:ext cx="7772400" cy="2057400"/>
          </a:xfrm>
        </p:spPr>
        <p:txBody>
          <a:bodyPr>
            <a:normAutofit/>
          </a:bodyPr>
          <a:lstStyle/>
          <a:p>
            <a:r>
              <a:rPr lang="es-AR" sz="3200" dirty="0" smtClean="0"/>
              <a:t>Introducción a la estructura del EVEA. Modo de Edición</a:t>
            </a:r>
            <a:r>
              <a:rPr lang="es-ES" sz="3200" dirty="0" smtClean="0"/>
              <a:t/>
            </a:r>
            <a:br>
              <a:rPr lang="es-ES" sz="3200" dirty="0" smtClean="0"/>
            </a:br>
            <a:r>
              <a:rPr lang="es-AR" sz="3200" dirty="0" smtClean="0"/>
              <a:t>Configuración de cursos en </a:t>
            </a:r>
            <a:r>
              <a:rPr lang="es-AR" sz="3200" dirty="0" err="1" smtClean="0"/>
              <a:t>Moodle</a:t>
            </a:r>
            <a:r>
              <a:rPr lang="es-AR" sz="3200" dirty="0" smtClean="0"/>
              <a:t>. </a:t>
            </a:r>
            <a:endParaRPr lang="es-ES" sz="3200" dirty="0"/>
          </a:p>
        </p:txBody>
      </p:sp>
      <p:sp>
        <p:nvSpPr>
          <p:cNvPr id="3" name="Subtitle 2"/>
          <p:cNvSpPr>
            <a:spLocks noGrp="1"/>
          </p:cNvSpPr>
          <p:nvPr>
            <p:ph type="subTitle" idx="1"/>
          </p:nvPr>
        </p:nvSpPr>
        <p:spPr>
          <a:xfrm>
            <a:off x="1371600" y="5334000"/>
            <a:ext cx="6400800" cy="1524000"/>
          </a:xfrm>
        </p:spPr>
        <p:txBody>
          <a:bodyPr/>
          <a:lstStyle/>
          <a:p>
            <a:r>
              <a:rPr lang="es-ES" dirty="0" smtClean="0"/>
              <a:t>Dr. C. Grisel Zacca González</a:t>
            </a:r>
            <a:endParaRPr lang="es-ES" dirty="0"/>
          </a:p>
        </p:txBody>
      </p:sp>
      <p:sp>
        <p:nvSpPr>
          <p:cNvPr id="4" name="Título 3"/>
          <p:cNvSpPr txBox="1">
            <a:spLocks/>
          </p:cNvSpPr>
          <p:nvPr/>
        </p:nvSpPr>
        <p:spPr>
          <a:xfrm>
            <a:off x="-1143000" y="1981200"/>
            <a:ext cx="11449050" cy="336817"/>
          </a:xfrm>
          <a:prstGeom prst="rect">
            <a:avLst/>
          </a:prstGeom>
        </p:spPr>
        <p:txBody>
          <a:bodyPr vert="horz" lIns="91440" tIns="45720" rIns="91440" bIns="45720" rtlCol="0" anchor="ctr">
            <a:noAutofit/>
          </a:bodyPr>
          <a:lstStyle/>
          <a:p>
            <a:pPr marL="0" marR="0" lvl="1" indent="0" algn="ctr" defTabSz="914400" rtl="0" eaLnBrk="1" fontAlgn="auto" latinLnBrk="0" hangingPunct="1">
              <a:lnSpc>
                <a:spcPct val="100000"/>
              </a:lnSpc>
              <a:spcBef>
                <a:spcPct val="0"/>
              </a:spcBef>
              <a:spcAft>
                <a:spcPts val="0"/>
              </a:spcAft>
              <a:buClrTx/>
              <a:buSzTx/>
              <a:buFontTx/>
              <a:buNone/>
              <a:tabLst/>
              <a:defRPr/>
            </a:pPr>
            <a:r>
              <a:rPr kumimoji="0" lang="es-ES" sz="2000" b="1" i="0" u="none" strike="noStrike" kern="0" cap="small" spc="0" normalizeH="0" baseline="0" noProof="0" dirty="0" smtClean="0">
                <a:ln>
                  <a:noFill/>
                </a:ln>
                <a:solidFill>
                  <a:srgbClr val="53A91B"/>
                </a:solidFill>
                <a:effectLst/>
                <a:uLnTx/>
                <a:uFillTx/>
              </a:rPr>
              <a:t>Entrenamiento Diseño y montaje de Entornos Virtuales de Enseñanza Aprendizaje</a:t>
            </a:r>
            <a:endParaRPr kumimoji="0" lang="es-MX" sz="2000" b="1" i="0" u="none" strike="noStrike" kern="0" cap="small" spc="0" normalizeH="0" baseline="0" noProof="0" dirty="0">
              <a:ln>
                <a:noFill/>
              </a:ln>
              <a:solidFill>
                <a:srgbClr val="53A91B"/>
              </a:solidFill>
              <a:effectLst/>
              <a:uLnTx/>
              <a:uFillTx/>
            </a:endParaRPr>
          </a:p>
        </p:txBody>
      </p:sp>
      <p:pic>
        <p:nvPicPr>
          <p:cNvPr id="5" name="Imagen 8"/>
          <p:cNvPicPr>
            <a:picLocks noChangeAspect="1"/>
          </p:cNvPicPr>
          <p:nvPr/>
        </p:nvPicPr>
        <p:blipFill>
          <a:blip r:embed="rId3"/>
          <a:stretch>
            <a:fillRect/>
          </a:stretch>
        </p:blipFill>
        <p:spPr>
          <a:xfrm>
            <a:off x="1295400" y="381000"/>
            <a:ext cx="6912768" cy="1360492"/>
          </a:xfrm>
          <a:prstGeom prst="rect">
            <a:avLst/>
          </a:prstGeom>
        </p:spPr>
      </p:pic>
      <p:pic>
        <p:nvPicPr>
          <p:cNvPr id="6" name="5 Imagen" descr="logoinfomed.gif"/>
          <p:cNvPicPr>
            <a:picLocks noChangeAspect="1"/>
          </p:cNvPicPr>
          <p:nvPr/>
        </p:nvPicPr>
        <p:blipFill>
          <a:blip r:embed="rId4"/>
          <a:stretch>
            <a:fillRect/>
          </a:stretch>
        </p:blipFill>
        <p:spPr>
          <a:xfrm>
            <a:off x="3657600" y="5943600"/>
            <a:ext cx="1619250" cy="438150"/>
          </a:xfrm>
          <a:prstGeom prst="rect">
            <a:avLst/>
          </a:prstGeom>
        </p:spPr>
      </p:pic>
      <p:sp>
        <p:nvSpPr>
          <p:cNvPr id="7" name="TextBox 6"/>
          <p:cNvSpPr txBox="1"/>
          <p:nvPr/>
        </p:nvSpPr>
        <p:spPr>
          <a:xfrm>
            <a:off x="2514600" y="4643735"/>
            <a:ext cx="5049780" cy="461665"/>
          </a:xfrm>
          <a:prstGeom prst="rect">
            <a:avLst/>
          </a:prstGeom>
          <a:noFill/>
        </p:spPr>
        <p:txBody>
          <a:bodyPr wrap="none" rtlCol="0">
            <a:spAutoFit/>
          </a:bodyPr>
          <a:lstStyle/>
          <a:p>
            <a:r>
              <a:rPr lang="es-ES" sz="2400" i="1" dirty="0" smtClean="0">
                <a:solidFill>
                  <a:srgbClr val="FF0000"/>
                </a:solidFill>
                <a:latin typeface="Bookman Old Style" pitchFamily="18" charset="0"/>
              </a:rPr>
              <a:t>Lea las notas de las diapositivas</a:t>
            </a:r>
            <a:endParaRPr lang="es-ES" sz="2400" i="1" dirty="0">
              <a:solidFill>
                <a:srgbClr val="FF0000"/>
              </a:solidFill>
              <a:latin typeface="Bookman Old Style" pitchFamily="18" charset="0"/>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dirty="0" smtClean="0">
                <a:solidFill>
                  <a:srgbClr val="FF0000"/>
                </a:solidFill>
              </a:rPr>
              <a:t>¡Importante!</a:t>
            </a:r>
            <a:endParaRPr lang="es-ES" dirty="0">
              <a:solidFill>
                <a:srgbClr val="FF0000"/>
              </a:solidFill>
            </a:endParaRPr>
          </a:p>
        </p:txBody>
      </p:sp>
      <p:sp>
        <p:nvSpPr>
          <p:cNvPr id="4" name="TextBox 3"/>
          <p:cNvSpPr txBox="1"/>
          <p:nvPr/>
        </p:nvSpPr>
        <p:spPr>
          <a:xfrm>
            <a:off x="1295400" y="1524000"/>
            <a:ext cx="1752600" cy="2215991"/>
          </a:xfrm>
          <a:prstGeom prst="rect">
            <a:avLst/>
          </a:prstGeom>
          <a:noFill/>
        </p:spPr>
        <p:txBody>
          <a:bodyPr wrap="square" rtlCol="0">
            <a:spAutoFit/>
          </a:bodyPr>
          <a:lstStyle/>
          <a:p>
            <a:r>
              <a:rPr lang="es-ES" sz="13800" dirty="0" smtClean="0">
                <a:solidFill>
                  <a:schemeClr val="bg1">
                    <a:lumMod val="50000"/>
                  </a:schemeClr>
                </a:solidFill>
              </a:rPr>
              <a:t>?</a:t>
            </a:r>
            <a:endParaRPr lang="es-ES" sz="13800" dirty="0">
              <a:solidFill>
                <a:schemeClr val="bg1">
                  <a:lumMod val="50000"/>
                </a:schemeClr>
              </a:solidFill>
            </a:endParaRPr>
          </a:p>
        </p:txBody>
      </p:sp>
      <p:sp>
        <p:nvSpPr>
          <p:cNvPr id="5" name="Flowchart: Connector 4"/>
          <p:cNvSpPr/>
          <p:nvPr/>
        </p:nvSpPr>
        <p:spPr>
          <a:xfrm>
            <a:off x="762000" y="1676400"/>
            <a:ext cx="1981200" cy="1828800"/>
          </a:xfrm>
          <a:prstGeom prst="flowChartConnector">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6" name="TextBox 5"/>
          <p:cNvSpPr txBox="1"/>
          <p:nvPr/>
        </p:nvSpPr>
        <p:spPr>
          <a:xfrm>
            <a:off x="3200400" y="1447800"/>
            <a:ext cx="5029200" cy="3108543"/>
          </a:xfrm>
          <a:prstGeom prst="rect">
            <a:avLst/>
          </a:prstGeom>
          <a:noFill/>
        </p:spPr>
        <p:txBody>
          <a:bodyPr wrap="square" rtlCol="0">
            <a:spAutoFit/>
          </a:bodyPr>
          <a:lstStyle/>
          <a:p>
            <a:r>
              <a:rPr lang="es-ES" sz="2800" dirty="0" smtClean="0">
                <a:solidFill>
                  <a:srgbClr val="FF0000"/>
                </a:solidFill>
                <a:sym typeface="Wingdings"/>
              </a:rPr>
              <a:t></a:t>
            </a:r>
            <a:r>
              <a:rPr lang="es-ES" sz="2800" dirty="0" smtClean="0"/>
              <a:t>Moodle cuenta con una ayuda potente</a:t>
            </a:r>
            <a:r>
              <a:rPr lang="es-ES" sz="2800" b="1" dirty="0" smtClean="0">
                <a:solidFill>
                  <a:srgbClr val="FF0000"/>
                </a:solidFill>
                <a:sym typeface="Wingdings 3"/>
              </a:rPr>
              <a:t></a:t>
            </a:r>
            <a:endParaRPr lang="es-ES" sz="2800" dirty="0" smtClean="0"/>
          </a:p>
          <a:p>
            <a:endParaRPr lang="es-ES" sz="2800" dirty="0" smtClean="0"/>
          </a:p>
          <a:p>
            <a:r>
              <a:rPr lang="es-ES" sz="2800" dirty="0" smtClean="0"/>
              <a:t>En todos los elementos a configurar aparece un signo de interrogación que le permite obtener información </a:t>
            </a:r>
            <a:endParaRPr lang="es-ES" sz="2800" dirty="0"/>
          </a:p>
        </p:txBody>
      </p:sp>
      <p:sp>
        <p:nvSpPr>
          <p:cNvPr id="8" name="TextBox 7"/>
          <p:cNvSpPr txBox="1"/>
          <p:nvPr/>
        </p:nvSpPr>
        <p:spPr>
          <a:xfrm>
            <a:off x="685800" y="5257800"/>
            <a:ext cx="7467600" cy="1384995"/>
          </a:xfrm>
          <a:prstGeom prst="rect">
            <a:avLst/>
          </a:prstGeom>
          <a:noFill/>
        </p:spPr>
        <p:txBody>
          <a:bodyPr wrap="square" rtlCol="0">
            <a:spAutoFit/>
          </a:bodyPr>
          <a:lstStyle/>
          <a:p>
            <a:r>
              <a:rPr lang="es-ES" sz="2800" dirty="0" smtClean="0"/>
              <a:t>Si no tiene la certeza de que tiene que modificar una opción, </a:t>
            </a:r>
            <a:r>
              <a:rPr lang="es-ES" sz="2800" dirty="0" smtClean="0">
                <a:solidFill>
                  <a:srgbClr val="FF0000"/>
                </a:solidFill>
              </a:rPr>
              <a:t>NO LA CAMBIE</a:t>
            </a:r>
            <a:r>
              <a:rPr lang="es-ES" sz="2800" dirty="0" smtClean="0"/>
              <a:t>, déjela como está configurada por defecto.</a:t>
            </a:r>
            <a:endParaRPr lang="es-ES" dirty="0"/>
          </a:p>
        </p:txBody>
      </p:sp>
      <p:sp>
        <p:nvSpPr>
          <p:cNvPr id="9" name="TextBox 8"/>
          <p:cNvSpPr txBox="1"/>
          <p:nvPr/>
        </p:nvSpPr>
        <p:spPr>
          <a:xfrm>
            <a:off x="533400" y="4648200"/>
            <a:ext cx="2824812" cy="523220"/>
          </a:xfrm>
          <a:prstGeom prst="rect">
            <a:avLst/>
          </a:prstGeom>
          <a:noFill/>
        </p:spPr>
        <p:txBody>
          <a:bodyPr wrap="none" rtlCol="0">
            <a:spAutoFit/>
          </a:bodyPr>
          <a:lstStyle/>
          <a:p>
            <a:r>
              <a:rPr lang="es-ES" sz="2800" dirty="0" smtClean="0">
                <a:solidFill>
                  <a:srgbClr val="FF0000"/>
                </a:solidFill>
                <a:sym typeface="Wingdings"/>
              </a:rPr>
              <a:t> </a:t>
            </a:r>
            <a:r>
              <a:rPr lang="es-ES" sz="2800" dirty="0" smtClean="0"/>
              <a:t>Un principio </a:t>
            </a:r>
            <a:r>
              <a:rPr lang="es-ES" sz="2800" b="1" dirty="0" smtClean="0">
                <a:solidFill>
                  <a:srgbClr val="FF0000"/>
                </a:solidFill>
                <a:sym typeface="Wingdings 3"/>
              </a:rPr>
              <a:t></a:t>
            </a:r>
            <a:endParaRPr lang="es-ES" sz="2800"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s-ES" dirty="0" smtClean="0"/>
              <a:t>Ajustes del curso</a:t>
            </a:r>
            <a:r>
              <a:rPr lang="es-ES" dirty="0" smtClean="0">
                <a:solidFill>
                  <a:srgbClr val="7094F8"/>
                </a:solidFill>
              </a:rPr>
              <a:t/>
            </a:r>
            <a:br>
              <a:rPr lang="es-ES" dirty="0" smtClean="0">
                <a:solidFill>
                  <a:srgbClr val="7094F8"/>
                </a:solidFill>
              </a:rPr>
            </a:br>
            <a:r>
              <a:rPr lang="es-ES" dirty="0" smtClean="0">
                <a:solidFill>
                  <a:srgbClr val="7094F8"/>
                </a:solidFill>
              </a:rPr>
              <a:t>Bloque Administración/ Editar ajustes</a:t>
            </a:r>
            <a:endParaRPr lang="es-ES" dirty="0">
              <a:solidFill>
                <a:srgbClr val="7094F8"/>
              </a:solidFill>
            </a:endParaRPr>
          </a:p>
        </p:txBody>
      </p:sp>
      <p:pic>
        <p:nvPicPr>
          <p:cNvPr id="5122" name="Picture 2"/>
          <p:cNvPicPr>
            <a:picLocks noChangeAspect="1" noChangeArrowheads="1"/>
          </p:cNvPicPr>
          <p:nvPr/>
        </p:nvPicPr>
        <p:blipFill>
          <a:blip r:embed="rId3"/>
          <a:srcRect r="20069"/>
          <a:stretch>
            <a:fillRect/>
          </a:stretch>
        </p:blipFill>
        <p:spPr bwMode="auto">
          <a:xfrm>
            <a:off x="2895600" y="1905000"/>
            <a:ext cx="5943600" cy="4191000"/>
          </a:xfrm>
          <a:prstGeom prst="rect">
            <a:avLst/>
          </a:prstGeom>
          <a:noFill/>
          <a:ln w="9525">
            <a:noFill/>
            <a:miter lim="800000"/>
            <a:headEnd/>
            <a:tailEnd/>
          </a:ln>
          <a:effectLst/>
        </p:spPr>
      </p:pic>
      <p:pic>
        <p:nvPicPr>
          <p:cNvPr id="5" name="Picture 2"/>
          <p:cNvPicPr>
            <a:picLocks noChangeAspect="1" noChangeArrowheads="1"/>
          </p:cNvPicPr>
          <p:nvPr/>
        </p:nvPicPr>
        <p:blipFill>
          <a:blip r:embed="rId4"/>
          <a:srcRect r="14373"/>
          <a:stretch>
            <a:fillRect/>
          </a:stretch>
        </p:blipFill>
        <p:spPr bwMode="auto">
          <a:xfrm>
            <a:off x="0" y="1752600"/>
            <a:ext cx="2667000" cy="4438650"/>
          </a:xfrm>
          <a:prstGeom prst="rect">
            <a:avLst/>
          </a:prstGeom>
          <a:noFill/>
          <a:ln w="9525">
            <a:noFill/>
            <a:miter lim="800000"/>
            <a:headEnd/>
            <a:tailEnd/>
          </a:ln>
          <a:effectLst/>
        </p:spPr>
      </p:pic>
      <p:cxnSp>
        <p:nvCxnSpPr>
          <p:cNvPr id="9" name="Straight Arrow Connector 8"/>
          <p:cNvCxnSpPr/>
          <p:nvPr/>
        </p:nvCxnSpPr>
        <p:spPr>
          <a:xfrm rot="10800000">
            <a:off x="1219200" y="2438400"/>
            <a:ext cx="762000" cy="76200"/>
          </a:xfrm>
          <a:prstGeom prst="straightConnector1">
            <a:avLst/>
          </a:prstGeom>
          <a:ln w="28575">
            <a:solidFill>
              <a:srgbClr val="FF0000"/>
            </a:solidFill>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s-ES" dirty="0" smtClean="0"/>
              <a:t>Ajustes del curso: principales elementos a configurar</a:t>
            </a:r>
            <a:endParaRPr lang="es-ES" dirty="0"/>
          </a:p>
        </p:txBody>
      </p:sp>
      <p:sp>
        <p:nvSpPr>
          <p:cNvPr id="3" name="Content Placeholder 2"/>
          <p:cNvSpPr>
            <a:spLocks noGrp="1"/>
          </p:cNvSpPr>
          <p:nvPr>
            <p:ph idx="1"/>
          </p:nvPr>
        </p:nvSpPr>
        <p:spPr>
          <a:xfrm>
            <a:off x="457200" y="1752600"/>
            <a:ext cx="8229600" cy="4525963"/>
          </a:xfrm>
        </p:spPr>
        <p:txBody>
          <a:bodyPr>
            <a:normAutofit fontScale="70000" lnSpcReduction="20000"/>
          </a:bodyPr>
          <a:lstStyle/>
          <a:p>
            <a:r>
              <a:rPr lang="es-ES" b="1" dirty="0" smtClean="0"/>
              <a:t>Formato</a:t>
            </a:r>
            <a:r>
              <a:rPr lang="es-ES" dirty="0" smtClean="0"/>
              <a:t>: es la forma en que  se secciona el curso. El más usado es Tema, que viene predeterminado. También puede configurar una Actividad única, Semanal (las secciones se dividen por fecha), Formato Social (el entorno es un foro).   </a:t>
            </a:r>
          </a:p>
          <a:p>
            <a:endParaRPr lang="es-ES" dirty="0" smtClean="0"/>
          </a:p>
          <a:p>
            <a:r>
              <a:rPr lang="es-ES" b="1" dirty="0" smtClean="0"/>
              <a:t>Archivos y subida</a:t>
            </a:r>
            <a:r>
              <a:rPr lang="es-ES" dirty="0" smtClean="0"/>
              <a:t>: es el tamaño máximo de los archivos que los usuarios pueden subir al curso. En este momento el límite es </a:t>
            </a:r>
            <a:r>
              <a:rPr lang="es-ES" dirty="0" smtClean="0"/>
              <a:t>5 </a:t>
            </a:r>
            <a:r>
              <a:rPr lang="es-ES" dirty="0" smtClean="0"/>
              <a:t>MB</a:t>
            </a:r>
            <a:r>
              <a:rPr lang="es-ES" dirty="0" smtClean="0"/>
              <a:t>.</a:t>
            </a:r>
          </a:p>
          <a:p>
            <a:pPr>
              <a:buNone/>
            </a:pPr>
            <a:r>
              <a:rPr lang="es-ES" dirty="0" smtClean="0"/>
              <a:t> </a:t>
            </a:r>
            <a:r>
              <a:rPr lang="es-ES" dirty="0" smtClean="0">
                <a:solidFill>
                  <a:srgbClr val="FF0000"/>
                </a:solidFill>
                <a:sym typeface="Wingdings"/>
              </a:rPr>
              <a:t></a:t>
            </a:r>
            <a:r>
              <a:rPr lang="es-ES" dirty="0" smtClean="0">
                <a:solidFill>
                  <a:srgbClr val="FF0000"/>
                </a:solidFill>
              </a:rPr>
              <a:t>Aclaración</a:t>
            </a:r>
            <a:r>
              <a:rPr lang="es-ES" dirty="0" smtClean="0"/>
              <a:t>: NO SUBA VIDEOS A LA </a:t>
            </a:r>
            <a:r>
              <a:rPr lang="es-ES" dirty="0" smtClean="0"/>
              <a:t>PLATAFORMA </a:t>
            </a:r>
            <a:r>
              <a:rPr lang="es-ES" dirty="0" smtClean="0"/>
              <a:t>del Aula de la UVS. Los videos se suben a otro sitio en </a:t>
            </a:r>
            <a:r>
              <a:rPr lang="es-ES" dirty="0" err="1" smtClean="0"/>
              <a:t>Infomed</a:t>
            </a:r>
            <a:r>
              <a:rPr lang="es-ES" dirty="0" smtClean="0"/>
              <a:t> </a:t>
            </a:r>
            <a:r>
              <a:rPr lang="es-ES" dirty="0" smtClean="0"/>
              <a:t>o la institución </a:t>
            </a:r>
            <a:r>
              <a:rPr lang="es-ES" dirty="0" smtClean="0"/>
              <a:t>y </a:t>
            </a:r>
            <a:r>
              <a:rPr lang="es-ES" dirty="0" smtClean="0"/>
              <a:t>se enlazan al EVEA. </a:t>
            </a:r>
          </a:p>
          <a:p>
            <a:pPr>
              <a:buNone/>
            </a:pPr>
            <a:endParaRPr lang="es-ES" dirty="0" smtClean="0"/>
          </a:p>
          <a:p>
            <a:r>
              <a:rPr lang="es-ES" b="1" dirty="0" smtClean="0"/>
              <a:t>Rastreo de la finalización</a:t>
            </a:r>
            <a:r>
              <a:rPr lang="es-ES" dirty="0" smtClean="0"/>
              <a:t>. permite al estudiante definir cuando completó una actividad.</a:t>
            </a:r>
          </a:p>
          <a:p>
            <a:endParaRPr lang="es-ES" dirty="0" smtClean="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s-ES" dirty="0" smtClean="0"/>
              <a:t>Ajustes del curso: principales elementos a configurar</a:t>
            </a:r>
            <a:endParaRPr lang="es-ES" dirty="0"/>
          </a:p>
        </p:txBody>
      </p:sp>
      <p:sp>
        <p:nvSpPr>
          <p:cNvPr id="3" name="Content Placeholder 2"/>
          <p:cNvSpPr>
            <a:spLocks noGrp="1"/>
          </p:cNvSpPr>
          <p:nvPr>
            <p:ph idx="1"/>
          </p:nvPr>
        </p:nvSpPr>
        <p:spPr/>
        <p:txBody>
          <a:bodyPr>
            <a:normAutofit fontScale="85000" lnSpcReduction="10000"/>
          </a:bodyPr>
          <a:lstStyle/>
          <a:p>
            <a:r>
              <a:rPr lang="es-ES" b="1" dirty="0" smtClean="0"/>
              <a:t>Modo de grupo.</a:t>
            </a:r>
            <a:r>
              <a:rPr lang="es-ES" dirty="0" smtClean="0"/>
              <a:t> Todas las Actividades que se creen tienen por defecto el modo de grupo que se </a:t>
            </a:r>
            <a:r>
              <a:rPr lang="es-ES" dirty="0" smtClean="0"/>
              <a:t>defina </a:t>
            </a:r>
            <a:r>
              <a:rPr lang="es-ES" dirty="0" smtClean="0"/>
              <a:t>aquí: </a:t>
            </a:r>
            <a:r>
              <a:rPr lang="es-ES" dirty="0" smtClean="0"/>
              <a:t>- Grupos </a:t>
            </a:r>
            <a:r>
              <a:rPr lang="es-ES" dirty="0" smtClean="0"/>
              <a:t>separados (el estudiante solo ve el grupo al que pertenece); </a:t>
            </a:r>
            <a:r>
              <a:rPr lang="es-ES" dirty="0" smtClean="0"/>
              <a:t>- Grupos </a:t>
            </a:r>
            <a:r>
              <a:rPr lang="es-ES" dirty="0" smtClean="0"/>
              <a:t>visibles (el estudiante ve las actividades otros grupos, pero solo participa en su grupo); </a:t>
            </a:r>
            <a:r>
              <a:rPr lang="es-ES" dirty="0" smtClean="0"/>
              <a:t>- No </a:t>
            </a:r>
            <a:r>
              <a:rPr lang="es-ES" dirty="0" smtClean="0"/>
              <a:t>hay grupos (pero se puede definir el modo de grupos en la actividades).</a:t>
            </a:r>
          </a:p>
          <a:p>
            <a:r>
              <a:rPr lang="es-ES" b="1" dirty="0" smtClean="0"/>
              <a:t>Renombrar el rol</a:t>
            </a:r>
            <a:r>
              <a:rPr lang="es-ES" dirty="0" smtClean="0"/>
              <a:t>: permite remplazar el nombre con el que aparecen los roles en Moodle. Por ejemplo: el estudiante puede llamarse </a:t>
            </a:r>
            <a:r>
              <a:rPr lang="es-ES" dirty="0" smtClean="0"/>
              <a:t>Participante o </a:t>
            </a:r>
            <a:r>
              <a:rPr lang="es-ES" dirty="0" smtClean="0"/>
              <a:t>Maestrante. (No poner el nombre de una persona en esta opción)</a:t>
            </a:r>
            <a:endParaRPr lang="es-ES" dirty="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s-AR" dirty="0" smtClean="0">
                <a:solidFill>
                  <a:srgbClr val="FF0000"/>
                </a:solidFill>
              </a:rPr>
              <a:t>***</a:t>
            </a:r>
            <a:r>
              <a:rPr lang="es-AR" dirty="0" smtClean="0"/>
              <a:t>Actividad práctica: configuración y edición del EVEA individual </a:t>
            </a:r>
            <a:endParaRPr lang="es-ES" dirty="0"/>
          </a:p>
        </p:txBody>
      </p:sp>
      <p:sp>
        <p:nvSpPr>
          <p:cNvPr id="3" name="Content Placeholder 2"/>
          <p:cNvSpPr>
            <a:spLocks noGrp="1"/>
          </p:cNvSpPr>
          <p:nvPr>
            <p:ph idx="1"/>
          </p:nvPr>
        </p:nvSpPr>
        <p:spPr>
          <a:xfrm>
            <a:off x="457200" y="1798637"/>
            <a:ext cx="8229600" cy="4525963"/>
          </a:xfrm>
        </p:spPr>
        <p:txBody>
          <a:bodyPr>
            <a:normAutofit/>
          </a:bodyPr>
          <a:lstStyle/>
          <a:p>
            <a:r>
              <a:rPr lang="es-AR" dirty="0" smtClean="0"/>
              <a:t>Acceda a su curso donde tiene el rol de profesor. </a:t>
            </a:r>
          </a:p>
          <a:p>
            <a:r>
              <a:rPr lang="es-ES" dirty="0" smtClean="0"/>
              <a:t>Edite los Ajustes del curso que sean necesarios: título del curso, nombre corto, fechas, rastreo…</a:t>
            </a: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profe-tic-papiro_.jpg"/>
          <p:cNvPicPr>
            <a:picLocks noGrp="1" noChangeAspect="1"/>
          </p:cNvPicPr>
          <p:nvPr>
            <p:ph idx="4294967295"/>
          </p:nvPr>
        </p:nvPicPr>
        <p:blipFill>
          <a:blip r:embed="rId2"/>
          <a:stretch>
            <a:fillRect/>
          </a:stretch>
        </p:blipFill>
        <p:spPr>
          <a:xfrm>
            <a:off x="1371600" y="427037"/>
            <a:ext cx="6203950" cy="4525963"/>
          </a:xfrm>
        </p:spPr>
      </p:pic>
      <p:sp>
        <p:nvSpPr>
          <p:cNvPr id="3" name="TextBox 2"/>
          <p:cNvSpPr txBox="1"/>
          <p:nvPr/>
        </p:nvSpPr>
        <p:spPr>
          <a:xfrm>
            <a:off x="1698016" y="5065693"/>
            <a:ext cx="6760184" cy="954107"/>
          </a:xfrm>
          <a:prstGeom prst="rect">
            <a:avLst/>
          </a:prstGeom>
          <a:noFill/>
        </p:spPr>
        <p:txBody>
          <a:bodyPr wrap="none" rtlCol="0">
            <a:spAutoFit/>
          </a:bodyPr>
          <a:lstStyle/>
          <a:p>
            <a:r>
              <a:rPr lang="es-ES" sz="2800" dirty="0" smtClean="0">
                <a:latin typeface="Comic Sans MS" pitchFamily="66" charset="0"/>
              </a:rPr>
              <a:t>No se deje llevar por los contratiempos</a:t>
            </a:r>
          </a:p>
          <a:p>
            <a:r>
              <a:rPr lang="es-ES" sz="2800" dirty="0" smtClean="0">
                <a:solidFill>
                  <a:srgbClr val="FF0000"/>
                </a:solidFill>
                <a:latin typeface="Comic Sans MS" pitchFamily="66" charset="0"/>
              </a:rPr>
              <a:t>¡Sea un profesor de su tiempo!</a:t>
            </a:r>
            <a:endParaRPr lang="es-ES" sz="2800" dirty="0">
              <a:solidFill>
                <a:srgbClr val="FF0000"/>
              </a:solidFill>
              <a:latin typeface="Comic Sans MS" pitchFamily="66"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srcRect/>
          <a:stretch>
            <a:fillRect/>
          </a:stretch>
        </p:blipFill>
        <p:spPr bwMode="auto">
          <a:xfrm>
            <a:off x="533400" y="545068"/>
            <a:ext cx="8382000" cy="5638800"/>
          </a:xfrm>
          <a:prstGeom prst="rect">
            <a:avLst/>
          </a:prstGeom>
          <a:noFill/>
          <a:ln w="9525">
            <a:noFill/>
            <a:miter lim="800000"/>
            <a:headEnd/>
            <a:tailEnd/>
          </a:ln>
          <a:effectLst/>
        </p:spPr>
      </p:pic>
      <p:sp>
        <p:nvSpPr>
          <p:cNvPr id="7" name="Rounded Rectangle 6"/>
          <p:cNvSpPr/>
          <p:nvPr/>
        </p:nvSpPr>
        <p:spPr>
          <a:xfrm>
            <a:off x="457200" y="545068"/>
            <a:ext cx="5486400" cy="304800"/>
          </a:xfrm>
          <a:prstGeom prst="roundRect">
            <a:avLst/>
          </a:prstGeom>
          <a:solidFill>
            <a:schemeClr val="lt1">
              <a:alpha val="0"/>
            </a:schemeClr>
          </a:solidFill>
        </p:spPr>
        <p:style>
          <a:lnRef idx="2">
            <a:schemeClr val="accent3"/>
          </a:lnRef>
          <a:fillRef idx="1">
            <a:schemeClr val="lt1"/>
          </a:fillRef>
          <a:effectRef idx="0">
            <a:schemeClr val="accent3"/>
          </a:effectRef>
          <a:fontRef idx="minor">
            <a:schemeClr val="dk1"/>
          </a:fontRef>
        </p:style>
        <p:txBody>
          <a:bodyPr rtlCol="0" anchor="ctr"/>
          <a:lstStyle/>
          <a:p>
            <a:pPr algn="ctr"/>
            <a:endParaRPr lang="es-ES"/>
          </a:p>
        </p:txBody>
      </p:sp>
      <p:sp>
        <p:nvSpPr>
          <p:cNvPr id="8" name="TextBox 7"/>
          <p:cNvSpPr txBox="1"/>
          <p:nvPr/>
        </p:nvSpPr>
        <p:spPr>
          <a:xfrm>
            <a:off x="3048000" y="849868"/>
            <a:ext cx="2282997" cy="369332"/>
          </a:xfrm>
          <a:prstGeom prst="rect">
            <a:avLst/>
          </a:prstGeom>
        </p:spPr>
        <p:style>
          <a:lnRef idx="2">
            <a:schemeClr val="accent3"/>
          </a:lnRef>
          <a:fillRef idx="1">
            <a:schemeClr val="lt1"/>
          </a:fillRef>
          <a:effectRef idx="0">
            <a:schemeClr val="accent3"/>
          </a:effectRef>
          <a:fontRef idx="minor">
            <a:schemeClr val="dk1"/>
          </a:fontRef>
        </p:style>
        <p:txBody>
          <a:bodyPr wrap="none" rtlCol="0">
            <a:spAutoFit/>
          </a:bodyPr>
          <a:lstStyle/>
          <a:p>
            <a:r>
              <a:rPr lang="es-ES" b="1" dirty="0" smtClean="0">
                <a:solidFill>
                  <a:schemeClr val="accent3">
                    <a:lumMod val="50000"/>
                  </a:schemeClr>
                </a:solidFill>
              </a:rPr>
              <a:t>Menú del Aula Virtual</a:t>
            </a:r>
            <a:endParaRPr lang="es-ES" b="1" dirty="0">
              <a:solidFill>
                <a:schemeClr val="accent3">
                  <a:lumMod val="50000"/>
                </a:schemeClr>
              </a:solidFill>
            </a:endParaRPr>
          </a:p>
        </p:txBody>
      </p:sp>
      <p:sp>
        <p:nvSpPr>
          <p:cNvPr id="9" name="Rounded Rectangle 8"/>
          <p:cNvSpPr/>
          <p:nvPr/>
        </p:nvSpPr>
        <p:spPr>
          <a:xfrm>
            <a:off x="6705600" y="545068"/>
            <a:ext cx="2209800" cy="304800"/>
          </a:xfrm>
          <a:prstGeom prst="roundRect">
            <a:avLst/>
          </a:prstGeom>
          <a:solidFill>
            <a:srgbClr val="C00000">
              <a:alpha val="4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10" name="TextBox 9"/>
          <p:cNvSpPr txBox="1"/>
          <p:nvPr/>
        </p:nvSpPr>
        <p:spPr>
          <a:xfrm>
            <a:off x="6553200" y="926068"/>
            <a:ext cx="1782860" cy="369332"/>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dirty="0" smtClean="0">
                <a:solidFill>
                  <a:srgbClr val="002060"/>
                </a:solidFill>
              </a:rPr>
              <a:t>Menú de usuario</a:t>
            </a:r>
            <a:endParaRPr lang="es-ES" dirty="0">
              <a:solidFill>
                <a:srgbClr val="002060"/>
              </a:solidFill>
            </a:endParaRPr>
          </a:p>
        </p:txBody>
      </p:sp>
      <p:sp>
        <p:nvSpPr>
          <p:cNvPr id="11" name="Rounded Rectangle 10"/>
          <p:cNvSpPr/>
          <p:nvPr/>
        </p:nvSpPr>
        <p:spPr>
          <a:xfrm>
            <a:off x="609600" y="1916668"/>
            <a:ext cx="4114800" cy="304800"/>
          </a:xfrm>
          <a:prstGeom prst="roundRect">
            <a:avLst/>
          </a:prstGeom>
          <a:noFill/>
          <a:ln>
            <a:solidFill>
              <a:srgbClr val="FF33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12" name="TextBox 11"/>
          <p:cNvSpPr txBox="1"/>
          <p:nvPr/>
        </p:nvSpPr>
        <p:spPr>
          <a:xfrm>
            <a:off x="4724400" y="1992868"/>
            <a:ext cx="2209800" cy="369332"/>
          </a:xfrm>
          <a:prstGeom prst="rect">
            <a:avLst/>
          </a:prstGeom>
          <a:noFill/>
          <a:ln>
            <a:solidFill>
              <a:srgbClr val="FF33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b="1" dirty="0" smtClean="0">
                <a:solidFill>
                  <a:srgbClr val="FF3300"/>
                </a:solidFill>
              </a:rPr>
              <a:t>Barra de navegación</a:t>
            </a:r>
            <a:endParaRPr lang="es-ES" b="1" dirty="0">
              <a:solidFill>
                <a:srgbClr val="FF3300"/>
              </a:solidFill>
            </a:endParaRPr>
          </a:p>
        </p:txBody>
      </p:sp>
      <p:sp>
        <p:nvSpPr>
          <p:cNvPr id="13" name="Rounded Rectangle 12"/>
          <p:cNvSpPr/>
          <p:nvPr/>
        </p:nvSpPr>
        <p:spPr>
          <a:xfrm>
            <a:off x="609600" y="2297668"/>
            <a:ext cx="1828800" cy="4114800"/>
          </a:xfrm>
          <a:prstGeom prst="roundRect">
            <a:avLst/>
          </a:prstGeom>
          <a:noFill/>
          <a:ln>
            <a:solidFill>
              <a:srgbClr val="FFCC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14" name="TextBox 13"/>
          <p:cNvSpPr txBox="1"/>
          <p:nvPr/>
        </p:nvSpPr>
        <p:spPr>
          <a:xfrm>
            <a:off x="838200" y="6412468"/>
            <a:ext cx="1267526" cy="369332"/>
          </a:xfrm>
          <a:prstGeom prst="rect">
            <a:avLst/>
          </a:prstGeom>
          <a:noFill/>
          <a:ln>
            <a:solidFill>
              <a:srgbClr val="FFCC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dirty="0" smtClean="0">
                <a:solidFill>
                  <a:srgbClr val="FFCC00"/>
                </a:solidFill>
              </a:rPr>
              <a:t>Navegación</a:t>
            </a:r>
            <a:endParaRPr lang="es-ES" dirty="0">
              <a:solidFill>
                <a:srgbClr val="FFCC00"/>
              </a:solidFill>
            </a:endParaRPr>
          </a:p>
        </p:txBody>
      </p:sp>
      <p:sp>
        <p:nvSpPr>
          <p:cNvPr id="16" name="Rectangle 15"/>
          <p:cNvSpPr/>
          <p:nvPr/>
        </p:nvSpPr>
        <p:spPr>
          <a:xfrm>
            <a:off x="2743200" y="2362200"/>
            <a:ext cx="4343400" cy="3962400"/>
          </a:xfrm>
          <a:prstGeom prst="rect">
            <a:avLst/>
          </a:prstGeom>
          <a:noFill/>
          <a:ln>
            <a:solidFill>
              <a:schemeClr val="accent4">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17" name="TextBox 16"/>
          <p:cNvSpPr txBox="1"/>
          <p:nvPr/>
        </p:nvSpPr>
        <p:spPr>
          <a:xfrm>
            <a:off x="7239000" y="3810000"/>
            <a:ext cx="1600200" cy="1143000"/>
          </a:xfrm>
          <a:prstGeom prst="rect">
            <a:avLst/>
          </a:prstGeom>
          <a:noFill/>
          <a:ln>
            <a:solidFill>
              <a:schemeClr val="accent4">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2400" dirty="0" smtClean="0">
                <a:solidFill>
                  <a:schemeClr val="accent4">
                    <a:lumMod val="50000"/>
                  </a:schemeClr>
                </a:solidFill>
              </a:rPr>
              <a:t>Esquema general del curso</a:t>
            </a:r>
            <a:endParaRPr lang="es-ES" sz="2400" dirty="0">
              <a:solidFill>
                <a:schemeClr val="accent4">
                  <a:lumMod val="50000"/>
                </a:schemeClr>
              </a:solidFill>
            </a:endParaRPr>
          </a:p>
        </p:txBody>
      </p:sp>
      <p:sp>
        <p:nvSpPr>
          <p:cNvPr id="18" name="Rounded Rectangle 17"/>
          <p:cNvSpPr/>
          <p:nvPr/>
        </p:nvSpPr>
        <p:spPr>
          <a:xfrm>
            <a:off x="8001000" y="1840468"/>
            <a:ext cx="762000" cy="381000"/>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19" name="TextBox 18"/>
          <p:cNvSpPr txBox="1"/>
          <p:nvPr/>
        </p:nvSpPr>
        <p:spPr>
          <a:xfrm>
            <a:off x="3343116" y="57090"/>
            <a:ext cx="3348417" cy="400110"/>
          </a:xfrm>
          <a:prstGeom prst="rect">
            <a:avLst/>
          </a:prstGeom>
          <a:noFill/>
        </p:spPr>
        <p:txBody>
          <a:bodyPr wrap="none" rtlCol="0">
            <a:spAutoFit/>
          </a:bodyPr>
          <a:lstStyle/>
          <a:p>
            <a:r>
              <a:rPr lang="es-ES" sz="2000" b="1" dirty="0" smtClean="0">
                <a:effectLst>
                  <a:outerShdw blurRad="38100" dist="38100" dir="2700000" algn="tl">
                    <a:srgbClr val="000000">
                      <a:alpha val="43137"/>
                    </a:srgbClr>
                  </a:outerShdw>
                </a:effectLst>
              </a:rPr>
              <a:t>Estructura del Entorno Virtual</a:t>
            </a:r>
            <a:endParaRPr lang="es-ES" sz="2000" b="1" dirty="0">
              <a:effectLst>
                <a:outerShdw blurRad="38100" dist="38100" dir="2700000" algn="tl">
                  <a:srgbClr val="000000">
                    <a:alpha val="43137"/>
                  </a:srgbClr>
                </a:outerShdw>
              </a:effectLst>
            </a:endParaRPr>
          </a:p>
        </p:txBody>
      </p:sp>
      <p:sp>
        <p:nvSpPr>
          <p:cNvPr id="20" name="TextBox 19"/>
          <p:cNvSpPr txBox="1"/>
          <p:nvPr/>
        </p:nvSpPr>
        <p:spPr>
          <a:xfrm>
            <a:off x="7214656" y="1981200"/>
            <a:ext cx="862544" cy="369332"/>
          </a:xfrm>
          <a:prstGeom prst="rect">
            <a:avLst/>
          </a:prstGeom>
          <a:noFill/>
        </p:spPr>
        <p:txBody>
          <a:bodyPr wrap="none" rtlCol="0">
            <a:spAutoFit/>
          </a:bodyPr>
          <a:lstStyle/>
          <a:p>
            <a:r>
              <a:rPr lang="es-ES" dirty="0" smtClean="0">
                <a:solidFill>
                  <a:srgbClr val="FF0000"/>
                </a:solidFill>
              </a:rPr>
              <a:t>Edición</a:t>
            </a:r>
            <a:endParaRPr lang="es-ES" dirty="0">
              <a:solidFill>
                <a:srgbClr val="FF0000"/>
              </a:solidFill>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3"/>
          <a:srcRect/>
          <a:stretch>
            <a:fillRect/>
          </a:stretch>
        </p:blipFill>
        <p:spPr bwMode="auto">
          <a:xfrm>
            <a:off x="304800" y="762000"/>
            <a:ext cx="8604250" cy="4495800"/>
          </a:xfrm>
          <a:prstGeom prst="rect">
            <a:avLst/>
          </a:prstGeom>
          <a:noFill/>
          <a:ln w="9525">
            <a:noFill/>
            <a:miter lim="800000"/>
            <a:headEnd/>
            <a:tailEnd/>
          </a:ln>
          <a:effectLst/>
        </p:spPr>
      </p:pic>
      <p:cxnSp>
        <p:nvCxnSpPr>
          <p:cNvPr id="6" name="Straight Arrow Connector 5"/>
          <p:cNvCxnSpPr/>
          <p:nvPr/>
        </p:nvCxnSpPr>
        <p:spPr>
          <a:xfrm rot="5400000" flipH="1" flipV="1">
            <a:off x="6172200" y="5105400"/>
            <a:ext cx="762000" cy="609600"/>
          </a:xfrm>
          <a:prstGeom prst="straightConnector1">
            <a:avLst/>
          </a:prstGeom>
          <a:noFill/>
          <a:ln w="41275" cmpd="sng">
            <a:solidFill>
              <a:schemeClr val="accent6">
                <a:lumMod val="50000"/>
              </a:schemeClr>
            </a:solidFill>
            <a:tailEnd type="stealth"/>
          </a:ln>
        </p:spPr>
        <p:style>
          <a:lnRef idx="2">
            <a:schemeClr val="accent1">
              <a:shade val="50000"/>
            </a:schemeClr>
          </a:lnRef>
          <a:fillRef idx="1">
            <a:schemeClr val="accent1"/>
          </a:fillRef>
          <a:effectRef idx="0">
            <a:schemeClr val="accent1"/>
          </a:effectRef>
          <a:fontRef idx="minor">
            <a:schemeClr val="lt1"/>
          </a:fontRef>
        </p:style>
      </p:cxnSp>
      <p:sp>
        <p:nvSpPr>
          <p:cNvPr id="7" name="TextBox 6"/>
          <p:cNvSpPr txBox="1"/>
          <p:nvPr/>
        </p:nvSpPr>
        <p:spPr>
          <a:xfrm>
            <a:off x="685800" y="5791200"/>
            <a:ext cx="6324600" cy="707886"/>
          </a:xfrm>
          <a:prstGeom prst="rect">
            <a:avLst/>
          </a:prstGeom>
          <a:noFill/>
        </p:spPr>
        <p:txBody>
          <a:bodyPr wrap="square" rtlCol="0">
            <a:spAutoFit/>
          </a:bodyPr>
          <a:lstStyle/>
          <a:p>
            <a:r>
              <a:rPr lang="es-ES" sz="2000" b="1" dirty="0" smtClean="0">
                <a:solidFill>
                  <a:schemeClr val="accent6">
                    <a:lumMod val="50000"/>
                  </a:schemeClr>
                </a:solidFill>
              </a:rPr>
              <a:t>En algunos cursos puede haber una tercera columna si añade un bloque y lo arrastra hacia la columna derecha</a:t>
            </a:r>
            <a:endParaRPr lang="es-ES" sz="2000" b="1" dirty="0">
              <a:solidFill>
                <a:schemeClr val="accent6">
                  <a:lumMod val="50000"/>
                </a:schemeClr>
              </a:solidFill>
            </a:endParaRPr>
          </a:p>
        </p:txBody>
      </p:sp>
      <p:sp>
        <p:nvSpPr>
          <p:cNvPr id="5" name="Rounded Rectangle 4"/>
          <p:cNvSpPr/>
          <p:nvPr/>
        </p:nvSpPr>
        <p:spPr>
          <a:xfrm>
            <a:off x="6705600" y="2286000"/>
            <a:ext cx="2133600" cy="3124200"/>
          </a:xfrm>
          <a:prstGeom prst="roundRect">
            <a:avLst/>
          </a:prstGeom>
          <a:noFill/>
          <a:ln>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10" name="TextBox 9"/>
          <p:cNvSpPr txBox="1"/>
          <p:nvPr/>
        </p:nvSpPr>
        <p:spPr>
          <a:xfrm>
            <a:off x="6705600" y="1752600"/>
            <a:ext cx="1836593" cy="369332"/>
          </a:xfrm>
          <a:prstGeom prst="rect">
            <a:avLst/>
          </a:prstGeom>
          <a:noFill/>
          <a:ln>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dirty="0" smtClean="0">
                <a:solidFill>
                  <a:schemeClr val="accent6">
                    <a:lumMod val="50000"/>
                  </a:schemeClr>
                </a:solidFill>
              </a:rPr>
              <a:t>Bloques del curso</a:t>
            </a:r>
            <a:endParaRPr lang="es-ES" dirty="0">
              <a:solidFill>
                <a:schemeClr val="accent6">
                  <a:lumMod val="50000"/>
                </a:schemeClr>
              </a:solidFill>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dirty="0" smtClean="0"/>
              <a:t>Parte inferior</a:t>
            </a:r>
            <a:endParaRPr lang="es-ES" dirty="0"/>
          </a:p>
        </p:txBody>
      </p:sp>
      <p:sp>
        <p:nvSpPr>
          <p:cNvPr id="3" name="Content Placeholder 2"/>
          <p:cNvSpPr>
            <a:spLocks noGrp="1"/>
          </p:cNvSpPr>
          <p:nvPr>
            <p:ph idx="1"/>
          </p:nvPr>
        </p:nvSpPr>
        <p:spPr/>
        <p:txBody>
          <a:bodyPr/>
          <a:lstStyle/>
          <a:p>
            <a:endParaRPr lang="es-ES"/>
          </a:p>
        </p:txBody>
      </p:sp>
      <p:pic>
        <p:nvPicPr>
          <p:cNvPr id="3074" name="Picture 2"/>
          <p:cNvPicPr>
            <a:picLocks noChangeAspect="1" noChangeArrowheads="1"/>
          </p:cNvPicPr>
          <p:nvPr/>
        </p:nvPicPr>
        <p:blipFill>
          <a:blip r:embed="rId3"/>
          <a:srcRect/>
          <a:stretch>
            <a:fillRect/>
          </a:stretch>
        </p:blipFill>
        <p:spPr bwMode="auto">
          <a:xfrm>
            <a:off x="327024" y="1284912"/>
            <a:ext cx="8816975" cy="4430087"/>
          </a:xfrm>
          <a:prstGeom prst="rect">
            <a:avLst/>
          </a:prstGeom>
          <a:noFill/>
          <a:ln w="9525">
            <a:noFill/>
            <a:miter lim="800000"/>
            <a:headEnd/>
            <a:tailEnd/>
          </a:ln>
          <a:effectLst/>
        </p:spPr>
      </p:pic>
      <p:sp>
        <p:nvSpPr>
          <p:cNvPr id="5" name="Rounded Rectangle 4"/>
          <p:cNvSpPr/>
          <p:nvPr/>
        </p:nvSpPr>
        <p:spPr>
          <a:xfrm>
            <a:off x="304800" y="1066800"/>
            <a:ext cx="2438400" cy="2971800"/>
          </a:xfrm>
          <a:prstGeom prst="roundRect">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6" name="TextBox 5"/>
          <p:cNvSpPr txBox="1"/>
          <p:nvPr/>
        </p:nvSpPr>
        <p:spPr>
          <a:xfrm>
            <a:off x="2895600" y="2133600"/>
            <a:ext cx="2438400" cy="1143000"/>
          </a:xfrm>
          <a:prstGeom prst="rect">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2400" dirty="0" smtClean="0">
                <a:solidFill>
                  <a:srgbClr val="00B050"/>
                </a:solidFill>
              </a:rPr>
              <a:t>Administración del curso</a:t>
            </a:r>
            <a:endParaRPr lang="es-ES" sz="2400" dirty="0">
              <a:solidFill>
                <a:srgbClr val="00B050"/>
              </a:solidFill>
            </a:endParaRPr>
          </a:p>
        </p:txBody>
      </p:sp>
      <p:sp>
        <p:nvSpPr>
          <p:cNvPr id="7" name="Rounded Rectangle 6"/>
          <p:cNvSpPr/>
          <p:nvPr/>
        </p:nvSpPr>
        <p:spPr>
          <a:xfrm>
            <a:off x="3581400" y="5334000"/>
            <a:ext cx="2209800" cy="609600"/>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8" name="TextBox 7"/>
          <p:cNvSpPr txBox="1"/>
          <p:nvPr/>
        </p:nvSpPr>
        <p:spPr>
          <a:xfrm>
            <a:off x="5867400" y="5486400"/>
            <a:ext cx="2175660" cy="369332"/>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dirty="0" smtClean="0">
                <a:solidFill>
                  <a:srgbClr val="FF0000"/>
                </a:solidFill>
              </a:rPr>
              <a:t>Salir de la plataforma</a:t>
            </a:r>
            <a:endParaRPr lang="es-ES" dirty="0">
              <a:solidFill>
                <a:srgbClr val="FF0000"/>
              </a:solidFill>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dirty="0" smtClean="0"/>
              <a:t>Secciones o temas del curso</a:t>
            </a:r>
            <a:endParaRPr lang="es-ES" dirty="0"/>
          </a:p>
        </p:txBody>
      </p:sp>
      <p:sp>
        <p:nvSpPr>
          <p:cNvPr id="3" name="Content Placeholder 2"/>
          <p:cNvSpPr>
            <a:spLocks noGrp="1"/>
          </p:cNvSpPr>
          <p:nvPr>
            <p:ph idx="1"/>
          </p:nvPr>
        </p:nvSpPr>
        <p:spPr/>
        <p:txBody>
          <a:bodyPr/>
          <a:lstStyle/>
          <a:p>
            <a:endParaRPr lang="es-ES" dirty="0"/>
          </a:p>
        </p:txBody>
      </p:sp>
      <p:pic>
        <p:nvPicPr>
          <p:cNvPr id="1026" name="Picture 2"/>
          <p:cNvPicPr>
            <a:picLocks noChangeAspect="1" noChangeArrowheads="1"/>
          </p:cNvPicPr>
          <p:nvPr/>
        </p:nvPicPr>
        <p:blipFill>
          <a:blip r:embed="rId3"/>
          <a:srcRect b="20000"/>
          <a:stretch>
            <a:fillRect/>
          </a:stretch>
        </p:blipFill>
        <p:spPr bwMode="auto">
          <a:xfrm>
            <a:off x="381000" y="1295400"/>
            <a:ext cx="8382000" cy="3962400"/>
          </a:xfrm>
          <a:prstGeom prst="rect">
            <a:avLst/>
          </a:prstGeom>
          <a:noFill/>
          <a:ln w="9525">
            <a:noFill/>
            <a:miter lim="800000"/>
            <a:headEnd/>
            <a:tailEnd/>
          </a:ln>
          <a:effectLst/>
        </p:spPr>
      </p:pic>
      <p:sp>
        <p:nvSpPr>
          <p:cNvPr id="5" name="Rounded Rectangle 4"/>
          <p:cNvSpPr/>
          <p:nvPr/>
        </p:nvSpPr>
        <p:spPr>
          <a:xfrm>
            <a:off x="2590800" y="1981200"/>
            <a:ext cx="5943600" cy="609600"/>
          </a:xfrm>
          <a:prstGeom prst="roundRect">
            <a:avLst/>
          </a:prstGeom>
          <a:solidFill>
            <a:schemeClr val="accent1">
              <a:alpha val="26000"/>
            </a:schemeClr>
          </a:solidFill>
          <a:ln>
            <a:prstDash val="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dirty="0" smtClean="0">
                <a:solidFill>
                  <a:schemeClr val="tx1"/>
                </a:solidFill>
              </a:rPr>
              <a:t>Sección General</a:t>
            </a:r>
            <a:endParaRPr lang="es-ES" dirty="0">
              <a:solidFill>
                <a:schemeClr val="tx1"/>
              </a:solidFill>
            </a:endParaRPr>
          </a:p>
        </p:txBody>
      </p:sp>
      <p:sp>
        <p:nvSpPr>
          <p:cNvPr id="7" name="Rounded Rectangle 6"/>
          <p:cNvSpPr/>
          <p:nvPr/>
        </p:nvSpPr>
        <p:spPr>
          <a:xfrm>
            <a:off x="2590800" y="2743200"/>
            <a:ext cx="5943600" cy="609600"/>
          </a:xfrm>
          <a:prstGeom prst="roundRect">
            <a:avLst/>
          </a:prstGeom>
          <a:solidFill>
            <a:schemeClr val="accent1">
              <a:alpha val="26000"/>
            </a:schemeClr>
          </a:solidFill>
          <a:ln>
            <a:prstDash val="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dirty="0" smtClean="0">
                <a:solidFill>
                  <a:schemeClr val="tx1"/>
                </a:solidFill>
              </a:rPr>
              <a:t>Sección 1</a:t>
            </a:r>
            <a:endParaRPr lang="es-ES" dirty="0">
              <a:solidFill>
                <a:schemeClr val="tx1"/>
              </a:solidFill>
            </a:endParaRPr>
          </a:p>
        </p:txBody>
      </p:sp>
      <p:sp>
        <p:nvSpPr>
          <p:cNvPr id="8" name="Rounded Rectangle 7"/>
          <p:cNvSpPr/>
          <p:nvPr/>
        </p:nvSpPr>
        <p:spPr>
          <a:xfrm>
            <a:off x="2590800" y="3429000"/>
            <a:ext cx="5943600" cy="609600"/>
          </a:xfrm>
          <a:prstGeom prst="roundRect">
            <a:avLst/>
          </a:prstGeom>
          <a:solidFill>
            <a:schemeClr val="accent1">
              <a:alpha val="26000"/>
            </a:schemeClr>
          </a:solidFill>
          <a:ln>
            <a:prstDash val="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10" name="Rounded Rectangle 9"/>
          <p:cNvSpPr/>
          <p:nvPr/>
        </p:nvSpPr>
        <p:spPr>
          <a:xfrm>
            <a:off x="2590800" y="4800600"/>
            <a:ext cx="5943600" cy="609600"/>
          </a:xfrm>
          <a:prstGeom prst="roundRect">
            <a:avLst/>
          </a:prstGeom>
          <a:solidFill>
            <a:schemeClr val="accent1">
              <a:alpha val="26000"/>
            </a:schemeClr>
          </a:solidFill>
          <a:ln>
            <a:prstDash val="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13" name="Rounded Rectangle 12"/>
          <p:cNvSpPr/>
          <p:nvPr/>
        </p:nvSpPr>
        <p:spPr>
          <a:xfrm>
            <a:off x="2590800" y="4114800"/>
            <a:ext cx="5943600" cy="609600"/>
          </a:xfrm>
          <a:prstGeom prst="roundRect">
            <a:avLst/>
          </a:prstGeom>
          <a:solidFill>
            <a:schemeClr val="accent1">
              <a:alpha val="26000"/>
            </a:schemeClr>
          </a:solidFill>
          <a:ln>
            <a:prstDash val="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pic>
        <p:nvPicPr>
          <p:cNvPr id="1027" name="Picture 3"/>
          <p:cNvPicPr>
            <a:picLocks noChangeAspect="1" noChangeArrowheads="1"/>
          </p:cNvPicPr>
          <p:nvPr/>
        </p:nvPicPr>
        <p:blipFill>
          <a:blip r:embed="rId4"/>
          <a:srcRect/>
          <a:stretch>
            <a:fillRect/>
          </a:stretch>
        </p:blipFill>
        <p:spPr bwMode="auto">
          <a:xfrm>
            <a:off x="7239000" y="5638800"/>
            <a:ext cx="1266825" cy="28575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lstStyle/>
          <a:p>
            <a:r>
              <a:rPr lang="es-ES" dirty="0" smtClean="0"/>
              <a:t>Modo de Edición</a:t>
            </a:r>
            <a:endParaRPr lang="es-ES" dirty="0"/>
          </a:p>
        </p:txBody>
      </p:sp>
      <p:sp>
        <p:nvSpPr>
          <p:cNvPr id="3" name="Content Placeholder 2"/>
          <p:cNvSpPr>
            <a:spLocks noGrp="1"/>
          </p:cNvSpPr>
          <p:nvPr>
            <p:ph idx="1"/>
          </p:nvPr>
        </p:nvSpPr>
        <p:spPr/>
        <p:txBody>
          <a:bodyPr/>
          <a:lstStyle/>
          <a:p>
            <a:endParaRPr lang="es-ES"/>
          </a:p>
        </p:txBody>
      </p:sp>
      <p:pic>
        <p:nvPicPr>
          <p:cNvPr id="4" name="Picture 2"/>
          <p:cNvPicPr>
            <a:picLocks noChangeAspect="1" noChangeArrowheads="1"/>
          </p:cNvPicPr>
          <p:nvPr/>
        </p:nvPicPr>
        <p:blipFill>
          <a:blip r:embed="rId3"/>
          <a:srcRect/>
          <a:stretch>
            <a:fillRect/>
          </a:stretch>
        </p:blipFill>
        <p:spPr bwMode="auto">
          <a:xfrm>
            <a:off x="304800" y="914400"/>
            <a:ext cx="8458200" cy="5943600"/>
          </a:xfrm>
          <a:prstGeom prst="rect">
            <a:avLst/>
          </a:prstGeom>
          <a:noFill/>
          <a:ln w="9525">
            <a:noFill/>
            <a:miter lim="800000"/>
            <a:headEnd/>
            <a:tailEnd/>
          </a:ln>
          <a:effectLst/>
        </p:spPr>
      </p:pic>
      <p:sp>
        <p:nvSpPr>
          <p:cNvPr id="5" name="Rounded Rectangle 4"/>
          <p:cNvSpPr/>
          <p:nvPr/>
        </p:nvSpPr>
        <p:spPr>
          <a:xfrm>
            <a:off x="7796744" y="2286000"/>
            <a:ext cx="762000" cy="381000"/>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6" name="TextBox 5"/>
          <p:cNvSpPr txBox="1"/>
          <p:nvPr/>
        </p:nvSpPr>
        <p:spPr>
          <a:xfrm>
            <a:off x="6172200" y="2286000"/>
            <a:ext cx="1523999" cy="1200329"/>
          </a:xfrm>
          <a:prstGeom prst="rect">
            <a:avLst/>
          </a:prstGeom>
          <a:noFill/>
        </p:spPr>
        <p:txBody>
          <a:bodyPr wrap="square" rtlCol="0">
            <a:spAutoFit/>
          </a:bodyPr>
          <a:lstStyle/>
          <a:p>
            <a:r>
              <a:rPr lang="es-ES" sz="2400" b="1" dirty="0" smtClean="0">
                <a:solidFill>
                  <a:srgbClr val="FF0000"/>
                </a:solidFill>
              </a:rPr>
              <a:t>Activar el modo de Edición</a:t>
            </a:r>
            <a:endParaRPr lang="es-ES" sz="2400" b="1" dirty="0">
              <a:solidFill>
                <a:srgbClr val="FF0000"/>
              </a:solidFill>
            </a:endParaRPr>
          </a:p>
        </p:txBody>
      </p:sp>
      <p:cxnSp>
        <p:nvCxnSpPr>
          <p:cNvPr id="8" name="Straight Arrow Connector 7"/>
          <p:cNvCxnSpPr>
            <a:endCxn id="5" idx="1"/>
          </p:cNvCxnSpPr>
          <p:nvPr/>
        </p:nvCxnSpPr>
        <p:spPr>
          <a:xfrm flipV="1">
            <a:off x="7543800" y="2476500"/>
            <a:ext cx="252944" cy="190500"/>
          </a:xfrm>
          <a:prstGeom prst="straightConnector1">
            <a:avLst/>
          </a:prstGeom>
          <a:ln w="34925">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s-ES" dirty="0" smtClean="0"/>
              <a:t>Editar Tema</a:t>
            </a:r>
            <a:endParaRPr lang="es-ES" dirty="0"/>
          </a:p>
        </p:txBody>
      </p:sp>
      <p:pic>
        <p:nvPicPr>
          <p:cNvPr id="2050" name="Picture 2"/>
          <p:cNvPicPr>
            <a:picLocks noChangeAspect="1" noChangeArrowheads="1"/>
          </p:cNvPicPr>
          <p:nvPr/>
        </p:nvPicPr>
        <p:blipFill>
          <a:blip r:embed="rId3"/>
          <a:srcRect/>
          <a:stretch>
            <a:fillRect/>
          </a:stretch>
        </p:blipFill>
        <p:spPr bwMode="auto">
          <a:xfrm>
            <a:off x="838200" y="1828800"/>
            <a:ext cx="6882653" cy="42291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dirty="0" smtClean="0"/>
              <a:t>Editar de título del tema</a:t>
            </a:r>
            <a:endParaRPr lang="es-ES" dirty="0"/>
          </a:p>
        </p:txBody>
      </p:sp>
      <p:sp>
        <p:nvSpPr>
          <p:cNvPr id="3" name="Content Placeholder 2"/>
          <p:cNvSpPr>
            <a:spLocks noGrp="1"/>
          </p:cNvSpPr>
          <p:nvPr>
            <p:ph idx="1"/>
          </p:nvPr>
        </p:nvSpPr>
        <p:spPr>
          <a:xfrm>
            <a:off x="1219200" y="1600200"/>
            <a:ext cx="7696200" cy="4525963"/>
          </a:xfrm>
        </p:spPr>
        <p:txBody>
          <a:bodyPr/>
          <a:lstStyle/>
          <a:p>
            <a:endParaRPr lang="es-ES" dirty="0"/>
          </a:p>
        </p:txBody>
      </p:sp>
      <p:pic>
        <p:nvPicPr>
          <p:cNvPr id="3074" name="Picture 2"/>
          <p:cNvPicPr>
            <a:picLocks noChangeAspect="1" noChangeArrowheads="1"/>
          </p:cNvPicPr>
          <p:nvPr/>
        </p:nvPicPr>
        <p:blipFill>
          <a:blip r:embed="rId3"/>
          <a:srcRect/>
          <a:stretch>
            <a:fillRect/>
          </a:stretch>
        </p:blipFill>
        <p:spPr bwMode="auto">
          <a:xfrm>
            <a:off x="228601" y="1524000"/>
            <a:ext cx="8001000" cy="4648200"/>
          </a:xfrm>
          <a:prstGeom prst="rect">
            <a:avLst/>
          </a:prstGeom>
          <a:noFill/>
          <a:ln w="9525">
            <a:noFill/>
            <a:miter lim="800000"/>
            <a:headEnd/>
            <a:tailEnd/>
          </a:ln>
          <a:effectLst/>
        </p:spPr>
      </p:pic>
      <p:cxnSp>
        <p:nvCxnSpPr>
          <p:cNvPr id="6" name="Straight Arrow Connector 5"/>
          <p:cNvCxnSpPr/>
          <p:nvPr/>
        </p:nvCxnSpPr>
        <p:spPr>
          <a:xfrm flipV="1">
            <a:off x="1143000" y="3505200"/>
            <a:ext cx="685800" cy="457200"/>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sp>
        <p:nvSpPr>
          <p:cNvPr id="7" name="TextBox 6"/>
          <p:cNvSpPr txBox="1"/>
          <p:nvPr/>
        </p:nvSpPr>
        <p:spPr>
          <a:xfrm>
            <a:off x="381000" y="3962400"/>
            <a:ext cx="1752600" cy="923330"/>
          </a:xfrm>
          <a:prstGeom prst="rect">
            <a:avLst/>
          </a:prstGeom>
          <a:noFill/>
        </p:spPr>
        <p:txBody>
          <a:bodyPr wrap="square" rtlCol="0">
            <a:spAutoFit/>
          </a:bodyPr>
          <a:lstStyle/>
          <a:p>
            <a:r>
              <a:rPr lang="es-ES" dirty="0" smtClean="0">
                <a:solidFill>
                  <a:srgbClr val="FF0000"/>
                </a:solidFill>
              </a:rPr>
              <a:t>Editor de archivos expandido</a:t>
            </a:r>
          </a:p>
        </p:txBody>
      </p:sp>
      <p:cxnSp>
        <p:nvCxnSpPr>
          <p:cNvPr id="9" name="Straight Arrow Connector 8"/>
          <p:cNvCxnSpPr>
            <a:stCxn id="10" idx="1"/>
          </p:cNvCxnSpPr>
          <p:nvPr/>
        </p:nvCxnSpPr>
        <p:spPr>
          <a:xfrm rot="10800000" flipV="1">
            <a:off x="2057400" y="2394466"/>
            <a:ext cx="457200" cy="120134"/>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sp>
        <p:nvSpPr>
          <p:cNvPr id="10" name="TextBox 9"/>
          <p:cNvSpPr txBox="1"/>
          <p:nvPr/>
        </p:nvSpPr>
        <p:spPr>
          <a:xfrm>
            <a:off x="2514600" y="2209800"/>
            <a:ext cx="5859617" cy="369332"/>
          </a:xfrm>
          <a:prstGeom prst="rect">
            <a:avLst/>
          </a:prstGeom>
          <a:noFill/>
        </p:spPr>
        <p:txBody>
          <a:bodyPr wrap="none" rtlCol="0">
            <a:spAutoFit/>
          </a:bodyPr>
          <a:lstStyle/>
          <a:p>
            <a:r>
              <a:rPr lang="es-ES" dirty="0" smtClean="0">
                <a:solidFill>
                  <a:srgbClr val="FF0000"/>
                </a:solidFill>
              </a:rPr>
              <a:t>Habilitar para personalizar el título y poner la imagen debajo</a:t>
            </a:r>
            <a:endParaRPr lang="es-ES" dirty="0">
              <a:solidFill>
                <a:srgbClr val="FF0000"/>
              </a:solidFill>
            </a:endParaRPr>
          </a:p>
        </p:txBody>
      </p:sp>
      <p:cxnSp>
        <p:nvCxnSpPr>
          <p:cNvPr id="15" name="Straight Arrow Connector 14"/>
          <p:cNvCxnSpPr>
            <a:stCxn id="16" idx="1"/>
          </p:cNvCxnSpPr>
          <p:nvPr/>
        </p:nvCxnSpPr>
        <p:spPr>
          <a:xfrm rot="10800000" flipV="1">
            <a:off x="4495800" y="2927866"/>
            <a:ext cx="381000" cy="120134"/>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sp>
        <p:nvSpPr>
          <p:cNvPr id="16" name="TextBox 15"/>
          <p:cNvSpPr txBox="1"/>
          <p:nvPr/>
        </p:nvSpPr>
        <p:spPr>
          <a:xfrm>
            <a:off x="4876800" y="2743200"/>
            <a:ext cx="2570960" cy="369332"/>
          </a:xfrm>
          <a:prstGeom prst="rect">
            <a:avLst/>
          </a:prstGeom>
          <a:noFill/>
        </p:spPr>
        <p:txBody>
          <a:bodyPr wrap="none" rtlCol="0">
            <a:spAutoFit/>
          </a:bodyPr>
          <a:lstStyle/>
          <a:p>
            <a:r>
              <a:rPr lang="es-ES" dirty="0" smtClean="0">
                <a:solidFill>
                  <a:srgbClr val="FF0000"/>
                </a:solidFill>
              </a:rPr>
              <a:t>Ícono para añadir imagen</a:t>
            </a:r>
            <a:endParaRPr lang="es-ES" dirty="0">
              <a:solidFill>
                <a:srgbClr val="FF0000"/>
              </a:solidFill>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dirty="0" smtClean="0">
                <a:solidFill>
                  <a:srgbClr val="FF0000"/>
                </a:solidFill>
              </a:rPr>
              <a:t>***</a:t>
            </a:r>
            <a:r>
              <a:rPr lang="es-ES" dirty="0" smtClean="0"/>
              <a:t>Actividad Práctica</a:t>
            </a:r>
            <a:endParaRPr lang="es-ES" dirty="0"/>
          </a:p>
        </p:txBody>
      </p:sp>
      <p:sp>
        <p:nvSpPr>
          <p:cNvPr id="3" name="Content Placeholder 2"/>
          <p:cNvSpPr>
            <a:spLocks noGrp="1"/>
          </p:cNvSpPr>
          <p:nvPr>
            <p:ph idx="1"/>
          </p:nvPr>
        </p:nvSpPr>
        <p:spPr/>
        <p:txBody>
          <a:bodyPr/>
          <a:lstStyle/>
          <a:p>
            <a:r>
              <a:rPr lang="es-AR" dirty="0" smtClean="0"/>
              <a:t>Acceda a su curso donde tiene el rol de profesor.</a:t>
            </a:r>
          </a:p>
          <a:p>
            <a:r>
              <a:rPr lang="es-AR" dirty="0" smtClean="0"/>
              <a:t>Cambie el título del tema por el de la unidad que va a trabajar en este curso. Puede modificar otros temas del curso y poner imágenes.  </a:t>
            </a:r>
            <a:endParaRPr lang="es-ES" dirty="0" smtClean="0"/>
          </a:p>
          <a:p>
            <a:pPr>
              <a:buNone/>
            </a:pPr>
            <a:endParaRPr lang="es-ES" dirty="0"/>
          </a:p>
        </p:txBody>
      </p:sp>
      <p:pic>
        <p:nvPicPr>
          <p:cNvPr id="4" name="Picture 2"/>
          <p:cNvPicPr>
            <a:picLocks noChangeAspect="1" noChangeArrowheads="1"/>
          </p:cNvPicPr>
          <p:nvPr/>
        </p:nvPicPr>
        <p:blipFill>
          <a:blip r:embed="rId3"/>
          <a:srcRect/>
          <a:stretch>
            <a:fillRect/>
          </a:stretch>
        </p:blipFill>
        <p:spPr bwMode="auto">
          <a:xfrm>
            <a:off x="633248" y="5105400"/>
            <a:ext cx="814552" cy="762000"/>
          </a:xfrm>
          <a:prstGeom prst="rect">
            <a:avLst/>
          </a:prstGeom>
          <a:noFill/>
          <a:ln w="9525">
            <a:noFill/>
            <a:miter lim="800000"/>
            <a:headEnd/>
            <a:tailEnd/>
          </a:ln>
          <a:effectLst/>
        </p:spPr>
      </p:pic>
      <p:sp>
        <p:nvSpPr>
          <p:cNvPr id="5" name="Rectangle 4"/>
          <p:cNvSpPr/>
          <p:nvPr/>
        </p:nvSpPr>
        <p:spPr>
          <a:xfrm>
            <a:off x="1447800" y="5334000"/>
            <a:ext cx="4243021" cy="523220"/>
          </a:xfrm>
          <a:prstGeom prst="rect">
            <a:avLst/>
          </a:prstGeom>
        </p:spPr>
        <p:txBody>
          <a:bodyPr wrap="none">
            <a:spAutoFit/>
          </a:bodyPr>
          <a:lstStyle/>
          <a:p>
            <a:r>
              <a:rPr lang="es-ES" sz="2800" dirty="0" smtClean="0"/>
              <a:t>Ícono para Añadir imágenes</a:t>
            </a:r>
            <a:endParaRPr lang="es-ES" sz="2800"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1092</TotalTime>
  <Words>1152</Words>
  <Application>Microsoft Office PowerPoint</Application>
  <PresentationFormat>On-screen Show (4:3)</PresentationFormat>
  <Paragraphs>90</Paragraphs>
  <Slides>15</Slides>
  <Notes>11</Notes>
  <HiddenSlides>0</HiddenSlides>
  <MMClips>0</MMClips>
  <ScaleCrop>false</ScaleCrop>
  <HeadingPairs>
    <vt:vector size="4" baseType="variant">
      <vt:variant>
        <vt:lpstr>Theme</vt:lpstr>
      </vt:variant>
      <vt:variant>
        <vt:i4>1</vt:i4>
      </vt:variant>
      <vt:variant>
        <vt:lpstr>Slide Titles</vt:lpstr>
      </vt:variant>
      <vt:variant>
        <vt:i4>15</vt:i4>
      </vt:variant>
    </vt:vector>
  </HeadingPairs>
  <TitlesOfParts>
    <vt:vector size="16" baseType="lpstr">
      <vt:lpstr>Office Theme</vt:lpstr>
      <vt:lpstr>Introducción a la estructura del EVEA. Modo de Edición Configuración de cursos en Moodle. </vt:lpstr>
      <vt:lpstr>Slide 2</vt:lpstr>
      <vt:lpstr>Slide 3</vt:lpstr>
      <vt:lpstr>Parte inferior</vt:lpstr>
      <vt:lpstr>Secciones o temas del curso</vt:lpstr>
      <vt:lpstr>Modo de Edición</vt:lpstr>
      <vt:lpstr>Editar Tema</vt:lpstr>
      <vt:lpstr>Editar de título del tema</vt:lpstr>
      <vt:lpstr>***Actividad Práctica</vt:lpstr>
      <vt:lpstr>¡Importante!</vt:lpstr>
      <vt:lpstr>Ajustes del curso Bloque Administración/ Editar ajustes</vt:lpstr>
      <vt:lpstr>Ajustes del curso: principales elementos a configurar</vt:lpstr>
      <vt:lpstr>Ajustes del curso: principales elementos a configurar</vt:lpstr>
      <vt:lpstr>***Actividad práctica: configuración y edición del EVEA individual </vt:lpstr>
      <vt:lpstr>Slide 15</vt:lpstr>
    </vt:vector>
  </TitlesOfParts>
  <Company>Toshiba</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Revisor</dc:creator>
  <cp:lastModifiedBy>Revisor</cp:lastModifiedBy>
  <cp:revision>49</cp:revision>
  <dcterms:created xsi:type="dcterms:W3CDTF">2021-04-04T03:55:07Z</dcterms:created>
  <dcterms:modified xsi:type="dcterms:W3CDTF">2022-04-15T08:08:16Z</dcterms:modified>
</cp:coreProperties>
</file>