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7" r:id="rId2"/>
    <p:sldId id="279" r:id="rId3"/>
    <p:sldId id="302" r:id="rId4"/>
    <p:sldId id="303" r:id="rId5"/>
    <p:sldId id="304" r:id="rId6"/>
    <p:sldId id="280" r:id="rId7"/>
    <p:sldId id="281" r:id="rId8"/>
    <p:sldId id="282" r:id="rId9"/>
    <p:sldId id="283" r:id="rId10"/>
    <p:sldId id="284" r:id="rId11"/>
    <p:sldId id="285" r:id="rId12"/>
    <p:sldId id="301" r:id="rId13"/>
    <p:sldId id="286" r:id="rId14"/>
    <p:sldId id="305" r:id="rId15"/>
    <p:sldId id="306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399"/>
    <a:srgbClr val="6CA5D8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B6A7F-EB15-4825-844B-D0ADA9F41D32}" type="datetimeFigureOut">
              <a:rPr lang="es-ES" smtClean="0"/>
              <a:t>13/03/2019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486E08-7838-445D-B35B-FE303A9E82C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0169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R/ cualitativas ordinal y nominal y cuantitativas discretas y continuas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Planificación de la investigación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Recolección de la información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Procesamiento de la información (análisis de los datos) 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Organización (clasificar variables, hacer conteo y tablas de distribución)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Resumen (aplicar  medidas de tendencia central, medidas de dispersión y posición relativa)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Presentación</a:t>
            </a:r>
          </a:p>
          <a:p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   d) Análisis e interpretación de los resultados.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Organización (clasificar variables, hacer conteo y tablas de distribución)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Resumen (aplicar  medidas de tendencia central, medidas de dispersión y posición relativa)</a:t>
            </a:r>
          </a:p>
          <a:p>
            <a:pPr lvl="0"/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Presentación</a:t>
            </a:r>
          </a:p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86E08-7838-445D-B35B-FE303A9E82C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5594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A simple vista puedo responder en el consultorio A.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el A, 1 de cada 5 mujeres es hipertensa (0.20) y en el B 1 de cada 4 mujeres (0.25)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486E08-7838-445D-B35B-FE303A9E82C6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806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AutoShape 34"/>
          <p:cNvSpPr>
            <a:spLocks noChangeArrowheads="1"/>
          </p:cNvSpPr>
          <p:nvPr/>
        </p:nvSpPr>
        <p:spPr bwMode="gray">
          <a:xfrm flipH="1">
            <a:off x="684213" y="4494213"/>
            <a:ext cx="647700" cy="444500"/>
          </a:xfrm>
          <a:prstGeom prst="homePlate">
            <a:avLst>
              <a:gd name="adj" fmla="val 36429"/>
            </a:avLst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3110" name="AutoShape 38"/>
          <p:cNvSpPr>
            <a:spLocks noChangeArrowheads="1"/>
          </p:cNvSpPr>
          <p:nvPr/>
        </p:nvSpPr>
        <p:spPr bwMode="gray">
          <a:xfrm flipH="1">
            <a:off x="914400" y="4495800"/>
            <a:ext cx="647700" cy="449263"/>
          </a:xfrm>
          <a:prstGeom prst="homePlate">
            <a:avLst>
              <a:gd name="adj" fmla="val 36042"/>
            </a:avLst>
          </a:prstGeom>
          <a:gradFill rotWithShape="1">
            <a:gsLst>
              <a:gs pos="0">
                <a:schemeClr val="accent2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grpSp>
        <p:nvGrpSpPr>
          <p:cNvPr id="3120" name="Group 48"/>
          <p:cNvGrpSpPr>
            <a:grpSpLocks/>
          </p:cNvGrpSpPr>
          <p:nvPr/>
        </p:nvGrpSpPr>
        <p:grpSpPr bwMode="auto">
          <a:xfrm>
            <a:off x="1204913" y="4495800"/>
            <a:ext cx="7939087" cy="471488"/>
            <a:chOff x="759" y="2832"/>
            <a:chExt cx="5001" cy="297"/>
          </a:xfrm>
        </p:grpSpPr>
        <p:sp>
          <p:nvSpPr>
            <p:cNvPr id="3114" name="Rectangle 42"/>
            <p:cNvSpPr>
              <a:spLocks noChangeArrowheads="1"/>
            </p:cNvSpPr>
            <p:nvPr userDrawn="1"/>
          </p:nvSpPr>
          <p:spPr bwMode="gray">
            <a:xfrm>
              <a:off x="953" y="2832"/>
              <a:ext cx="4807" cy="297"/>
            </a:xfrm>
            <a:prstGeom prst="rect">
              <a:avLst/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16" name="AutoShape 44"/>
            <p:cNvSpPr>
              <a:spLocks noChangeArrowheads="1"/>
            </p:cNvSpPr>
            <p:nvPr userDrawn="1"/>
          </p:nvSpPr>
          <p:spPr bwMode="gray">
            <a:xfrm flipH="1">
              <a:off x="759" y="2832"/>
              <a:ext cx="393" cy="288"/>
            </a:xfrm>
            <a:prstGeom prst="homePlate">
              <a:avLst>
                <a:gd name="adj" fmla="val 34115"/>
              </a:avLst>
            </a:prstGeom>
            <a:solidFill>
              <a:srgbClr val="00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685800" y="3033713"/>
            <a:ext cx="7239000" cy="1371600"/>
          </a:xfrm>
          <a:effectLst>
            <a:outerShdw dist="28398" dir="1593903" algn="ctr" rotWithShape="0">
              <a:schemeClr val="bg1"/>
            </a:outerShdw>
          </a:effectLst>
        </p:spPr>
        <p:txBody>
          <a:bodyPr/>
          <a:lstStyle>
            <a:lvl1pPr algn="l">
              <a:defRPr sz="40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553200"/>
            <a:ext cx="2133600" cy="168275"/>
          </a:xfrm>
        </p:spPr>
        <p:txBody>
          <a:bodyPr/>
          <a:lstStyle>
            <a:lvl1pPr>
              <a:defRPr sz="14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553200"/>
            <a:ext cx="2895600" cy="168275"/>
          </a:xfrm>
        </p:spPr>
        <p:txBody>
          <a:bodyPr/>
          <a:lstStyle>
            <a:lvl1pPr algn="ctr">
              <a:defRPr sz="14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effectLst/>
              </a:defRPr>
            </a:lvl1pPr>
          </a:lstStyle>
          <a:p>
            <a:fld id="{33655FB1-DDF6-4395-AACF-C3EBFD63A034}" type="slidenum">
              <a:rPr lang="en-US"/>
              <a:pPr/>
              <a:t>‹Nº›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black">
          <a:xfrm>
            <a:off x="7302500" y="304800"/>
            <a:ext cx="1460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Verdana" pitchFamily="34" charset="0"/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600200" y="4505325"/>
            <a:ext cx="75438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07E0C1-A587-481D-B303-40E70C7FAA0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4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202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202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7EFDF-450E-4FF7-8E57-AF5D3510D2A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05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2238"/>
            <a:ext cx="7467600" cy="56356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es-ES" smtClean="0"/>
              <a:t>Haga clic en el icono para agregar una tabla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1524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2638" y="64611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048000" y="6483350"/>
            <a:ext cx="2133600" cy="241300"/>
          </a:xfrm>
        </p:spPr>
        <p:txBody>
          <a:bodyPr/>
          <a:lstStyle>
            <a:lvl1pPr>
              <a:defRPr/>
            </a:lvl1pPr>
          </a:lstStyle>
          <a:p>
            <a:fld id="{10A121E5-B01B-4B7A-8A3D-0747F263A5A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4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FF7DE-1743-474A-9CCE-8FAFA93ADEEE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17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707844-BC98-4EA1-B8A2-69A648B964CD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45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EB1F8-E4A6-4F79-A906-278998524998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1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67DAC6-2E64-47D3-B107-BA70CC456F1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28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3DF84-756B-4533-B68C-D5C33A61C4C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1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01863-82AF-4F4E-9CFB-F65BF7812764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9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10BFC-AA97-4F7E-B8A9-3E377FFF45DF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35F34-28EA-4A39-A05B-8C7FB2AD6A10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Line 30"/>
          <p:cNvSpPr>
            <a:spLocks noChangeShapeType="1"/>
          </p:cNvSpPr>
          <p:nvPr/>
        </p:nvSpPr>
        <p:spPr bwMode="auto">
          <a:xfrm>
            <a:off x="250825" y="650875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gray">
          <a:xfrm>
            <a:off x="8859838" y="0"/>
            <a:ext cx="284162" cy="68849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64" name="AutoShape 40"/>
          <p:cNvSpPr>
            <a:spLocks noChangeArrowheads="1"/>
          </p:cNvSpPr>
          <p:nvPr/>
        </p:nvSpPr>
        <p:spPr bwMode="gray">
          <a:xfrm rot="10800000" flipH="1">
            <a:off x="83534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65" name="AutoShape 41"/>
          <p:cNvSpPr>
            <a:spLocks noChangeArrowheads="1"/>
          </p:cNvSpPr>
          <p:nvPr/>
        </p:nvSpPr>
        <p:spPr bwMode="gray">
          <a:xfrm rot="10800000" flipH="1">
            <a:off x="78962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4611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r>
              <a:rPr lang="en-US"/>
              <a:t>www.thmemgallery.com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2638" y="646112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ltGray">
          <a:xfrm>
            <a:off x="8859838" y="0"/>
            <a:ext cx="284162" cy="6884988"/>
          </a:xfrm>
          <a:prstGeom prst="rect">
            <a:avLst/>
          </a:prstGeom>
          <a:gradFill rotWithShape="1">
            <a:gsLst>
              <a:gs pos="0">
                <a:schemeClr val="tx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57" name="AutoShape 33"/>
          <p:cNvSpPr>
            <a:spLocks noChangeArrowheads="1"/>
          </p:cNvSpPr>
          <p:nvPr/>
        </p:nvSpPr>
        <p:spPr bwMode="ltGray">
          <a:xfrm rot="10800000" flipH="1">
            <a:off x="83534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55" name="AutoShape 31"/>
          <p:cNvSpPr>
            <a:spLocks noChangeArrowheads="1"/>
          </p:cNvSpPr>
          <p:nvPr/>
        </p:nvSpPr>
        <p:spPr bwMode="ltGray">
          <a:xfrm rot="10800000" flipH="1">
            <a:off x="7896225" y="0"/>
            <a:ext cx="685800" cy="755650"/>
          </a:xfrm>
          <a:prstGeom prst="homePlate">
            <a:avLst>
              <a:gd name="adj" fmla="val 25000"/>
            </a:avLst>
          </a:prstGeom>
          <a:gradFill rotWithShape="1">
            <a:gsLst>
              <a:gs pos="0">
                <a:srgbClr val="000066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67" name="AutoShape 43"/>
          <p:cNvSpPr>
            <a:spLocks noChangeArrowheads="1"/>
          </p:cNvSpPr>
          <p:nvPr/>
        </p:nvSpPr>
        <p:spPr bwMode="gray">
          <a:xfrm rot="10800000" flipH="1">
            <a:off x="7604125" y="0"/>
            <a:ext cx="549275" cy="755650"/>
          </a:xfrm>
          <a:prstGeom prst="homePlate">
            <a:avLst>
              <a:gd name="adj" fmla="val 25000"/>
            </a:avLst>
          </a:prstGeom>
          <a:solidFill>
            <a:srgbClr val="6CA5D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68" name="Rectangle 44"/>
          <p:cNvSpPr>
            <a:spLocks noChangeArrowheads="1"/>
          </p:cNvSpPr>
          <p:nvPr/>
        </p:nvSpPr>
        <p:spPr bwMode="gray">
          <a:xfrm>
            <a:off x="3886200" y="0"/>
            <a:ext cx="3825875" cy="758825"/>
          </a:xfrm>
          <a:prstGeom prst="rect">
            <a:avLst/>
          </a:prstGeom>
          <a:gradFill rotWithShape="1">
            <a:gsLst>
              <a:gs pos="0">
                <a:srgbClr val="6CA5D8">
                  <a:gamma/>
                  <a:tint val="0"/>
                  <a:invGamma/>
                </a:srgbClr>
              </a:gs>
              <a:gs pos="100000">
                <a:srgbClr val="6CA5D8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sp>
        <p:nvSpPr>
          <p:cNvPr id="1058" name="AutoShape 34"/>
          <p:cNvSpPr>
            <a:spLocks noChangeArrowheads="1"/>
          </p:cNvSpPr>
          <p:nvPr/>
        </p:nvSpPr>
        <p:spPr bwMode="gray">
          <a:xfrm rot="10800000" flipH="1">
            <a:off x="7477125" y="0"/>
            <a:ext cx="676275" cy="752475"/>
          </a:xfrm>
          <a:prstGeom prst="homePlate">
            <a:avLst>
              <a:gd name="adj" fmla="val 25000"/>
            </a:avLst>
          </a:prstGeom>
          <a:solidFill>
            <a:srgbClr val="6CA5D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/>
          </a:p>
        </p:txBody>
      </p:sp>
      <p:graphicFrame>
        <p:nvGraphicFramePr>
          <p:cNvPr id="1052" name="Object 28"/>
          <p:cNvGraphicFramePr>
            <a:graphicFrameLocks noChangeAspect="1"/>
          </p:cNvGraphicFramePr>
          <p:nvPr/>
        </p:nvGraphicFramePr>
        <p:xfrm>
          <a:off x="0" y="11113"/>
          <a:ext cx="3910013" cy="3757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Image" r:id="rId15" imgW="5320635" imgH="5168254" progId="">
                  <p:embed/>
                </p:oleObj>
              </mc:Choice>
              <mc:Fallback>
                <p:oleObj name="Image" r:id="rId15" imgW="5320635" imgH="5168254" progId="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2345" t="23158"/>
                      <a:stretch>
                        <a:fillRect/>
                      </a:stretch>
                    </p:blipFill>
                    <p:spPr bwMode="auto">
                      <a:xfrm>
                        <a:off x="0" y="11113"/>
                        <a:ext cx="3910013" cy="3757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7DB038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66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0C0C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22238"/>
            <a:ext cx="7467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0" y="6483350"/>
            <a:ext cx="2133600" cy="24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fld id="{F818C72F-689C-41CA-A247-B5694D3FE5DD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5 CuadroTexto"/>
          <p:cNvSpPr txBox="1">
            <a:spLocks noChangeArrowheads="1"/>
          </p:cNvSpPr>
          <p:nvPr/>
        </p:nvSpPr>
        <p:spPr bwMode="auto">
          <a:xfrm>
            <a:off x="1908175" y="34925"/>
            <a:ext cx="5400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2400" b="1" dirty="0">
                <a:solidFill>
                  <a:srgbClr val="000000"/>
                </a:solidFill>
              </a:rPr>
              <a:t>Facultad de </a:t>
            </a:r>
            <a:r>
              <a:rPr lang="es-ES" sz="2400" b="1" dirty="0" smtClean="0">
                <a:solidFill>
                  <a:srgbClr val="000000"/>
                </a:solidFill>
              </a:rPr>
              <a:t>Enfermería “ Lidia doce” </a:t>
            </a:r>
            <a:endParaRPr lang="es-ES" sz="2400" b="1" dirty="0">
              <a:solidFill>
                <a:srgbClr val="000000"/>
              </a:solidFill>
            </a:endParaRPr>
          </a:p>
        </p:txBody>
      </p:sp>
      <p:sp>
        <p:nvSpPr>
          <p:cNvPr id="27" name="6 CuadroTexto"/>
          <p:cNvSpPr txBox="1">
            <a:spLocks noChangeArrowheads="1"/>
          </p:cNvSpPr>
          <p:nvPr/>
        </p:nvSpPr>
        <p:spPr bwMode="auto">
          <a:xfrm>
            <a:off x="179512" y="620713"/>
            <a:ext cx="86409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400" b="1">
                <a:solidFill>
                  <a:schemeClr val="tx1">
                    <a:lumMod val="50000"/>
                  </a:schemeClr>
                </a:solidFill>
                <a:latin typeface="Calibri" pitchFamily="34" charset="0"/>
              </a:defRPr>
            </a:lvl1pPr>
            <a:lvl2pPr marL="742950" indent="-285750">
              <a:defRPr>
                <a:latin typeface="Calibri" pitchFamily="34" charset="0"/>
              </a:defRPr>
            </a:lvl2pPr>
            <a:lvl3pPr marL="1143000" indent="-228600">
              <a:defRPr>
                <a:latin typeface="Calibri" pitchFamily="34" charset="0"/>
              </a:defRPr>
            </a:lvl3pPr>
            <a:lvl4pPr marL="1600200" indent="-228600">
              <a:defRPr>
                <a:latin typeface="Calibri" pitchFamily="34" charset="0"/>
              </a:defRPr>
            </a:lvl4pPr>
            <a:lvl5pPr marL="2057400" indent="-228600">
              <a:defRPr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9pPr>
          </a:lstStyle>
          <a:p>
            <a:r>
              <a:rPr lang="es-ES" dirty="0">
                <a:solidFill>
                  <a:srgbClr val="000000"/>
                </a:solidFill>
              </a:rPr>
              <a:t>Asignatura: </a:t>
            </a:r>
            <a:r>
              <a:rPr lang="es-ES" dirty="0" smtClean="0">
                <a:solidFill>
                  <a:srgbClr val="000000"/>
                </a:solidFill>
              </a:rPr>
              <a:t>Estadística Sanitaria</a:t>
            </a:r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28" name="7 CuadroTexto"/>
          <p:cNvSpPr txBox="1">
            <a:spLocks noChangeArrowheads="1"/>
          </p:cNvSpPr>
          <p:nvPr/>
        </p:nvSpPr>
        <p:spPr bwMode="auto">
          <a:xfrm>
            <a:off x="476250" y="1341438"/>
            <a:ext cx="75517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2400" b="1" dirty="0">
                <a:solidFill>
                  <a:srgbClr val="000000"/>
                </a:solidFill>
              </a:rPr>
              <a:t>Tema </a:t>
            </a:r>
            <a:r>
              <a:rPr lang="es-ES" sz="2400" b="1" dirty="0" smtClean="0">
                <a:solidFill>
                  <a:srgbClr val="000000"/>
                </a:solidFill>
              </a:rPr>
              <a:t>2: Estadística </a:t>
            </a:r>
            <a:r>
              <a:rPr lang="es-ES" sz="2400" b="1" dirty="0">
                <a:solidFill>
                  <a:srgbClr val="000000"/>
                </a:solidFill>
              </a:rPr>
              <a:t>descriptiva</a:t>
            </a:r>
            <a:r>
              <a:rPr lang="es-ES" sz="2400" b="1" dirty="0" smtClean="0">
                <a:solidFill>
                  <a:srgbClr val="000000"/>
                </a:solidFill>
              </a:rPr>
              <a:t>.</a:t>
            </a:r>
            <a:endParaRPr lang="es-ES" sz="2400" b="1" dirty="0">
              <a:solidFill>
                <a:srgbClr val="000000"/>
              </a:solidFill>
            </a:endParaRPr>
          </a:p>
        </p:txBody>
      </p:sp>
      <p:sp>
        <p:nvSpPr>
          <p:cNvPr id="29" name="8 CuadroTexto"/>
          <p:cNvSpPr txBox="1">
            <a:spLocks noChangeArrowheads="1"/>
          </p:cNvSpPr>
          <p:nvPr/>
        </p:nvSpPr>
        <p:spPr bwMode="auto">
          <a:xfrm>
            <a:off x="700088" y="1989138"/>
            <a:ext cx="69682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s-ES" sz="2400" b="1" dirty="0" smtClean="0">
                <a:solidFill>
                  <a:srgbClr val="000000"/>
                </a:solidFill>
              </a:rPr>
              <a:t>Actividad docente </a:t>
            </a:r>
            <a:r>
              <a:rPr lang="es-ES" sz="2400" b="1" dirty="0" smtClean="0">
                <a:solidFill>
                  <a:srgbClr val="000000"/>
                </a:solidFill>
              </a:rPr>
              <a:t>9   </a:t>
            </a:r>
            <a:r>
              <a:rPr lang="es-ES" sz="2400" b="1" dirty="0">
                <a:solidFill>
                  <a:srgbClr val="000000"/>
                </a:solidFill>
              </a:rPr>
              <a:t>Tipo Conferencia.</a:t>
            </a:r>
          </a:p>
        </p:txBody>
      </p:sp>
      <p:sp>
        <p:nvSpPr>
          <p:cNvPr id="8" name="4 CuadroTexto"/>
          <p:cNvSpPr txBox="1">
            <a:spLocks noChangeArrowheads="1"/>
          </p:cNvSpPr>
          <p:nvPr/>
        </p:nvSpPr>
        <p:spPr bwMode="auto">
          <a:xfrm>
            <a:off x="323527" y="3356992"/>
            <a:ext cx="8496943" cy="1628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s-VE" sz="3200" dirty="0">
                <a:solidFill>
                  <a:srgbClr val="000000"/>
                </a:solidFill>
              </a:rPr>
              <a:t>Medidas para resumir datos cualitativos. </a:t>
            </a:r>
            <a:endParaRPr lang="es-VE" sz="3200" dirty="0" smtClean="0">
              <a:solidFill>
                <a:srgbClr val="000000"/>
              </a:solidFill>
            </a:endParaRPr>
          </a:p>
          <a:p>
            <a:pPr algn="just" eaLnBrk="1" hangingPunct="1"/>
            <a:r>
              <a:rPr lang="es-VE" sz="3200" dirty="0" smtClean="0">
                <a:solidFill>
                  <a:srgbClr val="000000"/>
                </a:solidFill>
              </a:rPr>
              <a:t>Razón</a:t>
            </a:r>
            <a:r>
              <a:rPr lang="es-VE" sz="3200" dirty="0">
                <a:solidFill>
                  <a:srgbClr val="000000"/>
                </a:solidFill>
              </a:rPr>
              <a:t>, índice, proporción, porcentaje y tasa. </a:t>
            </a:r>
            <a:endParaRPr lang="es-VE" sz="3200" dirty="0" smtClean="0">
              <a:solidFill>
                <a:srgbClr val="000000"/>
              </a:solidFill>
            </a:endParaRPr>
          </a:p>
          <a:p>
            <a:pPr algn="just" eaLnBrk="1" hangingPunct="1"/>
            <a:r>
              <a:rPr lang="es-VE" sz="3200" dirty="0" smtClean="0">
                <a:solidFill>
                  <a:srgbClr val="000000"/>
                </a:solidFill>
              </a:rPr>
              <a:t>Cálculo </a:t>
            </a:r>
            <a:r>
              <a:rPr lang="es-VE" sz="3200" dirty="0">
                <a:solidFill>
                  <a:srgbClr val="000000"/>
                </a:solidFill>
              </a:rPr>
              <a:t>e interpretación. Ejemplos.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205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s-ES" sz="2800" dirty="0">
                <a:solidFill>
                  <a:srgbClr val="000000"/>
                </a:solidFill>
              </a:rPr>
              <a:t>Razón 	</a:t>
            </a:r>
          </a:p>
          <a:p>
            <a:pPr eaLnBrk="1" hangingPunct="1">
              <a:spcBef>
                <a:spcPct val="20000"/>
              </a:spcBef>
            </a:pPr>
            <a:r>
              <a:rPr lang="es-ES" sz="2800" dirty="0">
                <a:solidFill>
                  <a:srgbClr val="000000"/>
                </a:solidFill>
              </a:rPr>
              <a:t>Interpretación:</a:t>
            </a:r>
          </a:p>
          <a:p>
            <a:pPr eaLnBrk="1" hangingPunct="1">
              <a:spcBef>
                <a:spcPct val="20000"/>
              </a:spcBef>
            </a:pPr>
            <a:r>
              <a:rPr lang="es-ES" sz="2800" dirty="0">
                <a:solidFill>
                  <a:srgbClr val="000000"/>
                </a:solidFill>
              </a:rPr>
              <a:t>   Hay 3 hombres por cada mujer.</a:t>
            </a:r>
          </a:p>
          <a:p>
            <a:pPr eaLnBrk="1" hangingPunct="1">
              <a:spcBef>
                <a:spcPct val="20000"/>
              </a:spcBef>
            </a:pPr>
            <a:endParaRPr lang="es-ES" sz="28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s-ES" sz="2800" dirty="0" smtClean="0">
                <a:solidFill>
                  <a:srgbClr val="000000"/>
                </a:solidFill>
              </a:rPr>
              <a:t>Cálculo inverso, es decir (mujeres / hombres), </a:t>
            </a:r>
          </a:p>
          <a:p>
            <a:pPr eaLnBrk="1" hangingPunct="1">
              <a:spcBef>
                <a:spcPct val="20000"/>
              </a:spcBef>
            </a:pPr>
            <a:r>
              <a:rPr lang="es-ES" sz="2800" dirty="0" smtClean="0">
                <a:solidFill>
                  <a:srgbClr val="000000"/>
                </a:solidFill>
              </a:rPr>
              <a:t>   r=0,75 </a:t>
            </a:r>
          </a:p>
          <a:p>
            <a:pPr eaLnBrk="1" hangingPunct="1">
              <a:spcBef>
                <a:spcPct val="20000"/>
              </a:spcBef>
            </a:pPr>
            <a:r>
              <a:rPr lang="es-ES" sz="2800" dirty="0" smtClean="0">
                <a:solidFill>
                  <a:srgbClr val="000000"/>
                </a:solidFill>
              </a:rPr>
              <a:t>Interpretación</a:t>
            </a:r>
            <a:endParaRPr lang="es-ES" sz="28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20000"/>
              </a:spcBef>
            </a:pPr>
            <a:r>
              <a:rPr lang="es-ES" sz="2800" dirty="0" smtClean="0">
                <a:solidFill>
                  <a:srgbClr val="000000"/>
                </a:solidFill>
              </a:rPr>
              <a:t>Hay </a:t>
            </a:r>
            <a:r>
              <a:rPr lang="es-ES" sz="2800" dirty="0">
                <a:solidFill>
                  <a:srgbClr val="000000"/>
                </a:solidFill>
              </a:rPr>
              <a:t>0,75 mujeres por cada hombre </a:t>
            </a:r>
          </a:p>
        </p:txBody>
      </p:sp>
    </p:spTree>
    <p:extLst>
      <p:ext uri="{BB962C8B-B14F-4D97-AF65-F5344CB8AC3E}">
        <p14:creationId xmlns:p14="http://schemas.microsoft.com/office/powerpoint/2010/main" val="41409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908720"/>
            <a:ext cx="2087910" cy="1143000"/>
          </a:xfrm>
        </p:spPr>
        <p:txBody>
          <a:bodyPr/>
          <a:lstStyle/>
          <a:p>
            <a:pPr algn="l" eaLnBrk="1" hangingPunct="1"/>
            <a:r>
              <a:rPr lang="es-E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Índice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6258" y="2276872"/>
            <a:ext cx="8229600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Tx/>
              <a:buNone/>
              <a:defRPr/>
            </a:pPr>
            <a:r>
              <a:rPr lang="es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Es la razón</a:t>
            </a:r>
            <a:r>
              <a:rPr lang="es-ES" sz="28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multiplicada por 100. </a:t>
            </a:r>
          </a:p>
          <a:p>
            <a:pPr eaLnBrk="1" hangingPunct="1">
              <a:buFontTx/>
              <a:buNone/>
              <a:defRPr/>
            </a:pPr>
            <a:r>
              <a:rPr lang="es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Ejemplo: i=0,75*100=75 </a:t>
            </a:r>
          </a:p>
          <a:p>
            <a:pPr eaLnBrk="1" hangingPunct="1">
              <a:buFontTx/>
              <a:buNone/>
              <a:defRPr/>
            </a:pPr>
            <a:endParaRPr lang="es-E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s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Interpretación:</a:t>
            </a:r>
          </a:p>
          <a:p>
            <a:pPr eaLnBrk="1" hangingPunct="1">
              <a:buFontTx/>
              <a:buNone/>
              <a:defRPr/>
            </a:pPr>
            <a:r>
              <a:rPr lang="es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Hay 75 mujeres por cada 100 hombres</a:t>
            </a:r>
          </a:p>
          <a:p>
            <a:pPr eaLnBrk="1" hangingPunct="1">
              <a:buFontTx/>
              <a:buNone/>
              <a:defRPr/>
            </a:pPr>
            <a:r>
              <a:rPr lang="es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 cada 100 hombres hay 75 mujeres.</a:t>
            </a:r>
          </a:p>
          <a:p>
            <a:pPr marL="0" indent="0" eaLnBrk="1" hangingPunct="1">
              <a:buFontTx/>
              <a:buNone/>
              <a:defRPr/>
            </a:pPr>
            <a:endParaRPr lang="es-E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6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251520" y="1078541"/>
            <a:ext cx="8291263" cy="1944216"/>
            <a:chOff x="323528" y="1844824"/>
            <a:chExt cx="8291263" cy="1944216"/>
          </a:xfrm>
        </p:grpSpPr>
        <p:sp>
          <p:nvSpPr>
            <p:cNvPr id="7" name="Rectangle 3"/>
            <p:cNvSpPr txBox="1">
              <a:spLocks noChangeArrowheads="1"/>
            </p:cNvSpPr>
            <p:nvPr/>
          </p:nvSpPr>
          <p:spPr bwMode="auto">
            <a:xfrm>
              <a:off x="323528" y="1844824"/>
              <a:ext cx="3312368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eaLnBrk="1" hangingPunct="1">
                <a:buFontTx/>
                <a:buNone/>
                <a:defRPr/>
              </a:pPr>
              <a:r>
                <a:rPr lang="es-ES" sz="28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Proporción y razón</a:t>
              </a:r>
            </a:p>
          </p:txBody>
        </p:sp>
        <p:sp>
          <p:nvSpPr>
            <p:cNvPr id="10" name="Rectangle 3"/>
            <p:cNvSpPr txBox="1">
              <a:spLocks noChangeArrowheads="1"/>
            </p:cNvSpPr>
            <p:nvPr/>
          </p:nvSpPr>
          <p:spPr bwMode="auto">
            <a:xfrm>
              <a:off x="385191" y="2420888"/>
              <a:ext cx="8229600" cy="1368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s-ES" sz="28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Interpretación: el </a:t>
              </a:r>
              <a:r>
                <a:rPr lang="es-E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valor obtenido </a:t>
              </a:r>
              <a:r>
                <a:rPr lang="es-ES" sz="28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es el número de elementos del numerador que hay por </a:t>
              </a:r>
              <a:r>
                <a:rPr lang="es-E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cada uno</a:t>
              </a:r>
              <a:r>
                <a:rPr lang="es-ES" sz="28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del denominador </a:t>
              </a:r>
              <a:endParaRPr lang="es-E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0" indent="0" eaLnBrk="1" hangingPunct="1">
                <a:buFontTx/>
                <a:buNone/>
                <a:defRPr/>
              </a:pPr>
              <a:endParaRPr lang="es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2 Grupo"/>
          <p:cNvGrpSpPr/>
          <p:nvPr/>
        </p:nvGrpSpPr>
        <p:grpSpPr>
          <a:xfrm>
            <a:off x="315399" y="3439654"/>
            <a:ext cx="8348804" cy="1934142"/>
            <a:chOff x="374508" y="4221088"/>
            <a:chExt cx="8348804" cy="1934142"/>
          </a:xfrm>
        </p:grpSpPr>
        <p:sp>
          <p:nvSpPr>
            <p:cNvPr id="9" name="Rectangle 3"/>
            <p:cNvSpPr txBox="1">
              <a:spLocks noChangeArrowheads="1"/>
            </p:cNvSpPr>
            <p:nvPr/>
          </p:nvSpPr>
          <p:spPr bwMode="auto">
            <a:xfrm>
              <a:off x="374508" y="4221088"/>
              <a:ext cx="3312368" cy="72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marL="0" indent="0" eaLnBrk="1" hangingPunct="1">
                <a:buFontTx/>
                <a:buNone/>
                <a:defRPr/>
              </a:pPr>
              <a:r>
                <a:rPr lang="es-ES" sz="28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Porcentaje e índice</a:t>
              </a:r>
            </a:p>
          </p:txBody>
        </p:sp>
        <p:sp>
          <p:nvSpPr>
            <p:cNvPr id="11" name="Rectangle 3"/>
            <p:cNvSpPr txBox="1">
              <a:spLocks noChangeArrowheads="1"/>
            </p:cNvSpPr>
            <p:nvPr/>
          </p:nvSpPr>
          <p:spPr bwMode="auto">
            <a:xfrm>
              <a:off x="493712" y="4787078"/>
              <a:ext cx="8229600" cy="1368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5pPr>
              <a:lvl6pPr marL="25146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6pPr>
              <a:lvl7pPr marL="29718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7pPr>
              <a:lvl8pPr marL="34290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8pPr>
              <a:lvl9pPr marL="3886200" indent="-228600" algn="l" rtl="0" fontAlgn="base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</a:defRPr>
              </a:lvl9pPr>
            </a:lstStyle>
            <a:p>
              <a:pPr eaLnBrk="1" hangingPunct="1">
                <a:buFontTx/>
                <a:buNone/>
                <a:defRPr/>
              </a:pPr>
              <a:r>
                <a:rPr lang="es-ES" sz="28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Interpretación: el </a:t>
              </a:r>
              <a:r>
                <a:rPr lang="es-E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valor obtenido </a:t>
              </a:r>
              <a:r>
                <a:rPr lang="es-ES" sz="28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es el número de elementos del numerador que hay por </a:t>
              </a:r>
              <a:r>
                <a:rPr lang="es-ES" sz="28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cada 100</a:t>
              </a:r>
              <a:r>
                <a:rPr lang="es-ES" sz="2800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 del denominador </a:t>
              </a:r>
              <a:endParaRPr lang="es-E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  <a:p>
              <a:pPr marL="0" indent="0" eaLnBrk="1" hangingPunct="1">
                <a:buFontTx/>
                <a:buNone/>
                <a:defRPr/>
              </a:pPr>
              <a:endParaRPr lang="es-ES" sz="28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7339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677736"/>
            <a:ext cx="2160364" cy="605987"/>
          </a:xfrm>
        </p:spPr>
        <p:txBody>
          <a:bodyPr/>
          <a:lstStyle/>
          <a:p>
            <a:pPr eaLnBrk="1" hangingPunct="1"/>
            <a:r>
              <a:rPr lang="es-ES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TASAS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233" y="1619736"/>
            <a:ext cx="8755509" cy="2998192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s-ES_tradnl" b="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_tradnl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Dado un determinado evento que puede ser experimentado por los individuos de una población, en un intervalo de tiempo (un año, semestre, </a:t>
            </a:r>
            <a:r>
              <a:rPr lang="es-ES_tradnl" b="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etc</a:t>
            </a:r>
            <a:r>
              <a:rPr lang="es-ES_tradnl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la tasa del evento en el período se define como:</a:t>
            </a:r>
            <a:endParaRPr lang="es-ES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r>
              <a:rPr lang="es-ES" b="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573016"/>
            <a:ext cx="2982913" cy="1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34133" y="484301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Tx/>
              <a:buNone/>
            </a:pPr>
            <a:r>
              <a:rPr lang="es-ES_tradnl" dirty="0" smtClean="0">
                <a:solidFill>
                  <a:srgbClr val="000000"/>
                </a:solidFill>
              </a:rPr>
              <a:t>Donde:   A</a:t>
            </a:r>
            <a:r>
              <a:rPr lang="es-ES_tradnl" dirty="0">
                <a:solidFill>
                  <a:srgbClr val="000000"/>
                </a:solidFill>
              </a:rPr>
              <a:t>: números de individuos que experimentaron el evento en el período</a:t>
            </a:r>
          </a:p>
          <a:p>
            <a:pPr eaLnBrk="1" hangingPunct="1">
              <a:buFontTx/>
              <a:buNone/>
            </a:pPr>
            <a:r>
              <a:rPr lang="es-ES_tradnl" dirty="0" smtClean="0">
                <a:solidFill>
                  <a:srgbClr val="000000"/>
                </a:solidFill>
              </a:rPr>
              <a:t>	N</a:t>
            </a:r>
            <a:r>
              <a:rPr lang="es-ES_tradnl" dirty="0">
                <a:solidFill>
                  <a:srgbClr val="000000"/>
                </a:solidFill>
              </a:rPr>
              <a:t>: número de individuos en la población</a:t>
            </a:r>
          </a:p>
          <a:p>
            <a:pPr eaLnBrk="1" hangingPunct="1">
              <a:buFontTx/>
              <a:buNone/>
            </a:pPr>
            <a:r>
              <a:rPr lang="es-ES_tradnl" dirty="0">
                <a:solidFill>
                  <a:srgbClr val="000000"/>
                </a:solidFill>
              </a:rPr>
              <a:t>	K: número entero cualquiera</a:t>
            </a:r>
          </a:p>
        </p:txBody>
      </p:sp>
    </p:spTree>
    <p:extLst>
      <p:ext uri="{BB962C8B-B14F-4D97-AF65-F5344CB8AC3E}">
        <p14:creationId xmlns:p14="http://schemas.microsoft.com/office/powerpoint/2010/main" val="194171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Ejercicios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PR" b="0" dirty="0">
                <a:solidFill>
                  <a:srgbClr val="000000"/>
                </a:solidFill>
              </a:rPr>
              <a:t>Se tiene que en el consultorio A hay 25 hombres y 30 mujeres hipertensas. </a:t>
            </a:r>
          </a:p>
          <a:p>
            <a:pPr marL="0" indent="0" algn="just">
              <a:buNone/>
            </a:pPr>
            <a:r>
              <a:rPr lang="es-PR" b="0" dirty="0">
                <a:solidFill>
                  <a:srgbClr val="000000"/>
                </a:solidFill>
              </a:rPr>
              <a:t>	</a:t>
            </a:r>
            <a:r>
              <a:rPr lang="es-PR" b="0" dirty="0" smtClean="0">
                <a:solidFill>
                  <a:srgbClr val="000000"/>
                </a:solidFill>
              </a:rPr>
              <a:t>a) Calcule </a:t>
            </a:r>
            <a:r>
              <a:rPr lang="es-PR" b="0" dirty="0">
                <a:solidFill>
                  <a:srgbClr val="000000"/>
                </a:solidFill>
              </a:rPr>
              <a:t>la razón de hombres hipertensos respecto a las mujeres hipertensas.</a:t>
            </a:r>
          </a:p>
          <a:p>
            <a:pPr marL="0" indent="0" algn="just">
              <a:buNone/>
            </a:pPr>
            <a:r>
              <a:rPr lang="es-PR" b="0" dirty="0" smtClean="0">
                <a:solidFill>
                  <a:srgbClr val="000000"/>
                </a:solidFill>
              </a:rPr>
              <a:t>        b) Interprete </a:t>
            </a:r>
            <a:r>
              <a:rPr lang="es-PR" b="0" dirty="0">
                <a:solidFill>
                  <a:srgbClr val="000000"/>
                </a:solidFill>
              </a:rPr>
              <a:t>el resultado</a:t>
            </a:r>
            <a:r>
              <a:rPr lang="es-PR" b="0" dirty="0" smtClean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PR" b="0" dirty="0">
                <a:solidFill>
                  <a:srgbClr val="000000"/>
                </a:solidFill>
              </a:rPr>
              <a:t> </a:t>
            </a:r>
            <a:r>
              <a:rPr lang="es-PR" b="0" dirty="0" smtClean="0">
                <a:solidFill>
                  <a:srgbClr val="000000"/>
                </a:solidFill>
              </a:rPr>
              <a:t>       c) </a:t>
            </a:r>
            <a:r>
              <a:rPr lang="es-PR" b="0" dirty="0">
                <a:solidFill>
                  <a:srgbClr val="000000"/>
                </a:solidFill>
              </a:rPr>
              <a:t>Determine el porcentaje de mujeres hipertensas del consultorio A.</a:t>
            </a:r>
          </a:p>
          <a:p>
            <a:pPr marL="0" indent="0" algn="just">
              <a:buNone/>
            </a:pPr>
            <a:endParaRPr lang="es-PR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s-ES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379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PR" b="0" dirty="0">
                <a:solidFill>
                  <a:srgbClr val="000000"/>
                </a:solidFill>
              </a:rPr>
              <a:t>En el consultorio A se asume que hay 150 mujeres con 30 hipertensas.</a:t>
            </a:r>
          </a:p>
          <a:p>
            <a:pPr marL="0" indent="0">
              <a:buNone/>
            </a:pPr>
            <a:r>
              <a:rPr lang="es-PR" b="0" dirty="0" smtClean="0">
                <a:solidFill>
                  <a:srgbClr val="000000"/>
                </a:solidFill>
              </a:rPr>
              <a:t>a)</a:t>
            </a:r>
            <a:r>
              <a:rPr lang="es-PR" b="0" dirty="0">
                <a:solidFill>
                  <a:srgbClr val="000000"/>
                </a:solidFill>
              </a:rPr>
              <a:t>	Calcule la proporción de mujeres hipertensas en el consultorio A.</a:t>
            </a:r>
          </a:p>
          <a:p>
            <a:pPr marL="0" indent="0">
              <a:buNone/>
            </a:pPr>
            <a:r>
              <a:rPr lang="es-PR" b="0" dirty="0" smtClean="0">
                <a:solidFill>
                  <a:srgbClr val="000000"/>
                </a:solidFill>
              </a:rPr>
              <a:t>b)</a:t>
            </a:r>
            <a:r>
              <a:rPr lang="es-PR" b="0" dirty="0">
                <a:solidFill>
                  <a:srgbClr val="000000"/>
                </a:solidFill>
              </a:rPr>
              <a:t>	Interprete el resultado.</a:t>
            </a:r>
          </a:p>
          <a:p>
            <a:pPr marL="0" indent="0">
              <a:buNone/>
            </a:pPr>
            <a:endParaRPr lang="es-ES" b="0" dirty="0">
              <a:solidFill>
                <a:srgbClr val="000000"/>
              </a:solidFill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www.thmemgallery.com</a:t>
            </a:r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Company Logo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7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CuadroTexto"/>
          <p:cNvSpPr txBox="1">
            <a:spLocks noChangeArrowheads="1"/>
          </p:cNvSpPr>
          <p:nvPr/>
        </p:nvSpPr>
        <p:spPr bwMode="auto">
          <a:xfrm>
            <a:off x="179513" y="0"/>
            <a:ext cx="8640959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s-ES" sz="2800" b="1" dirty="0" smtClean="0">
                <a:solidFill>
                  <a:srgbClr val="000000"/>
                </a:solidFill>
              </a:rPr>
              <a:t>OBJETIVOS</a:t>
            </a:r>
            <a:endParaRPr lang="es-ES" sz="2800" b="1" dirty="0">
              <a:solidFill>
                <a:srgbClr val="000000"/>
              </a:solidFill>
            </a:endParaRPr>
          </a:p>
          <a:p>
            <a:pPr eaLnBrk="1" hangingPunct="1"/>
            <a:endParaRPr lang="es-ES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es-ES" sz="2800" dirty="0">
                <a:solidFill>
                  <a:srgbClr val="000000"/>
                </a:solidFill>
              </a:rPr>
              <a:t>1- Conocer los medidas de resumen para variables cualitativas, su forma de cálculo e interpretación</a:t>
            </a:r>
            <a:r>
              <a:rPr lang="es-ES" sz="2800" dirty="0" smtClean="0">
                <a:solidFill>
                  <a:srgbClr val="000000"/>
                </a:solidFill>
              </a:rPr>
              <a:t>.</a:t>
            </a:r>
          </a:p>
          <a:p>
            <a:pPr algn="just" eaLnBrk="1" hangingPunct="1"/>
            <a:endParaRPr lang="es-E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43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9512" y="692696"/>
            <a:ext cx="8686800" cy="5248275"/>
          </a:xfrm>
        </p:spPr>
        <p:txBody>
          <a:bodyPr/>
          <a:lstStyle/>
          <a:p>
            <a:pPr marL="0" indent="0">
              <a:buNone/>
            </a:pPr>
            <a:r>
              <a:rPr lang="es-ES" b="0" dirty="0">
                <a:solidFill>
                  <a:srgbClr val="000000"/>
                </a:solidFill>
              </a:rPr>
              <a:t>¿Cómo se clasifican las variables</a:t>
            </a:r>
            <a:r>
              <a:rPr lang="es-ES" b="0" dirty="0" smtClean="0">
                <a:solidFill>
                  <a:srgbClr val="000000"/>
                </a:solidFill>
              </a:rPr>
              <a:t>?</a:t>
            </a:r>
          </a:p>
          <a:p>
            <a:pPr marL="0" indent="0">
              <a:buNone/>
            </a:pPr>
            <a:endParaRPr lang="es-E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000000"/>
                </a:solidFill>
              </a:rPr>
              <a:t>¿Cuáles son las etapas del método </a:t>
            </a:r>
            <a:r>
              <a:rPr lang="es-ES" b="0" dirty="0" smtClean="0">
                <a:solidFill>
                  <a:srgbClr val="000000"/>
                </a:solidFill>
              </a:rPr>
              <a:t>estadístico</a:t>
            </a:r>
            <a:r>
              <a:rPr lang="es-ES" b="0" dirty="0">
                <a:solidFill>
                  <a:srgbClr val="000000"/>
                </a:solidFill>
              </a:rPr>
              <a:t>?</a:t>
            </a:r>
            <a:endParaRPr lang="es-ES" u="sng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s-ES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s-ES" b="0" dirty="0">
                <a:solidFill>
                  <a:srgbClr val="000000"/>
                </a:solidFill>
              </a:rPr>
              <a:t>¿Cuáles son las etapas del Procesamiento de la información (3ra etapa</a:t>
            </a:r>
            <a:r>
              <a:rPr lang="es-ES" b="0" dirty="0" smtClean="0">
                <a:solidFill>
                  <a:srgbClr val="000000"/>
                </a:solidFill>
              </a:rPr>
              <a:t>)?</a:t>
            </a:r>
          </a:p>
          <a:p>
            <a:pPr marL="0" indent="0">
              <a:buNone/>
            </a:pPr>
            <a:endParaRPr lang="es-ES" b="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es-ES" dirty="0">
                <a:solidFill>
                  <a:srgbClr val="000000"/>
                </a:solidFill>
              </a:rPr>
              <a:t>En clases anteriores resumimos la información para variables cuantitativas, sin embargo, ¿será posible solo para este tipo de variables?</a:t>
            </a:r>
          </a:p>
          <a:p>
            <a:pPr marL="0" indent="0">
              <a:buNone/>
            </a:pPr>
            <a:endParaRPr lang="es-ES" b="0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107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248275"/>
          </a:xfrm>
        </p:spPr>
        <p:txBody>
          <a:bodyPr/>
          <a:lstStyle/>
          <a:p>
            <a:pPr marL="0" indent="0" algn="just">
              <a:buNone/>
            </a:pPr>
            <a:r>
              <a:rPr lang="es-ES" b="0" dirty="0">
                <a:solidFill>
                  <a:srgbClr val="000000"/>
                </a:solidFill>
              </a:rPr>
              <a:t>Se tiene que la cantidad de mujeres del consultorio médico A es 30 y en el consultorio B 20 mujeres</a:t>
            </a:r>
            <a:r>
              <a:rPr lang="es-ES" b="0" dirty="0" smtClean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ES" b="0" dirty="0" smtClean="0">
                <a:solidFill>
                  <a:srgbClr val="000000"/>
                </a:solidFill>
              </a:rPr>
              <a:t>¿En </a:t>
            </a:r>
            <a:r>
              <a:rPr lang="es-ES" b="0" dirty="0">
                <a:solidFill>
                  <a:srgbClr val="000000"/>
                </a:solidFill>
              </a:rPr>
              <a:t>cuál consultorio hay mayores problemas de hipertensión? </a:t>
            </a:r>
            <a:endParaRPr lang="es-ES" b="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es-ES" b="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r>
              <a:rPr lang="es-ES" b="0" dirty="0">
                <a:solidFill>
                  <a:srgbClr val="000000"/>
                </a:solidFill>
              </a:rPr>
              <a:t>Pero si dijéramos que en el consultorio A hay 150 mujeres y en el consultorio B 80 mujeres, ¿En cuál habrá mayores problemas de hipertensión?</a:t>
            </a:r>
            <a:endParaRPr lang="es-ES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20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5248275"/>
          </a:xfrm>
        </p:spPr>
        <p:txBody>
          <a:bodyPr/>
          <a:lstStyle/>
          <a:p>
            <a:pPr marL="0" indent="0" algn="just">
              <a:buNone/>
            </a:pPr>
            <a:r>
              <a:rPr lang="es-ES" b="0" dirty="0">
                <a:solidFill>
                  <a:srgbClr val="000000"/>
                </a:solidFill>
              </a:rPr>
              <a:t>Por lo expresado es preferible usar como medidas descriptivas a diferentes frecuencias relativas, las que también se les conoce como indicadores.</a:t>
            </a:r>
          </a:p>
          <a:p>
            <a:pPr marL="0" indent="0" algn="just">
              <a:buNone/>
            </a:pPr>
            <a:endParaRPr lang="es-ES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19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1262"/>
            <a:ext cx="8363272" cy="635570"/>
          </a:xfrm>
        </p:spPr>
        <p:txBody>
          <a:bodyPr/>
          <a:lstStyle/>
          <a:p>
            <a:pPr eaLnBrk="1" hangingPunct="1"/>
            <a:r>
              <a:rPr lang="es-ES_tradnl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Medidas de resumen para variables cualitativas</a:t>
            </a:r>
            <a:r>
              <a:rPr lang="es-ES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988840"/>
            <a:ext cx="8543800" cy="374441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_tradnl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Proporción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s-ES" sz="2400" b="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p</a:t>
            </a: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= a/n</a:t>
            </a:r>
            <a:endParaRPr lang="es-ES" sz="24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    </a:t>
            </a: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Donde: a número de individuos con una característica y n total de individuos.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Ejemplo: 400 personas 300 hombres   100 mujeres                            	n = 400    a = 300 (característica a medir: hombre)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s-ES" sz="24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p= a/n= 300/400=0,75</a:t>
            </a:r>
          </a:p>
        </p:txBody>
      </p:sp>
    </p:spTree>
    <p:extLst>
      <p:ext uri="{BB962C8B-B14F-4D97-AF65-F5344CB8AC3E}">
        <p14:creationId xmlns:p14="http://schemas.microsoft.com/office/powerpoint/2010/main" val="6240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3" y="1556792"/>
            <a:ext cx="8147247" cy="288032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s-ES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Proporción 	</a:t>
            </a:r>
          </a:p>
          <a:p>
            <a:pPr eaLnBrk="1" hangingPunct="1">
              <a:buFontTx/>
              <a:buNone/>
            </a:pPr>
            <a:r>
              <a:rPr lang="es-ES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Interpretación:</a:t>
            </a:r>
          </a:p>
          <a:p>
            <a:pPr eaLnBrk="1" hangingPunct="1">
              <a:buFontTx/>
              <a:buNone/>
            </a:pPr>
            <a:r>
              <a:rPr lang="es-ES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ES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0,75 parte de las personas son hombres. </a:t>
            </a:r>
          </a:p>
          <a:p>
            <a:pPr eaLnBrk="1" hangingPunct="1">
              <a:buFontTx/>
              <a:buNone/>
            </a:pPr>
            <a:r>
              <a:rPr lang="es-ES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Por cada persona hay 0,75 hombres.</a:t>
            </a:r>
          </a:p>
        </p:txBody>
      </p:sp>
    </p:spTree>
    <p:extLst>
      <p:ext uri="{BB962C8B-B14F-4D97-AF65-F5344CB8AC3E}">
        <p14:creationId xmlns:p14="http://schemas.microsoft.com/office/powerpoint/2010/main" val="98722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2375942" cy="1143000"/>
          </a:xfrm>
        </p:spPr>
        <p:txBody>
          <a:bodyPr/>
          <a:lstStyle/>
          <a:p>
            <a:pPr algn="l" eaLnBrk="1" hangingPunct="1"/>
            <a:r>
              <a:rPr lang="es-ES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Porciento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47664"/>
            <a:ext cx="7715200" cy="3600598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s-ES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Proporción</a:t>
            </a:r>
            <a:r>
              <a:rPr lang="es-ES" sz="2800" b="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multiplicada por 100. </a:t>
            </a:r>
          </a:p>
          <a:p>
            <a:pPr eaLnBrk="1" hangingPunct="1">
              <a:buFontTx/>
              <a:buNone/>
              <a:defRPr/>
            </a:pPr>
            <a:r>
              <a:rPr lang="es-ES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Ejemplo: %= p * 100</a:t>
            </a:r>
          </a:p>
          <a:p>
            <a:pPr eaLnBrk="1" hangingPunct="1">
              <a:buFontTx/>
              <a:buNone/>
              <a:defRPr/>
            </a:pPr>
            <a:r>
              <a:rPr lang="es-ES" b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es-ES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0,75*100=75 </a:t>
            </a:r>
          </a:p>
          <a:p>
            <a:pPr eaLnBrk="1" hangingPunct="1">
              <a:buFontTx/>
              <a:buNone/>
              <a:defRPr/>
            </a:pPr>
            <a:endParaRPr lang="es-ES" sz="28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  <a:defRPr/>
            </a:pPr>
            <a:r>
              <a:rPr lang="es-ES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Interpretación:</a:t>
            </a:r>
          </a:p>
          <a:p>
            <a:pPr eaLnBrk="1" hangingPunct="1">
              <a:buFontTx/>
              <a:buNone/>
              <a:defRPr/>
            </a:pPr>
            <a:r>
              <a:rPr lang="es-ES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El 75% de las personas son hombres</a:t>
            </a:r>
          </a:p>
          <a:p>
            <a:pPr eaLnBrk="1" hangingPunct="1">
              <a:buFontTx/>
              <a:buNone/>
              <a:defRPr/>
            </a:pPr>
            <a:r>
              <a:rPr lang="es-ES" sz="2800" b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Por cada 100 personas hay 75 hombres.</a:t>
            </a:r>
          </a:p>
          <a:p>
            <a:pPr marL="0" indent="0" eaLnBrk="1" hangingPunct="1">
              <a:buFontTx/>
              <a:buNone/>
              <a:defRPr/>
            </a:pPr>
            <a:endParaRPr lang="es-ES" sz="2800" b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57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256259" y="980728"/>
            <a:ext cx="8596064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ES_tradnl" sz="2800" dirty="0">
                <a:solidFill>
                  <a:srgbClr val="000000"/>
                </a:solidFill>
              </a:rPr>
              <a:t>	</a:t>
            </a:r>
            <a:r>
              <a:rPr lang="es-ES" sz="2800" b="1" dirty="0">
                <a:solidFill>
                  <a:srgbClr val="000000"/>
                </a:solidFill>
              </a:rPr>
              <a:t>Razón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ES" sz="2800" b="1" dirty="0">
                <a:solidFill>
                  <a:srgbClr val="000000"/>
                </a:solidFill>
              </a:rPr>
              <a:t>   </a:t>
            </a:r>
            <a:r>
              <a:rPr lang="es-ES" sz="2800" b="1" i="1" dirty="0">
                <a:solidFill>
                  <a:srgbClr val="000000"/>
                </a:solidFill>
              </a:rPr>
              <a:t>	R</a:t>
            </a:r>
            <a:r>
              <a:rPr lang="es-ES" sz="2800" b="1" dirty="0">
                <a:solidFill>
                  <a:srgbClr val="000000"/>
                </a:solidFill>
              </a:rPr>
              <a:t> = </a:t>
            </a:r>
            <a:r>
              <a:rPr lang="es-ES" sz="2800" b="1" dirty="0" smtClean="0">
                <a:solidFill>
                  <a:srgbClr val="000000"/>
                </a:solidFill>
              </a:rPr>
              <a:t>a/b </a:t>
            </a:r>
            <a:r>
              <a:rPr lang="es-ES" sz="2800" dirty="0" smtClean="0">
                <a:solidFill>
                  <a:srgbClr val="000000"/>
                </a:solidFill>
              </a:rPr>
              <a:t> </a:t>
            </a:r>
            <a:r>
              <a:rPr lang="es-ES" sz="2800" dirty="0">
                <a:solidFill>
                  <a:srgbClr val="000000"/>
                </a:solidFill>
              </a:rPr>
              <a:t>donde: </a:t>
            </a:r>
            <a:endParaRPr lang="es-ES" sz="280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ES" sz="2800" dirty="0">
                <a:solidFill>
                  <a:srgbClr val="000000"/>
                </a:solidFill>
              </a:rPr>
              <a:t>	</a:t>
            </a:r>
            <a:r>
              <a:rPr lang="es-ES" sz="2800" dirty="0" smtClean="0">
                <a:solidFill>
                  <a:srgbClr val="000000"/>
                </a:solidFill>
              </a:rPr>
              <a:t>a </a:t>
            </a:r>
            <a:r>
              <a:rPr lang="es-ES" sz="2800" dirty="0">
                <a:solidFill>
                  <a:srgbClr val="000000"/>
                </a:solidFill>
              </a:rPr>
              <a:t>número de individuos con una </a:t>
            </a:r>
            <a:r>
              <a:rPr lang="es-ES" sz="2800" dirty="0" smtClean="0">
                <a:solidFill>
                  <a:srgbClr val="000000"/>
                </a:solidFill>
              </a:rPr>
              <a:t>característica.</a:t>
            </a:r>
            <a:endParaRPr lang="es-E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ES" sz="2800" dirty="0">
                <a:solidFill>
                  <a:srgbClr val="000000"/>
                </a:solidFill>
              </a:rPr>
              <a:t>    </a:t>
            </a:r>
            <a:r>
              <a:rPr lang="es-ES" sz="2800" dirty="0" smtClean="0">
                <a:solidFill>
                  <a:srgbClr val="000000"/>
                </a:solidFill>
              </a:rPr>
              <a:t>b </a:t>
            </a:r>
            <a:r>
              <a:rPr lang="es-ES" sz="2800" dirty="0">
                <a:solidFill>
                  <a:srgbClr val="000000"/>
                </a:solidFill>
              </a:rPr>
              <a:t>número de individuos con otra característica</a:t>
            </a:r>
            <a:r>
              <a:rPr lang="es-ES" sz="2800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s-ES" sz="2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ES" sz="2800" dirty="0">
                <a:solidFill>
                  <a:srgbClr val="000000"/>
                </a:solidFill>
              </a:rPr>
              <a:t>Ejemplo: </a:t>
            </a:r>
            <a:r>
              <a:rPr lang="es-ES" sz="2800" dirty="0" smtClean="0">
                <a:solidFill>
                  <a:srgbClr val="000000"/>
                </a:solidFill>
              </a:rPr>
              <a:t>400 </a:t>
            </a:r>
            <a:r>
              <a:rPr lang="es-ES" sz="2800" dirty="0">
                <a:solidFill>
                  <a:srgbClr val="000000"/>
                </a:solidFill>
              </a:rPr>
              <a:t>personas </a:t>
            </a:r>
            <a:r>
              <a:rPr lang="es-ES" sz="2800" dirty="0" smtClean="0">
                <a:solidFill>
                  <a:srgbClr val="000000"/>
                </a:solidFill>
              </a:rPr>
              <a:t>(300 </a:t>
            </a:r>
            <a:r>
              <a:rPr lang="es-ES" sz="2800" dirty="0">
                <a:solidFill>
                  <a:srgbClr val="000000"/>
                </a:solidFill>
              </a:rPr>
              <a:t>hombres y </a:t>
            </a:r>
            <a:r>
              <a:rPr lang="es-ES" sz="2800" dirty="0" smtClean="0">
                <a:solidFill>
                  <a:srgbClr val="000000"/>
                </a:solidFill>
              </a:rPr>
              <a:t>100 mujeres)</a:t>
            </a:r>
            <a:r>
              <a:rPr lang="es-ES" sz="2800" b="1" dirty="0" smtClean="0">
                <a:solidFill>
                  <a:srgbClr val="000000"/>
                </a:solidFill>
              </a:rPr>
              <a:t>           </a:t>
            </a:r>
            <a:endParaRPr lang="es-ES" sz="28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ES" sz="2800" b="1" dirty="0">
                <a:solidFill>
                  <a:srgbClr val="000000"/>
                </a:solidFill>
              </a:rPr>
              <a:t>				</a:t>
            </a:r>
            <a:r>
              <a:rPr lang="es-ES" sz="2800" dirty="0">
                <a:solidFill>
                  <a:srgbClr val="000000"/>
                </a:solidFill>
              </a:rPr>
              <a:t>a = 300    b = 100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s-ES" sz="2800" dirty="0">
                <a:solidFill>
                  <a:srgbClr val="000000"/>
                </a:solidFill>
              </a:rPr>
              <a:t>		</a:t>
            </a:r>
            <a:r>
              <a:rPr lang="es-ES" sz="2800" dirty="0" smtClean="0">
                <a:solidFill>
                  <a:srgbClr val="000000"/>
                </a:solidFill>
              </a:rPr>
              <a:t>r </a:t>
            </a:r>
            <a:r>
              <a:rPr lang="es-ES" sz="2800" dirty="0">
                <a:solidFill>
                  <a:srgbClr val="000000"/>
                </a:solidFill>
              </a:rPr>
              <a:t>= a/b = 300/100=3</a:t>
            </a:r>
          </a:p>
        </p:txBody>
      </p:sp>
    </p:spTree>
    <p:extLst>
      <p:ext uri="{BB962C8B-B14F-4D97-AF65-F5344CB8AC3E}">
        <p14:creationId xmlns:p14="http://schemas.microsoft.com/office/powerpoint/2010/main" val="102383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14l">
  <a:themeElements>
    <a:clrScheme name="sample 3">
      <a:dk1>
        <a:srgbClr val="000066"/>
      </a:dk1>
      <a:lt1>
        <a:srgbClr val="FFFFFF"/>
      </a:lt1>
      <a:dk2>
        <a:srgbClr val="175B5B"/>
      </a:dk2>
      <a:lt2>
        <a:srgbClr val="C0C0C0"/>
      </a:lt2>
      <a:accent1>
        <a:srgbClr val="7DB038"/>
      </a:accent1>
      <a:accent2>
        <a:srgbClr val="6CA5D8"/>
      </a:accent2>
      <a:accent3>
        <a:srgbClr val="FFFFFF"/>
      </a:accent3>
      <a:accent4>
        <a:srgbClr val="000056"/>
      </a:accent4>
      <a:accent5>
        <a:srgbClr val="BFD4AE"/>
      </a:accent5>
      <a:accent6>
        <a:srgbClr val="6195C4"/>
      </a:accent6>
      <a:hlink>
        <a:srgbClr val="5D4BC7"/>
      </a:hlink>
      <a:folHlink>
        <a:srgbClr val="878FA5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333333"/>
        </a:dk1>
        <a:lt1>
          <a:srgbClr val="FFFFFF"/>
        </a:lt1>
        <a:dk2>
          <a:srgbClr val="003366"/>
        </a:dk2>
        <a:lt2>
          <a:srgbClr val="B2B2B2"/>
        </a:lt2>
        <a:accent1>
          <a:srgbClr val="3C96C8"/>
        </a:accent1>
        <a:accent2>
          <a:srgbClr val="E2AF52"/>
        </a:accent2>
        <a:accent3>
          <a:srgbClr val="FFFFFF"/>
        </a:accent3>
        <a:accent4>
          <a:srgbClr val="2A2A2A"/>
        </a:accent4>
        <a:accent5>
          <a:srgbClr val="AFC9E0"/>
        </a:accent5>
        <a:accent6>
          <a:srgbClr val="CD9E49"/>
        </a:accent6>
        <a:hlink>
          <a:srgbClr val="576CD5"/>
        </a:hlink>
        <a:folHlink>
          <a:srgbClr val="6EBCB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0000"/>
        </a:dk1>
        <a:lt1>
          <a:srgbClr val="FFFFFF"/>
        </a:lt1>
        <a:dk2>
          <a:srgbClr val="000066"/>
        </a:dk2>
        <a:lt2>
          <a:srgbClr val="DDDDDD"/>
        </a:lt2>
        <a:accent1>
          <a:srgbClr val="E47F6E"/>
        </a:accent1>
        <a:accent2>
          <a:srgbClr val="00CC99"/>
        </a:accent2>
        <a:accent3>
          <a:srgbClr val="FFFFFF"/>
        </a:accent3>
        <a:accent4>
          <a:srgbClr val="000000"/>
        </a:accent4>
        <a:accent5>
          <a:srgbClr val="EFC0BA"/>
        </a:accent5>
        <a:accent6>
          <a:srgbClr val="00B98A"/>
        </a:accent6>
        <a:hlink>
          <a:srgbClr val="7648EA"/>
        </a:hlink>
        <a:folHlink>
          <a:srgbClr val="6E96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0066"/>
        </a:dk1>
        <a:lt1>
          <a:srgbClr val="FFFFFF"/>
        </a:lt1>
        <a:dk2>
          <a:srgbClr val="175B5B"/>
        </a:dk2>
        <a:lt2>
          <a:srgbClr val="C0C0C0"/>
        </a:lt2>
        <a:accent1>
          <a:srgbClr val="7DB038"/>
        </a:accent1>
        <a:accent2>
          <a:srgbClr val="6CA5D8"/>
        </a:accent2>
        <a:accent3>
          <a:srgbClr val="FFFFFF"/>
        </a:accent3>
        <a:accent4>
          <a:srgbClr val="000056"/>
        </a:accent4>
        <a:accent5>
          <a:srgbClr val="BFD4AE"/>
        </a:accent5>
        <a:accent6>
          <a:srgbClr val="6195C4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cdb2004c014l</Template>
  <TotalTime>224</TotalTime>
  <Words>473</Words>
  <Application>Microsoft Office PowerPoint</Application>
  <PresentationFormat>Presentación en pantalla (4:3)</PresentationFormat>
  <Paragraphs>102</Paragraphs>
  <Slides>15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Calibri</vt:lpstr>
      <vt:lpstr>Symbol</vt:lpstr>
      <vt:lpstr>Times New Roman</vt:lpstr>
      <vt:lpstr>Verdana</vt:lpstr>
      <vt:lpstr>Wingdings</vt:lpstr>
      <vt:lpstr>cdb2004c014l</vt:lpstr>
      <vt:lpstr>Image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Medidas de resumen para variables cualitativas </vt:lpstr>
      <vt:lpstr>Presentación de PowerPoint</vt:lpstr>
      <vt:lpstr>Porciento</vt:lpstr>
      <vt:lpstr>Presentación de PowerPoint</vt:lpstr>
      <vt:lpstr>Presentación de PowerPoint</vt:lpstr>
      <vt:lpstr>Índice</vt:lpstr>
      <vt:lpstr>Presentación de PowerPoint</vt:lpstr>
      <vt:lpstr>TASAS </vt:lpstr>
      <vt:lpstr>Ejercicios</vt:lpstr>
      <vt:lpstr>Presentación de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</dc:creator>
  <cp:lastModifiedBy>Sayly Sánchez Moreira</cp:lastModifiedBy>
  <cp:revision>49</cp:revision>
  <dcterms:created xsi:type="dcterms:W3CDTF">2015-02-06T14:27:31Z</dcterms:created>
  <dcterms:modified xsi:type="dcterms:W3CDTF">2019-03-13T13:29:17Z</dcterms:modified>
</cp:coreProperties>
</file>