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64" r:id="rId3"/>
    <p:sldId id="265" r:id="rId4"/>
    <p:sldId id="256" r:id="rId5"/>
    <p:sldId id="257" r:id="rId6"/>
    <p:sldId id="258" r:id="rId7"/>
    <p:sldId id="259" r:id="rId8"/>
    <p:sldId id="284" r:id="rId9"/>
    <p:sldId id="296" r:id="rId10"/>
    <p:sldId id="260" r:id="rId11"/>
    <p:sldId id="262" r:id="rId12"/>
    <p:sldId id="283" r:id="rId13"/>
    <p:sldId id="268" r:id="rId14"/>
    <p:sldId id="269" r:id="rId15"/>
    <p:sldId id="286" r:id="rId16"/>
    <p:sldId id="287" r:id="rId17"/>
    <p:sldId id="280" r:id="rId18"/>
    <p:sldId id="297" r:id="rId19"/>
    <p:sldId id="275" r:id="rId20"/>
    <p:sldId id="288" r:id="rId21"/>
    <p:sldId id="281" r:id="rId22"/>
    <p:sldId id="270" r:id="rId23"/>
    <p:sldId id="277" r:id="rId24"/>
    <p:sldId id="278" r:id="rId25"/>
    <p:sldId id="298" r:id="rId26"/>
    <p:sldId id="290" r:id="rId27"/>
    <p:sldId id="289" r:id="rId28"/>
    <p:sldId id="295" r:id="rId29"/>
    <p:sldId id="292" r:id="rId30"/>
    <p:sldId id="291" r:id="rId31"/>
    <p:sldId id="294" r:id="rId32"/>
    <p:sldId id="293" r:id="rId33"/>
  </p:sldIdLst>
  <p:sldSz cx="12192000" cy="6858000"/>
  <p:notesSz cx="6858000" cy="9144000"/>
  <p:defaultTextStyle>
    <a:defPPr>
      <a:defRPr lang="es-E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8"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4" algn="l" defTabSz="914306" rtl="0" eaLnBrk="1" latinLnBrk="0" hangingPunct="1">
      <a:defRPr sz="1800" kern="1200">
        <a:solidFill>
          <a:schemeClr val="tx1"/>
        </a:solidFill>
        <a:latin typeface="+mn-lt"/>
        <a:ea typeface="+mn-ea"/>
        <a:cs typeface="+mn-cs"/>
      </a:defRPr>
    </a:lvl6pPr>
    <a:lvl7pPr marL="2742917" algn="l" defTabSz="914306" rtl="0" eaLnBrk="1" latinLnBrk="0" hangingPunct="1">
      <a:defRPr sz="1800" kern="1200">
        <a:solidFill>
          <a:schemeClr val="tx1"/>
        </a:solidFill>
        <a:latin typeface="+mn-lt"/>
        <a:ea typeface="+mn-ea"/>
        <a:cs typeface="+mn-cs"/>
      </a:defRPr>
    </a:lvl7pPr>
    <a:lvl8pPr marL="3200070" algn="l" defTabSz="914306" rtl="0" eaLnBrk="1" latinLnBrk="0" hangingPunct="1">
      <a:defRPr sz="1800" kern="1200">
        <a:solidFill>
          <a:schemeClr val="tx1"/>
        </a:solidFill>
        <a:latin typeface="+mn-lt"/>
        <a:ea typeface="+mn-ea"/>
        <a:cs typeface="+mn-cs"/>
      </a:defRPr>
    </a:lvl8pPr>
    <a:lvl9pPr marL="3657223" algn="l" defTabSz="91430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0941" autoAdjust="0"/>
  </p:normalViewPr>
  <p:slideViewPr>
    <p:cSldViewPr snapToGrid="0">
      <p:cViewPr varScale="1">
        <p:scale>
          <a:sx n="67" d="100"/>
          <a:sy n="67" d="100"/>
        </p:scale>
        <p:origin x="846" y="66"/>
      </p:cViewPr>
      <p:guideLst>
        <p:guide orient="horz" pos="2160"/>
        <p:guide pos="3840"/>
      </p:guideLst>
    </p:cSldViewPr>
  </p:slideViewPr>
  <p:outlineViewPr>
    <p:cViewPr>
      <p:scale>
        <a:sx n="33" d="100"/>
        <a:sy n="33" d="100"/>
      </p:scale>
      <p:origin x="0" y="-4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AF208-D4F2-458D-8319-A0C46637A12E}" type="datetimeFigureOut">
              <a:rPr lang="es-ES" smtClean="0"/>
              <a:t>02/02/2025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E55D2-FB8E-44EB-BDB7-A15F214CC61F}" type="slidenum">
              <a:rPr lang="es-ES" smtClean="0"/>
              <a:t>‹Nº›</a:t>
            </a:fld>
            <a:endParaRPr lang="es-ES"/>
          </a:p>
        </p:txBody>
      </p:sp>
    </p:spTree>
    <p:extLst>
      <p:ext uri="{BB962C8B-B14F-4D97-AF65-F5344CB8AC3E}">
        <p14:creationId xmlns:p14="http://schemas.microsoft.com/office/powerpoint/2010/main" val="1253362046"/>
      </p:ext>
    </p:extLst>
  </p:cSld>
  <p:clrMap bg1="lt1" tx1="dk1" bg2="lt2" tx2="dk2" accent1="accent1" accent2="accent2" accent3="accent3" accent4="accent4" accent5="accent5" accent6="accent6" hlink="hlink" folHlink="folHlink"/>
  <p:notesStyle>
    <a:lvl1pPr marL="0" algn="l" defTabSz="914306" rtl="0" eaLnBrk="1" latinLnBrk="0" hangingPunct="1">
      <a:defRPr sz="1200" kern="1200">
        <a:solidFill>
          <a:schemeClr val="tx1"/>
        </a:solidFill>
        <a:latin typeface="+mn-lt"/>
        <a:ea typeface="+mn-ea"/>
        <a:cs typeface="+mn-cs"/>
      </a:defRPr>
    </a:lvl1pPr>
    <a:lvl2pPr marL="457153"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58" algn="l" defTabSz="914306" rtl="0" eaLnBrk="1" latinLnBrk="0" hangingPunct="1">
      <a:defRPr sz="1200" kern="1200">
        <a:solidFill>
          <a:schemeClr val="tx1"/>
        </a:solidFill>
        <a:latin typeface="+mn-lt"/>
        <a:ea typeface="+mn-ea"/>
        <a:cs typeface="+mn-cs"/>
      </a:defRPr>
    </a:lvl4pPr>
    <a:lvl5pPr marL="1828612" algn="l" defTabSz="914306" rtl="0" eaLnBrk="1" latinLnBrk="0" hangingPunct="1">
      <a:defRPr sz="1200" kern="1200">
        <a:solidFill>
          <a:schemeClr val="tx1"/>
        </a:solidFill>
        <a:latin typeface="+mn-lt"/>
        <a:ea typeface="+mn-ea"/>
        <a:cs typeface="+mn-cs"/>
      </a:defRPr>
    </a:lvl5pPr>
    <a:lvl6pPr marL="2285764" algn="l" defTabSz="914306" rtl="0" eaLnBrk="1" latinLnBrk="0" hangingPunct="1">
      <a:defRPr sz="1200" kern="1200">
        <a:solidFill>
          <a:schemeClr val="tx1"/>
        </a:solidFill>
        <a:latin typeface="+mn-lt"/>
        <a:ea typeface="+mn-ea"/>
        <a:cs typeface="+mn-cs"/>
      </a:defRPr>
    </a:lvl6pPr>
    <a:lvl7pPr marL="2742917" algn="l" defTabSz="914306" rtl="0" eaLnBrk="1" latinLnBrk="0" hangingPunct="1">
      <a:defRPr sz="1200" kern="1200">
        <a:solidFill>
          <a:schemeClr val="tx1"/>
        </a:solidFill>
        <a:latin typeface="+mn-lt"/>
        <a:ea typeface="+mn-ea"/>
        <a:cs typeface="+mn-cs"/>
      </a:defRPr>
    </a:lvl7pPr>
    <a:lvl8pPr marL="3200070" algn="l" defTabSz="914306" rtl="0" eaLnBrk="1" latinLnBrk="0" hangingPunct="1">
      <a:defRPr sz="1200" kern="1200">
        <a:solidFill>
          <a:schemeClr val="tx1"/>
        </a:solidFill>
        <a:latin typeface="+mn-lt"/>
        <a:ea typeface="+mn-ea"/>
        <a:cs typeface="+mn-cs"/>
      </a:defRPr>
    </a:lvl8pPr>
    <a:lvl9pPr marL="3657223"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smtClean="0"/>
              <a:t>Decisiones. Para iniciar un tratamiento es importante establecer el diagnóstico correcto. Se debe tener en cuenta</a:t>
            </a:r>
          </a:p>
          <a:p>
            <a:r>
              <a:rPr lang="es-ES" dirty="0" smtClean="0"/>
              <a:t>que el paciente puede acudir al médico por otras causas ajenas a una enfermedad, por ejemplo, a recibir información</a:t>
            </a:r>
          </a:p>
          <a:p>
            <a:r>
              <a:rPr lang="es-ES" dirty="0" smtClean="0"/>
              <a:t>o consejos sobre un tratamiento no farmacológico. Algunos pacientes son difíciles de convencer de que su enfermedad</a:t>
            </a:r>
          </a:p>
          <a:p>
            <a:r>
              <a:rPr lang="es-ES" dirty="0" smtClean="0"/>
              <a:t>no necesita medicamentos y en otros es difícil suspender el tratamiento debido a la farmacodependencia. También</a:t>
            </a:r>
          </a:p>
          <a:p>
            <a:r>
              <a:rPr lang="es-ES" dirty="0" smtClean="0"/>
              <a:t>se debe tener en cuenta la expectativa del paciente: si el médico no le receta un medicamento es un mal médico.</a:t>
            </a:r>
          </a:p>
          <a:p>
            <a:r>
              <a:rPr lang="es-ES" dirty="0" smtClean="0"/>
              <a:t>Una adecuada relación médico-paciente es el único medio de tratar las demandas de los pacientes por un medicamento</a:t>
            </a:r>
          </a:p>
          <a:p>
            <a:r>
              <a:rPr lang="es-ES" dirty="0" smtClean="0"/>
              <a:t>que no necesitan.</a:t>
            </a:r>
          </a:p>
          <a:p>
            <a:r>
              <a:rPr lang="es-ES" sz="1200" b="0" i="0" u="none" strike="noStrike" kern="1200" baseline="0" dirty="0" smtClean="0">
                <a:solidFill>
                  <a:schemeClr val="tx1"/>
                </a:solidFill>
                <a:latin typeface="+mn-lt"/>
                <a:ea typeface="+mn-ea"/>
                <a:cs typeface="+mn-cs"/>
              </a:rPr>
              <a:t>A continuación se debe especificar el objetivo terapéutico que persigue. ¿Qué se quiere lograr con el tratamiento?</a:t>
            </a:r>
          </a:p>
          <a:p>
            <a:r>
              <a:rPr lang="es-ES" sz="1200" b="0" i="0" u="none" strike="noStrike" kern="1200" baseline="0" dirty="0" smtClean="0">
                <a:solidFill>
                  <a:schemeClr val="tx1"/>
                </a:solidFill>
                <a:latin typeface="+mn-lt"/>
                <a:ea typeface="+mn-ea"/>
                <a:cs typeface="+mn-cs"/>
              </a:rPr>
              <a:t>A veces es muy claro: ¿cómo tratar una infección urinaria?, por ejemplo, pero puede serlo menos. Esto le ayudará al facultativo a evitar el uso de fármacos innecesarios, pues se concentra en tratar el problema real que presenta el paciente. Si se requiere de un fármaco vamos al siguiente paso.</a:t>
            </a:r>
            <a:endParaRPr lang="es-ES" dirty="0"/>
          </a:p>
        </p:txBody>
      </p:sp>
      <p:sp>
        <p:nvSpPr>
          <p:cNvPr id="4" name="Marcador de número de diapositiva 3"/>
          <p:cNvSpPr>
            <a:spLocks noGrp="1"/>
          </p:cNvSpPr>
          <p:nvPr>
            <p:ph type="sldNum" sz="quarter" idx="10"/>
          </p:nvPr>
        </p:nvSpPr>
        <p:spPr/>
        <p:txBody>
          <a:bodyPr/>
          <a:lstStyle/>
          <a:p>
            <a:fld id="{E6CE55D2-FB8E-44EB-BDB7-A15F214CC61F}" type="slidenum">
              <a:rPr lang="es-ES" smtClean="0"/>
              <a:t>9</a:t>
            </a:fld>
            <a:endParaRPr lang="es-ES"/>
          </a:p>
        </p:txBody>
      </p:sp>
    </p:spTree>
    <p:extLst>
      <p:ext uri="{BB962C8B-B14F-4D97-AF65-F5344CB8AC3E}">
        <p14:creationId xmlns:p14="http://schemas.microsoft.com/office/powerpoint/2010/main" val="3093630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kumimoji="0" lang="es-ES" sz="1200" b="0" i="0" u="none" strike="noStrike" kern="1200" cap="none" spc="0" normalizeH="0" baseline="0" noProof="0" dirty="0" smtClean="0">
                <a:ln>
                  <a:noFill/>
                </a:ln>
                <a:solidFill>
                  <a:prstClr val="black"/>
                </a:solidFill>
                <a:effectLst/>
                <a:uLnTx/>
                <a:uFillTx/>
                <a:latin typeface="+mn-lt"/>
                <a:ea typeface="+mn-ea"/>
                <a:cs typeface="+mn-cs"/>
              </a:rPr>
              <a:t>Lo que está resaltado no implica que sea lo mas importante, es para que lo estudien comparativamente y les sea mas fácil recordarlo.</a:t>
            </a:r>
            <a:endParaRPr lang="es-ES" dirty="0"/>
          </a:p>
        </p:txBody>
      </p:sp>
      <p:sp>
        <p:nvSpPr>
          <p:cNvPr id="4" name="3 Marcador de número de diapositiva"/>
          <p:cNvSpPr>
            <a:spLocks noGrp="1"/>
          </p:cNvSpPr>
          <p:nvPr>
            <p:ph type="sldNum" sz="quarter" idx="10"/>
          </p:nvPr>
        </p:nvSpPr>
        <p:spPr/>
        <p:txBody>
          <a:bodyPr/>
          <a:lstStyle/>
          <a:p>
            <a:fld id="{E6CE55D2-FB8E-44EB-BDB7-A15F214CC61F}" type="slidenum">
              <a:rPr lang="es-ES" smtClean="0"/>
              <a:t>21</a:t>
            </a:fld>
            <a:endParaRPr lang="es-ES"/>
          </a:p>
        </p:txBody>
      </p:sp>
    </p:spTree>
    <p:extLst>
      <p:ext uri="{BB962C8B-B14F-4D97-AF65-F5344CB8AC3E}">
        <p14:creationId xmlns:p14="http://schemas.microsoft.com/office/powerpoint/2010/main" val="229339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Consideraciones. </a:t>
            </a:r>
            <a:r>
              <a:rPr lang="es-ES" sz="1200" b="0" i="0" u="none" strike="noStrike" kern="1200" baseline="0" dirty="0" smtClean="0">
                <a:solidFill>
                  <a:schemeClr val="tx1"/>
                </a:solidFill>
                <a:latin typeface="+mn-lt"/>
                <a:ea typeface="+mn-ea"/>
                <a:cs typeface="+mn-cs"/>
              </a:rPr>
              <a:t>La elección del fármaco que se debe prescribir se basa en 4 criterios fundamentales: eficacia, seguridad, conveniencia y costo.</a:t>
            </a:r>
          </a:p>
          <a:p>
            <a:r>
              <a:rPr lang="es-ES" sz="1200" b="0" i="0" u="none" strike="noStrike" kern="1200" baseline="0" dirty="0" smtClean="0">
                <a:solidFill>
                  <a:schemeClr val="tx1"/>
                </a:solidFill>
                <a:latin typeface="+mn-lt"/>
                <a:ea typeface="+mn-ea"/>
                <a:cs typeface="+mn-cs"/>
              </a:rPr>
              <a:t>La eficacia de un fármaco se define como su capacidad para modificar favorablemente un síntoma, el pronóstico o la evolución clínica de una enfermedad, y se mide en ensayos clínicos controlados. También es importante considerar que no siempre los resultados de los ensayos clínicos se pueden extrapolar a las condiciones de la práctica médica, ya que las condiciones en que estos se desarrollan no son las mismas; así por ejemplo, en los ensayos clínicos se observó que la </a:t>
            </a:r>
            <a:r>
              <a:rPr lang="es-ES" sz="1200" b="0" i="0" u="none" strike="noStrike" kern="1200" baseline="0" dirty="0" err="1" smtClean="0">
                <a:solidFill>
                  <a:schemeClr val="tx1"/>
                </a:solidFill>
                <a:latin typeface="+mn-lt"/>
                <a:ea typeface="+mn-ea"/>
                <a:cs typeface="+mn-cs"/>
              </a:rPr>
              <a:t>nifedipina</a:t>
            </a:r>
            <a:r>
              <a:rPr lang="es-ES" sz="1200" b="0" i="0" u="none" strike="noStrike" kern="1200" baseline="0" dirty="0" smtClean="0">
                <a:solidFill>
                  <a:schemeClr val="tx1"/>
                </a:solidFill>
                <a:latin typeface="+mn-lt"/>
                <a:ea typeface="+mn-ea"/>
                <a:cs typeface="+mn-cs"/>
              </a:rPr>
              <a:t> producía vasodilatación coronaria y, por tanto, se recomendó para el tratamiento de la angina de pecho, pero los estudios </a:t>
            </a:r>
            <a:r>
              <a:rPr lang="es-ES" sz="1200" b="0" i="0" u="none" strike="noStrike" kern="1200" baseline="0" dirty="0" err="1" smtClean="0">
                <a:solidFill>
                  <a:schemeClr val="tx1"/>
                </a:solidFill>
                <a:latin typeface="+mn-lt"/>
                <a:ea typeface="+mn-ea"/>
                <a:cs typeface="+mn-cs"/>
              </a:rPr>
              <a:t>farmacoepidemiológicos</a:t>
            </a:r>
            <a:r>
              <a:rPr lang="es-ES" sz="1200" b="0" i="0" u="none" strike="noStrike" kern="1200" baseline="0" dirty="0" smtClean="0">
                <a:solidFill>
                  <a:schemeClr val="tx1"/>
                </a:solidFill>
                <a:latin typeface="+mn-lt"/>
                <a:ea typeface="+mn-ea"/>
                <a:cs typeface="+mn-cs"/>
              </a:rPr>
              <a:t> han demostrado que la </a:t>
            </a:r>
            <a:r>
              <a:rPr lang="es-ES" sz="1200" b="0" i="0" u="none" strike="noStrike" kern="1200" baseline="0" dirty="0" err="1" smtClean="0">
                <a:solidFill>
                  <a:schemeClr val="tx1"/>
                </a:solidFill>
                <a:latin typeface="+mn-lt"/>
                <a:ea typeface="+mn-ea"/>
                <a:cs typeface="+mn-cs"/>
              </a:rPr>
              <a:t>nifedipina</a:t>
            </a:r>
            <a:r>
              <a:rPr lang="es-ES" sz="1200" b="0" i="0" u="none" strike="noStrike" kern="1200" baseline="0" dirty="0" smtClean="0">
                <a:solidFill>
                  <a:schemeClr val="tx1"/>
                </a:solidFill>
                <a:latin typeface="+mn-lt"/>
                <a:ea typeface="+mn-ea"/>
                <a:cs typeface="+mn-cs"/>
              </a:rPr>
              <a:t> aumenta la incidencia de IMA y su mortalidad.</a:t>
            </a:r>
          </a:p>
          <a:p>
            <a:r>
              <a:rPr lang="es-ES" sz="1200" b="0" i="0" u="none" strike="noStrike" kern="1200" baseline="0" dirty="0" smtClean="0">
                <a:solidFill>
                  <a:schemeClr val="tx1"/>
                </a:solidFill>
                <a:latin typeface="+mn-lt"/>
                <a:ea typeface="+mn-ea"/>
                <a:cs typeface="+mn-cs"/>
              </a:rPr>
              <a:t>Hay que tener en cuenta que el medicamento más novedoso no siempre es el mejor. En principio, un fármaco nuevo es un fármaco mal conocido, sobre todo en cuanto a</a:t>
            </a:r>
          </a:p>
          <a:p>
            <a:r>
              <a:rPr lang="es-ES" sz="1200" b="0" i="0" u="none" strike="noStrike" kern="1200" baseline="0" dirty="0" smtClean="0">
                <a:solidFill>
                  <a:schemeClr val="tx1"/>
                </a:solidFill>
                <a:latin typeface="+mn-lt"/>
                <a:ea typeface="+mn-ea"/>
                <a:cs typeface="+mn-cs"/>
              </a:rPr>
              <a:t>su seguridad. </a:t>
            </a:r>
            <a:endParaRPr lang="es-ES" dirty="0"/>
          </a:p>
        </p:txBody>
      </p:sp>
      <p:sp>
        <p:nvSpPr>
          <p:cNvPr id="4" name="Marcador de número de diapositiva 3"/>
          <p:cNvSpPr>
            <a:spLocks noGrp="1"/>
          </p:cNvSpPr>
          <p:nvPr>
            <p:ph type="sldNum" sz="quarter" idx="10"/>
          </p:nvPr>
        </p:nvSpPr>
        <p:spPr/>
        <p:txBody>
          <a:bodyPr/>
          <a:lstStyle/>
          <a:p>
            <a:fld id="{E6CE55D2-FB8E-44EB-BDB7-A15F214CC61F}" type="slidenum">
              <a:rPr lang="es-ES" smtClean="0"/>
              <a:t>10</a:t>
            </a:fld>
            <a:endParaRPr lang="es-ES"/>
          </a:p>
        </p:txBody>
      </p:sp>
    </p:spTree>
    <p:extLst>
      <p:ext uri="{BB962C8B-B14F-4D97-AF65-F5344CB8AC3E}">
        <p14:creationId xmlns:p14="http://schemas.microsoft.com/office/powerpoint/2010/main" val="2079972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l"/>
            <a:r>
              <a:rPr lang="es-ES" sz="1200" b="0" i="0" u="none" strike="noStrike" baseline="0" dirty="0" smtClean="0">
                <a:latin typeface="Times New Roman"/>
              </a:rPr>
              <a:t>Los aspectos que se deben reflejar en la receta médica</a:t>
            </a:r>
          </a:p>
          <a:p>
            <a:pPr algn="l"/>
            <a:r>
              <a:rPr lang="es-ES" sz="1200" b="0" i="0" u="none" strike="noStrike" baseline="0" dirty="0" smtClean="0">
                <a:latin typeface="Times New Roman"/>
              </a:rPr>
              <a:t>son :</a:t>
            </a:r>
          </a:p>
          <a:p>
            <a:pPr marL="228600" indent="-228600" algn="l">
              <a:buAutoNum type="arabicPeriod"/>
            </a:pPr>
            <a:r>
              <a:rPr lang="es-ES" sz="1200" b="0" i="0" u="none" strike="noStrike" baseline="0" dirty="0" smtClean="0">
                <a:latin typeface="Times New Roman"/>
              </a:rPr>
              <a:t>Nombre del fármaco: si escribe una marca comercial debe indicar el nombre genérico o DCI.</a:t>
            </a:r>
          </a:p>
          <a:p>
            <a:pPr marL="228600" indent="-228600" algn="l">
              <a:buAutoNum type="arabicPeriod"/>
            </a:pPr>
            <a:r>
              <a:rPr lang="es-ES" sz="1200" b="0" i="0" u="none" strike="noStrike" baseline="0" dirty="0" smtClean="0">
                <a:latin typeface="Times New Roman"/>
              </a:rPr>
              <a:t>2. Presentación: indicar los miligramos de fármaco que  debe contener cada tableta o mililitros de líquido. Usar</a:t>
            </a:r>
          </a:p>
          <a:p>
            <a:pPr algn="l"/>
            <a:r>
              <a:rPr lang="es-ES" sz="1200" b="0" i="0" u="none" strike="noStrike" baseline="0" dirty="0" smtClean="0">
                <a:latin typeface="Times New Roman"/>
              </a:rPr>
              <a:t>las abreviaturas internacionalmente aceptadas: gramo (g) y mililitro (</a:t>
            </a:r>
            <a:r>
              <a:rPr lang="es-ES" sz="1200" b="0" i="0" u="none" strike="noStrike" baseline="0" dirty="0" err="1" smtClean="0">
                <a:latin typeface="Times New Roman"/>
              </a:rPr>
              <a:t>mL</a:t>
            </a:r>
            <a:r>
              <a:rPr lang="es-ES" sz="1200" b="0" i="0" u="none" strike="noStrike" baseline="0" dirty="0" smtClean="0">
                <a:latin typeface="Times New Roman"/>
              </a:rPr>
              <a:t>).</a:t>
            </a:r>
          </a:p>
          <a:p>
            <a:pPr algn="l"/>
            <a:r>
              <a:rPr lang="es-ES" sz="1200" b="0" i="0" u="none" strike="noStrike" baseline="0" dirty="0" smtClean="0">
                <a:solidFill>
                  <a:srgbClr val="000000"/>
                </a:solidFill>
                <a:latin typeface="Times New Roman"/>
              </a:rPr>
              <a:t>3. Forma farmacéutica y cantidad total necesaria para cumplimentar el tratamiento. La cantidad total está Determinada por la estabilidad del producto, el costo y el posible cambio de tratamiento, también hay que tener en</a:t>
            </a:r>
          </a:p>
          <a:p>
            <a:pPr algn="l"/>
            <a:r>
              <a:rPr lang="es-ES" sz="1200" b="0" i="0" u="none" strike="noStrike" baseline="0" dirty="0" smtClean="0">
                <a:solidFill>
                  <a:srgbClr val="000000"/>
                </a:solidFill>
                <a:latin typeface="Times New Roman"/>
              </a:rPr>
              <a:t>cuenta el estado mental del paciente y la toxicidad potencial del fármaco; si el paciente está deprimido o es</a:t>
            </a:r>
          </a:p>
          <a:p>
            <a:pPr algn="l"/>
            <a:r>
              <a:rPr lang="es-ES" sz="1200" b="0" i="0" u="none" strike="noStrike" baseline="0" dirty="0" smtClean="0">
                <a:solidFill>
                  <a:srgbClr val="000000"/>
                </a:solidFill>
                <a:latin typeface="Times New Roman"/>
              </a:rPr>
              <a:t>un suicida en potencia no deben prescribirse las cantidades totales de un fármaco que son mortales si se</a:t>
            </a:r>
          </a:p>
          <a:p>
            <a:pPr algn="l"/>
            <a:r>
              <a:rPr lang="es-ES" sz="1200" b="0" i="0" u="none" strike="noStrike" baseline="0" dirty="0" smtClean="0">
                <a:solidFill>
                  <a:srgbClr val="000000"/>
                </a:solidFill>
                <a:latin typeface="Times New Roman"/>
              </a:rPr>
              <a:t>toman de una vez. Utilice las abreviaturas comunes que sean conocidas por el farmacéutico.</a:t>
            </a:r>
          </a:p>
          <a:p>
            <a:pPr algn="l"/>
            <a:r>
              <a:rPr lang="es-ES" sz="1200" b="1" i="0" u="none" strike="noStrike" baseline="0" dirty="0" smtClean="0">
                <a:solidFill>
                  <a:srgbClr val="000000"/>
                </a:solidFill>
                <a:latin typeface="Times New Roman"/>
              </a:rPr>
              <a:t>Junto a la receta debemos entregar el método que consta de:</a:t>
            </a:r>
          </a:p>
          <a:p>
            <a:pPr algn="l"/>
            <a:r>
              <a:rPr lang="es-ES" sz="1200" b="0" i="0" u="none" strike="noStrike" baseline="0" dirty="0" smtClean="0">
                <a:solidFill>
                  <a:srgbClr val="000000"/>
                </a:solidFill>
                <a:latin typeface="Times New Roman"/>
              </a:rPr>
              <a:t>1. Instrucciones y advertencias: incluye dosis, duración del tratamiento, vía de administración del fármaco y</a:t>
            </a:r>
          </a:p>
          <a:p>
            <a:pPr algn="l"/>
            <a:r>
              <a:rPr lang="es-ES" sz="1200" b="0" i="0" u="none" strike="noStrike" baseline="0" dirty="0" smtClean="0">
                <a:solidFill>
                  <a:srgbClr val="000000"/>
                </a:solidFill>
                <a:latin typeface="Times New Roman"/>
              </a:rPr>
              <a:t>otros aspectos que el paciente deba recordar para </a:t>
            </a:r>
            <a:r>
              <a:rPr lang="es-ES" sz="1200" b="0" i="0" u="none" strike="noStrike" baseline="0" dirty="0" err="1" smtClean="0">
                <a:solidFill>
                  <a:srgbClr val="000000"/>
                </a:solidFill>
                <a:latin typeface="Times New Roman"/>
              </a:rPr>
              <a:t>GArantizar</a:t>
            </a:r>
            <a:r>
              <a:rPr lang="es-ES" sz="1200" b="0" i="0" u="none" strike="noStrike" baseline="0" dirty="0" smtClean="0">
                <a:solidFill>
                  <a:srgbClr val="000000"/>
                </a:solidFill>
                <a:latin typeface="Times New Roman"/>
              </a:rPr>
              <a:t> el éxito del tratamiento. Incluir frases como “para</a:t>
            </a:r>
          </a:p>
          <a:p>
            <a:pPr algn="l"/>
            <a:r>
              <a:rPr lang="es-ES" sz="1200" b="0" i="0" u="none" strike="noStrike" baseline="0" dirty="0" smtClean="0">
                <a:solidFill>
                  <a:srgbClr val="000000"/>
                </a:solidFill>
                <a:latin typeface="Times New Roman"/>
              </a:rPr>
              <a:t>aliviar el dolor” puede ser útil. Si es importante tomar el medicamento cada 8 h, se le debe explicar al paciente</a:t>
            </a:r>
          </a:p>
          <a:p>
            <a:pPr algn="l"/>
            <a:r>
              <a:rPr lang="es-ES" sz="1200" b="0" i="0" u="none" strike="noStrike" baseline="0" dirty="0" smtClean="0">
                <a:solidFill>
                  <a:srgbClr val="000000"/>
                </a:solidFill>
                <a:latin typeface="Times New Roman"/>
              </a:rPr>
              <a:t>por qué, para ayudar al cumplimiento del tratamiento.</a:t>
            </a:r>
          </a:p>
          <a:p>
            <a:pPr algn="l"/>
            <a:r>
              <a:rPr lang="es-ES" sz="1200" b="0" i="0" u="none" strike="noStrike" baseline="0" dirty="0" smtClean="0">
                <a:solidFill>
                  <a:srgbClr val="000000"/>
                </a:solidFill>
                <a:latin typeface="Times New Roman"/>
              </a:rPr>
              <a:t>Es buena práctica simplificar los horarios e intervalos para obtener un mejor cumplimiento. Para asegurar que</a:t>
            </a:r>
          </a:p>
          <a:p>
            <a:pPr algn="l"/>
            <a:r>
              <a:rPr lang="es-ES" sz="1200" b="0" i="0" u="none" strike="noStrike" baseline="0" dirty="0" smtClean="0">
                <a:solidFill>
                  <a:srgbClr val="000000"/>
                </a:solidFill>
                <a:latin typeface="Times New Roman"/>
              </a:rPr>
              <a:t>el paciente utilice la vía de administración adecuada se recomienda recordarla en las instrucciones con palabras</a:t>
            </a:r>
          </a:p>
          <a:p>
            <a:pPr algn="l"/>
            <a:r>
              <a:rPr lang="es-ES" sz="1200" b="0" i="0" u="none" strike="noStrike" baseline="0" dirty="0" smtClean="0">
                <a:solidFill>
                  <a:srgbClr val="000000"/>
                </a:solidFill>
                <a:latin typeface="Times New Roman"/>
              </a:rPr>
              <a:t>como tomar para la administración oral, </a:t>
            </a:r>
            <a:r>
              <a:rPr lang="es-ES" sz="1200" b="0" i="1" u="none" strike="noStrike" baseline="0" dirty="0" smtClean="0">
                <a:solidFill>
                  <a:srgbClr val="000000"/>
                </a:solidFill>
                <a:latin typeface="Times New Roman"/>
              </a:rPr>
              <a:t>aplicar </a:t>
            </a:r>
            <a:r>
              <a:rPr lang="es-ES" sz="1200" b="0" i="0" u="none" strike="noStrike" baseline="0" dirty="0" smtClean="0">
                <a:solidFill>
                  <a:srgbClr val="000000"/>
                </a:solidFill>
                <a:latin typeface="Times New Roman"/>
              </a:rPr>
              <a:t>para el empleo de medicamentos de uso externo, </a:t>
            </a:r>
            <a:r>
              <a:rPr lang="es-ES" sz="1200" b="0" i="1" u="none" strike="noStrike" baseline="0" dirty="0" smtClean="0">
                <a:solidFill>
                  <a:srgbClr val="000000"/>
                </a:solidFill>
                <a:latin typeface="Times New Roman"/>
              </a:rPr>
              <a:t>insertar</a:t>
            </a:r>
          </a:p>
          <a:p>
            <a:pPr algn="l"/>
            <a:r>
              <a:rPr lang="es-ES" sz="1200" b="0" i="0" u="none" strike="noStrike" baseline="0" dirty="0" smtClean="0">
                <a:solidFill>
                  <a:srgbClr val="000000"/>
                </a:solidFill>
                <a:latin typeface="Times New Roman"/>
              </a:rPr>
              <a:t>para el empleo de supositorios, </a:t>
            </a:r>
            <a:r>
              <a:rPr lang="es-ES" sz="1200" b="0" i="1" u="none" strike="noStrike" baseline="0" dirty="0" smtClean="0">
                <a:solidFill>
                  <a:srgbClr val="000000"/>
                </a:solidFill>
                <a:latin typeface="Times New Roman"/>
              </a:rPr>
              <a:t>colocar </a:t>
            </a:r>
            <a:r>
              <a:rPr lang="es-ES" sz="1200" b="0" i="0" u="none" strike="noStrike" baseline="0" dirty="0" smtClean="0">
                <a:solidFill>
                  <a:srgbClr val="000000"/>
                </a:solidFill>
                <a:latin typeface="Times New Roman"/>
              </a:rPr>
              <a:t>para instilar gotas en las mucosas.</a:t>
            </a:r>
          </a:p>
          <a:p>
            <a:pPr algn="l"/>
            <a:r>
              <a:rPr lang="es-ES" sz="1200" b="0" i="0" u="none" strike="noStrike" baseline="0" dirty="0" smtClean="0">
                <a:solidFill>
                  <a:srgbClr val="000000"/>
                </a:solidFill>
                <a:latin typeface="Times New Roman"/>
              </a:rPr>
              <a:t>2. Nombre del médico y datos para su localización: institución de salud, la especialidad del que prescribe, su</a:t>
            </a:r>
          </a:p>
          <a:p>
            <a:pPr algn="l"/>
            <a:r>
              <a:rPr lang="es-ES" sz="1200" b="0" i="0" u="none" strike="noStrike" baseline="0" dirty="0" smtClean="0">
                <a:solidFill>
                  <a:srgbClr val="000000"/>
                </a:solidFill>
                <a:latin typeface="Times New Roman"/>
              </a:rPr>
              <a:t>número en el registro de profesionales y el cuño de la unidad asistencial, ya que si el farmacéutico tiene alguna</a:t>
            </a:r>
          </a:p>
          <a:p>
            <a:pPr algn="l"/>
            <a:r>
              <a:rPr lang="es-ES" sz="1200" b="0" i="0" u="none" strike="noStrike" baseline="0" dirty="0" smtClean="0">
                <a:solidFill>
                  <a:srgbClr val="000000"/>
                </a:solidFill>
                <a:latin typeface="Times New Roman"/>
              </a:rPr>
              <a:t>duda tendrá la posibilidad de contactar con el médico.</a:t>
            </a:r>
          </a:p>
          <a:p>
            <a:pPr algn="l"/>
            <a:endParaRPr lang="es-ES" sz="1600" b="0" i="0" u="none" strike="noStrike" baseline="0" dirty="0" smtClean="0">
              <a:solidFill>
                <a:srgbClr val="000000"/>
              </a:solidFill>
              <a:latin typeface="Times New Roman"/>
            </a:endParaRPr>
          </a:p>
          <a:p>
            <a:pPr algn="l"/>
            <a:r>
              <a:rPr lang="es-ES" sz="1200" b="0" i="0" u="none" strike="noStrike" baseline="0" dirty="0" smtClean="0">
                <a:solidFill>
                  <a:srgbClr val="000000"/>
                </a:solidFill>
                <a:latin typeface="Times New Roman"/>
              </a:rPr>
              <a:t>3. Fecha: hay países en los que la validez de la receta no tiene límite de tiempo, pero en otros, el farmacéutico no</a:t>
            </a:r>
          </a:p>
          <a:p>
            <a:pPr algn="l"/>
            <a:r>
              <a:rPr lang="es-ES" sz="1200" b="0" i="0" u="none" strike="noStrike" baseline="0" dirty="0" smtClean="0">
                <a:solidFill>
                  <a:srgbClr val="000000"/>
                </a:solidFill>
                <a:latin typeface="Times New Roman"/>
              </a:rPr>
              <a:t>dispensa el medicamento si esta tiene límites, lo cual está normado en cada territorio.</a:t>
            </a:r>
          </a:p>
          <a:p>
            <a:pPr algn="l"/>
            <a:r>
              <a:rPr lang="es-ES" sz="1200" b="0" i="0" u="none" strike="noStrike" baseline="0" dirty="0" smtClean="0">
                <a:solidFill>
                  <a:srgbClr val="000000"/>
                </a:solidFill>
                <a:latin typeface="Times New Roman"/>
              </a:rPr>
              <a:t>4. Firma del prescriptor: la receta es un documento médico- legal.</a:t>
            </a:r>
          </a:p>
          <a:p>
            <a:pPr algn="l"/>
            <a:r>
              <a:rPr lang="es-ES" sz="1200" b="0" i="0" u="none" strike="noStrike" baseline="0" dirty="0" smtClean="0">
                <a:solidFill>
                  <a:srgbClr val="000000"/>
                </a:solidFill>
                <a:latin typeface="Times New Roman"/>
              </a:rPr>
              <a:t>5. Nombre del paciente y datos para su localización, que en nuestro medio viene dado por el número de su historia</a:t>
            </a:r>
          </a:p>
          <a:p>
            <a:pPr algn="l"/>
            <a:r>
              <a:rPr lang="es-ES" sz="1200" b="0" i="0" u="none" strike="noStrike" baseline="0" dirty="0" smtClean="0">
                <a:solidFill>
                  <a:srgbClr val="000000"/>
                </a:solidFill>
                <a:latin typeface="Times New Roman"/>
              </a:rPr>
              <a:t>clínica o carnet de identidad. </a:t>
            </a:r>
            <a:endParaRPr lang="es-ES" dirty="0"/>
          </a:p>
        </p:txBody>
      </p:sp>
      <p:sp>
        <p:nvSpPr>
          <p:cNvPr id="4" name="3 Marcador de número de diapositiva"/>
          <p:cNvSpPr>
            <a:spLocks noGrp="1"/>
          </p:cNvSpPr>
          <p:nvPr>
            <p:ph type="sldNum" sz="quarter" idx="10"/>
          </p:nvPr>
        </p:nvSpPr>
        <p:spPr/>
        <p:txBody>
          <a:bodyPr/>
          <a:lstStyle/>
          <a:p>
            <a:fld id="{E6CE55D2-FB8E-44EB-BDB7-A15F214CC61F}" type="slidenum">
              <a:rPr lang="es-ES" smtClean="0"/>
              <a:t>11</a:t>
            </a:fld>
            <a:endParaRPr lang="es-ES"/>
          </a:p>
        </p:txBody>
      </p:sp>
    </p:spTree>
    <p:extLst>
      <p:ext uri="{BB962C8B-B14F-4D97-AF65-F5344CB8AC3E}">
        <p14:creationId xmlns:p14="http://schemas.microsoft.com/office/powerpoint/2010/main" val="28404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457200" indent="-457200">
              <a:buFont typeface="Wingdings" panose="05000000000000000000" pitchFamily="2" charset="2"/>
              <a:buChar char="§"/>
            </a:pPr>
            <a:r>
              <a:rPr lang="es-ES" sz="1200" dirty="0" smtClean="0"/>
              <a:t>Instrucciones y advertencias: incluye dosis, duración del </a:t>
            </a:r>
            <a:r>
              <a:rPr lang="es-ES" sz="1200" dirty="0" err="1" smtClean="0"/>
              <a:t>Tto</a:t>
            </a:r>
            <a:r>
              <a:rPr lang="es-ES" sz="1200" dirty="0" smtClean="0"/>
              <a:t>, vía de administración del fármaco y otros aspectos que el paciente deba recordar para garantizar el éxito del tratamiento.</a:t>
            </a:r>
          </a:p>
          <a:p>
            <a:pPr marL="457200" indent="-457200">
              <a:buFont typeface="Wingdings" panose="05000000000000000000" pitchFamily="2" charset="2"/>
              <a:buChar char="§"/>
            </a:pPr>
            <a:r>
              <a:rPr lang="es-ES" sz="1200" dirty="0" smtClean="0"/>
              <a:t>Igual que la receta lleva datos de identificación y localización del médico y el paciente.</a:t>
            </a:r>
          </a:p>
          <a:p>
            <a:endParaRPr lang="es-ES" dirty="0"/>
          </a:p>
        </p:txBody>
      </p:sp>
      <p:sp>
        <p:nvSpPr>
          <p:cNvPr id="4" name="Marcador de número de diapositiva 3"/>
          <p:cNvSpPr>
            <a:spLocks noGrp="1"/>
          </p:cNvSpPr>
          <p:nvPr>
            <p:ph type="sldNum" sz="quarter" idx="10"/>
          </p:nvPr>
        </p:nvSpPr>
        <p:spPr/>
        <p:txBody>
          <a:bodyPr/>
          <a:lstStyle/>
          <a:p>
            <a:fld id="{E6CE55D2-FB8E-44EB-BDB7-A15F214CC61F}" type="slidenum">
              <a:rPr lang="es-ES" smtClean="0"/>
              <a:t>12</a:t>
            </a:fld>
            <a:endParaRPr lang="es-ES"/>
          </a:p>
        </p:txBody>
      </p:sp>
    </p:spTree>
    <p:extLst>
      <p:ext uri="{BB962C8B-B14F-4D97-AF65-F5344CB8AC3E}">
        <p14:creationId xmlns:p14="http://schemas.microsoft.com/office/powerpoint/2010/main" val="408543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6CE55D2-FB8E-44EB-BDB7-A15F214CC61F}" type="slidenum">
              <a:rPr lang="es-ES" smtClean="0"/>
              <a:t>14</a:t>
            </a:fld>
            <a:endParaRPr lang="es-ES"/>
          </a:p>
        </p:txBody>
      </p:sp>
    </p:spTree>
    <p:extLst>
      <p:ext uri="{BB962C8B-B14F-4D97-AF65-F5344CB8AC3E}">
        <p14:creationId xmlns:p14="http://schemas.microsoft.com/office/powerpoint/2010/main" val="177145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u="sng" dirty="0" smtClean="0"/>
              <a:t>Riesgo de alteraciones en la dinámica del parto</a:t>
            </a:r>
            <a:r>
              <a:rPr lang="es-ES" i="1" dirty="0" smtClean="0">
                <a:latin typeface="Times New Roman" panose="02020603050405020304" pitchFamily="18" charset="0"/>
              </a:rPr>
              <a:t>. </a:t>
            </a:r>
            <a:r>
              <a:rPr lang="es-ES" sz="1200" dirty="0" err="1" smtClean="0">
                <a:latin typeface="Calibri" panose="020F0502020204030204" pitchFamily="34" charset="0"/>
                <a:cs typeface="Calibri" panose="020F0502020204030204" pitchFamily="34" charset="0"/>
              </a:rPr>
              <a:t>Ej</a:t>
            </a:r>
            <a:r>
              <a:rPr lang="es-ES" sz="1200" dirty="0" smtClean="0">
                <a:latin typeface="Calibri" panose="020F0502020204030204" pitchFamily="34" charset="0"/>
                <a:cs typeface="Calibri" panose="020F0502020204030204" pitchFamily="34" charset="0"/>
              </a:rPr>
              <a:t>, el uso moderado de AINE es relativamente seguro en </a:t>
            </a:r>
            <a:r>
              <a:rPr lang="es-ES" sz="1200" dirty="0" err="1" smtClean="0">
                <a:latin typeface="Calibri" panose="020F0502020204030204" pitchFamily="34" charset="0"/>
                <a:cs typeface="Calibri" panose="020F0502020204030204" pitchFamily="34" charset="0"/>
              </a:rPr>
              <a:t>ttos</a:t>
            </a:r>
            <a:r>
              <a:rPr lang="es-ES" sz="1200" dirty="0" smtClean="0">
                <a:latin typeface="Calibri" panose="020F0502020204030204" pitchFamily="34" charset="0"/>
                <a:cs typeface="Calibri" panose="020F0502020204030204" pitchFamily="34" charset="0"/>
              </a:rPr>
              <a:t> cortos y en bajas dosis; sin embargo, la inhibición </a:t>
            </a:r>
            <a:r>
              <a:rPr lang="es-ES" sz="1200" dirty="0" smtClean="0">
                <a:latin typeface="Calibri" panose="020F0502020204030204" pitchFamily="34" charset="0"/>
                <a:cs typeface="Calibri" panose="020F0502020204030204" pitchFamily="34" charset="0"/>
              </a:rPr>
              <a:t>de</a:t>
            </a:r>
            <a:r>
              <a:rPr lang="es-ES" sz="1200" baseline="0" dirty="0" smtClean="0">
                <a:latin typeface="Calibri" panose="020F0502020204030204" pitchFamily="34" charset="0"/>
                <a:cs typeface="Calibri" panose="020F0502020204030204" pitchFamily="34" charset="0"/>
              </a:rPr>
              <a:t> la síntesis </a:t>
            </a:r>
            <a:r>
              <a:rPr lang="es-ES" sz="1200" dirty="0" smtClean="0">
                <a:latin typeface="Calibri" panose="020F0502020204030204" pitchFamily="34" charset="0"/>
                <a:cs typeface="Calibri" panose="020F0502020204030204" pitchFamily="34" charset="0"/>
              </a:rPr>
              <a:t>de </a:t>
            </a:r>
            <a:r>
              <a:rPr lang="es-ES" sz="1200" dirty="0" smtClean="0">
                <a:latin typeface="Calibri" panose="020F0502020204030204" pitchFamily="34" charset="0"/>
                <a:cs typeface="Calibri" panose="020F0502020204030204" pitchFamily="34" charset="0"/>
              </a:rPr>
              <a:t>las prostaglandinas en las últimas semanas de la gestación puede disminuir las contracciones uterinas, lo cual prolonga la gestación y la duración del parto, y puede provocar cierre prematuro del </a:t>
            </a:r>
            <a:r>
              <a:rPr lang="es-ES" sz="1200" i="1" dirty="0" err="1" smtClean="0">
                <a:latin typeface="Calibri" panose="020F0502020204030204" pitchFamily="34" charset="0"/>
                <a:cs typeface="Calibri" panose="020F0502020204030204" pitchFamily="34" charset="0"/>
              </a:rPr>
              <a:t>ductus</a:t>
            </a:r>
            <a:r>
              <a:rPr lang="es-ES" sz="1200" i="1" dirty="0" smtClean="0">
                <a:latin typeface="Calibri" panose="020F0502020204030204" pitchFamily="34" charset="0"/>
                <a:cs typeface="Calibri" panose="020F0502020204030204" pitchFamily="34" charset="0"/>
              </a:rPr>
              <a:t> </a:t>
            </a:r>
            <a:r>
              <a:rPr lang="es-ES" sz="1200" dirty="0" smtClean="0">
                <a:latin typeface="Calibri" panose="020F0502020204030204" pitchFamily="34" charset="0"/>
                <a:cs typeface="Calibri" panose="020F0502020204030204" pitchFamily="34" charset="0"/>
              </a:rPr>
              <a:t>arterioso e hipertensión arterial pulmonar en el recién nacido.</a:t>
            </a:r>
          </a:p>
          <a:p>
            <a:endParaRPr lang="es-ES" dirty="0"/>
          </a:p>
        </p:txBody>
      </p:sp>
      <p:sp>
        <p:nvSpPr>
          <p:cNvPr id="4" name="Marcador de número de diapositiva 3"/>
          <p:cNvSpPr>
            <a:spLocks noGrp="1"/>
          </p:cNvSpPr>
          <p:nvPr>
            <p:ph type="sldNum" sz="quarter" idx="10"/>
          </p:nvPr>
        </p:nvSpPr>
        <p:spPr/>
        <p:txBody>
          <a:bodyPr/>
          <a:lstStyle/>
          <a:p>
            <a:fld id="{E6CE55D2-FB8E-44EB-BDB7-A15F214CC61F}" type="slidenum">
              <a:rPr lang="es-ES" smtClean="0"/>
              <a:t>15</a:t>
            </a:fld>
            <a:endParaRPr lang="es-ES"/>
          </a:p>
        </p:txBody>
      </p:sp>
    </p:spTree>
    <p:extLst>
      <p:ext uri="{BB962C8B-B14F-4D97-AF65-F5344CB8AC3E}">
        <p14:creationId xmlns:p14="http://schemas.microsoft.com/office/powerpoint/2010/main" val="394589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l"/>
            <a:r>
              <a:rPr lang="es-ES" sz="1200" b="0" i="0" u="none" strike="noStrike" baseline="0" dirty="0" smtClean="0">
                <a:latin typeface="Times New Roman"/>
              </a:rPr>
              <a:t>Ante la disyuntiva de proseguir la lactancia o de interrumpirla</a:t>
            </a:r>
            <a:r>
              <a:rPr lang="es-ES" sz="1200" b="0" i="0" u="none" strike="noStrike" baseline="0" dirty="0" smtClean="0">
                <a:latin typeface="Times New Roman"/>
              </a:rPr>
              <a:t>, debemos </a:t>
            </a:r>
            <a:r>
              <a:rPr lang="es-ES" sz="1200" b="0" i="0" u="none" strike="noStrike" baseline="0" dirty="0" smtClean="0">
                <a:latin typeface="Times New Roman"/>
              </a:rPr>
              <a:t>considerar que hay:</a:t>
            </a:r>
          </a:p>
          <a:p>
            <a:pPr algn="l"/>
            <a:r>
              <a:rPr lang="es-ES" sz="1200" b="0" i="0" u="none" strike="noStrike" baseline="0" dirty="0" smtClean="0">
                <a:latin typeface="Times New Roman"/>
              </a:rPr>
              <a:t>1. Fármacos que alcanzan altas concentraciones en la secreción láctea y, como consecuencia, pueden causar</a:t>
            </a:r>
          </a:p>
          <a:p>
            <a:pPr algn="l"/>
            <a:r>
              <a:rPr lang="es-ES" sz="1200" b="0" i="0" u="none" strike="noStrike" baseline="0" dirty="0" smtClean="0">
                <a:latin typeface="Times New Roman"/>
              </a:rPr>
              <a:t>toxicidad en el niño, ese es el caso del </a:t>
            </a:r>
            <a:r>
              <a:rPr lang="es-ES" sz="1200" b="0" i="0" u="none" strike="noStrike" baseline="0" dirty="0" err="1" smtClean="0">
                <a:latin typeface="Times New Roman"/>
              </a:rPr>
              <a:t>meprobamato</a:t>
            </a:r>
            <a:r>
              <a:rPr lang="es-ES" sz="1200" b="0" i="0" u="none" strike="noStrike" baseline="0" dirty="0" smtClean="0">
                <a:latin typeface="Times New Roman"/>
              </a:rPr>
              <a:t>, </a:t>
            </a:r>
            <a:r>
              <a:rPr lang="es-ES" sz="1200" b="0" i="0" u="none" strike="noStrike" baseline="0" dirty="0" err="1" smtClean="0">
                <a:latin typeface="Times New Roman"/>
              </a:rPr>
              <a:t>indometacina</a:t>
            </a:r>
            <a:r>
              <a:rPr lang="es-ES" sz="1200" b="0" i="0" u="none" strike="noStrike" baseline="0" dirty="0" smtClean="0">
                <a:latin typeface="Times New Roman"/>
              </a:rPr>
              <a:t>, </a:t>
            </a:r>
            <a:r>
              <a:rPr lang="es-ES" sz="1200" b="0" i="0" u="none" strike="noStrike" baseline="0" dirty="0" err="1" smtClean="0">
                <a:latin typeface="Times New Roman"/>
              </a:rPr>
              <a:t>atenolol</a:t>
            </a:r>
            <a:r>
              <a:rPr lang="es-ES" sz="1200" b="0" i="0" u="none" strike="noStrike" baseline="0" dirty="0" smtClean="0">
                <a:latin typeface="Times New Roman"/>
              </a:rPr>
              <a:t>, cimetidina, </a:t>
            </a:r>
            <a:r>
              <a:rPr lang="es-ES" sz="1200" b="0" i="0" u="none" strike="noStrike" baseline="0" dirty="0" err="1" smtClean="0">
                <a:latin typeface="Times New Roman"/>
              </a:rPr>
              <a:t>aminoglucósidos</a:t>
            </a:r>
            <a:r>
              <a:rPr lang="es-ES" sz="1200" b="0" i="0" u="none" strike="noStrike" baseline="0" dirty="0" smtClean="0">
                <a:latin typeface="Times New Roman"/>
              </a:rPr>
              <a:t> y</a:t>
            </a:r>
          </a:p>
          <a:p>
            <a:pPr algn="l"/>
            <a:r>
              <a:rPr lang="es-ES" sz="1200" b="0" i="0" u="none" strike="noStrike" baseline="0" dirty="0" err="1" smtClean="0">
                <a:latin typeface="Times New Roman"/>
              </a:rPr>
              <a:t>ranitidina</a:t>
            </a:r>
            <a:r>
              <a:rPr lang="es-ES" sz="1200" b="0" i="0" u="none" strike="noStrike" baseline="0" dirty="0" smtClean="0">
                <a:latin typeface="Times New Roman"/>
              </a:rPr>
              <a:t>.</a:t>
            </a:r>
          </a:p>
          <a:p>
            <a:pPr algn="l"/>
            <a:r>
              <a:rPr lang="es-ES" sz="1200" b="0" i="0" u="none" strike="noStrike" baseline="0" dirty="0" smtClean="0">
                <a:latin typeface="Times New Roman"/>
              </a:rPr>
              <a:t>2. Fármacos que, pese a no alcanzar altas concentraciones, poseen una potente actividad tóxica sobre el lactante</a:t>
            </a:r>
          </a:p>
          <a:p>
            <a:pPr algn="l"/>
            <a:r>
              <a:rPr lang="es-ES" sz="1200" b="0" i="0" u="none" strike="noStrike" baseline="0" dirty="0" smtClean="0">
                <a:latin typeface="Times New Roman"/>
              </a:rPr>
              <a:t>o pueden dar lugar a fenómenos de hipersensibilidad (anticoagulantes orales, aspirina, fenobarbital,</a:t>
            </a:r>
          </a:p>
          <a:p>
            <a:pPr algn="l"/>
            <a:r>
              <a:rPr lang="es-ES" sz="1200" b="0" i="0" u="none" strike="noStrike" baseline="0" dirty="0" smtClean="0">
                <a:latin typeface="Times New Roman"/>
              </a:rPr>
              <a:t>cloranfenicol, tetraciclinas, antineoplásicos, marcadores radiactivos).</a:t>
            </a:r>
          </a:p>
          <a:p>
            <a:pPr algn="l"/>
            <a:r>
              <a:rPr lang="es-ES" sz="1200" b="0" i="0" u="none" strike="noStrike" baseline="0" dirty="0" smtClean="0">
                <a:latin typeface="Times New Roman"/>
              </a:rPr>
              <a:t>3. Fármacos que pueden inhibir la secreción de leche </a:t>
            </a:r>
            <a:r>
              <a:rPr lang="pt-BR" sz="1200" b="0" i="0" u="none" strike="noStrike" baseline="0" dirty="0" smtClean="0">
                <a:latin typeface="Times New Roman"/>
              </a:rPr>
              <a:t>(</a:t>
            </a:r>
            <a:r>
              <a:rPr lang="pt-BR" sz="1200" b="0" i="0" u="none" strike="noStrike" baseline="0" dirty="0" err="1" smtClean="0">
                <a:latin typeface="Times New Roman"/>
              </a:rPr>
              <a:t>tiazidas</a:t>
            </a:r>
            <a:r>
              <a:rPr lang="pt-BR" sz="1200" b="0" i="0" u="none" strike="noStrike" baseline="0" dirty="0" smtClean="0">
                <a:latin typeface="Times New Roman"/>
              </a:rPr>
              <a:t>, </a:t>
            </a:r>
            <a:r>
              <a:rPr lang="pt-BR" sz="1200" b="0" i="0" u="none" strike="noStrike" baseline="0" dirty="0" err="1" smtClean="0">
                <a:latin typeface="Times New Roman"/>
              </a:rPr>
              <a:t>bromocriptina</a:t>
            </a:r>
            <a:r>
              <a:rPr lang="pt-BR" sz="1200" b="0" i="0" u="none" strike="noStrike" baseline="0" dirty="0" smtClean="0">
                <a:latin typeface="Times New Roman"/>
              </a:rPr>
              <a:t>, contraceptivos </a:t>
            </a:r>
            <a:r>
              <a:rPr lang="pt-BR" sz="1200" b="0" i="0" u="none" strike="noStrike" baseline="0" dirty="0" err="1" smtClean="0">
                <a:latin typeface="Times New Roman"/>
              </a:rPr>
              <a:t>orales</a:t>
            </a:r>
            <a:r>
              <a:rPr lang="pt-BR" sz="1200" b="0" i="0" u="none" strike="noStrike" baseline="0" dirty="0" smtClean="0">
                <a:latin typeface="Times New Roman"/>
              </a:rPr>
              <a:t>, L-dopa,</a:t>
            </a:r>
          </a:p>
          <a:p>
            <a:pPr algn="l"/>
            <a:r>
              <a:rPr lang="pt-BR" sz="1200" b="0" i="0" u="none" strike="noStrike" baseline="0" dirty="0" smtClean="0">
                <a:latin typeface="Times New Roman"/>
              </a:rPr>
              <a:t>IMAO, altas </a:t>
            </a:r>
            <a:r>
              <a:rPr lang="pt-BR" sz="1200" b="0" i="0" u="none" strike="noStrike" baseline="0" dirty="0" err="1" smtClean="0">
                <a:latin typeface="Times New Roman"/>
              </a:rPr>
              <a:t>dosis</a:t>
            </a:r>
            <a:r>
              <a:rPr lang="pt-BR" sz="1200" b="0" i="0" u="none" strike="noStrike" baseline="0" dirty="0" smtClean="0">
                <a:latin typeface="Times New Roman"/>
              </a:rPr>
              <a:t> de vitamina B</a:t>
            </a:r>
            <a:r>
              <a:rPr lang="pt-BR" sz="800" b="0" i="0" u="none" strike="noStrike" baseline="0" dirty="0" smtClean="0">
                <a:latin typeface="Times New Roman"/>
              </a:rPr>
              <a:t>6</a:t>
            </a:r>
            <a:r>
              <a:rPr lang="pt-BR" sz="1200" b="0" i="0" u="none" strike="noStrike" baseline="0" dirty="0" smtClean="0">
                <a:latin typeface="Times New Roman"/>
              </a:rPr>
              <a:t>).</a:t>
            </a:r>
          </a:p>
          <a:p>
            <a:pPr algn="l"/>
            <a:r>
              <a:rPr lang="es-ES" sz="1200" b="0" i="0" u="none" strike="noStrike" baseline="0" dirty="0" smtClean="0">
                <a:latin typeface="Times New Roman"/>
              </a:rPr>
              <a:t>4. Fármacos que por sus características fisicoquímicas por ejemplo de carácter básico se acumulan en la leche con más facilidad que los fármacos de carácter ácido, este</a:t>
            </a:r>
          </a:p>
          <a:p>
            <a:pPr algn="l"/>
            <a:r>
              <a:rPr lang="es-ES" sz="1200" b="0" i="0" u="none" strike="noStrike" baseline="0" dirty="0" smtClean="0">
                <a:latin typeface="Times New Roman"/>
              </a:rPr>
              <a:t>es el caso de los antihistamínicos.</a:t>
            </a:r>
          </a:p>
          <a:p>
            <a:pPr algn="l"/>
            <a:r>
              <a:rPr lang="es-ES" sz="1200" b="0" i="0" u="none" strike="noStrike" baseline="0" dirty="0" smtClean="0">
                <a:latin typeface="Times New Roman"/>
              </a:rPr>
              <a:t>5. Fármacos que no pasan a la leche o pasan en cantidades mínimas (antiácidos, </a:t>
            </a:r>
            <a:r>
              <a:rPr lang="es-ES" sz="1200" b="0" i="0" u="none" strike="noStrike" baseline="0" dirty="0" err="1" smtClean="0">
                <a:latin typeface="Times New Roman"/>
              </a:rPr>
              <a:t>cloroquina</a:t>
            </a:r>
            <a:r>
              <a:rPr lang="es-ES" sz="1200" b="0" i="0" u="none" strike="noStrike" baseline="0" dirty="0" smtClean="0">
                <a:latin typeface="Times New Roman"/>
              </a:rPr>
              <a:t>, </a:t>
            </a:r>
            <a:r>
              <a:rPr lang="es-ES" sz="1200" b="0" i="0" u="none" strike="noStrike" baseline="0" dirty="0" err="1" smtClean="0">
                <a:latin typeface="Times New Roman"/>
              </a:rPr>
              <a:t>bisacodilo</a:t>
            </a:r>
            <a:r>
              <a:rPr lang="es-ES" sz="1200" b="0" i="0" u="none" strike="noStrike" baseline="0" dirty="0" smtClean="0">
                <a:latin typeface="Times New Roman"/>
              </a:rPr>
              <a:t>, </a:t>
            </a:r>
            <a:r>
              <a:rPr lang="es-ES" sz="1200" b="0" i="0" u="none" strike="noStrike" baseline="0" dirty="0" err="1" smtClean="0">
                <a:latin typeface="Times New Roman"/>
              </a:rPr>
              <a:t>colestirami</a:t>
            </a:r>
            <a:r>
              <a:rPr lang="es-ES" sz="1200" b="0" i="0" u="none" strike="noStrike" baseline="0" dirty="0" smtClean="0">
                <a:latin typeface="Times New Roman"/>
              </a:rPr>
              <a:t>-</a:t>
            </a:r>
            <a:r>
              <a:rPr lang="pt-BR" sz="1200" b="0" i="0" u="none" strike="noStrike" baseline="0" dirty="0" smtClean="0">
                <a:latin typeface="Times New Roman"/>
              </a:rPr>
              <a:t>na, furosemida, heparina, </a:t>
            </a:r>
            <a:r>
              <a:rPr lang="pt-BR" sz="1200" b="0" i="0" u="none" strike="noStrike" baseline="0" dirty="0" err="1" smtClean="0">
                <a:latin typeface="Times New Roman"/>
              </a:rPr>
              <a:t>cefalosporinas</a:t>
            </a:r>
            <a:r>
              <a:rPr lang="pt-BR" sz="1200" b="0" i="0" u="none" strike="noStrike" baseline="0" dirty="0" smtClean="0">
                <a:latin typeface="Times New Roman"/>
              </a:rPr>
              <a:t>, propranolol,</a:t>
            </a:r>
          </a:p>
          <a:p>
            <a:pPr algn="l"/>
            <a:r>
              <a:rPr lang="es-ES" sz="1200" b="0" i="0" u="none" strike="noStrike" baseline="0" dirty="0" err="1" smtClean="0">
                <a:latin typeface="Times New Roman"/>
              </a:rPr>
              <a:t>verapamilo</a:t>
            </a:r>
            <a:r>
              <a:rPr lang="es-ES" sz="1200" b="0" i="0" u="none" strike="noStrike" baseline="0" dirty="0" smtClean="0">
                <a:latin typeface="Times New Roman"/>
              </a:rPr>
              <a:t>, etc.).</a:t>
            </a:r>
          </a:p>
          <a:p>
            <a:pPr algn="l"/>
            <a:r>
              <a:rPr lang="es-ES" sz="1200" b="0" i="0" u="none" strike="noStrike" baseline="0" dirty="0" smtClean="0">
                <a:latin typeface="Times New Roman"/>
              </a:rPr>
              <a:t>Deben evitarse siempre los fármacos innecesarios y aquellos sobre los que no hay información, también </a:t>
            </a:r>
            <a:r>
              <a:rPr lang="es-ES" sz="1200" b="0" i="0" u="none" strike="noStrike" baseline="0" dirty="0" smtClean="0">
                <a:latin typeface="Times New Roman"/>
              </a:rPr>
              <a:t>la automedicación </a:t>
            </a:r>
            <a:r>
              <a:rPr lang="es-ES" sz="1200" b="0" i="0" u="none" strike="noStrike" baseline="0" dirty="0" smtClean="0">
                <a:latin typeface="Times New Roman"/>
              </a:rPr>
              <a:t>que incluye sustancias </a:t>
            </a:r>
            <a:endParaRPr lang="es-ES" sz="1200" b="0" i="0" u="none" strike="noStrike" baseline="0" dirty="0" smtClean="0">
              <a:latin typeface="Times New Roman"/>
            </a:endParaRPr>
          </a:p>
          <a:p>
            <a:pPr algn="l"/>
            <a:r>
              <a:rPr lang="es-ES" sz="1200" b="0" i="0" u="none" strike="noStrike" baseline="0" dirty="0" smtClean="0">
                <a:latin typeface="Times New Roman"/>
              </a:rPr>
              <a:t>aplicadas </a:t>
            </a:r>
            <a:r>
              <a:rPr lang="es-ES" sz="1200" b="0" i="0" u="none" strike="noStrike" baseline="0" dirty="0" smtClean="0">
                <a:latin typeface="Times New Roman"/>
              </a:rPr>
              <a:t>en el pecho, el hábito de fumar, el café y el alcohol.</a:t>
            </a:r>
            <a:endParaRPr lang="es-ES" dirty="0"/>
          </a:p>
        </p:txBody>
      </p:sp>
      <p:sp>
        <p:nvSpPr>
          <p:cNvPr id="4" name="3 Marcador de número de diapositiva"/>
          <p:cNvSpPr>
            <a:spLocks noGrp="1"/>
          </p:cNvSpPr>
          <p:nvPr>
            <p:ph type="sldNum" sz="quarter" idx="10"/>
          </p:nvPr>
        </p:nvSpPr>
        <p:spPr/>
        <p:txBody>
          <a:bodyPr/>
          <a:lstStyle/>
          <a:p>
            <a:fld id="{E6CE55D2-FB8E-44EB-BDB7-A15F214CC61F}" type="slidenum">
              <a:rPr lang="es-ES" smtClean="0"/>
              <a:t>18</a:t>
            </a:fld>
            <a:endParaRPr lang="es-ES"/>
          </a:p>
        </p:txBody>
      </p:sp>
    </p:spTree>
    <p:extLst>
      <p:ext uri="{BB962C8B-B14F-4D97-AF65-F5344CB8AC3E}">
        <p14:creationId xmlns:p14="http://schemas.microsoft.com/office/powerpoint/2010/main" val="25549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Times New Roman" panose="02020603050405020304" pitchFamily="18" charset="0"/>
              </a:rPr>
              <a:t>Modificaciones de los receptores en cuanto a número o aumento de su sensibilidad, por ejemplo aumento de la sensibilidad del receptor </a:t>
            </a:r>
            <a:r>
              <a:rPr lang="es-ES" dirty="0" err="1" smtClean="0">
                <a:latin typeface="Times New Roman" panose="02020603050405020304" pitchFamily="18" charset="0"/>
              </a:rPr>
              <a:t>ATPasa</a:t>
            </a:r>
            <a:r>
              <a:rPr lang="es-ES" dirty="0" smtClean="0">
                <a:latin typeface="Times New Roman" panose="02020603050405020304" pitchFamily="18" charset="0"/>
              </a:rPr>
              <a:t> </a:t>
            </a:r>
            <a:r>
              <a:rPr lang="es-ES" dirty="0" err="1" smtClean="0">
                <a:latin typeface="Times New Roman" panose="02020603050405020304" pitchFamily="18" charset="0"/>
              </a:rPr>
              <a:t>Na</a:t>
            </a:r>
            <a:r>
              <a:rPr lang="es-ES" dirty="0" smtClean="0">
                <a:latin typeface="Times New Roman" panose="02020603050405020304" pitchFamily="18" charset="0"/>
              </a:rPr>
              <a:t>-K dependiente sobre el que actúa la digoxina, lo cual puede explicar el mayor riesgo de intoxicación que presentan los ancianos con este </a:t>
            </a:r>
            <a:r>
              <a:rPr lang="es-ES" dirty="0" smtClean="0">
                <a:latin typeface="Times New Roman" panose="02020603050405020304" pitchFamily="18" charset="0"/>
              </a:rPr>
              <a:t>fármaco. </a:t>
            </a:r>
            <a:endParaRPr lang="es-ES" dirty="0"/>
          </a:p>
        </p:txBody>
      </p:sp>
      <p:sp>
        <p:nvSpPr>
          <p:cNvPr id="4" name="Marcador de número de diapositiva 3"/>
          <p:cNvSpPr>
            <a:spLocks noGrp="1"/>
          </p:cNvSpPr>
          <p:nvPr>
            <p:ph type="sldNum" sz="quarter" idx="10"/>
          </p:nvPr>
        </p:nvSpPr>
        <p:spPr/>
        <p:txBody>
          <a:bodyPr/>
          <a:lstStyle/>
          <a:p>
            <a:fld id="{E6CE55D2-FB8E-44EB-BDB7-A15F214CC61F}" type="slidenum">
              <a:rPr lang="es-ES" smtClean="0"/>
              <a:t>19</a:t>
            </a:fld>
            <a:endParaRPr lang="es-ES"/>
          </a:p>
        </p:txBody>
      </p:sp>
    </p:spTree>
    <p:extLst>
      <p:ext uri="{BB962C8B-B14F-4D97-AF65-F5344CB8AC3E}">
        <p14:creationId xmlns:p14="http://schemas.microsoft.com/office/powerpoint/2010/main" val="427690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 que está resaltado no implica que sea lo mas importante, es para que lo estudien</a:t>
            </a:r>
            <a:r>
              <a:rPr lang="es-ES" baseline="0" dirty="0" smtClean="0"/>
              <a:t> comparativamente y les sea mas fácil recordarlo.</a:t>
            </a:r>
            <a:endParaRPr lang="es-ES" dirty="0"/>
          </a:p>
        </p:txBody>
      </p:sp>
      <p:sp>
        <p:nvSpPr>
          <p:cNvPr id="4" name="3 Marcador de número de diapositiva"/>
          <p:cNvSpPr>
            <a:spLocks noGrp="1"/>
          </p:cNvSpPr>
          <p:nvPr>
            <p:ph type="sldNum" sz="quarter" idx="10"/>
          </p:nvPr>
        </p:nvSpPr>
        <p:spPr/>
        <p:txBody>
          <a:bodyPr/>
          <a:lstStyle/>
          <a:p>
            <a:fld id="{E6CE55D2-FB8E-44EB-BDB7-A15F214CC61F}" type="slidenum">
              <a:rPr lang="es-ES" smtClean="0"/>
              <a:t>20</a:t>
            </a:fld>
            <a:endParaRPr lang="es-ES"/>
          </a:p>
        </p:txBody>
      </p:sp>
    </p:spTree>
    <p:extLst>
      <p:ext uri="{BB962C8B-B14F-4D97-AF65-F5344CB8AC3E}">
        <p14:creationId xmlns:p14="http://schemas.microsoft.com/office/powerpoint/2010/main" val="202514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53" indent="0" algn="ctr">
              <a:buNone/>
              <a:defRPr sz="2000"/>
            </a:lvl2pPr>
            <a:lvl3pPr marL="914306" indent="0" algn="ctr">
              <a:buNone/>
              <a:defRPr sz="1800"/>
            </a:lvl3pPr>
            <a:lvl4pPr marL="1371458" indent="0" algn="ctr">
              <a:buNone/>
              <a:defRPr sz="1600"/>
            </a:lvl4pPr>
            <a:lvl5pPr marL="1828612" indent="0" algn="ctr">
              <a:buNone/>
              <a:defRPr sz="1600"/>
            </a:lvl5pPr>
            <a:lvl6pPr marL="2285764" indent="0" algn="ctr">
              <a:buNone/>
              <a:defRPr sz="1600"/>
            </a:lvl6pPr>
            <a:lvl7pPr marL="2742917" indent="0" algn="ctr">
              <a:buNone/>
              <a:defRPr sz="1600"/>
            </a:lvl7pPr>
            <a:lvl8pPr marL="3200070" indent="0" algn="ctr">
              <a:buNone/>
              <a:defRPr sz="1600"/>
            </a:lvl8pPr>
            <a:lvl9pPr marL="3657223"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8AD7F0E-8990-4083-946F-9FFB890482DD}" type="datetimeFigureOut">
              <a:rPr lang="es-ES" smtClean="0"/>
              <a:t>02/02/2025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7EC8DB7-C5C8-4F1A-9723-241083CBD9EA}" type="slidenum">
              <a:rPr lang="es-ES" smtClean="0"/>
              <a:t>‹Nº›</a:t>
            </a:fld>
            <a:endParaRPr lang="es-ES"/>
          </a:p>
        </p:txBody>
      </p:sp>
    </p:spTree>
    <p:extLst>
      <p:ext uri="{BB962C8B-B14F-4D97-AF65-F5344CB8AC3E}">
        <p14:creationId xmlns:p14="http://schemas.microsoft.com/office/powerpoint/2010/main" val="29395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8AD7F0E-8990-4083-946F-9FFB890482DD}" type="datetimeFigureOut">
              <a:rPr lang="es-ES" smtClean="0"/>
              <a:t>02/02/2025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7EC8DB7-C5C8-4F1A-9723-241083CBD9EA}" type="slidenum">
              <a:rPr lang="es-ES" smtClean="0"/>
              <a:t>‹Nº›</a:t>
            </a:fld>
            <a:endParaRPr lang="es-ES"/>
          </a:p>
        </p:txBody>
      </p:sp>
    </p:spTree>
    <p:extLst>
      <p:ext uri="{BB962C8B-B14F-4D97-AF65-F5344CB8AC3E}">
        <p14:creationId xmlns:p14="http://schemas.microsoft.com/office/powerpoint/2010/main" val="376633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8AD7F0E-8990-4083-946F-9FFB890482DD}" type="datetimeFigureOut">
              <a:rPr lang="es-ES" smtClean="0"/>
              <a:t>02/02/2025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7EC8DB7-C5C8-4F1A-9723-241083CBD9EA}" type="slidenum">
              <a:rPr lang="es-ES" smtClean="0"/>
              <a:t>‹Nº›</a:t>
            </a:fld>
            <a:endParaRPr lang="es-ES"/>
          </a:p>
        </p:txBody>
      </p:sp>
    </p:spTree>
    <p:extLst>
      <p:ext uri="{BB962C8B-B14F-4D97-AF65-F5344CB8AC3E}">
        <p14:creationId xmlns:p14="http://schemas.microsoft.com/office/powerpoint/2010/main" val="278540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230" indent="0" algn="ctr">
              <a:buNone/>
              <a:defRPr>
                <a:solidFill>
                  <a:schemeClr val="tx1">
                    <a:tint val="75000"/>
                  </a:schemeClr>
                </a:solidFill>
              </a:defRPr>
            </a:lvl2pPr>
            <a:lvl3pPr marL="1088459" indent="0" algn="ctr">
              <a:buNone/>
              <a:defRPr>
                <a:solidFill>
                  <a:schemeClr val="tx1">
                    <a:tint val="75000"/>
                  </a:schemeClr>
                </a:solidFill>
              </a:defRPr>
            </a:lvl3pPr>
            <a:lvl4pPr marL="1632689" indent="0" algn="ctr">
              <a:buNone/>
              <a:defRPr>
                <a:solidFill>
                  <a:schemeClr val="tx1">
                    <a:tint val="75000"/>
                  </a:schemeClr>
                </a:solidFill>
              </a:defRPr>
            </a:lvl4pPr>
            <a:lvl5pPr marL="2176918" indent="0" algn="ctr">
              <a:buNone/>
              <a:defRPr>
                <a:solidFill>
                  <a:schemeClr val="tx1">
                    <a:tint val="75000"/>
                  </a:schemeClr>
                </a:solidFill>
              </a:defRPr>
            </a:lvl5pPr>
            <a:lvl6pPr marL="2721148" indent="0" algn="ctr">
              <a:buNone/>
              <a:defRPr>
                <a:solidFill>
                  <a:schemeClr val="tx1">
                    <a:tint val="75000"/>
                  </a:schemeClr>
                </a:solidFill>
              </a:defRPr>
            </a:lvl6pPr>
            <a:lvl7pPr marL="3265378" indent="0" algn="ctr">
              <a:buNone/>
              <a:defRPr>
                <a:solidFill>
                  <a:schemeClr val="tx1">
                    <a:tint val="75000"/>
                  </a:schemeClr>
                </a:solidFill>
              </a:defRPr>
            </a:lvl7pPr>
            <a:lvl8pPr marL="3809607" indent="0" algn="ctr">
              <a:buNone/>
              <a:defRPr>
                <a:solidFill>
                  <a:schemeClr val="tx1">
                    <a:tint val="75000"/>
                  </a:schemeClr>
                </a:solidFill>
              </a:defRPr>
            </a:lvl8pPr>
            <a:lvl9pPr marL="4353837"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30029167-EB0D-4B0D-B7D0-FFD36D704AB2}" type="datetimeFigureOut">
              <a:rPr lang="es-ES">
                <a:solidFill>
                  <a:prstClr val="black">
                    <a:tint val="75000"/>
                  </a:prstClr>
                </a:solidFill>
              </a:rPr>
              <a:pPr>
                <a:defRPr/>
              </a:pPr>
              <a:t>02/02/2025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8E8729B-8AB7-4C02-899C-59678E2AC3A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825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A76A4CA-DB21-4303-8132-C01A4B6B5786}" type="datetimeFigureOut">
              <a:rPr lang="es-ES">
                <a:solidFill>
                  <a:prstClr val="black">
                    <a:tint val="75000"/>
                  </a:prstClr>
                </a:solidFill>
              </a:rPr>
              <a:pPr>
                <a:defRPr/>
              </a:pPr>
              <a:t>02/02/2025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ACDCDBE-98E2-4370-A28B-FE1036D0A1CD}"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7168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7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4230" indent="0">
              <a:buNone/>
              <a:defRPr sz="2100">
                <a:solidFill>
                  <a:schemeClr val="tx1">
                    <a:tint val="75000"/>
                  </a:schemeClr>
                </a:solidFill>
              </a:defRPr>
            </a:lvl2pPr>
            <a:lvl3pPr marL="1088459" indent="0">
              <a:buNone/>
              <a:defRPr sz="1900">
                <a:solidFill>
                  <a:schemeClr val="tx1">
                    <a:tint val="75000"/>
                  </a:schemeClr>
                </a:solidFill>
              </a:defRPr>
            </a:lvl3pPr>
            <a:lvl4pPr marL="1632689" indent="0">
              <a:buNone/>
              <a:defRPr sz="1600">
                <a:solidFill>
                  <a:schemeClr val="tx1">
                    <a:tint val="75000"/>
                  </a:schemeClr>
                </a:solidFill>
              </a:defRPr>
            </a:lvl4pPr>
            <a:lvl5pPr marL="2176918" indent="0">
              <a:buNone/>
              <a:defRPr sz="1600">
                <a:solidFill>
                  <a:schemeClr val="tx1">
                    <a:tint val="75000"/>
                  </a:schemeClr>
                </a:solidFill>
              </a:defRPr>
            </a:lvl5pPr>
            <a:lvl6pPr marL="2721148" indent="0">
              <a:buNone/>
              <a:defRPr sz="1600">
                <a:solidFill>
                  <a:schemeClr val="tx1">
                    <a:tint val="75000"/>
                  </a:schemeClr>
                </a:solidFill>
              </a:defRPr>
            </a:lvl6pPr>
            <a:lvl7pPr marL="3265378" indent="0">
              <a:buNone/>
              <a:defRPr sz="1600">
                <a:solidFill>
                  <a:schemeClr val="tx1">
                    <a:tint val="75000"/>
                  </a:schemeClr>
                </a:solidFill>
              </a:defRPr>
            </a:lvl7pPr>
            <a:lvl8pPr marL="3809607" indent="0">
              <a:buNone/>
              <a:defRPr sz="1600">
                <a:solidFill>
                  <a:schemeClr val="tx1">
                    <a:tint val="75000"/>
                  </a:schemeClr>
                </a:solidFill>
              </a:defRPr>
            </a:lvl8pPr>
            <a:lvl9pPr marL="4353837" indent="0">
              <a:buNone/>
              <a:defRPr sz="1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E7F7583-99B2-4473-9A29-B1F4B19FE5C9}" type="datetimeFigureOut">
              <a:rPr lang="es-ES">
                <a:solidFill>
                  <a:prstClr val="black">
                    <a:tint val="75000"/>
                  </a:prstClr>
                </a:solidFill>
              </a:rPr>
              <a:pPr>
                <a:defRPr/>
              </a:pPr>
              <a:t>02/02/2025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F6F6AAA-452A-47EC-9E7E-8249704F765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3066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272920F4-57B7-4688-AE2D-D0D5D90A40D0}" type="datetimeFigureOut">
              <a:rPr lang="es-ES">
                <a:solidFill>
                  <a:prstClr val="black">
                    <a:tint val="75000"/>
                  </a:prstClr>
                </a:solidFill>
              </a:rPr>
              <a:pPr>
                <a:defRPr/>
              </a:pPr>
              <a:t>02/02/2025</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B03FB94-3798-4C4E-A848-B3EEC9EF347D}"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77054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8" cy="639762"/>
          </a:xfrm>
        </p:spPr>
        <p:txBody>
          <a:bodyPr anchor="b"/>
          <a:lstStyle>
            <a:lvl1pPr marL="0" indent="0">
              <a:buNone/>
              <a:defRPr sz="2800" b="1"/>
            </a:lvl1pPr>
            <a:lvl2pPr marL="544230" indent="0">
              <a:buNone/>
              <a:defRPr sz="2400" b="1"/>
            </a:lvl2pPr>
            <a:lvl3pPr marL="1088459" indent="0">
              <a:buNone/>
              <a:defRPr sz="2100" b="1"/>
            </a:lvl3pPr>
            <a:lvl4pPr marL="1632689" indent="0">
              <a:buNone/>
              <a:defRPr sz="1900" b="1"/>
            </a:lvl4pPr>
            <a:lvl5pPr marL="2176918" indent="0">
              <a:buNone/>
              <a:defRPr sz="1900" b="1"/>
            </a:lvl5pPr>
            <a:lvl6pPr marL="2721148" indent="0">
              <a:buNone/>
              <a:defRPr sz="1900" b="1"/>
            </a:lvl6pPr>
            <a:lvl7pPr marL="3265378" indent="0">
              <a:buNone/>
              <a:defRPr sz="1900" b="1"/>
            </a:lvl7pPr>
            <a:lvl8pPr marL="3809607" indent="0">
              <a:buNone/>
              <a:defRPr sz="1900" b="1"/>
            </a:lvl8pPr>
            <a:lvl9pPr marL="4353837" indent="0">
              <a:buNone/>
              <a:defRPr sz="1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8" cy="3951288"/>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800" b="1"/>
            </a:lvl1pPr>
            <a:lvl2pPr marL="544230" indent="0">
              <a:buNone/>
              <a:defRPr sz="2400" b="1"/>
            </a:lvl2pPr>
            <a:lvl3pPr marL="1088459" indent="0">
              <a:buNone/>
              <a:defRPr sz="2100" b="1"/>
            </a:lvl3pPr>
            <a:lvl4pPr marL="1632689" indent="0">
              <a:buNone/>
              <a:defRPr sz="1900" b="1"/>
            </a:lvl4pPr>
            <a:lvl5pPr marL="2176918" indent="0">
              <a:buNone/>
              <a:defRPr sz="1900" b="1"/>
            </a:lvl5pPr>
            <a:lvl6pPr marL="2721148" indent="0">
              <a:buNone/>
              <a:defRPr sz="1900" b="1"/>
            </a:lvl6pPr>
            <a:lvl7pPr marL="3265378" indent="0">
              <a:buNone/>
              <a:defRPr sz="1900" b="1"/>
            </a:lvl7pPr>
            <a:lvl8pPr marL="3809607" indent="0">
              <a:buNone/>
              <a:defRPr sz="1900" b="1"/>
            </a:lvl8pPr>
            <a:lvl9pPr marL="4353837" indent="0">
              <a:buNone/>
              <a:defRPr sz="1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429456A-E692-46A2-B549-0C97E5000E96}" type="datetimeFigureOut">
              <a:rPr lang="es-ES">
                <a:solidFill>
                  <a:prstClr val="black">
                    <a:tint val="75000"/>
                  </a:prstClr>
                </a:solidFill>
              </a:rPr>
              <a:pPr>
                <a:defRPr/>
              </a:pPr>
              <a:t>02/02/2025</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D8F766D4-1519-47F9-A20E-DBCC5E5DD9C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2591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91345F59-97E4-4C3A-AD49-6B33C0D794BD}" type="datetimeFigureOut">
              <a:rPr lang="es-ES">
                <a:solidFill>
                  <a:prstClr val="black">
                    <a:tint val="75000"/>
                  </a:prstClr>
                </a:solidFill>
              </a:rPr>
              <a:pPr>
                <a:defRPr/>
              </a:pPr>
              <a:t>02/02/2025</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FFFEF966-9F51-45CB-8B6A-A99FCEC0B00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04165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875826E-8FB2-4606-9FAE-C6835AE97F9B}" type="datetimeFigureOut">
              <a:rPr lang="es-ES">
                <a:solidFill>
                  <a:prstClr val="black">
                    <a:tint val="75000"/>
                  </a:prstClr>
                </a:solidFill>
              </a:rPr>
              <a:pPr>
                <a:defRPr/>
              </a:pPr>
              <a:t>02/02/2025</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798ADAC5-84FA-4762-AEC9-BFB650489C4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69835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4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4" y="273050"/>
            <a:ext cx="6815666" cy="5853113"/>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600"/>
            </a:lvl1pPr>
            <a:lvl2pPr marL="544230" indent="0">
              <a:buNone/>
              <a:defRPr sz="1400"/>
            </a:lvl2pPr>
            <a:lvl3pPr marL="1088459" indent="0">
              <a:buNone/>
              <a:defRPr sz="1200"/>
            </a:lvl3pPr>
            <a:lvl4pPr marL="1632689" indent="0">
              <a:buNone/>
              <a:defRPr sz="1000"/>
            </a:lvl4pPr>
            <a:lvl5pPr marL="2176918" indent="0">
              <a:buNone/>
              <a:defRPr sz="1000"/>
            </a:lvl5pPr>
            <a:lvl6pPr marL="2721148" indent="0">
              <a:buNone/>
              <a:defRPr sz="1000"/>
            </a:lvl6pPr>
            <a:lvl7pPr marL="3265378" indent="0">
              <a:buNone/>
              <a:defRPr sz="1000"/>
            </a:lvl7pPr>
            <a:lvl8pPr marL="3809607" indent="0">
              <a:buNone/>
              <a:defRPr sz="1000"/>
            </a:lvl8pPr>
            <a:lvl9pPr marL="4353837" indent="0">
              <a:buNone/>
              <a:defRPr sz="10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4BEC636-0608-4ED8-81D6-7A30A4DA5779}" type="datetimeFigureOut">
              <a:rPr lang="es-ES">
                <a:solidFill>
                  <a:prstClr val="black">
                    <a:tint val="75000"/>
                  </a:prstClr>
                </a:solidFill>
              </a:rPr>
              <a:pPr>
                <a:defRPr/>
              </a:pPr>
              <a:t>02/02/2025</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B26A98D6-D3A0-4C41-A79D-F48DD9FB858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1441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8AD7F0E-8990-4083-946F-9FFB890482DD}" type="datetimeFigureOut">
              <a:rPr lang="es-ES" smtClean="0"/>
              <a:t>02/02/2025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7EC8DB7-C5C8-4F1A-9723-241083CBD9EA}" type="slidenum">
              <a:rPr lang="es-ES" smtClean="0"/>
              <a:t>‹Nº›</a:t>
            </a:fld>
            <a:endParaRPr lang="es-ES"/>
          </a:p>
        </p:txBody>
      </p:sp>
    </p:spTree>
    <p:extLst>
      <p:ext uri="{BB962C8B-B14F-4D97-AF65-F5344CB8AC3E}">
        <p14:creationId xmlns:p14="http://schemas.microsoft.com/office/powerpoint/2010/main" val="1597299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4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800"/>
            </a:lvl1pPr>
            <a:lvl2pPr marL="544230" indent="0">
              <a:buNone/>
              <a:defRPr sz="3300"/>
            </a:lvl2pPr>
            <a:lvl3pPr marL="1088459" indent="0">
              <a:buNone/>
              <a:defRPr sz="2800"/>
            </a:lvl3pPr>
            <a:lvl4pPr marL="1632689" indent="0">
              <a:buNone/>
              <a:defRPr sz="2400"/>
            </a:lvl4pPr>
            <a:lvl5pPr marL="2176918" indent="0">
              <a:buNone/>
              <a:defRPr sz="2400"/>
            </a:lvl5pPr>
            <a:lvl6pPr marL="2721148" indent="0">
              <a:buNone/>
              <a:defRPr sz="2400"/>
            </a:lvl6pPr>
            <a:lvl7pPr marL="3265378" indent="0">
              <a:buNone/>
              <a:defRPr sz="2400"/>
            </a:lvl7pPr>
            <a:lvl8pPr marL="3809607" indent="0">
              <a:buNone/>
              <a:defRPr sz="2400"/>
            </a:lvl8pPr>
            <a:lvl9pPr marL="4353837" indent="0">
              <a:buNone/>
              <a:defRPr sz="24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600"/>
            </a:lvl1pPr>
            <a:lvl2pPr marL="544230" indent="0">
              <a:buNone/>
              <a:defRPr sz="1400"/>
            </a:lvl2pPr>
            <a:lvl3pPr marL="1088459" indent="0">
              <a:buNone/>
              <a:defRPr sz="1200"/>
            </a:lvl3pPr>
            <a:lvl4pPr marL="1632689" indent="0">
              <a:buNone/>
              <a:defRPr sz="1000"/>
            </a:lvl4pPr>
            <a:lvl5pPr marL="2176918" indent="0">
              <a:buNone/>
              <a:defRPr sz="1000"/>
            </a:lvl5pPr>
            <a:lvl6pPr marL="2721148" indent="0">
              <a:buNone/>
              <a:defRPr sz="1000"/>
            </a:lvl6pPr>
            <a:lvl7pPr marL="3265378" indent="0">
              <a:buNone/>
              <a:defRPr sz="1000"/>
            </a:lvl7pPr>
            <a:lvl8pPr marL="3809607" indent="0">
              <a:buNone/>
              <a:defRPr sz="1000"/>
            </a:lvl8pPr>
            <a:lvl9pPr marL="4353837" indent="0">
              <a:buNone/>
              <a:defRPr sz="10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FB87A38-1FAC-4013-B962-C964253C3940}" type="datetimeFigureOut">
              <a:rPr lang="es-ES">
                <a:solidFill>
                  <a:prstClr val="black">
                    <a:tint val="75000"/>
                  </a:prstClr>
                </a:solidFill>
              </a:rPr>
              <a:pPr>
                <a:defRPr/>
              </a:pPr>
              <a:t>02/02/2025</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05FDE3D-1FB1-472D-A732-C1FAD412771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941543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56CCA6B-C131-47ED-8967-19E7CAE93DAE}" type="datetimeFigureOut">
              <a:rPr lang="es-ES">
                <a:solidFill>
                  <a:prstClr val="black">
                    <a:tint val="75000"/>
                  </a:prstClr>
                </a:solidFill>
              </a:rPr>
              <a:pPr>
                <a:defRPr/>
              </a:pPr>
              <a:t>02/02/2025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C217761-6128-43D9-B173-CD2EE42729E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75169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963EF5A-67E6-4046-85AF-C6DB2D6FAABC}" type="datetimeFigureOut">
              <a:rPr lang="es-ES">
                <a:solidFill>
                  <a:prstClr val="black">
                    <a:tint val="75000"/>
                  </a:prstClr>
                </a:solidFill>
              </a:rPr>
              <a:pPr>
                <a:defRPr/>
              </a:pPr>
              <a:t>02/02/2025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175F591-C182-4889-B555-37D4D0FC499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67271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9"/>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53" indent="0">
              <a:buNone/>
              <a:defRPr sz="2000">
                <a:solidFill>
                  <a:schemeClr val="tx1">
                    <a:tint val="75000"/>
                  </a:schemeClr>
                </a:solidFill>
              </a:defRPr>
            </a:lvl2pPr>
            <a:lvl3pPr marL="914306" indent="0">
              <a:buNone/>
              <a:defRPr sz="1800">
                <a:solidFill>
                  <a:schemeClr val="tx1">
                    <a:tint val="75000"/>
                  </a:schemeClr>
                </a:solidFill>
              </a:defRPr>
            </a:lvl3pPr>
            <a:lvl4pPr marL="1371458" indent="0">
              <a:buNone/>
              <a:defRPr sz="1600">
                <a:solidFill>
                  <a:schemeClr val="tx1">
                    <a:tint val="75000"/>
                  </a:schemeClr>
                </a:solidFill>
              </a:defRPr>
            </a:lvl4pPr>
            <a:lvl5pPr marL="1828612" indent="0">
              <a:buNone/>
              <a:defRPr sz="1600">
                <a:solidFill>
                  <a:schemeClr val="tx1">
                    <a:tint val="75000"/>
                  </a:schemeClr>
                </a:solidFill>
              </a:defRPr>
            </a:lvl5pPr>
            <a:lvl6pPr marL="2285764" indent="0">
              <a:buNone/>
              <a:defRPr sz="1600">
                <a:solidFill>
                  <a:schemeClr val="tx1">
                    <a:tint val="75000"/>
                  </a:schemeClr>
                </a:solidFill>
              </a:defRPr>
            </a:lvl6pPr>
            <a:lvl7pPr marL="2742917" indent="0">
              <a:buNone/>
              <a:defRPr sz="1600">
                <a:solidFill>
                  <a:schemeClr val="tx1">
                    <a:tint val="75000"/>
                  </a:schemeClr>
                </a:solidFill>
              </a:defRPr>
            </a:lvl7pPr>
            <a:lvl8pPr marL="3200070" indent="0">
              <a:buNone/>
              <a:defRPr sz="1600">
                <a:solidFill>
                  <a:schemeClr val="tx1">
                    <a:tint val="75000"/>
                  </a:schemeClr>
                </a:solidFill>
              </a:defRPr>
            </a:lvl8pPr>
            <a:lvl9pPr marL="3657223"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8AD7F0E-8990-4083-946F-9FFB890482DD}" type="datetimeFigureOut">
              <a:rPr lang="es-ES" smtClean="0"/>
              <a:t>02/02/2025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7EC8DB7-C5C8-4F1A-9723-241083CBD9EA}" type="slidenum">
              <a:rPr lang="es-ES" smtClean="0"/>
              <a:t>‹Nº›</a:t>
            </a:fld>
            <a:endParaRPr lang="es-ES"/>
          </a:p>
        </p:txBody>
      </p:sp>
    </p:spTree>
    <p:extLst>
      <p:ext uri="{BB962C8B-B14F-4D97-AF65-F5344CB8AC3E}">
        <p14:creationId xmlns:p14="http://schemas.microsoft.com/office/powerpoint/2010/main" val="387843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8AD7F0E-8990-4083-946F-9FFB890482DD}" type="datetimeFigureOut">
              <a:rPr lang="es-ES" smtClean="0"/>
              <a:t>02/02/2025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7EC8DB7-C5C8-4F1A-9723-241083CBD9EA}" type="slidenum">
              <a:rPr lang="es-ES" smtClean="0"/>
              <a:t>‹Nº›</a:t>
            </a:fld>
            <a:endParaRPr lang="es-ES"/>
          </a:p>
        </p:txBody>
      </p:sp>
    </p:spTree>
    <p:extLst>
      <p:ext uri="{BB962C8B-B14F-4D97-AF65-F5344CB8AC3E}">
        <p14:creationId xmlns:p14="http://schemas.microsoft.com/office/powerpoint/2010/main" val="68531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6"/>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53" indent="0">
              <a:buNone/>
              <a:defRPr sz="2000" b="1"/>
            </a:lvl2pPr>
            <a:lvl3pPr marL="914306" indent="0">
              <a:buNone/>
              <a:defRPr sz="1800" b="1"/>
            </a:lvl3pPr>
            <a:lvl4pPr marL="1371458" indent="0">
              <a:buNone/>
              <a:defRPr sz="1600" b="1"/>
            </a:lvl4pPr>
            <a:lvl5pPr marL="1828612" indent="0">
              <a:buNone/>
              <a:defRPr sz="1600" b="1"/>
            </a:lvl5pPr>
            <a:lvl6pPr marL="2285764" indent="0">
              <a:buNone/>
              <a:defRPr sz="1600" b="1"/>
            </a:lvl6pPr>
            <a:lvl7pPr marL="2742917" indent="0">
              <a:buNone/>
              <a:defRPr sz="1600" b="1"/>
            </a:lvl7pPr>
            <a:lvl8pPr marL="3200070" indent="0">
              <a:buNone/>
              <a:defRPr sz="1600" b="1"/>
            </a:lvl8pPr>
            <a:lvl9pPr marL="3657223"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153" indent="0">
              <a:buNone/>
              <a:defRPr sz="2000" b="1"/>
            </a:lvl2pPr>
            <a:lvl3pPr marL="914306" indent="0">
              <a:buNone/>
              <a:defRPr sz="1800" b="1"/>
            </a:lvl3pPr>
            <a:lvl4pPr marL="1371458" indent="0">
              <a:buNone/>
              <a:defRPr sz="1600" b="1"/>
            </a:lvl4pPr>
            <a:lvl5pPr marL="1828612" indent="0">
              <a:buNone/>
              <a:defRPr sz="1600" b="1"/>
            </a:lvl5pPr>
            <a:lvl6pPr marL="2285764" indent="0">
              <a:buNone/>
              <a:defRPr sz="1600" b="1"/>
            </a:lvl6pPr>
            <a:lvl7pPr marL="2742917" indent="0">
              <a:buNone/>
              <a:defRPr sz="1600" b="1"/>
            </a:lvl7pPr>
            <a:lvl8pPr marL="3200070" indent="0">
              <a:buNone/>
              <a:defRPr sz="1600" b="1"/>
            </a:lvl8pPr>
            <a:lvl9pPr marL="3657223"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8AD7F0E-8990-4083-946F-9FFB890482DD}" type="datetimeFigureOut">
              <a:rPr lang="es-ES" smtClean="0"/>
              <a:t>02/02/2025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7EC8DB7-C5C8-4F1A-9723-241083CBD9EA}" type="slidenum">
              <a:rPr lang="es-ES" smtClean="0"/>
              <a:t>‹Nº›</a:t>
            </a:fld>
            <a:endParaRPr lang="es-ES"/>
          </a:p>
        </p:txBody>
      </p:sp>
    </p:spTree>
    <p:extLst>
      <p:ext uri="{BB962C8B-B14F-4D97-AF65-F5344CB8AC3E}">
        <p14:creationId xmlns:p14="http://schemas.microsoft.com/office/powerpoint/2010/main" val="269323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8AD7F0E-8990-4083-946F-9FFB890482DD}" type="datetimeFigureOut">
              <a:rPr lang="es-ES" smtClean="0"/>
              <a:t>02/02/2025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7EC8DB7-C5C8-4F1A-9723-241083CBD9EA}" type="slidenum">
              <a:rPr lang="es-ES" smtClean="0"/>
              <a:t>‹Nº›</a:t>
            </a:fld>
            <a:endParaRPr lang="es-ES"/>
          </a:p>
        </p:txBody>
      </p:sp>
    </p:spTree>
    <p:extLst>
      <p:ext uri="{BB962C8B-B14F-4D97-AF65-F5344CB8AC3E}">
        <p14:creationId xmlns:p14="http://schemas.microsoft.com/office/powerpoint/2010/main" val="246267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8AD7F0E-8990-4083-946F-9FFB890482DD}" type="datetimeFigureOut">
              <a:rPr lang="es-ES" smtClean="0"/>
              <a:t>02/02/2025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7EC8DB7-C5C8-4F1A-9723-241083CBD9EA}" type="slidenum">
              <a:rPr lang="es-ES" smtClean="0"/>
              <a:t>‹Nº›</a:t>
            </a:fld>
            <a:endParaRPr lang="es-ES"/>
          </a:p>
        </p:txBody>
      </p:sp>
    </p:spTree>
    <p:extLst>
      <p:ext uri="{BB962C8B-B14F-4D97-AF65-F5344CB8AC3E}">
        <p14:creationId xmlns:p14="http://schemas.microsoft.com/office/powerpoint/2010/main" val="114244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53" indent="0">
              <a:buNone/>
              <a:defRPr sz="1400"/>
            </a:lvl2pPr>
            <a:lvl3pPr marL="914306" indent="0">
              <a:buNone/>
              <a:defRPr sz="1200"/>
            </a:lvl3pPr>
            <a:lvl4pPr marL="1371458" indent="0">
              <a:buNone/>
              <a:defRPr sz="1000"/>
            </a:lvl4pPr>
            <a:lvl5pPr marL="1828612" indent="0">
              <a:buNone/>
              <a:defRPr sz="1000"/>
            </a:lvl5pPr>
            <a:lvl6pPr marL="2285764" indent="0">
              <a:buNone/>
              <a:defRPr sz="1000"/>
            </a:lvl6pPr>
            <a:lvl7pPr marL="2742917" indent="0">
              <a:buNone/>
              <a:defRPr sz="1000"/>
            </a:lvl7pPr>
            <a:lvl8pPr marL="3200070" indent="0">
              <a:buNone/>
              <a:defRPr sz="1000"/>
            </a:lvl8pPr>
            <a:lvl9pPr marL="3657223"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8AD7F0E-8990-4083-946F-9FFB890482DD}" type="datetimeFigureOut">
              <a:rPr lang="es-ES" smtClean="0"/>
              <a:t>02/02/2025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7EC8DB7-C5C8-4F1A-9723-241083CBD9EA}" type="slidenum">
              <a:rPr lang="es-ES" smtClean="0"/>
              <a:t>‹Nº›</a:t>
            </a:fld>
            <a:endParaRPr lang="es-ES"/>
          </a:p>
        </p:txBody>
      </p:sp>
    </p:spTree>
    <p:extLst>
      <p:ext uri="{BB962C8B-B14F-4D97-AF65-F5344CB8AC3E}">
        <p14:creationId xmlns:p14="http://schemas.microsoft.com/office/powerpoint/2010/main" val="382463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153" indent="0">
              <a:buNone/>
              <a:defRPr sz="2800"/>
            </a:lvl2pPr>
            <a:lvl3pPr marL="914306" indent="0">
              <a:buNone/>
              <a:defRPr sz="2400"/>
            </a:lvl3pPr>
            <a:lvl4pPr marL="1371458" indent="0">
              <a:buNone/>
              <a:defRPr sz="2000"/>
            </a:lvl4pPr>
            <a:lvl5pPr marL="1828612" indent="0">
              <a:buNone/>
              <a:defRPr sz="2000"/>
            </a:lvl5pPr>
            <a:lvl6pPr marL="2285764" indent="0">
              <a:buNone/>
              <a:defRPr sz="2000"/>
            </a:lvl6pPr>
            <a:lvl7pPr marL="2742917" indent="0">
              <a:buNone/>
              <a:defRPr sz="2000"/>
            </a:lvl7pPr>
            <a:lvl8pPr marL="3200070" indent="0">
              <a:buNone/>
              <a:defRPr sz="2000"/>
            </a:lvl8pPr>
            <a:lvl9pPr marL="3657223"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53" indent="0">
              <a:buNone/>
              <a:defRPr sz="1400"/>
            </a:lvl2pPr>
            <a:lvl3pPr marL="914306" indent="0">
              <a:buNone/>
              <a:defRPr sz="1200"/>
            </a:lvl3pPr>
            <a:lvl4pPr marL="1371458" indent="0">
              <a:buNone/>
              <a:defRPr sz="1000"/>
            </a:lvl4pPr>
            <a:lvl5pPr marL="1828612" indent="0">
              <a:buNone/>
              <a:defRPr sz="1000"/>
            </a:lvl5pPr>
            <a:lvl6pPr marL="2285764" indent="0">
              <a:buNone/>
              <a:defRPr sz="1000"/>
            </a:lvl6pPr>
            <a:lvl7pPr marL="2742917" indent="0">
              <a:buNone/>
              <a:defRPr sz="1000"/>
            </a:lvl7pPr>
            <a:lvl8pPr marL="3200070" indent="0">
              <a:buNone/>
              <a:defRPr sz="1000"/>
            </a:lvl8pPr>
            <a:lvl9pPr marL="3657223"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8AD7F0E-8990-4083-946F-9FFB890482DD}" type="datetimeFigureOut">
              <a:rPr lang="es-ES" smtClean="0"/>
              <a:t>02/02/2025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7EC8DB7-C5C8-4F1A-9723-241083CBD9EA}" type="slidenum">
              <a:rPr lang="es-ES" smtClean="0"/>
              <a:t>‹Nº›</a:t>
            </a:fld>
            <a:endParaRPr lang="es-ES"/>
          </a:p>
        </p:txBody>
      </p:sp>
    </p:spTree>
    <p:extLst>
      <p:ext uri="{BB962C8B-B14F-4D97-AF65-F5344CB8AC3E}">
        <p14:creationId xmlns:p14="http://schemas.microsoft.com/office/powerpoint/2010/main" val="394233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6"/>
            <a:ext cx="10515600" cy="1325563"/>
          </a:xfrm>
          <a:prstGeom prst="rect">
            <a:avLst/>
          </a:prstGeom>
        </p:spPr>
        <p:txBody>
          <a:bodyPr vert="horz" lIns="91431" tIns="45715" rIns="91431" bIns="45715"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31" tIns="45715" rIns="91431" bIns="4571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1"/>
            <a:ext cx="2743200" cy="365125"/>
          </a:xfrm>
          <a:prstGeom prst="rect">
            <a:avLst/>
          </a:prstGeom>
        </p:spPr>
        <p:txBody>
          <a:bodyPr vert="horz" lIns="91431" tIns="45715" rIns="91431" bIns="45715" rtlCol="0" anchor="ctr"/>
          <a:lstStyle>
            <a:lvl1pPr algn="l">
              <a:defRPr sz="1200">
                <a:solidFill>
                  <a:schemeClr val="tx1">
                    <a:tint val="75000"/>
                  </a:schemeClr>
                </a:solidFill>
              </a:defRPr>
            </a:lvl1pPr>
          </a:lstStyle>
          <a:p>
            <a:fld id="{B8AD7F0E-8990-4083-946F-9FFB890482DD}" type="datetimeFigureOut">
              <a:rPr lang="es-ES" smtClean="0"/>
              <a:t>02/02/2025</a:t>
            </a:fld>
            <a:endParaRPr lang="es-ES"/>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31" tIns="45715" rIns="91431" bIns="45715"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fld id="{57EC8DB7-C5C8-4F1A-9723-241083CBD9EA}" type="slidenum">
              <a:rPr lang="es-ES" smtClean="0"/>
              <a:t>‹Nº›</a:t>
            </a:fld>
            <a:endParaRPr lang="es-ES"/>
          </a:p>
        </p:txBody>
      </p:sp>
    </p:spTree>
    <p:extLst>
      <p:ext uri="{BB962C8B-B14F-4D97-AF65-F5344CB8AC3E}">
        <p14:creationId xmlns:p14="http://schemas.microsoft.com/office/powerpoint/2010/main" val="154614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0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6" indent="-228576" algn="l" defTabSz="9143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29" indent="-228576" algn="l" defTabSz="9143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2" indent="-228576" algn="l" defTabSz="9143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35"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88"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1"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99"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8"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4" algn="l" defTabSz="914306" rtl="0" eaLnBrk="1" latinLnBrk="0" hangingPunct="1">
        <a:defRPr sz="1800" kern="1200">
          <a:solidFill>
            <a:schemeClr val="tx1"/>
          </a:solidFill>
          <a:latin typeface="+mn-lt"/>
          <a:ea typeface="+mn-ea"/>
          <a:cs typeface="+mn-cs"/>
        </a:defRPr>
      </a:lvl6pPr>
      <a:lvl7pPr marL="2742917" algn="l" defTabSz="914306" rtl="0" eaLnBrk="1" latinLnBrk="0" hangingPunct="1">
        <a:defRPr sz="1800" kern="1200">
          <a:solidFill>
            <a:schemeClr val="tx1"/>
          </a:solidFill>
          <a:latin typeface="+mn-lt"/>
          <a:ea typeface="+mn-ea"/>
          <a:cs typeface="+mn-cs"/>
        </a:defRPr>
      </a:lvl7pPr>
      <a:lvl8pPr marL="3200070" algn="l" defTabSz="914306" rtl="0" eaLnBrk="1" latinLnBrk="0" hangingPunct="1">
        <a:defRPr sz="1800" kern="1200">
          <a:solidFill>
            <a:schemeClr val="tx1"/>
          </a:solidFill>
          <a:latin typeface="+mn-lt"/>
          <a:ea typeface="+mn-ea"/>
          <a:cs typeface="+mn-cs"/>
        </a:defRPr>
      </a:lvl8pPr>
      <a:lvl9pPr marL="3657223" algn="l" defTabSz="9143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761" y="274475"/>
            <a:ext cx="10972479" cy="114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46" tIns="54423" rIns="108846" bIns="54423"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09761" y="1600329"/>
            <a:ext cx="10972479" cy="45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46" tIns="54423" rIns="108846" bIns="54423"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09761" y="6356346"/>
            <a:ext cx="2845014" cy="365192"/>
          </a:xfrm>
          <a:prstGeom prst="rect">
            <a:avLst/>
          </a:prstGeom>
        </p:spPr>
        <p:txBody>
          <a:bodyPr vert="horz" lIns="108846" tIns="54423" rIns="108846" bIns="54423" rtlCol="0" anchor="ctr"/>
          <a:lstStyle>
            <a:lvl1pPr algn="l">
              <a:defRPr sz="1400">
                <a:solidFill>
                  <a:schemeClr val="tx1">
                    <a:tint val="75000"/>
                  </a:schemeClr>
                </a:solidFill>
              </a:defRPr>
            </a:lvl1pPr>
          </a:lstStyle>
          <a:p>
            <a:pPr defTabSz="914400" eaLnBrk="0" fontAlgn="base" hangingPunct="0">
              <a:spcBef>
                <a:spcPct val="0"/>
              </a:spcBef>
              <a:spcAft>
                <a:spcPct val="0"/>
              </a:spcAft>
              <a:defRPr/>
            </a:pPr>
            <a:fld id="{AEC44000-4560-4CF6-816C-6D91B043D710}" type="datetimeFigureOut">
              <a:rPr lang="es-ES">
                <a:solidFill>
                  <a:prstClr val="black">
                    <a:tint val="75000"/>
                  </a:prstClr>
                </a:solidFill>
              </a:rPr>
              <a:pPr defTabSz="914400" eaLnBrk="0" fontAlgn="base" hangingPunct="0">
                <a:spcBef>
                  <a:spcPct val="0"/>
                </a:spcBef>
                <a:spcAft>
                  <a:spcPct val="0"/>
                </a:spcAft>
                <a:defRPr/>
              </a:pPr>
              <a:t>02/02/2025</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27" y="6356346"/>
            <a:ext cx="3860747" cy="365192"/>
          </a:xfrm>
          <a:prstGeom prst="rect">
            <a:avLst/>
          </a:prstGeom>
        </p:spPr>
        <p:txBody>
          <a:bodyPr vert="horz" lIns="108846" tIns="54423" rIns="108846" bIns="54423" rtlCol="0" anchor="ctr"/>
          <a:lstStyle>
            <a:lvl1pPr algn="ctr">
              <a:defRPr sz="1400">
                <a:solidFill>
                  <a:schemeClr val="tx1">
                    <a:tint val="75000"/>
                  </a:schemeClr>
                </a:solidFill>
              </a:defRPr>
            </a:lvl1pPr>
          </a:lstStyle>
          <a:p>
            <a:pPr defTabSz="914400" eaLnBrk="0" fontAlgn="base" hangingPunct="0">
              <a:spcBef>
                <a:spcPct val="0"/>
              </a:spcBef>
              <a:spcAft>
                <a:spcPct val="0"/>
              </a:spcAft>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226" y="6356346"/>
            <a:ext cx="2845014" cy="365192"/>
          </a:xfrm>
          <a:prstGeom prst="rect">
            <a:avLst/>
          </a:prstGeom>
        </p:spPr>
        <p:txBody>
          <a:bodyPr vert="horz" lIns="108846" tIns="54423" rIns="108846" bIns="54423" rtlCol="0" anchor="ctr"/>
          <a:lstStyle>
            <a:lvl1pPr algn="r">
              <a:defRPr sz="1400">
                <a:solidFill>
                  <a:schemeClr val="tx1">
                    <a:tint val="75000"/>
                  </a:schemeClr>
                </a:solidFill>
              </a:defRPr>
            </a:lvl1pPr>
          </a:lstStyle>
          <a:p>
            <a:pPr defTabSz="914400" eaLnBrk="0" fontAlgn="base" hangingPunct="0">
              <a:spcBef>
                <a:spcPct val="0"/>
              </a:spcBef>
              <a:spcAft>
                <a:spcPct val="0"/>
              </a:spcAft>
              <a:defRPr/>
            </a:pPr>
            <a:fld id="{B5543FF8-AD57-4204-8A43-D4A7EE35FA96}" type="slidenum">
              <a:rPr lang="es-ES">
                <a:solidFill>
                  <a:prstClr val="black">
                    <a:tint val="75000"/>
                  </a:prstClr>
                </a:solidFill>
              </a:rPr>
              <a:pPr defTabSz="914400"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1569670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87857" rtl="0" eaLnBrk="0" fontAlgn="base" hangingPunct="0">
        <a:spcBef>
          <a:spcPct val="0"/>
        </a:spcBef>
        <a:spcAft>
          <a:spcPct val="0"/>
        </a:spcAft>
        <a:defRPr sz="5200" kern="1200">
          <a:solidFill>
            <a:schemeClr val="tx1"/>
          </a:solidFill>
          <a:latin typeface="+mj-lt"/>
          <a:ea typeface="+mj-ea"/>
          <a:cs typeface="+mj-cs"/>
        </a:defRPr>
      </a:lvl1pPr>
      <a:lvl2pPr algn="ctr" defTabSz="1087857" rtl="0" eaLnBrk="0" fontAlgn="base" hangingPunct="0">
        <a:spcBef>
          <a:spcPct val="0"/>
        </a:spcBef>
        <a:spcAft>
          <a:spcPct val="0"/>
        </a:spcAft>
        <a:defRPr sz="5200">
          <a:solidFill>
            <a:schemeClr val="tx1"/>
          </a:solidFill>
          <a:latin typeface="Calibri" pitchFamily="34" charset="0"/>
        </a:defRPr>
      </a:lvl2pPr>
      <a:lvl3pPr algn="ctr" defTabSz="1087857" rtl="0" eaLnBrk="0" fontAlgn="base" hangingPunct="0">
        <a:spcBef>
          <a:spcPct val="0"/>
        </a:spcBef>
        <a:spcAft>
          <a:spcPct val="0"/>
        </a:spcAft>
        <a:defRPr sz="5200">
          <a:solidFill>
            <a:schemeClr val="tx1"/>
          </a:solidFill>
          <a:latin typeface="Calibri" pitchFamily="34" charset="0"/>
        </a:defRPr>
      </a:lvl3pPr>
      <a:lvl4pPr algn="ctr" defTabSz="1087857" rtl="0" eaLnBrk="0" fontAlgn="base" hangingPunct="0">
        <a:spcBef>
          <a:spcPct val="0"/>
        </a:spcBef>
        <a:spcAft>
          <a:spcPct val="0"/>
        </a:spcAft>
        <a:defRPr sz="5200">
          <a:solidFill>
            <a:schemeClr val="tx1"/>
          </a:solidFill>
          <a:latin typeface="Calibri" pitchFamily="34" charset="0"/>
        </a:defRPr>
      </a:lvl4pPr>
      <a:lvl5pPr algn="ctr" defTabSz="1087857" rtl="0" eaLnBrk="0" fontAlgn="base" hangingPunct="0">
        <a:spcBef>
          <a:spcPct val="0"/>
        </a:spcBef>
        <a:spcAft>
          <a:spcPct val="0"/>
        </a:spcAft>
        <a:defRPr sz="5200">
          <a:solidFill>
            <a:schemeClr val="tx1"/>
          </a:solidFill>
          <a:latin typeface="Calibri" pitchFamily="34" charset="0"/>
        </a:defRPr>
      </a:lvl5pPr>
      <a:lvl6pPr marL="228189" algn="ctr" defTabSz="1087857" rtl="0" fontAlgn="base">
        <a:spcBef>
          <a:spcPct val="0"/>
        </a:spcBef>
        <a:spcAft>
          <a:spcPct val="0"/>
        </a:spcAft>
        <a:defRPr sz="5200">
          <a:solidFill>
            <a:schemeClr val="tx1"/>
          </a:solidFill>
          <a:latin typeface="Calibri" pitchFamily="34" charset="0"/>
        </a:defRPr>
      </a:lvl6pPr>
      <a:lvl7pPr marL="456377" algn="ctr" defTabSz="1087857" rtl="0" fontAlgn="base">
        <a:spcBef>
          <a:spcPct val="0"/>
        </a:spcBef>
        <a:spcAft>
          <a:spcPct val="0"/>
        </a:spcAft>
        <a:defRPr sz="5200">
          <a:solidFill>
            <a:schemeClr val="tx1"/>
          </a:solidFill>
          <a:latin typeface="Calibri" pitchFamily="34" charset="0"/>
        </a:defRPr>
      </a:lvl7pPr>
      <a:lvl8pPr marL="684566" algn="ctr" defTabSz="1087857" rtl="0" fontAlgn="base">
        <a:spcBef>
          <a:spcPct val="0"/>
        </a:spcBef>
        <a:spcAft>
          <a:spcPct val="0"/>
        </a:spcAft>
        <a:defRPr sz="5200">
          <a:solidFill>
            <a:schemeClr val="tx1"/>
          </a:solidFill>
          <a:latin typeface="Calibri" pitchFamily="34" charset="0"/>
        </a:defRPr>
      </a:lvl8pPr>
      <a:lvl9pPr marL="912754" algn="ctr" defTabSz="1087857" rtl="0" fontAlgn="base">
        <a:spcBef>
          <a:spcPct val="0"/>
        </a:spcBef>
        <a:spcAft>
          <a:spcPct val="0"/>
        </a:spcAft>
        <a:defRPr sz="5200">
          <a:solidFill>
            <a:schemeClr val="tx1"/>
          </a:solidFill>
          <a:latin typeface="Calibri" pitchFamily="34" charset="0"/>
        </a:defRPr>
      </a:lvl9pPr>
    </p:titleStyle>
    <p:bodyStyle>
      <a:lvl1pPr marL="408046" indent="-408046" algn="l" defTabSz="1087857"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231" indent="-339906" algn="l" defTabSz="1087857"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416" indent="-271766" algn="l" defTabSz="108785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3pPr>
      <a:lvl4pPr marL="1904740" indent="-271766" algn="l" defTabSz="108785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8273" indent="-271766" algn="l" defTabSz="108785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263" indent="-272115" algn="l" defTabSz="108845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493" indent="-272115" algn="l" defTabSz="108845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22" indent="-272115" algn="l" defTabSz="108845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52" indent="-272115" algn="l" defTabSz="1088459"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s-ES"/>
      </a:defPPr>
      <a:lvl1pPr marL="0" algn="l" defTabSz="1088459" rtl="0" eaLnBrk="1" latinLnBrk="0" hangingPunct="1">
        <a:defRPr sz="2100" kern="1200">
          <a:solidFill>
            <a:schemeClr val="tx1"/>
          </a:solidFill>
          <a:latin typeface="+mn-lt"/>
          <a:ea typeface="+mn-ea"/>
          <a:cs typeface="+mn-cs"/>
        </a:defRPr>
      </a:lvl1pPr>
      <a:lvl2pPr marL="544230" algn="l" defTabSz="1088459" rtl="0" eaLnBrk="1" latinLnBrk="0" hangingPunct="1">
        <a:defRPr sz="2100" kern="1200">
          <a:solidFill>
            <a:schemeClr val="tx1"/>
          </a:solidFill>
          <a:latin typeface="+mn-lt"/>
          <a:ea typeface="+mn-ea"/>
          <a:cs typeface="+mn-cs"/>
        </a:defRPr>
      </a:lvl2pPr>
      <a:lvl3pPr marL="1088459" algn="l" defTabSz="1088459" rtl="0" eaLnBrk="1" latinLnBrk="0" hangingPunct="1">
        <a:defRPr sz="2100" kern="1200">
          <a:solidFill>
            <a:schemeClr val="tx1"/>
          </a:solidFill>
          <a:latin typeface="+mn-lt"/>
          <a:ea typeface="+mn-ea"/>
          <a:cs typeface="+mn-cs"/>
        </a:defRPr>
      </a:lvl3pPr>
      <a:lvl4pPr marL="1632689" algn="l" defTabSz="1088459" rtl="0" eaLnBrk="1" latinLnBrk="0" hangingPunct="1">
        <a:defRPr sz="2100" kern="1200">
          <a:solidFill>
            <a:schemeClr val="tx1"/>
          </a:solidFill>
          <a:latin typeface="+mn-lt"/>
          <a:ea typeface="+mn-ea"/>
          <a:cs typeface="+mn-cs"/>
        </a:defRPr>
      </a:lvl4pPr>
      <a:lvl5pPr marL="2176918" algn="l" defTabSz="1088459" rtl="0" eaLnBrk="1" latinLnBrk="0" hangingPunct="1">
        <a:defRPr sz="2100" kern="1200">
          <a:solidFill>
            <a:schemeClr val="tx1"/>
          </a:solidFill>
          <a:latin typeface="+mn-lt"/>
          <a:ea typeface="+mn-ea"/>
          <a:cs typeface="+mn-cs"/>
        </a:defRPr>
      </a:lvl5pPr>
      <a:lvl6pPr marL="2721148" algn="l" defTabSz="1088459" rtl="0" eaLnBrk="1" latinLnBrk="0" hangingPunct="1">
        <a:defRPr sz="2100" kern="1200">
          <a:solidFill>
            <a:schemeClr val="tx1"/>
          </a:solidFill>
          <a:latin typeface="+mn-lt"/>
          <a:ea typeface="+mn-ea"/>
          <a:cs typeface="+mn-cs"/>
        </a:defRPr>
      </a:lvl6pPr>
      <a:lvl7pPr marL="3265378" algn="l" defTabSz="1088459" rtl="0" eaLnBrk="1" latinLnBrk="0" hangingPunct="1">
        <a:defRPr sz="2100" kern="1200">
          <a:solidFill>
            <a:schemeClr val="tx1"/>
          </a:solidFill>
          <a:latin typeface="+mn-lt"/>
          <a:ea typeface="+mn-ea"/>
          <a:cs typeface="+mn-cs"/>
        </a:defRPr>
      </a:lvl7pPr>
      <a:lvl8pPr marL="3809607" algn="l" defTabSz="1088459" rtl="0" eaLnBrk="1" latinLnBrk="0" hangingPunct="1">
        <a:defRPr sz="2100" kern="1200">
          <a:solidFill>
            <a:schemeClr val="tx1"/>
          </a:solidFill>
          <a:latin typeface="+mn-lt"/>
          <a:ea typeface="+mn-ea"/>
          <a:cs typeface="+mn-cs"/>
        </a:defRPr>
      </a:lvl8pPr>
      <a:lvl9pPr marL="4353837" algn="l" defTabSz="108845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4"/>
          <p:cNvSpPr txBox="1">
            <a:spLocks noChangeArrowheads="1"/>
          </p:cNvSpPr>
          <p:nvPr/>
        </p:nvSpPr>
        <p:spPr bwMode="auto">
          <a:xfrm>
            <a:off x="4062334" y="1956138"/>
            <a:ext cx="794478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_tradnl" sz="4400" b="1" u="sng" dirty="0">
                <a:latin typeface="Arial" panose="020B0604020202020204" pitchFamily="34" charset="0"/>
                <a:cs typeface="Arial" panose="020B0604020202020204" pitchFamily="34" charset="0"/>
              </a:rPr>
              <a:t>Tema:</a:t>
            </a:r>
            <a:r>
              <a:rPr lang="es-ES_tradnl" sz="4400" b="1" dirty="0">
                <a:latin typeface="Arial" panose="020B0604020202020204" pitchFamily="34" charset="0"/>
                <a:cs typeface="Arial" panose="020B0604020202020204" pitchFamily="34" charset="0"/>
              </a:rPr>
              <a:t> </a:t>
            </a:r>
            <a:r>
              <a:rPr lang="es-ES_tradnl" sz="4400" dirty="0">
                <a:latin typeface="Arial" panose="020B0604020202020204" pitchFamily="34" charset="0"/>
                <a:cs typeface="Arial" panose="020B0604020202020204" pitchFamily="34" charset="0"/>
              </a:rPr>
              <a:t>B</a:t>
            </a:r>
            <a:r>
              <a:rPr lang="es-ES_tradnl" sz="4400" dirty="0">
                <a:latin typeface="Arial" panose="020B0604020202020204" pitchFamily="34" charset="0"/>
                <a:ea typeface="Times New Roman" panose="02020603050405020304" pitchFamily="18" charset="0"/>
                <a:cs typeface="Arial" panose="020B0604020202020204" pitchFamily="34" charset="0"/>
              </a:rPr>
              <a:t>ases farmacológicas de la terapéutica: </a:t>
            </a:r>
            <a:r>
              <a:rPr lang="es-ES_tradnl" sz="4400" b="1" dirty="0">
                <a:latin typeface="Arial" panose="020B0604020202020204" pitchFamily="34" charset="0"/>
                <a:ea typeface="Times New Roman" panose="02020603050405020304" pitchFamily="18" charset="0"/>
                <a:cs typeface="Arial" panose="020B0604020202020204" pitchFamily="34" charset="0"/>
              </a:rPr>
              <a:t>prescripción y uso racional </a:t>
            </a:r>
            <a:r>
              <a:rPr lang="es-ES_tradnl" sz="4400" dirty="0">
                <a:latin typeface="Arial" panose="020B0604020202020204" pitchFamily="34" charset="0"/>
                <a:ea typeface="Times New Roman" panose="02020603050405020304" pitchFamily="18" charset="0"/>
                <a:cs typeface="Arial" panose="020B0604020202020204" pitchFamily="34" charset="0"/>
              </a:rPr>
              <a:t>de los medicamentos</a:t>
            </a:r>
            <a:endParaRPr lang="es-ES" sz="4400" b="1" dirty="0">
              <a:latin typeface="Arial" panose="020B0604020202020204" pitchFamily="34" charset="0"/>
              <a:cs typeface="Arial" panose="020B0604020202020204" pitchFamily="34" charset="0"/>
            </a:endParaRPr>
          </a:p>
        </p:txBody>
      </p:sp>
      <p:sp>
        <p:nvSpPr>
          <p:cNvPr id="16387" name="CuadroTexto 5"/>
          <p:cNvSpPr txBox="1">
            <a:spLocks noChangeArrowheads="1"/>
          </p:cNvSpPr>
          <p:nvPr/>
        </p:nvSpPr>
        <p:spPr bwMode="auto">
          <a:xfrm>
            <a:off x="3761213" y="312965"/>
            <a:ext cx="620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sz="1800" b="1" dirty="0"/>
              <a:t>UCMH- FCM “Dr. Salvador Allende”</a:t>
            </a:r>
          </a:p>
          <a:p>
            <a:pPr algn="ctr" eaLnBrk="1" hangingPunct="1">
              <a:lnSpc>
                <a:spcPct val="100000"/>
              </a:lnSpc>
              <a:spcBef>
                <a:spcPct val="0"/>
              </a:spcBef>
              <a:buFontTx/>
              <a:buNone/>
            </a:pPr>
            <a:endParaRPr lang="es-ES" sz="1800" dirty="0"/>
          </a:p>
        </p:txBody>
      </p:sp>
      <p:sp>
        <p:nvSpPr>
          <p:cNvPr id="16388" name="CuadroTexto 6"/>
          <p:cNvSpPr txBox="1">
            <a:spLocks noChangeArrowheads="1"/>
          </p:cNvSpPr>
          <p:nvPr/>
        </p:nvSpPr>
        <p:spPr bwMode="auto">
          <a:xfrm>
            <a:off x="4793686" y="994162"/>
            <a:ext cx="57912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3200" dirty="0"/>
              <a:t>Asignatura: Farmacología general</a:t>
            </a:r>
          </a:p>
        </p:txBody>
      </p:sp>
      <p:sp>
        <p:nvSpPr>
          <p:cNvPr id="16390" name="CuadroTexto 1"/>
          <p:cNvSpPr txBox="1">
            <a:spLocks noChangeArrowheads="1"/>
          </p:cNvSpPr>
          <p:nvPr/>
        </p:nvSpPr>
        <p:spPr bwMode="auto">
          <a:xfrm>
            <a:off x="7864763" y="5807283"/>
            <a:ext cx="6208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sz="1800" dirty="0"/>
              <a:t>Dra. María del Carmen Martínez Torres</a:t>
            </a:r>
          </a:p>
        </p:txBody>
      </p:sp>
      <p:pic>
        <p:nvPicPr>
          <p:cNvPr id="1026" name="Picture 2" descr="H:\Mary para prescripcion\Prescripció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92" y="269824"/>
            <a:ext cx="3762531" cy="646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91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6253" y="4056428"/>
            <a:ext cx="6163108" cy="1754326"/>
          </a:xfrm>
          <a:prstGeom prst="rect">
            <a:avLst/>
          </a:prstGeom>
          <a:noFill/>
        </p:spPr>
        <p:txBody>
          <a:bodyPr wrap="square" lIns="91431" tIns="45715" rIns="91431" bIns="45715" rtlCol="0">
            <a:spAutoFit/>
          </a:bodyPr>
          <a:lstStyle/>
          <a:p>
            <a:pPr algn="ctr"/>
            <a:r>
              <a:rPr lang="es-EC" sz="3600" b="1" dirty="0">
                <a:latin typeface="Arial" panose="020B0604020202020204" pitchFamily="34" charset="0"/>
                <a:cs typeface="Arial" panose="020B0604020202020204" pitchFamily="34" charset="0"/>
              </a:rPr>
              <a:t>CRITERIOS PARA LA SELECCIÓN DE UN MEDICAMENTO.</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588" y="3478401"/>
            <a:ext cx="3797771" cy="338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046854" y="5541684"/>
            <a:ext cx="2398618" cy="523220"/>
          </a:xfrm>
          <a:prstGeom prst="rect">
            <a:avLst/>
          </a:prstGeom>
          <a:noFill/>
        </p:spPr>
        <p:txBody>
          <a:bodyPr wrap="square" lIns="91431" tIns="45715" rIns="91431" bIns="45715" rtlCol="0">
            <a:spAutoFit/>
          </a:bodyPr>
          <a:lstStyle/>
          <a:p>
            <a:pPr algn="ctr"/>
            <a:r>
              <a:rPr lang="es-EC" sz="2800" b="1" dirty="0">
                <a:latin typeface="Arial" panose="020B0604020202020204" pitchFamily="34" charset="0"/>
                <a:cs typeface="Arial" panose="020B0604020202020204" pitchFamily="34" charset="0"/>
              </a:rPr>
              <a:t>EFICACIA</a:t>
            </a:r>
          </a:p>
        </p:txBody>
      </p:sp>
      <p:sp>
        <p:nvSpPr>
          <p:cNvPr id="4" name="3 CuadroTexto"/>
          <p:cNvSpPr txBox="1"/>
          <p:nvPr/>
        </p:nvSpPr>
        <p:spPr>
          <a:xfrm>
            <a:off x="6587128" y="4601955"/>
            <a:ext cx="2893214" cy="523220"/>
          </a:xfrm>
          <a:prstGeom prst="rect">
            <a:avLst/>
          </a:prstGeom>
          <a:noFill/>
        </p:spPr>
        <p:txBody>
          <a:bodyPr wrap="square" lIns="91431" tIns="45715" rIns="91431" bIns="45715" rtlCol="0">
            <a:spAutoFit/>
          </a:bodyPr>
          <a:lstStyle/>
          <a:p>
            <a:pPr algn="ctr"/>
            <a:r>
              <a:rPr lang="es-EC" sz="2800" b="1" dirty="0">
                <a:latin typeface="Arial" panose="020B0604020202020204" pitchFamily="34" charset="0"/>
                <a:cs typeface="Arial" panose="020B0604020202020204" pitchFamily="34" charset="0"/>
              </a:rPr>
              <a:t>SEGURIDAD</a:t>
            </a:r>
          </a:p>
        </p:txBody>
      </p:sp>
      <p:sp>
        <p:nvSpPr>
          <p:cNvPr id="5" name="4 CuadroTexto"/>
          <p:cNvSpPr txBox="1"/>
          <p:nvPr/>
        </p:nvSpPr>
        <p:spPr>
          <a:xfrm>
            <a:off x="6587128" y="3740694"/>
            <a:ext cx="3471079" cy="523220"/>
          </a:xfrm>
          <a:prstGeom prst="rect">
            <a:avLst/>
          </a:prstGeom>
          <a:noFill/>
        </p:spPr>
        <p:txBody>
          <a:bodyPr wrap="square" lIns="91431" tIns="45715" rIns="91431" bIns="45715" rtlCol="0">
            <a:spAutoFit/>
          </a:bodyPr>
          <a:lstStyle/>
          <a:p>
            <a:r>
              <a:rPr lang="es-EC" sz="2800" b="1" dirty="0">
                <a:latin typeface="Arial" panose="020B0604020202020204" pitchFamily="34" charset="0"/>
                <a:cs typeface="Arial" panose="020B0604020202020204" pitchFamily="34" charset="0"/>
              </a:rPr>
              <a:t>    CONVENIENCIA</a:t>
            </a:r>
          </a:p>
        </p:txBody>
      </p:sp>
      <p:sp>
        <p:nvSpPr>
          <p:cNvPr id="6" name="5 CuadroTexto"/>
          <p:cNvSpPr txBox="1"/>
          <p:nvPr/>
        </p:nvSpPr>
        <p:spPr>
          <a:xfrm>
            <a:off x="9018801" y="3216791"/>
            <a:ext cx="1741541" cy="523220"/>
          </a:xfrm>
          <a:prstGeom prst="rect">
            <a:avLst/>
          </a:prstGeom>
          <a:noFill/>
        </p:spPr>
        <p:txBody>
          <a:bodyPr wrap="square" lIns="91431" tIns="45715" rIns="91431" bIns="45715" rtlCol="0">
            <a:spAutoFit/>
          </a:bodyPr>
          <a:lstStyle/>
          <a:p>
            <a:r>
              <a:rPr lang="es-EC" sz="2800" b="1" dirty="0">
                <a:latin typeface="Arial" panose="020B0604020202020204" pitchFamily="34" charset="0"/>
                <a:cs typeface="Arial" panose="020B0604020202020204" pitchFamily="34" charset="0"/>
              </a:rPr>
              <a:t>COSTO</a:t>
            </a:r>
          </a:p>
        </p:txBody>
      </p:sp>
      <p:sp>
        <p:nvSpPr>
          <p:cNvPr id="7" name="CuadroTexto 6"/>
          <p:cNvSpPr txBox="1"/>
          <p:nvPr/>
        </p:nvSpPr>
        <p:spPr>
          <a:xfrm>
            <a:off x="2314932" y="2599173"/>
            <a:ext cx="6421606" cy="707886"/>
          </a:xfrm>
          <a:prstGeom prst="rect">
            <a:avLst/>
          </a:prstGeom>
          <a:noFill/>
        </p:spPr>
        <p:txBody>
          <a:bodyPr wrap="square" lIns="91431" tIns="45715" rIns="91431" bIns="45715" rtlCol="0">
            <a:spAutoFit/>
          </a:bodyPr>
          <a:lstStyle/>
          <a:p>
            <a:pPr algn="ctr"/>
            <a:r>
              <a:rPr lang="es-ES" sz="4000" b="1" u="sng" dirty="0">
                <a:solidFill>
                  <a:srgbClr val="FF0000"/>
                </a:solidFill>
                <a:latin typeface="Arial" panose="020B0604020202020204" pitchFamily="34" charset="0"/>
                <a:cs typeface="Arial" panose="020B0604020202020204" pitchFamily="34" charset="0"/>
              </a:rPr>
              <a:t>CONSIDERACIONES</a:t>
            </a:r>
          </a:p>
        </p:txBody>
      </p:sp>
      <p:sp>
        <p:nvSpPr>
          <p:cNvPr id="9" name="Flecha a la derecha con bandas 2"/>
          <p:cNvSpPr/>
          <p:nvPr/>
        </p:nvSpPr>
        <p:spPr>
          <a:xfrm>
            <a:off x="5601438" y="4517871"/>
            <a:ext cx="890832" cy="484632"/>
          </a:xfrm>
          <a:prstGeom prst="stripedRightArrow">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s-ES">
              <a:solidFill>
                <a:srgbClr val="FF0000"/>
              </a:solidFill>
            </a:endParaRPr>
          </a:p>
        </p:txBody>
      </p:sp>
      <p:sp>
        <p:nvSpPr>
          <p:cNvPr id="8" name="7 Rectángulo"/>
          <p:cNvSpPr/>
          <p:nvPr/>
        </p:nvSpPr>
        <p:spPr>
          <a:xfrm>
            <a:off x="325586" y="993099"/>
            <a:ext cx="11442538" cy="707876"/>
          </a:xfrm>
          <a:prstGeom prst="rect">
            <a:avLst/>
          </a:prstGeom>
        </p:spPr>
        <p:txBody>
          <a:bodyPr wrap="none" lIns="91431" tIns="45715" rIns="91431" bIns="45715">
            <a:spAutoFit/>
          </a:bodyPr>
          <a:lstStyle/>
          <a:p>
            <a:pPr algn="ctr"/>
            <a:r>
              <a:rPr lang="es-ES" sz="4000" b="1" dirty="0">
                <a:latin typeface="Arial" panose="020B0604020202020204" pitchFamily="34" charset="0"/>
                <a:cs typeface="Arial" panose="020B0604020202020204" pitchFamily="34" charset="0"/>
              </a:rPr>
              <a:t>¿Se necesita o no tratamiento farmacológico?</a:t>
            </a:r>
            <a:endParaRPr lang="es-ES" sz="4000" b="1" dirty="0"/>
          </a:p>
        </p:txBody>
      </p:sp>
      <p:sp>
        <p:nvSpPr>
          <p:cNvPr id="11" name="10 Rectángulo"/>
          <p:cNvSpPr/>
          <p:nvPr/>
        </p:nvSpPr>
        <p:spPr>
          <a:xfrm>
            <a:off x="3666810" y="223666"/>
            <a:ext cx="4366925" cy="707886"/>
          </a:xfrm>
          <a:prstGeom prst="rect">
            <a:avLst/>
          </a:prstGeom>
        </p:spPr>
        <p:txBody>
          <a:bodyPr wrap="square" lIns="91431" tIns="45715" rIns="91431" bIns="45715">
            <a:spAutoFit/>
          </a:bodyPr>
          <a:lstStyle/>
          <a:p>
            <a:r>
              <a:rPr lang="es-ES" sz="4000" b="1" u="sng" dirty="0">
                <a:solidFill>
                  <a:srgbClr val="FF0000"/>
                </a:solidFill>
                <a:latin typeface="Arial" panose="020B0604020202020204" pitchFamily="34" charset="0"/>
                <a:cs typeface="Arial" panose="020B0604020202020204" pitchFamily="34" charset="0"/>
              </a:rPr>
              <a:t>DECISIONES</a:t>
            </a:r>
            <a:endParaRPr lang="es-ES" sz="2800" u="sng" dirty="0">
              <a:solidFill>
                <a:srgbClr val="FF0000"/>
              </a:solidFill>
            </a:endParaRPr>
          </a:p>
        </p:txBody>
      </p:sp>
    </p:spTree>
    <p:extLst>
      <p:ext uri="{BB962C8B-B14F-4D97-AF65-F5344CB8AC3E}">
        <p14:creationId xmlns:p14="http://schemas.microsoft.com/office/powerpoint/2010/main" val="1036947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579418"/>
            <a:ext cx="6781800" cy="4923823"/>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90" y="1676400"/>
            <a:ext cx="5739228" cy="4826841"/>
          </a:xfrm>
          <a:prstGeom prst="rect">
            <a:avLst/>
          </a:prstGeom>
        </p:spPr>
      </p:pic>
      <p:sp>
        <p:nvSpPr>
          <p:cNvPr id="6" name="CuadroTexto 2"/>
          <p:cNvSpPr txBox="1">
            <a:spLocks noChangeArrowheads="1"/>
          </p:cNvSpPr>
          <p:nvPr/>
        </p:nvSpPr>
        <p:spPr bwMode="auto">
          <a:xfrm>
            <a:off x="1865823" y="-82575"/>
            <a:ext cx="75215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s-ES" sz="3600" b="1" u="sng" dirty="0">
                <a:solidFill>
                  <a:srgbClr val="FF0000"/>
                </a:solidFill>
                <a:latin typeface="Arial" panose="020B0604020202020204" pitchFamily="34" charset="0"/>
                <a:cs typeface="Arial" panose="020B0604020202020204" pitchFamily="34" charset="0"/>
              </a:rPr>
              <a:t>ACCIONES</a:t>
            </a:r>
          </a:p>
          <a:p>
            <a:pPr algn="ctr" eaLnBrk="1" hangingPunct="1">
              <a:lnSpc>
                <a:spcPct val="150000"/>
              </a:lnSpc>
              <a:spcBef>
                <a:spcPct val="0"/>
              </a:spcBef>
              <a:buFontTx/>
              <a:buNone/>
            </a:pPr>
            <a:r>
              <a:rPr lang="es-ES" sz="3600" b="1" dirty="0">
                <a:latin typeface="Arial" panose="020B0604020202020204" pitchFamily="34" charset="0"/>
                <a:cs typeface="Arial" panose="020B0604020202020204" pitchFamily="34" charset="0"/>
              </a:rPr>
              <a:t>RECETA</a:t>
            </a:r>
          </a:p>
        </p:txBody>
      </p:sp>
    </p:spTree>
    <p:extLst>
      <p:ext uri="{BB962C8B-B14F-4D97-AF65-F5344CB8AC3E}">
        <p14:creationId xmlns:p14="http://schemas.microsoft.com/office/powerpoint/2010/main" val="3731668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47731" y="1079642"/>
            <a:ext cx="11719579" cy="5224176"/>
          </a:xfrm>
          <a:prstGeom prst="rect">
            <a:avLst/>
          </a:prstGeom>
        </p:spPr>
      </p:pic>
      <p:sp>
        <p:nvSpPr>
          <p:cNvPr id="3" name="CuadroTexto 2"/>
          <p:cNvSpPr txBox="1"/>
          <p:nvPr/>
        </p:nvSpPr>
        <p:spPr>
          <a:xfrm>
            <a:off x="347730" y="249383"/>
            <a:ext cx="11844270" cy="646331"/>
          </a:xfrm>
          <a:prstGeom prst="rect">
            <a:avLst/>
          </a:prstGeom>
          <a:noFill/>
        </p:spPr>
        <p:txBody>
          <a:bodyPr wrap="square" lIns="91431" tIns="45715" rIns="91431" bIns="45715" rtlCol="0">
            <a:spAutoFit/>
          </a:bodyPr>
          <a:lstStyle/>
          <a:p>
            <a:pPr algn="ctr"/>
            <a:r>
              <a:rPr lang="es-ES" sz="3600" b="1" dirty="0">
                <a:solidFill>
                  <a:srgbClr val="FF0000"/>
                </a:solidFill>
                <a:latin typeface="Arial" panose="020B0604020202020204" pitchFamily="34" charset="0"/>
                <a:cs typeface="Arial" panose="020B0604020202020204" pitchFamily="34" charset="0"/>
              </a:rPr>
              <a:t>MÉTODO</a:t>
            </a:r>
          </a:p>
        </p:txBody>
      </p:sp>
    </p:spTree>
    <p:extLst>
      <p:ext uri="{BB962C8B-B14F-4D97-AF65-F5344CB8AC3E}">
        <p14:creationId xmlns:p14="http://schemas.microsoft.com/office/powerpoint/2010/main" val="1162819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1218" y="1029838"/>
            <a:ext cx="11011437" cy="5262979"/>
          </a:xfrm>
          <a:prstGeom prst="rect">
            <a:avLst/>
          </a:prstGeom>
          <a:noFill/>
        </p:spPr>
        <p:txBody>
          <a:bodyPr wrap="square" lIns="91431" tIns="45715" rIns="91431" bIns="45715" rtlCol="0">
            <a:spAutoFit/>
          </a:bodyPr>
          <a:lstStyle/>
          <a:p>
            <a:pPr>
              <a:lnSpc>
                <a:spcPct val="150000"/>
              </a:lnSpc>
            </a:pPr>
            <a:r>
              <a:rPr lang="es-ES" sz="3200" dirty="0">
                <a:latin typeface="Arial" panose="020B0604020202020204" pitchFamily="34" charset="0"/>
                <a:cs typeface="Arial" panose="020B0604020202020204" pitchFamily="34" charset="0"/>
              </a:rPr>
              <a:t>1. </a:t>
            </a:r>
            <a:r>
              <a:rPr lang="es-ES" sz="3200" b="1" dirty="0">
                <a:latin typeface="Arial" panose="020B0604020202020204" pitchFamily="34" charset="0"/>
                <a:cs typeface="Arial" panose="020B0604020202020204" pitchFamily="34" charset="0"/>
              </a:rPr>
              <a:t>Definir el o los problemas </a:t>
            </a:r>
            <a:r>
              <a:rPr lang="es-ES" sz="3200" dirty="0">
                <a:latin typeface="Arial" panose="020B0604020202020204" pitchFamily="34" charset="0"/>
                <a:cs typeface="Arial" panose="020B0604020202020204" pitchFamily="34" charset="0"/>
              </a:rPr>
              <a:t>del paciente.</a:t>
            </a:r>
          </a:p>
          <a:p>
            <a:pPr>
              <a:lnSpc>
                <a:spcPct val="150000"/>
              </a:lnSpc>
            </a:pPr>
            <a:r>
              <a:rPr lang="es-ES" sz="3200" dirty="0">
                <a:latin typeface="Arial" panose="020B0604020202020204" pitchFamily="34" charset="0"/>
                <a:cs typeface="Arial" panose="020B0604020202020204" pitchFamily="34" charset="0"/>
              </a:rPr>
              <a:t>2. Especificar los </a:t>
            </a:r>
            <a:r>
              <a:rPr lang="es-ES" sz="3200" b="1" dirty="0">
                <a:latin typeface="Arial" panose="020B0604020202020204" pitchFamily="34" charset="0"/>
                <a:cs typeface="Arial" panose="020B0604020202020204" pitchFamily="34" charset="0"/>
              </a:rPr>
              <a:t>objetivos terapéuticos</a:t>
            </a:r>
            <a:r>
              <a:rPr lang="es-ES" sz="3200" dirty="0">
                <a:latin typeface="Arial" panose="020B0604020202020204" pitchFamily="34" charset="0"/>
                <a:cs typeface="Arial" panose="020B0604020202020204" pitchFamily="34" charset="0"/>
              </a:rPr>
              <a:t>.</a:t>
            </a:r>
          </a:p>
          <a:p>
            <a:pPr>
              <a:lnSpc>
                <a:spcPct val="150000"/>
              </a:lnSpc>
            </a:pPr>
            <a:r>
              <a:rPr lang="es-ES" sz="3200" dirty="0">
                <a:latin typeface="Arial" panose="020B0604020202020204" pitchFamily="34" charset="0"/>
                <a:cs typeface="Arial" panose="020B0604020202020204" pitchFamily="34" charset="0"/>
              </a:rPr>
              <a:t>3. Diseñar un </a:t>
            </a:r>
            <a:r>
              <a:rPr lang="es-ES" sz="3200" b="1" dirty="0">
                <a:latin typeface="Arial" panose="020B0604020202020204" pitchFamily="34" charset="0"/>
                <a:cs typeface="Arial" panose="020B0604020202020204" pitchFamily="34" charset="0"/>
              </a:rPr>
              <a:t>esquema terapéutico apropiado </a:t>
            </a:r>
            <a:r>
              <a:rPr lang="es-ES" sz="3200" dirty="0">
                <a:latin typeface="Arial" panose="020B0604020202020204" pitchFamily="34" charset="0"/>
                <a:cs typeface="Arial" panose="020B0604020202020204" pitchFamily="34" charset="0"/>
              </a:rPr>
              <a:t>para el paciente.</a:t>
            </a:r>
          </a:p>
          <a:p>
            <a:pPr>
              <a:lnSpc>
                <a:spcPct val="150000"/>
              </a:lnSpc>
            </a:pPr>
            <a:r>
              <a:rPr lang="es-ES" sz="3200" dirty="0">
                <a:latin typeface="Arial" panose="020B0604020202020204" pitchFamily="34" charset="0"/>
                <a:cs typeface="Arial" panose="020B0604020202020204" pitchFamily="34" charset="0"/>
              </a:rPr>
              <a:t>4. Escribir la </a:t>
            </a:r>
            <a:r>
              <a:rPr lang="es-ES" sz="3200" b="1" dirty="0">
                <a:latin typeface="Arial" panose="020B0604020202020204" pitchFamily="34" charset="0"/>
                <a:cs typeface="Arial" panose="020B0604020202020204" pitchFamily="34" charset="0"/>
              </a:rPr>
              <a:t>receta </a:t>
            </a:r>
            <a:r>
              <a:rPr lang="es-ES" sz="3200" dirty="0">
                <a:latin typeface="Arial" panose="020B0604020202020204" pitchFamily="34" charset="0"/>
                <a:cs typeface="Arial" panose="020B0604020202020204" pitchFamily="34" charset="0"/>
              </a:rPr>
              <a:t>(iniciar el tratamiento) y el </a:t>
            </a:r>
            <a:r>
              <a:rPr lang="es-ES" sz="3200" b="1" dirty="0">
                <a:latin typeface="Arial" panose="020B0604020202020204" pitchFamily="34" charset="0"/>
                <a:cs typeface="Arial" panose="020B0604020202020204" pitchFamily="34" charset="0"/>
              </a:rPr>
              <a:t>método</a:t>
            </a:r>
            <a:r>
              <a:rPr lang="es-ES" sz="3200" dirty="0">
                <a:latin typeface="Arial" panose="020B0604020202020204" pitchFamily="34" charset="0"/>
                <a:cs typeface="Arial" panose="020B0604020202020204" pitchFamily="34" charset="0"/>
              </a:rPr>
              <a:t>.</a:t>
            </a:r>
          </a:p>
          <a:p>
            <a:pPr>
              <a:lnSpc>
                <a:spcPct val="150000"/>
              </a:lnSpc>
            </a:pPr>
            <a:r>
              <a:rPr lang="es-ES" sz="3200" dirty="0">
                <a:latin typeface="Arial" panose="020B0604020202020204" pitchFamily="34" charset="0"/>
                <a:cs typeface="Arial" panose="020B0604020202020204" pitchFamily="34" charset="0"/>
              </a:rPr>
              <a:t>5. Brindar </a:t>
            </a:r>
            <a:r>
              <a:rPr lang="es-ES" sz="3200" b="1" dirty="0">
                <a:latin typeface="Arial" panose="020B0604020202020204" pitchFamily="34" charset="0"/>
                <a:cs typeface="Arial" panose="020B0604020202020204" pitchFamily="34" charset="0"/>
              </a:rPr>
              <a:t>información, instrucciones y advertencias</a:t>
            </a:r>
            <a:r>
              <a:rPr lang="es-ES" sz="3200" dirty="0">
                <a:latin typeface="Arial" panose="020B0604020202020204" pitchFamily="34" charset="0"/>
                <a:cs typeface="Arial" panose="020B0604020202020204" pitchFamily="34" charset="0"/>
              </a:rPr>
              <a:t>.</a:t>
            </a:r>
          </a:p>
          <a:p>
            <a:pPr>
              <a:lnSpc>
                <a:spcPct val="150000"/>
              </a:lnSpc>
            </a:pPr>
            <a:r>
              <a:rPr lang="es-ES" sz="3200" dirty="0">
                <a:latin typeface="Arial" panose="020B0604020202020204" pitchFamily="34" charset="0"/>
                <a:cs typeface="Arial" panose="020B0604020202020204" pitchFamily="34" charset="0"/>
              </a:rPr>
              <a:t>6. </a:t>
            </a:r>
            <a:r>
              <a:rPr lang="es-ES" sz="3200" b="1" dirty="0">
                <a:latin typeface="Arial" panose="020B0604020202020204" pitchFamily="34" charset="0"/>
                <a:cs typeface="Arial" panose="020B0604020202020204" pitchFamily="34" charset="0"/>
              </a:rPr>
              <a:t>Supervisar la evolución </a:t>
            </a:r>
            <a:r>
              <a:rPr lang="es-ES" sz="3200" dirty="0">
                <a:latin typeface="Arial" panose="020B0604020202020204" pitchFamily="34" charset="0"/>
                <a:cs typeface="Arial" panose="020B0604020202020204" pitchFamily="34" charset="0"/>
              </a:rPr>
              <a:t>del tratamiento.</a:t>
            </a:r>
          </a:p>
        </p:txBody>
      </p:sp>
      <p:sp>
        <p:nvSpPr>
          <p:cNvPr id="3" name="CuadroTexto 2"/>
          <p:cNvSpPr txBox="1"/>
          <p:nvPr/>
        </p:nvSpPr>
        <p:spPr>
          <a:xfrm>
            <a:off x="1278485" y="257054"/>
            <a:ext cx="9414457" cy="646331"/>
          </a:xfrm>
          <a:prstGeom prst="rect">
            <a:avLst/>
          </a:prstGeom>
          <a:noFill/>
        </p:spPr>
        <p:txBody>
          <a:bodyPr wrap="square" lIns="91431" tIns="45715" rIns="91431" bIns="45715" rtlCol="0">
            <a:spAutoFit/>
          </a:bodyPr>
          <a:lstStyle/>
          <a:p>
            <a:r>
              <a:rPr lang="es-ES" sz="3600" b="1" u="sng" dirty="0">
                <a:solidFill>
                  <a:srgbClr val="FF0000"/>
                </a:solidFill>
                <a:latin typeface="Arial" panose="020B0604020202020204" pitchFamily="34" charset="0"/>
                <a:cs typeface="Arial" panose="020B0604020202020204" pitchFamily="34" charset="0"/>
              </a:rPr>
              <a:t>PASOS</a:t>
            </a:r>
            <a:r>
              <a:rPr lang="es-ES" sz="3200" b="1" u="sng" dirty="0">
                <a:solidFill>
                  <a:srgbClr val="FF0000"/>
                </a:solidFill>
                <a:latin typeface="Arial" panose="020B0604020202020204" pitchFamily="34" charset="0"/>
                <a:cs typeface="Arial" panose="020B0604020202020204" pitchFamily="34" charset="0"/>
              </a:rPr>
              <a:t> DE LA PRESCRIPCIÓN RAZONADA</a:t>
            </a:r>
          </a:p>
        </p:txBody>
      </p:sp>
      <p:pic>
        <p:nvPicPr>
          <p:cNvPr id="4" name="Picture 9" descr="D:\A_Nuvia\A_Imágenes\médico.jpg"/>
          <p:cNvPicPr>
            <a:picLocks noChangeAspect="1" noChangeArrowheads="1"/>
          </p:cNvPicPr>
          <p:nvPr/>
        </p:nvPicPr>
        <p:blipFill>
          <a:blip r:embed="rId2"/>
          <a:srcRect l="13636" t="26331"/>
          <a:stretch>
            <a:fillRect/>
          </a:stretch>
        </p:blipFill>
        <p:spPr bwMode="auto">
          <a:xfrm>
            <a:off x="10112577" y="0"/>
            <a:ext cx="2079423" cy="1998658"/>
          </a:xfrm>
          <a:prstGeom prst="rect">
            <a:avLst/>
          </a:prstGeom>
          <a:noFill/>
          <a:ln w="9525">
            <a:noFill/>
            <a:miter lim="800000"/>
            <a:headEnd/>
            <a:tailEnd/>
          </a:ln>
        </p:spPr>
      </p:pic>
    </p:spTree>
    <p:extLst>
      <p:ext uri="{BB962C8B-B14F-4D97-AF65-F5344CB8AC3E}">
        <p14:creationId xmlns:p14="http://schemas.microsoft.com/office/powerpoint/2010/main" val="2801028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4926" y="1667580"/>
            <a:ext cx="11737074" cy="3970318"/>
          </a:xfrm>
          <a:prstGeom prst="rect">
            <a:avLst/>
          </a:prstGeom>
          <a:noFill/>
        </p:spPr>
        <p:txBody>
          <a:bodyPr wrap="square" lIns="91431" tIns="45715" rIns="91431" bIns="45715" rtlCol="0">
            <a:spAutoFit/>
          </a:bodyPr>
          <a:lstStyle/>
          <a:p>
            <a:pPr marL="571441" indent="-571441">
              <a:buFont typeface="Wingdings" panose="05000000000000000000" pitchFamily="2" charset="2"/>
              <a:buChar char="q"/>
            </a:pPr>
            <a:r>
              <a:rPr lang="es-ES" sz="3600" b="1" u="sng" dirty="0"/>
              <a:t>CÁLCULO DE DOSIS </a:t>
            </a:r>
            <a:r>
              <a:rPr lang="es-ES" sz="3600" b="1" dirty="0"/>
              <a:t>teniendo en cuenta:</a:t>
            </a:r>
          </a:p>
          <a:p>
            <a:pPr marL="457153" indent="-457153">
              <a:buFont typeface="Wingdings" panose="05000000000000000000" pitchFamily="2" charset="2"/>
              <a:buChar char="§"/>
            </a:pPr>
            <a:r>
              <a:rPr lang="es-ES" sz="3600" b="1" dirty="0"/>
              <a:t>El peso </a:t>
            </a:r>
          </a:p>
          <a:p>
            <a:pPr marL="457153" indent="-457153">
              <a:buFont typeface="Wingdings" panose="05000000000000000000" pitchFamily="2" charset="2"/>
              <a:buChar char="§"/>
            </a:pPr>
            <a:r>
              <a:rPr lang="es-ES" sz="3600" b="1" dirty="0"/>
              <a:t>La edad</a:t>
            </a:r>
          </a:p>
          <a:p>
            <a:pPr marL="457153" indent="-457153">
              <a:buFont typeface="Wingdings" panose="05000000000000000000" pitchFamily="2" charset="2"/>
              <a:buChar char="§"/>
            </a:pPr>
            <a:r>
              <a:rPr lang="es-ES" sz="3600" b="1" u="sng" dirty="0"/>
              <a:t>Superficie corporal </a:t>
            </a:r>
            <a:r>
              <a:rPr lang="es-ES" sz="3600" b="1" dirty="0"/>
              <a:t>(más adecuado, en general)</a:t>
            </a:r>
          </a:p>
          <a:p>
            <a:r>
              <a:rPr lang="es-ES" sz="3600" dirty="0"/>
              <a:t>La superficie corporal puede obtenerse de </a:t>
            </a:r>
            <a:r>
              <a:rPr lang="es-ES" sz="3600" b="1" dirty="0"/>
              <a:t>nomogramas</a:t>
            </a:r>
            <a:r>
              <a:rPr lang="es-ES" sz="3600" dirty="0"/>
              <a:t> que utilizan para el cálculo, el peso y la talla del niño.</a:t>
            </a:r>
            <a:r>
              <a:rPr lang="es-ES" sz="3600" b="1" dirty="0"/>
              <a:t>                               </a:t>
            </a:r>
            <a:endParaRPr lang="es-ES" sz="3600" dirty="0"/>
          </a:p>
          <a:p>
            <a:r>
              <a:rPr lang="es-ES" sz="3600" b="1" dirty="0"/>
              <a:t>Dosis = superficie corporal (m2 / 1,8) × dosis adulto</a:t>
            </a:r>
          </a:p>
        </p:txBody>
      </p:sp>
      <p:sp>
        <p:nvSpPr>
          <p:cNvPr id="3" name="Rectángulo 2"/>
          <p:cNvSpPr/>
          <p:nvPr/>
        </p:nvSpPr>
        <p:spPr>
          <a:xfrm>
            <a:off x="119922" y="56841"/>
            <a:ext cx="12072079" cy="707876"/>
          </a:xfrm>
          <a:prstGeom prst="rect">
            <a:avLst/>
          </a:prstGeom>
        </p:spPr>
        <p:txBody>
          <a:bodyPr wrap="square" lIns="91431" tIns="45715" rIns="91431" bIns="45715">
            <a:spAutoFit/>
          </a:bodyPr>
          <a:lstStyle/>
          <a:p>
            <a:r>
              <a:rPr lang="es-ES" sz="4000" b="1" u="sng" dirty="0">
                <a:solidFill>
                  <a:srgbClr val="FF0000"/>
                </a:solidFill>
                <a:latin typeface="Arial" panose="020B0604020202020204" pitchFamily="34" charset="0"/>
                <a:cs typeface="Arial" panose="020B0604020202020204" pitchFamily="34" charset="0"/>
              </a:rPr>
              <a:t>PRESCRIPCIÓN EN SITUACIONES ESPECIALES. </a:t>
            </a:r>
            <a:endParaRPr lang="es-ES" sz="4000" dirty="0"/>
          </a:p>
        </p:txBody>
      </p:sp>
      <p:sp>
        <p:nvSpPr>
          <p:cNvPr id="4" name="Rectángulo 3"/>
          <p:cNvSpPr/>
          <p:nvPr/>
        </p:nvSpPr>
        <p:spPr>
          <a:xfrm>
            <a:off x="3938255" y="805037"/>
            <a:ext cx="2629228" cy="707876"/>
          </a:xfrm>
          <a:prstGeom prst="rect">
            <a:avLst/>
          </a:prstGeom>
          <a:ln w="50800">
            <a:solidFill>
              <a:schemeClr val="tx1"/>
            </a:solidFill>
          </a:ln>
        </p:spPr>
        <p:txBody>
          <a:bodyPr wrap="none" lIns="91431" tIns="45715" rIns="91431" bIns="45715">
            <a:spAutoFit/>
          </a:bodyPr>
          <a:lstStyle/>
          <a:p>
            <a:pPr algn="ctr"/>
            <a:r>
              <a:rPr lang="es-ES" sz="4000" b="1" dirty="0"/>
              <a:t>EN EL NIÑO</a:t>
            </a:r>
          </a:p>
        </p:txBody>
      </p:sp>
      <p:sp>
        <p:nvSpPr>
          <p:cNvPr id="5" name="CuadroTexto 4"/>
          <p:cNvSpPr txBox="1"/>
          <p:nvPr/>
        </p:nvSpPr>
        <p:spPr>
          <a:xfrm>
            <a:off x="454927" y="6013356"/>
            <a:ext cx="11860898" cy="646321"/>
          </a:xfrm>
          <a:prstGeom prst="rect">
            <a:avLst/>
          </a:prstGeom>
          <a:noFill/>
        </p:spPr>
        <p:txBody>
          <a:bodyPr wrap="square" lIns="91431" tIns="45715" rIns="91431" bIns="45715" rtlCol="0">
            <a:spAutoFit/>
          </a:bodyPr>
          <a:lstStyle/>
          <a:p>
            <a:pPr marL="285721" indent="-285721">
              <a:buFont typeface="Wingdings" panose="05000000000000000000" pitchFamily="2" charset="2"/>
              <a:buChar char="q"/>
            </a:pPr>
            <a:r>
              <a:rPr lang="es-ES" sz="3600" b="1" dirty="0"/>
              <a:t>ALTERACIONES FARMACOCINÉTICAS</a:t>
            </a:r>
            <a:r>
              <a:rPr lang="es-ES" sz="3600" dirty="0"/>
              <a:t> (</a:t>
            </a:r>
            <a:r>
              <a:rPr lang="es-ES" sz="2400" dirty="0"/>
              <a:t>ver tabla en </a:t>
            </a:r>
            <a:r>
              <a:rPr lang="es-ES" sz="2400" dirty="0" smtClean="0"/>
              <a:t>diapositivas 20 y 21</a:t>
            </a:r>
            <a:r>
              <a:rPr lang="es-ES" sz="3600" dirty="0" smtClean="0"/>
              <a:t>)</a:t>
            </a:r>
            <a:endParaRPr lang="es-ES" sz="3600" dirty="0"/>
          </a:p>
        </p:txBody>
      </p:sp>
    </p:spTree>
    <p:extLst>
      <p:ext uri="{BB962C8B-B14F-4D97-AF65-F5344CB8AC3E}">
        <p14:creationId xmlns:p14="http://schemas.microsoft.com/office/powerpoint/2010/main" val="3280993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5634" y="953184"/>
            <a:ext cx="11926365" cy="5139858"/>
          </a:xfrm>
          <a:prstGeom prst="rect">
            <a:avLst/>
          </a:prstGeom>
          <a:noFill/>
        </p:spPr>
        <p:txBody>
          <a:bodyPr wrap="square" lIns="91431" tIns="45715" rIns="91431" bIns="45715" rtlCol="0">
            <a:spAutoFit/>
          </a:bodyPr>
          <a:lstStyle/>
          <a:p>
            <a:pPr algn="just"/>
            <a:r>
              <a:rPr lang="es-ES" sz="3200" b="1" u="sng" dirty="0"/>
              <a:t>AL PRESCRIBIR FÁRMACOS DEBEMOS TENER PRESENTE 3 ASPECTOS</a:t>
            </a:r>
            <a:r>
              <a:rPr lang="es-ES" sz="3200" b="1" dirty="0"/>
              <a:t>:</a:t>
            </a:r>
          </a:p>
          <a:p>
            <a:pPr algn="just"/>
            <a:endParaRPr lang="es-ES" sz="3200" b="1" dirty="0"/>
          </a:p>
          <a:p>
            <a:pPr marL="514297" indent="-514297">
              <a:buAutoNum type="arabicPeriod"/>
            </a:pPr>
            <a:r>
              <a:rPr lang="es-ES" sz="2800" b="1" dirty="0"/>
              <a:t>LOS RIESGOS PARA EL FETO.</a:t>
            </a:r>
          </a:p>
          <a:p>
            <a:pPr lvl="0"/>
            <a:r>
              <a:rPr lang="es-ES" sz="2800" dirty="0">
                <a:solidFill>
                  <a:prstClr val="black"/>
                </a:solidFill>
              </a:rPr>
              <a:t>      -Efectos </a:t>
            </a:r>
            <a:r>
              <a:rPr lang="es-ES" sz="2800" u="sng" dirty="0" err="1">
                <a:solidFill>
                  <a:prstClr val="black"/>
                </a:solidFill>
              </a:rPr>
              <a:t>teratogénicos</a:t>
            </a:r>
            <a:r>
              <a:rPr lang="es-ES" sz="2800" dirty="0">
                <a:solidFill>
                  <a:prstClr val="black"/>
                </a:solidFill>
              </a:rPr>
              <a:t>(en el primer trimestre del embarazo).</a:t>
            </a:r>
          </a:p>
          <a:p>
            <a:pPr lvl="0"/>
            <a:r>
              <a:rPr lang="es-ES" sz="2800" dirty="0">
                <a:solidFill>
                  <a:prstClr val="black"/>
                </a:solidFill>
              </a:rPr>
              <a:t>      -Efectos </a:t>
            </a:r>
            <a:r>
              <a:rPr lang="es-ES" sz="2800" u="sng" dirty="0">
                <a:solidFill>
                  <a:prstClr val="black"/>
                </a:solidFill>
              </a:rPr>
              <a:t>sobre el desarrollo </a:t>
            </a:r>
            <a:r>
              <a:rPr lang="es-ES" sz="2800" dirty="0">
                <a:solidFill>
                  <a:prstClr val="black"/>
                </a:solidFill>
              </a:rPr>
              <a:t>(durante todo el embarazo). </a:t>
            </a:r>
          </a:p>
          <a:p>
            <a:pPr lvl="0"/>
            <a:r>
              <a:rPr lang="es-ES" sz="2800" dirty="0">
                <a:solidFill>
                  <a:prstClr val="black"/>
                </a:solidFill>
              </a:rPr>
              <a:t>      -Efectos </a:t>
            </a:r>
            <a:r>
              <a:rPr lang="es-ES" sz="2800" u="sng" dirty="0">
                <a:solidFill>
                  <a:prstClr val="black"/>
                </a:solidFill>
              </a:rPr>
              <a:t>secundarios</a:t>
            </a:r>
            <a:r>
              <a:rPr lang="es-ES" sz="2800" dirty="0">
                <a:solidFill>
                  <a:prstClr val="black"/>
                </a:solidFill>
              </a:rPr>
              <a:t> (sobre todo en el tercer trimestre).</a:t>
            </a:r>
            <a:endParaRPr lang="es-ES" sz="2800" b="1" dirty="0">
              <a:solidFill>
                <a:srgbClr val="FF0000"/>
              </a:solidFill>
              <a:latin typeface="Arial" panose="020B0604020202020204" pitchFamily="34" charset="0"/>
              <a:cs typeface="Arial" panose="020B0604020202020204" pitchFamily="34" charset="0"/>
            </a:endParaRPr>
          </a:p>
          <a:p>
            <a:pPr marL="514297" indent="-514297">
              <a:spcBef>
                <a:spcPts val="1200"/>
              </a:spcBef>
              <a:buAutoNum type="arabicPeriod" startAt="2"/>
            </a:pPr>
            <a:r>
              <a:rPr lang="es-ES" sz="2800" b="1" dirty="0"/>
              <a:t>EL RIESGO DE ALTERACIONES EN LA DINÁMICA DEL PARTO.  </a:t>
            </a:r>
            <a:r>
              <a:rPr lang="es-ES" sz="2000" dirty="0" err="1"/>
              <a:t>Ej</a:t>
            </a:r>
            <a:r>
              <a:rPr lang="es-ES" sz="2000" dirty="0"/>
              <a:t>, </a:t>
            </a:r>
            <a:r>
              <a:rPr lang="es-ES" sz="2000" dirty="0" smtClean="0"/>
              <a:t>Riesgos por el uso de </a:t>
            </a:r>
            <a:r>
              <a:rPr lang="es-ES" sz="2000" dirty="0" err="1" smtClean="0"/>
              <a:t>AINEs</a:t>
            </a:r>
            <a:endParaRPr lang="es-ES" sz="2000" dirty="0" smtClean="0"/>
          </a:p>
          <a:p>
            <a:pPr marL="514297" indent="-514297">
              <a:spcBef>
                <a:spcPts val="1200"/>
              </a:spcBef>
              <a:buAutoNum type="arabicPeriod" startAt="2"/>
            </a:pPr>
            <a:r>
              <a:rPr lang="es-ES" sz="2800" b="1" dirty="0" smtClean="0">
                <a:solidFill>
                  <a:prstClr val="black"/>
                </a:solidFill>
              </a:rPr>
              <a:t>LAS </a:t>
            </a:r>
            <a:r>
              <a:rPr lang="es-ES" sz="2800" b="1" dirty="0">
                <a:solidFill>
                  <a:prstClr val="black"/>
                </a:solidFill>
              </a:rPr>
              <a:t>MODIFICACIONES QUE ALTERAN LA RESPUESTA DE LA MADRE A LOS FÁRMACOS </a:t>
            </a:r>
            <a:r>
              <a:rPr lang="es-ES" sz="2800" dirty="0">
                <a:solidFill>
                  <a:prstClr val="black"/>
                </a:solidFill>
              </a:rPr>
              <a:t>(</a:t>
            </a:r>
            <a:r>
              <a:rPr lang="es-ES" sz="2800" u="sng" dirty="0">
                <a:solidFill>
                  <a:prstClr val="black"/>
                </a:solidFill>
              </a:rPr>
              <a:t>ver tabla </a:t>
            </a:r>
            <a:r>
              <a:rPr lang="es-ES" sz="2800" u="sng" dirty="0" smtClean="0">
                <a:solidFill>
                  <a:prstClr val="black"/>
                </a:solidFill>
              </a:rPr>
              <a:t>en </a:t>
            </a:r>
            <a:r>
              <a:rPr lang="es-ES" sz="2800" u="sng" dirty="0">
                <a:solidFill>
                  <a:prstClr val="black"/>
                </a:solidFill>
              </a:rPr>
              <a:t>diapositiva </a:t>
            </a:r>
            <a:r>
              <a:rPr lang="es-ES" sz="2800" u="sng" dirty="0" smtClean="0">
                <a:solidFill>
                  <a:prstClr val="black"/>
                </a:solidFill>
              </a:rPr>
              <a:t>20 Y 21</a:t>
            </a:r>
            <a:r>
              <a:rPr lang="es-ES" sz="2800" dirty="0" smtClean="0">
                <a:solidFill>
                  <a:prstClr val="black"/>
                </a:solidFill>
              </a:rPr>
              <a:t>)</a:t>
            </a:r>
            <a:endParaRPr lang="es-ES" sz="2800" dirty="0">
              <a:solidFill>
                <a:prstClr val="black"/>
              </a:solidFill>
            </a:endParaRPr>
          </a:p>
          <a:p>
            <a:pPr marL="514297" indent="-514297">
              <a:buAutoNum type="arabicPeriod" startAt="2"/>
            </a:pPr>
            <a:endParaRPr lang="es-ES" sz="2800" dirty="0"/>
          </a:p>
        </p:txBody>
      </p:sp>
      <p:sp>
        <p:nvSpPr>
          <p:cNvPr id="4" name="Rectángulo 3"/>
          <p:cNvSpPr/>
          <p:nvPr/>
        </p:nvSpPr>
        <p:spPr>
          <a:xfrm>
            <a:off x="2353457" y="110291"/>
            <a:ext cx="5010735" cy="707886"/>
          </a:xfrm>
          <a:prstGeom prst="rect">
            <a:avLst/>
          </a:prstGeom>
          <a:ln w="44450">
            <a:solidFill>
              <a:schemeClr val="tx1"/>
            </a:solidFill>
          </a:ln>
        </p:spPr>
        <p:txBody>
          <a:bodyPr wrap="square" lIns="91431" tIns="45715" rIns="91431" bIns="45715">
            <a:spAutoFit/>
          </a:bodyPr>
          <a:lstStyle/>
          <a:p>
            <a:pPr lvl="0" algn="ctr"/>
            <a:r>
              <a:rPr lang="es-ES" sz="4000" b="1" dirty="0">
                <a:latin typeface="Arial" panose="020B0604020202020204" pitchFamily="34" charset="0"/>
                <a:cs typeface="Arial" panose="020B0604020202020204" pitchFamily="34" charset="0"/>
              </a:rPr>
              <a:t>EN EL EMBARAZO</a:t>
            </a:r>
          </a:p>
        </p:txBody>
      </p:sp>
    </p:spTree>
    <p:extLst>
      <p:ext uri="{BB962C8B-B14F-4D97-AF65-F5344CB8AC3E}">
        <p14:creationId xmlns:p14="http://schemas.microsoft.com/office/powerpoint/2010/main" val="720089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09107" y="1315326"/>
            <a:ext cx="10863300" cy="4462760"/>
          </a:xfrm>
          <a:prstGeom prst="rect">
            <a:avLst/>
          </a:prstGeom>
          <a:noFill/>
        </p:spPr>
        <p:txBody>
          <a:bodyPr wrap="square" lIns="91431" tIns="45715" rIns="91431" bIns="45715" rtlCol="0">
            <a:spAutoFit/>
          </a:bodyPr>
          <a:lstStyle/>
          <a:p>
            <a:pPr algn="just">
              <a:spcAft>
                <a:spcPts val="600"/>
              </a:spcAft>
            </a:pPr>
            <a:r>
              <a:rPr lang="es-ES" sz="2400" b="1" u="sng" dirty="0"/>
              <a:t>CATEGORÍA A:</a:t>
            </a:r>
            <a:r>
              <a:rPr lang="es-ES" sz="2400" dirty="0"/>
              <a:t>  estudios controlados en mujeres no han mostrado riesgo para el feto durante el 1er trimestre, y la </a:t>
            </a:r>
            <a:r>
              <a:rPr lang="es-ES" sz="2400" u="sng" dirty="0"/>
              <a:t>posibilidad del daño fetal es remota</a:t>
            </a:r>
            <a:r>
              <a:rPr lang="es-ES" sz="2400" dirty="0"/>
              <a:t>. </a:t>
            </a:r>
          </a:p>
          <a:p>
            <a:pPr algn="just">
              <a:spcAft>
                <a:spcPts val="600"/>
              </a:spcAft>
            </a:pPr>
            <a:r>
              <a:rPr lang="es-ES" sz="2400" b="1" u="sng" dirty="0"/>
              <a:t>CATEGORÍA B:</a:t>
            </a:r>
            <a:r>
              <a:rPr lang="es-ES" sz="2400" dirty="0"/>
              <a:t> los estudios en animales no indican riesgos y no hay estudios controlados en humanos o los estudios en animales sí muestran efectos adversos pero en humanos no han demostrado daño para el feto.</a:t>
            </a:r>
          </a:p>
          <a:p>
            <a:pPr algn="just">
              <a:spcAft>
                <a:spcPts val="600"/>
              </a:spcAft>
            </a:pPr>
            <a:r>
              <a:rPr lang="es-ES" sz="2400" b="1" u="sng" dirty="0"/>
              <a:t>CATEGORÍA C:</a:t>
            </a:r>
            <a:r>
              <a:rPr lang="es-ES" sz="2400" dirty="0"/>
              <a:t> Se ha demostrado que el medicamento ejerce efectos </a:t>
            </a:r>
            <a:r>
              <a:rPr lang="es-ES" sz="2400" dirty="0" err="1"/>
              <a:t>teratogénicos</a:t>
            </a:r>
            <a:r>
              <a:rPr lang="es-ES" sz="2400" dirty="0"/>
              <a:t> en animales o es tóxico para los embriones, pero no hay estudios controlados en mujeres o no hay estudios disponibles en animales o en seres humanos. </a:t>
            </a:r>
          </a:p>
          <a:p>
            <a:pPr algn="just">
              <a:spcAft>
                <a:spcPts val="600"/>
              </a:spcAft>
            </a:pPr>
            <a:r>
              <a:rPr lang="es-ES" sz="2400" b="1" u="sng" dirty="0"/>
              <a:t>CATEGORÍA D:</a:t>
            </a:r>
            <a:r>
              <a:rPr lang="es-ES" sz="2400" dirty="0"/>
              <a:t> existe evidencia de riesgo para los fetos de seres humanos, pero los beneficios bajo ciertas situaciones, pudieran justificar su uso.</a:t>
            </a:r>
          </a:p>
          <a:p>
            <a:pPr algn="just">
              <a:spcAft>
                <a:spcPts val="600"/>
              </a:spcAft>
            </a:pPr>
            <a:r>
              <a:rPr lang="es-ES" sz="2400" b="1" u="sng" dirty="0"/>
              <a:t>CATEGORÍA X:</a:t>
            </a:r>
            <a:r>
              <a:rPr lang="es-ES" sz="2400" dirty="0"/>
              <a:t> El </a:t>
            </a:r>
            <a:r>
              <a:rPr lang="es-ES" sz="2400" u="sng" dirty="0"/>
              <a:t>riesgo supera claramente cualquier posible beneficio.</a:t>
            </a:r>
          </a:p>
        </p:txBody>
      </p:sp>
      <p:sp>
        <p:nvSpPr>
          <p:cNvPr id="3" name="CuadroTexto 2"/>
          <p:cNvSpPr txBox="1"/>
          <p:nvPr/>
        </p:nvSpPr>
        <p:spPr>
          <a:xfrm>
            <a:off x="813677" y="0"/>
            <a:ext cx="11075830" cy="523220"/>
          </a:xfrm>
          <a:prstGeom prst="rect">
            <a:avLst/>
          </a:prstGeom>
          <a:noFill/>
        </p:spPr>
        <p:txBody>
          <a:bodyPr wrap="square" lIns="91431" tIns="45715" rIns="91431" bIns="45715" rtlCol="0">
            <a:spAutoFit/>
          </a:bodyPr>
          <a:lstStyle/>
          <a:p>
            <a:r>
              <a:rPr lang="es-ES" sz="2800" b="1" u="sng" dirty="0">
                <a:solidFill>
                  <a:srgbClr val="FF0000"/>
                </a:solidFill>
              </a:rPr>
              <a:t>CATEGORÍAS DE RIESGO PARA EL USO DE FÁRMACOS EN EL EMBARAZO</a:t>
            </a:r>
          </a:p>
        </p:txBody>
      </p:sp>
      <p:sp>
        <p:nvSpPr>
          <p:cNvPr id="4" name="Flecha abajo 3"/>
          <p:cNvSpPr/>
          <p:nvPr/>
        </p:nvSpPr>
        <p:spPr>
          <a:xfrm>
            <a:off x="245661" y="1187355"/>
            <a:ext cx="300249" cy="4973602"/>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s-ES"/>
          </a:p>
        </p:txBody>
      </p:sp>
      <p:sp>
        <p:nvSpPr>
          <p:cNvPr id="5" name="CuadroTexto 4"/>
          <p:cNvSpPr txBox="1"/>
          <p:nvPr/>
        </p:nvSpPr>
        <p:spPr>
          <a:xfrm>
            <a:off x="0" y="646191"/>
            <a:ext cx="2368446" cy="461665"/>
          </a:xfrm>
          <a:prstGeom prst="rect">
            <a:avLst/>
          </a:prstGeom>
          <a:noFill/>
        </p:spPr>
        <p:txBody>
          <a:bodyPr wrap="square" lIns="91431" tIns="45715" rIns="91431" bIns="45715" rtlCol="0">
            <a:spAutoFit/>
          </a:bodyPr>
          <a:lstStyle/>
          <a:p>
            <a:r>
              <a:rPr lang="es-ES" sz="2400" b="1" dirty="0">
                <a:solidFill>
                  <a:srgbClr val="FF0000"/>
                </a:solidFill>
              </a:rPr>
              <a:t>MÁS SEGURO</a:t>
            </a:r>
          </a:p>
        </p:txBody>
      </p:sp>
      <p:sp>
        <p:nvSpPr>
          <p:cNvPr id="6" name="CuadroTexto 5"/>
          <p:cNvSpPr txBox="1"/>
          <p:nvPr/>
        </p:nvSpPr>
        <p:spPr>
          <a:xfrm>
            <a:off x="-1" y="6257836"/>
            <a:ext cx="2863121" cy="461665"/>
          </a:xfrm>
          <a:prstGeom prst="rect">
            <a:avLst/>
          </a:prstGeom>
          <a:noFill/>
        </p:spPr>
        <p:txBody>
          <a:bodyPr wrap="square" lIns="91431" tIns="45715" rIns="91431" bIns="45715" rtlCol="0">
            <a:spAutoFit/>
          </a:bodyPr>
          <a:lstStyle/>
          <a:p>
            <a:r>
              <a:rPr lang="es-ES" sz="2400" b="1" dirty="0">
                <a:solidFill>
                  <a:srgbClr val="FF0000"/>
                </a:solidFill>
              </a:rPr>
              <a:t>MENOS SEGURO</a:t>
            </a:r>
          </a:p>
        </p:txBody>
      </p:sp>
    </p:spTree>
    <p:extLst>
      <p:ext uri="{BB962C8B-B14F-4D97-AF65-F5344CB8AC3E}">
        <p14:creationId xmlns:p14="http://schemas.microsoft.com/office/powerpoint/2010/main" val="1691883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1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868" y="1625917"/>
            <a:ext cx="5696355" cy="51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2 CuadroTexto"/>
          <p:cNvSpPr txBox="1">
            <a:spLocks noChangeArrowheads="1"/>
          </p:cNvSpPr>
          <p:nvPr/>
        </p:nvSpPr>
        <p:spPr bwMode="auto">
          <a:xfrm>
            <a:off x="194964" y="1047140"/>
            <a:ext cx="11596681" cy="95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456377" eaLnBrk="0" fontAlgn="base" hangingPunct="0">
              <a:spcBef>
                <a:spcPct val="0"/>
              </a:spcBef>
              <a:spcAft>
                <a:spcPct val="0"/>
              </a:spcAft>
            </a:pPr>
            <a:r>
              <a:rPr lang="es-ES" sz="2800" b="1" dirty="0">
                <a:solidFill>
                  <a:prstClr val="black"/>
                </a:solidFill>
                <a:latin typeface="Arial" pitchFamily="34" charset="0"/>
                <a:cs typeface="Arial" pitchFamily="34" charset="0"/>
              </a:rPr>
              <a:t>¿Por qué la glándula mamaria se considera una secuestradora de bases débiles? ¿Cómo repercute esto en la lactancia materna?</a:t>
            </a:r>
          </a:p>
        </p:txBody>
      </p:sp>
      <p:sp>
        <p:nvSpPr>
          <p:cNvPr id="19460" name="3 CuadroTexto"/>
          <p:cNvSpPr txBox="1">
            <a:spLocks noChangeArrowheads="1"/>
          </p:cNvSpPr>
          <p:nvPr/>
        </p:nvSpPr>
        <p:spPr bwMode="auto">
          <a:xfrm>
            <a:off x="345799" y="2375425"/>
            <a:ext cx="5950069" cy="44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0" rIns="91422" bIns="4571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defTabSz="456377" eaLnBrk="0" fontAlgn="base" hangingPunct="0">
              <a:spcBef>
                <a:spcPct val="0"/>
              </a:spcBef>
              <a:spcAft>
                <a:spcPct val="0"/>
              </a:spcAft>
            </a:pPr>
            <a:r>
              <a:rPr lang="es-ES" sz="2800" b="1" u="sng" dirty="0">
                <a:solidFill>
                  <a:prstClr val="black"/>
                </a:solidFill>
              </a:rPr>
              <a:t>ESTUDIO INDEPENDIENTE</a:t>
            </a:r>
          </a:p>
          <a:p>
            <a:pPr algn="just" defTabSz="456377" eaLnBrk="0" fontAlgn="base" hangingPunct="0">
              <a:spcBef>
                <a:spcPct val="0"/>
              </a:spcBef>
              <a:spcAft>
                <a:spcPct val="0"/>
              </a:spcAft>
            </a:pPr>
            <a:endParaRPr lang="es-ES" sz="2800" dirty="0">
              <a:solidFill>
                <a:prstClr val="black"/>
              </a:solidFill>
            </a:endParaRPr>
          </a:p>
          <a:p>
            <a:pPr algn="just" defTabSz="456377" eaLnBrk="0" fontAlgn="base" hangingPunct="0">
              <a:spcBef>
                <a:spcPct val="0"/>
              </a:spcBef>
              <a:spcAft>
                <a:spcPct val="0"/>
              </a:spcAft>
            </a:pPr>
            <a:r>
              <a:rPr lang="es-ES" sz="2800" dirty="0">
                <a:solidFill>
                  <a:prstClr val="black"/>
                </a:solidFill>
              </a:rPr>
              <a:t>Para responder estas interrogantes:  </a:t>
            </a:r>
          </a:p>
          <a:p>
            <a:pPr algn="just" defTabSz="456377" eaLnBrk="0" fontAlgn="base" hangingPunct="0">
              <a:spcBef>
                <a:spcPct val="0"/>
              </a:spcBef>
              <a:spcAft>
                <a:spcPct val="0"/>
              </a:spcAft>
            </a:pPr>
            <a:endParaRPr lang="es-ES" sz="2800" dirty="0">
              <a:solidFill>
                <a:prstClr val="black"/>
              </a:solidFill>
            </a:endParaRPr>
          </a:p>
          <a:p>
            <a:pPr algn="just" defTabSz="456377" eaLnBrk="0" fontAlgn="base" hangingPunct="0">
              <a:spcBef>
                <a:spcPct val="0"/>
              </a:spcBef>
              <a:spcAft>
                <a:spcPct val="0"/>
              </a:spcAft>
            </a:pPr>
            <a:r>
              <a:rPr lang="es-ES" sz="2800" dirty="0">
                <a:solidFill>
                  <a:prstClr val="black"/>
                </a:solidFill>
              </a:rPr>
              <a:t>- Tenga en cuenta el fenómeno de atrapamiento iónico .</a:t>
            </a:r>
          </a:p>
          <a:p>
            <a:pPr algn="just" defTabSz="456377" eaLnBrk="0" fontAlgn="base" hangingPunct="0">
              <a:spcBef>
                <a:spcPct val="0"/>
              </a:spcBef>
              <a:spcAft>
                <a:spcPct val="0"/>
              </a:spcAft>
            </a:pPr>
            <a:endParaRPr lang="es-ES" sz="2800" dirty="0">
              <a:solidFill>
                <a:prstClr val="black"/>
              </a:solidFill>
            </a:endParaRPr>
          </a:p>
          <a:p>
            <a:pPr algn="just" defTabSz="456377" eaLnBrk="0" fontAlgn="base" hangingPunct="0">
              <a:spcBef>
                <a:spcPct val="0"/>
              </a:spcBef>
              <a:spcAft>
                <a:spcPct val="0"/>
              </a:spcAft>
            </a:pPr>
            <a:r>
              <a:rPr lang="es-ES" sz="2800" dirty="0">
                <a:solidFill>
                  <a:prstClr val="black"/>
                </a:solidFill>
              </a:rPr>
              <a:t>- Estudie en el capítulo 11, páginas 173 y 174, lo relacionado con el uso de fármacos durante la lactancia materna</a:t>
            </a:r>
          </a:p>
        </p:txBody>
      </p:sp>
      <p:sp>
        <p:nvSpPr>
          <p:cNvPr id="5" name="CuadroTexto 1"/>
          <p:cNvSpPr txBox="1"/>
          <p:nvPr/>
        </p:nvSpPr>
        <p:spPr>
          <a:xfrm>
            <a:off x="3179929" y="313456"/>
            <a:ext cx="4094328" cy="523220"/>
          </a:xfrm>
          <a:prstGeom prst="rect">
            <a:avLst/>
          </a:prstGeom>
          <a:noFill/>
          <a:ln w="50800">
            <a:solidFill>
              <a:schemeClr val="tx1"/>
            </a:solidFill>
          </a:ln>
        </p:spPr>
        <p:txBody>
          <a:bodyPr wrap="square" lIns="91431" tIns="45715" rIns="91431" bIns="45715" rtlCol="0">
            <a:spAutoFit/>
          </a:bodyPr>
          <a:lstStyle/>
          <a:p>
            <a:pPr lvl="0" algn="ctr"/>
            <a:r>
              <a:rPr lang="es-ES" sz="2800" b="1">
                <a:latin typeface="Arial" panose="020B0604020202020204" pitchFamily="34" charset="0"/>
                <a:cs typeface="Arial" panose="020B0604020202020204" pitchFamily="34" charset="0"/>
              </a:rPr>
              <a:t>EN LA LACTANCIA</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978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18326" y="1150574"/>
            <a:ext cx="11168624" cy="4862870"/>
          </a:xfrm>
          <a:prstGeom prst="rect">
            <a:avLst/>
          </a:prstGeom>
          <a:noFill/>
        </p:spPr>
        <p:txBody>
          <a:bodyPr wrap="square" lIns="91431" tIns="45715" rIns="91431" bIns="45715" rtlCol="0">
            <a:spAutoFit/>
          </a:bodyPr>
          <a:lstStyle/>
          <a:p>
            <a:pPr marL="457153" indent="-457153" algn="just">
              <a:spcBef>
                <a:spcPts val="600"/>
              </a:spcBef>
              <a:spcAft>
                <a:spcPts val="600"/>
              </a:spcAft>
              <a:buFont typeface="Arial" panose="020B0604020202020204" pitchFamily="34" charset="0"/>
              <a:buChar char="•"/>
            </a:pPr>
            <a:r>
              <a:rPr lang="es-ES" sz="2800" dirty="0"/>
              <a:t>El epitelio de la glándula mamaria se comporta como una barrera de carácter lipídico que separa el plasma de la leche. </a:t>
            </a:r>
          </a:p>
          <a:p>
            <a:pPr marL="457153" indent="-457153" algn="just">
              <a:spcBef>
                <a:spcPts val="600"/>
              </a:spcBef>
              <a:spcAft>
                <a:spcPts val="600"/>
              </a:spcAft>
              <a:buFont typeface="Arial" panose="020B0604020202020204" pitchFamily="34" charset="0"/>
              <a:buChar char="•"/>
            </a:pPr>
            <a:r>
              <a:rPr lang="es-ES" sz="2800" dirty="0"/>
              <a:t>Los ácidos o bases débiles  pasan a la leche cuando se encuentran en forma no ionizada y no unidos a proteínas plasmáticas. La mama se considera una </a:t>
            </a:r>
            <a:r>
              <a:rPr lang="es-ES" sz="2800" u="sng" dirty="0"/>
              <a:t>secuestradora de bases débiles </a:t>
            </a:r>
            <a:r>
              <a:rPr lang="es-ES" sz="2800" dirty="0"/>
              <a:t>(ver en libro de texto)</a:t>
            </a:r>
          </a:p>
          <a:p>
            <a:pPr marL="457153" indent="-457153" algn="just">
              <a:spcBef>
                <a:spcPts val="600"/>
              </a:spcBef>
              <a:spcAft>
                <a:spcPts val="600"/>
              </a:spcAft>
              <a:buFont typeface="Arial" panose="020B0604020202020204" pitchFamily="34" charset="0"/>
              <a:buChar char="•"/>
            </a:pPr>
            <a:r>
              <a:rPr lang="es-ES" sz="2800" dirty="0"/>
              <a:t>Como regla general </a:t>
            </a:r>
            <a:r>
              <a:rPr lang="es-ES" sz="2800" u="sng" dirty="0"/>
              <a:t>es aconsejable que durante la lactancia se evite, siempre que sea posible, la administración de medicamentos.</a:t>
            </a:r>
          </a:p>
          <a:p>
            <a:pPr marL="457153" indent="-457153" algn="just">
              <a:spcBef>
                <a:spcPts val="600"/>
              </a:spcBef>
              <a:spcAft>
                <a:spcPts val="600"/>
              </a:spcAft>
              <a:buFont typeface="Arial" panose="020B0604020202020204" pitchFamily="34" charset="0"/>
              <a:buChar char="•"/>
            </a:pPr>
            <a:r>
              <a:rPr lang="es-ES" sz="2800" dirty="0"/>
              <a:t>Los fármacos pueden producir </a:t>
            </a:r>
            <a:r>
              <a:rPr lang="es-ES" sz="2800" u="sng" dirty="0"/>
              <a:t>toxicidades en el lactante por acumulación o altas concentraciones en la leche materna o por hipersensibilidad</a:t>
            </a:r>
            <a:r>
              <a:rPr lang="es-ES" sz="2800" dirty="0"/>
              <a:t>. También pueden inhibir la secreción de leche.</a:t>
            </a:r>
          </a:p>
        </p:txBody>
      </p:sp>
      <p:sp>
        <p:nvSpPr>
          <p:cNvPr id="2" name="CuadroTexto 1"/>
          <p:cNvSpPr txBox="1"/>
          <p:nvPr/>
        </p:nvSpPr>
        <p:spPr>
          <a:xfrm>
            <a:off x="3179929" y="313456"/>
            <a:ext cx="4094328" cy="523220"/>
          </a:xfrm>
          <a:prstGeom prst="rect">
            <a:avLst/>
          </a:prstGeom>
          <a:noFill/>
          <a:ln w="50800">
            <a:solidFill>
              <a:schemeClr val="tx1"/>
            </a:solidFill>
          </a:ln>
        </p:spPr>
        <p:txBody>
          <a:bodyPr wrap="square" lIns="91431" tIns="45715" rIns="91431" bIns="45715" rtlCol="0">
            <a:spAutoFit/>
          </a:bodyPr>
          <a:lstStyle/>
          <a:p>
            <a:pPr lvl="0" algn="ctr"/>
            <a:r>
              <a:rPr lang="es-ES" sz="2800" b="1">
                <a:latin typeface="Arial" panose="020B0604020202020204" pitchFamily="34" charset="0"/>
                <a:cs typeface="Arial" panose="020B0604020202020204" pitchFamily="34" charset="0"/>
              </a:rPr>
              <a:t>EN LA LACTANCIA</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627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2830" y="1443335"/>
            <a:ext cx="11750722" cy="4401205"/>
          </a:xfrm>
          <a:prstGeom prst="rect">
            <a:avLst/>
          </a:prstGeom>
        </p:spPr>
        <p:txBody>
          <a:bodyPr wrap="square" lIns="91431" tIns="45715" rIns="91431" bIns="45715">
            <a:spAutoFit/>
          </a:bodyPr>
          <a:lstStyle/>
          <a:p>
            <a:pPr marL="285721" indent="-285721" algn="just">
              <a:buFontTx/>
              <a:buChar char="-"/>
            </a:pPr>
            <a:r>
              <a:rPr lang="es-ES" sz="2800" dirty="0">
                <a:latin typeface="Calibri" panose="020F0502020204030204" pitchFamily="34" charset="0"/>
                <a:cs typeface="Calibri" panose="020F0502020204030204" pitchFamily="34" charset="0"/>
              </a:rPr>
              <a:t>Aumento de la permeabilidad de la barrera </a:t>
            </a:r>
            <a:r>
              <a:rPr lang="es-ES" sz="2800" dirty="0" err="1">
                <a:latin typeface="Calibri" panose="020F0502020204030204" pitchFamily="34" charset="0"/>
                <a:cs typeface="Calibri" panose="020F0502020204030204" pitchFamily="34" charset="0"/>
              </a:rPr>
              <a:t>hematoencefálica</a:t>
            </a:r>
            <a:r>
              <a:rPr lang="es-ES" sz="2800" dirty="0">
                <a:latin typeface="Calibri" panose="020F0502020204030204" pitchFamily="34" charset="0"/>
                <a:cs typeface="Calibri" panose="020F0502020204030204" pitchFamily="34" charset="0"/>
              </a:rPr>
              <a:t>, más cantidad de fármacos llegan al SNC.</a:t>
            </a:r>
          </a:p>
          <a:p>
            <a:pPr marL="285721" indent="-285721" algn="just">
              <a:buFontTx/>
              <a:buChar char="-"/>
            </a:pPr>
            <a:r>
              <a:rPr lang="es-ES" sz="2800" dirty="0">
                <a:latin typeface="Calibri" panose="020F0502020204030204" pitchFamily="34" charset="0"/>
                <a:cs typeface="Calibri" panose="020F0502020204030204" pitchFamily="34" charset="0"/>
              </a:rPr>
              <a:t>Distribución desigual del flujo sanguíneo.</a:t>
            </a:r>
          </a:p>
          <a:p>
            <a:pPr marL="285721" indent="-285721" algn="just">
              <a:buFontTx/>
              <a:buChar char="-"/>
            </a:pPr>
            <a:r>
              <a:rPr lang="es-ES" sz="2800" dirty="0">
                <a:latin typeface="Calibri" panose="020F0502020204030204" pitchFamily="34" charset="0"/>
                <a:cs typeface="Calibri" panose="020F0502020204030204" pitchFamily="34" charset="0"/>
              </a:rPr>
              <a:t>Modificaciones en el número o aumento de la sensibilidad de los receptores. </a:t>
            </a:r>
          </a:p>
          <a:p>
            <a:pPr marL="285721" indent="-285721" algn="just">
              <a:buFontTx/>
              <a:buChar char="-"/>
            </a:pPr>
            <a:r>
              <a:rPr lang="es-ES" sz="2800" dirty="0">
                <a:latin typeface="Calibri" panose="020F0502020204030204" pitchFamily="34" charset="0"/>
                <a:cs typeface="Calibri" panose="020F0502020204030204" pitchFamily="34" charset="0"/>
              </a:rPr>
              <a:t>Disminución de los niveles de neurotransmisores y alteraciones de la homeostasia. </a:t>
            </a:r>
          </a:p>
          <a:p>
            <a:pPr marL="285721" indent="-285721" algn="just">
              <a:buFontTx/>
              <a:buChar char="-"/>
            </a:pPr>
            <a:r>
              <a:rPr lang="es-ES" sz="2800" dirty="0">
                <a:latin typeface="Calibri" panose="020F0502020204030204" pitchFamily="34" charset="0"/>
                <a:cs typeface="Calibri" panose="020F0502020204030204" pitchFamily="34" charset="0"/>
              </a:rPr>
              <a:t>Disminución de la sensibilidad de los </a:t>
            </a:r>
            <a:r>
              <a:rPr lang="es-ES" sz="2800" dirty="0" err="1">
                <a:latin typeface="Calibri" panose="020F0502020204030204" pitchFamily="34" charset="0"/>
                <a:cs typeface="Calibri" panose="020F0502020204030204" pitchFamily="34" charset="0"/>
              </a:rPr>
              <a:t>barorreceptores</a:t>
            </a:r>
            <a:r>
              <a:rPr lang="es-ES" sz="2800" dirty="0">
                <a:latin typeface="Calibri" panose="020F0502020204030204" pitchFamily="34" charset="0"/>
                <a:cs typeface="Calibri" panose="020F0502020204030204" pitchFamily="34" charset="0"/>
              </a:rPr>
              <a:t>, de manera que son más susceptibles de padecer hipotensión </a:t>
            </a:r>
            <a:r>
              <a:rPr lang="es-ES" sz="2800" dirty="0" err="1">
                <a:latin typeface="Calibri" panose="020F0502020204030204" pitchFamily="34" charset="0"/>
                <a:cs typeface="Calibri" panose="020F0502020204030204" pitchFamily="34" charset="0"/>
              </a:rPr>
              <a:t>ortostática</a:t>
            </a:r>
            <a:r>
              <a:rPr lang="es-ES" sz="2800" dirty="0">
                <a:latin typeface="Calibri" panose="020F0502020204030204" pitchFamily="34" charset="0"/>
                <a:cs typeface="Calibri" panose="020F0502020204030204" pitchFamily="34" charset="0"/>
              </a:rPr>
              <a:t>.</a:t>
            </a:r>
          </a:p>
          <a:p>
            <a:pPr marL="285721" indent="-285721" algn="just">
              <a:buFontTx/>
              <a:buChar char="-"/>
            </a:pPr>
            <a:endParaRPr lang="es-ES" sz="2800" dirty="0">
              <a:latin typeface="Calibri" panose="020F0502020204030204" pitchFamily="34" charset="0"/>
              <a:cs typeface="Calibri" panose="020F0502020204030204" pitchFamily="34" charset="0"/>
            </a:endParaRPr>
          </a:p>
          <a:p>
            <a:pPr marL="457153" indent="-457153" algn="just">
              <a:buFont typeface="Wingdings" panose="05000000000000000000" pitchFamily="2" charset="2"/>
              <a:buChar char="q"/>
            </a:pPr>
            <a:r>
              <a:rPr lang="es-ES" sz="2800" b="1" dirty="0">
                <a:latin typeface="Calibri" panose="020F0502020204030204" pitchFamily="34" charset="0"/>
                <a:cs typeface="Calibri" panose="020F0502020204030204" pitchFamily="34" charset="0"/>
              </a:rPr>
              <a:t>ALTERACIONES FARMACOCINÉTICAS (ver tabla)</a:t>
            </a:r>
          </a:p>
        </p:txBody>
      </p:sp>
      <p:sp>
        <p:nvSpPr>
          <p:cNvPr id="3" name="Rectángulo 2"/>
          <p:cNvSpPr/>
          <p:nvPr/>
        </p:nvSpPr>
        <p:spPr>
          <a:xfrm>
            <a:off x="3954347" y="110291"/>
            <a:ext cx="3409844" cy="523220"/>
          </a:xfrm>
          <a:prstGeom prst="rect">
            <a:avLst/>
          </a:prstGeom>
          <a:ln w="44450">
            <a:solidFill>
              <a:schemeClr val="tx1"/>
            </a:solidFill>
          </a:ln>
        </p:spPr>
        <p:txBody>
          <a:bodyPr wrap="square" lIns="91431" tIns="45715" rIns="91431" bIns="45715">
            <a:spAutoFit/>
          </a:bodyPr>
          <a:lstStyle/>
          <a:p>
            <a:pPr lvl="0" algn="ctr"/>
            <a:r>
              <a:rPr lang="es-ES" sz="2800" b="1" dirty="0">
                <a:latin typeface="Arial" panose="020B0604020202020204" pitchFamily="34" charset="0"/>
                <a:cs typeface="Arial" panose="020B0604020202020204" pitchFamily="34" charset="0"/>
              </a:rPr>
              <a:t>EN EL ANCIANO</a:t>
            </a:r>
          </a:p>
        </p:txBody>
      </p:sp>
      <p:sp>
        <p:nvSpPr>
          <p:cNvPr id="4" name="CuadroTexto 3"/>
          <p:cNvSpPr txBox="1"/>
          <p:nvPr/>
        </p:nvSpPr>
        <p:spPr>
          <a:xfrm>
            <a:off x="122830" y="920114"/>
            <a:ext cx="7751929" cy="523220"/>
          </a:xfrm>
          <a:prstGeom prst="rect">
            <a:avLst/>
          </a:prstGeom>
          <a:noFill/>
        </p:spPr>
        <p:txBody>
          <a:bodyPr wrap="square" lIns="91431" tIns="45715" rIns="91431" bIns="45715" rtlCol="0">
            <a:spAutoFit/>
          </a:bodyPr>
          <a:lstStyle/>
          <a:p>
            <a:pPr marL="285721" indent="-285721">
              <a:buFont typeface="Wingdings" panose="05000000000000000000" pitchFamily="2" charset="2"/>
              <a:buChar char="q"/>
            </a:pPr>
            <a:r>
              <a:rPr lang="es-ES" sz="2800" b="1" dirty="0"/>
              <a:t>ALTERACIONES FARMACODINÁMICAS</a:t>
            </a:r>
          </a:p>
        </p:txBody>
      </p:sp>
    </p:spTree>
    <p:extLst>
      <p:ext uri="{BB962C8B-B14F-4D97-AF65-F5344CB8AC3E}">
        <p14:creationId xmlns:p14="http://schemas.microsoft.com/office/powerpoint/2010/main" val="4035176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6974" y="768427"/>
            <a:ext cx="10702343" cy="5016758"/>
          </a:xfrm>
          <a:prstGeom prst="rect">
            <a:avLst/>
          </a:prstGeom>
        </p:spPr>
        <p:txBody>
          <a:bodyPr wrap="square" lIns="91431" tIns="45715" rIns="91431" bIns="45715">
            <a:spAutoFit/>
          </a:bodyPr>
          <a:lstStyle/>
          <a:p>
            <a:pPr lvl="0"/>
            <a:r>
              <a:rPr lang="es-ES" sz="3200" b="1" u="sng" dirty="0">
                <a:solidFill>
                  <a:srgbClr val="231F20"/>
                </a:solidFill>
                <a:latin typeface="Arial" panose="020B0604020202020204" pitchFamily="34" charset="0"/>
                <a:cs typeface="Arial" panose="020B0604020202020204" pitchFamily="34" charset="0"/>
              </a:rPr>
              <a:t>Objetivos:</a:t>
            </a:r>
            <a:r>
              <a:rPr lang="es-ES" sz="3200" b="1" dirty="0">
                <a:solidFill>
                  <a:srgbClr val="231F20"/>
                </a:solidFill>
                <a:latin typeface="Arial" panose="020B0604020202020204" pitchFamily="34" charset="0"/>
                <a:cs typeface="Arial" panose="020B0604020202020204" pitchFamily="34" charset="0"/>
              </a:rPr>
              <a:t> </a:t>
            </a:r>
          </a:p>
          <a:p>
            <a:pPr marL="457153" indent="-457153" algn="just">
              <a:buFontTx/>
              <a:buChar char="-"/>
            </a:pPr>
            <a:r>
              <a:rPr lang="es-ES_tradnl" sz="3200" dirty="0"/>
              <a:t>Aplicar los principios en que se basa la prescripción de medicamentos en la solución de problemas terapéuticos, haciendo  énfasis en su uso en situaciones especiales como en los niños, los ancianos, en el embarazo y la lactancia.</a:t>
            </a:r>
          </a:p>
          <a:p>
            <a:pPr marL="457153" indent="-457153" algn="just">
              <a:buFontTx/>
              <a:buChar char="-"/>
            </a:pPr>
            <a:endParaRPr lang="es-ES_tradnl" sz="3200" dirty="0"/>
          </a:p>
          <a:p>
            <a:pPr marL="457153" indent="-457153" algn="just">
              <a:buFontTx/>
              <a:buChar char="-"/>
            </a:pPr>
            <a:r>
              <a:rPr lang="es-ES_tradnl" sz="3200" dirty="0"/>
              <a:t>Describir los principios en que se basa la Terapéutica razonada y la importancia de su conocimiento para realizar una prescripción racional.</a:t>
            </a:r>
            <a:endParaRPr lang="es-ES" sz="3200" dirty="0"/>
          </a:p>
          <a:p>
            <a:pPr marL="457153" indent="-457153" algn="just">
              <a:buFontTx/>
              <a:buChar char="-"/>
            </a:pPr>
            <a:endParaRPr lang="es-ES" sz="3200" dirty="0"/>
          </a:p>
        </p:txBody>
      </p:sp>
      <p:sp>
        <p:nvSpPr>
          <p:cNvPr id="3" name="CuadroTexto 2"/>
          <p:cNvSpPr txBox="1"/>
          <p:nvPr/>
        </p:nvSpPr>
        <p:spPr>
          <a:xfrm>
            <a:off x="746973" y="5667571"/>
            <a:ext cx="8500057" cy="523220"/>
          </a:xfrm>
          <a:prstGeom prst="rect">
            <a:avLst/>
          </a:prstGeom>
          <a:noFill/>
        </p:spPr>
        <p:txBody>
          <a:bodyPr wrap="square" lIns="91431" tIns="45715" rIns="91431" bIns="45715" rtlCol="0">
            <a:spAutoFit/>
          </a:bodyPr>
          <a:lstStyle/>
          <a:p>
            <a:r>
              <a:rPr lang="es-ES" sz="2800" b="1" dirty="0">
                <a:latin typeface="Arial" panose="020B0604020202020204" pitchFamily="34" charset="0"/>
                <a:cs typeface="Arial" panose="020B0604020202020204" pitchFamily="34" charset="0"/>
              </a:rPr>
              <a:t>Bibliografía: </a:t>
            </a:r>
            <a:r>
              <a:rPr lang="es-ES" sz="2800" dirty="0">
                <a:latin typeface="Arial" panose="020B0604020202020204" pitchFamily="34" charset="0"/>
                <a:cs typeface="Arial" panose="020B0604020202020204" pitchFamily="34" charset="0"/>
              </a:rPr>
              <a:t>Libro de texto. Capítulo 11, </a:t>
            </a:r>
            <a:r>
              <a:rPr lang="es-ES" sz="2800" dirty="0" err="1">
                <a:latin typeface="Arial" panose="020B0604020202020204" pitchFamily="34" charset="0"/>
                <a:cs typeface="Arial" panose="020B0604020202020204" pitchFamily="34" charset="0"/>
              </a:rPr>
              <a:t>pág</a:t>
            </a:r>
            <a:r>
              <a:rPr lang="es-ES" sz="2800" dirty="0">
                <a:latin typeface="Arial" panose="020B0604020202020204" pitchFamily="34" charset="0"/>
                <a:cs typeface="Arial" panose="020B0604020202020204" pitchFamily="34" charset="0"/>
              </a:rPr>
              <a:t> 165</a:t>
            </a:r>
          </a:p>
        </p:txBody>
      </p:sp>
    </p:spTree>
    <p:extLst>
      <p:ext uri="{BB962C8B-B14F-4D97-AF65-F5344CB8AC3E}">
        <p14:creationId xmlns:p14="http://schemas.microsoft.com/office/powerpoint/2010/main" val="2670308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07432039"/>
              </p:ext>
            </p:extLst>
          </p:nvPr>
        </p:nvGraphicFramePr>
        <p:xfrm>
          <a:off x="109184" y="1186400"/>
          <a:ext cx="11928140" cy="5767544"/>
        </p:xfrm>
        <a:graphic>
          <a:graphicData uri="http://schemas.openxmlformats.org/drawingml/2006/table">
            <a:tbl>
              <a:tblPr firstRow="1" bandRow="1">
                <a:tableStyleId>{5C22544A-7EE6-4342-B048-85BDC9FD1C3A}</a:tableStyleId>
              </a:tblPr>
              <a:tblGrid>
                <a:gridCol w="2029564">
                  <a:extLst>
                    <a:ext uri="{9D8B030D-6E8A-4147-A177-3AD203B41FA5}">
                      <a16:colId xmlns:a16="http://schemas.microsoft.com/office/drawing/2014/main" val="20000"/>
                    </a:ext>
                  </a:extLst>
                </a:gridCol>
                <a:gridCol w="3075222">
                  <a:extLst>
                    <a:ext uri="{9D8B030D-6E8A-4147-A177-3AD203B41FA5}">
                      <a16:colId xmlns:a16="http://schemas.microsoft.com/office/drawing/2014/main" val="20001"/>
                    </a:ext>
                  </a:extLst>
                </a:gridCol>
                <a:gridCol w="2962322">
                  <a:extLst>
                    <a:ext uri="{9D8B030D-6E8A-4147-A177-3AD203B41FA5}">
                      <a16:colId xmlns:a16="http://schemas.microsoft.com/office/drawing/2014/main" val="20002"/>
                    </a:ext>
                  </a:extLst>
                </a:gridCol>
                <a:gridCol w="3861032">
                  <a:extLst>
                    <a:ext uri="{9D8B030D-6E8A-4147-A177-3AD203B41FA5}">
                      <a16:colId xmlns:a16="http://schemas.microsoft.com/office/drawing/2014/main" val="20003"/>
                    </a:ext>
                  </a:extLst>
                </a:gridCol>
              </a:tblGrid>
              <a:tr h="396619">
                <a:tc>
                  <a:txBody>
                    <a:bodyPr/>
                    <a:lstStyle/>
                    <a:p>
                      <a:pPr algn="ctr"/>
                      <a:r>
                        <a:rPr lang="es-ES" sz="2000" b="1" dirty="0" smtClean="0">
                          <a:solidFill>
                            <a:schemeClr val="tx1"/>
                          </a:solidFill>
                          <a:latin typeface="+mn-lt"/>
                          <a:cs typeface="Arial" panose="020B0604020202020204" pitchFamily="34" charset="0"/>
                        </a:rPr>
                        <a:t>Proceso  </a:t>
                      </a:r>
                      <a:endParaRPr lang="es-ES" sz="2000" b="1" dirty="0">
                        <a:solidFill>
                          <a:schemeClr val="tx1"/>
                        </a:solidFill>
                        <a:latin typeface="+mn-lt"/>
                        <a:cs typeface="Arial" panose="020B0604020202020204" pitchFamily="34" charset="0"/>
                      </a:endParaRPr>
                    </a:p>
                  </a:txBody>
                  <a:tcPr/>
                </a:tc>
                <a:tc>
                  <a:txBody>
                    <a:bodyPr/>
                    <a:lstStyle/>
                    <a:p>
                      <a:pPr algn="ctr"/>
                      <a:r>
                        <a:rPr lang="es-ES" sz="2000" dirty="0" smtClean="0">
                          <a:solidFill>
                            <a:schemeClr val="tx1"/>
                          </a:solidFill>
                          <a:latin typeface="+mn-lt"/>
                          <a:cs typeface="Arial" panose="020B0604020202020204" pitchFamily="34" charset="0"/>
                        </a:rPr>
                        <a:t>NIÑO</a:t>
                      </a:r>
                      <a:endParaRPr lang="es-ES" sz="2000" dirty="0">
                        <a:solidFill>
                          <a:schemeClr val="tx1"/>
                        </a:solidFill>
                        <a:latin typeface="+mn-lt"/>
                        <a:cs typeface="Arial" panose="020B0604020202020204" pitchFamily="34" charset="0"/>
                      </a:endParaRPr>
                    </a:p>
                  </a:txBody>
                  <a:tcPr/>
                </a:tc>
                <a:tc>
                  <a:txBody>
                    <a:bodyPr/>
                    <a:lstStyle/>
                    <a:p>
                      <a:pPr algn="ctr"/>
                      <a:r>
                        <a:rPr lang="es-ES" sz="2000" dirty="0" smtClean="0">
                          <a:solidFill>
                            <a:schemeClr val="tx1"/>
                          </a:solidFill>
                          <a:latin typeface="+mn-lt"/>
                          <a:cs typeface="Arial" panose="020B0604020202020204" pitchFamily="34" charset="0"/>
                        </a:rPr>
                        <a:t>ANCIANO </a:t>
                      </a:r>
                      <a:endParaRPr lang="es-ES" sz="2000" dirty="0">
                        <a:solidFill>
                          <a:schemeClr val="tx1"/>
                        </a:solidFill>
                        <a:latin typeface="+mn-lt"/>
                        <a:cs typeface="Arial" panose="020B0604020202020204" pitchFamily="34" charset="0"/>
                      </a:endParaRPr>
                    </a:p>
                  </a:txBody>
                  <a:tcPr/>
                </a:tc>
                <a:tc>
                  <a:txBody>
                    <a:bodyPr/>
                    <a:lstStyle/>
                    <a:p>
                      <a:pPr algn="ctr"/>
                      <a:r>
                        <a:rPr lang="es-ES" sz="2000" dirty="0" smtClean="0">
                          <a:solidFill>
                            <a:schemeClr val="tx1"/>
                          </a:solidFill>
                          <a:latin typeface="+mn-lt"/>
                          <a:cs typeface="Arial" panose="020B0604020202020204" pitchFamily="34" charset="0"/>
                        </a:rPr>
                        <a:t>EMBARAZADA</a:t>
                      </a:r>
                      <a:endParaRPr lang="es-ES" sz="20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0"/>
                  </a:ext>
                </a:extLst>
              </a:tr>
              <a:tr h="2838052">
                <a:tc>
                  <a:txBody>
                    <a:bodyPr/>
                    <a:lstStyle/>
                    <a:p>
                      <a:r>
                        <a:rPr lang="es-ES" sz="2000" b="1" dirty="0" smtClean="0">
                          <a:latin typeface="+mn-lt"/>
                          <a:cs typeface="Arial" panose="020B0604020202020204" pitchFamily="34" charset="0"/>
                        </a:rPr>
                        <a:t>ABSORCIÓN</a:t>
                      </a:r>
                      <a:endParaRPr lang="es-ES" sz="2000" b="1" dirty="0">
                        <a:latin typeface="+mn-lt"/>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000" baseline="0" dirty="0" smtClean="0">
                          <a:latin typeface="+mn-lt"/>
                          <a:cs typeface="Arial" panose="020B0604020202020204" pitchFamily="34" charset="0"/>
                        </a:rPr>
                        <a:t>En algunos fármacos l</a:t>
                      </a:r>
                      <a:r>
                        <a:rPr lang="es-ES" sz="2000" dirty="0" smtClean="0">
                          <a:latin typeface="+mn-lt"/>
                          <a:cs typeface="Arial" panose="020B0604020202020204" pitchFamily="34" charset="0"/>
                        </a:rPr>
                        <a:t>a </a:t>
                      </a:r>
                      <a:r>
                        <a:rPr lang="es-ES" sz="2000" b="1" u="none" dirty="0" smtClean="0">
                          <a:latin typeface="+mn-lt"/>
                          <a:cs typeface="Arial" panose="020B0604020202020204" pitchFamily="34" charset="0"/>
                        </a:rPr>
                        <a:t>absorción oral es más rápida en la infancia temprana que en neonatos y adultos</a:t>
                      </a:r>
                      <a:r>
                        <a:rPr lang="es-ES" sz="2000" dirty="0" smtClean="0">
                          <a:latin typeface="+mn-lt"/>
                          <a:cs typeface="Arial" panose="020B0604020202020204" pitchFamily="34" charset="0"/>
                        </a:rPr>
                        <a:t>. La </a:t>
                      </a:r>
                      <a:r>
                        <a:rPr lang="es-ES" sz="2000" u="sng" dirty="0" smtClean="0">
                          <a:latin typeface="+mn-lt"/>
                          <a:cs typeface="Arial" panose="020B0604020202020204" pitchFamily="34" charset="0"/>
                        </a:rPr>
                        <a:t>absorción percutánea es más rápida en los recién nacidos</a:t>
                      </a:r>
                      <a:r>
                        <a:rPr lang="es-ES" sz="2000" dirty="0" smtClean="0">
                          <a:latin typeface="+mn-lt"/>
                          <a:cs typeface="Arial" panose="020B0604020202020204" pitchFamily="34" charset="0"/>
                        </a:rPr>
                        <a:t>; poco recomendada la vía IM.</a:t>
                      </a:r>
                      <a:endParaRPr lang="es-ES" sz="2000" dirty="0">
                        <a:latin typeface="+mn-lt"/>
                        <a:cs typeface="Arial" panose="020B0604020202020204" pitchFamily="34" charset="0"/>
                      </a:endParaRPr>
                    </a:p>
                  </a:txBody>
                  <a:tcPr/>
                </a:tc>
                <a:tc>
                  <a:txBody>
                    <a:bodyPr/>
                    <a:lstStyle/>
                    <a:p>
                      <a:pPr algn="just"/>
                      <a:r>
                        <a:rPr lang="es-ES" sz="2000" b="0" i="0" u="none" strike="noStrike" kern="1200" baseline="0" dirty="0" smtClean="0">
                          <a:solidFill>
                            <a:schemeClr val="dk1"/>
                          </a:solidFill>
                          <a:latin typeface="+mn-lt"/>
                          <a:ea typeface="+mn-ea"/>
                          <a:cs typeface="Arial" panose="020B0604020202020204" pitchFamily="34" charset="0"/>
                        </a:rPr>
                        <a:t>Se ve </a:t>
                      </a:r>
                      <a:r>
                        <a:rPr lang="es-ES" sz="2000" b="0" i="0" u="sng" strike="noStrike" kern="1200" baseline="0" dirty="0" smtClean="0">
                          <a:solidFill>
                            <a:schemeClr val="dk1"/>
                          </a:solidFill>
                          <a:latin typeface="+mn-lt"/>
                          <a:ea typeface="+mn-ea"/>
                          <a:cs typeface="Arial" panose="020B0604020202020204" pitchFamily="34" charset="0"/>
                        </a:rPr>
                        <a:t>alterada por </a:t>
                      </a:r>
                      <a:r>
                        <a:rPr lang="es-ES" sz="2000" b="1" i="0" u="sng" strike="noStrike" kern="1200" baseline="0" dirty="0" smtClean="0">
                          <a:solidFill>
                            <a:schemeClr val="dk1"/>
                          </a:solidFill>
                          <a:latin typeface="+mn-lt"/>
                          <a:ea typeface="+mn-ea"/>
                          <a:cs typeface="Arial" panose="020B0604020202020204" pitchFamily="34" charset="0"/>
                        </a:rPr>
                        <a:t>disminución de la producción de ácido </a:t>
                      </a:r>
                      <a:r>
                        <a:rPr lang="es-ES" sz="2000" b="0" i="0" u="sng" strike="noStrike" kern="1200" baseline="0" dirty="0" smtClean="0">
                          <a:solidFill>
                            <a:schemeClr val="dk1"/>
                          </a:solidFill>
                          <a:latin typeface="+mn-lt"/>
                          <a:ea typeface="+mn-ea"/>
                          <a:cs typeface="Arial" panose="020B0604020202020204" pitchFamily="34" charset="0"/>
                        </a:rPr>
                        <a:t>gástrico, del vaciamiento gástrico, de la motilidad gastrointestinal, </a:t>
                      </a:r>
                      <a:r>
                        <a:rPr lang="es-ES" sz="2000" b="1" i="0" u="sng" strike="noStrike" kern="1200" baseline="0" dirty="0" smtClean="0">
                          <a:solidFill>
                            <a:schemeClr val="dk1"/>
                          </a:solidFill>
                          <a:latin typeface="+mn-lt"/>
                          <a:ea typeface="+mn-ea"/>
                          <a:cs typeface="Arial" panose="020B0604020202020204" pitchFamily="34" charset="0"/>
                        </a:rPr>
                        <a:t>del flujo sanguíneo </a:t>
                      </a:r>
                      <a:r>
                        <a:rPr lang="es-ES" sz="2000" b="1" i="0" u="none" strike="noStrike" kern="1200" baseline="0" dirty="0" smtClean="0">
                          <a:solidFill>
                            <a:schemeClr val="dk1"/>
                          </a:solidFill>
                          <a:latin typeface="+mn-lt"/>
                          <a:ea typeface="+mn-ea"/>
                          <a:cs typeface="Arial" panose="020B0604020202020204" pitchFamily="34" charset="0"/>
                        </a:rPr>
                        <a:t>gastrointestinal </a:t>
                      </a:r>
                      <a:r>
                        <a:rPr lang="es-ES" sz="2000" b="0" i="0" u="none" strike="noStrike" kern="1200" baseline="0" dirty="0" smtClean="0">
                          <a:solidFill>
                            <a:schemeClr val="dk1"/>
                          </a:solidFill>
                          <a:latin typeface="+mn-lt"/>
                          <a:ea typeface="+mn-ea"/>
                          <a:cs typeface="Arial" panose="020B0604020202020204" pitchFamily="34" charset="0"/>
                        </a:rPr>
                        <a:t>y del área de absorción.</a:t>
                      </a:r>
                    </a:p>
                  </a:txBody>
                  <a:tcPr/>
                </a:tc>
                <a:tc>
                  <a:txBody>
                    <a:bodyPr/>
                    <a:lstStyle/>
                    <a:p>
                      <a:pPr algn="just"/>
                      <a:r>
                        <a:rPr lang="es-ES" sz="2000" b="1" i="0" u="sng" strike="noStrike" kern="1200" baseline="0" dirty="0" smtClean="0">
                          <a:solidFill>
                            <a:schemeClr val="tx1"/>
                          </a:solidFill>
                          <a:latin typeface="+mn-lt"/>
                          <a:ea typeface="+mn-ea"/>
                          <a:cs typeface="Arial" panose="020B0604020202020204" pitchFamily="34" charset="0"/>
                        </a:rPr>
                        <a:t>Disminuye la secreción gástrica </a:t>
                      </a:r>
                      <a:r>
                        <a:rPr lang="es-ES" sz="2000" b="0" i="0" u="sng" strike="noStrike" kern="1200" baseline="0" dirty="0" smtClean="0">
                          <a:solidFill>
                            <a:schemeClr val="dk1"/>
                          </a:solidFill>
                          <a:latin typeface="+mn-lt"/>
                          <a:ea typeface="+mn-ea"/>
                          <a:cs typeface="Arial" panose="020B0604020202020204" pitchFamily="34" charset="0"/>
                        </a:rPr>
                        <a:t>y aumenta la secreción de moco (eleva el pH gástrico), hay </a:t>
                      </a:r>
                      <a:r>
                        <a:rPr lang="es-ES" sz="2000" b="1" i="0" u="sng" strike="noStrike" kern="1200" baseline="0" dirty="0" smtClean="0">
                          <a:solidFill>
                            <a:schemeClr val="dk1"/>
                          </a:solidFill>
                          <a:latin typeface="+mn-lt"/>
                          <a:ea typeface="+mn-ea"/>
                          <a:cs typeface="Arial" panose="020B0604020202020204" pitchFamily="34" charset="0"/>
                        </a:rPr>
                        <a:t>aumento del flujo sanguíneo intestinal</a:t>
                      </a:r>
                      <a:r>
                        <a:rPr lang="es-ES" sz="2000" b="0" i="0" u="none" strike="noStrike" kern="1200" baseline="0" dirty="0" smtClean="0">
                          <a:solidFill>
                            <a:schemeClr val="dk1"/>
                          </a:solidFill>
                          <a:latin typeface="+mn-lt"/>
                          <a:ea typeface="+mn-ea"/>
                          <a:cs typeface="Arial" panose="020B0604020202020204" pitchFamily="34" charset="0"/>
                        </a:rPr>
                        <a:t>. La acción de fármacos inhalados está aumentada por el aumento del volumen-minuto y del flujo sanguíneo pulmonar.</a:t>
                      </a:r>
                      <a:endParaRPr lang="es-ES" sz="2000" dirty="0">
                        <a:latin typeface="+mn-lt"/>
                        <a:cs typeface="Arial" panose="020B0604020202020204" pitchFamily="34" charset="0"/>
                      </a:endParaRPr>
                    </a:p>
                  </a:txBody>
                  <a:tcPr/>
                </a:tc>
                <a:extLst>
                  <a:ext uri="{0D108BD9-81ED-4DB2-BD59-A6C34878D82A}">
                    <a16:rowId xmlns:a16="http://schemas.microsoft.com/office/drawing/2014/main" val="10001"/>
                  </a:ext>
                </a:extLst>
              </a:tr>
              <a:tr h="2532873">
                <a:tc>
                  <a:txBody>
                    <a:bodyPr/>
                    <a:lstStyle/>
                    <a:p>
                      <a:r>
                        <a:rPr lang="es-ES" sz="2000" b="1" dirty="0" smtClean="0">
                          <a:latin typeface="+mn-lt"/>
                          <a:cs typeface="Arial" panose="020B0604020202020204" pitchFamily="34" charset="0"/>
                        </a:rPr>
                        <a:t>DISTRIBUCIÓN</a:t>
                      </a:r>
                      <a:endParaRPr lang="es-ES" sz="2000" b="1" dirty="0">
                        <a:latin typeface="+mn-lt"/>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000" dirty="0" smtClean="0">
                          <a:latin typeface="+mn-lt"/>
                          <a:cs typeface="Arial" panose="020B0604020202020204" pitchFamily="34" charset="0"/>
                        </a:rPr>
                        <a:t>El </a:t>
                      </a:r>
                      <a:r>
                        <a:rPr lang="es-ES" sz="2000" b="1" dirty="0" smtClean="0">
                          <a:latin typeface="+mn-lt"/>
                          <a:cs typeface="Arial" panose="020B0604020202020204" pitchFamily="34" charset="0"/>
                        </a:rPr>
                        <a:t>%</a:t>
                      </a:r>
                      <a:r>
                        <a:rPr lang="es-ES" sz="2000" b="1" baseline="0" dirty="0" smtClean="0">
                          <a:latin typeface="+mn-lt"/>
                          <a:cs typeface="Arial" panose="020B0604020202020204" pitchFamily="34" charset="0"/>
                        </a:rPr>
                        <a:t> de</a:t>
                      </a:r>
                      <a:r>
                        <a:rPr lang="es-ES" sz="2000" b="1" dirty="0" smtClean="0">
                          <a:latin typeface="+mn-lt"/>
                          <a:cs typeface="Arial" panose="020B0604020202020204" pitchFamily="34" charset="0"/>
                        </a:rPr>
                        <a:t> agua corporal total es superior al del adulto</a:t>
                      </a:r>
                      <a:r>
                        <a:rPr lang="es-ES" sz="2000" dirty="0" smtClean="0">
                          <a:latin typeface="+mn-lt"/>
                          <a:cs typeface="Arial" panose="020B0604020202020204" pitchFamily="34" charset="0"/>
                        </a:rPr>
                        <a:t>, </a:t>
                      </a:r>
                      <a:r>
                        <a:rPr lang="es-ES" sz="2000" u="sng" dirty="0" smtClean="0">
                          <a:latin typeface="+mn-lt"/>
                          <a:cs typeface="Arial" panose="020B0604020202020204" pitchFamily="34" charset="0"/>
                        </a:rPr>
                        <a:t>los fármacos hidrosolubles se disuelven más y se necesitan</a:t>
                      </a:r>
                      <a:r>
                        <a:rPr lang="es-ES" sz="2000" u="sng" baseline="0" dirty="0" smtClean="0">
                          <a:latin typeface="+mn-lt"/>
                          <a:cs typeface="Arial" panose="020B0604020202020204" pitchFamily="34" charset="0"/>
                        </a:rPr>
                        <a:t> </a:t>
                      </a:r>
                      <a:r>
                        <a:rPr lang="es-ES" sz="2000" u="sng" dirty="0" smtClean="0">
                          <a:latin typeface="+mn-lt"/>
                          <a:cs typeface="Arial" panose="020B0604020202020204" pitchFamily="34" charset="0"/>
                        </a:rPr>
                        <a:t>dosis superiores</a:t>
                      </a:r>
                      <a:r>
                        <a:rPr lang="es-ES" sz="2000" dirty="0" smtClean="0">
                          <a:latin typeface="+mn-lt"/>
                          <a:cs typeface="Arial" panose="020B0604020202020204" pitchFamily="34" charset="0"/>
                        </a:rPr>
                        <a:t>. </a:t>
                      </a:r>
                      <a:r>
                        <a:rPr lang="es-ES" sz="2000" b="1" u="sng" dirty="0" smtClean="0">
                          <a:latin typeface="+mn-lt"/>
                          <a:cs typeface="Arial" panose="020B0604020202020204" pitchFamily="34" charset="0"/>
                        </a:rPr>
                        <a:t>Alteración en la</a:t>
                      </a:r>
                      <a:r>
                        <a:rPr lang="es-ES" sz="2000" b="1" u="sng" baseline="0" dirty="0" smtClean="0">
                          <a:latin typeface="+mn-lt"/>
                          <a:cs typeface="Arial" panose="020B0604020202020204" pitchFamily="34" charset="0"/>
                        </a:rPr>
                        <a:t> unión</a:t>
                      </a:r>
                      <a:r>
                        <a:rPr lang="es-ES" sz="2000" b="1" u="sng" dirty="0" smtClean="0">
                          <a:latin typeface="+mn-lt"/>
                          <a:cs typeface="Arial" panose="020B0604020202020204" pitchFamily="34" charset="0"/>
                        </a:rPr>
                        <a:t> a proteínas  plasmáticas </a:t>
                      </a:r>
                      <a:r>
                        <a:rPr lang="es-ES" sz="2000" u="sng" dirty="0" smtClean="0">
                          <a:latin typeface="+mn-lt"/>
                          <a:cs typeface="Arial" panose="020B0604020202020204" pitchFamily="34" charset="0"/>
                        </a:rPr>
                        <a:t>(PP</a:t>
                      </a:r>
                      <a:r>
                        <a:rPr lang="es-ES" sz="2000" dirty="0" smtClean="0">
                          <a:latin typeface="+mn-lt"/>
                          <a:cs typeface="Arial" panose="020B0604020202020204" pitchFamily="34" charset="0"/>
                        </a:rPr>
                        <a:t>).</a:t>
                      </a:r>
                    </a:p>
                  </a:txBody>
                  <a:tcPr/>
                </a:tc>
                <a:tc>
                  <a:txBody>
                    <a:bodyPr/>
                    <a:lstStyle/>
                    <a:p>
                      <a:pPr algn="just"/>
                      <a:r>
                        <a:rPr lang="es-ES" sz="2000" b="0" i="0" u="none" strike="noStrike" kern="1200" baseline="0" dirty="0" smtClean="0">
                          <a:solidFill>
                            <a:schemeClr val="dk1"/>
                          </a:solidFill>
                          <a:latin typeface="+mn-lt"/>
                          <a:ea typeface="+mn-ea"/>
                          <a:cs typeface="Arial" panose="020B0604020202020204" pitchFamily="34" charset="0"/>
                        </a:rPr>
                        <a:t>Se afecta por disminución de la masa muscular, un </a:t>
                      </a:r>
                      <a:r>
                        <a:rPr lang="es-ES" sz="2000" b="1" i="0" u="sng" strike="noStrike" kern="1200" baseline="0" dirty="0" smtClean="0">
                          <a:solidFill>
                            <a:schemeClr val="dk1"/>
                          </a:solidFill>
                          <a:latin typeface="+mn-lt"/>
                          <a:ea typeface="+mn-ea"/>
                          <a:cs typeface="Arial" panose="020B0604020202020204" pitchFamily="34" charset="0"/>
                        </a:rPr>
                        <a:t>aumento de la proporción de grasa </a:t>
                      </a:r>
                      <a:r>
                        <a:rPr lang="es-ES" sz="2000" b="0" i="0" u="sng" strike="noStrike" kern="1200" baseline="0" dirty="0" smtClean="0">
                          <a:solidFill>
                            <a:schemeClr val="dk1"/>
                          </a:solidFill>
                          <a:latin typeface="+mn-lt"/>
                          <a:ea typeface="+mn-ea"/>
                          <a:cs typeface="Arial" panose="020B0604020202020204" pitchFamily="34" charset="0"/>
                        </a:rPr>
                        <a:t>y disminución de la de agua, </a:t>
                      </a:r>
                      <a:r>
                        <a:rPr lang="es-ES" sz="2000" b="1" i="0" u="sng" strike="noStrike" kern="1200" baseline="0" dirty="0" smtClean="0">
                          <a:solidFill>
                            <a:schemeClr val="dk1"/>
                          </a:solidFill>
                          <a:latin typeface="+mn-lt"/>
                          <a:ea typeface="+mn-ea"/>
                          <a:cs typeface="Arial" panose="020B0604020202020204" pitchFamily="34" charset="0"/>
                        </a:rPr>
                        <a:t>disminución de la albúmina </a:t>
                      </a:r>
                      <a:r>
                        <a:rPr lang="es-ES" sz="2000" b="0" i="0" u="sng" strike="noStrike" kern="1200" baseline="0" dirty="0" smtClean="0">
                          <a:solidFill>
                            <a:schemeClr val="dk1"/>
                          </a:solidFill>
                          <a:latin typeface="+mn-lt"/>
                          <a:ea typeface="+mn-ea"/>
                          <a:cs typeface="Arial" panose="020B0604020202020204" pitchFamily="34" charset="0"/>
                        </a:rPr>
                        <a:t>y alteración de la perfusión </a:t>
                      </a:r>
                      <a:r>
                        <a:rPr lang="es-ES" sz="2000" b="0" i="0" u="sng" strike="noStrike" kern="1200" baseline="0" dirty="0" err="1" smtClean="0">
                          <a:solidFill>
                            <a:schemeClr val="dk1"/>
                          </a:solidFill>
                          <a:latin typeface="+mn-lt"/>
                          <a:ea typeface="+mn-ea"/>
                          <a:cs typeface="Arial" panose="020B0604020202020204" pitchFamily="34" charset="0"/>
                        </a:rPr>
                        <a:t>hística</a:t>
                      </a:r>
                      <a:endParaRPr lang="es-ES" sz="2000" u="sng" dirty="0">
                        <a:latin typeface="+mn-lt"/>
                        <a:cs typeface="Arial" panose="020B0604020202020204" pitchFamily="34" charset="0"/>
                      </a:endParaRPr>
                    </a:p>
                  </a:txBody>
                  <a:tcPr/>
                </a:tc>
                <a:tc>
                  <a:txBody>
                    <a:bodyPr/>
                    <a:lstStyle/>
                    <a:p>
                      <a:pPr algn="just"/>
                      <a:r>
                        <a:rPr lang="es-ES" sz="2000" b="0" i="0" u="none" strike="noStrike" kern="1200" baseline="0" dirty="0" smtClean="0">
                          <a:solidFill>
                            <a:schemeClr val="dk1"/>
                          </a:solidFill>
                          <a:latin typeface="+mn-lt"/>
                          <a:ea typeface="+mn-ea"/>
                          <a:cs typeface="Arial" panose="020B0604020202020204" pitchFamily="34" charset="0"/>
                        </a:rPr>
                        <a:t>En el último trimestre aumenta el GC, el flujo sanguíneo renal, pulmonar y uterino, así como </a:t>
                      </a:r>
                      <a:r>
                        <a:rPr lang="es-ES" sz="2000" b="1" i="0" u="sng" strike="noStrike" kern="1200" baseline="0" dirty="0" smtClean="0">
                          <a:solidFill>
                            <a:schemeClr val="dk1"/>
                          </a:solidFill>
                          <a:latin typeface="+mn-lt"/>
                          <a:ea typeface="+mn-ea"/>
                          <a:cs typeface="Arial" panose="020B0604020202020204" pitchFamily="34" charset="0"/>
                        </a:rPr>
                        <a:t>disminución de la albúmina</a:t>
                      </a:r>
                      <a:r>
                        <a:rPr lang="es-ES" sz="2000" b="0" i="0" u="sng" strike="noStrike" kern="1200" baseline="0" dirty="0" smtClean="0">
                          <a:solidFill>
                            <a:schemeClr val="dk1"/>
                          </a:solidFill>
                          <a:latin typeface="+mn-lt"/>
                          <a:ea typeface="+mn-ea"/>
                          <a:cs typeface="Arial" panose="020B0604020202020204" pitchFamily="34" charset="0"/>
                        </a:rPr>
                        <a:t>, disminuye la distribución de fármacos que se unen en un alto porcentaje a las PP.</a:t>
                      </a:r>
                      <a:endParaRPr lang="es-ES" sz="2000" u="sng" dirty="0">
                        <a:latin typeface="+mn-lt"/>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3" name="CuadroTexto 2"/>
          <p:cNvSpPr txBox="1"/>
          <p:nvPr/>
        </p:nvSpPr>
        <p:spPr>
          <a:xfrm>
            <a:off x="317679" y="0"/>
            <a:ext cx="11874321" cy="1077218"/>
          </a:xfrm>
          <a:prstGeom prst="rect">
            <a:avLst/>
          </a:prstGeom>
          <a:noFill/>
        </p:spPr>
        <p:txBody>
          <a:bodyPr wrap="square" lIns="91431" tIns="45715" rIns="91431" bIns="45715" rtlCol="0">
            <a:spAutoFit/>
          </a:bodyPr>
          <a:lstStyle/>
          <a:p>
            <a:pPr algn="ctr"/>
            <a:r>
              <a:rPr lang="es-ES" sz="3200" b="1" u="sng" dirty="0">
                <a:solidFill>
                  <a:srgbClr val="FF0000"/>
                </a:solidFill>
                <a:latin typeface="Arial" panose="020B0604020202020204" pitchFamily="34" charset="0"/>
                <a:cs typeface="Arial" panose="020B0604020202020204" pitchFamily="34" charset="0"/>
              </a:rPr>
              <a:t>PRESCRIPCIÓN EN SITUACIONES ESPECIALES. </a:t>
            </a:r>
          </a:p>
          <a:p>
            <a:pPr algn="ctr"/>
            <a:r>
              <a:rPr lang="es-ES" sz="3200" b="1" u="sng" dirty="0">
                <a:latin typeface="Arial" panose="020B0604020202020204" pitchFamily="34" charset="0"/>
                <a:cs typeface="Arial" panose="020B0604020202020204" pitchFamily="34" charset="0"/>
              </a:rPr>
              <a:t>Alteraciones farmacocinéticas</a:t>
            </a:r>
            <a:endParaRPr lang="es-ES" sz="3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769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30579735"/>
              </p:ext>
            </p:extLst>
          </p:nvPr>
        </p:nvGraphicFramePr>
        <p:xfrm>
          <a:off x="232013" y="1067992"/>
          <a:ext cx="11503395" cy="6072723"/>
        </p:xfrm>
        <a:graphic>
          <a:graphicData uri="http://schemas.openxmlformats.org/drawingml/2006/table">
            <a:tbl>
              <a:tblPr firstRow="1" bandRow="1">
                <a:tableStyleId>{5C22544A-7EE6-4342-B048-85BDC9FD1C3A}</a:tableStyleId>
              </a:tblPr>
              <a:tblGrid>
                <a:gridCol w="1833277">
                  <a:extLst>
                    <a:ext uri="{9D8B030D-6E8A-4147-A177-3AD203B41FA5}">
                      <a16:colId xmlns:a16="http://schemas.microsoft.com/office/drawing/2014/main" val="20000"/>
                    </a:ext>
                  </a:extLst>
                </a:gridCol>
                <a:gridCol w="3308199">
                  <a:extLst>
                    <a:ext uri="{9D8B030D-6E8A-4147-A177-3AD203B41FA5}">
                      <a16:colId xmlns:a16="http://schemas.microsoft.com/office/drawing/2014/main" val="20001"/>
                    </a:ext>
                  </a:extLst>
                </a:gridCol>
                <a:gridCol w="2916072">
                  <a:extLst>
                    <a:ext uri="{9D8B030D-6E8A-4147-A177-3AD203B41FA5}">
                      <a16:colId xmlns:a16="http://schemas.microsoft.com/office/drawing/2014/main" val="20002"/>
                    </a:ext>
                  </a:extLst>
                </a:gridCol>
                <a:gridCol w="3445847">
                  <a:extLst>
                    <a:ext uri="{9D8B030D-6E8A-4147-A177-3AD203B41FA5}">
                      <a16:colId xmlns:a16="http://schemas.microsoft.com/office/drawing/2014/main" val="20003"/>
                    </a:ext>
                  </a:extLst>
                </a:gridCol>
              </a:tblGrid>
              <a:tr h="396619">
                <a:tc>
                  <a:txBody>
                    <a:bodyPr/>
                    <a:lstStyle/>
                    <a:p>
                      <a:pPr algn="just"/>
                      <a:r>
                        <a:rPr lang="es-ES" sz="2000" b="1" dirty="0" smtClean="0">
                          <a:solidFill>
                            <a:schemeClr val="tx1"/>
                          </a:solidFill>
                        </a:rPr>
                        <a:t>PROCESO</a:t>
                      </a:r>
                      <a:endParaRPr lang="es-ES" sz="2000" b="1" dirty="0">
                        <a:solidFill>
                          <a:schemeClr val="tx1"/>
                        </a:solidFill>
                      </a:endParaRPr>
                    </a:p>
                  </a:txBody>
                  <a:tcPr/>
                </a:tc>
                <a:tc>
                  <a:txBody>
                    <a:bodyPr/>
                    <a:lstStyle/>
                    <a:p>
                      <a:pPr algn="just"/>
                      <a:r>
                        <a:rPr lang="es-ES" sz="2000" dirty="0" smtClean="0">
                          <a:solidFill>
                            <a:schemeClr val="tx1"/>
                          </a:solidFill>
                        </a:rPr>
                        <a:t>NIÑO</a:t>
                      </a:r>
                      <a:endParaRPr lang="es-ES" sz="2000" dirty="0">
                        <a:solidFill>
                          <a:schemeClr val="tx1"/>
                        </a:solidFill>
                      </a:endParaRPr>
                    </a:p>
                  </a:txBody>
                  <a:tcPr/>
                </a:tc>
                <a:tc>
                  <a:txBody>
                    <a:bodyPr/>
                    <a:lstStyle/>
                    <a:p>
                      <a:pPr algn="just"/>
                      <a:r>
                        <a:rPr lang="es-ES" sz="2000" dirty="0" smtClean="0">
                          <a:solidFill>
                            <a:schemeClr val="tx1"/>
                          </a:solidFill>
                        </a:rPr>
                        <a:t>ANCIANO </a:t>
                      </a:r>
                      <a:endParaRPr lang="es-ES" sz="2000" dirty="0">
                        <a:solidFill>
                          <a:schemeClr val="tx1"/>
                        </a:solidFill>
                      </a:endParaRPr>
                    </a:p>
                  </a:txBody>
                  <a:tcPr/>
                </a:tc>
                <a:tc>
                  <a:txBody>
                    <a:bodyPr/>
                    <a:lstStyle/>
                    <a:p>
                      <a:pPr algn="just"/>
                      <a:r>
                        <a:rPr lang="es-ES" sz="2000" dirty="0" smtClean="0">
                          <a:solidFill>
                            <a:schemeClr val="tx1"/>
                          </a:solidFill>
                        </a:rPr>
                        <a:t>EMBARAZADA</a:t>
                      </a:r>
                      <a:endParaRPr lang="es-ES" sz="2000" dirty="0">
                        <a:solidFill>
                          <a:schemeClr val="tx1"/>
                        </a:solidFill>
                      </a:endParaRPr>
                    </a:p>
                  </a:txBody>
                  <a:tcPr/>
                </a:tc>
                <a:extLst>
                  <a:ext uri="{0D108BD9-81ED-4DB2-BD59-A6C34878D82A}">
                    <a16:rowId xmlns:a16="http://schemas.microsoft.com/office/drawing/2014/main" val="10000"/>
                  </a:ext>
                </a:extLst>
              </a:tr>
              <a:tr h="2838052">
                <a:tc>
                  <a:txBody>
                    <a:bodyPr/>
                    <a:lstStyle/>
                    <a:p>
                      <a:pPr algn="just"/>
                      <a:r>
                        <a:rPr lang="es-ES" sz="2000" b="1" dirty="0" smtClean="0"/>
                        <a:t>METABOLISMO</a:t>
                      </a:r>
                      <a:endParaRPr lang="es-ES" sz="2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000" b="1" i="0" u="sng" strike="noStrike" kern="1200" baseline="0" dirty="0" smtClean="0">
                          <a:solidFill>
                            <a:schemeClr val="dk1"/>
                          </a:solidFill>
                          <a:latin typeface="+mn-lt"/>
                          <a:ea typeface="+mn-ea"/>
                          <a:cs typeface="+mn-cs"/>
                        </a:rPr>
                        <a:t>Inmadurez de los sistemas enzimáticos </a:t>
                      </a:r>
                      <a:r>
                        <a:rPr lang="es-ES" sz="2000" b="1" i="0" u="sng" strike="noStrike" kern="1200" baseline="0" dirty="0" err="1" smtClean="0">
                          <a:solidFill>
                            <a:schemeClr val="dk1"/>
                          </a:solidFill>
                          <a:latin typeface="+mn-lt"/>
                          <a:ea typeface="+mn-ea"/>
                          <a:cs typeface="+mn-cs"/>
                        </a:rPr>
                        <a:t>inactivadores</a:t>
                      </a:r>
                      <a:r>
                        <a:rPr lang="es-ES" sz="2000" b="1" i="0" u="sng" strike="noStrike" kern="1200" baseline="0" dirty="0" smtClean="0">
                          <a:solidFill>
                            <a:schemeClr val="dk1"/>
                          </a:solidFill>
                          <a:latin typeface="+mn-lt"/>
                          <a:ea typeface="+mn-ea"/>
                          <a:cs typeface="+mn-cs"/>
                        </a:rPr>
                        <a:t> </a:t>
                      </a:r>
                      <a:r>
                        <a:rPr lang="es-ES" sz="2000" b="1" i="0" u="none" strike="noStrike" kern="1200" baseline="0" dirty="0" smtClean="0">
                          <a:solidFill>
                            <a:schemeClr val="dk1"/>
                          </a:solidFill>
                          <a:latin typeface="+mn-lt"/>
                          <a:ea typeface="+mn-ea"/>
                          <a:cs typeface="+mn-cs"/>
                        </a:rPr>
                        <a:t>de fármacos</a:t>
                      </a:r>
                      <a:r>
                        <a:rPr lang="es-ES" sz="2000" b="0" i="0" u="none" strike="noStrike" kern="1200" baseline="0" dirty="0" smtClean="0">
                          <a:solidFill>
                            <a:schemeClr val="dk1"/>
                          </a:solidFill>
                          <a:latin typeface="+mn-lt"/>
                          <a:ea typeface="+mn-ea"/>
                          <a:cs typeface="+mn-cs"/>
                        </a:rPr>
                        <a:t>, existencia de </a:t>
                      </a:r>
                      <a:r>
                        <a:rPr lang="es-ES" sz="2000" b="0" i="0" u="sng" strike="noStrike" kern="1200" baseline="0" dirty="0" smtClean="0">
                          <a:solidFill>
                            <a:schemeClr val="dk1"/>
                          </a:solidFill>
                          <a:latin typeface="+mn-lt"/>
                          <a:ea typeface="+mn-ea"/>
                          <a:cs typeface="+mn-cs"/>
                        </a:rPr>
                        <a:t>rutas alternativas </a:t>
                      </a:r>
                      <a:r>
                        <a:rPr lang="es-ES" sz="2000" b="0" i="0" u="none" strike="noStrike" kern="1200" baseline="0" dirty="0" smtClean="0">
                          <a:solidFill>
                            <a:schemeClr val="dk1"/>
                          </a:solidFill>
                          <a:latin typeface="+mn-lt"/>
                          <a:ea typeface="+mn-ea"/>
                          <a:cs typeface="+mn-cs"/>
                        </a:rPr>
                        <a:t>del metabolismo, </a:t>
                      </a:r>
                      <a:r>
                        <a:rPr lang="es-ES" sz="2000" b="0" i="0" u="sng" strike="noStrike" kern="1200" baseline="0" dirty="0" smtClean="0">
                          <a:solidFill>
                            <a:schemeClr val="dk1"/>
                          </a:solidFill>
                          <a:latin typeface="+mn-lt"/>
                          <a:ea typeface="+mn-ea"/>
                          <a:cs typeface="+mn-cs"/>
                        </a:rPr>
                        <a:t>situaciones paradójicas </a:t>
                      </a:r>
                      <a:r>
                        <a:rPr lang="es-ES" sz="2000" b="0" i="0" u="none" strike="noStrike" kern="1200" baseline="0" dirty="0" smtClean="0">
                          <a:solidFill>
                            <a:schemeClr val="dk1"/>
                          </a:solidFill>
                          <a:latin typeface="+mn-lt"/>
                          <a:ea typeface="+mn-ea"/>
                          <a:cs typeface="+mn-cs"/>
                        </a:rPr>
                        <a:t>en las que los fármacos se metabolizan más rápido en el adulto, como la teofilina.</a:t>
                      </a:r>
                      <a:endParaRPr lang="es-ES" sz="2000" dirty="0" smtClean="0"/>
                    </a:p>
                  </a:txBody>
                  <a:tcPr/>
                </a:tc>
                <a:tc>
                  <a:txBody>
                    <a:bodyPr/>
                    <a:lstStyle/>
                    <a:p>
                      <a:pPr algn="just"/>
                      <a:r>
                        <a:rPr lang="es-ES" sz="2000" b="0" i="0" u="none" strike="noStrike" kern="1200" baseline="0" dirty="0" smtClean="0">
                          <a:solidFill>
                            <a:schemeClr val="dk1"/>
                          </a:solidFill>
                          <a:latin typeface="+mn-lt"/>
                          <a:ea typeface="+mn-ea"/>
                          <a:cs typeface="+mn-cs"/>
                        </a:rPr>
                        <a:t>La disminución del flujo sanguíneo hepático y la capacidad metabólica del hígado </a:t>
                      </a:r>
                      <a:r>
                        <a:rPr lang="es-ES" sz="2000" b="1" i="0" u="sng" strike="noStrike" kern="1200" baseline="0" dirty="0" smtClean="0">
                          <a:solidFill>
                            <a:schemeClr val="dk1"/>
                          </a:solidFill>
                          <a:latin typeface="+mn-lt"/>
                          <a:ea typeface="+mn-ea"/>
                          <a:cs typeface="+mn-cs"/>
                        </a:rPr>
                        <a:t>afecta la inactivación de fármacos</a:t>
                      </a:r>
                      <a:r>
                        <a:rPr lang="es-ES" sz="2000" b="0" i="0" u="sng" strike="noStrike" kern="1200" baseline="0" dirty="0" smtClean="0">
                          <a:solidFill>
                            <a:schemeClr val="dk1"/>
                          </a:solidFill>
                          <a:latin typeface="+mn-lt"/>
                          <a:ea typeface="+mn-ea"/>
                          <a:cs typeface="+mn-cs"/>
                        </a:rPr>
                        <a:t>, sobre todo se afectan las reacciones de fase I.</a:t>
                      </a:r>
                      <a:endParaRPr lang="es-ES" sz="2000" dirty="0"/>
                    </a:p>
                  </a:txBody>
                  <a:tcPr/>
                </a:tc>
                <a:tc>
                  <a:txBody>
                    <a:bodyPr/>
                    <a:lstStyle/>
                    <a:p>
                      <a:pPr algn="just"/>
                      <a:r>
                        <a:rPr lang="es-ES" sz="2000" b="1" i="0" u="sng" strike="noStrike" kern="1200" baseline="0" dirty="0" smtClean="0">
                          <a:solidFill>
                            <a:schemeClr val="dk1"/>
                          </a:solidFill>
                          <a:latin typeface="+mn-lt"/>
                          <a:ea typeface="+mn-ea"/>
                          <a:cs typeface="+mn-cs"/>
                        </a:rPr>
                        <a:t>Aumento del metabolismo </a:t>
                      </a:r>
                      <a:r>
                        <a:rPr lang="es-ES" sz="2000" b="0" i="0" u="sng" strike="noStrike" kern="1200" baseline="0" dirty="0" smtClean="0">
                          <a:solidFill>
                            <a:schemeClr val="dk1"/>
                          </a:solidFill>
                          <a:latin typeface="+mn-lt"/>
                          <a:ea typeface="+mn-ea"/>
                          <a:cs typeface="+mn-cs"/>
                        </a:rPr>
                        <a:t>de fármacos  que dependen de la capacidad metabólica hepática</a:t>
                      </a:r>
                    </a:p>
                    <a:p>
                      <a:pPr algn="just"/>
                      <a:r>
                        <a:rPr lang="pt-BR" sz="2000" b="0" i="0" u="none" strike="noStrike" kern="1200" baseline="0" dirty="0" smtClean="0">
                          <a:solidFill>
                            <a:schemeClr val="dk1"/>
                          </a:solidFill>
                          <a:latin typeface="+mn-lt"/>
                          <a:ea typeface="+mn-ea"/>
                          <a:cs typeface="+mn-cs"/>
                        </a:rPr>
                        <a:t>(</a:t>
                      </a:r>
                      <a:r>
                        <a:rPr lang="pt-BR" sz="2000" b="0" i="0" u="none" strike="noStrike" kern="1200" baseline="0" dirty="0" err="1" smtClean="0">
                          <a:solidFill>
                            <a:schemeClr val="dk1"/>
                          </a:solidFill>
                          <a:latin typeface="+mn-lt"/>
                          <a:ea typeface="+mn-ea"/>
                          <a:cs typeface="+mn-cs"/>
                        </a:rPr>
                        <a:t>carbamazepina</a:t>
                      </a:r>
                      <a:r>
                        <a:rPr lang="pt-BR" sz="2000" b="0" i="0" u="none" strike="noStrike" kern="1200" baseline="0" dirty="0" smtClean="0">
                          <a:solidFill>
                            <a:schemeClr val="dk1"/>
                          </a:solidFill>
                          <a:latin typeface="+mn-lt"/>
                          <a:ea typeface="+mn-ea"/>
                          <a:cs typeface="+mn-cs"/>
                        </a:rPr>
                        <a:t>, teofilina, </a:t>
                      </a:r>
                      <a:r>
                        <a:rPr lang="pt-BR" sz="2000" b="0" i="0" u="none" strike="noStrike" kern="1200" baseline="0" dirty="0" err="1" smtClean="0">
                          <a:solidFill>
                            <a:schemeClr val="dk1"/>
                          </a:solidFill>
                          <a:latin typeface="+mn-lt"/>
                          <a:ea typeface="+mn-ea"/>
                          <a:cs typeface="+mn-cs"/>
                        </a:rPr>
                        <a:t>fenitoína</a:t>
                      </a:r>
                      <a:r>
                        <a:rPr lang="pt-BR" sz="2000" b="0" i="0" u="none" strike="noStrike" kern="1200" baseline="0" dirty="0" smtClean="0">
                          <a:solidFill>
                            <a:schemeClr val="dk1"/>
                          </a:solidFill>
                          <a:latin typeface="+mn-lt"/>
                          <a:ea typeface="+mn-ea"/>
                          <a:cs typeface="+mn-cs"/>
                        </a:rPr>
                        <a:t>, fenobarbital) que </a:t>
                      </a:r>
                      <a:r>
                        <a:rPr lang="es-ES" sz="2000" b="0" i="0" u="none" strike="noStrike" kern="1200" baseline="0" dirty="0" smtClean="0">
                          <a:solidFill>
                            <a:schemeClr val="dk1"/>
                          </a:solidFill>
                          <a:latin typeface="+mn-lt"/>
                          <a:ea typeface="+mn-ea"/>
                          <a:cs typeface="+mn-cs"/>
                        </a:rPr>
                        <a:t>se atribuye a la acción inductora de la progesterona.</a:t>
                      </a:r>
                    </a:p>
                  </a:txBody>
                  <a:tcPr/>
                </a:tc>
                <a:extLst>
                  <a:ext uri="{0D108BD9-81ED-4DB2-BD59-A6C34878D82A}">
                    <a16:rowId xmlns:a16="http://schemas.microsoft.com/office/drawing/2014/main" val="10001"/>
                  </a:ext>
                </a:extLst>
              </a:tr>
              <a:tr h="2838052">
                <a:tc>
                  <a:txBody>
                    <a:bodyPr/>
                    <a:lstStyle/>
                    <a:p>
                      <a:pPr algn="just"/>
                      <a:r>
                        <a:rPr lang="es-ES" sz="2000" b="1" dirty="0" smtClean="0"/>
                        <a:t>EXCRECIÓN </a:t>
                      </a:r>
                      <a:endParaRPr lang="es-ES" sz="2000" b="1" dirty="0"/>
                    </a:p>
                  </a:txBody>
                  <a:tcPr/>
                </a:tc>
                <a:tc>
                  <a:txBody>
                    <a:bodyPr/>
                    <a:lstStyle/>
                    <a:p>
                      <a:pPr algn="just">
                        <a:spcBef>
                          <a:spcPts val="0"/>
                        </a:spcBef>
                      </a:pPr>
                      <a:r>
                        <a:rPr lang="es-ES" sz="2000" b="1" i="0" u="none" strike="noStrike" kern="1200" baseline="0" dirty="0" smtClean="0">
                          <a:solidFill>
                            <a:schemeClr val="dk1"/>
                          </a:solidFill>
                          <a:latin typeface="+mn-lt"/>
                          <a:ea typeface="+mn-ea"/>
                          <a:cs typeface="+mn-cs"/>
                        </a:rPr>
                        <a:t>Afectada por la </a:t>
                      </a:r>
                      <a:r>
                        <a:rPr lang="es-ES" sz="2000" b="1" i="0" u="sng" strike="noStrike" kern="1200" baseline="0" dirty="0" smtClean="0">
                          <a:solidFill>
                            <a:schemeClr val="dk1"/>
                          </a:solidFill>
                          <a:latin typeface="+mn-lt"/>
                          <a:ea typeface="+mn-ea"/>
                          <a:cs typeface="+mn-cs"/>
                        </a:rPr>
                        <a:t>inmadurez renal</a:t>
                      </a:r>
                      <a:r>
                        <a:rPr lang="es-ES" sz="2000" b="1" i="0" u="none" strike="noStrike" kern="1200" baseline="0" dirty="0" smtClean="0">
                          <a:solidFill>
                            <a:schemeClr val="dk1"/>
                          </a:solidFill>
                          <a:latin typeface="+mn-lt"/>
                          <a:ea typeface="+mn-ea"/>
                          <a:cs typeface="+mn-cs"/>
                        </a:rPr>
                        <a:t> </a:t>
                      </a:r>
                      <a:r>
                        <a:rPr lang="es-ES" sz="2000" b="0" i="0" u="none" strike="noStrike" kern="1200" baseline="0" dirty="0" smtClean="0">
                          <a:solidFill>
                            <a:schemeClr val="dk1"/>
                          </a:solidFill>
                          <a:latin typeface="+mn-lt"/>
                          <a:ea typeface="+mn-ea"/>
                          <a:cs typeface="+mn-cs"/>
                        </a:rPr>
                        <a:t>transitoria que caracteriza esta etapa, por lo que se deben hacer </a:t>
                      </a:r>
                      <a:r>
                        <a:rPr lang="es-ES" sz="2000" b="0" i="0" u="sng" strike="noStrike" kern="1200" baseline="0" dirty="0" smtClean="0">
                          <a:solidFill>
                            <a:schemeClr val="dk1"/>
                          </a:solidFill>
                          <a:latin typeface="+mn-lt"/>
                          <a:ea typeface="+mn-ea"/>
                          <a:cs typeface="+mn-cs"/>
                        </a:rPr>
                        <a:t>ajustes de dosis </a:t>
                      </a:r>
                      <a:r>
                        <a:rPr lang="es-ES" sz="2000" b="0" i="0" u="none" strike="noStrike" kern="1200" baseline="0" dirty="0" smtClean="0">
                          <a:solidFill>
                            <a:schemeClr val="dk1"/>
                          </a:solidFill>
                          <a:latin typeface="+mn-lt"/>
                          <a:ea typeface="+mn-ea"/>
                          <a:cs typeface="+mn-cs"/>
                        </a:rPr>
                        <a:t>cuando se emplean fármacos cuya única vía de excreción es el riñón.</a:t>
                      </a:r>
                      <a:endParaRPr lang="es-ES" sz="2000" dirty="0" smtClean="0"/>
                    </a:p>
                    <a:p>
                      <a:pPr algn="just"/>
                      <a:endParaRPr lang="es-ES" sz="2000" dirty="0"/>
                    </a:p>
                  </a:txBody>
                  <a:tcPr/>
                </a:tc>
                <a:tc>
                  <a:txBody>
                    <a:bodyPr/>
                    <a:lstStyle/>
                    <a:p>
                      <a:pPr algn="just"/>
                      <a:r>
                        <a:rPr lang="es-ES" sz="2000" b="1" i="0" u="none" strike="noStrike" kern="1200" baseline="0" dirty="0" smtClean="0">
                          <a:solidFill>
                            <a:schemeClr val="dk1"/>
                          </a:solidFill>
                          <a:latin typeface="+mn-lt"/>
                          <a:ea typeface="+mn-ea"/>
                          <a:cs typeface="+mn-cs"/>
                        </a:rPr>
                        <a:t>Se ve afectada por la </a:t>
                      </a:r>
                      <a:r>
                        <a:rPr lang="es-ES" sz="2000" b="1" i="0" u="sng" strike="noStrike" kern="1200" baseline="0" dirty="0" smtClean="0">
                          <a:solidFill>
                            <a:schemeClr val="dk1"/>
                          </a:solidFill>
                          <a:latin typeface="+mn-lt"/>
                          <a:ea typeface="+mn-ea"/>
                          <a:cs typeface="+mn-cs"/>
                        </a:rPr>
                        <a:t>disminución </a:t>
                      </a:r>
                      <a:r>
                        <a:rPr lang="es-ES" sz="2000" b="0" i="0" u="sng" strike="noStrike" kern="1200" baseline="0" dirty="0" smtClean="0">
                          <a:solidFill>
                            <a:schemeClr val="dk1"/>
                          </a:solidFill>
                          <a:latin typeface="+mn-lt"/>
                          <a:ea typeface="+mn-ea"/>
                          <a:cs typeface="+mn-cs"/>
                        </a:rPr>
                        <a:t>de la secreción tubular y la disminución </a:t>
                      </a:r>
                      <a:r>
                        <a:rPr lang="es-ES" sz="2000" b="1" i="0" u="sng" strike="noStrike" kern="1200" baseline="0" dirty="0" smtClean="0">
                          <a:solidFill>
                            <a:schemeClr val="dk1"/>
                          </a:solidFill>
                          <a:latin typeface="+mn-lt"/>
                          <a:ea typeface="+mn-ea"/>
                          <a:cs typeface="+mn-cs"/>
                        </a:rPr>
                        <a:t>del filtrado glomerular</a:t>
                      </a:r>
                      <a:r>
                        <a:rPr lang="es-ES" sz="2000" b="1" i="0" u="none" strike="noStrike" kern="1200" baseline="0" dirty="0" smtClean="0">
                          <a:solidFill>
                            <a:schemeClr val="dk1"/>
                          </a:solidFill>
                          <a:latin typeface="+mn-lt"/>
                          <a:ea typeface="+mn-ea"/>
                          <a:cs typeface="+mn-cs"/>
                        </a:rPr>
                        <a:t>,</a:t>
                      </a:r>
                      <a:r>
                        <a:rPr lang="es-ES" sz="2000" b="0" i="0" u="none" strike="noStrike" kern="1200" baseline="0" dirty="0" smtClean="0">
                          <a:solidFill>
                            <a:schemeClr val="dk1"/>
                          </a:solidFill>
                          <a:latin typeface="+mn-lt"/>
                          <a:ea typeface="+mn-ea"/>
                          <a:cs typeface="+mn-cs"/>
                        </a:rPr>
                        <a:t>  los fármacos más afectados son los que se eliminan de forma inalterada por la orina</a:t>
                      </a:r>
                      <a:endParaRPr lang="es-ES" sz="2000" dirty="0"/>
                    </a:p>
                  </a:txBody>
                  <a:tcPr/>
                </a:tc>
                <a:tc>
                  <a:txBody>
                    <a:bodyPr/>
                    <a:lstStyle/>
                    <a:p>
                      <a:pPr algn="just"/>
                      <a:r>
                        <a:rPr lang="es-ES" sz="2000" b="1" i="0" u="sng" strike="noStrike" kern="1200" baseline="0" dirty="0" smtClean="0">
                          <a:solidFill>
                            <a:schemeClr val="dk1"/>
                          </a:solidFill>
                          <a:latin typeface="+mn-lt"/>
                          <a:ea typeface="+mn-ea"/>
                          <a:cs typeface="+mn-cs"/>
                        </a:rPr>
                        <a:t>Aumento del filtrado glomerular </a:t>
                      </a:r>
                      <a:r>
                        <a:rPr lang="es-ES" sz="2000" b="0" i="0" u="sng" strike="noStrike" kern="1200" baseline="0" dirty="0" smtClean="0">
                          <a:solidFill>
                            <a:schemeClr val="dk1"/>
                          </a:solidFill>
                          <a:latin typeface="+mn-lt"/>
                          <a:ea typeface="+mn-ea"/>
                          <a:cs typeface="+mn-cs"/>
                        </a:rPr>
                        <a:t>y del flujo renal que suelen normalizarse en el 3er trimestre, </a:t>
                      </a:r>
                      <a:r>
                        <a:rPr lang="es-ES" sz="2000" b="0" i="0" u="none" strike="noStrike" kern="1200" baseline="0" dirty="0" smtClean="0">
                          <a:solidFill>
                            <a:schemeClr val="dk1"/>
                          </a:solidFill>
                          <a:latin typeface="+mn-lt"/>
                          <a:ea typeface="+mn-ea"/>
                          <a:cs typeface="+mn-cs"/>
                        </a:rPr>
                        <a:t>el aumento del filtrado glomerular se acompaña de un incremento en el aclaramiento de fármacos</a:t>
                      </a:r>
                    </a:p>
                    <a:p>
                      <a:pPr algn="just"/>
                      <a:r>
                        <a:rPr lang="es-ES" sz="2000" b="0" i="0" u="none" strike="noStrike" kern="1200" baseline="0" dirty="0" smtClean="0">
                          <a:solidFill>
                            <a:schemeClr val="dk1"/>
                          </a:solidFill>
                          <a:latin typeface="+mn-lt"/>
                          <a:ea typeface="+mn-ea"/>
                          <a:cs typeface="+mn-cs"/>
                        </a:rPr>
                        <a:t>que se excretan por el riñón</a:t>
                      </a:r>
                      <a:endParaRPr lang="es-ES" sz="2000" dirty="0"/>
                    </a:p>
                  </a:txBody>
                  <a:tcPr/>
                </a:tc>
                <a:extLst>
                  <a:ext uri="{0D108BD9-81ED-4DB2-BD59-A6C34878D82A}">
                    <a16:rowId xmlns:a16="http://schemas.microsoft.com/office/drawing/2014/main" val="10002"/>
                  </a:ext>
                </a:extLst>
              </a:tr>
            </a:tbl>
          </a:graphicData>
        </a:graphic>
      </p:graphicFrame>
      <p:sp>
        <p:nvSpPr>
          <p:cNvPr id="6" name="Rectángulo 5"/>
          <p:cNvSpPr/>
          <p:nvPr/>
        </p:nvSpPr>
        <p:spPr>
          <a:xfrm>
            <a:off x="3180210" y="272956"/>
            <a:ext cx="6104537" cy="584765"/>
          </a:xfrm>
          <a:prstGeom prst="rect">
            <a:avLst/>
          </a:prstGeom>
        </p:spPr>
        <p:txBody>
          <a:bodyPr wrap="none" lIns="91431" tIns="45715" rIns="91431" bIns="45715">
            <a:spAutoFit/>
          </a:bodyPr>
          <a:lstStyle/>
          <a:p>
            <a:pPr lvl="0" algn="ctr"/>
            <a:r>
              <a:rPr lang="es-ES" sz="3200" b="1" u="sng" dirty="0">
                <a:solidFill>
                  <a:prstClr val="black"/>
                </a:solidFill>
                <a:latin typeface="Arial" panose="020B0604020202020204" pitchFamily="34" charset="0"/>
                <a:cs typeface="Arial" panose="020B0604020202020204" pitchFamily="34" charset="0"/>
              </a:rPr>
              <a:t>Alteraciones farmacocinéticas</a:t>
            </a:r>
            <a:endParaRPr lang="es-ES" sz="3200" u="sng" dirty="0">
              <a:solidFill>
                <a:prstClr val="black"/>
              </a:solidFill>
              <a:latin typeface="Arial" panose="020B0604020202020204" pitchFamily="34" charset="0"/>
              <a:cs typeface="Arial" panose="020B0604020202020204" pitchFamily="34" charset="0"/>
            </a:endParaRPr>
          </a:p>
        </p:txBody>
      </p:sp>
      <p:sp>
        <p:nvSpPr>
          <p:cNvPr id="7" name="CuadroTexto 6"/>
          <p:cNvSpPr txBox="1"/>
          <p:nvPr/>
        </p:nvSpPr>
        <p:spPr>
          <a:xfrm>
            <a:off x="0" y="88289"/>
            <a:ext cx="2565779" cy="523220"/>
          </a:xfrm>
          <a:prstGeom prst="rect">
            <a:avLst/>
          </a:prstGeom>
          <a:noFill/>
        </p:spPr>
        <p:txBody>
          <a:bodyPr wrap="square" lIns="91431" tIns="45715" rIns="91431" bIns="45715" rtlCol="0">
            <a:spAutoFit/>
          </a:bodyPr>
          <a:lstStyle/>
          <a:p>
            <a:r>
              <a:rPr lang="es-ES" sz="2800" b="1" dirty="0"/>
              <a:t>Continuación…</a:t>
            </a:r>
          </a:p>
        </p:txBody>
      </p:sp>
    </p:spTree>
    <p:extLst>
      <p:ext uri="{BB962C8B-B14F-4D97-AF65-F5344CB8AC3E}">
        <p14:creationId xmlns:p14="http://schemas.microsoft.com/office/powerpoint/2010/main" val="2388288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26475" y="207819"/>
            <a:ext cx="7980217" cy="584775"/>
          </a:xfrm>
          <a:prstGeom prst="rect">
            <a:avLst/>
          </a:prstGeom>
          <a:noFill/>
        </p:spPr>
        <p:txBody>
          <a:bodyPr wrap="square" lIns="91431" tIns="45715" rIns="91431" bIns="45715" rtlCol="0">
            <a:spAutoFit/>
          </a:bodyPr>
          <a:lstStyle/>
          <a:p>
            <a:r>
              <a:rPr lang="es-ES" sz="3200" b="1" u="sng" dirty="0">
                <a:solidFill>
                  <a:srgbClr val="FF0000"/>
                </a:solidFill>
                <a:latin typeface="Arial" panose="020B0604020202020204" pitchFamily="34" charset="0"/>
                <a:cs typeface="Arial" panose="020B0604020202020204" pitchFamily="34" charset="0"/>
              </a:rPr>
              <a:t>INTERACCIONES MEDICAMENTOSAS</a:t>
            </a:r>
          </a:p>
        </p:txBody>
      </p:sp>
      <p:sp>
        <p:nvSpPr>
          <p:cNvPr id="3" name="CuadroTexto 2"/>
          <p:cNvSpPr txBox="1"/>
          <p:nvPr/>
        </p:nvSpPr>
        <p:spPr>
          <a:xfrm>
            <a:off x="709683" y="1051901"/>
            <a:ext cx="10901873" cy="5509190"/>
          </a:xfrm>
          <a:prstGeom prst="rect">
            <a:avLst/>
          </a:prstGeom>
          <a:noFill/>
        </p:spPr>
        <p:txBody>
          <a:bodyPr wrap="square" lIns="91431" tIns="45715" rIns="91431" bIns="45715" rtlCol="0">
            <a:spAutoFit/>
          </a:bodyPr>
          <a:lstStyle/>
          <a:p>
            <a:pPr algn="just"/>
            <a:r>
              <a:rPr lang="es-ES" sz="3200" b="1" dirty="0">
                <a:solidFill>
                  <a:srgbClr val="FF0000"/>
                </a:solidFill>
              </a:rPr>
              <a:t>EXISTEN FACTORES QUE PUEDEN FAVORECER LA APARICIÓN DE INTERACCIONES ENTRE MEDICAMENTOS: </a:t>
            </a:r>
          </a:p>
          <a:p>
            <a:pPr algn="just"/>
            <a:endParaRPr lang="es-ES" sz="3200" dirty="0">
              <a:solidFill>
                <a:srgbClr val="FF0000"/>
              </a:solidFill>
            </a:endParaRPr>
          </a:p>
          <a:p>
            <a:pPr algn="just"/>
            <a:r>
              <a:rPr lang="es-ES" sz="3200" b="1" u="sng" dirty="0" smtClean="0"/>
              <a:t>FACTORES DEPENDIENTES DEL FÁRMACO</a:t>
            </a:r>
            <a:r>
              <a:rPr lang="es-ES" sz="3200" u="sng" dirty="0" smtClean="0"/>
              <a:t>: </a:t>
            </a:r>
            <a:r>
              <a:rPr lang="es-ES" sz="3200" dirty="0" smtClean="0"/>
              <a:t> la polifarmacia, uso de fármacos con alta afinidad por las proteínas del plasma, uso de fármacos que aumentan o disminuyen el metabolismo de otros, fármacos con estrecho margen terapéutico. </a:t>
            </a:r>
          </a:p>
          <a:p>
            <a:pPr algn="just"/>
            <a:endParaRPr lang="es-ES" sz="3200" dirty="0" smtClean="0"/>
          </a:p>
          <a:p>
            <a:pPr algn="just"/>
            <a:r>
              <a:rPr lang="es-ES" sz="3200" b="1" u="sng" dirty="0" smtClean="0"/>
              <a:t>FACTORES </a:t>
            </a:r>
            <a:r>
              <a:rPr lang="es-ES" sz="3200" b="1" u="sng" dirty="0"/>
              <a:t>DEPENDIENTES DEL PACIENTE</a:t>
            </a:r>
            <a:r>
              <a:rPr lang="es-ES" sz="3200" u="sng" dirty="0"/>
              <a:t>:</a:t>
            </a:r>
            <a:r>
              <a:rPr lang="es-ES" sz="3200" dirty="0"/>
              <a:t> automedicación, ancianos, presencia de enfermedades que afecten la farmacocinética o farmacodinamia del medicamento.</a:t>
            </a:r>
          </a:p>
        </p:txBody>
      </p:sp>
    </p:spTree>
    <p:extLst>
      <p:ext uri="{BB962C8B-B14F-4D97-AF65-F5344CB8AC3E}">
        <p14:creationId xmlns:p14="http://schemas.microsoft.com/office/powerpoint/2010/main" val="3308823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1318" y="221673"/>
            <a:ext cx="11365901" cy="6294021"/>
          </a:xfrm>
          <a:prstGeom prst="rect">
            <a:avLst/>
          </a:prstGeom>
          <a:noFill/>
        </p:spPr>
        <p:txBody>
          <a:bodyPr wrap="square" lIns="91431" tIns="45715" rIns="91431" bIns="45715" rtlCol="0">
            <a:spAutoFit/>
          </a:bodyPr>
          <a:lstStyle/>
          <a:p>
            <a:pPr algn="ctr"/>
            <a:r>
              <a:rPr lang="es-ES" sz="3200" b="1" dirty="0">
                <a:solidFill>
                  <a:srgbClr val="FF0000"/>
                </a:solidFill>
                <a:latin typeface="Arial" panose="020B0604020202020204" pitchFamily="34" charset="0"/>
                <a:cs typeface="Arial" panose="020B0604020202020204" pitchFamily="34" charset="0"/>
              </a:rPr>
              <a:t>CLASIFICACIÓN DE LAS INTERACCIONES. </a:t>
            </a:r>
          </a:p>
          <a:p>
            <a:pPr algn="ctr"/>
            <a:endParaRPr lang="es-ES" sz="3200" b="1" dirty="0">
              <a:solidFill>
                <a:srgbClr val="FF0000"/>
              </a:solidFill>
              <a:latin typeface="Arial" panose="020B0604020202020204" pitchFamily="34" charset="0"/>
              <a:cs typeface="Arial" panose="020B0604020202020204" pitchFamily="34" charset="0"/>
            </a:endParaRPr>
          </a:p>
          <a:p>
            <a:r>
              <a:rPr lang="es-ES" sz="3200" b="1" dirty="0">
                <a:solidFill>
                  <a:srgbClr val="FF0000"/>
                </a:solidFill>
                <a:latin typeface="Arial" panose="020B0604020202020204" pitchFamily="34" charset="0"/>
                <a:cs typeface="Arial" panose="020B0604020202020204" pitchFamily="34" charset="0"/>
              </a:rPr>
              <a:t>Según el mecanismo farmacológico responsable</a:t>
            </a:r>
            <a:r>
              <a:rPr lang="es-ES" sz="3200" b="1" dirty="0">
                <a:solidFill>
                  <a:srgbClr val="FF0000"/>
                </a:solidFill>
              </a:rPr>
              <a:t>:</a:t>
            </a:r>
          </a:p>
          <a:p>
            <a:pPr algn="just">
              <a:spcBef>
                <a:spcPts val="1200"/>
              </a:spcBef>
              <a:spcAft>
                <a:spcPts val="600"/>
              </a:spcAft>
            </a:pPr>
            <a:r>
              <a:rPr lang="es-ES" dirty="0" smtClean="0"/>
              <a:t> </a:t>
            </a:r>
            <a:r>
              <a:rPr lang="es-ES" sz="2800" b="1" u="sng" dirty="0">
                <a:latin typeface="Arial" panose="020B0604020202020204" pitchFamily="34" charset="0"/>
                <a:cs typeface="Arial" panose="020B0604020202020204" pitchFamily="34" charset="0"/>
              </a:rPr>
              <a:t>De carácter farmacocinético</a:t>
            </a:r>
            <a:r>
              <a:rPr lang="es-ES" sz="2800" dirty="0">
                <a:latin typeface="Arial" panose="020B0604020202020204" pitchFamily="34" charset="0"/>
                <a:cs typeface="Arial" panose="020B0604020202020204" pitchFamily="34" charset="0"/>
              </a:rPr>
              <a:t>. Un fármaco </a:t>
            </a:r>
            <a:r>
              <a:rPr lang="es-ES" sz="2800" b="1" i="1" dirty="0">
                <a:latin typeface="Arial" panose="020B0604020202020204" pitchFamily="34" charset="0"/>
                <a:cs typeface="Arial" panose="020B0604020202020204" pitchFamily="34" charset="0"/>
              </a:rPr>
              <a:t>desencadenante</a:t>
            </a:r>
            <a:r>
              <a:rPr lang="es-ES" sz="2800" i="1" dirty="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provoca cambios en la absorción, la distribución, el metabolismo o la excreción del fármaco </a:t>
            </a:r>
            <a:r>
              <a:rPr lang="es-ES" sz="2800" b="1" i="1" dirty="0">
                <a:latin typeface="Arial" panose="020B0604020202020204" pitchFamily="34" charset="0"/>
                <a:cs typeface="Arial" panose="020B0604020202020204" pitchFamily="34" charset="0"/>
              </a:rPr>
              <a:t>objeto.</a:t>
            </a:r>
            <a:endParaRPr lang="es-ES" sz="2800" i="1" dirty="0">
              <a:latin typeface="Arial" panose="020B0604020202020204" pitchFamily="34" charset="0"/>
              <a:cs typeface="Arial" panose="020B0604020202020204" pitchFamily="34" charset="0"/>
            </a:endParaRPr>
          </a:p>
          <a:p>
            <a:pPr algn="just">
              <a:spcBef>
                <a:spcPts val="1200"/>
              </a:spcBef>
              <a:spcAft>
                <a:spcPts val="600"/>
              </a:spcAft>
            </a:pPr>
            <a:r>
              <a:rPr lang="es-ES" sz="2800" b="1" u="sng" dirty="0">
                <a:latin typeface="Arial" panose="020B0604020202020204" pitchFamily="34" charset="0"/>
                <a:cs typeface="Arial" panose="020B0604020202020204" pitchFamily="34" charset="0"/>
              </a:rPr>
              <a:t>De carácter </a:t>
            </a:r>
            <a:r>
              <a:rPr lang="es-ES" sz="2800" b="1" u="sng" dirty="0" err="1">
                <a:latin typeface="Arial" panose="020B0604020202020204" pitchFamily="34" charset="0"/>
                <a:cs typeface="Arial" panose="020B0604020202020204" pitchFamily="34" charset="0"/>
              </a:rPr>
              <a:t>farmacodinámico</a:t>
            </a:r>
            <a:r>
              <a:rPr lang="es-ES" sz="2800" dirty="0">
                <a:latin typeface="Arial" panose="020B0604020202020204" pitchFamily="34" charset="0"/>
                <a:cs typeface="Arial" panose="020B0604020202020204" pitchFamily="34" charset="0"/>
              </a:rPr>
              <a:t>. Como la </a:t>
            </a:r>
            <a:r>
              <a:rPr lang="es-ES" sz="2800" b="1" dirty="0">
                <a:latin typeface="Arial" panose="020B0604020202020204" pitchFamily="34" charset="0"/>
                <a:cs typeface="Arial" panose="020B0604020202020204" pitchFamily="34" charset="0"/>
              </a:rPr>
              <a:t>interacción entre agonistas y antagonistas</a:t>
            </a:r>
            <a:r>
              <a:rPr lang="es-ES" sz="2800" dirty="0">
                <a:latin typeface="Arial" panose="020B0604020202020204" pitchFamily="34" charset="0"/>
                <a:cs typeface="Arial" panose="020B0604020202020204" pitchFamily="34" charset="0"/>
              </a:rPr>
              <a:t> en los receptores o sistemas fisiológicos.</a:t>
            </a:r>
          </a:p>
          <a:p>
            <a:pPr algn="just">
              <a:spcBef>
                <a:spcPts val="1200"/>
              </a:spcBef>
              <a:spcAft>
                <a:spcPts val="600"/>
              </a:spcAft>
            </a:pPr>
            <a:r>
              <a:rPr lang="es-ES" sz="2800" b="1" u="sng" dirty="0">
                <a:latin typeface="Arial" panose="020B0604020202020204" pitchFamily="34" charset="0"/>
                <a:cs typeface="Arial" panose="020B0604020202020204" pitchFamily="34" charset="0"/>
              </a:rPr>
              <a:t>De carácter mixto</a:t>
            </a:r>
            <a:r>
              <a:rPr lang="es-ES" sz="2800" dirty="0">
                <a:latin typeface="Arial" panose="020B0604020202020204" pitchFamily="34" charset="0"/>
                <a:cs typeface="Arial" panose="020B0604020202020204" pitchFamily="34" charset="0"/>
              </a:rPr>
              <a:t>. Se producen alteraciones en la farmacocinética y en la farmacodinamia.</a:t>
            </a:r>
          </a:p>
          <a:p>
            <a:pPr algn="just">
              <a:spcBef>
                <a:spcPts val="1200"/>
              </a:spcBef>
              <a:spcAft>
                <a:spcPts val="600"/>
              </a:spcAft>
            </a:pPr>
            <a:r>
              <a:rPr lang="es-ES" sz="2800" b="1" u="sng" dirty="0">
                <a:latin typeface="Arial" panose="020B0604020202020204" pitchFamily="34" charset="0"/>
                <a:cs typeface="Arial" panose="020B0604020202020204" pitchFamily="34" charset="0"/>
              </a:rPr>
              <a:t>De carácter fisicoquímico</a:t>
            </a:r>
            <a:r>
              <a:rPr lang="es-ES" sz="2800" dirty="0">
                <a:latin typeface="Arial" panose="020B0604020202020204" pitchFamily="34" charset="0"/>
                <a:cs typeface="Arial" panose="020B0604020202020204" pitchFamily="34" charset="0"/>
              </a:rPr>
              <a:t>. Cuando los fármacos </a:t>
            </a:r>
            <a:r>
              <a:rPr lang="es-ES" sz="2800" b="1" dirty="0">
                <a:latin typeface="Arial" panose="020B0604020202020204" pitchFamily="34" charset="0"/>
                <a:cs typeface="Arial" panose="020B0604020202020204" pitchFamily="34" charset="0"/>
              </a:rPr>
              <a:t>se mezclan para ser administrados</a:t>
            </a:r>
            <a:r>
              <a:rPr lang="es-ES" sz="2800" dirty="0">
                <a:latin typeface="Arial" panose="020B0604020202020204" pitchFamily="34" charset="0"/>
                <a:cs typeface="Arial" panose="020B0604020202020204" pitchFamily="34" charset="0"/>
              </a:rPr>
              <a:t> pueden inactivarse o precipitar.</a:t>
            </a:r>
          </a:p>
        </p:txBody>
      </p:sp>
    </p:spTree>
    <p:extLst>
      <p:ext uri="{BB962C8B-B14F-4D97-AF65-F5344CB8AC3E}">
        <p14:creationId xmlns:p14="http://schemas.microsoft.com/office/powerpoint/2010/main" val="2099852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4833" y="1028343"/>
            <a:ext cx="11347554" cy="5262979"/>
          </a:xfrm>
          <a:prstGeom prst="rect">
            <a:avLst/>
          </a:prstGeom>
        </p:spPr>
        <p:txBody>
          <a:bodyPr wrap="square">
            <a:spAutoFit/>
          </a:bodyPr>
          <a:lstStyle/>
          <a:p>
            <a:pPr marL="457200" indent="-457200" algn="just">
              <a:buFont typeface="Wingdings" pitchFamily="2" charset="2"/>
              <a:buChar char="q"/>
            </a:pPr>
            <a:r>
              <a:rPr lang="es-ES" sz="2800" dirty="0"/>
              <a:t>La industria farmacéutica </a:t>
            </a:r>
            <a:r>
              <a:rPr lang="es-ES" sz="2800" b="1" dirty="0"/>
              <a:t>gasta del 15 al 20 % de su </a:t>
            </a:r>
            <a:r>
              <a:rPr lang="es-ES" sz="2800" b="1" dirty="0" smtClean="0"/>
              <a:t>presupuesto </a:t>
            </a:r>
            <a:r>
              <a:rPr lang="es-ES" sz="2800" b="1" dirty="0"/>
              <a:t>anual en </a:t>
            </a:r>
            <a:r>
              <a:rPr lang="es-ES" sz="2800" b="1" dirty="0" smtClean="0"/>
              <a:t>promoción</a:t>
            </a:r>
            <a:r>
              <a:rPr lang="es-ES" sz="2800" dirty="0" smtClean="0"/>
              <a:t>, que  lejos de tener algún </a:t>
            </a:r>
            <a:r>
              <a:rPr lang="es-ES" sz="2800" dirty="0"/>
              <a:t>valor </a:t>
            </a:r>
            <a:r>
              <a:rPr lang="es-ES" sz="2800" dirty="0" smtClean="0"/>
              <a:t>educativo en su </a:t>
            </a:r>
            <a:r>
              <a:rPr lang="es-ES" sz="2800" dirty="0"/>
              <a:t>mayoría </a:t>
            </a:r>
            <a:r>
              <a:rPr lang="es-ES" sz="2800" b="1" dirty="0" smtClean="0"/>
              <a:t>tienden </a:t>
            </a:r>
            <a:r>
              <a:rPr lang="es-ES" sz="2800" b="1" dirty="0"/>
              <a:t>a exagerar los beneficios y a minimizar </a:t>
            </a:r>
            <a:r>
              <a:rPr lang="es-ES" sz="2800" b="1" dirty="0" smtClean="0"/>
              <a:t>los riesgos </a:t>
            </a:r>
            <a:r>
              <a:rPr lang="es-ES" sz="2800" dirty="0"/>
              <a:t>de su uso</a:t>
            </a:r>
            <a:r>
              <a:rPr lang="es-ES" sz="2800" dirty="0" smtClean="0"/>
              <a:t>.</a:t>
            </a:r>
          </a:p>
          <a:p>
            <a:pPr algn="just"/>
            <a:endParaRPr lang="es-ES" sz="2800" dirty="0"/>
          </a:p>
          <a:p>
            <a:pPr marL="457200" indent="-457200" algn="just">
              <a:buFont typeface="Wingdings" pitchFamily="2" charset="2"/>
              <a:buChar char="q"/>
            </a:pPr>
            <a:r>
              <a:rPr lang="es-ES" sz="2800" dirty="0"/>
              <a:t>Los médicos tienen que saber que </a:t>
            </a:r>
            <a:r>
              <a:rPr lang="es-ES" sz="2800" b="1" dirty="0"/>
              <a:t>esa </a:t>
            </a:r>
            <a:r>
              <a:rPr lang="es-ES" sz="2800" b="1" dirty="0" smtClean="0"/>
              <a:t>comercialización nunca </a:t>
            </a:r>
            <a:r>
              <a:rPr lang="es-ES" sz="2800" b="1" dirty="0"/>
              <a:t>les proporciona toda la información comparativa </a:t>
            </a:r>
            <a:r>
              <a:rPr lang="es-ES" sz="2800" b="1" dirty="0" smtClean="0"/>
              <a:t>necesaria </a:t>
            </a:r>
            <a:r>
              <a:rPr lang="es-ES" sz="2800" dirty="0" smtClean="0"/>
              <a:t>para </a:t>
            </a:r>
            <a:r>
              <a:rPr lang="es-ES" sz="2800" dirty="0"/>
              <a:t>prescribir de modo racional y </a:t>
            </a:r>
            <a:r>
              <a:rPr lang="es-ES" sz="2800" dirty="0" smtClean="0"/>
              <a:t>eficaz. </a:t>
            </a:r>
          </a:p>
          <a:p>
            <a:pPr algn="just"/>
            <a:endParaRPr lang="es-ES" sz="2800" dirty="0" smtClean="0"/>
          </a:p>
          <a:p>
            <a:pPr marL="457200" indent="-457200" algn="just">
              <a:buFont typeface="Wingdings" pitchFamily="2" charset="2"/>
              <a:buChar char="q"/>
            </a:pPr>
            <a:r>
              <a:rPr lang="es-ES" sz="2800" dirty="0" smtClean="0"/>
              <a:t>Es importante que los </a:t>
            </a:r>
            <a:r>
              <a:rPr lang="es-ES" sz="2800" b="1" dirty="0" smtClean="0"/>
              <a:t>estudiantes de </a:t>
            </a:r>
            <a:r>
              <a:rPr lang="es-ES" sz="2800" b="1" dirty="0"/>
              <a:t>medicina y los médicos jóvenes conozcan al </a:t>
            </a:r>
            <a:r>
              <a:rPr lang="es-ES" sz="2800" b="1" dirty="0" smtClean="0"/>
              <a:t>comienzo de </a:t>
            </a:r>
            <a:r>
              <a:rPr lang="es-ES" sz="2800" b="1" dirty="0"/>
              <a:t>su carrera el modo de evaluar el material </a:t>
            </a:r>
            <a:r>
              <a:rPr lang="es-ES" sz="2800" b="1" dirty="0" smtClean="0"/>
              <a:t>producido comercialmente</a:t>
            </a:r>
            <a:r>
              <a:rPr lang="es-ES" sz="2800" dirty="0" smtClean="0"/>
              <a:t> </a:t>
            </a:r>
            <a:r>
              <a:rPr lang="es-ES" sz="2800" dirty="0"/>
              <a:t>y de obtener fuentes de </a:t>
            </a:r>
            <a:r>
              <a:rPr lang="es-ES" sz="2800" dirty="0" smtClean="0"/>
              <a:t>información* que les </a:t>
            </a:r>
            <a:r>
              <a:rPr lang="es-ES" sz="2800" dirty="0"/>
              <a:t>permitan ser buenos profesionales.</a:t>
            </a:r>
          </a:p>
        </p:txBody>
      </p:sp>
      <p:sp>
        <p:nvSpPr>
          <p:cNvPr id="3" name="2 CuadroTexto"/>
          <p:cNvSpPr txBox="1"/>
          <p:nvPr/>
        </p:nvSpPr>
        <p:spPr>
          <a:xfrm>
            <a:off x="254833" y="329784"/>
            <a:ext cx="3522688" cy="646331"/>
          </a:xfrm>
          <a:prstGeom prst="rect">
            <a:avLst/>
          </a:prstGeom>
          <a:noFill/>
        </p:spPr>
        <p:txBody>
          <a:bodyPr wrap="square" rtlCol="0">
            <a:spAutoFit/>
          </a:bodyPr>
          <a:lstStyle/>
          <a:p>
            <a:r>
              <a:rPr lang="es-ES" sz="3600" b="1" dirty="0" smtClean="0">
                <a:solidFill>
                  <a:srgbClr val="FF0000"/>
                </a:solidFill>
              </a:rPr>
              <a:t>RECUERDEN…</a:t>
            </a:r>
            <a:endParaRPr lang="es-ES" sz="3600" b="1" dirty="0">
              <a:solidFill>
                <a:srgbClr val="FF0000"/>
              </a:solidFill>
            </a:endParaRPr>
          </a:p>
        </p:txBody>
      </p:sp>
      <p:sp>
        <p:nvSpPr>
          <p:cNvPr id="4" name="3 CuadroTexto"/>
          <p:cNvSpPr txBox="1"/>
          <p:nvPr/>
        </p:nvSpPr>
        <p:spPr>
          <a:xfrm>
            <a:off x="254833" y="6400800"/>
            <a:ext cx="11707318" cy="400110"/>
          </a:xfrm>
          <a:prstGeom prst="rect">
            <a:avLst/>
          </a:prstGeom>
          <a:noFill/>
        </p:spPr>
        <p:txBody>
          <a:bodyPr wrap="square" rtlCol="0">
            <a:spAutoFit/>
          </a:bodyPr>
          <a:lstStyle/>
          <a:p>
            <a:r>
              <a:rPr lang="es-ES" sz="2000" dirty="0" smtClean="0"/>
              <a:t>*ver fuentes de información en Libro de texto páginas 177 y 178.</a:t>
            </a:r>
            <a:endParaRPr lang="es-ES" sz="2000" dirty="0"/>
          </a:p>
        </p:txBody>
      </p:sp>
    </p:spTree>
    <p:extLst>
      <p:ext uri="{BB962C8B-B14F-4D97-AF65-F5344CB8AC3E}">
        <p14:creationId xmlns:p14="http://schemas.microsoft.com/office/powerpoint/2010/main" val="523098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91820" y="846161"/>
            <a:ext cx="10003809" cy="523220"/>
          </a:xfrm>
          <a:prstGeom prst="rect">
            <a:avLst/>
          </a:prstGeom>
          <a:noFill/>
        </p:spPr>
        <p:txBody>
          <a:bodyPr wrap="square" lIns="91431" tIns="45715" rIns="91431" bIns="45715" rtlCol="0">
            <a:spAutoFit/>
          </a:bodyPr>
          <a:lstStyle/>
          <a:p>
            <a:r>
              <a:rPr lang="es-ES" sz="2800" b="1" dirty="0"/>
              <a:t>PREGUNTAS DE AUTOEVALUACIÓN DEL ESTUDIO INDEPENDIENTE</a:t>
            </a:r>
          </a:p>
        </p:txBody>
      </p:sp>
      <p:graphicFrame>
        <p:nvGraphicFramePr>
          <p:cNvPr id="3" name="Tabla 2"/>
          <p:cNvGraphicFramePr>
            <a:graphicFrameLocks noGrp="1"/>
          </p:cNvGraphicFramePr>
          <p:nvPr>
            <p:extLst>
              <p:ext uri="{D42A27DB-BD31-4B8C-83A1-F6EECF244321}">
                <p14:modId xmlns:p14="http://schemas.microsoft.com/office/powerpoint/2010/main" val="3429730307"/>
              </p:ext>
            </p:extLst>
          </p:nvPr>
        </p:nvGraphicFramePr>
        <p:xfrm>
          <a:off x="238834" y="2541852"/>
          <a:ext cx="11566480" cy="4172457"/>
        </p:xfrm>
        <a:graphic>
          <a:graphicData uri="http://schemas.openxmlformats.org/drawingml/2006/table">
            <a:tbl>
              <a:tblPr firstRow="1" bandRow="1">
                <a:tableStyleId>{5C22544A-7EE6-4342-B048-85BDC9FD1C3A}</a:tableStyleId>
              </a:tblPr>
              <a:tblGrid>
                <a:gridCol w="3487005">
                  <a:extLst>
                    <a:ext uri="{9D8B030D-6E8A-4147-A177-3AD203B41FA5}">
                      <a16:colId xmlns:a16="http://schemas.microsoft.com/office/drawing/2014/main" val="20000"/>
                    </a:ext>
                  </a:extLst>
                </a:gridCol>
                <a:gridCol w="8079475">
                  <a:extLst>
                    <a:ext uri="{9D8B030D-6E8A-4147-A177-3AD203B41FA5}">
                      <a16:colId xmlns:a16="http://schemas.microsoft.com/office/drawing/2014/main" val="20001"/>
                    </a:ext>
                  </a:extLst>
                </a:gridCol>
              </a:tblGrid>
              <a:tr h="822960">
                <a:tc>
                  <a:txBody>
                    <a:bodyPr/>
                    <a:lstStyle/>
                    <a:p>
                      <a:pPr algn="ctr"/>
                      <a:r>
                        <a:rPr lang="es-ES" sz="2400" dirty="0" smtClean="0">
                          <a:solidFill>
                            <a:schemeClr val="tx1"/>
                          </a:solidFill>
                        </a:rPr>
                        <a:t>ETAPAS DEL PROCESO DE LA PRESCRIPCIÓN</a:t>
                      </a:r>
                      <a:endParaRPr lang="es-E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smtClean="0">
                          <a:solidFill>
                            <a:schemeClr val="tx1"/>
                          </a:solidFill>
                        </a:rPr>
                        <a:t>PASOS DE LA PRESCRIPCIÓN RAZONADA</a:t>
                      </a:r>
                    </a:p>
                    <a:p>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r>
                        <a:rPr lang="es-ES" sz="2400" dirty="0" smtClean="0"/>
                        <a:t>1.</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panose="020B0604020202020204" pitchFamily="34" charset="0"/>
                          <a:cs typeface="Arial" panose="020B0604020202020204" pitchFamily="34" charset="0"/>
                        </a:rPr>
                        <a:t>1.Definir el o los problemas del paciente.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rowSpan="2">
                  <a:txBody>
                    <a:bodyPr/>
                    <a:lstStyle/>
                    <a:p>
                      <a:endParaRPr lang="es-ES" sz="2400" dirty="0" smtClean="0"/>
                    </a:p>
                    <a:p>
                      <a:r>
                        <a:rPr lang="es-ES" sz="2400" dirty="0" smtClean="0"/>
                        <a:t>2. CONSIDERACIONES</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t>2. </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7737">
                <a:tc vMerge="1">
                  <a:txBody>
                    <a:bodyPr/>
                    <a:lstStyle/>
                    <a:p>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s-ES" sz="2400" dirty="0" smtClean="0">
                          <a:latin typeface="Arial" panose="020B0604020202020204" pitchFamily="34" charset="0"/>
                          <a:cs typeface="Arial" panose="020B0604020202020204" pitchFamily="34" charset="0"/>
                        </a:rPr>
                        <a:t>3.Diseñar un esquema terapéutico apropiado para el </a:t>
                      </a:r>
                      <a:r>
                        <a:rPr lang="es-ES" sz="2400" dirty="0" err="1" smtClean="0">
                          <a:latin typeface="Arial" panose="020B0604020202020204" pitchFamily="34" charset="0"/>
                          <a:cs typeface="Arial" panose="020B0604020202020204" pitchFamily="34" charset="0"/>
                        </a:rPr>
                        <a:t>pte.</a:t>
                      </a:r>
                      <a:r>
                        <a:rPr lang="es-ES" sz="2400" dirty="0" smtClean="0">
                          <a:latin typeface="Arial" panose="020B0604020202020204" pitchFamily="34" charset="0"/>
                          <a:cs typeface="Arial" panose="020B0604020202020204" pitchFamily="34" charset="0"/>
                        </a:rPr>
                        <a:t> </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r>
                        <a:rPr lang="es-ES" sz="2400" dirty="0" smtClean="0"/>
                        <a:t>3.</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200">
                <a:tc rowSpan="2">
                  <a:txBody>
                    <a:bodyPr/>
                    <a:lstStyle/>
                    <a:p>
                      <a:endParaRPr lang="es-E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22960">
                <a:tc vMerge="1">
                  <a:txBody>
                    <a:bodyPr/>
                    <a:lstStyle/>
                    <a:p>
                      <a:endParaRPr lang="es-E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panose="020B0604020202020204" pitchFamily="34" charset="0"/>
                          <a:cs typeface="Arial" panose="020B0604020202020204" pitchFamily="34" charset="0"/>
                        </a:rPr>
                        <a:t>6.Supervisar la evolución del tratamiento.</a:t>
                      </a:r>
                    </a:p>
                    <a:p>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CuadroTexto 3"/>
          <p:cNvSpPr txBox="1"/>
          <p:nvPr/>
        </p:nvSpPr>
        <p:spPr>
          <a:xfrm>
            <a:off x="375312" y="1492211"/>
            <a:ext cx="11218459" cy="954107"/>
          </a:xfrm>
          <a:prstGeom prst="rect">
            <a:avLst/>
          </a:prstGeom>
          <a:noFill/>
        </p:spPr>
        <p:txBody>
          <a:bodyPr wrap="square" lIns="91431" tIns="45715" rIns="91431" bIns="45715" rtlCol="0">
            <a:spAutoFit/>
          </a:bodyPr>
          <a:lstStyle/>
          <a:p>
            <a:pPr marL="285721" indent="-285721">
              <a:buFont typeface="Wingdings" panose="05000000000000000000" pitchFamily="2" charset="2"/>
              <a:buChar char="q"/>
            </a:pPr>
            <a:r>
              <a:rPr lang="es-ES" sz="2800" dirty="0"/>
              <a:t>Complete la siguiente tabla relacionada con las etapas del proceso de la prescripción y con los pasos de la prescripción razonada:</a:t>
            </a:r>
          </a:p>
        </p:txBody>
      </p:sp>
      <p:sp>
        <p:nvSpPr>
          <p:cNvPr id="5" name="CuadroTexto 4"/>
          <p:cNvSpPr txBox="1"/>
          <p:nvPr/>
        </p:nvSpPr>
        <p:spPr>
          <a:xfrm>
            <a:off x="1821974" y="77001"/>
            <a:ext cx="10508776" cy="646331"/>
          </a:xfrm>
          <a:prstGeom prst="rect">
            <a:avLst/>
          </a:prstGeom>
          <a:noFill/>
        </p:spPr>
        <p:txBody>
          <a:bodyPr wrap="square" lIns="91431" tIns="45715" rIns="91431" bIns="45715" rtlCol="0">
            <a:spAutoFit/>
          </a:bodyPr>
          <a:lstStyle/>
          <a:p>
            <a:r>
              <a:rPr lang="es-ES" sz="3600" b="1" dirty="0"/>
              <a:t>Orientación del estudio independiente</a:t>
            </a:r>
          </a:p>
        </p:txBody>
      </p:sp>
    </p:spTree>
    <p:extLst>
      <p:ext uri="{BB962C8B-B14F-4D97-AF65-F5344CB8AC3E}">
        <p14:creationId xmlns:p14="http://schemas.microsoft.com/office/powerpoint/2010/main" val="1436353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2638" y="95534"/>
            <a:ext cx="10003809" cy="523220"/>
          </a:xfrm>
          <a:prstGeom prst="rect">
            <a:avLst/>
          </a:prstGeom>
          <a:noFill/>
        </p:spPr>
        <p:txBody>
          <a:bodyPr wrap="square" lIns="91431" tIns="45715" rIns="91431" bIns="45715" rtlCol="0">
            <a:spAutoFit/>
          </a:bodyPr>
          <a:lstStyle/>
          <a:p>
            <a:r>
              <a:rPr lang="es-ES" sz="2800" b="1" dirty="0"/>
              <a:t>PREGUNTAS DE AUTOEVALUACIÓN DEL ESTUDIO INDEPENDIENTE</a:t>
            </a:r>
          </a:p>
        </p:txBody>
      </p:sp>
      <p:graphicFrame>
        <p:nvGraphicFramePr>
          <p:cNvPr id="3" name="Tabla 2"/>
          <p:cNvGraphicFramePr>
            <a:graphicFrameLocks noGrp="1"/>
          </p:cNvGraphicFramePr>
          <p:nvPr>
            <p:extLst>
              <p:ext uri="{D42A27DB-BD31-4B8C-83A1-F6EECF244321}">
                <p14:modId xmlns:p14="http://schemas.microsoft.com/office/powerpoint/2010/main" val="2226199238"/>
              </p:ext>
            </p:extLst>
          </p:nvPr>
        </p:nvGraphicFramePr>
        <p:xfrm>
          <a:off x="375311" y="1791225"/>
          <a:ext cx="11566480" cy="4126249"/>
        </p:xfrm>
        <a:graphic>
          <a:graphicData uri="http://schemas.openxmlformats.org/drawingml/2006/table">
            <a:tbl>
              <a:tblPr firstRow="1" bandRow="1">
                <a:tableStyleId>{5C22544A-7EE6-4342-B048-85BDC9FD1C3A}</a:tableStyleId>
              </a:tblPr>
              <a:tblGrid>
                <a:gridCol w="3568892">
                  <a:extLst>
                    <a:ext uri="{9D8B030D-6E8A-4147-A177-3AD203B41FA5}">
                      <a16:colId xmlns:a16="http://schemas.microsoft.com/office/drawing/2014/main" val="20000"/>
                    </a:ext>
                  </a:extLst>
                </a:gridCol>
                <a:gridCol w="7997588">
                  <a:extLst>
                    <a:ext uri="{9D8B030D-6E8A-4147-A177-3AD203B41FA5}">
                      <a16:colId xmlns:a16="http://schemas.microsoft.com/office/drawing/2014/main" val="20001"/>
                    </a:ext>
                  </a:extLst>
                </a:gridCol>
              </a:tblGrid>
              <a:tr h="822960">
                <a:tc>
                  <a:txBody>
                    <a:bodyPr/>
                    <a:lstStyle/>
                    <a:p>
                      <a:pPr algn="ctr"/>
                      <a:r>
                        <a:rPr lang="es-ES" sz="2400" dirty="0" smtClean="0">
                          <a:solidFill>
                            <a:schemeClr val="tx1"/>
                          </a:solidFill>
                        </a:rPr>
                        <a:t>ETAPAS DEL PROCESO DE LA PRESCRIPCIÓN</a:t>
                      </a:r>
                      <a:endParaRPr lang="es-E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smtClean="0">
                          <a:solidFill>
                            <a:schemeClr val="tx1"/>
                          </a:solidFill>
                        </a:rPr>
                        <a:t>PASOS DE LA PRESCRIPCIÓN RAZONADA</a:t>
                      </a:r>
                    </a:p>
                    <a:p>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r>
                        <a:rPr lang="es-ES" sz="2400" dirty="0" smtClean="0"/>
                        <a:t>1.DECISIONES</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panose="020B0604020202020204" pitchFamily="34" charset="0"/>
                          <a:cs typeface="Arial" panose="020B0604020202020204" pitchFamily="34" charset="0"/>
                        </a:rPr>
                        <a:t>1.Definir el o los problemas del paciente.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rowSpan="2">
                  <a:txBody>
                    <a:bodyPr/>
                    <a:lstStyle/>
                    <a:p>
                      <a:r>
                        <a:rPr lang="es-ES" sz="2400" dirty="0" smtClean="0"/>
                        <a:t>2.CONSIDERACIONES</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panose="020B0604020202020204" pitchFamily="34" charset="0"/>
                          <a:cs typeface="Arial" panose="020B0604020202020204" pitchFamily="34" charset="0"/>
                        </a:rPr>
                        <a:t>2.Especificar los objetivos terapéuticos.</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51529">
                <a:tc vMerge="1">
                  <a:txBody>
                    <a:bodyPr/>
                    <a:lstStyle/>
                    <a:p>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s-ES" sz="2400" dirty="0" smtClean="0">
                          <a:latin typeface="Arial" panose="020B0604020202020204" pitchFamily="34" charset="0"/>
                          <a:cs typeface="Arial" panose="020B0604020202020204" pitchFamily="34" charset="0"/>
                        </a:rPr>
                        <a:t>3.Diseñar un esquema terapéutico apropiado para el </a:t>
                      </a:r>
                      <a:r>
                        <a:rPr lang="es-ES" sz="2400" dirty="0" err="1" smtClean="0">
                          <a:latin typeface="Arial" panose="020B0604020202020204" pitchFamily="34" charset="0"/>
                          <a:cs typeface="Arial" panose="020B0604020202020204" pitchFamily="34" charset="0"/>
                        </a:rPr>
                        <a:t>pte.</a:t>
                      </a:r>
                      <a:r>
                        <a:rPr lang="es-ES" sz="2400" dirty="0" smtClean="0">
                          <a:latin typeface="Arial" panose="020B0604020202020204" pitchFamily="34" charset="0"/>
                          <a:cs typeface="Arial" panose="020B0604020202020204" pitchFamily="34" charset="0"/>
                        </a:rPr>
                        <a:t> </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200">
                <a:tc row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s-ES" sz="2400" dirty="0" smtClean="0"/>
                        <a:t>3.ACCIONES</a:t>
                      </a:r>
                    </a:p>
                    <a:p>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panose="020B0604020202020204" pitchFamily="34" charset="0"/>
                          <a:cs typeface="Arial" panose="020B0604020202020204" pitchFamily="34" charset="0"/>
                        </a:rPr>
                        <a:t>4.Escribir la receta (iniciar el</a:t>
                      </a:r>
                      <a:r>
                        <a:rPr lang="es-ES" sz="2400" baseline="0" dirty="0" smtClean="0">
                          <a:latin typeface="Arial" panose="020B0604020202020204" pitchFamily="34" charset="0"/>
                          <a:cs typeface="Arial" panose="020B0604020202020204" pitchFamily="34" charset="0"/>
                        </a:rPr>
                        <a:t> </a:t>
                      </a:r>
                      <a:r>
                        <a:rPr lang="es-ES" sz="2400" baseline="0" dirty="0" err="1" smtClean="0">
                          <a:latin typeface="Arial" panose="020B0604020202020204" pitchFamily="34" charset="0"/>
                          <a:cs typeface="Arial" panose="020B0604020202020204" pitchFamily="34" charset="0"/>
                        </a:rPr>
                        <a:t>t</a:t>
                      </a:r>
                      <a:r>
                        <a:rPr lang="es-ES" sz="2400" dirty="0" err="1" smtClean="0">
                          <a:latin typeface="Arial" panose="020B0604020202020204" pitchFamily="34" charset="0"/>
                          <a:cs typeface="Arial" panose="020B0604020202020204" pitchFamily="34" charset="0"/>
                        </a:rPr>
                        <a:t>to</a:t>
                      </a:r>
                      <a:r>
                        <a:rPr lang="es-ES" sz="2400" dirty="0" smtClean="0">
                          <a:latin typeface="Arial" panose="020B0604020202020204" pitchFamily="34" charset="0"/>
                          <a:cs typeface="Arial" panose="020B0604020202020204" pitchFamily="34" charset="0"/>
                        </a:rPr>
                        <a:t>) y el método.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200">
                <a:tc vMerge="1">
                  <a:txBody>
                    <a:bodyPr/>
                    <a:lstStyle/>
                    <a:p>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panose="020B0604020202020204" pitchFamily="34" charset="0"/>
                          <a:cs typeface="Arial" panose="020B0604020202020204" pitchFamily="34" charset="0"/>
                        </a:rPr>
                        <a:t>5.Brindar información, instrucciones y advertencias.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22960">
                <a:tc vMerge="1">
                  <a:txBody>
                    <a:bodyPr/>
                    <a:lstStyle/>
                    <a:p>
                      <a:endParaRPr lang="es-E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panose="020B0604020202020204" pitchFamily="34" charset="0"/>
                          <a:cs typeface="Arial" panose="020B0604020202020204" pitchFamily="34" charset="0"/>
                        </a:rPr>
                        <a:t>6.Supervisar la evolución del tratamiento.</a:t>
                      </a:r>
                    </a:p>
                    <a:p>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CuadroTexto 3"/>
          <p:cNvSpPr txBox="1"/>
          <p:nvPr/>
        </p:nvSpPr>
        <p:spPr>
          <a:xfrm>
            <a:off x="375312" y="618754"/>
            <a:ext cx="11218459" cy="954107"/>
          </a:xfrm>
          <a:prstGeom prst="rect">
            <a:avLst/>
          </a:prstGeom>
          <a:noFill/>
        </p:spPr>
        <p:txBody>
          <a:bodyPr wrap="square" lIns="91431" tIns="45715" rIns="91431" bIns="45715" rtlCol="0">
            <a:spAutoFit/>
          </a:bodyPr>
          <a:lstStyle/>
          <a:p>
            <a:pPr marL="285721" indent="-285721">
              <a:buFont typeface="Wingdings" panose="05000000000000000000" pitchFamily="2" charset="2"/>
              <a:buChar char="q"/>
            </a:pPr>
            <a:r>
              <a:rPr lang="es-ES" sz="2800" dirty="0"/>
              <a:t>Complete la siguiente tabla relacionada con las etapas del proceso de la prescripción y con los pasos de la prescripción razonada:</a:t>
            </a:r>
          </a:p>
        </p:txBody>
      </p:sp>
    </p:spTree>
    <p:extLst>
      <p:ext uri="{BB962C8B-B14F-4D97-AF65-F5344CB8AC3E}">
        <p14:creationId xmlns:p14="http://schemas.microsoft.com/office/powerpoint/2010/main" val="425616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8364" y="518615"/>
            <a:ext cx="11846257" cy="1077218"/>
          </a:xfrm>
          <a:prstGeom prst="rect">
            <a:avLst/>
          </a:prstGeom>
          <a:noFill/>
        </p:spPr>
        <p:txBody>
          <a:bodyPr wrap="square" lIns="91431" tIns="45715" rIns="91431" bIns="45715" rtlCol="0">
            <a:spAutoFit/>
          </a:bodyPr>
          <a:lstStyle/>
          <a:p>
            <a:pPr marL="285721" indent="-285721">
              <a:buFont typeface="Wingdings" panose="05000000000000000000" pitchFamily="2" charset="2"/>
              <a:buChar char="q"/>
            </a:pPr>
            <a:r>
              <a:rPr lang="es-ES" sz="3200" dirty="0"/>
              <a:t>Mencione los tipos de prescripción irracional y explique uno de ellos.</a:t>
            </a:r>
          </a:p>
        </p:txBody>
      </p:sp>
      <p:sp>
        <p:nvSpPr>
          <p:cNvPr id="3" name="CuadroTexto 2"/>
          <p:cNvSpPr txBox="1"/>
          <p:nvPr/>
        </p:nvSpPr>
        <p:spPr>
          <a:xfrm>
            <a:off x="341195" y="1978925"/>
            <a:ext cx="11232107" cy="3539430"/>
          </a:xfrm>
          <a:prstGeom prst="rect">
            <a:avLst/>
          </a:prstGeom>
          <a:noFill/>
        </p:spPr>
        <p:txBody>
          <a:bodyPr wrap="square" lIns="91431" tIns="45715" rIns="91431" bIns="45715" rtlCol="0">
            <a:spAutoFit/>
          </a:bodyPr>
          <a:lstStyle/>
          <a:p>
            <a:r>
              <a:rPr lang="es-ES" sz="3200" u="sng" dirty="0">
                <a:solidFill>
                  <a:srgbClr val="FF0000"/>
                </a:solidFill>
              </a:rPr>
              <a:t>RESPUESTA:</a:t>
            </a:r>
          </a:p>
          <a:p>
            <a:r>
              <a:rPr lang="es-ES" sz="3200" dirty="0">
                <a:solidFill>
                  <a:srgbClr val="FF0000"/>
                </a:solidFill>
              </a:rPr>
              <a:t>Los tipos son: incorrecta, </a:t>
            </a:r>
            <a:r>
              <a:rPr lang="es-ES" sz="3200" dirty="0" err="1">
                <a:solidFill>
                  <a:srgbClr val="FF0000"/>
                </a:solidFill>
              </a:rPr>
              <a:t>submedicación</a:t>
            </a:r>
            <a:r>
              <a:rPr lang="es-ES" sz="3200" dirty="0">
                <a:solidFill>
                  <a:srgbClr val="FF0000"/>
                </a:solidFill>
              </a:rPr>
              <a:t>, excesiva y múltiple.</a:t>
            </a:r>
          </a:p>
          <a:p>
            <a:endParaRPr lang="es-ES" sz="3200" dirty="0">
              <a:solidFill>
                <a:srgbClr val="FF0000"/>
              </a:solidFill>
            </a:endParaRPr>
          </a:p>
          <a:p>
            <a:pPr algn="just"/>
            <a:r>
              <a:rPr lang="es-ES" sz="3200" dirty="0">
                <a:solidFill>
                  <a:srgbClr val="FF0000"/>
                </a:solidFill>
              </a:rPr>
              <a:t>Excesiva:  </a:t>
            </a:r>
            <a:r>
              <a:rPr lang="es-ES" sz="3200" b="1" dirty="0">
                <a:latin typeface="Arial" panose="020B0604020202020204" pitchFamily="34" charset="0"/>
                <a:cs typeface="Arial" panose="020B0604020202020204" pitchFamily="34" charset="0"/>
              </a:rPr>
              <a:t>administración de dosis altas innecesarias o prescripción por largos períodos, como ocurre con el uso de benzodiacepinas para el insomnio.</a:t>
            </a:r>
          </a:p>
          <a:p>
            <a:endParaRPr lang="es-ES" sz="3200" dirty="0">
              <a:solidFill>
                <a:srgbClr val="FF0000"/>
              </a:solidFill>
            </a:endParaRPr>
          </a:p>
        </p:txBody>
      </p:sp>
    </p:spTree>
    <p:extLst>
      <p:ext uri="{BB962C8B-B14F-4D97-AF65-F5344CB8AC3E}">
        <p14:creationId xmlns:p14="http://schemas.microsoft.com/office/powerpoint/2010/main" val="2245727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9518" y="1495399"/>
            <a:ext cx="11682483" cy="5262979"/>
          </a:xfrm>
          <a:prstGeom prst="rect">
            <a:avLst/>
          </a:prstGeom>
        </p:spPr>
        <p:txBody>
          <a:bodyPr wrap="square" lIns="91431" tIns="45715" rIns="91431" bIns="45715">
            <a:spAutoFit/>
          </a:bodyPr>
          <a:lstStyle/>
          <a:p>
            <a:pPr algn="just"/>
            <a:r>
              <a:rPr lang="es-ES" sz="2800" dirty="0">
                <a:cs typeface="Arial" panose="020B0604020202020204" pitchFamily="34" charset="0"/>
              </a:rPr>
              <a:t>___Tienen mayor proporción de agua corporal, los fármacos hidrosolubles se disuelven más y se necesitan dosis superiores de estos.</a:t>
            </a:r>
          </a:p>
          <a:p>
            <a:pPr algn="just"/>
            <a:r>
              <a:rPr lang="es-ES" sz="2800" dirty="0">
                <a:solidFill>
                  <a:schemeClr val="dk1"/>
                </a:solidFill>
                <a:cs typeface="Arial" panose="020B0604020202020204" pitchFamily="34" charset="0"/>
              </a:rPr>
              <a:t>___Hay aumento de la proporción de grasa y disminución de la de agua, así como disminución de la albúmina. </a:t>
            </a:r>
          </a:p>
          <a:p>
            <a:pPr algn="just"/>
            <a:r>
              <a:rPr lang="es-ES" sz="2800" dirty="0">
                <a:cs typeface="Arial" panose="020B0604020202020204" pitchFamily="34" charset="0"/>
              </a:rPr>
              <a:t> ___Se altera la absorción </a:t>
            </a:r>
            <a:r>
              <a:rPr lang="es-ES" sz="2800" dirty="0">
                <a:solidFill>
                  <a:schemeClr val="dk1"/>
                </a:solidFill>
                <a:cs typeface="Arial" panose="020B0604020202020204" pitchFamily="34" charset="0"/>
              </a:rPr>
              <a:t>por disminución de la producción de ácido gástrico, del área de absorción y  del vaciamiento gástrico, entre otros factores.</a:t>
            </a:r>
          </a:p>
          <a:p>
            <a:pPr algn="just"/>
            <a:r>
              <a:rPr lang="es-ES" sz="2800" dirty="0">
                <a:solidFill>
                  <a:schemeClr val="dk1"/>
                </a:solidFill>
                <a:cs typeface="Arial" panose="020B0604020202020204" pitchFamily="34" charset="0"/>
              </a:rPr>
              <a:t>___Disminuye la secreción gástrica y aumenta la secreción de moco (eleva el pH gástrico), hay aumento del flujo sanguíneo intestinal.</a:t>
            </a:r>
          </a:p>
          <a:p>
            <a:pPr algn="just"/>
            <a:r>
              <a:rPr lang="es-ES" sz="2800" dirty="0">
                <a:solidFill>
                  <a:schemeClr val="dk1"/>
                </a:solidFill>
              </a:rPr>
              <a:t>__Inmadurez de los sistemas enzimáticos </a:t>
            </a:r>
            <a:r>
              <a:rPr lang="es-ES" sz="2800" dirty="0" err="1">
                <a:solidFill>
                  <a:schemeClr val="dk1"/>
                </a:solidFill>
              </a:rPr>
              <a:t>inactivadores</a:t>
            </a:r>
            <a:r>
              <a:rPr lang="es-ES" sz="2800" dirty="0">
                <a:solidFill>
                  <a:schemeClr val="dk1"/>
                </a:solidFill>
              </a:rPr>
              <a:t> de fármacos y existencia de rutas alternativas del metabolismo.</a:t>
            </a:r>
            <a:endParaRPr lang="es-ES" sz="2800" dirty="0"/>
          </a:p>
          <a:p>
            <a:pPr algn="just"/>
            <a:r>
              <a:rPr lang="es-ES" sz="2800" dirty="0">
                <a:solidFill>
                  <a:schemeClr val="dk1"/>
                </a:solidFill>
              </a:rPr>
              <a:t>___Disminución de la secreción tubular y del filtrado glomerular. </a:t>
            </a:r>
          </a:p>
          <a:p>
            <a:pPr algn="just"/>
            <a:r>
              <a:rPr lang="es-ES" sz="2800" dirty="0">
                <a:solidFill>
                  <a:schemeClr val="dk1"/>
                </a:solidFill>
              </a:rPr>
              <a:t>___Aumento transitorio del filtrado glomerular y del flujo sanguíneo renal. </a:t>
            </a:r>
            <a:endParaRPr lang="es-ES" sz="2800" dirty="0"/>
          </a:p>
        </p:txBody>
      </p:sp>
      <p:sp>
        <p:nvSpPr>
          <p:cNvPr id="4" name="CuadroTexto 3"/>
          <p:cNvSpPr txBox="1"/>
          <p:nvPr/>
        </p:nvSpPr>
        <p:spPr>
          <a:xfrm>
            <a:off x="122831" y="110405"/>
            <a:ext cx="11859904" cy="1384995"/>
          </a:xfrm>
          <a:prstGeom prst="rect">
            <a:avLst/>
          </a:prstGeom>
          <a:noFill/>
        </p:spPr>
        <p:txBody>
          <a:bodyPr wrap="square" lIns="91431" tIns="45715" rIns="91431" bIns="45715" rtlCol="0">
            <a:spAutoFit/>
          </a:bodyPr>
          <a:lstStyle/>
          <a:p>
            <a:pPr marL="285721" indent="-285721" algn="just">
              <a:buFont typeface="Wingdings" panose="05000000000000000000" pitchFamily="2" charset="2"/>
              <a:buChar char="q"/>
            </a:pPr>
            <a:r>
              <a:rPr lang="es-ES" sz="2800" b="1" dirty="0"/>
              <a:t>Identifique a cual de las poblaciones especiales corresponden los siguientes cambios farmacocinéticos. Utilice la letra </a:t>
            </a:r>
            <a:r>
              <a:rPr lang="es-ES" sz="2800" b="1" u="sng" dirty="0"/>
              <a:t>N para los niños</a:t>
            </a:r>
            <a:r>
              <a:rPr lang="es-ES" sz="2800" b="1" dirty="0"/>
              <a:t>, </a:t>
            </a:r>
            <a:r>
              <a:rPr lang="es-ES" sz="2800" b="1" u="sng" dirty="0"/>
              <a:t>A para los ancianos </a:t>
            </a:r>
            <a:r>
              <a:rPr lang="es-ES" sz="2800" b="1" dirty="0"/>
              <a:t>y </a:t>
            </a:r>
            <a:r>
              <a:rPr lang="es-ES" sz="2800" b="1" u="sng" dirty="0"/>
              <a:t>E para las embarazadas.</a:t>
            </a:r>
          </a:p>
        </p:txBody>
      </p:sp>
    </p:spTree>
    <p:extLst>
      <p:ext uri="{BB962C8B-B14F-4D97-AF65-F5344CB8AC3E}">
        <p14:creationId xmlns:p14="http://schemas.microsoft.com/office/powerpoint/2010/main" val="2296405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9518" y="1495399"/>
            <a:ext cx="11682483" cy="5262979"/>
          </a:xfrm>
          <a:prstGeom prst="rect">
            <a:avLst/>
          </a:prstGeom>
        </p:spPr>
        <p:txBody>
          <a:bodyPr wrap="square" lIns="91431" tIns="45715" rIns="91431" bIns="45715">
            <a:spAutoFit/>
          </a:bodyPr>
          <a:lstStyle/>
          <a:p>
            <a:pPr algn="just"/>
            <a:r>
              <a:rPr lang="es-ES" sz="2800" dirty="0">
                <a:cs typeface="Arial" panose="020B0604020202020204" pitchFamily="34" charset="0"/>
              </a:rPr>
              <a:t>_</a:t>
            </a:r>
            <a:r>
              <a:rPr lang="es-ES" sz="2800" dirty="0" err="1">
                <a:cs typeface="Arial" panose="020B0604020202020204" pitchFamily="34" charset="0"/>
              </a:rPr>
              <a:t>N__Tienen</a:t>
            </a:r>
            <a:r>
              <a:rPr lang="es-ES" sz="2800" dirty="0">
                <a:cs typeface="Arial" panose="020B0604020202020204" pitchFamily="34" charset="0"/>
              </a:rPr>
              <a:t> mayor proporción de agua corporal, los fármacos hidrosolubles se disuelven más y se necesitan dosis superiores de estos.</a:t>
            </a:r>
          </a:p>
          <a:p>
            <a:pPr algn="just"/>
            <a:r>
              <a:rPr lang="es-ES" sz="2800" dirty="0">
                <a:solidFill>
                  <a:schemeClr val="dk1"/>
                </a:solidFill>
                <a:cs typeface="Arial" panose="020B0604020202020204" pitchFamily="34" charset="0"/>
              </a:rPr>
              <a:t>_</a:t>
            </a:r>
            <a:r>
              <a:rPr lang="es-ES" sz="2800" dirty="0" err="1">
                <a:solidFill>
                  <a:schemeClr val="dk1"/>
                </a:solidFill>
                <a:cs typeface="Arial" panose="020B0604020202020204" pitchFamily="34" charset="0"/>
              </a:rPr>
              <a:t>A__Hay</a:t>
            </a:r>
            <a:r>
              <a:rPr lang="es-ES" sz="2800" dirty="0">
                <a:solidFill>
                  <a:schemeClr val="dk1"/>
                </a:solidFill>
                <a:cs typeface="Arial" panose="020B0604020202020204" pitchFamily="34" charset="0"/>
              </a:rPr>
              <a:t> aumento de la proporción de grasa y disminución de la de agua, así como disminución de la albúmina. </a:t>
            </a:r>
          </a:p>
          <a:p>
            <a:pPr algn="just"/>
            <a:r>
              <a:rPr lang="es-ES" sz="2800" dirty="0">
                <a:cs typeface="Arial" panose="020B0604020202020204" pitchFamily="34" charset="0"/>
              </a:rPr>
              <a:t> _</a:t>
            </a:r>
            <a:r>
              <a:rPr lang="es-ES" sz="2800" dirty="0" err="1">
                <a:cs typeface="Arial" panose="020B0604020202020204" pitchFamily="34" charset="0"/>
              </a:rPr>
              <a:t>A__Se</a:t>
            </a:r>
            <a:r>
              <a:rPr lang="es-ES" sz="2800" dirty="0">
                <a:cs typeface="Arial" panose="020B0604020202020204" pitchFamily="34" charset="0"/>
              </a:rPr>
              <a:t> altera la absorción </a:t>
            </a:r>
            <a:r>
              <a:rPr lang="es-ES" sz="2800" dirty="0">
                <a:solidFill>
                  <a:schemeClr val="dk1"/>
                </a:solidFill>
                <a:cs typeface="Arial" panose="020B0604020202020204" pitchFamily="34" charset="0"/>
              </a:rPr>
              <a:t>por disminución de la producción de ácido gástrico, del área de absorción y  del vaciamiento gástrico, entre otros factores.</a:t>
            </a:r>
          </a:p>
          <a:p>
            <a:pPr algn="just"/>
            <a:r>
              <a:rPr lang="es-ES" sz="2800" dirty="0">
                <a:solidFill>
                  <a:schemeClr val="dk1"/>
                </a:solidFill>
                <a:cs typeface="Arial" panose="020B0604020202020204" pitchFamily="34" charset="0"/>
              </a:rPr>
              <a:t>_</a:t>
            </a:r>
            <a:r>
              <a:rPr lang="es-ES" sz="2800" dirty="0" err="1">
                <a:solidFill>
                  <a:schemeClr val="dk1"/>
                </a:solidFill>
                <a:cs typeface="Arial" panose="020B0604020202020204" pitchFamily="34" charset="0"/>
              </a:rPr>
              <a:t>E__Disminuye</a:t>
            </a:r>
            <a:r>
              <a:rPr lang="es-ES" sz="2800" dirty="0">
                <a:solidFill>
                  <a:schemeClr val="dk1"/>
                </a:solidFill>
                <a:cs typeface="Arial" panose="020B0604020202020204" pitchFamily="34" charset="0"/>
              </a:rPr>
              <a:t> la secreción gástrica y aumenta la secreción de moco (eleva el pH gástrico), hay aumento del flujo sanguíneo intestinal.</a:t>
            </a:r>
          </a:p>
          <a:p>
            <a:pPr algn="just"/>
            <a:r>
              <a:rPr lang="es-ES" sz="2800" dirty="0">
                <a:solidFill>
                  <a:schemeClr val="dk1"/>
                </a:solidFill>
              </a:rPr>
              <a:t>_</a:t>
            </a:r>
            <a:r>
              <a:rPr lang="es-ES" sz="2800" dirty="0" err="1">
                <a:solidFill>
                  <a:schemeClr val="dk1"/>
                </a:solidFill>
              </a:rPr>
              <a:t>N_Inmadurez</a:t>
            </a:r>
            <a:r>
              <a:rPr lang="es-ES" sz="2800" dirty="0">
                <a:solidFill>
                  <a:schemeClr val="dk1"/>
                </a:solidFill>
              </a:rPr>
              <a:t> de los sistemas enzimáticos </a:t>
            </a:r>
            <a:r>
              <a:rPr lang="es-ES" sz="2800" dirty="0" err="1">
                <a:solidFill>
                  <a:schemeClr val="dk1"/>
                </a:solidFill>
              </a:rPr>
              <a:t>inactivadores</a:t>
            </a:r>
            <a:r>
              <a:rPr lang="es-ES" sz="2800" dirty="0">
                <a:solidFill>
                  <a:schemeClr val="dk1"/>
                </a:solidFill>
              </a:rPr>
              <a:t> de fármacos y existencia de rutas alternativas del metabolismo.</a:t>
            </a:r>
            <a:endParaRPr lang="es-ES" sz="2800" dirty="0"/>
          </a:p>
          <a:p>
            <a:pPr algn="just"/>
            <a:r>
              <a:rPr lang="es-ES" sz="2800" dirty="0">
                <a:solidFill>
                  <a:schemeClr val="dk1"/>
                </a:solidFill>
              </a:rPr>
              <a:t>_</a:t>
            </a:r>
            <a:r>
              <a:rPr lang="es-ES" sz="2800" dirty="0" err="1">
                <a:solidFill>
                  <a:schemeClr val="dk1"/>
                </a:solidFill>
              </a:rPr>
              <a:t>A__Disminución</a:t>
            </a:r>
            <a:r>
              <a:rPr lang="es-ES" sz="2800" dirty="0">
                <a:solidFill>
                  <a:schemeClr val="dk1"/>
                </a:solidFill>
              </a:rPr>
              <a:t> de la secreción tubular y del filtrado glomerular. </a:t>
            </a:r>
          </a:p>
          <a:p>
            <a:pPr algn="just"/>
            <a:r>
              <a:rPr lang="es-ES" sz="2800" dirty="0">
                <a:solidFill>
                  <a:schemeClr val="dk1"/>
                </a:solidFill>
              </a:rPr>
              <a:t>_</a:t>
            </a:r>
            <a:r>
              <a:rPr lang="es-ES" sz="2800" dirty="0" err="1">
                <a:solidFill>
                  <a:schemeClr val="dk1"/>
                </a:solidFill>
              </a:rPr>
              <a:t>E__Aumento</a:t>
            </a:r>
            <a:r>
              <a:rPr lang="es-ES" sz="2800" dirty="0">
                <a:solidFill>
                  <a:schemeClr val="dk1"/>
                </a:solidFill>
              </a:rPr>
              <a:t> transitorio del filtrado glomerular y del flujo sanguíneo renal. </a:t>
            </a:r>
            <a:endParaRPr lang="es-ES" sz="2800" dirty="0"/>
          </a:p>
        </p:txBody>
      </p:sp>
      <p:sp>
        <p:nvSpPr>
          <p:cNvPr id="4" name="CuadroTexto 3"/>
          <p:cNvSpPr txBox="1"/>
          <p:nvPr/>
        </p:nvSpPr>
        <p:spPr>
          <a:xfrm>
            <a:off x="122831" y="110405"/>
            <a:ext cx="11859904" cy="1384995"/>
          </a:xfrm>
          <a:prstGeom prst="rect">
            <a:avLst/>
          </a:prstGeom>
          <a:noFill/>
        </p:spPr>
        <p:txBody>
          <a:bodyPr wrap="square" lIns="91431" tIns="45715" rIns="91431" bIns="45715" rtlCol="0">
            <a:spAutoFit/>
          </a:bodyPr>
          <a:lstStyle/>
          <a:p>
            <a:pPr marL="285721" indent="-285721" algn="just">
              <a:buFont typeface="Wingdings" panose="05000000000000000000" pitchFamily="2" charset="2"/>
              <a:buChar char="q"/>
            </a:pPr>
            <a:r>
              <a:rPr lang="es-ES" sz="2800" b="1" dirty="0"/>
              <a:t>Identifique a cual de las poblaciones especiales corresponden los siguientes cambios farmacocinéticos. Utilice la letra </a:t>
            </a:r>
            <a:r>
              <a:rPr lang="es-ES" sz="2800" b="1" u="sng" dirty="0"/>
              <a:t>N para los niños</a:t>
            </a:r>
            <a:r>
              <a:rPr lang="es-ES" sz="2800" b="1" dirty="0"/>
              <a:t>, </a:t>
            </a:r>
            <a:r>
              <a:rPr lang="es-ES" sz="2800" b="1" u="sng" dirty="0"/>
              <a:t>A para los ancianos </a:t>
            </a:r>
            <a:r>
              <a:rPr lang="es-ES" sz="2800" b="1" dirty="0"/>
              <a:t>y </a:t>
            </a:r>
            <a:r>
              <a:rPr lang="es-ES" sz="2800" b="1" u="sng" dirty="0"/>
              <a:t>E para las embarazadas.</a:t>
            </a:r>
          </a:p>
        </p:txBody>
      </p:sp>
    </p:spTree>
    <p:extLst>
      <p:ext uri="{BB962C8B-B14F-4D97-AF65-F5344CB8AC3E}">
        <p14:creationId xmlns:p14="http://schemas.microsoft.com/office/powerpoint/2010/main" val="1528340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875" y="18864"/>
            <a:ext cx="4382125" cy="410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314793" y="5309858"/>
            <a:ext cx="11599703" cy="1384984"/>
          </a:xfrm>
          <a:prstGeom prst="rect">
            <a:avLst/>
          </a:prstGeom>
        </p:spPr>
        <p:txBody>
          <a:bodyPr wrap="square" lIns="91431" tIns="45715" rIns="91431" bIns="45715">
            <a:spAutoFit/>
          </a:bodyPr>
          <a:lstStyle/>
          <a:p>
            <a:pPr algn="ctr">
              <a:lnSpc>
                <a:spcPct val="150000"/>
              </a:lnSpc>
              <a:spcAft>
                <a:spcPts val="1800"/>
              </a:spcAft>
            </a:pPr>
            <a:r>
              <a:rPr lang="es-ES" sz="2800" b="1" dirty="0">
                <a:solidFill>
                  <a:srgbClr val="FF0000"/>
                </a:solidFill>
                <a:latin typeface="Arial" panose="020B0604020202020204" pitchFamily="34" charset="0"/>
                <a:cs typeface="Arial" panose="020B0604020202020204" pitchFamily="34" charset="0"/>
              </a:rPr>
              <a:t>LA PRESCRIPCIÓN IRRACIONAL ES UNA "ENFERMEDAD" DIFÍCIL DE TRATAR, LA PREVENCIÓN ES POSIBLE.</a:t>
            </a:r>
          </a:p>
        </p:txBody>
      </p:sp>
      <p:sp>
        <p:nvSpPr>
          <p:cNvPr id="3" name="2 Rectángulo"/>
          <p:cNvSpPr/>
          <p:nvPr/>
        </p:nvSpPr>
        <p:spPr>
          <a:xfrm>
            <a:off x="314793" y="364637"/>
            <a:ext cx="7270230" cy="4832082"/>
          </a:xfrm>
          <a:prstGeom prst="rect">
            <a:avLst/>
          </a:prstGeom>
        </p:spPr>
        <p:txBody>
          <a:bodyPr wrap="square" lIns="91431" tIns="45715" rIns="91431" bIns="45715">
            <a:spAutoFit/>
          </a:bodyPr>
          <a:lstStyle/>
          <a:p>
            <a:pPr algn="ctr">
              <a:spcAft>
                <a:spcPts val="600"/>
              </a:spcAft>
            </a:pPr>
            <a:r>
              <a:rPr lang="es-ES" sz="4400" dirty="0">
                <a:solidFill>
                  <a:prstClr val="black"/>
                </a:solidFill>
                <a:latin typeface="Arial" panose="020B0604020202020204" pitchFamily="34" charset="0"/>
                <a:cs typeface="Arial" panose="020B0604020202020204" pitchFamily="34" charset="0"/>
              </a:rPr>
              <a:t>Tanto en los países desarrollados como en desarrollo, </a:t>
            </a:r>
            <a:r>
              <a:rPr lang="es-ES" sz="4400" b="1" dirty="0">
                <a:solidFill>
                  <a:prstClr val="black"/>
                </a:solidFill>
                <a:latin typeface="Arial" panose="020B0604020202020204" pitchFamily="34" charset="0"/>
                <a:cs typeface="Arial" panose="020B0604020202020204" pitchFamily="34" charset="0"/>
              </a:rPr>
              <a:t>el tratamiento </a:t>
            </a:r>
            <a:r>
              <a:rPr lang="es-ES" sz="4400" b="1" dirty="0" smtClean="0">
                <a:solidFill>
                  <a:prstClr val="black"/>
                </a:solidFill>
                <a:latin typeface="Arial" panose="020B0604020202020204" pitchFamily="34" charset="0"/>
                <a:cs typeface="Arial" panose="020B0604020202020204" pitchFamily="34" charset="0"/>
              </a:rPr>
              <a:t>ineficaz, innecesario, inseguro y costoso </a:t>
            </a:r>
            <a:r>
              <a:rPr lang="es-ES" sz="4400" b="1" dirty="0">
                <a:solidFill>
                  <a:prstClr val="black"/>
                </a:solidFill>
                <a:latin typeface="Arial" panose="020B0604020202020204" pitchFamily="34" charset="0"/>
                <a:cs typeface="Arial" panose="020B0604020202020204" pitchFamily="34" charset="0"/>
              </a:rPr>
              <a:t>es frecuente, y causa a veces graves efectos adversos. </a:t>
            </a:r>
          </a:p>
        </p:txBody>
      </p:sp>
    </p:spTree>
    <p:extLst>
      <p:ext uri="{BB962C8B-B14F-4D97-AF65-F5344CB8AC3E}">
        <p14:creationId xmlns:p14="http://schemas.microsoft.com/office/powerpoint/2010/main" val="1553761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3899" y="177422"/>
            <a:ext cx="11546006" cy="6001643"/>
          </a:xfrm>
          <a:prstGeom prst="rect">
            <a:avLst/>
          </a:prstGeom>
          <a:noFill/>
        </p:spPr>
        <p:txBody>
          <a:bodyPr wrap="square" lIns="91431" tIns="45715" rIns="91431" bIns="45715" rtlCol="0">
            <a:spAutoFit/>
          </a:bodyPr>
          <a:lstStyle/>
          <a:p>
            <a:pPr marL="285721" indent="-285721" algn="just">
              <a:spcBef>
                <a:spcPts val="600"/>
              </a:spcBef>
              <a:buFont typeface="Wingdings" panose="05000000000000000000" pitchFamily="2" charset="2"/>
              <a:buChar char="q"/>
            </a:pPr>
            <a:r>
              <a:rPr lang="es-ES" sz="3600" b="1" dirty="0"/>
              <a:t>Identifique en cada situación el tipo de interacción farmacológica:</a:t>
            </a:r>
          </a:p>
          <a:p>
            <a:pPr algn="just">
              <a:spcBef>
                <a:spcPts val="600"/>
              </a:spcBef>
            </a:pPr>
            <a:r>
              <a:rPr lang="es-ES" sz="3600" dirty="0"/>
              <a:t>-</a:t>
            </a:r>
            <a:r>
              <a:rPr lang="es-ES" sz="3200" dirty="0"/>
              <a:t>Formación de complejos insolubles que dificultan la absorción (antiácidos con tetraciclinas)_____________</a:t>
            </a:r>
          </a:p>
          <a:p>
            <a:pPr algn="just">
              <a:spcBef>
                <a:spcPts val="600"/>
              </a:spcBef>
            </a:pPr>
            <a:r>
              <a:rPr lang="es-ES" sz="3200" dirty="0"/>
              <a:t>-Aumento de la toxicidad de los </a:t>
            </a:r>
            <a:r>
              <a:rPr lang="es-ES" sz="3200" dirty="0" err="1"/>
              <a:t>digitálicos</a:t>
            </a:r>
            <a:r>
              <a:rPr lang="es-ES" sz="3200" dirty="0"/>
              <a:t> en pacientes que toman diuréticos ahorradores de potasio__________.</a:t>
            </a:r>
          </a:p>
          <a:p>
            <a:pPr algn="just">
              <a:spcBef>
                <a:spcPts val="600"/>
              </a:spcBef>
            </a:pPr>
            <a:r>
              <a:rPr lang="es-ES" sz="3200" dirty="0"/>
              <a:t>- Acelerar o inhibir su propio metabolismo y el metabolismo de otros fármacos por inducción de las enzimas </a:t>
            </a:r>
            <a:r>
              <a:rPr lang="es-ES" sz="3200" dirty="0" err="1"/>
              <a:t>microsomales</a:t>
            </a:r>
            <a:r>
              <a:rPr lang="es-ES" sz="3200" dirty="0"/>
              <a:t> hepáticas ___ ______________.</a:t>
            </a:r>
          </a:p>
          <a:p>
            <a:pPr algn="just">
              <a:spcBef>
                <a:spcPts val="600"/>
              </a:spcBef>
            </a:pPr>
            <a:r>
              <a:rPr lang="es-ES" sz="3200" dirty="0"/>
              <a:t>-Inactivación al mezclar </a:t>
            </a:r>
            <a:r>
              <a:rPr lang="es-ES" sz="3200" dirty="0" err="1"/>
              <a:t>fenitoína</a:t>
            </a:r>
            <a:r>
              <a:rPr lang="es-ES" sz="3200" dirty="0"/>
              <a:t> con dextrosa 5 % en el frasco para infusión EV  ______________.</a:t>
            </a:r>
          </a:p>
        </p:txBody>
      </p:sp>
    </p:spTree>
    <p:extLst>
      <p:ext uri="{BB962C8B-B14F-4D97-AF65-F5344CB8AC3E}">
        <p14:creationId xmlns:p14="http://schemas.microsoft.com/office/powerpoint/2010/main" val="1017957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3899" y="177422"/>
            <a:ext cx="11546006" cy="6001643"/>
          </a:xfrm>
          <a:prstGeom prst="rect">
            <a:avLst/>
          </a:prstGeom>
          <a:noFill/>
        </p:spPr>
        <p:txBody>
          <a:bodyPr wrap="square" lIns="91431" tIns="45715" rIns="91431" bIns="45715" rtlCol="0">
            <a:spAutoFit/>
          </a:bodyPr>
          <a:lstStyle/>
          <a:p>
            <a:pPr marL="285721" indent="-285721" algn="just">
              <a:spcBef>
                <a:spcPts val="600"/>
              </a:spcBef>
              <a:buFont typeface="Wingdings" panose="05000000000000000000" pitchFamily="2" charset="2"/>
              <a:buChar char="q"/>
            </a:pPr>
            <a:r>
              <a:rPr lang="es-ES" sz="3600" b="1" dirty="0"/>
              <a:t>Identifique en cada situación el tipo de interacción farmacológica:</a:t>
            </a:r>
          </a:p>
          <a:p>
            <a:pPr algn="just">
              <a:spcBef>
                <a:spcPts val="600"/>
              </a:spcBef>
            </a:pPr>
            <a:r>
              <a:rPr lang="es-ES" sz="3600" dirty="0"/>
              <a:t>-</a:t>
            </a:r>
            <a:r>
              <a:rPr lang="es-ES" sz="3200" dirty="0"/>
              <a:t>Formación de complejos insolubles que </a:t>
            </a:r>
            <a:r>
              <a:rPr lang="es-ES" sz="3200" dirty="0" smtClean="0"/>
              <a:t>dificulta </a:t>
            </a:r>
            <a:r>
              <a:rPr lang="es-ES" sz="3200" dirty="0"/>
              <a:t>la absorción </a:t>
            </a:r>
            <a:r>
              <a:rPr lang="es-ES" sz="3200" dirty="0" smtClean="0"/>
              <a:t>de determinado </a:t>
            </a:r>
            <a:r>
              <a:rPr lang="es-ES" sz="3200" dirty="0" err="1" smtClean="0"/>
              <a:t>fármaco__</a:t>
            </a:r>
            <a:r>
              <a:rPr lang="es-ES" sz="3200" dirty="0" err="1">
                <a:solidFill>
                  <a:srgbClr val="FF0000"/>
                </a:solidFill>
              </a:rPr>
              <a:t>farmacocinética</a:t>
            </a:r>
            <a:r>
              <a:rPr lang="es-ES" sz="3200" dirty="0"/>
              <a:t>____________</a:t>
            </a:r>
          </a:p>
          <a:p>
            <a:pPr algn="just">
              <a:spcBef>
                <a:spcPts val="600"/>
              </a:spcBef>
            </a:pPr>
            <a:r>
              <a:rPr lang="es-ES" sz="3200" dirty="0"/>
              <a:t>-Aumento de la toxicidad de los </a:t>
            </a:r>
            <a:r>
              <a:rPr lang="es-ES" sz="3200" dirty="0" err="1"/>
              <a:t>digitálicos</a:t>
            </a:r>
            <a:r>
              <a:rPr lang="es-ES" sz="3200" dirty="0"/>
              <a:t> en pacientes que toman diuréticos ahorradores de potasio___</a:t>
            </a:r>
            <a:r>
              <a:rPr lang="es-ES" sz="3200" dirty="0" err="1">
                <a:solidFill>
                  <a:srgbClr val="FF0000"/>
                </a:solidFill>
              </a:rPr>
              <a:t>farmacodinámica</a:t>
            </a:r>
            <a:r>
              <a:rPr lang="es-ES" sz="3200" dirty="0"/>
              <a:t>_______.</a:t>
            </a:r>
          </a:p>
          <a:p>
            <a:pPr algn="just">
              <a:spcBef>
                <a:spcPts val="600"/>
              </a:spcBef>
            </a:pPr>
            <a:r>
              <a:rPr lang="es-ES" sz="3200" dirty="0"/>
              <a:t>- Acelerar o inhibir su propio metabolismo y el metabolismo de otros fármacos por inducción de las enzimas </a:t>
            </a:r>
            <a:r>
              <a:rPr lang="es-ES" sz="3200" dirty="0" err="1"/>
              <a:t>microsomales</a:t>
            </a:r>
            <a:r>
              <a:rPr lang="es-ES" sz="3200" dirty="0"/>
              <a:t> hepáticas ___ </a:t>
            </a:r>
            <a:r>
              <a:rPr lang="es-ES" sz="3200" dirty="0">
                <a:solidFill>
                  <a:srgbClr val="FF0000"/>
                </a:solidFill>
              </a:rPr>
              <a:t>farmacocinética</a:t>
            </a:r>
            <a:r>
              <a:rPr lang="es-ES" sz="3200" dirty="0"/>
              <a:t>____.</a:t>
            </a:r>
          </a:p>
          <a:p>
            <a:pPr algn="just">
              <a:spcBef>
                <a:spcPts val="600"/>
              </a:spcBef>
            </a:pPr>
            <a:r>
              <a:rPr lang="es-ES" sz="3200" dirty="0"/>
              <a:t>-Inactivación al mezclar </a:t>
            </a:r>
            <a:r>
              <a:rPr lang="es-ES" sz="3200" dirty="0" err="1"/>
              <a:t>fenitoína</a:t>
            </a:r>
            <a:r>
              <a:rPr lang="es-ES" sz="3200" dirty="0"/>
              <a:t> con dextrosa 5 % en el frasco para infusión EV  __</a:t>
            </a:r>
            <a:r>
              <a:rPr lang="es-ES" sz="3200" dirty="0">
                <a:solidFill>
                  <a:srgbClr val="FF0000"/>
                </a:solidFill>
              </a:rPr>
              <a:t>fisicoquímica</a:t>
            </a:r>
            <a:r>
              <a:rPr lang="es-ES" sz="3200" dirty="0"/>
              <a:t>______.</a:t>
            </a:r>
          </a:p>
        </p:txBody>
      </p:sp>
    </p:spTree>
    <p:extLst>
      <p:ext uri="{BB962C8B-B14F-4D97-AF65-F5344CB8AC3E}">
        <p14:creationId xmlns:p14="http://schemas.microsoft.com/office/powerpoint/2010/main" val="1054021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7152" y="2"/>
            <a:ext cx="2014847" cy="126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p:cNvSpPr txBox="1"/>
          <p:nvPr/>
        </p:nvSpPr>
        <p:spPr>
          <a:xfrm>
            <a:off x="0" y="10002"/>
            <a:ext cx="12089081" cy="2431425"/>
          </a:xfrm>
          <a:prstGeom prst="rect">
            <a:avLst/>
          </a:prstGeom>
          <a:noFill/>
        </p:spPr>
        <p:txBody>
          <a:bodyPr wrap="square" lIns="91431" tIns="45715" rIns="91431" bIns="45715" rtlCol="0">
            <a:spAutoFit/>
          </a:bodyPr>
          <a:lstStyle/>
          <a:p>
            <a:pPr algn="ctr"/>
            <a:r>
              <a:rPr lang="es-ES" sz="4000" dirty="0" smtClean="0">
                <a:latin typeface="Arial" panose="020B0604020202020204" pitchFamily="34" charset="0"/>
                <a:cs typeface="Arial" panose="020B0604020202020204" pitchFamily="34" charset="0"/>
              </a:rPr>
              <a:t>¿</a:t>
            </a:r>
            <a:r>
              <a:rPr lang="es-ES" sz="3600" dirty="0" smtClean="0">
                <a:latin typeface="Arial" panose="020B0604020202020204" pitchFamily="34" charset="0"/>
                <a:cs typeface="Arial" panose="020B0604020202020204" pitchFamily="34" charset="0"/>
              </a:rPr>
              <a:t>Cómo evitar </a:t>
            </a:r>
            <a:r>
              <a:rPr lang="es-ES" sz="3600" dirty="0">
                <a:latin typeface="Arial" panose="020B0604020202020204" pitchFamily="34" charset="0"/>
                <a:cs typeface="Arial" panose="020B0604020202020204" pitchFamily="34" charset="0"/>
              </a:rPr>
              <a:t>que se indiquen </a:t>
            </a:r>
            <a:r>
              <a:rPr lang="es-ES" sz="3600" dirty="0" smtClean="0">
                <a:latin typeface="Arial" panose="020B0604020202020204" pitchFamily="34" charset="0"/>
                <a:cs typeface="Arial" panose="020B0604020202020204" pitchFamily="34" charset="0"/>
              </a:rPr>
              <a:t>tratamientos  </a:t>
            </a:r>
          </a:p>
          <a:p>
            <a:pPr algn="ctr"/>
            <a:r>
              <a:rPr lang="es-ES" sz="3600" dirty="0" smtClean="0">
                <a:latin typeface="Arial" panose="020B0604020202020204" pitchFamily="34" charset="0"/>
                <a:cs typeface="Arial" panose="020B0604020202020204" pitchFamily="34" charset="0"/>
              </a:rPr>
              <a:t>inefectivos</a:t>
            </a:r>
            <a:r>
              <a:rPr lang="es-ES" sz="3600" dirty="0">
                <a:latin typeface="Arial" panose="020B0604020202020204" pitchFamily="34" charset="0"/>
                <a:cs typeface="Arial" panose="020B0604020202020204" pitchFamily="34" charset="0"/>
              </a:rPr>
              <a:t>, inseguros y </a:t>
            </a:r>
            <a:r>
              <a:rPr lang="es-ES" sz="3600" dirty="0" smtClean="0">
                <a:latin typeface="Arial" panose="020B0604020202020204" pitchFamily="34" charset="0"/>
                <a:cs typeface="Arial" panose="020B0604020202020204" pitchFamily="34" charset="0"/>
              </a:rPr>
              <a:t>costosos?.</a:t>
            </a:r>
            <a:endParaRPr lang="es-ES" sz="3600" dirty="0">
              <a:latin typeface="Arial" panose="020B0604020202020204" pitchFamily="34" charset="0"/>
              <a:cs typeface="Arial" panose="020B0604020202020204" pitchFamily="34" charset="0"/>
            </a:endParaRPr>
          </a:p>
          <a:p>
            <a:pPr algn="ctr"/>
            <a:endParaRPr lang="es-ES" sz="4000" dirty="0" smtClean="0">
              <a:latin typeface="Arial" panose="020B0604020202020204" pitchFamily="34" charset="0"/>
              <a:cs typeface="Arial" panose="020B0604020202020204" pitchFamily="34" charset="0"/>
            </a:endParaRPr>
          </a:p>
          <a:p>
            <a:pPr algn="ctr"/>
            <a:r>
              <a:rPr lang="es-ES" sz="3600" dirty="0" smtClean="0">
                <a:latin typeface="Arial" panose="020B0604020202020204" pitchFamily="34" charset="0"/>
                <a:cs typeface="Arial" panose="020B0604020202020204" pitchFamily="34" charset="0"/>
              </a:rPr>
              <a:t>I</a:t>
            </a:r>
            <a:r>
              <a:rPr lang="es-ES" sz="3600" u="sng" dirty="0" smtClean="0">
                <a:latin typeface="Arial" panose="020B0604020202020204" pitchFamily="34" charset="0"/>
                <a:cs typeface="Arial" panose="020B0604020202020204" pitchFamily="34" charset="0"/>
              </a:rPr>
              <a:t>ncorporando habilidades para una correcta prescripción</a:t>
            </a:r>
            <a:r>
              <a:rPr lang="es-ES" sz="3600" dirty="0" smtClean="0">
                <a:latin typeface="Arial" panose="020B0604020202020204" pitchFamily="34" charset="0"/>
                <a:cs typeface="Arial" panose="020B0604020202020204" pitchFamily="34" charset="0"/>
              </a:rPr>
              <a:t> </a:t>
            </a:r>
          </a:p>
        </p:txBody>
      </p:sp>
      <p:sp>
        <p:nvSpPr>
          <p:cNvPr id="3" name="CuadroTexto 2"/>
          <p:cNvSpPr txBox="1"/>
          <p:nvPr/>
        </p:nvSpPr>
        <p:spPr>
          <a:xfrm>
            <a:off x="164892" y="4809840"/>
            <a:ext cx="12027108" cy="1938992"/>
          </a:xfrm>
          <a:prstGeom prst="rect">
            <a:avLst/>
          </a:prstGeom>
          <a:noFill/>
        </p:spPr>
        <p:txBody>
          <a:bodyPr wrap="square" lIns="91431" tIns="45715" rIns="91431" bIns="45715" rtlCol="0">
            <a:spAutoFit/>
          </a:bodyPr>
          <a:lstStyle/>
          <a:p>
            <a:pPr algn="ctr"/>
            <a:r>
              <a:rPr lang="es-ES" sz="4000" b="1" dirty="0">
                <a:latin typeface="Arial" panose="020B0604020202020204" pitchFamily="34" charset="0"/>
                <a:cs typeface="Arial" panose="020B0604020202020204" pitchFamily="34" charset="0"/>
              </a:rPr>
              <a:t>Obtener el </a:t>
            </a:r>
            <a:r>
              <a:rPr lang="es-ES" sz="4000" b="1" u="sng" dirty="0">
                <a:latin typeface="Arial" panose="020B0604020202020204" pitchFamily="34" charset="0"/>
                <a:cs typeface="Arial" panose="020B0604020202020204" pitchFamily="34" charset="0"/>
              </a:rPr>
              <a:t>mejor efecto </a:t>
            </a:r>
            <a:r>
              <a:rPr lang="es-ES" sz="4000" b="1" dirty="0">
                <a:latin typeface="Arial" panose="020B0604020202020204" pitchFamily="34" charset="0"/>
                <a:cs typeface="Arial" panose="020B0604020202020204" pitchFamily="34" charset="0"/>
              </a:rPr>
              <a:t>con el </a:t>
            </a:r>
            <a:r>
              <a:rPr lang="es-ES" sz="4000" b="1" u="sng" dirty="0">
                <a:latin typeface="Arial" panose="020B0604020202020204" pitchFamily="34" charset="0"/>
                <a:cs typeface="Arial" panose="020B0604020202020204" pitchFamily="34" charset="0"/>
              </a:rPr>
              <a:t>menor número </a:t>
            </a:r>
            <a:r>
              <a:rPr lang="es-ES" sz="4000" b="1" dirty="0">
                <a:latin typeface="Arial" panose="020B0604020202020204" pitchFamily="34" charset="0"/>
                <a:cs typeface="Arial" panose="020B0604020202020204" pitchFamily="34" charset="0"/>
              </a:rPr>
              <a:t>posible de fármacos, durante el </a:t>
            </a:r>
            <a:r>
              <a:rPr lang="es-ES" sz="4000" b="1" u="sng" dirty="0">
                <a:latin typeface="Arial" panose="020B0604020202020204" pitchFamily="34" charset="0"/>
                <a:cs typeface="Arial" panose="020B0604020202020204" pitchFamily="34" charset="0"/>
              </a:rPr>
              <a:t>período más corto</a:t>
            </a:r>
            <a:r>
              <a:rPr lang="es-ES" sz="4000" b="1" dirty="0">
                <a:latin typeface="Arial" panose="020B0604020202020204" pitchFamily="34" charset="0"/>
                <a:cs typeface="Arial" panose="020B0604020202020204" pitchFamily="34" charset="0"/>
              </a:rPr>
              <a:t> posible y a un </a:t>
            </a:r>
            <a:r>
              <a:rPr lang="es-ES" sz="4000" b="1" u="sng" dirty="0">
                <a:latin typeface="Arial" panose="020B0604020202020204" pitchFamily="34" charset="0"/>
                <a:cs typeface="Arial" panose="020B0604020202020204" pitchFamily="34" charset="0"/>
              </a:rPr>
              <a:t>costo razonable</a:t>
            </a:r>
            <a:r>
              <a:rPr lang="es-ES" sz="4000" b="1" dirty="0">
                <a:latin typeface="Arial" panose="020B0604020202020204" pitchFamily="34" charset="0"/>
                <a:cs typeface="Arial" panose="020B0604020202020204" pitchFamily="34" charset="0"/>
              </a:rPr>
              <a:t>.</a:t>
            </a:r>
          </a:p>
        </p:txBody>
      </p:sp>
      <p:sp>
        <p:nvSpPr>
          <p:cNvPr id="5" name="CuadroTexto 4"/>
          <p:cNvSpPr txBox="1"/>
          <p:nvPr/>
        </p:nvSpPr>
        <p:spPr>
          <a:xfrm>
            <a:off x="292789" y="2615841"/>
            <a:ext cx="11113609" cy="1077208"/>
          </a:xfrm>
          <a:prstGeom prst="rect">
            <a:avLst/>
          </a:prstGeom>
          <a:noFill/>
        </p:spPr>
        <p:txBody>
          <a:bodyPr wrap="square" lIns="91431" tIns="45715" rIns="91431" bIns="45715" rtlCol="0">
            <a:spAutoFit/>
          </a:bodyPr>
          <a:lstStyle/>
          <a:p>
            <a:pPr lvl="0" algn="just"/>
            <a:r>
              <a:rPr lang="es-ES" sz="3200" b="1" dirty="0">
                <a:solidFill>
                  <a:prstClr val="black"/>
                </a:solidFill>
                <a:latin typeface="Arial" panose="020B0604020202020204" pitchFamily="34" charset="0"/>
                <a:cs typeface="Arial" panose="020B0604020202020204" pitchFamily="34" charset="0"/>
              </a:rPr>
              <a:t>Unos buenos hábitos de prescripción permiten hacer un </a:t>
            </a:r>
          </a:p>
          <a:p>
            <a:pPr lvl="0" algn="ctr"/>
            <a:r>
              <a:rPr lang="es-ES" sz="3200" b="1" dirty="0">
                <a:solidFill>
                  <a:srgbClr val="FF0000"/>
                </a:solidFill>
                <a:latin typeface="Arial" panose="020B0604020202020204" pitchFamily="34" charset="0"/>
                <a:cs typeface="Arial" panose="020B0604020202020204" pitchFamily="34" charset="0"/>
              </a:rPr>
              <a:t>USO RACIONAL DE LOS MEDICAMENTOS</a:t>
            </a:r>
          </a:p>
        </p:txBody>
      </p:sp>
      <p:sp>
        <p:nvSpPr>
          <p:cNvPr id="6" name="Flecha a la derecha con bandas 5"/>
          <p:cNvSpPr/>
          <p:nvPr/>
        </p:nvSpPr>
        <p:spPr>
          <a:xfrm rot="5400000">
            <a:off x="5093395" y="4036409"/>
            <a:ext cx="1142422" cy="369973"/>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s-ES"/>
          </a:p>
        </p:txBody>
      </p:sp>
      <p:sp>
        <p:nvSpPr>
          <p:cNvPr id="7" name="6 Rectángulo"/>
          <p:cNvSpPr/>
          <p:nvPr/>
        </p:nvSpPr>
        <p:spPr>
          <a:xfrm>
            <a:off x="6044540" y="3794894"/>
            <a:ext cx="1781239" cy="707876"/>
          </a:xfrm>
          <a:prstGeom prst="rect">
            <a:avLst/>
          </a:prstGeom>
        </p:spPr>
        <p:txBody>
          <a:bodyPr wrap="none" lIns="91431" tIns="45715" rIns="91431" bIns="45715">
            <a:spAutoFit/>
          </a:bodyPr>
          <a:lstStyle/>
          <a:p>
            <a:r>
              <a:rPr lang="es-ES" sz="4000" dirty="0">
                <a:solidFill>
                  <a:prstClr val="black"/>
                </a:solidFill>
                <a:latin typeface="Arial" panose="020B0604020202020204" pitchFamily="34" charset="0"/>
                <a:cs typeface="Arial" panose="020B0604020202020204" pitchFamily="34" charset="0"/>
              </a:rPr>
              <a:t>implica</a:t>
            </a:r>
            <a:endParaRPr lang="es-ES" dirty="0"/>
          </a:p>
        </p:txBody>
      </p:sp>
      <p:sp>
        <p:nvSpPr>
          <p:cNvPr id="8" name="Flecha a la derecha con bandas 7"/>
          <p:cNvSpPr/>
          <p:nvPr/>
        </p:nvSpPr>
        <p:spPr>
          <a:xfrm rot="5400000">
            <a:off x="4826299" y="1316143"/>
            <a:ext cx="757023" cy="369973"/>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s-ES"/>
          </a:p>
        </p:txBody>
      </p:sp>
    </p:spTree>
    <p:extLst>
      <p:ext uri="{BB962C8B-B14F-4D97-AF65-F5344CB8AC3E}">
        <p14:creationId xmlns:p14="http://schemas.microsoft.com/office/powerpoint/2010/main" val="2150106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8302" y="83017"/>
            <a:ext cx="2322526" cy="156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123089" y="1012924"/>
            <a:ext cx="12068911" cy="5740023"/>
          </a:xfrm>
          <a:prstGeom prst="rect">
            <a:avLst/>
          </a:prstGeom>
          <a:noFill/>
        </p:spPr>
        <p:txBody>
          <a:bodyPr wrap="square" lIns="91431" tIns="45715" rIns="91431" bIns="45715" rtlCol="0">
            <a:spAutoFit/>
          </a:bodyPr>
          <a:lstStyle/>
          <a:p>
            <a:endParaRPr lang="es-ES" sz="3200" b="1" dirty="0" smtClean="0">
              <a:solidFill>
                <a:srgbClr val="FF0000"/>
              </a:solidFill>
              <a:latin typeface="Arial" panose="020B0604020202020204" pitchFamily="34" charset="0"/>
              <a:cs typeface="Arial" panose="020B0604020202020204" pitchFamily="34" charset="0"/>
            </a:endParaRPr>
          </a:p>
          <a:p>
            <a:r>
              <a:rPr lang="es-ES" sz="3200" b="1" dirty="0" smtClean="0">
                <a:solidFill>
                  <a:srgbClr val="FF0000"/>
                </a:solidFill>
                <a:latin typeface="Arial" panose="020B0604020202020204" pitchFamily="34" charset="0"/>
                <a:cs typeface="Arial" panose="020B0604020202020204" pitchFamily="34" charset="0"/>
              </a:rPr>
              <a:t>¿</a:t>
            </a:r>
            <a:r>
              <a:rPr lang="es-ES" sz="3200" b="1" dirty="0">
                <a:solidFill>
                  <a:srgbClr val="FF0000"/>
                </a:solidFill>
                <a:latin typeface="Arial" panose="020B0604020202020204" pitchFamily="34" charset="0"/>
                <a:cs typeface="Arial" panose="020B0604020202020204" pitchFamily="34" charset="0"/>
              </a:rPr>
              <a:t>QUÉ SE CONSIDERA  MEDICAMENTO ESENCIAL?</a:t>
            </a:r>
          </a:p>
          <a:p>
            <a:pPr algn="ctr"/>
            <a:r>
              <a:rPr lang="es-ES" sz="3200" dirty="0" smtClean="0">
                <a:latin typeface="Arial" panose="020B0604020202020204" pitchFamily="34" charset="0"/>
                <a:cs typeface="Arial" panose="020B0604020202020204" pitchFamily="34" charset="0"/>
              </a:rPr>
              <a:t>Son aquellos que sirven </a:t>
            </a:r>
            <a:r>
              <a:rPr lang="es-ES" sz="3200" dirty="0">
                <a:latin typeface="Arial" panose="020B0604020202020204" pitchFamily="34" charset="0"/>
                <a:cs typeface="Arial" panose="020B0604020202020204" pitchFamily="34" charset="0"/>
              </a:rPr>
              <a:t>para </a:t>
            </a:r>
            <a:r>
              <a:rPr lang="es-ES" sz="3200" u="sng" dirty="0">
                <a:latin typeface="Arial" panose="020B0604020202020204" pitchFamily="34" charset="0"/>
                <a:cs typeface="Arial" panose="020B0604020202020204" pitchFamily="34" charset="0"/>
              </a:rPr>
              <a:t>satisfacer las necesidades </a:t>
            </a:r>
          </a:p>
          <a:p>
            <a:pPr algn="ctr"/>
            <a:r>
              <a:rPr lang="es-ES" sz="3200" dirty="0">
                <a:latin typeface="Arial" panose="020B0604020202020204" pitchFamily="34" charset="0"/>
                <a:cs typeface="Arial" panose="020B0604020202020204" pitchFamily="34" charset="0"/>
              </a:rPr>
              <a:t>de atención de salud </a:t>
            </a:r>
            <a:r>
              <a:rPr lang="es-ES" sz="3200" u="sng" dirty="0">
                <a:latin typeface="Arial" panose="020B0604020202020204" pitchFamily="34" charset="0"/>
                <a:cs typeface="Arial" panose="020B0604020202020204" pitchFamily="34" charset="0"/>
              </a:rPr>
              <a:t>de la mayor parte de la población</a:t>
            </a:r>
            <a:r>
              <a:rPr lang="es-ES" sz="3200" dirty="0">
                <a:latin typeface="Arial" panose="020B0604020202020204" pitchFamily="34" charset="0"/>
                <a:cs typeface="Arial" panose="020B0604020202020204" pitchFamily="34" charset="0"/>
              </a:rPr>
              <a:t>, sobre la base del perfil epidemiológico de las </a:t>
            </a:r>
            <a:r>
              <a:rPr lang="es-ES" sz="3200" u="sng" dirty="0">
                <a:latin typeface="Arial" panose="020B0604020202020204" pitchFamily="34" charset="0"/>
                <a:cs typeface="Arial" panose="020B0604020202020204" pitchFamily="34" charset="0"/>
              </a:rPr>
              <a:t>enfermedades prevalentes</a:t>
            </a:r>
            <a:r>
              <a:rPr lang="es-ES" sz="3200" u="sng" dirty="0" smtClean="0">
                <a:latin typeface="Arial" panose="020B0604020202020204" pitchFamily="34" charset="0"/>
                <a:cs typeface="Arial" panose="020B0604020202020204" pitchFamily="34" charset="0"/>
              </a:rPr>
              <a:t>.</a:t>
            </a:r>
          </a:p>
          <a:p>
            <a:pPr algn="ctr"/>
            <a:endParaRPr lang="es-ES" sz="3200" u="sng" dirty="0">
              <a:latin typeface="Arial" panose="020B0604020202020204" pitchFamily="34" charset="0"/>
              <a:cs typeface="Arial" panose="020B0604020202020204" pitchFamily="34" charset="0"/>
            </a:endParaRPr>
          </a:p>
          <a:p>
            <a:pPr marL="457153" indent="-457153" algn="just">
              <a:spcBef>
                <a:spcPts val="1800"/>
              </a:spcBef>
              <a:buFont typeface="Wingdings" panose="05000000000000000000" pitchFamily="2" charset="2"/>
              <a:buChar char="§"/>
            </a:pPr>
            <a:r>
              <a:rPr lang="es-ES" sz="3200" dirty="0" smtClean="0">
                <a:latin typeface="Arial" panose="020B0604020202020204" pitchFamily="34" charset="0"/>
                <a:cs typeface="Arial" panose="020B0604020202020204" pitchFamily="34" charset="0"/>
              </a:rPr>
              <a:t>Son </a:t>
            </a:r>
            <a:r>
              <a:rPr lang="es-ES" sz="3200" dirty="0">
                <a:latin typeface="Arial" panose="020B0604020202020204" pitchFamily="34" charset="0"/>
                <a:cs typeface="Arial" panose="020B0604020202020204" pitchFamily="34" charset="0"/>
              </a:rPr>
              <a:t>considerados  </a:t>
            </a:r>
            <a:r>
              <a:rPr lang="es-ES" sz="3200" b="1" u="sng" dirty="0">
                <a:latin typeface="Arial" panose="020B0604020202020204" pitchFamily="34" charset="0"/>
                <a:cs typeface="Arial" panose="020B0604020202020204" pitchFamily="34" charset="0"/>
              </a:rPr>
              <a:t>básicos e imprescindibles</a:t>
            </a:r>
          </a:p>
          <a:p>
            <a:pPr marL="457153" indent="-457153" algn="just">
              <a:buFont typeface="Wingdings" panose="05000000000000000000" pitchFamily="2" charset="2"/>
              <a:buChar char="§"/>
            </a:pPr>
            <a:r>
              <a:rPr lang="es-ES" sz="3200" dirty="0">
                <a:latin typeface="Arial" panose="020B0604020202020204" pitchFamily="34" charset="0"/>
                <a:cs typeface="Arial" panose="020B0604020202020204" pitchFamily="34" charset="0"/>
              </a:rPr>
              <a:t>Deben ser </a:t>
            </a:r>
            <a:r>
              <a:rPr lang="es-ES" sz="3200" b="1" u="sng" dirty="0">
                <a:latin typeface="Arial" panose="020B0604020202020204" pitchFamily="34" charset="0"/>
                <a:cs typeface="Arial" panose="020B0604020202020204" pitchFamily="34" charset="0"/>
              </a:rPr>
              <a:t>asequibles en todo momento</a:t>
            </a:r>
            <a:r>
              <a:rPr lang="es-ES" sz="3200" b="1" dirty="0">
                <a:latin typeface="Arial" panose="020B0604020202020204" pitchFamily="34" charset="0"/>
                <a:cs typeface="Arial" panose="020B0604020202020204" pitchFamily="34" charset="0"/>
              </a:rPr>
              <a:t> </a:t>
            </a:r>
            <a:r>
              <a:rPr lang="es-ES" sz="3200" dirty="0">
                <a:latin typeface="Arial" panose="020B0604020202020204" pitchFamily="34" charset="0"/>
                <a:cs typeface="Arial" panose="020B0604020202020204" pitchFamily="34" charset="0"/>
              </a:rPr>
              <a:t>en cantidades apropiadas, </a:t>
            </a:r>
            <a:r>
              <a:rPr lang="es-ES" sz="3200" b="1" u="sng" dirty="0">
                <a:latin typeface="Arial" panose="020B0604020202020204" pitchFamily="34" charset="0"/>
                <a:cs typeface="Arial" panose="020B0604020202020204" pitchFamily="34" charset="0"/>
              </a:rPr>
              <a:t>a toda la sociedad.</a:t>
            </a:r>
          </a:p>
          <a:p>
            <a:pPr marL="457153" indent="-457153" algn="just">
              <a:buFont typeface="Wingdings" panose="05000000000000000000" pitchFamily="2" charset="2"/>
              <a:buChar char="§"/>
            </a:pPr>
            <a:r>
              <a:rPr lang="es-ES" sz="3200" dirty="0">
                <a:latin typeface="Arial" panose="020B0604020202020204" pitchFamily="34" charset="0"/>
                <a:cs typeface="Arial" panose="020B0604020202020204" pitchFamily="34" charset="0"/>
              </a:rPr>
              <a:t>Su disponibilidad permite poner en marcha una </a:t>
            </a:r>
            <a:r>
              <a:rPr lang="es-ES" sz="3200" b="1" dirty="0">
                <a:latin typeface="Arial" panose="020B0604020202020204" pitchFamily="34" charset="0"/>
                <a:cs typeface="Arial" panose="020B0604020202020204" pitchFamily="34" charset="0"/>
              </a:rPr>
              <a:t>estrategia</a:t>
            </a:r>
            <a:r>
              <a:rPr lang="es-ES" sz="3200" dirty="0">
                <a:latin typeface="Arial" panose="020B0604020202020204" pitchFamily="34" charset="0"/>
                <a:cs typeface="Arial" panose="020B0604020202020204" pitchFamily="34" charset="0"/>
              </a:rPr>
              <a:t> global que </a:t>
            </a:r>
            <a:r>
              <a:rPr lang="es-ES" sz="3200" b="1" dirty="0">
                <a:latin typeface="Arial" panose="020B0604020202020204" pitchFamily="34" charset="0"/>
                <a:cs typeface="Arial" panose="020B0604020202020204" pitchFamily="34" charset="0"/>
              </a:rPr>
              <a:t>asegure un uso racional </a:t>
            </a:r>
            <a:r>
              <a:rPr lang="es-ES" sz="3200" dirty="0">
                <a:latin typeface="Arial" panose="020B0604020202020204" pitchFamily="34" charset="0"/>
                <a:cs typeface="Arial" panose="020B0604020202020204" pitchFamily="34" charset="0"/>
              </a:rPr>
              <a:t>de los medicamentos.</a:t>
            </a:r>
          </a:p>
        </p:txBody>
      </p:sp>
      <p:sp>
        <p:nvSpPr>
          <p:cNvPr id="4" name="CuadroTexto 3"/>
          <p:cNvSpPr txBox="1"/>
          <p:nvPr/>
        </p:nvSpPr>
        <p:spPr>
          <a:xfrm>
            <a:off x="123089" y="217566"/>
            <a:ext cx="11122703" cy="584775"/>
          </a:xfrm>
          <a:prstGeom prst="rect">
            <a:avLst/>
          </a:prstGeom>
          <a:noFill/>
        </p:spPr>
        <p:txBody>
          <a:bodyPr wrap="square" lIns="91431" tIns="45715" rIns="91431" bIns="45715" rtlCol="0">
            <a:spAutoFit/>
          </a:bodyPr>
          <a:lstStyle/>
          <a:p>
            <a:r>
              <a:rPr lang="es-ES" sz="3200" b="1" dirty="0">
                <a:latin typeface="Arial" panose="020B0604020202020204" pitchFamily="34" charset="0"/>
                <a:cs typeface="Arial" panose="020B0604020202020204" pitchFamily="34" charset="0"/>
              </a:rPr>
              <a:t>PROGRAMA DE MEDICAMENTOS ESENCIALES OMS</a:t>
            </a:r>
          </a:p>
        </p:txBody>
      </p:sp>
    </p:spTree>
    <p:extLst>
      <p:ext uri="{BB962C8B-B14F-4D97-AF65-F5344CB8AC3E}">
        <p14:creationId xmlns:p14="http://schemas.microsoft.com/office/powerpoint/2010/main" val="1539059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5423" y="171848"/>
            <a:ext cx="11395904" cy="6632585"/>
          </a:xfrm>
          <a:prstGeom prst="rect">
            <a:avLst/>
          </a:prstGeom>
          <a:noFill/>
        </p:spPr>
        <p:txBody>
          <a:bodyPr wrap="square" lIns="91431" tIns="45715" rIns="91431" bIns="45715" rtlCol="0">
            <a:spAutoFit/>
          </a:bodyPr>
          <a:lstStyle/>
          <a:p>
            <a:pPr algn="just"/>
            <a:r>
              <a:rPr lang="es-ES" sz="3200" b="1" dirty="0">
                <a:latin typeface="Arial" panose="020B0604020202020204" pitchFamily="34" charset="0"/>
                <a:cs typeface="Arial" panose="020B0604020202020204" pitchFamily="34" charset="0"/>
              </a:rPr>
              <a:t>FACTORES QUE CONTRIBUYEN AL USO IRRACIONAL O INADECUADO DE MEDICAMENTOS </a:t>
            </a:r>
            <a:r>
              <a:rPr lang="es-ES" sz="3200" dirty="0">
                <a:latin typeface="Arial" panose="020B0604020202020204" pitchFamily="34" charset="0"/>
                <a:cs typeface="Arial" panose="020B0604020202020204" pitchFamily="34" charset="0"/>
              </a:rPr>
              <a:t>:</a:t>
            </a:r>
          </a:p>
          <a:p>
            <a:pPr algn="just"/>
            <a:endParaRPr lang="es-ES" sz="2800" dirty="0">
              <a:latin typeface="Arial" panose="020B0604020202020204" pitchFamily="34" charset="0"/>
              <a:cs typeface="Arial" panose="020B0604020202020204" pitchFamily="34" charset="0"/>
            </a:endParaRPr>
          </a:p>
          <a:p>
            <a:pPr marL="457153" indent="-457153" algn="just">
              <a:spcBef>
                <a:spcPts val="600"/>
              </a:spcBef>
              <a:spcAft>
                <a:spcPts val="600"/>
              </a:spcAft>
              <a:buFont typeface="Wingdings" panose="05000000000000000000" pitchFamily="2" charset="2"/>
              <a:buChar char="Ø"/>
            </a:pPr>
            <a:r>
              <a:rPr lang="es-ES" sz="3200" b="1" u="sng" dirty="0">
                <a:latin typeface="Arial" panose="020B0604020202020204" pitchFamily="34" charset="0"/>
                <a:cs typeface="Arial" panose="020B0604020202020204" pitchFamily="34" charset="0"/>
              </a:rPr>
              <a:t>Formación inadecuada </a:t>
            </a:r>
            <a:r>
              <a:rPr lang="es-ES" sz="3200" dirty="0">
                <a:latin typeface="Arial" panose="020B0604020202020204" pitchFamily="34" charset="0"/>
                <a:cs typeface="Arial" panose="020B0604020202020204" pitchFamily="34" charset="0"/>
              </a:rPr>
              <a:t>en Farmacología Clínica.</a:t>
            </a:r>
          </a:p>
          <a:p>
            <a:pPr marL="457153" indent="-457153" algn="just">
              <a:spcBef>
                <a:spcPts val="600"/>
              </a:spcBef>
              <a:spcAft>
                <a:spcPts val="600"/>
              </a:spcAft>
              <a:buFont typeface="Wingdings" panose="05000000000000000000" pitchFamily="2" charset="2"/>
              <a:buChar char="Ø"/>
            </a:pPr>
            <a:r>
              <a:rPr lang="es-ES" sz="3200" b="1" u="sng" dirty="0">
                <a:latin typeface="Arial" panose="020B0604020202020204" pitchFamily="34" charset="0"/>
                <a:cs typeface="Arial" panose="020B0604020202020204" pitchFamily="34" charset="0"/>
              </a:rPr>
              <a:t>Falta de educación continuada</a:t>
            </a:r>
            <a:r>
              <a:rPr lang="es-ES" sz="3200" dirty="0">
                <a:latin typeface="Arial" panose="020B0604020202020204" pitchFamily="34" charset="0"/>
                <a:cs typeface="Arial" panose="020B0604020202020204" pitchFamily="34" charset="0"/>
              </a:rPr>
              <a:t>, de supervisión, de revisión crítica de los hábitos prescriptivos. </a:t>
            </a:r>
          </a:p>
          <a:p>
            <a:pPr marL="457153" indent="-457153" algn="just">
              <a:spcBef>
                <a:spcPts val="600"/>
              </a:spcBef>
              <a:spcAft>
                <a:spcPts val="600"/>
              </a:spcAft>
              <a:buFont typeface="Wingdings" panose="05000000000000000000" pitchFamily="2" charset="2"/>
              <a:buChar char="Ø"/>
            </a:pPr>
            <a:r>
              <a:rPr lang="es-ES" sz="3200" dirty="0">
                <a:latin typeface="Arial" panose="020B0604020202020204" pitchFamily="34" charset="0"/>
                <a:cs typeface="Arial" panose="020B0604020202020204" pitchFamily="34" charset="0"/>
              </a:rPr>
              <a:t>La presión de los pacientes para que les receten medicamentos para tratar cada síntoma ( "</a:t>
            </a:r>
            <a:r>
              <a:rPr lang="es-ES" sz="3200" b="1" u="sng" dirty="0">
                <a:latin typeface="Arial" panose="020B0604020202020204" pitchFamily="34" charset="0"/>
                <a:cs typeface="Arial" panose="020B0604020202020204" pitchFamily="34" charset="0"/>
              </a:rPr>
              <a:t>recetas de complacencia</a:t>
            </a:r>
            <a:r>
              <a:rPr lang="es-ES" sz="3200" dirty="0">
                <a:latin typeface="Arial" panose="020B0604020202020204" pitchFamily="34" charset="0"/>
                <a:cs typeface="Arial" panose="020B0604020202020204" pitchFamily="34" charset="0"/>
              </a:rPr>
              <a:t>“).</a:t>
            </a:r>
          </a:p>
          <a:p>
            <a:pPr marL="457153" indent="-457153" algn="just">
              <a:spcBef>
                <a:spcPts val="600"/>
              </a:spcBef>
              <a:spcAft>
                <a:spcPts val="600"/>
              </a:spcAft>
              <a:buFont typeface="Wingdings" panose="05000000000000000000" pitchFamily="2" charset="2"/>
              <a:buChar char="Ø"/>
            </a:pPr>
            <a:r>
              <a:rPr lang="es-ES" sz="3200" b="1" u="sng" dirty="0">
                <a:latin typeface="Arial" panose="020B0604020202020204" pitchFamily="34" charset="0"/>
                <a:cs typeface="Arial" panose="020B0604020202020204" pitchFamily="34" charset="0"/>
              </a:rPr>
              <a:t>Dudas con el diagnóstico</a:t>
            </a:r>
            <a:r>
              <a:rPr lang="es-ES" sz="3200" dirty="0">
                <a:latin typeface="Arial" panose="020B0604020202020204" pitchFamily="34" charset="0"/>
                <a:cs typeface="Arial" panose="020B0604020202020204" pitchFamily="34" charset="0"/>
              </a:rPr>
              <a:t>. </a:t>
            </a:r>
          </a:p>
          <a:p>
            <a:pPr marL="457153" indent="-457153" algn="just">
              <a:spcBef>
                <a:spcPts val="600"/>
              </a:spcBef>
              <a:spcAft>
                <a:spcPts val="600"/>
              </a:spcAft>
              <a:buFont typeface="Wingdings" panose="05000000000000000000" pitchFamily="2" charset="2"/>
              <a:buChar char="Ø"/>
            </a:pPr>
            <a:r>
              <a:rPr lang="es-ES" sz="3200" b="1" u="sng" dirty="0">
                <a:latin typeface="Arial" panose="020B0604020202020204" pitchFamily="34" charset="0"/>
                <a:cs typeface="Arial" panose="020B0604020202020204" pitchFamily="34" charset="0"/>
              </a:rPr>
              <a:t>No considerar las evidencias científicas </a:t>
            </a:r>
            <a:r>
              <a:rPr lang="es-ES" sz="3200" dirty="0">
                <a:latin typeface="Arial" panose="020B0604020202020204" pitchFamily="34" charset="0"/>
                <a:cs typeface="Arial" panose="020B0604020202020204" pitchFamily="34" charset="0"/>
              </a:rPr>
              <a:t>y limitarse a su experiencia profesional. </a:t>
            </a:r>
          </a:p>
        </p:txBody>
      </p:sp>
    </p:spTree>
    <p:extLst>
      <p:ext uri="{BB962C8B-B14F-4D97-AF65-F5344CB8AC3E}">
        <p14:creationId xmlns:p14="http://schemas.microsoft.com/office/powerpoint/2010/main" val="255363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6935" y="0"/>
            <a:ext cx="2375066" cy="328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44839" y="919506"/>
            <a:ext cx="9572097" cy="2862322"/>
          </a:xfrm>
          <a:prstGeom prst="rect">
            <a:avLst/>
          </a:prstGeom>
        </p:spPr>
        <p:txBody>
          <a:bodyPr wrap="square" lIns="91431" tIns="45715" rIns="91431" bIns="45715">
            <a:spAutoFit/>
          </a:bodyPr>
          <a:lstStyle/>
          <a:p>
            <a:pPr algn="just"/>
            <a:r>
              <a:rPr lang="es-ES" sz="3600" b="1" u="sng" dirty="0">
                <a:latin typeface="Arial" panose="020B0604020202020204" pitchFamily="34" charset="0"/>
                <a:cs typeface="Arial" panose="020B0604020202020204" pitchFamily="34" charset="0"/>
              </a:rPr>
              <a:t>INCORRECTA:</a:t>
            </a:r>
            <a:r>
              <a:rPr lang="es-ES" sz="3600" dirty="0">
                <a:latin typeface="Arial" panose="020B0604020202020204" pitchFamily="34" charset="0"/>
                <a:cs typeface="Arial" panose="020B0604020202020204" pitchFamily="34" charset="0"/>
              </a:rPr>
              <a:t> cuando se prescribe un medicamento inadecuado como el uso de </a:t>
            </a:r>
            <a:r>
              <a:rPr lang="es-ES" sz="3600" b="1" dirty="0">
                <a:latin typeface="Arial" panose="020B0604020202020204" pitchFamily="34" charset="0"/>
                <a:cs typeface="Arial" panose="020B0604020202020204" pitchFamily="34" charset="0"/>
              </a:rPr>
              <a:t>fármacos no relacionados con el diagnóstico. </a:t>
            </a:r>
            <a:r>
              <a:rPr lang="es-ES" sz="3600" dirty="0" err="1">
                <a:latin typeface="Arial" panose="020B0604020202020204" pitchFamily="34" charset="0"/>
                <a:cs typeface="Arial" panose="020B0604020202020204" pitchFamily="34" charset="0"/>
              </a:rPr>
              <a:t>Ej</a:t>
            </a:r>
            <a:r>
              <a:rPr lang="es-ES" sz="3600" dirty="0">
                <a:latin typeface="Arial" panose="020B0604020202020204" pitchFamily="34" charset="0"/>
                <a:cs typeface="Arial" panose="020B0604020202020204" pitchFamily="34" charset="0"/>
              </a:rPr>
              <a:t>: </a:t>
            </a:r>
            <a:r>
              <a:rPr lang="es-ES" sz="3600" i="1" dirty="0">
                <a:latin typeface="Arial" panose="020B0604020202020204" pitchFamily="34" charset="0"/>
                <a:cs typeface="Arial" panose="020B0604020202020204" pitchFamily="34" charset="0"/>
              </a:rPr>
              <a:t>uso de antimicrobianos en infecciones virales.</a:t>
            </a:r>
          </a:p>
        </p:txBody>
      </p:sp>
      <p:sp>
        <p:nvSpPr>
          <p:cNvPr id="4" name="3 Rectángulo"/>
          <p:cNvSpPr/>
          <p:nvPr/>
        </p:nvSpPr>
        <p:spPr>
          <a:xfrm>
            <a:off x="244838" y="4003973"/>
            <a:ext cx="11357549" cy="2308324"/>
          </a:xfrm>
          <a:prstGeom prst="rect">
            <a:avLst/>
          </a:prstGeom>
        </p:spPr>
        <p:txBody>
          <a:bodyPr wrap="square" lIns="91431" tIns="45715" rIns="91431" bIns="45715">
            <a:spAutoFit/>
          </a:bodyPr>
          <a:lstStyle/>
          <a:p>
            <a:pPr lvl="0" algn="just"/>
            <a:r>
              <a:rPr lang="es-ES" sz="3600" b="1" u="sng" dirty="0">
                <a:solidFill>
                  <a:prstClr val="black"/>
                </a:solidFill>
                <a:latin typeface="Arial" panose="020B0604020202020204" pitchFamily="34" charset="0"/>
                <a:cs typeface="Arial" panose="020B0604020202020204" pitchFamily="34" charset="0"/>
              </a:rPr>
              <a:t>SUBMEDICACIÓN</a:t>
            </a:r>
            <a:r>
              <a:rPr lang="es-ES" sz="3600" dirty="0">
                <a:solidFill>
                  <a:prstClr val="black"/>
                </a:solidFill>
                <a:latin typeface="Arial" panose="020B0604020202020204" pitchFamily="34" charset="0"/>
                <a:cs typeface="Arial" panose="020B0604020202020204" pitchFamily="34" charset="0"/>
              </a:rPr>
              <a:t>: uso de </a:t>
            </a:r>
            <a:r>
              <a:rPr lang="es-ES" sz="3600" b="1" dirty="0">
                <a:solidFill>
                  <a:prstClr val="black"/>
                </a:solidFill>
                <a:latin typeface="Arial" panose="020B0604020202020204" pitchFamily="34" charset="0"/>
                <a:cs typeface="Arial" panose="020B0604020202020204" pitchFamily="34" charset="0"/>
              </a:rPr>
              <a:t>dosis  </a:t>
            </a:r>
            <a:r>
              <a:rPr lang="es-ES" sz="3600" b="1" dirty="0" err="1">
                <a:solidFill>
                  <a:prstClr val="black"/>
                </a:solidFill>
                <a:latin typeface="Arial" panose="020B0604020202020204" pitchFamily="34" charset="0"/>
                <a:cs typeface="Arial" panose="020B0604020202020204" pitchFamily="34" charset="0"/>
              </a:rPr>
              <a:t>subterapéuticas</a:t>
            </a:r>
            <a:r>
              <a:rPr lang="es-ES" sz="3600" b="1" dirty="0">
                <a:solidFill>
                  <a:prstClr val="black"/>
                </a:solidFill>
                <a:latin typeface="Arial" panose="020B0604020202020204" pitchFamily="34" charset="0"/>
                <a:cs typeface="Arial" panose="020B0604020202020204" pitchFamily="34" charset="0"/>
              </a:rPr>
              <a:t> o no prescribir los fármacos necesarios</a:t>
            </a:r>
            <a:r>
              <a:rPr lang="es-ES" sz="3600" dirty="0">
                <a:solidFill>
                  <a:prstClr val="black"/>
                </a:solidFill>
                <a:latin typeface="Arial" panose="020B0604020202020204" pitchFamily="34" charset="0"/>
                <a:cs typeface="Arial" panose="020B0604020202020204" pitchFamily="34" charset="0"/>
              </a:rPr>
              <a:t>. Ejemplo: dolor por no-prescripción de analgésicos o por administrarlos en </a:t>
            </a:r>
            <a:r>
              <a:rPr lang="es-ES" sz="3600" dirty="0" err="1">
                <a:solidFill>
                  <a:prstClr val="black"/>
                </a:solidFill>
                <a:latin typeface="Arial" panose="020B0604020202020204" pitchFamily="34" charset="0"/>
                <a:cs typeface="Arial" panose="020B0604020202020204" pitchFamily="34" charset="0"/>
              </a:rPr>
              <a:t>subdosis</a:t>
            </a:r>
            <a:r>
              <a:rPr lang="es-ES" sz="3600" dirty="0">
                <a:solidFill>
                  <a:prstClr val="black"/>
                </a:solidFill>
                <a:latin typeface="Arial" panose="020B0604020202020204" pitchFamily="34" charset="0"/>
                <a:cs typeface="Arial" panose="020B0604020202020204" pitchFamily="34" charset="0"/>
              </a:rPr>
              <a:t>.</a:t>
            </a:r>
          </a:p>
        </p:txBody>
      </p:sp>
      <p:sp>
        <p:nvSpPr>
          <p:cNvPr id="7" name="6 Rectángulo"/>
          <p:cNvSpPr/>
          <p:nvPr/>
        </p:nvSpPr>
        <p:spPr>
          <a:xfrm>
            <a:off x="692803" y="51908"/>
            <a:ext cx="9007576" cy="646321"/>
          </a:xfrm>
          <a:prstGeom prst="rect">
            <a:avLst/>
          </a:prstGeom>
        </p:spPr>
        <p:txBody>
          <a:bodyPr wrap="none" lIns="91431" tIns="45715" rIns="91431" bIns="45715">
            <a:spAutoFit/>
          </a:bodyPr>
          <a:lstStyle/>
          <a:p>
            <a:pPr algn="just"/>
            <a:r>
              <a:rPr lang="es-ES" sz="3600" b="1" u="sng" dirty="0">
                <a:solidFill>
                  <a:srgbClr val="FF0000"/>
                </a:solidFill>
                <a:latin typeface="Arial" panose="020B0604020202020204" pitchFamily="34" charset="0"/>
                <a:cs typeface="Arial" panose="020B0604020202020204" pitchFamily="34" charset="0"/>
              </a:rPr>
              <a:t>TIPOS DE PRESCRIPCIÓN IRRACIONAL</a:t>
            </a:r>
          </a:p>
        </p:txBody>
      </p:sp>
    </p:spTree>
    <p:extLst>
      <p:ext uri="{BB962C8B-B14F-4D97-AF65-F5344CB8AC3E}">
        <p14:creationId xmlns:p14="http://schemas.microsoft.com/office/powerpoint/2010/main" val="2836998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9803" y="3948425"/>
            <a:ext cx="10263266" cy="2308324"/>
          </a:xfrm>
          <a:prstGeom prst="rect">
            <a:avLst/>
          </a:prstGeom>
        </p:spPr>
        <p:txBody>
          <a:bodyPr wrap="square" lIns="91431" tIns="45715" rIns="91431" bIns="45715">
            <a:spAutoFit/>
          </a:bodyPr>
          <a:lstStyle/>
          <a:p>
            <a:pPr algn="just"/>
            <a:r>
              <a:rPr lang="es-ES" sz="3600" b="1" u="sng" dirty="0">
                <a:latin typeface="Arial" panose="020B0604020202020204" pitchFamily="34" charset="0"/>
                <a:cs typeface="Arial" panose="020B0604020202020204" pitchFamily="34" charset="0"/>
              </a:rPr>
              <a:t>EXCESIVA</a:t>
            </a:r>
            <a:r>
              <a:rPr lang="es-ES" sz="3600" dirty="0">
                <a:latin typeface="Arial" panose="020B0604020202020204" pitchFamily="34" charset="0"/>
                <a:cs typeface="Arial" panose="020B0604020202020204" pitchFamily="34" charset="0"/>
              </a:rPr>
              <a:t>: administración de </a:t>
            </a:r>
            <a:r>
              <a:rPr lang="es-ES" sz="3600" b="1" dirty="0">
                <a:latin typeface="Arial" panose="020B0604020202020204" pitchFamily="34" charset="0"/>
                <a:cs typeface="Arial" panose="020B0604020202020204" pitchFamily="34" charset="0"/>
              </a:rPr>
              <a:t>dosis altas innecesarias o</a:t>
            </a:r>
            <a:r>
              <a:rPr lang="es-ES" sz="3600" dirty="0">
                <a:latin typeface="Arial" panose="020B0604020202020204" pitchFamily="34" charset="0"/>
                <a:cs typeface="Arial" panose="020B0604020202020204" pitchFamily="34" charset="0"/>
              </a:rPr>
              <a:t> prescripción </a:t>
            </a:r>
            <a:r>
              <a:rPr lang="es-ES" sz="3600" b="1" dirty="0">
                <a:latin typeface="Arial" panose="020B0604020202020204" pitchFamily="34" charset="0"/>
                <a:cs typeface="Arial" panose="020B0604020202020204" pitchFamily="34" charset="0"/>
              </a:rPr>
              <a:t>por</a:t>
            </a:r>
            <a:r>
              <a:rPr lang="es-ES" sz="3600" dirty="0">
                <a:latin typeface="Arial" panose="020B0604020202020204" pitchFamily="34" charset="0"/>
                <a:cs typeface="Arial" panose="020B0604020202020204" pitchFamily="34" charset="0"/>
              </a:rPr>
              <a:t> </a:t>
            </a:r>
            <a:r>
              <a:rPr lang="es-ES" sz="3600" b="1" dirty="0">
                <a:latin typeface="Arial" panose="020B0604020202020204" pitchFamily="34" charset="0"/>
                <a:cs typeface="Arial" panose="020B0604020202020204" pitchFamily="34" charset="0"/>
              </a:rPr>
              <a:t>largos períodos</a:t>
            </a:r>
            <a:r>
              <a:rPr lang="es-ES" sz="3600" dirty="0">
                <a:latin typeface="Arial" panose="020B0604020202020204" pitchFamily="34" charset="0"/>
                <a:cs typeface="Arial" panose="020B0604020202020204" pitchFamily="34" charset="0"/>
              </a:rPr>
              <a:t>, como ocurre con el uso de benzodiacepinas para el insomnio.</a:t>
            </a:r>
          </a:p>
        </p:txBody>
      </p:sp>
      <p:sp>
        <p:nvSpPr>
          <p:cNvPr id="3" name="2 Rectángulo"/>
          <p:cNvSpPr/>
          <p:nvPr/>
        </p:nvSpPr>
        <p:spPr>
          <a:xfrm>
            <a:off x="244839" y="665741"/>
            <a:ext cx="10373194" cy="2308314"/>
          </a:xfrm>
          <a:prstGeom prst="rect">
            <a:avLst/>
          </a:prstGeom>
        </p:spPr>
        <p:txBody>
          <a:bodyPr wrap="square" lIns="91431" tIns="45715" rIns="91431" bIns="45715">
            <a:spAutoFit/>
          </a:bodyPr>
          <a:lstStyle/>
          <a:p>
            <a:pPr lvl="0" algn="just"/>
            <a:r>
              <a:rPr lang="es-ES" sz="3600" b="1" u="sng" dirty="0">
                <a:solidFill>
                  <a:prstClr val="black"/>
                </a:solidFill>
                <a:latin typeface="Arial" panose="020B0604020202020204" pitchFamily="34" charset="0"/>
                <a:cs typeface="Arial" panose="020B0604020202020204" pitchFamily="34" charset="0"/>
              </a:rPr>
              <a:t>MÚLTIPLE</a:t>
            </a:r>
            <a:r>
              <a:rPr lang="es-ES" sz="3600" dirty="0">
                <a:solidFill>
                  <a:prstClr val="black"/>
                </a:solidFill>
                <a:latin typeface="Arial" panose="020B0604020202020204" pitchFamily="34" charset="0"/>
                <a:cs typeface="Arial" panose="020B0604020202020204" pitchFamily="34" charset="0"/>
              </a:rPr>
              <a:t>: </a:t>
            </a:r>
            <a:r>
              <a:rPr lang="es-ES" sz="3600" b="1" dirty="0">
                <a:solidFill>
                  <a:prstClr val="black"/>
                </a:solidFill>
                <a:latin typeface="Arial" panose="020B0604020202020204" pitchFamily="34" charset="0"/>
                <a:cs typeface="Arial" panose="020B0604020202020204" pitchFamily="34" charset="0"/>
              </a:rPr>
              <a:t>uso innecesario de combinaciones en dosis fijas</a:t>
            </a:r>
            <a:r>
              <a:rPr lang="es-ES" sz="3600" dirty="0">
                <a:solidFill>
                  <a:prstClr val="black"/>
                </a:solidFill>
                <a:latin typeface="Arial" panose="020B0604020202020204" pitchFamily="34" charset="0"/>
                <a:cs typeface="Arial" panose="020B0604020202020204" pitchFamily="34" charset="0"/>
              </a:rPr>
              <a:t>. Estas solo son aceptables si tiene ventajas sobre cada uno de los fármacos que la componen, administrados por separado.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105" y="1999705"/>
            <a:ext cx="1683895" cy="194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564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a la derecha con bandas 2"/>
          <p:cNvSpPr/>
          <p:nvPr/>
        </p:nvSpPr>
        <p:spPr>
          <a:xfrm rot="5400000">
            <a:off x="3854328" y="2374924"/>
            <a:ext cx="890832"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s-ES"/>
          </a:p>
        </p:txBody>
      </p:sp>
      <p:sp>
        <p:nvSpPr>
          <p:cNvPr id="4" name="Flecha a la derecha con bandas 3"/>
          <p:cNvSpPr/>
          <p:nvPr/>
        </p:nvSpPr>
        <p:spPr>
          <a:xfrm rot="5400000">
            <a:off x="3847825" y="4474242"/>
            <a:ext cx="855624"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s-ES"/>
          </a:p>
        </p:txBody>
      </p:sp>
      <p:sp>
        <p:nvSpPr>
          <p:cNvPr id="5" name="4 Rectángulo"/>
          <p:cNvSpPr/>
          <p:nvPr/>
        </p:nvSpPr>
        <p:spPr>
          <a:xfrm>
            <a:off x="443686" y="217058"/>
            <a:ext cx="11233635" cy="707876"/>
          </a:xfrm>
          <a:prstGeom prst="rect">
            <a:avLst/>
          </a:prstGeom>
        </p:spPr>
        <p:txBody>
          <a:bodyPr wrap="none" lIns="91431" tIns="45715" rIns="91431" bIns="45715">
            <a:spAutoFit/>
          </a:bodyPr>
          <a:lstStyle/>
          <a:p>
            <a:r>
              <a:rPr lang="es-ES" sz="4000" b="1" u="sng" dirty="0">
                <a:solidFill>
                  <a:srgbClr val="FF0000"/>
                </a:solidFill>
                <a:latin typeface="Arial" panose="020B0604020202020204" pitchFamily="34" charset="0"/>
                <a:cs typeface="Arial" panose="020B0604020202020204" pitchFamily="34" charset="0"/>
              </a:rPr>
              <a:t>ETAPAS DEL  PROCESO DE PRESCRIPCIÓN </a:t>
            </a:r>
          </a:p>
        </p:txBody>
      </p:sp>
      <p:sp>
        <p:nvSpPr>
          <p:cNvPr id="6" name="5 Rectángulo"/>
          <p:cNvSpPr/>
          <p:nvPr/>
        </p:nvSpPr>
        <p:spPr>
          <a:xfrm>
            <a:off x="2393640" y="1198027"/>
            <a:ext cx="4366925" cy="707886"/>
          </a:xfrm>
          <a:prstGeom prst="rect">
            <a:avLst/>
          </a:prstGeom>
        </p:spPr>
        <p:txBody>
          <a:bodyPr wrap="square" lIns="91431" tIns="45715" rIns="91431" bIns="45715">
            <a:spAutoFit/>
          </a:bodyPr>
          <a:lstStyle/>
          <a:p>
            <a:r>
              <a:rPr lang="es-ES" sz="4000" b="1" dirty="0">
                <a:latin typeface="Arial" panose="020B0604020202020204" pitchFamily="34" charset="0"/>
                <a:cs typeface="Arial" panose="020B0604020202020204" pitchFamily="34" charset="0"/>
              </a:rPr>
              <a:t>DECISIONES</a:t>
            </a:r>
            <a:endParaRPr lang="es-ES" sz="2800" dirty="0"/>
          </a:p>
        </p:txBody>
      </p:sp>
      <p:sp>
        <p:nvSpPr>
          <p:cNvPr id="7" name="6 Rectángulo"/>
          <p:cNvSpPr/>
          <p:nvPr/>
        </p:nvSpPr>
        <p:spPr>
          <a:xfrm>
            <a:off x="1929015" y="3379245"/>
            <a:ext cx="5226092" cy="707876"/>
          </a:xfrm>
          <a:prstGeom prst="rect">
            <a:avLst/>
          </a:prstGeom>
        </p:spPr>
        <p:txBody>
          <a:bodyPr wrap="none" lIns="91431" tIns="45715" rIns="91431" bIns="45715">
            <a:spAutoFit/>
          </a:bodyPr>
          <a:lstStyle/>
          <a:p>
            <a:pPr algn="ctr"/>
            <a:r>
              <a:rPr lang="es-ES" sz="4000" b="1" dirty="0">
                <a:latin typeface="Arial" panose="020B0604020202020204" pitchFamily="34" charset="0"/>
                <a:cs typeface="Arial" panose="020B0604020202020204" pitchFamily="34" charset="0"/>
              </a:rPr>
              <a:t>CONSIDERACIONES</a:t>
            </a:r>
          </a:p>
        </p:txBody>
      </p:sp>
      <p:sp>
        <p:nvSpPr>
          <p:cNvPr id="8" name="7 Rectángulo"/>
          <p:cNvSpPr/>
          <p:nvPr/>
        </p:nvSpPr>
        <p:spPr>
          <a:xfrm>
            <a:off x="2854477" y="5465782"/>
            <a:ext cx="2890517" cy="707876"/>
          </a:xfrm>
          <a:prstGeom prst="rect">
            <a:avLst/>
          </a:prstGeom>
        </p:spPr>
        <p:txBody>
          <a:bodyPr wrap="none" lIns="91431" tIns="45715" rIns="91431" bIns="45715">
            <a:spAutoFit/>
          </a:bodyPr>
          <a:lstStyle/>
          <a:p>
            <a:r>
              <a:rPr lang="es-ES" sz="4000" b="1" dirty="0">
                <a:latin typeface="Arial" panose="020B0604020202020204" pitchFamily="34" charset="0"/>
                <a:cs typeface="Arial" panose="020B0604020202020204" pitchFamily="34" charset="0"/>
              </a:rPr>
              <a:t>ACCIONES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3430" y="5144370"/>
            <a:ext cx="2178570" cy="1713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711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5226617</TotalTime>
  <Words>3892</Words>
  <Application>Microsoft Office PowerPoint</Application>
  <PresentationFormat>Panorámica</PresentationFormat>
  <Paragraphs>291</Paragraphs>
  <Slides>31</Slides>
  <Notes>10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31</vt:i4>
      </vt:variant>
    </vt:vector>
  </HeadingPairs>
  <TitlesOfParts>
    <vt:vector size="38" baseType="lpstr">
      <vt:lpstr>Arial</vt:lpstr>
      <vt:lpstr>Calibri</vt:lpstr>
      <vt:lpstr>Calibri Light</vt:lpstr>
      <vt:lpstr>Times New Roman</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Humberto</dc:creator>
  <cp:lastModifiedBy>Humberto</cp:lastModifiedBy>
  <cp:revision>131</cp:revision>
  <dcterms:created xsi:type="dcterms:W3CDTF">2015-12-15T17:21:02Z</dcterms:created>
  <dcterms:modified xsi:type="dcterms:W3CDTF">2025-02-03T05:13:59Z</dcterms:modified>
</cp:coreProperties>
</file>