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76" r:id="rId3"/>
    <p:sldId id="275" r:id="rId4"/>
    <p:sldId id="274" r:id="rId5"/>
    <p:sldId id="273" r:id="rId6"/>
    <p:sldId id="292" r:id="rId7"/>
    <p:sldId id="290" r:id="rId8"/>
    <p:sldId id="295" r:id="rId9"/>
    <p:sldId id="279" r:id="rId10"/>
    <p:sldId id="294" r:id="rId11"/>
    <p:sldId id="288" r:id="rId12"/>
    <p:sldId id="270" r:id="rId13"/>
    <p:sldId id="293" r:id="rId14"/>
    <p:sldId id="296" r:id="rId15"/>
    <p:sldId id="287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1DD8-007B-4721-8B86-483DE45C07ED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A0E29-B9BA-48C9-9204-A73A77C35540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243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>
            <a:extLst>
              <a:ext uri="{FF2B5EF4-FFF2-40B4-BE49-F238E27FC236}">
                <a16:creationId xmlns:a16="http://schemas.microsoft.com/office/drawing/2014/main" id="{A2B44C35-FF3A-43A4-B3EF-843952DE2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>
            <a:extLst>
              <a:ext uri="{FF2B5EF4-FFF2-40B4-BE49-F238E27FC236}">
                <a16:creationId xmlns:a16="http://schemas.microsoft.com/office/drawing/2014/main" id="{8F6AD36D-9366-40DB-94B8-4A458C4BF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10244" name="Marcador de número de diapositiva 3">
            <a:extLst>
              <a:ext uri="{FF2B5EF4-FFF2-40B4-BE49-F238E27FC236}">
                <a16:creationId xmlns:a16="http://schemas.microsoft.com/office/drawing/2014/main" id="{538BF53A-30E0-4E9F-A7E3-17EB49B5B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BE7C23-22F1-4F74-9005-8C192ED04D96}" type="slidenum">
              <a:rPr lang="es-ES" altLang="es-MX" sz="1200" smtClean="0"/>
              <a:pPr/>
              <a:t>1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>
            <a:extLst>
              <a:ext uri="{FF2B5EF4-FFF2-40B4-BE49-F238E27FC236}">
                <a16:creationId xmlns:a16="http://schemas.microsoft.com/office/drawing/2014/main" id="{832D61F9-6516-4ED4-A0EA-5ED868969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>
            <a:extLst>
              <a:ext uri="{FF2B5EF4-FFF2-40B4-BE49-F238E27FC236}">
                <a16:creationId xmlns:a16="http://schemas.microsoft.com/office/drawing/2014/main" id="{680361B4-9A17-44B7-8826-B591C5FB0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28676" name="Marcador de número de diapositiva 3">
            <a:extLst>
              <a:ext uri="{FF2B5EF4-FFF2-40B4-BE49-F238E27FC236}">
                <a16:creationId xmlns:a16="http://schemas.microsoft.com/office/drawing/2014/main" id="{B3A51146-71EA-460D-A7EE-EAF1985DFF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21924D-F4EE-4BD5-8536-BF6D42693C87}" type="slidenum">
              <a:rPr lang="es-ES" altLang="es-MX" sz="1200" smtClean="0"/>
              <a:pPr/>
              <a:t>10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415A8385-4A78-4390-A614-A030A5535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C6DE5E5A-652F-4C65-B8DA-1F08DDD9E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E30E218A-0BD5-4097-93A4-89A720CEE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9DCF75-BB76-43FA-B7C4-3C31225EB78F}" type="slidenum">
              <a:rPr lang="es-ES" altLang="es-MX" sz="1200" smtClean="0"/>
              <a:pPr/>
              <a:t>11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42373C4C-1194-4821-8561-C547F6D60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3796B435-AB6F-49E4-B7D4-087815DF9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49A2B2AE-D666-42BF-A2D1-8BB063006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083D5F-EBE9-463E-BECD-0CD7D825090D}" type="slidenum">
              <a:rPr lang="es-ES" altLang="es-MX" sz="1200" smtClean="0"/>
              <a:pPr/>
              <a:t>12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B4BA3152-CCBA-4476-A66C-EA32394C4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F6CFD3F9-6CB2-43A7-9E9B-1730716B9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5F54B9DF-E5D6-4461-86D8-99ACFE602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48F2A5-D4E8-4E8D-ACC5-E21A57B3F422}" type="slidenum">
              <a:rPr lang="es-ES" altLang="es-MX" sz="1200" smtClean="0"/>
              <a:pPr/>
              <a:t>13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>
            <a:extLst>
              <a:ext uri="{FF2B5EF4-FFF2-40B4-BE49-F238E27FC236}">
                <a16:creationId xmlns:a16="http://schemas.microsoft.com/office/drawing/2014/main" id="{AFB053F8-7DE3-4483-90E2-1930A844DE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notas 2">
            <a:extLst>
              <a:ext uri="{FF2B5EF4-FFF2-40B4-BE49-F238E27FC236}">
                <a16:creationId xmlns:a16="http://schemas.microsoft.com/office/drawing/2014/main" id="{8E1C849B-569E-46E1-B5DE-64D5DFDCB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36868" name="Marcador de número de diapositiva 3">
            <a:extLst>
              <a:ext uri="{FF2B5EF4-FFF2-40B4-BE49-F238E27FC236}">
                <a16:creationId xmlns:a16="http://schemas.microsoft.com/office/drawing/2014/main" id="{BE5FEE20-D02C-4043-BE09-18518ACCB8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6FA106-871F-4CE8-B73D-C918A253DBFC}" type="slidenum">
              <a:rPr lang="es-ES" altLang="es-MX" sz="1200" smtClean="0"/>
              <a:pPr/>
              <a:t>15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>
            <a:extLst>
              <a:ext uri="{FF2B5EF4-FFF2-40B4-BE49-F238E27FC236}">
                <a16:creationId xmlns:a16="http://schemas.microsoft.com/office/drawing/2014/main" id="{A863E91E-6072-419C-A3D2-9ADA6EC23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notas 2">
            <a:extLst>
              <a:ext uri="{FF2B5EF4-FFF2-40B4-BE49-F238E27FC236}">
                <a16:creationId xmlns:a16="http://schemas.microsoft.com/office/drawing/2014/main" id="{38F6A16F-131D-424A-80C3-3880457D2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12292" name="Marcador de número de diapositiva 3">
            <a:extLst>
              <a:ext uri="{FF2B5EF4-FFF2-40B4-BE49-F238E27FC236}">
                <a16:creationId xmlns:a16="http://schemas.microsoft.com/office/drawing/2014/main" id="{B538312D-5D87-4E9C-BBDE-135D8CF0E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625742-2326-4693-B0A6-D0403CD499D5}" type="slidenum">
              <a:rPr lang="es-ES" altLang="es-MX" sz="1200" smtClean="0"/>
              <a:pPr/>
              <a:t>2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>
            <a:extLst>
              <a:ext uri="{FF2B5EF4-FFF2-40B4-BE49-F238E27FC236}">
                <a16:creationId xmlns:a16="http://schemas.microsoft.com/office/drawing/2014/main" id="{53043EA1-6AF9-4B4F-B4A0-8BB0C555C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>
            <a:extLst>
              <a:ext uri="{FF2B5EF4-FFF2-40B4-BE49-F238E27FC236}">
                <a16:creationId xmlns:a16="http://schemas.microsoft.com/office/drawing/2014/main" id="{A2B3BC9F-DCA9-4310-B333-9F2D46780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14340" name="Marcador de número de diapositiva 3">
            <a:extLst>
              <a:ext uri="{FF2B5EF4-FFF2-40B4-BE49-F238E27FC236}">
                <a16:creationId xmlns:a16="http://schemas.microsoft.com/office/drawing/2014/main" id="{5D31E0F7-2E4E-41FB-B4CA-7021F54DC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5E1DD4-150E-498C-AE98-B3C618F8C116}" type="slidenum">
              <a:rPr lang="es-ES" altLang="es-MX" sz="1200" smtClean="0"/>
              <a:pPr/>
              <a:t>3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A8AEBEF9-A850-4DB4-8C46-1EB4C6677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7DE8CCC9-6AE5-4C3D-8894-4EDDCF0F3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0D318D47-1855-4914-9042-386220E25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B08D70-C0E5-4D70-9ADF-69CAF855B73E}" type="slidenum">
              <a:rPr lang="es-ES" altLang="es-MX" sz="1200" smtClean="0"/>
              <a:pPr/>
              <a:t>4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>
            <a:extLst>
              <a:ext uri="{FF2B5EF4-FFF2-40B4-BE49-F238E27FC236}">
                <a16:creationId xmlns:a16="http://schemas.microsoft.com/office/drawing/2014/main" id="{A65D0E7F-7836-4FFA-B3F1-F41940E50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>
            <a:extLst>
              <a:ext uri="{FF2B5EF4-FFF2-40B4-BE49-F238E27FC236}">
                <a16:creationId xmlns:a16="http://schemas.microsoft.com/office/drawing/2014/main" id="{460B417D-E5C5-4CD9-A8F3-43D7BBD81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18436" name="Marcador de número de diapositiva 3">
            <a:extLst>
              <a:ext uri="{FF2B5EF4-FFF2-40B4-BE49-F238E27FC236}">
                <a16:creationId xmlns:a16="http://schemas.microsoft.com/office/drawing/2014/main" id="{729F388C-A86E-478F-97E6-E567C6A5B7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FD1735-C6A7-49B5-A5F3-AE63CBD98CF2}" type="slidenum">
              <a:rPr lang="es-ES" altLang="es-MX" sz="1200" smtClean="0"/>
              <a:pPr/>
              <a:t>5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>
            <a:extLst>
              <a:ext uri="{FF2B5EF4-FFF2-40B4-BE49-F238E27FC236}">
                <a16:creationId xmlns:a16="http://schemas.microsoft.com/office/drawing/2014/main" id="{D7BF02D4-3F80-4147-92EA-F76742732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>
            <a:extLst>
              <a:ext uri="{FF2B5EF4-FFF2-40B4-BE49-F238E27FC236}">
                <a16:creationId xmlns:a16="http://schemas.microsoft.com/office/drawing/2014/main" id="{C3ADEB17-459B-4756-9E46-1E6696FE8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20484" name="Marcador de número de diapositiva 3">
            <a:extLst>
              <a:ext uri="{FF2B5EF4-FFF2-40B4-BE49-F238E27FC236}">
                <a16:creationId xmlns:a16="http://schemas.microsoft.com/office/drawing/2014/main" id="{B5F7B14C-3EFD-46CA-BE0C-11694A5D2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07CFFA-3F3A-47DC-94A3-DF1E78A903E7}" type="slidenum">
              <a:rPr lang="es-ES" altLang="es-MX" sz="1200" smtClean="0"/>
              <a:pPr/>
              <a:t>6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F0166BD6-9E85-4B5E-8F11-A2E1FF0B3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639E3723-6C24-4E25-AC9B-3899D4D6C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B955710A-ACD1-49E8-93B1-B876B668F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5954B9-D933-4391-9214-AC857EE0500E}" type="slidenum">
              <a:rPr lang="es-ES" altLang="es-MX" sz="1200" smtClean="0"/>
              <a:pPr/>
              <a:t>7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3D6D96D7-ACBC-4D5A-9863-BB1C0B96A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F0D9C736-49EA-4F04-BEB8-E313EE09A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C2B73EFF-9C47-4064-A1E9-86A6C48BD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BD16D9-1703-4FAF-81F7-708670ECFE90}" type="slidenum">
              <a:rPr lang="es-ES" altLang="es-MX" sz="1200" smtClean="0"/>
              <a:pPr/>
              <a:t>8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>
            <a:extLst>
              <a:ext uri="{FF2B5EF4-FFF2-40B4-BE49-F238E27FC236}">
                <a16:creationId xmlns:a16="http://schemas.microsoft.com/office/drawing/2014/main" id="{88EBF20A-C6AB-4F3E-9449-BCEDFEF70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>
            <a:extLst>
              <a:ext uri="{FF2B5EF4-FFF2-40B4-BE49-F238E27FC236}">
                <a16:creationId xmlns:a16="http://schemas.microsoft.com/office/drawing/2014/main" id="{A8FDB017-6B97-41B9-8E82-1D8ED7AAE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26628" name="Marcador de número de diapositiva 3">
            <a:extLst>
              <a:ext uri="{FF2B5EF4-FFF2-40B4-BE49-F238E27FC236}">
                <a16:creationId xmlns:a16="http://schemas.microsoft.com/office/drawing/2014/main" id="{D8659E95-BFB9-4585-AE34-D562914A6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F87DEA-C341-4C91-90DC-AE8D8B620609}" type="slidenum">
              <a:rPr lang="es-ES" altLang="es-MX" sz="1200" smtClean="0"/>
              <a:pPr/>
              <a:t>9</a:t>
            </a:fld>
            <a:endParaRPr lang="es-ES" altLang="es-MX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06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448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263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02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000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857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451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80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386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323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030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12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590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617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602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26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910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F956-610E-433D-BDD6-301740CD1DD5}" type="datetimeFigureOut">
              <a:rPr lang="x-none" smtClean="0"/>
              <a:pPr/>
              <a:t>13/10/2020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8D6C-66BC-41D6-B887-3BB808B7522D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0752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2.m4a"/><Relationship Id="rId7" Type="http://schemas.openxmlformats.org/officeDocument/2006/relationships/image" Target="../media/image20.wmf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19.w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p3"/><Relationship Id="rId7" Type="http://schemas.openxmlformats.org/officeDocument/2006/relationships/image" Target="../media/image5.png"/><Relationship Id="rId2" Type="http://schemas.microsoft.com/office/2007/relationships/media" Target="../media/media13.mp3"/><Relationship Id="rId1" Type="http://schemas.openxmlformats.org/officeDocument/2006/relationships/tags" Target="../tags/tag13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p3"/><Relationship Id="rId2" Type="http://schemas.microsoft.com/office/2007/relationships/media" Target="../media/media14.mp3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p3"/><Relationship Id="rId2" Type="http://schemas.microsoft.com/office/2007/relationships/media" Target="../media/media15.mp3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8.w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notesSlide" Target="../notesSlides/notesSlide5.xml"/><Relationship Id="rId2" Type="http://schemas.microsoft.com/office/2007/relationships/media" Target="../media/media5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6.mp3"/><Relationship Id="rId4" Type="http://schemas.microsoft.com/office/2007/relationships/media" Target="../media/media6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audio" Target="../media/media8.m4a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5.jpeg"/><Relationship Id="rId2" Type="http://schemas.microsoft.com/office/2007/relationships/media" Target="../media/media8.m4a"/><Relationship Id="rId16" Type="http://schemas.openxmlformats.org/officeDocument/2006/relationships/image" Target="../media/image5.png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jpeg"/><Relationship Id="rId5" Type="http://schemas.openxmlformats.org/officeDocument/2006/relationships/audio" Target="../media/media6.mp3"/><Relationship Id="rId1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microsoft.com/office/2007/relationships/media" Target="../media/media6.mp3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9.mp3"/><Relationship Id="rId7" Type="http://schemas.openxmlformats.org/officeDocument/2006/relationships/notesSlide" Target="../notesSlides/notesSlide8.xml"/><Relationship Id="rId2" Type="http://schemas.microsoft.com/office/2007/relationships/media" Target="../media/media9.mp3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0.mp3"/><Relationship Id="rId4" Type="http://schemas.microsoft.com/office/2007/relationships/media" Target="../media/media10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3 Grupo">
            <a:extLst>
              <a:ext uri="{FF2B5EF4-FFF2-40B4-BE49-F238E27FC236}">
                <a16:creationId xmlns:a16="http://schemas.microsoft.com/office/drawing/2014/main" id="{E9DAB55E-FCFA-4B4E-8E46-93FF9759B21A}"/>
              </a:ext>
            </a:extLst>
          </p:cNvPr>
          <p:cNvGrpSpPr>
            <a:grpSpLocks/>
          </p:cNvGrpSpPr>
          <p:nvPr/>
        </p:nvGrpSpPr>
        <p:grpSpPr bwMode="auto">
          <a:xfrm>
            <a:off x="1357484" y="229515"/>
            <a:ext cx="8074646" cy="6467283"/>
            <a:chOff x="1294160" y="350284"/>
            <a:chExt cx="6515534" cy="6640227"/>
          </a:xfrm>
        </p:grpSpPr>
        <p:sp>
          <p:nvSpPr>
            <p:cNvPr id="9221" name="4 CuadroTexto">
              <a:extLst>
                <a:ext uri="{FF2B5EF4-FFF2-40B4-BE49-F238E27FC236}">
                  <a16:creationId xmlns:a16="http://schemas.microsoft.com/office/drawing/2014/main" id="{EDCA9662-F4BB-483B-B68B-52680BB20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761" y="1631572"/>
              <a:ext cx="5383933" cy="110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s-ES" altLang="es-MX" sz="3200" b="1">
                  <a:solidFill>
                    <a:srgbClr val="C00000"/>
                  </a:solidFill>
                </a:rPr>
                <a:t>Centro Nacional de Información </a:t>
              </a:r>
            </a:p>
            <a:p>
              <a:pPr algn="ctr" eaLnBrk="1" hangingPunct="1"/>
              <a:r>
                <a:rPr lang="es-ES" altLang="es-MX" sz="3200" b="1">
                  <a:solidFill>
                    <a:srgbClr val="C00000"/>
                  </a:solidFill>
                </a:rPr>
                <a:t>de Ciencias Médicas</a:t>
              </a:r>
            </a:p>
          </p:txBody>
        </p:sp>
        <p:sp>
          <p:nvSpPr>
            <p:cNvPr id="6" name="5 Rectángulo">
              <a:extLst>
                <a:ext uri="{FF2B5EF4-FFF2-40B4-BE49-F238E27FC236}">
                  <a16:creationId xmlns:a16="http://schemas.microsoft.com/office/drawing/2014/main" id="{7C7EE029-B9D2-42CE-A762-CB4432355706}"/>
                </a:ext>
              </a:extLst>
            </p:cNvPr>
            <p:cNvSpPr/>
            <p:nvPr/>
          </p:nvSpPr>
          <p:spPr>
            <a:xfrm>
              <a:off x="2425761" y="3371345"/>
              <a:ext cx="5216449" cy="161163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s-ES" sz="4800" b="1" dirty="0">
                  <a:ln w="11430"/>
                  <a:solidFill>
                    <a:srgbClr val="0000FF"/>
                  </a:solidFill>
                  <a:latin typeface="Times New Roman"/>
                </a:rPr>
                <a:t>La Tutoría en la</a:t>
              </a:r>
            </a:p>
            <a:p>
              <a:pPr algn="ctr">
                <a:defRPr/>
              </a:pPr>
              <a:r>
                <a:rPr lang="es-ES" sz="4800" b="1" dirty="0">
                  <a:ln w="11430"/>
                  <a:solidFill>
                    <a:srgbClr val="0000FF"/>
                  </a:solidFill>
                  <a:latin typeface="Times New Roman"/>
                </a:rPr>
                <a:t> Educación a Distancia</a:t>
              </a:r>
            </a:p>
          </p:txBody>
        </p:sp>
        <p:sp>
          <p:nvSpPr>
            <p:cNvPr id="9223" name="6 CuadroTexto">
              <a:extLst>
                <a:ext uri="{FF2B5EF4-FFF2-40B4-BE49-F238E27FC236}">
                  <a16:creationId xmlns:a16="http://schemas.microsoft.com/office/drawing/2014/main" id="{99ADAC2B-54CF-4A0A-B887-F62FACE59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931" y="6074132"/>
              <a:ext cx="4177744" cy="91637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s-MX" sz="2800">
                  <a:solidFill>
                    <a:srgbClr val="0000FF"/>
                  </a:solidFill>
                </a:rPr>
                <a:t>Dr.C. Lourdes del Pilar Glez Pérez</a:t>
              </a:r>
            </a:p>
            <a:p>
              <a:pPr eaLnBrk="1" hangingPunct="1"/>
              <a:r>
                <a:rPr lang="es-ES" altLang="es-MX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lourdespilar</a:t>
              </a:r>
              <a:r>
                <a:rPr lang="es-MX" altLang="es-MX">
                  <a:solidFill>
                    <a:srgbClr val="0000FF"/>
                  </a:solidFill>
                  <a:latin typeface="Arial Black" panose="020B0A04020102020204" pitchFamily="34" charset="0"/>
                </a:rPr>
                <a:t>@</a:t>
              </a:r>
              <a:r>
                <a:rPr lang="es-ES" altLang="es-MX">
                  <a:solidFill>
                    <a:srgbClr val="0000FF"/>
                  </a:solidFill>
                </a:rPr>
                <a:t>infomed.sld.cu</a:t>
              </a:r>
            </a:p>
          </p:txBody>
        </p:sp>
        <p:pic>
          <p:nvPicPr>
            <p:cNvPr id="9224" name="8 Imagen">
              <a:extLst>
                <a:ext uri="{FF2B5EF4-FFF2-40B4-BE49-F238E27FC236}">
                  <a16:creationId xmlns:a16="http://schemas.microsoft.com/office/drawing/2014/main" id="{C212CF82-824C-4974-AA9D-245ACAE1F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160" y="350284"/>
              <a:ext cx="2762805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Picture 7">
            <a:extLst>
              <a:ext uri="{FF2B5EF4-FFF2-40B4-BE49-F238E27FC236}">
                <a16:creationId xmlns:a16="http://schemas.microsoft.com/office/drawing/2014/main" id="{2AB81193-1FC2-4B4F-8A1F-03F88AC8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569" y="229515"/>
            <a:ext cx="20177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iapo 1">
            <a:hlinkClick r:id="" action="ppaction://media"/>
            <a:extLst>
              <a:ext uri="{FF2B5EF4-FFF2-40B4-BE49-F238E27FC236}">
                <a16:creationId xmlns:a16="http://schemas.microsoft.com/office/drawing/2014/main" id="{D2DB99A0-79BD-40C3-89C5-77E499746E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01600" y="485896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F84B7E55-C7E3-470E-BE1C-F632E4F9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01" y="4265989"/>
            <a:ext cx="2859088" cy="1882576"/>
          </a:xfrm>
          <a:prstGeom prst="rect">
            <a:avLst/>
          </a:prstGeom>
          <a:solidFill>
            <a:srgbClr val="66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651" name="2 CuadroTexto">
            <a:extLst>
              <a:ext uri="{FF2B5EF4-FFF2-40B4-BE49-F238E27FC236}">
                <a16:creationId xmlns:a16="http://schemas.microsoft.com/office/drawing/2014/main" id="{EC3A86F8-F949-48A5-9664-4A23029F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36" y="1830388"/>
            <a:ext cx="10723419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_tradnl" altLang="es-MX" sz="3200" b="1" dirty="0">
                <a:solidFill>
                  <a:srgbClr val="FFFF00"/>
                </a:solidFill>
                <a:latin typeface="Arial" panose="020B0604020202020204" pitchFamily="34" charset="0"/>
              </a:rPr>
              <a:t>«El mejor profesor no es el que da las mejores respuestas a las preguntas de sus estudiantes sino aquel que les ayuda a encontrarlas»</a:t>
            </a:r>
            <a:endParaRPr lang="en-US" altLang="es-MX" sz="3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2A64AB33-1046-4B81-8AF9-02293FE7351A}"/>
              </a:ext>
            </a:extLst>
          </p:cNvPr>
          <p:cNvSpPr/>
          <p:nvPr/>
        </p:nvSpPr>
        <p:spPr>
          <a:xfrm>
            <a:off x="4223792" y="620689"/>
            <a:ext cx="3528392" cy="584775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solidFill>
              <a:srgbClr val="9F2936"/>
            </a:solidFill>
            <a:prstDash val="solid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200" b="1" kern="0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Reflexionemos</a:t>
            </a:r>
          </a:p>
        </p:txBody>
      </p:sp>
      <p:pic>
        <p:nvPicPr>
          <p:cNvPr id="2" name="mus fondo">
            <a:hlinkClick r:id="" action="ppaction://media"/>
            <a:extLst>
              <a:ext uri="{FF2B5EF4-FFF2-40B4-BE49-F238E27FC236}">
                <a16:creationId xmlns:a16="http://schemas.microsoft.com/office/drawing/2014/main" id="{232572AF-D0BA-4678-8E41-38B68336AD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09418" y="900664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>
            <a:extLst>
              <a:ext uri="{FF2B5EF4-FFF2-40B4-BE49-F238E27FC236}">
                <a16:creationId xmlns:a16="http://schemas.microsoft.com/office/drawing/2014/main" id="{DBE33644-A8CE-480A-BC4B-56B34274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36" y="1815933"/>
            <a:ext cx="887265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_trad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s-ES_tradnl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Sistematización</a:t>
            </a:r>
            <a:r>
              <a:rPr lang="es-E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129030" name="Text Box 6">
            <a:extLst>
              <a:ext uri="{FF2B5EF4-FFF2-40B4-BE49-F238E27FC236}">
                <a16:creationId xmlns:a16="http://schemas.microsoft.com/office/drawing/2014/main" id="{91BA9F5B-A607-4BA0-905F-103E0F5D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36" y="2628870"/>
            <a:ext cx="102013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_trad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s-ES_tradnl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Considerar los niveles de asimilación</a:t>
            </a:r>
            <a:endParaRPr lang="es-ES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700" name="Text Box 8">
            <a:extLst>
              <a:ext uri="{FF2B5EF4-FFF2-40B4-BE49-F238E27FC236}">
                <a16:creationId xmlns:a16="http://schemas.microsoft.com/office/drawing/2014/main" id="{F91AA55F-FA69-465D-A5DA-05F64ACA8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8077200" cy="1323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MX" sz="4000" b="1" dirty="0">
                <a:solidFill>
                  <a:srgbClr val="FF0000"/>
                </a:solidFill>
                <a:latin typeface="Arial" panose="020B0604020202020204" pitchFamily="34" charset="0"/>
              </a:rPr>
              <a:t>Principios en que se sustenta la evaluación que realiza el tutor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60F9F0C4-CDBA-425F-8955-203C217CA7CC}"/>
              </a:ext>
            </a:extLst>
          </p:cNvPr>
          <p:cNvGrpSpPr>
            <a:grpSpLocks/>
          </p:cNvGrpSpPr>
          <p:nvPr/>
        </p:nvGrpSpPr>
        <p:grpSpPr bwMode="auto">
          <a:xfrm>
            <a:off x="1362070" y="5791200"/>
            <a:ext cx="4145574" cy="457200"/>
            <a:chOff x="528" y="3648"/>
            <a:chExt cx="1536" cy="288"/>
          </a:xfrm>
        </p:grpSpPr>
        <p:sp>
          <p:nvSpPr>
            <p:cNvPr id="29717" name="Text Box 9">
              <a:extLst>
                <a:ext uri="{FF2B5EF4-FFF2-40B4-BE49-F238E27FC236}">
                  <a16:creationId xmlns:a16="http://schemas.microsoft.com/office/drawing/2014/main" id="{0297B1C9-1131-496D-9BA2-48BC6C4C5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648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MX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Familiarización</a:t>
              </a:r>
            </a:p>
          </p:txBody>
        </p:sp>
        <p:sp>
          <p:nvSpPr>
            <p:cNvPr id="29718" name="Line 10">
              <a:extLst>
                <a:ext uri="{FF2B5EF4-FFF2-40B4-BE49-F238E27FC236}">
                  <a16:creationId xmlns:a16="http://schemas.microsoft.com/office/drawing/2014/main" id="{C438103F-FFA4-4B92-B185-A3E3CAB8D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93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9719" name="Line 11">
              <a:extLst>
                <a:ext uri="{FF2B5EF4-FFF2-40B4-BE49-F238E27FC236}">
                  <a16:creationId xmlns:a16="http://schemas.microsoft.com/office/drawing/2014/main" id="{9E0A9C17-367B-4444-A681-BDF101D33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364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A970D00C-43C4-4B48-AAF4-D11BB81D076D}"/>
              </a:ext>
            </a:extLst>
          </p:cNvPr>
          <p:cNvGrpSpPr>
            <a:grpSpLocks/>
          </p:cNvGrpSpPr>
          <p:nvPr/>
        </p:nvGrpSpPr>
        <p:grpSpPr bwMode="auto">
          <a:xfrm>
            <a:off x="3724270" y="5334000"/>
            <a:ext cx="4016024" cy="457200"/>
            <a:chOff x="2016" y="3360"/>
            <a:chExt cx="1488" cy="288"/>
          </a:xfrm>
        </p:grpSpPr>
        <p:sp>
          <p:nvSpPr>
            <p:cNvPr id="29714" name="Text Box 14">
              <a:extLst>
                <a:ext uri="{FF2B5EF4-FFF2-40B4-BE49-F238E27FC236}">
                  <a16:creationId xmlns:a16="http://schemas.microsoft.com/office/drawing/2014/main" id="{AEC5F95C-7F01-492A-B60F-0D40E1F08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360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MX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Reproductivo</a:t>
              </a:r>
            </a:p>
          </p:txBody>
        </p:sp>
        <p:sp>
          <p:nvSpPr>
            <p:cNvPr id="29715" name="Line 15">
              <a:extLst>
                <a:ext uri="{FF2B5EF4-FFF2-40B4-BE49-F238E27FC236}">
                  <a16:creationId xmlns:a16="http://schemas.microsoft.com/office/drawing/2014/main" id="{568E721E-D957-4369-B08B-F90E4B9E3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648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9716" name="Line 16">
              <a:extLst>
                <a:ext uri="{FF2B5EF4-FFF2-40B4-BE49-F238E27FC236}">
                  <a16:creationId xmlns:a16="http://schemas.microsoft.com/office/drawing/2014/main" id="{928D3890-02B3-4A50-861B-1FC13BFA8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36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5D7BB8A6-C126-4781-B43A-6300F9C547D0}"/>
              </a:ext>
            </a:extLst>
          </p:cNvPr>
          <p:cNvGrpSpPr>
            <a:grpSpLocks/>
          </p:cNvGrpSpPr>
          <p:nvPr/>
        </p:nvGrpSpPr>
        <p:grpSpPr bwMode="auto">
          <a:xfrm>
            <a:off x="5637193" y="4343401"/>
            <a:ext cx="3329857" cy="2101851"/>
            <a:chOff x="3360" y="2736"/>
            <a:chExt cx="1152" cy="1324"/>
          </a:xfrm>
        </p:grpSpPr>
        <p:sp>
          <p:nvSpPr>
            <p:cNvPr id="29711" name="Line 19">
              <a:extLst>
                <a:ext uri="{FF2B5EF4-FFF2-40B4-BE49-F238E27FC236}">
                  <a16:creationId xmlns:a16="http://schemas.microsoft.com/office/drawing/2014/main" id="{F29B4489-FAC4-48B7-93FD-46A2328D7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360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9712" name="Line 20">
              <a:extLst>
                <a:ext uri="{FF2B5EF4-FFF2-40B4-BE49-F238E27FC236}">
                  <a16:creationId xmlns:a16="http://schemas.microsoft.com/office/drawing/2014/main" id="{21EADFAC-F8AB-413F-9176-172B2409C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273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9713" name="Text Box 22">
              <a:extLst>
                <a:ext uri="{FF2B5EF4-FFF2-40B4-BE49-F238E27FC236}">
                  <a16:creationId xmlns:a16="http://schemas.microsoft.com/office/drawing/2014/main" id="{3B20A163-AC5A-4D42-B246-9CFB68813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1"/>
              <a:ext cx="115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MX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Explicativo Aplicativo</a:t>
              </a:r>
            </a:p>
            <a:p>
              <a:pPr eaLnBrk="1" hangingPunct="1">
                <a:spcBef>
                  <a:spcPct val="50000"/>
                </a:spcBef>
              </a:pPr>
              <a:endParaRPr lang="es-ES" altLang="es-MX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s-ES" altLang="es-MX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51F4B58F-C712-45EA-8C15-A08642A795EB}"/>
              </a:ext>
            </a:extLst>
          </p:cNvPr>
          <p:cNvGrpSpPr>
            <a:grpSpLocks/>
          </p:cNvGrpSpPr>
          <p:nvPr/>
        </p:nvGrpSpPr>
        <p:grpSpPr bwMode="auto">
          <a:xfrm>
            <a:off x="7600304" y="3810004"/>
            <a:ext cx="2677350" cy="534988"/>
            <a:chOff x="4480" y="2400"/>
            <a:chExt cx="992" cy="337"/>
          </a:xfrm>
        </p:grpSpPr>
        <p:sp>
          <p:nvSpPr>
            <p:cNvPr id="29708" name="Text Box 24">
              <a:extLst>
                <a:ext uri="{FF2B5EF4-FFF2-40B4-BE49-F238E27FC236}">
                  <a16:creationId xmlns:a16="http://schemas.microsoft.com/office/drawing/2014/main" id="{290E736A-72F4-4A8B-904C-98EAAB384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0" y="2449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MX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Creativo</a:t>
              </a:r>
            </a:p>
          </p:txBody>
        </p:sp>
        <p:sp>
          <p:nvSpPr>
            <p:cNvPr id="29709" name="Line 25">
              <a:extLst>
                <a:ext uri="{FF2B5EF4-FFF2-40B4-BE49-F238E27FC236}">
                  <a16:creationId xmlns:a16="http://schemas.microsoft.com/office/drawing/2014/main" id="{73D1C9FD-9C82-4411-AAC4-D9D87784D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73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9710" name="Line 26">
              <a:extLst>
                <a:ext uri="{FF2B5EF4-FFF2-40B4-BE49-F238E27FC236}">
                  <a16:creationId xmlns:a16="http://schemas.microsoft.com/office/drawing/2014/main" id="{A322977E-69F4-4AF0-92EA-63D0179C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2" y="24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pic>
        <p:nvPicPr>
          <p:cNvPr id="129052" name="Picture 28" descr="Socorro">
            <a:extLst>
              <a:ext uri="{FF2B5EF4-FFF2-40B4-BE49-F238E27FC236}">
                <a16:creationId xmlns:a16="http://schemas.microsoft.com/office/drawing/2014/main" id="{A2F1127F-27F9-439D-8D6A-66FC7FF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6824" y="3752193"/>
            <a:ext cx="1819274" cy="19437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129053" name="Picture 29" descr="j0078625">
            <a:extLst>
              <a:ext uri="{FF2B5EF4-FFF2-40B4-BE49-F238E27FC236}">
                <a16:creationId xmlns:a16="http://schemas.microsoft.com/office/drawing/2014/main" id="{E4F105BC-EAE0-4ACB-A035-2657C123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09" y="4724399"/>
            <a:ext cx="1168642" cy="17709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diapo 11.mp3">
            <a:hlinkClick r:id="" action="ppaction://media"/>
            <a:extLst>
              <a:ext uri="{FF2B5EF4-FFF2-40B4-BE49-F238E27FC236}">
                <a16:creationId xmlns:a16="http://schemas.microsoft.com/office/drawing/2014/main" id="{161AFE90-F124-40F6-983E-C4D6F0B77D9C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113" y="344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9028" grpId="0" autoUpdateAnimBg="0"/>
      <p:bldP spid="1290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27D5442C-EA97-4E26-BD7F-67CF691EB14A}"/>
              </a:ext>
            </a:extLst>
          </p:cNvPr>
          <p:cNvSpPr/>
          <p:nvPr/>
        </p:nvSpPr>
        <p:spPr>
          <a:xfrm>
            <a:off x="2128838" y="1409700"/>
            <a:ext cx="2952750" cy="11509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Los tutorados</a:t>
            </a:r>
            <a:endParaRPr lang="es-E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Proceso alternativo">
            <a:extLst>
              <a:ext uri="{FF2B5EF4-FFF2-40B4-BE49-F238E27FC236}">
                <a16:creationId xmlns:a16="http://schemas.microsoft.com/office/drawing/2014/main" id="{3E37E16B-89DC-4B0D-A978-19D30965A8AD}"/>
              </a:ext>
            </a:extLst>
          </p:cNvPr>
          <p:cNvSpPr/>
          <p:nvPr/>
        </p:nvSpPr>
        <p:spPr>
          <a:xfrm>
            <a:off x="4185959" y="3221474"/>
            <a:ext cx="2735262" cy="12954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Los tutores </a:t>
            </a:r>
            <a:endParaRPr lang="es-E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4E9A9613-F2BD-47FE-A866-FD807965A9D5}"/>
              </a:ext>
            </a:extLst>
          </p:cNvPr>
          <p:cNvSpPr/>
          <p:nvPr/>
        </p:nvSpPr>
        <p:spPr>
          <a:xfrm>
            <a:off x="6490758" y="5177711"/>
            <a:ext cx="3119438" cy="1368425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Los directivos</a:t>
            </a:r>
            <a:r>
              <a:rPr lang="es-ES_tradnl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es-ES_tradnl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endParaRPr lang="es-ES" dirty="0"/>
          </a:p>
        </p:txBody>
      </p:sp>
      <p:pic>
        <p:nvPicPr>
          <p:cNvPr id="31750" name="6 Imagen" descr="1.JPG">
            <a:extLst>
              <a:ext uri="{FF2B5EF4-FFF2-40B4-BE49-F238E27FC236}">
                <a16:creationId xmlns:a16="http://schemas.microsoft.com/office/drawing/2014/main" id="{57C490C1-EA39-4745-A45E-087F57AF8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5" y="1323539"/>
            <a:ext cx="3891291" cy="346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A8A44318-5CD2-40A6-A260-75A96864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37" y="9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ES_tradnl" sz="4000" b="1" cap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 tutorías son evaluadas por</a:t>
            </a:r>
            <a:r>
              <a:rPr lang="es-ES_tradnl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x-none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diap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07883" y="464127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>
            <a:extLst>
              <a:ext uri="{FF2B5EF4-FFF2-40B4-BE49-F238E27FC236}">
                <a16:creationId xmlns:a16="http://schemas.microsoft.com/office/drawing/2014/main" id="{12D7F8A8-79F7-4DD8-B41D-69367D3A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710" y="500098"/>
            <a:ext cx="97746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s-E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Indicadores a evaluar por los tutorados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A5A2CCFF-03A4-40A3-993B-29E8A81B575A}"/>
              </a:ext>
            </a:extLst>
          </p:cNvPr>
          <p:cNvSpPr txBox="1"/>
          <p:nvPr/>
        </p:nvSpPr>
        <p:spPr>
          <a:xfrm flipH="1">
            <a:off x="1293234" y="2104928"/>
            <a:ext cx="9789924" cy="39703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88C"/>
              </a:buClr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s-E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Influencia en el desarrollo de hábitos de estudio</a:t>
            </a:r>
          </a:p>
          <a:p>
            <a:pPr>
              <a:lnSpc>
                <a:spcPct val="150000"/>
              </a:lnSpc>
              <a:buClr>
                <a:srgbClr val="FF388C"/>
              </a:buClr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s-E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Influencia en los resultados docentes</a:t>
            </a:r>
          </a:p>
          <a:p>
            <a:pPr>
              <a:buClr>
                <a:srgbClr val="FF388C"/>
              </a:buClr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s-E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Influencia en el desarrollo profesional de los tutorados</a:t>
            </a:r>
          </a:p>
          <a:p>
            <a:pPr>
              <a:lnSpc>
                <a:spcPct val="150000"/>
              </a:lnSpc>
              <a:buClr>
                <a:srgbClr val="FF388C"/>
              </a:buClr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s-E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Preparación del tutor</a:t>
            </a:r>
          </a:p>
          <a:p>
            <a:pPr>
              <a:lnSpc>
                <a:spcPct val="150000"/>
              </a:lnSpc>
              <a:buClr>
                <a:srgbClr val="FF388C"/>
              </a:buClr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s-E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Motivación de los alumnos por la tutoría</a:t>
            </a:r>
          </a:p>
          <a:p>
            <a:pPr>
              <a:buClr>
                <a:srgbClr val="FF388C"/>
              </a:buClr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s-E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Participación de los alumnos en las sesiones de tutoría.</a:t>
            </a:r>
          </a:p>
        </p:txBody>
      </p:sp>
      <p:pic>
        <p:nvPicPr>
          <p:cNvPr id="4" name="diap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5267" y="19529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661" y="770468"/>
            <a:ext cx="7247468" cy="5435601"/>
          </a:xfrm>
          <a:prstGeom prst="rect">
            <a:avLst/>
          </a:prstGeom>
        </p:spPr>
      </p:pic>
      <p:pic>
        <p:nvPicPr>
          <p:cNvPr id="3" name="diap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0067" y="1608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23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Rectángulo">
            <a:extLst>
              <a:ext uri="{FF2B5EF4-FFF2-40B4-BE49-F238E27FC236}">
                <a16:creationId xmlns:a16="http://schemas.microsoft.com/office/drawing/2014/main" id="{6DDE858C-9FEC-447A-9A7D-09B53B3DE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3" y="3346505"/>
            <a:ext cx="1104207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_tradnl" altLang="es-ES" sz="3600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“...todo esfuerzo por difundir la instrucción es vano, cuando no se acomoda la enseñanza a las necesidades, naturaleza y porvenir del que la recibe”</a:t>
            </a:r>
            <a:r>
              <a:rPr lang="es-ES" altLang="es-ES" sz="3600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endParaRPr lang="es-ES" altLang="es-ES" sz="36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                                                                         José  Martí   Pérez                          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7A8AB015-5A79-47A4-95BE-66BD0342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0"/>
            <a:ext cx="3063080" cy="33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us fondo">
            <a:hlinkClick r:id="" action="ppaction://media"/>
            <a:extLst>
              <a:ext uri="{FF2B5EF4-FFF2-40B4-BE49-F238E27FC236}">
                <a16:creationId xmlns:a16="http://schemas.microsoft.com/office/drawing/2014/main" id="{CF301DAA-C4C8-47ED-AFF4-CFB95672E0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106400" y="87976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9636C7A-C795-41F6-8F38-B0350ED5B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80" y="226544"/>
            <a:ext cx="7823658" cy="64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iapo 2.mp3">
            <a:hlinkClick r:id="" action="ppaction://media"/>
            <a:extLst>
              <a:ext uri="{FF2B5EF4-FFF2-40B4-BE49-F238E27FC236}">
                <a16:creationId xmlns:a16="http://schemas.microsoft.com/office/drawing/2014/main" id="{0522DF20-3A22-44B3-955F-B6284DD546D6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775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BD00028_">
            <a:extLst>
              <a:ext uri="{FF2B5EF4-FFF2-40B4-BE49-F238E27FC236}">
                <a16:creationId xmlns:a16="http://schemas.microsoft.com/office/drawing/2014/main" id="{F52BC471-4121-4610-AE0B-23706712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908050"/>
            <a:ext cx="2881312" cy="25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1 CuadroTexto">
            <a:extLst>
              <a:ext uri="{FF2B5EF4-FFF2-40B4-BE49-F238E27FC236}">
                <a16:creationId xmlns:a16="http://schemas.microsoft.com/office/drawing/2014/main" id="{26591437-2F69-4521-95F1-6E0C588E2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42" y="4221163"/>
            <a:ext cx="96682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" altLang="es-MX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entender por tutor en la educación a distancia?</a:t>
            </a:r>
          </a:p>
        </p:txBody>
      </p:sp>
      <p:pic>
        <p:nvPicPr>
          <p:cNvPr id="2" name="diapo 3.mp3">
            <a:hlinkClick r:id="" action="ppaction://media"/>
            <a:extLst>
              <a:ext uri="{FF2B5EF4-FFF2-40B4-BE49-F238E27FC236}">
                <a16:creationId xmlns:a16="http://schemas.microsoft.com/office/drawing/2014/main" id="{C32627E8-BC45-434A-AED1-39995F0AD94F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238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>
            <a:extLst>
              <a:ext uri="{FF2B5EF4-FFF2-40B4-BE49-F238E27FC236}">
                <a16:creationId xmlns:a16="http://schemas.microsoft.com/office/drawing/2014/main" id="{176EA843-A9E4-4E84-8FB1-0A05C303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925" r="-2"/>
          <a:stretch>
            <a:fillRect/>
          </a:stretch>
        </p:blipFill>
        <p:spPr bwMode="auto">
          <a:xfrm>
            <a:off x="6380164" y="3195638"/>
            <a:ext cx="381952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iapo 4.mp3">
            <a:hlinkClick r:id="" action="ppaction://media"/>
            <a:extLst>
              <a:ext uri="{FF2B5EF4-FFF2-40B4-BE49-F238E27FC236}">
                <a16:creationId xmlns:a16="http://schemas.microsoft.com/office/drawing/2014/main" id="{1B8F4729-4A23-4858-89A1-F5A3D2A65B17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5" y="18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>
            <a:extLst>
              <a:ext uri="{FF2B5EF4-FFF2-40B4-BE49-F238E27FC236}">
                <a16:creationId xmlns:a16="http://schemas.microsoft.com/office/drawing/2014/main" id="{E9AB7A7A-621F-4C9F-ADD4-951C1645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9" y="300039"/>
            <a:ext cx="44291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Rectángulo">
            <a:extLst>
              <a:ext uri="{FF2B5EF4-FFF2-40B4-BE49-F238E27FC236}">
                <a16:creationId xmlns:a16="http://schemas.microsoft.com/office/drawing/2014/main" id="{A323502E-0DFF-49A4-8719-374E7EBB6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58" y="11300"/>
            <a:ext cx="10700084" cy="66479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71438" algn="ctr">
              <a:defRPr/>
            </a:pPr>
            <a:r>
              <a:rPr lang="es-MX" sz="40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Funciones del tutor que frecuentemente se reconocen:</a:t>
            </a:r>
          </a:p>
          <a:p>
            <a:pPr marL="71438" algn="ctr">
              <a:defRPr/>
            </a:pPr>
            <a:endParaRPr lang="es-MX" sz="40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71438">
              <a:defRPr/>
            </a:pPr>
            <a:r>
              <a:rPr lang="es-ES" sz="3600" b="1" dirty="0">
                <a:solidFill>
                  <a:srgbClr val="FFFF00"/>
                </a:solidFill>
                <a:latin typeface="Arial" charset="0"/>
              </a:rPr>
              <a:t>1-Facilitar el aprendizaje a los alumnos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36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2-Propiciar la comunicación entre todos los participante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3600" b="1" dirty="0">
                <a:solidFill>
                  <a:srgbClr val="FFFF00"/>
                </a:solidFill>
                <a:latin typeface="Arial" charset="0"/>
              </a:rPr>
              <a:t>3-</a:t>
            </a:r>
            <a:r>
              <a:rPr lang="es-ES" sz="3600" b="1" dirty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Estimular y motivar al estudiante en su proceso de aprendizaje</a:t>
            </a:r>
            <a:endParaRPr lang="es-E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3600" b="1" dirty="0">
                <a:solidFill>
                  <a:srgbClr val="FFFF00"/>
                </a:solidFill>
                <a:latin typeface="Arial" charset="0"/>
              </a:rPr>
              <a:t>4-Controlar y evaluar el proceso pedagógico</a:t>
            </a:r>
            <a:endParaRPr lang="es-ES" b="1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5" name="diapo 5">
            <a:hlinkClick r:id="" action="ppaction://media"/>
            <a:extLst>
              <a:ext uri="{FF2B5EF4-FFF2-40B4-BE49-F238E27FC236}">
                <a16:creationId xmlns:a16="http://schemas.microsoft.com/office/drawing/2014/main" id="{886F0D8C-1333-42D3-9EF1-B0CDA63CEE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49238" y="464128"/>
            <a:ext cx="609600" cy="609600"/>
          </a:xfrm>
          <a:prstGeom prst="rect">
            <a:avLst/>
          </a:prstGeom>
        </p:spPr>
      </p:pic>
      <p:pic>
        <p:nvPicPr>
          <p:cNvPr id="6" name="mus fondo">
            <a:hlinkClick r:id="" action="ppaction://media"/>
            <a:extLst>
              <a:ext uri="{FF2B5EF4-FFF2-40B4-BE49-F238E27FC236}">
                <a16:creationId xmlns:a16="http://schemas.microsoft.com/office/drawing/2014/main" id="{094AE26C-E3C8-412A-AB09-89B72CD4037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49238" y="1614054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Diagram 5">
            <a:extLst>
              <a:ext uri="{FF2B5EF4-FFF2-40B4-BE49-F238E27FC236}">
                <a16:creationId xmlns:a16="http://schemas.microsoft.com/office/drawing/2014/main" id="{2336978F-5A91-48FA-88A9-80A1139AB39A}"/>
              </a:ext>
            </a:extLst>
          </p:cNvPr>
          <p:cNvGrpSpPr>
            <a:grpSpLocks/>
          </p:cNvGrpSpPr>
          <p:nvPr/>
        </p:nvGrpSpPr>
        <p:grpSpPr bwMode="auto">
          <a:xfrm>
            <a:off x="2373281" y="346852"/>
            <a:ext cx="7905835" cy="5180716"/>
            <a:chOff x="1039" y="757"/>
            <a:chExt cx="3528" cy="2302"/>
          </a:xfrm>
        </p:grpSpPr>
        <p:sp>
          <p:nvSpPr>
            <p:cNvPr id="19460" name="_s118796">
              <a:extLst>
                <a:ext uri="{FF2B5EF4-FFF2-40B4-BE49-F238E27FC236}">
                  <a16:creationId xmlns:a16="http://schemas.microsoft.com/office/drawing/2014/main" id="{034BD816-391C-4228-9133-D7777AE2B541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321" y="1188"/>
              <a:ext cx="1072" cy="1072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467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x-none"/>
            </a:p>
          </p:txBody>
        </p:sp>
        <p:sp>
          <p:nvSpPr>
            <p:cNvPr id="19461" name="_s118797">
              <a:extLst>
                <a:ext uri="{FF2B5EF4-FFF2-40B4-BE49-F238E27FC236}">
                  <a16:creationId xmlns:a16="http://schemas.microsoft.com/office/drawing/2014/main" id="{0DF45E57-73DB-4782-9641-9F1F8F1DC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757"/>
              <a:ext cx="2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s-ES_tradnl" altLang="es-MX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Individuales y colectivas</a:t>
              </a:r>
            </a:p>
          </p:txBody>
        </p:sp>
        <p:sp>
          <p:nvSpPr>
            <p:cNvPr id="19462" name="_s118798">
              <a:extLst>
                <a:ext uri="{FF2B5EF4-FFF2-40B4-BE49-F238E27FC236}">
                  <a16:creationId xmlns:a16="http://schemas.microsoft.com/office/drawing/2014/main" id="{0B5F1DB2-1C2A-4020-B0AA-A2F7D55D67BB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674" y="1800"/>
              <a:ext cx="1072" cy="1072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x-none"/>
            </a:p>
          </p:txBody>
        </p:sp>
        <p:sp>
          <p:nvSpPr>
            <p:cNvPr id="19463" name="_s118799">
              <a:extLst>
                <a:ext uri="{FF2B5EF4-FFF2-40B4-BE49-F238E27FC236}">
                  <a16:creationId xmlns:a16="http://schemas.microsoft.com/office/drawing/2014/main" id="{14DCCF5A-1F2A-405B-BF51-38E86E6B6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2791"/>
              <a:ext cx="56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s-ES_tradnl" altLang="es-MX" sz="2800" dirty="0">
                <a:latin typeface="Comic Sans MS" panose="030F0702030302020204" pitchFamily="66" charset="0"/>
              </a:endParaRPr>
            </a:p>
            <a:p>
              <a:pPr algn="ctr" eaLnBrk="1" hangingPunct="1"/>
              <a:endParaRPr lang="es-ES_tradnl" altLang="es-MX" sz="2800" dirty="0">
                <a:latin typeface="Comic Sans MS" panose="030F0702030302020204" pitchFamily="66" charset="0"/>
              </a:endParaRPr>
            </a:p>
            <a:p>
              <a:pPr algn="ctr" eaLnBrk="1" hangingPunct="1"/>
              <a:endParaRPr lang="es-ES_tradnl" altLang="es-MX" sz="2800" dirty="0">
                <a:latin typeface="Comic Sans MS" panose="030F0702030302020204" pitchFamily="66" charset="0"/>
              </a:endParaRPr>
            </a:p>
            <a:p>
              <a:pPr algn="ctr" eaLnBrk="1" hangingPunct="1"/>
              <a:r>
                <a:rPr lang="es-ES_tradnl" altLang="es-MX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Teóricas </a:t>
              </a:r>
            </a:p>
            <a:p>
              <a:pPr algn="ctr" eaLnBrk="1" hangingPunct="1"/>
              <a:r>
                <a:rPr lang="es-ES_tradnl" altLang="es-MX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prácticas</a:t>
              </a:r>
            </a:p>
          </p:txBody>
        </p:sp>
        <p:sp>
          <p:nvSpPr>
            <p:cNvPr id="13319" name="_s118800">
              <a:extLst>
                <a:ext uri="{FF2B5EF4-FFF2-40B4-BE49-F238E27FC236}">
                  <a16:creationId xmlns:a16="http://schemas.microsoft.com/office/drawing/2014/main" id="{9144F959-DD3C-4AAA-B740-7E290999862E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967" y="1799"/>
              <a:ext cx="1072" cy="107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50195"/>
              </a:schemeClr>
            </a:solidFill>
            <a:ln w="4670">
              <a:solidFill>
                <a:schemeClr val="accent4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465" name="_s118801">
              <a:extLst>
                <a:ext uri="{FF2B5EF4-FFF2-40B4-BE49-F238E27FC236}">
                  <a16:creationId xmlns:a16="http://schemas.microsoft.com/office/drawing/2014/main" id="{98098F86-F531-494A-B1EE-970C1E54B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2791"/>
              <a:ext cx="56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s-ES_tradnl" altLang="es-MX" sz="2800" dirty="0">
                  <a:latin typeface="Comic Sans MS" panose="030F0702030302020204" pitchFamily="66" charset="0"/>
                </a:rPr>
                <a:t>  </a:t>
              </a:r>
            </a:p>
            <a:p>
              <a:pPr algn="ctr" eaLnBrk="1" hangingPunct="1"/>
              <a:endParaRPr lang="es-ES_tradnl" altLang="es-MX" sz="2800" dirty="0">
                <a:latin typeface="Comic Sans MS" panose="030F0702030302020204" pitchFamily="66" charset="0"/>
              </a:endParaRPr>
            </a:p>
            <a:p>
              <a:pPr algn="ctr" eaLnBrk="1" hangingPunct="1"/>
              <a:endParaRPr lang="es-ES_tradnl" altLang="es-MX" sz="2800" dirty="0">
                <a:latin typeface="Comic Sans MS" panose="030F0702030302020204" pitchFamily="66" charset="0"/>
              </a:endParaRPr>
            </a:p>
            <a:p>
              <a:pPr algn="ctr" eaLnBrk="1" hangingPunct="1"/>
              <a:r>
                <a:rPr lang="es-ES_tradnl" altLang="es-MX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s-ES_tradnl" altLang="es-MX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Presenciales </a:t>
              </a:r>
            </a:p>
            <a:p>
              <a:pPr algn="ctr" eaLnBrk="1" hangingPunct="1"/>
              <a:r>
                <a:rPr lang="es-ES_tradnl" altLang="es-MX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y virtuales</a:t>
              </a:r>
            </a:p>
          </p:txBody>
        </p:sp>
      </p:grpSp>
      <p:pic>
        <p:nvPicPr>
          <p:cNvPr id="2" name="diapo 6.mp3">
            <a:hlinkClick r:id="" action="ppaction://media"/>
            <a:extLst>
              <a:ext uri="{FF2B5EF4-FFF2-40B4-BE49-F238E27FC236}">
                <a16:creationId xmlns:a16="http://schemas.microsoft.com/office/drawing/2014/main" id="{1BAD3B60-D5B4-4113-9496-B740003ED02B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038" y="322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C3C8C016-45ED-4ADF-A12A-A44FCBBE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465">
            <a:off x="3641540" y="2851610"/>
            <a:ext cx="2346379" cy="208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4 Imagen">
            <a:extLst>
              <a:ext uri="{FF2B5EF4-FFF2-40B4-BE49-F238E27FC236}">
                <a16:creationId xmlns:a16="http://schemas.microsoft.com/office/drawing/2014/main" id="{6DB5010A-FB9F-4F61-AC1C-0562FE454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30" y="4868863"/>
            <a:ext cx="2112160" cy="111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3 Imagen">
            <a:extLst>
              <a:ext uri="{FF2B5EF4-FFF2-40B4-BE49-F238E27FC236}">
                <a16:creationId xmlns:a16="http://schemas.microsoft.com/office/drawing/2014/main" id="{AF223CDC-E345-43E4-8072-4B6B326CEC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4" y="4699567"/>
            <a:ext cx="2910662" cy="21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1 Imagen">
            <a:extLst>
              <a:ext uri="{FF2B5EF4-FFF2-40B4-BE49-F238E27FC236}">
                <a16:creationId xmlns:a16="http://schemas.microsoft.com/office/drawing/2014/main" id="{969C3862-ABAE-47B2-AD3D-54196FE470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53" y="918377"/>
            <a:ext cx="2804362" cy="231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2 Imagen">
            <a:extLst>
              <a:ext uri="{FF2B5EF4-FFF2-40B4-BE49-F238E27FC236}">
                <a16:creationId xmlns:a16="http://schemas.microsoft.com/office/drawing/2014/main" id="{43523466-90E3-4E58-B732-0C9F857BB7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>
            <a:fillRect/>
          </a:stretch>
        </p:blipFill>
        <p:spPr bwMode="auto">
          <a:xfrm>
            <a:off x="1125163" y="4716562"/>
            <a:ext cx="3049039" cy="21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3 Imagen" descr="2.JPG">
            <a:extLst>
              <a:ext uri="{FF2B5EF4-FFF2-40B4-BE49-F238E27FC236}">
                <a16:creationId xmlns:a16="http://schemas.microsoft.com/office/drawing/2014/main" id="{26C3363B-364D-4CED-BF6D-5008141464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52" y="1121915"/>
            <a:ext cx="2752081" cy="222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1 CuadroTexto">
            <a:extLst>
              <a:ext uri="{FF2B5EF4-FFF2-40B4-BE49-F238E27FC236}">
                <a16:creationId xmlns:a16="http://schemas.microsoft.com/office/drawing/2014/main" id="{00383FDA-6F91-42BA-9983-F3A660B0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726" y="152557"/>
            <a:ext cx="7742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" altLang="es-MX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Vías para las tutorías virtuales </a:t>
            </a:r>
          </a:p>
        </p:txBody>
      </p:sp>
      <p:pic>
        <p:nvPicPr>
          <p:cNvPr id="21513" name="Picture 4">
            <a:extLst>
              <a:ext uri="{FF2B5EF4-FFF2-40B4-BE49-F238E27FC236}">
                <a16:creationId xmlns:a16="http://schemas.microsoft.com/office/drawing/2014/main" id="{CAD1760A-CCD0-4779-B75F-5B7B6DBB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523">
            <a:off x="5816829" y="1728190"/>
            <a:ext cx="2565961" cy="219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iapo 7. + mus 4 seg.mp3">
            <a:hlinkClick r:id="" action="ppaction://media"/>
            <a:extLst>
              <a:ext uri="{FF2B5EF4-FFF2-40B4-BE49-F238E27FC236}">
                <a16:creationId xmlns:a16="http://schemas.microsoft.com/office/drawing/2014/main" id="{F5A8E315-6D12-4A93-91DD-EA1C9AC1E3B0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338" y="100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us fondo">
            <a:hlinkClick r:id="" action="ppaction://media"/>
            <a:extLst>
              <a:ext uri="{FF2B5EF4-FFF2-40B4-BE49-F238E27FC236}">
                <a16:creationId xmlns:a16="http://schemas.microsoft.com/office/drawing/2014/main" id="{DB0AF045-4FEA-48E9-A922-D11BB5BFB43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33338" y="918377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Rectángulo">
            <a:extLst>
              <a:ext uri="{FF2B5EF4-FFF2-40B4-BE49-F238E27FC236}">
                <a16:creationId xmlns:a16="http://schemas.microsoft.com/office/drawing/2014/main" id="{1382D2E1-A2AD-4E17-96AF-3399C686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68" y="1862"/>
            <a:ext cx="11703268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1438" indent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es-ES_tradnl" altLang="es-MX" sz="2800" b="1" dirty="0">
                <a:solidFill>
                  <a:srgbClr val="FF0000"/>
                </a:solidFill>
                <a:latin typeface="Arial" panose="020B0604020202020204" pitchFamily="34" charset="0"/>
              </a:rPr>
              <a:t>Reglas Básicas para una Tutoría Exitosa </a:t>
            </a:r>
            <a:r>
              <a:rPr lang="es-ES_tradnl" altLang="es-MX" sz="1200" b="1" dirty="0">
                <a:latin typeface="Arial" panose="020B0604020202020204" pitchFamily="34" charset="0"/>
              </a:rPr>
              <a:t>(</a:t>
            </a:r>
            <a:r>
              <a:rPr lang="es-ES_tradnl" altLang="es-MX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Adaptado del libro, Golf Extraordinario de Fred </a:t>
            </a:r>
            <a:r>
              <a:rPr lang="es-ES_tradnl" altLang="es-MX" sz="12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Shoemaker</a:t>
            </a:r>
            <a:r>
              <a:rPr lang="es-ES_tradnl" altLang="es-MX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s-ES_tradnl" altLang="es-MX" sz="1200" b="1" dirty="0">
                <a:latin typeface="Comic Sans MS" panose="030F0702030302020204" pitchFamily="66" charset="0"/>
              </a:rPr>
              <a:t> </a:t>
            </a:r>
            <a:endParaRPr lang="es-ES_tradnl" altLang="es-MX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altLang="es-MX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ES_tradnl" altLang="es-MX" b="1" dirty="0">
                <a:solidFill>
                  <a:srgbClr val="FFFF00"/>
                </a:solidFill>
                <a:latin typeface="Arial" panose="020B0604020202020204" pitchFamily="34" charset="0"/>
              </a:rPr>
              <a:t>Brindar tutoría solamente cuando se solicita,  esto es de suma importancia.</a:t>
            </a:r>
            <a:endParaRPr lang="es-ES" altLang="es-MX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es-ES_tradnl" altLang="es-MX" b="1" dirty="0">
                <a:solidFill>
                  <a:srgbClr val="FFFF00"/>
                </a:solidFill>
                <a:latin typeface="Arial" panose="020B0604020202020204" pitchFamily="34" charset="0"/>
              </a:rPr>
              <a:t>La tutoría tiene que ser iniciada por el estudiante. Es él quien plantea sus necesidades.</a:t>
            </a:r>
            <a:endParaRPr lang="es-ES" altLang="es-MX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es-ES_tradnl" altLang="es-MX" b="1" dirty="0">
                <a:solidFill>
                  <a:srgbClr val="FFFF00"/>
                </a:solidFill>
                <a:latin typeface="Arial" panose="020B0604020202020204" pitchFamily="34" charset="0"/>
              </a:rPr>
              <a:t>Luego, cómo es que una persona solicita la tutoría? Yo recomendaría que lo pidieran de la forma más simple y clara: “A mí me gustaría que me ofrezcan tutoría”</a:t>
            </a:r>
            <a:endParaRPr lang="es-ES" altLang="es-MX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es-ES_tradnl" altLang="es-MX" b="1" dirty="0">
                <a:solidFill>
                  <a:srgbClr val="FFFF00"/>
                </a:solidFill>
                <a:latin typeface="Arial" panose="020B0604020202020204" pitchFamily="34" charset="0"/>
              </a:rPr>
              <a:t>Ofrezca tutoría solamente sobre lo que le pidan. La agenda y el campo de la tutoría están determinados por el estudiante.</a:t>
            </a:r>
            <a:endParaRPr lang="es-ES" altLang="es-MX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es-ES_tradnl" altLang="es-MX" b="1" dirty="0">
                <a:solidFill>
                  <a:srgbClr val="FFFF00"/>
                </a:solidFill>
                <a:latin typeface="Arial" panose="020B0604020202020204" pitchFamily="34" charset="0"/>
              </a:rPr>
              <a:t>   Ofrezca tutoría solo durante un tiempo específico. La relación tutor estudiante debe ser buena, pero si se mantiene y se transforma en una relación normal entre dos personas, puede ser un problema real.</a:t>
            </a:r>
            <a:endParaRPr lang="es-ES" altLang="es-MX" b="1" dirty="0">
              <a:solidFill>
                <a:srgbClr val="FFFF00"/>
              </a:solidFill>
            </a:endParaRPr>
          </a:p>
        </p:txBody>
      </p:sp>
      <p:pic>
        <p:nvPicPr>
          <p:cNvPr id="6" name="diapo 8">
            <a:hlinkClick r:id="" action="ppaction://media"/>
            <a:extLst>
              <a:ext uri="{FF2B5EF4-FFF2-40B4-BE49-F238E27FC236}">
                <a16:creationId xmlns:a16="http://schemas.microsoft.com/office/drawing/2014/main" id="{1065F6ED-6B88-413C-8F1D-2EFE95560C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40146" y="477981"/>
            <a:ext cx="609600" cy="609600"/>
          </a:xfrm>
          <a:prstGeom prst="rect">
            <a:avLst/>
          </a:prstGeom>
        </p:spPr>
      </p:pic>
      <p:pic>
        <p:nvPicPr>
          <p:cNvPr id="2" name="Kenny Bern - Simple Piano (13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40146" y="155257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2424113" y="333376"/>
            <a:ext cx="7200900" cy="6048375"/>
            <a:chOff x="2424113" y="333376"/>
            <a:chExt cx="7200900" cy="6048375"/>
          </a:xfrm>
        </p:grpSpPr>
        <p:sp>
          <p:nvSpPr>
            <p:cNvPr id="25608" name="AutoShape 3">
              <a:extLst>
                <a:ext uri="{FF2B5EF4-FFF2-40B4-BE49-F238E27FC236}">
                  <a16:creationId xmlns:a16="http://schemas.microsoft.com/office/drawing/2014/main" id="{FD40B885-30D5-48B4-8151-2B2F611349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24113" y="333376"/>
              <a:ext cx="7200900" cy="6048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ES" altLang="es-MX" sz="3600">
                <a:solidFill>
                  <a:srgbClr val="000000"/>
                </a:solidFill>
              </a:endParaRPr>
            </a:p>
          </p:txBody>
        </p:sp>
        <p:grpSp>
          <p:nvGrpSpPr>
            <p:cNvPr id="25609" name="Group 4">
              <a:extLst>
                <a:ext uri="{FF2B5EF4-FFF2-40B4-BE49-F238E27FC236}">
                  <a16:creationId xmlns:a16="http://schemas.microsoft.com/office/drawing/2014/main" id="{506F0017-3BFA-4CF7-9864-868F00E1A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4113" y="333376"/>
              <a:ext cx="7200900" cy="6048375"/>
              <a:chOff x="378" y="819"/>
              <a:chExt cx="3573" cy="3217"/>
            </a:xfrm>
          </p:grpSpPr>
          <p:sp>
            <p:nvSpPr>
              <p:cNvPr id="25614" name="Freeform 5">
                <a:extLst>
                  <a:ext uri="{FF2B5EF4-FFF2-40B4-BE49-F238E27FC236}">
                    <a16:creationId xmlns:a16="http://schemas.microsoft.com/office/drawing/2014/main" id="{10EB726F-F5FE-49F9-B59B-2EF27CD57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1896"/>
                <a:ext cx="1104" cy="1236"/>
              </a:xfrm>
              <a:custGeom>
                <a:avLst/>
                <a:gdLst>
                  <a:gd name="T0" fmla="*/ 544 w 1104"/>
                  <a:gd name="T1" fmla="*/ 0 h 1236"/>
                  <a:gd name="T2" fmla="*/ 648 w 1104"/>
                  <a:gd name="T3" fmla="*/ 64 h 1236"/>
                  <a:gd name="T4" fmla="*/ 812 w 1104"/>
                  <a:gd name="T5" fmla="*/ 212 h 1236"/>
                  <a:gd name="T6" fmla="*/ 968 w 1104"/>
                  <a:gd name="T7" fmla="*/ 424 h 1236"/>
                  <a:gd name="T8" fmla="*/ 1040 w 1104"/>
                  <a:gd name="T9" fmla="*/ 604 h 1236"/>
                  <a:gd name="T10" fmla="*/ 1070 w 1104"/>
                  <a:gd name="T11" fmla="*/ 699 h 1236"/>
                  <a:gd name="T12" fmla="*/ 1104 w 1104"/>
                  <a:gd name="T13" fmla="*/ 876 h 1236"/>
                  <a:gd name="T14" fmla="*/ 1104 w 1104"/>
                  <a:gd name="T15" fmla="*/ 1052 h 1236"/>
                  <a:gd name="T16" fmla="*/ 1100 w 1104"/>
                  <a:gd name="T17" fmla="*/ 1108 h 1236"/>
                  <a:gd name="T18" fmla="*/ 971 w 1104"/>
                  <a:gd name="T19" fmla="*/ 1161 h 1236"/>
                  <a:gd name="T20" fmla="*/ 828 w 1104"/>
                  <a:gd name="T21" fmla="*/ 1204 h 1236"/>
                  <a:gd name="T22" fmla="*/ 620 w 1104"/>
                  <a:gd name="T23" fmla="*/ 1236 h 1236"/>
                  <a:gd name="T24" fmla="*/ 461 w 1104"/>
                  <a:gd name="T25" fmla="*/ 1230 h 1236"/>
                  <a:gd name="T26" fmla="*/ 256 w 1104"/>
                  <a:gd name="T27" fmla="*/ 1200 h 1236"/>
                  <a:gd name="T28" fmla="*/ 132 w 1104"/>
                  <a:gd name="T29" fmla="*/ 1156 h 1236"/>
                  <a:gd name="T30" fmla="*/ 4 w 1104"/>
                  <a:gd name="T31" fmla="*/ 1096 h 1236"/>
                  <a:gd name="T32" fmla="*/ 0 w 1104"/>
                  <a:gd name="T33" fmla="*/ 884 h 1236"/>
                  <a:gd name="T34" fmla="*/ 26 w 1104"/>
                  <a:gd name="T35" fmla="*/ 732 h 1236"/>
                  <a:gd name="T36" fmla="*/ 76 w 1104"/>
                  <a:gd name="T37" fmla="*/ 564 h 1236"/>
                  <a:gd name="T38" fmla="*/ 160 w 1104"/>
                  <a:gd name="T39" fmla="*/ 396 h 1236"/>
                  <a:gd name="T40" fmla="*/ 272 w 1104"/>
                  <a:gd name="T41" fmla="*/ 240 h 1236"/>
                  <a:gd name="T42" fmla="*/ 384 w 1104"/>
                  <a:gd name="T43" fmla="*/ 116 h 1236"/>
                  <a:gd name="T44" fmla="*/ 476 w 1104"/>
                  <a:gd name="T45" fmla="*/ 52 h 1236"/>
                  <a:gd name="T46" fmla="*/ 544 w 1104"/>
                  <a:gd name="T47" fmla="*/ 0 h 12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04"/>
                  <a:gd name="T73" fmla="*/ 0 h 1236"/>
                  <a:gd name="T74" fmla="*/ 1104 w 1104"/>
                  <a:gd name="T75" fmla="*/ 1236 h 12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04" h="1236">
                    <a:moveTo>
                      <a:pt x="544" y="0"/>
                    </a:moveTo>
                    <a:lnTo>
                      <a:pt x="648" y="64"/>
                    </a:lnTo>
                    <a:lnTo>
                      <a:pt x="812" y="212"/>
                    </a:lnTo>
                    <a:lnTo>
                      <a:pt x="968" y="424"/>
                    </a:lnTo>
                    <a:lnTo>
                      <a:pt x="1040" y="604"/>
                    </a:lnTo>
                    <a:lnTo>
                      <a:pt x="1070" y="699"/>
                    </a:lnTo>
                    <a:lnTo>
                      <a:pt x="1104" y="876"/>
                    </a:lnTo>
                    <a:lnTo>
                      <a:pt x="1104" y="1052"/>
                    </a:lnTo>
                    <a:lnTo>
                      <a:pt x="1100" y="1108"/>
                    </a:lnTo>
                    <a:lnTo>
                      <a:pt x="971" y="1161"/>
                    </a:lnTo>
                    <a:lnTo>
                      <a:pt x="828" y="1204"/>
                    </a:lnTo>
                    <a:lnTo>
                      <a:pt x="620" y="1236"/>
                    </a:lnTo>
                    <a:lnTo>
                      <a:pt x="461" y="1230"/>
                    </a:lnTo>
                    <a:lnTo>
                      <a:pt x="256" y="1200"/>
                    </a:lnTo>
                    <a:lnTo>
                      <a:pt x="132" y="1156"/>
                    </a:lnTo>
                    <a:lnTo>
                      <a:pt x="4" y="1096"/>
                    </a:lnTo>
                    <a:lnTo>
                      <a:pt x="0" y="884"/>
                    </a:lnTo>
                    <a:lnTo>
                      <a:pt x="26" y="732"/>
                    </a:lnTo>
                    <a:lnTo>
                      <a:pt x="76" y="564"/>
                    </a:lnTo>
                    <a:lnTo>
                      <a:pt x="160" y="396"/>
                    </a:lnTo>
                    <a:lnTo>
                      <a:pt x="272" y="240"/>
                    </a:lnTo>
                    <a:lnTo>
                      <a:pt x="384" y="116"/>
                    </a:lnTo>
                    <a:lnTo>
                      <a:pt x="476" y="52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5615" name="Oval 6">
                <a:extLst>
                  <a:ext uri="{FF2B5EF4-FFF2-40B4-BE49-F238E27FC236}">
                    <a16:creationId xmlns:a16="http://schemas.microsoft.com/office/drawing/2014/main" id="{DF0045D1-FA8D-41AA-9779-78EBF0B38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" y="819"/>
                <a:ext cx="2341" cy="231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ES" altLang="es-MX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6" name="Oval 7">
                <a:extLst>
                  <a:ext uri="{FF2B5EF4-FFF2-40B4-BE49-F238E27FC236}">
                    <a16:creationId xmlns:a16="http://schemas.microsoft.com/office/drawing/2014/main" id="{46020E32-E9E8-4855-9D2C-0C006B824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1722"/>
                <a:ext cx="2341" cy="231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ES" altLang="es-MX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7" name="Oval 8">
                <a:extLst>
                  <a:ext uri="{FF2B5EF4-FFF2-40B4-BE49-F238E27FC236}">
                    <a16:creationId xmlns:a16="http://schemas.microsoft.com/office/drawing/2014/main" id="{04CFA5DA-4B9D-4C50-B3EF-D7B050DB5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" y="1723"/>
                <a:ext cx="2341" cy="231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ES" altLang="es-MX" sz="3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603" name="1 Rectángulo">
            <a:extLst>
              <a:ext uri="{FF2B5EF4-FFF2-40B4-BE49-F238E27FC236}">
                <a16:creationId xmlns:a16="http://schemas.microsoft.com/office/drawing/2014/main" id="{3191C46B-048A-4AE5-8622-B06D8A8A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349" y="833711"/>
            <a:ext cx="2943225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MX" sz="2400" b="1" dirty="0">
                <a:solidFill>
                  <a:srgbClr val="FFFF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Componente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MX" sz="2400" b="1" dirty="0">
                <a:solidFill>
                  <a:srgbClr val="FFFF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tecnológico</a:t>
            </a:r>
            <a:endParaRPr lang="es-ES" altLang="es-MX" sz="1600" dirty="0">
              <a:solidFill>
                <a:srgbClr val="FFFF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2 Rectángulo">
            <a:extLst>
              <a:ext uri="{FF2B5EF4-FFF2-40B4-BE49-F238E27FC236}">
                <a16:creationId xmlns:a16="http://schemas.microsoft.com/office/drawing/2014/main" id="{12678515-D69D-4774-A06D-FB5A3A648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139" y="2758146"/>
            <a:ext cx="20764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28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28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debe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28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cumplir el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28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tutor virtual</a:t>
            </a:r>
            <a:endParaRPr lang="es-ES" altLang="es-MX" sz="2800" b="1" dirty="0">
              <a:solidFill>
                <a:srgbClr val="3333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5" name="3 Rectángulo">
            <a:extLst>
              <a:ext uri="{FF2B5EF4-FFF2-40B4-BE49-F238E27FC236}">
                <a16:creationId xmlns:a16="http://schemas.microsoft.com/office/drawing/2014/main" id="{69EBA9FA-574E-47D7-86D3-1B6EAFDFE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6" y="4398963"/>
            <a:ext cx="2227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MX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pedagógico</a:t>
            </a:r>
            <a:endParaRPr lang="es-ES" altLang="es-MX" sz="24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5 Rectángulo">
            <a:extLst>
              <a:ext uri="{FF2B5EF4-FFF2-40B4-BE49-F238E27FC236}">
                <a16:creationId xmlns:a16="http://schemas.microsoft.com/office/drawing/2014/main" id="{F39BEF38-BC95-4159-A541-8D203688F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481" y="4420968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Habilidad 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interacción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comunicativa</a:t>
            </a:r>
          </a:p>
        </p:txBody>
      </p:sp>
      <p:pic>
        <p:nvPicPr>
          <p:cNvPr id="2" name="diapo 9.mp3">
            <a:hlinkClick r:id="" action="ppaction://media"/>
            <a:extLst>
              <a:ext uri="{FF2B5EF4-FFF2-40B4-BE49-F238E27FC236}">
                <a16:creationId xmlns:a16="http://schemas.microsoft.com/office/drawing/2014/main" id="{D940697B-0592-4CB0-B43F-DC01A1E2D563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775" y="179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RRENT_PLAYER_ID" val="universal"/>
  <p:tag name="ISPRING_PRESENTATION_TITLE" val="CÁPSULA 2 TUTORIA con sonido blanco"/>
  <p:tag name="ISPRING_FIRST_PUBLISH" val="1"/>
  <p:tag name="ISPRING_PRESENTATION_COURSE_TITLE" val="La Tutoría en la Educación a Distancia"/>
  <p:tag name="ISPRING_PLAYERS_CUSTOMIZATION_2" val="UEsDBBQAAgAIAOIO1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OnvJQZzaL/OAFAAAlFQAAHQAAAHVuaXZlcnNhbC9jb21tb25fbWVzc2FnZXMubG5nvVjNbttGEL4HyDssCARogdRJCiQoClvBilxbhClSIVd20qIg1uRW2YTiKkvSCHLqC/QheukthyC3XgpUb9In6QxJyZJrg6QbFPCPSGj+dub7ZmYPn79fZuRSmkLp/Mh6cvDYIjJPdKryxZE158fffGeRohR5KjKdyyMr1xZ5Prp/7zAT+aISCwmf798j5HApiwIeixE+XT0TlR5Zs3E8pvZpzIOYzmbxeM554MceHTPPGo1F8vbwUfv1W6TtYDqj/qvYC06CeOyeWCNPLzSxtVlpI0p1qclX3z579v7J02dfD9IVTann3abt6eMeynweBl4MGpkX++wlt0bDZII591yfWaP1r77j2myY9CxkZz0szsOQ+TyOPNdhsRvFfsDrc/AYZ4414krmkryrJFYCKXUqSCZIqsRKFwrOQ5CVMIIkOi9VXgnTZc8JptT145BFPHRt7ga+NWIZEVWpDXktiJFFaaDCVKrRkF4lav05J2ljH96s4BsyL0XzXsJPUUqS6qXKlT7oNn/uewF16mKbsiiiJ3C+MwzhRv0QF7lUqdQPwYUiEWYBJyEz/KJYZSoRW/eMXBmdVknzQkUrjKI5HBVEnX6F9Nz1TwAGgRfFzHc2b6zRsUL9GXHURfVGD1QU0oiFACRtjEi1uYN0XKOgVmAI1+lADybuycSDX45uhLIQWSkGujFjUCOzrFqKLjkoZBZC+UfReRBC8bp5iTn5kNRFizVqRCHXn9qivSnjXSZc3w4AMTbfMePt65YFUcCTxsikFN36wGVaA6HFIEQOVRrzmjAceSFB+XKVSTg39FblpTSiLTMBDwVWX2/8eXTu25N4zLck64n8Q285gO5w5FSlAqjITtDAixY3nThuHYjHwUtgLGvkB0MkglNrRG024zQcIvaKRdYocrtEfHrmntA6o8CnG6ZDMo10psmqkhAoZBD+GYKVWezyaVEn1ShtlnCYQHsKemwxzGbEXswBCy71rhP4v4whgWZEmxQ+LDVwr+hGOHQWmzkI0Bdz94f4mLoec/br1tekrA2vpFmCKWBzcVkXGoFGit7k8AaSf7H+jA4kFdA4zBkCAsc6uNZjHrTtyXfYywcHA/3b62g3wgtRhPAa6EjDIm1cd/EKKeRGl+qT+f8cimzm09ANbkslcAwavMh2iObhTiILia1bJEamqhRN5y7UssqukP6FErr1tCupRopMYbkB4tBLcFHlKXBPW/HoTYajXa8j3UZ9V1dvy3SxPTUz8NAGzl3gV9S0RwYDGPCCjQ0KUptBlzJgTyW6v44J+jF2gXiDpOrT0a9EXf84wM78MxDcNtKMzNrm0WNIudLlB626CGakL6MymkB+6sjOgC6X69+K/rJncCooiF3v7h6cs3HkcoZBAe7Jubzokq35pHt4uE4mwwpoZ2Lfa4rc5R6rZyBfXMqFSNYfNQ7lJFNLJAPRQ/F8yjYH0PSwvTD++tOTZFEhQ68/4oYg8irFeHIEyPqPrFTLfaDUPfP5fzHcBBVuTM2GjIhb4N+QErvNBiZjw0ADGSZiNIRJzKa+jeObLfJEZt35a8UAMhi3x6PN/OfX/I2bPY6wRuPoBvMrFDH86Z48Wr3NzumwYwq622DHFW5MPRVc82o8j2wakuYtdYLo+0F6cFAF3mVbfT/6GsaonwYrwUi2Orh8X9YdY6fYOlVyOt53BR5o1Eeq3f83cj1vAbgLRX3rfg1b7GtxAfP4pk93bNgH3eYAKm36KefUnkwBTRGCJ6lMoYshCjb1YwfzEFbPFobsjQTU1Adfrj+WVdawa61+iPYpDU+BYOut0hpNJKy0S4WR1ivUVJikD1PvaqzzihDqMaLvyu3c7OBQIofIfslWikfB3VlMHae+9IK1CDbYVOHYBMyUXF179dVkT6gPnaFRNhELYDbY+N42JNcOOnh/cjV6YYMS60+qs1HwkLHtHRde4tTXI05zLSPyVP/9y+9dOuoWvaFk4MLmuQUYThH1yrqvZftU1Beah4927jf/AVBLAwQUAAIACADOnvJQ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6e8lBhgzVVagQAAPwTAAAnAAAAdW5pdmVyc2FsL2ZsYXNoX3B1Ymxpc2hpbmdfc2V0dGluZ3MueG1s7VjNbhs3EL7rKYgtcmu0duokjrGS4eoHESpLrnZTJCdjtDuWWHPJDcmV45z6An2N3nLKrZcC1Zv0STrUSrJkycmqgZO2CARBXu7Mx+E33wxpBsdvUsEmqA1XsubtV/c8hjJWCZejmvciaj889JixIBMQSmLNk8pjx/VKkOVDwc04RGvJ1DCCkeYoszVvbG125PtXV1dVbjLt3iqRW8I31VilfqbRoLSo/UzANf3Y6wyNN0coAUDfVMm5W71SYSwokE5VkgtkPKHIJXeLAtEWYMaeX5gNIb4caZXLpKGE0kyPhjXvmyf77rOwKaCaPEXpODF1GnTD9giShLsoQIT8LbIx8tGYwt3fO/DYFU/suOY9OnAwZO5vwszAi7WDg2koIkHaOX6KFhKwUDwWE1p8Y81ioBhKriWkPI7oDXME1LxmdB52O83Wea8ftcLz59Fpt4hhB6eo9TLawSnqRN1WKftG/8Ug3MXh+auz1qDb6f1wHvX73ahzduNFnK5REvjrnAXErcp1jEvKAjvO06EELkimt4g0aEnoAvQII9XmlMcLEAY99nOGox9zENxeu9xSPVwiZicmw9gOXOJqntU5ejdwBSAFRtlcquLxs6Uonh6uLd0vZr9Z1tYoA7AW4jHJh8ZmoQX+6tDCjLtKgtjyCWkTby3yIhcizLNMaVt3Qc/mXh1cxnAHTHCh5Bpz7pkNlUiWfGE6xKQHKa4UXXjJZZss9z12QTkWxGQ/Q8lCkFTo3BK78RLA5ENjuZ0VeHtufaI5CEZ41ImQnYYbbMdj0GYtqcvEuuqK63/+0UU2yulJT98B0wgyT0BTzpkANv1dWJ4CSzhkytCSJ8AmnIyPi/QUGHdhN3GIjLpQJkiABClYnKOZtQbNFctAA72W1Bhz0KUBIdNquAWOCBDrkT4oyrDTa7ZePiimgwnIt6CrO4RPGTf2c8zXU4w0JZFlqFNCTNTCnZEIX+fIpCpWP32/azTVf5AvwpvLPebT95KBY8JNtFPOGnM8FzGFJ9ToduZLx2YYxBppcymCMzzNBRSxlUrG7lqjchDcJUAo5hJgaNeUCY/B1QctaLmi3eYvKwdascMbihXOv10RA4UzhiUppJfdWCkVRjSTpJuQehazKoHbmLtzG9KpgmU5UnwkLvrRzKGaVVgz0xtJW7tGjkXbMbtHvAFbZE7phP5IlbGaiCsDu7f/6LuDx0+eHj47qvp//fLbww86zXftMwFcLrbtxp0Hg4943XU8+IjbBw4JG75t4pn2TUw2gt1+9Cnh3ulFrcFJI+r81IlebQGY8be5QQW+2zy376WzE8W/dSsNO6XKul/G6qTROotOBmVMB4st+2x+aJ7VfhnPLrAeTHAE8fSdkq7bCJ66RgL3Vg//DZl98pGt0On9yOx/zPunlvdX2r+M3O+1rU5/dScu/KwtaZ3ksHXa+b7fbX5tLl+KweJpeaGxdoMR+Ftvi9yblEv671WEgie4vGKqPz7YC/ztryoVQlu/satX/gZQSwMEFAACAAgAzp7yULU2HKZiAwAAqQwAACEAAAB1bml2ZXJzYWwvZmxhc2hfc2tpbl9zZXR0aW5ncy54bWyVV21P2zAQ/s6vqLLvdMBgTEoj0QISWoFqdP3uNNfWwrEj+1LWfz87dhK7TWiphVTfPY99b74rsXqnfLAFqajgo+gySs4Gg3hZSgkc55AXjCAMUqLgKRtFj3+n02hoIYIJ+QaIlK+VkdSyAdXAtEQU/HwpOOpzzrmQOWFR8u2x+sTDCnmMJbRZp3JWZAntNTffJxf3N6dQ3B0/ru9+jid9hKXIC8J3U7EW5ylZvq+lKHlmaI9m9dE2uwIko/z9qBOMKnxCyAObrh/MOo1SSFAKjEm3F7dXt1dHWYykwE6L8B6nvepLtC1VFCvaZKxXb6wLsoYwyDcXZvXjuT49IFzdm/U5AeEfaujD2KxeKCM7kF86XBRl8ZUaKaRYm4CGnOtfZh3lMEEy/fxMjKrPUYJxyFx09IkoRjOdBiGzqkA+d9rF8qAc3Fe/ScTmbUvBZiYJe93DVEjKIEFZQjysd1anNuLjtUT9mCBZEaY0wBe1oJn2cEZKVR8TylrcH/igPPNATtAiFoKVOUysvR4wlLf4yWRc9RXfvkbmGShh64Seha2wRb7osB4gPWGLfDPZeuVsdwDf11hOXQ9j4pL5efS1FjjR2zpe9a7Wmpum5pUr33knqUG5yCAxzUO3doJ62sxpDiZ78bBSWdOGB7bFnGzpumI8G1y6q5xS8XBP4Squu75ipMigq+yWopQK5ka9CGLQobAMOz/UHU5hhbXHobDNjRkaQVTM/njBu+Oa6Nn9APVIGUU5ke8g50IwFQ0cbxRVl9jpfEhxgQf5xFfiVBIXCCffIOxb9ODGrz40QSTLTa5N6r2gianNbHcCY3dtV2Z5macgH3RBUGgqMxRa4IauN0z/4YLCB2S10ualR2mZuNHHcUJZjfYErgaAyOWmqQC7s6q8ZEgZbKFuL56gcrnPt1jpB9DlsSmwsCw9yUk16bpRWys+LlR0EBbarm6G1YR173Bh4SNJVeVa0F2O9f66ZZqC9UFW4MopOFrru4Ko8xVElJQo3pBIdClq9859soU7TvOqDWkFNnXTpbEcJkQx8xphbfCBvDXBjLDmsMbDDk0fxTTb5LKLUmn2O+1cP9JkJQH8LlsJz7x58Bt2qSAye2kgwYDoUFu29lGP0Gc7EPRva4yHnsgmp0mD/q7/RUn+A1BLAwQUAAIACADOnvJQmcKrgmIEAACGEwAAJgAAAHVuaXZlcnNhbC9odG1sX3B1Ymxpc2hpbmdfc2V0dGluZ3MueG1s7VjBbttGEL37KxYscmtEO3USx6BkuJIMC5UlVWSK5GSMyLG0zXKX3V3KcU79gf5Gbznl1kuB6k/6JZ0VJdmyZIcsahcpCsOQuNp5O/PmzcyCwdH7VLApasOVrHt7tV2PoYxVwuW47r2OTp4eeMxYkAkIJbHuSeWxo8ZOkOUjwc0kRGtpq2EEI81hZuvexNrs0PcvLy9r3GTa/apEbgnf1GKV+plGg9Ki9jMBV/RhrzI03gKhBAD9p0ouzBo7O4wFBdKZSnKBjCfkueQuKBCnNhWeX+waQfxurFUuk6YSSjM9HtW9r17sub/lngKpxVOUjhLToEW3bA8hSbhzAkTIPyCbIB9PyNu93X2PXfLETures30HQ9v9TZg5eBE6OJimIg6kXeCnaCEBC8VjcaDF99YsF4ql5EpCyuOIfmEu/rrXis7DbqfVPu/1o3Z4fhqddQsfKhhF7TdRBaOoE3XbpfY3+6+HYRWD07eD9rDb6X13HvX73agzuLYiTtcoCfx1zgLiVuU6xhVlgZ3k6UgCF6TSW0QatKRzAXqMkTrhlMcLEAY99mOG4+9zENxeudxSObxDzI5NhrEdusTVPatz9K7hCkByjLK5UsXzVytRvDxYC90vTr8Oa6uXAVgL8YTkQ2tz1wL/5tJyG3eFBLHlU9Im3gryIhcizLNMadtwTs/Pvrm48uEOmOBCyTXm3DMbKZGs+MJ0hEkPUsrf4ER67IKSKoi6foaShSCpsLklOuOVhclHxnI7L+iTxe5jzUEwKlrqPMjOwg164wlos5bFVSZdOcWNP37vIhvn9KRnH4FpBJknoCnJTACb/SYsT4ElHDJlKMYpsCmnzUdFPgqMu7BbOEJGXScTpDiCFCzO0cx7geaKZaCBfpbUCHPQpQEh02q0BY4IEOuePinqrtNrtd88KY6DKcgPoGsV3KcUG/sY5/UUIxFJZBnqlBATtTRnpLqfcmRSFdHPPlX1pvY38kV4C33HfPZJMnBMuIMq5ay5wHMek3tCjW9nvrRvhkGskaZJ4ZzhaS6g8K1UMqprjcpBcJcAoZhLgKEpKRMeg6sPCmgVUbXzy8qBInZ4I3GD869viIHcmcCKFNJLNVZKuRHNJekOpIsBsyqB25jVuQ3pGsGyHMk/Ehd9aOZQzU1YM9cbSVu7zo1F2zHVPd6ALTKndEJfUmWsJuLKwO7uPftm//mLlwevDmv+nz//+vReo8WYHgjgcjmnm3feBD5jddd94DNm99wKNmxPiGcalJhsOLv9rlPCvNOL2sPjZtT5oRO93QIw529zQAW+m5bbh+f8CnFrdo7+veEZdkoVcr/MruNmexAdD8tsHS6H9GBxL55XexnLLrAeTHEM8eyjkq6/CJ661gEPVgFfhrC23sr4vcoqtPgwwvoPM721hP9n+rE0bba1SxZiyp3RI/XN2S/uEoWP2nPWCQ7bZ51v+93WgzLNy1H9Rcj7n6WveFq9kVh7BRH4W1/37ND6+ruzxs5fUEsDBBQAAgAIAM6e8lBy9VUBpAEAAGIGAAAfAAAAdW5pdmVyc2FsL2h0bWxfc2tpbl9zZXR0aW5ncy5qc42Uz2+CMBTH7/4VpLsuZMbp3G7zV7LEw5LttuxQoCKxtE1bmMz4v48iCi2PKe9iv3x8v8p7h4FXPihE3ot3qH5X53f7XGnEaFpm5N7WqdE3mCr3RWpeICGJIkxjnXD2maSEJowgh8zPri/ysSFOAezAiFW+g+KDJhFRLX+IA+kgAbiQgKYALQe0H0DbQ4F/rcrqqk4VtdodZFpz5oec6bJVPuMyxRWD7lbV0y7QgXlO5BV0g0NiOZ08zIeLSR/ZeHwcvz7N5m0u5KnArFjzmPsBDnex5BmLanplrE1vC0FkeeG7vgRpovSbJqkbeLw01k+aj0qROu50OB1NRyBMcUDovy1yUMvxVTpPVKLP9HxWmtUsgWPS6dJkaMzGWOnL5UYLY11Ok70+EcuZMYuguCDyFldcZOKGCxSSx6YjHXT8bAxEKcdRwuK62uoBOZOscdv3SSoz2n7AZXS+vW4dTTPqu7LGjDtjtgWmNu1bLu4kK0jU4HgrJ+4a+iu0NuHI/RvNFfOLaOWj3XVjzl+l40xX29j7bm8CMLEQaBPtTaHpyOD4B1BLAwQUAAIACADOnvJQlBOzImkAAABuAAAAHAAAAHVuaXZlcnNhbC9sb2NhbF9zZXR0aW5ncy54bWwNzDEOgzAMQNGdU1jeKe3WgcDGVpbSA1jERZEcG5GA4PZk+8PTb/szChy8pWDq8PV4IrDO5oMuDn/TUL8RUib1JKbsUA2h76pWbCb5cs4FJliFLt4mjiUyjxSLHHYRqOFTXv/AHpuuugFQSwMEFAACAAgAz57yUOMEBqRFDwAATxwAABcAAAB1bml2ZXJzYWwvdW5pdmVyc2FsLnBuZ+1Z+1vS2db/WpbVVGaemS5qNs0pT1NJ5TEzFbseK8ds7KLmhSYyz6hApoioiNP9pnRmJrFQ1CZT80JlioKJJwsqVEoRVEQqEhQEAhLkIrxfyd73zPOcf+B9Hn8Anv357r3X2p/1WWsD68rBA0EL5i2fBwDAgn17d4cBwEw7AJhBmDMbRLy7mHPBD7uUsKCdQG2n6wg4sI/fEbIDAB4SvjL/NAsczz29NzIFABa2Tb7sWKiKkwDg8mHf7h2H02MVQk4VIh7HUpvwly/b/3h61arv7dZ+X+m84cy7xWftr37nN2fOra2VbrNebv8QVnpu7+munWtk27l5O7sX799beq5/f//OBMT5iyeGHe8+fiBQvcT9KvVkJFq3YlQpHGgx/+wSaeETXn9igKnwiUo7GK9KQSHuDdXzYwX+2nYvUjk5Q/a0HDq2FgDezs/1xXWoEsmBENXuViEdIyiyA3K04dqJh9G7WwnZn/5I2wXOklRgrXvsm9VMFwV4+taOQ1pr1NjyUuRqADit5ZqtvCI/TP/NL0+E8yaXLAbZWvQPewDYvtQJZOOn3eDbeac/g7nxxbi0FJNOkSZscgYfPfj44bdQZGyW+nmaMOS0zuljEwenfE/i1vjtPjK4ab9qHczwSiKHWTPoSFI/hW5eZBr8hrV8HdAacoQxq6LpCBVJhLfLDyi6nD6atRwY9021J2UHLM7bTZ4usuiokFQ5j+vINLf9WGz9VB6Ii1+V/WK3qcNHlAQJfNZCfR7HnAfcuCuhEXF3sGS+GzwPM4+Yl3M7Ke1mnaruDUuz8buSecktCxIGxHKj+YZ80mM+qz8a465tVj7iJycEEXJum4/6dsAI+6TmxJv998BY9HhJxfLNtX/Exh5iZRhHykWRPuQ42IEsKUKiyM9nZby7sMQTmjemHUuFqCrFvDoLpVnz6rk6sbA+plJey07A4arZ+dTgW5xMy0+RZEGDO5kmlCCk8mi6ghUHp0cWJdaY3jnixzsbiav9mZHFhGS+4oigR4ouNEbwD7mz9CXQTqlf7UzgLa3St6fg3AZpTVx71asC/XVDhz+FJD0Fzwvnh6dwNgUdI9UVdc3cs73opHBr3A+L5dpNvcu3h/wqZ1awpVfSEIdghAkYfmLM1FAzBv81wsQ1PkTgAvI2NbixqhSyizFI6mF5wh2/2roGF+lR+C1OGZRCYMsrcBJ2ojXZTSuNc4VnxUjcbww5shuVt6P5BTT3i4aB/UKyeKkAaRpqWsCWuwQWCJiRxPBRLn/MML7ienHuNst4XwUiQbC8uxfVEgvkyE+QrVyptrkeCqlHtuOY5nsSqECSrjVjRxlb4v3KHK7mbHtnjEh4H0Pkv+SDu6TzMKNelCoCGp6LZlMSGQ9ROFfTAu9fql8OadLFLo8GkC3VXJ/EH86ws5rVIUpeh6wxUbBBf4uTMpy9XRYtL2QNlXWWM7fAjkri5WxNQ4SfRTNw0WkPm03NrfOkFJ97WHv9iiUrMnJQglai27EuoI/HbT4OnCKHo7Wcet/B3vgGRGfa/iC87+us994ltxfx+G2XLwxZ2BTpFYnZsLEBtgKFoBsebcanvGpGKbwcDtzyELRpaFJ5QSBEi10odNxLFWpoF4fUUlyiqV6QLZJH0bMGGX4i47cUv11u+BZhPhVLhQCt6I0cfH5KKXZhd0eVrkh8sx8zadiDkFO/Y70elh0gKtFKd4V0ERlzK+ZKNelw0GiY6IZh9RbtJpmRFv+IuNBXavC/pHS4S14Lg9bFwmXZzg/8OYal6FHQLBbZ1t8IHtuFf5CKCugOlDVmt0oFzXlDPnag6b/bTMek1NbPiehU76daj2ztz5zBXOAl+pt3aZFH9thYuu8LDTM6OyD073JxVoA2+FQ+q8oF4wofRFauuaet46LdxOlsYiV3rP03fqnuloeUnULGex/m/wi5tAzGx2ICV5YxN64RoweWty3tTsKS0e2Ghgi6QqotzJVHrajyJLF8RUe1isB2Ez8bjpvI4bBq5EUMBzBJ93TAmAOplub10mJtVorAldIQBX23TaeSJJWnjsypmBuzIPsoEeJxwfs1lrRppGpCGj9MhPHT4ILbW3nnk6ODcNCGGkJKQA8UTr99nsP3rXKh8QhyEiGc+QE9XBt/HV1dTPmjFl/tQuzgRxZzpDHEXI6cxkwry0zLLmA41guzihKpE1nkYHQUQcFC9xjaqUdiVL0MXgdrvdb3ZnJ5peCkBdr5kx1wuoibdardKuGwz1i8OE0Jnt6UKjZTWi/yX7Kc3zQp8eCg1ttx9q67hAVarxdgyR1y857xPcCs0wmN7Mmae9o/KDdHve66WkOA9+k0X4O1eCMovUXgkydXwJo757sZALDy+hwAyNm4Chw/vTwNToPT4DQ4DU6D0+A0OA1Og9Pg/0fQIagVFaATkESGc/E+BLzeRIJMvC3rUFn6RLGZaDK6BT2ItggbAWC4xzxyTTTeds1weEQS5SjYSt3GYXfqw5iRC6/mhOLfXSN54DUJmTuldzoZzDe5jkCOCafrdI73sVZpa7RKZt2auMK2HU6nTVGin0PfDnC30tTgbxeGH/6ThyJLRqv6jylI9ON7U1ugUypT3uTGh1CtTcPMOvYOp9dun6LR4pnA22yhvyw6VRzZrcB70tSjq2bkrAtHndwmcV/aOEqyFjm0IoXi9slF9wRWcF7fHnsgXMbFHy+pzSz2sfo55kykEjZI77hwbiOtkyaWOAHRlVXjM2eamg0iLDBanhntu0SYzks1FV9D+tMvA2/3F2kiVaV5b9wyJf6ArjugNpopmpAF+sArOXREXo1tJ3jj1WTMZ2P36YHknZjRSCpnbSqLjDYV7sQk5eBSCWsvGcX48aEnP388pYVZtQxSuVWjEii+bFDxkFfACqPuoQrPgc5fmwPUHsbg/S8oe+uQxYeG8wLkusgosqmP8Vig+sNvSyuUxvp9l9lSZU1X/TiqGFKKzM1C5V9o6uoRXWD+cm0zF9GFwEQK09Oc7DKN46zAFsNbh8BG7Id/BSkPEXtoSPe3Pmg9qyzjgbnKxzrxnn+PWDSeNuUu6Hso1X8v8LuyFzANrzi0UB1qVcszCSdJ11g6JOnQiI3cgoRReKXgrkDyCAyD5uB3x5tG6cqlNDU64SzstwnWiswk7dOvIEmx2YYhk79+IIUUmvXeeYngsl1vDT1w4Vj7CzNhzwYRfgImQGBGJs/XF6eIThjxhAgfxguh7KFH1H9XTx0U1yPmR8hWb2LolwQmUv1uIv0TaROESiaUsX54KUGxy4ccs7v1GwLUOCzBqTJFz3fjBRpeFCom6ZCABxWi7VByJaFshavIPIYX0cMRnlBVtvNBSlk1Gm1owP9Ag3NoOB43melCp40lEok2yofCrP/0H6bk0eEzR//I/KGP5WMxjmUSTqAgY2iqcC3aJsCkclqITYMN460O0AcGWTgjQzU/DQIz9fM9s9d9fOYc2pqbatIpdC1nListERIG+YGi718GfmW92QDB9xy4QYdz8gWUSodhwy0SVjiekTVq08z1MuaWfAfc7JovBPi3E+0WfFbl07Wx33AndfvgPdzd1Pv8vOX1kFexoV2iLbZm+f1yllRCZ7jeoQfy6ozwyisoaseDhvVtpX66pMG0nwWPBpCWXhvblXHm2SdbEDL3a+yL26cUakqPwDv9k2fLu4dFMsgs9KSkqyt8zLxMID8YVye79e/N1tOEoUyRafB58FnaS+cBe+HE0CLhRLL/ujCItm/LyxgL+kLGypqXeL1jMGa074ypryGuWgVNs7GcD/nlviiVG8GOg33DdXM57i6Ev2o5YDjVi0udItSo2GuL5lV9i/4JqdhqtswN0s8fMsuNx7LV12BJUPM7R+pvHo1zaSb2t/n60s35gRNSfCLfkW0SNOAP2qxcRLAjRLjPTKYmaKwrVV8N5y14QFBuioONPes0t+s3iebTCf+ronxayIoPq8nBtmxZN6gl6wf8NPRgTEBcU9bwLvcEj9DTzql64q4kuqPCyCrl8VEzJQ5dSHqXWyZP4ZUUxTQq4eV+umpBPOySOeHJl+wsNKI+oLo/k8ktkJYhf0PS2bLJ3I74dkYJXwhb+FABfSz3sduF8MlH4mxRWdawAY7TP+ye3LmOYKzZq9eU1OOjp1ToyzWTBhyw+O7Sz4l+cbncvLlEeXO1430Xjueq43v0Z0qUHS5s/ax030U+MRi87zMN9DATNvu+3j5VTmSeG2nL8H3dLDRPGWCbPSSSRRWEsbEzpq6pcJQmrPK3LhvGFX/CHrQJzr3N/KynVt8Sc/RzYIzaEqHLOanPaAe+Hr5+jHkcv+Z3kkzNckepIJcKVJeEuJ/5wWclsHUoU9U8Wy4XGcqC6tvlTL54iiZ3LeKos9VIg/K6EKIpu38q2dXjw0GBGWqGvTuNC61HYYpajeIX5vlvjs05DFy/gsQN6JL220rsbYN13jCPEhNrC7yuJ8Dpx2AqYkrOf6ryD56bRFZLkTXqYzO3oT4UE9MqoJngyyBxy4KfcMtPHC+wtkdvoA8e7rExEzIr6ElSZVR4MAZriwtIpM/X9akCNGt2b5C+4Izn5wCAF0UatsLp40a0OMr4wSMQqx7MQWVrSXrLzwoidTBDfoLU36Abqf0qPQqDd5VRhO0osix/3oWMUy0CPG/SUspnikzHLnZH0BBf4vyfF1COW0IYTOU4riEymrGGIaJqwtmk1IjdrePvV2+vzwVyhDSTuJqcTOEbORDH+2UttT7hClP8JvokIwdKPxOeaHcwmIr7r7yUE7I+fEcKWoH98D70Uqfs0TG+Yqb5ntKS/tmz8tdf3LTTqcvcm7nQ2mgMehB08O71lEV2rTczNB6UBv1L+H04mHC+4P06YOFh+ln58tpOOmjn9+SFq4DGsHD1Sjpn5h0t0MspZ3x8vg779H2BLEveTFdX71smXQne4miZQx/OfRF4g1ugmdIrHWLRRLZpa4qQi+UZ0sS9q+MKJ29X5WHHR5egK7c5AmG2vyhTDtoXasJ54ZW2Lw7AYte/2IWrZzdUvQ05AwB/9fvbjAMTX0Z3wdGrysHWtK+b9y0EAM/JDlMr1vm/NZ+a0NLOorRZX3pWXhz/7lpwCpJ82yrKUNTz/6+DRbLClINPBEhw1YCrt4oytGpGAtZikAoWfOmONTvb1Td/6gqebKbdF84FgK2B3gwK1kJnn9LiXzc+ehx72asJXA7s23Ngd+3O42f/B1BLAwQUAAIACADPnvJQWlnzP00AAABqAAAAGwAAAHVuaXZlcnNhbC91bml2ZXJzYWwucG5nLnhtbLOxr8jNUShLLSrOzM+zVTLUM1Cyt+PlsikoSi3LTC1XqACKAQUhQEmh0lbJxAjBLc9MKcmwVTI3MUWIZaRmpmeU2CqZmlrCBfWBRgIAUEsBAgAAFAACAAgA4g7UTjZhWAJHAwAA4QkAABQAAAAAAAAAAQAAAAAAAAAAAHVuaXZlcnNhbC9wbGF5ZXIueG1sUEsBAgAAFAACAAgAzp7yUGc2i/zgBQAAJRUAAB0AAAAAAAAAAQAAAAAAeQMAAHVuaXZlcnNhbC9jb21tb25fbWVzc2FnZXMubG5nUEsBAgAAFAACAAgAzp7yUBUeYBujAAAAfwEAAC4AAAAAAAAAAQAAAAAAlAkAAHVuaXZlcnNhbC9wbGF5YmFja19hbmRfbmF2aWdhdGlvbl9zZXR0aW5ncy54bWxQSwECAAAUAAIACADOnvJQYYM1VWoEAAD8EwAAJwAAAAAAAAABAAAAAACDCgAAdW5pdmVyc2FsL2ZsYXNoX3B1Ymxpc2hpbmdfc2V0dGluZ3MueG1sUEsBAgAAFAACAAgAzp7yULU2HKZiAwAAqQwAACEAAAAAAAAAAQAAAAAAMg8AAHVuaXZlcnNhbC9mbGFzaF9za2luX3NldHRpbmdzLnhtbFBLAQIAABQAAgAIAM6e8lCZwquCYgQAAIYTAAAmAAAAAAAAAAEAAAAAANMSAAB1bml2ZXJzYWwvaHRtbF9wdWJsaXNoaW5nX3NldHRpbmdzLnhtbFBLAQIAABQAAgAIAM6e8lBy9VUBpAEAAGIGAAAfAAAAAAAAAAEAAAAAAHkXAAB1bml2ZXJzYWwvaHRtbF9za2luX3NldHRpbmdzLmpzUEsBAgAAFAACAAgAzp7yUJQTsyJpAAAAbgAAABwAAAAAAAAAAQAAAAAAWhkAAHVuaXZlcnNhbC9sb2NhbF9zZXR0aW5ncy54bWxQSwECAAAUAAIACADPnvJQ4wQGpEUPAABPHAAAFwAAAAAAAAAAAAAAAAD9GQAAdW5pdmVyc2FsL3VuaXZlcnNhbC5wbmdQSwECAAAUAAIACADPnvJQWlnzP00AAABqAAAAGwAAAAAAAAABAAAAAAB3KQAAdW5pdmVyc2FsL3VuaXZlcnNhbC5wbmcueG1sUEsFBgAAAAAKAAoABgMAAP0pAAAAAA=="/>
  <p:tag name="ISPRING_LMS_API_VERSION" val="SCORM 1.2"/>
  <p:tag name="ISPRING_ULTRA_SCORM_COURSE_ID" val="1859FA8B-187E-48CC-B42C-D54479B63961"/>
  <p:tag name="ISPRING_CMI5_LAUNCH_METHOD" val="any window"/>
  <p:tag name="ISPRINGCLOUDFOLDERID" val="1"/>
  <p:tag name="ISPRINGONLINEFOLDERID" val="1"/>
  <p:tag name="ISPRING_OUTPUT_FOLDER" val="[[&quot;i^[\uFFFD{98B4D0FF-42B0-4BFE-86E3-7E7A66CE3A05}&quot;,&quot;X:\\Lourdes&quot;]]"/>
  <p:tag name="ISPRING_SCORM_RATE_SLIDES" val="0"/>
  <p:tag name="ISPRING_SCORM_PASSING_SCORE" val="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259</TotalTime>
  <Words>413</Words>
  <Application>Microsoft Office PowerPoint</Application>
  <PresentationFormat>Panorámica</PresentationFormat>
  <Paragraphs>78</Paragraphs>
  <Slides>15</Slides>
  <Notes>14</Notes>
  <HiddenSlides>0</HiddenSlides>
  <MMClips>18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Comic Sans MS</vt:lpstr>
      <vt:lpstr>Monotype Corsiva</vt:lpstr>
      <vt:lpstr>Times New Roman</vt:lpstr>
      <vt:lpstr>Trebuchet MS</vt:lpstr>
      <vt:lpstr>Tw Cen MT</vt:lpstr>
      <vt:lpstr>Wingdings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tutorías son evaluadas por: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CÁPSULA 2 TUTORIA con sonido blanco</dc:title>
  <dc:creator>Bello_Fanty</dc:creator>
  <cp:lastModifiedBy>Bello</cp:lastModifiedBy>
  <cp:revision>40</cp:revision>
  <dcterms:created xsi:type="dcterms:W3CDTF">2020-07-18T23:24:47Z</dcterms:created>
  <dcterms:modified xsi:type="dcterms:W3CDTF">2020-10-13T19:54:10Z</dcterms:modified>
</cp:coreProperties>
</file>